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5"/>
  </p:notesMasterIdLst>
  <p:sldIdLst>
    <p:sldId id="818" r:id="rId2"/>
    <p:sldId id="668" r:id="rId3"/>
    <p:sldId id="667" r:id="rId4"/>
    <p:sldId id="669" r:id="rId5"/>
    <p:sldId id="315" r:id="rId6"/>
    <p:sldId id="671" r:id="rId7"/>
    <p:sldId id="670" r:id="rId8"/>
    <p:sldId id="673" r:id="rId9"/>
    <p:sldId id="674" r:id="rId10"/>
    <p:sldId id="675" r:id="rId11"/>
    <p:sldId id="676" r:id="rId12"/>
    <p:sldId id="677" r:id="rId13"/>
    <p:sldId id="679" r:id="rId14"/>
    <p:sldId id="678" r:id="rId15"/>
    <p:sldId id="313" r:id="rId16"/>
    <p:sldId id="672" r:id="rId17"/>
    <p:sldId id="680" r:id="rId18"/>
    <p:sldId id="683" r:id="rId19"/>
    <p:sldId id="686" r:id="rId20"/>
    <p:sldId id="689" r:id="rId21"/>
    <p:sldId id="687" r:id="rId22"/>
    <p:sldId id="690" r:id="rId23"/>
    <p:sldId id="691" r:id="rId24"/>
    <p:sldId id="692" r:id="rId25"/>
    <p:sldId id="693" r:id="rId26"/>
    <p:sldId id="695" r:id="rId27"/>
    <p:sldId id="694" r:id="rId28"/>
    <p:sldId id="697" r:id="rId29"/>
    <p:sldId id="684" r:id="rId30"/>
    <p:sldId id="698" r:id="rId31"/>
    <p:sldId id="699" r:id="rId32"/>
    <p:sldId id="700" r:id="rId33"/>
    <p:sldId id="702" r:id="rId34"/>
    <p:sldId id="703" r:id="rId35"/>
    <p:sldId id="704" r:id="rId36"/>
    <p:sldId id="705" r:id="rId37"/>
    <p:sldId id="706" r:id="rId38"/>
    <p:sldId id="709" r:id="rId39"/>
    <p:sldId id="681" r:id="rId40"/>
    <p:sldId id="318" r:id="rId41"/>
    <p:sldId id="710" r:id="rId42"/>
    <p:sldId id="711" r:id="rId43"/>
    <p:sldId id="707" r:id="rId44"/>
    <p:sldId id="320" r:id="rId45"/>
    <p:sldId id="712" r:id="rId46"/>
    <p:sldId id="714" r:id="rId47"/>
    <p:sldId id="717" r:id="rId48"/>
    <p:sldId id="718" r:id="rId49"/>
    <p:sldId id="715" r:id="rId50"/>
    <p:sldId id="719" r:id="rId51"/>
    <p:sldId id="720" r:id="rId52"/>
    <p:sldId id="716" r:id="rId53"/>
    <p:sldId id="721" r:id="rId54"/>
    <p:sldId id="723" r:id="rId55"/>
    <p:sldId id="321" r:id="rId56"/>
    <p:sldId id="713" r:id="rId57"/>
    <p:sldId id="468" r:id="rId58"/>
    <p:sldId id="725" r:id="rId59"/>
    <p:sldId id="724" r:id="rId60"/>
    <p:sldId id="722" r:id="rId61"/>
    <p:sldId id="728" r:id="rId62"/>
    <p:sldId id="729" r:id="rId63"/>
    <p:sldId id="730" r:id="rId64"/>
    <p:sldId id="732" r:id="rId65"/>
    <p:sldId id="735" r:id="rId66"/>
    <p:sldId id="731" r:id="rId67"/>
    <p:sldId id="387" r:id="rId68"/>
    <p:sldId id="734" r:id="rId69"/>
    <p:sldId id="736" r:id="rId70"/>
    <p:sldId id="737" r:id="rId71"/>
    <p:sldId id="739" r:id="rId72"/>
    <p:sldId id="740" r:id="rId73"/>
    <p:sldId id="741" r:id="rId74"/>
    <p:sldId id="742" r:id="rId75"/>
    <p:sldId id="738" r:id="rId76"/>
    <p:sldId id="743" r:id="rId77"/>
    <p:sldId id="726" r:id="rId78"/>
    <p:sldId id="744" r:id="rId79"/>
    <p:sldId id="745" r:id="rId80"/>
    <p:sldId id="727" r:id="rId81"/>
    <p:sldId id="748" r:id="rId82"/>
    <p:sldId id="747" r:id="rId83"/>
    <p:sldId id="322" r:id="rId84"/>
    <p:sldId id="749" r:id="rId85"/>
    <p:sldId id="682" r:id="rId86"/>
    <p:sldId id="750" r:id="rId87"/>
    <p:sldId id="752" r:id="rId88"/>
    <p:sldId id="323" r:id="rId89"/>
    <p:sldId id="391" r:id="rId90"/>
    <p:sldId id="751" r:id="rId91"/>
    <p:sldId id="392" r:id="rId92"/>
    <p:sldId id="393" r:id="rId93"/>
    <p:sldId id="753" r:id="rId94"/>
    <p:sldId id="394" r:id="rId95"/>
    <p:sldId id="395" r:id="rId96"/>
    <p:sldId id="754" r:id="rId97"/>
    <p:sldId id="755" r:id="rId98"/>
    <p:sldId id="756" r:id="rId99"/>
    <p:sldId id="757" r:id="rId100"/>
    <p:sldId id="327" r:id="rId101"/>
    <p:sldId id="396" r:id="rId102"/>
    <p:sldId id="758" r:id="rId103"/>
    <p:sldId id="343" r:id="rId104"/>
    <p:sldId id="759" r:id="rId105"/>
    <p:sldId id="397" r:id="rId106"/>
    <p:sldId id="760" r:id="rId107"/>
    <p:sldId id="398" r:id="rId108"/>
    <p:sldId id="761" r:id="rId109"/>
    <p:sldId id="762" r:id="rId110"/>
    <p:sldId id="328" r:id="rId111"/>
    <p:sldId id="399" r:id="rId112"/>
    <p:sldId id="763" r:id="rId113"/>
    <p:sldId id="329" r:id="rId114"/>
    <p:sldId id="764" r:id="rId115"/>
    <p:sldId id="765" r:id="rId116"/>
    <p:sldId id="400" r:id="rId117"/>
    <p:sldId id="499" r:id="rId118"/>
    <p:sldId id="770" r:id="rId119"/>
    <p:sldId id="772" r:id="rId120"/>
    <p:sldId id="773" r:id="rId121"/>
    <p:sldId id="330" r:id="rId122"/>
    <p:sldId id="401" r:id="rId123"/>
    <p:sldId id="774" r:id="rId124"/>
    <p:sldId id="775" r:id="rId125"/>
    <p:sldId id="776" r:id="rId126"/>
    <p:sldId id="777" r:id="rId127"/>
    <p:sldId id="766" r:id="rId128"/>
    <p:sldId id="778" r:id="rId129"/>
    <p:sldId id="767" r:id="rId130"/>
    <p:sldId id="402" r:id="rId131"/>
    <p:sldId id="779" r:id="rId132"/>
    <p:sldId id="503" r:id="rId133"/>
    <p:sldId id="768" r:id="rId134"/>
    <p:sldId id="782" r:id="rId135"/>
    <p:sldId id="784" r:id="rId136"/>
    <p:sldId id="783" r:id="rId137"/>
    <p:sldId id="785" r:id="rId138"/>
    <p:sldId id="786" r:id="rId139"/>
    <p:sldId id="789" r:id="rId140"/>
    <p:sldId id="790" r:id="rId141"/>
    <p:sldId id="788" r:id="rId142"/>
    <p:sldId id="787" r:id="rId143"/>
    <p:sldId id="780" r:id="rId144"/>
    <p:sldId id="331" r:id="rId145"/>
    <p:sldId id="332" r:id="rId146"/>
    <p:sldId id="505" r:id="rId147"/>
    <p:sldId id="506" r:id="rId148"/>
    <p:sldId id="781" r:id="rId149"/>
    <p:sldId id="791" r:id="rId150"/>
    <p:sldId id="407" r:id="rId151"/>
    <p:sldId id="507" r:id="rId152"/>
    <p:sldId id="333" r:id="rId153"/>
    <p:sldId id="792" r:id="rId154"/>
    <p:sldId id="794" r:id="rId155"/>
    <p:sldId id="795" r:id="rId156"/>
    <p:sldId id="798" r:id="rId157"/>
    <p:sldId id="408" r:id="rId158"/>
    <p:sldId id="799" r:id="rId159"/>
    <p:sldId id="334" r:id="rId160"/>
    <p:sldId id="800" r:id="rId161"/>
    <p:sldId id="335" r:id="rId162"/>
    <p:sldId id="513" r:id="rId163"/>
    <p:sldId id="514" r:id="rId164"/>
    <p:sldId id="801" r:id="rId165"/>
    <p:sldId id="508" r:id="rId166"/>
    <p:sldId id="515" r:id="rId167"/>
    <p:sldId id="509" r:id="rId168"/>
    <p:sldId id="797" r:id="rId169"/>
    <p:sldId id="510" r:id="rId170"/>
    <p:sldId id="803" r:id="rId171"/>
    <p:sldId id="802" r:id="rId172"/>
    <p:sldId id="804" r:id="rId173"/>
    <p:sldId id="805" r:id="rId174"/>
    <p:sldId id="806" r:id="rId175"/>
    <p:sldId id="807" r:id="rId176"/>
    <p:sldId id="808" r:id="rId177"/>
    <p:sldId id="809" r:id="rId178"/>
    <p:sldId id="810" r:id="rId179"/>
    <p:sldId id="812" r:id="rId180"/>
    <p:sldId id="813" r:id="rId181"/>
    <p:sldId id="512" r:id="rId182"/>
    <p:sldId id="814" r:id="rId183"/>
    <p:sldId id="816" r:id="rId184"/>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3F5DD6-791E-8ACB-8374-EBEBC65B052B}" name="Connie Mahon" initials="CM" userId="dffcbafd17e6388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0" d="100"/>
          <a:sy n="120" d="100"/>
        </p:scale>
        <p:origin x="234" y="1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microsoft.com/office/2018/10/relationships/authors" Targe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E81DE-10A8-433F-AD12-C89C7364F712}"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AD523-736B-4FAA-9B8E-703398B70A8B}" type="slidenum">
              <a:rPr lang="en-US" smtClean="0"/>
              <a:t>‹#›</a:t>
            </a:fld>
            <a:endParaRPr lang="en-US"/>
          </a:p>
        </p:txBody>
      </p:sp>
    </p:spTree>
    <p:extLst>
      <p:ext uri="{BB962C8B-B14F-4D97-AF65-F5344CB8AC3E}">
        <p14:creationId xmlns:p14="http://schemas.microsoft.com/office/powerpoint/2010/main" val="22183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a:extLst>
              <a:ext uri="{FF2B5EF4-FFF2-40B4-BE49-F238E27FC236}">
                <a16:creationId xmlns:a16="http://schemas.microsoft.com/office/drawing/2014/main" id="{A21FA405-33A9-AA4D-C8F6-FE5DDE581011}"/>
              </a:ext>
            </a:extLst>
          </p:cNvPr>
          <p:cNvSpPr>
            <a:spLocks noGrp="1" noRot="1" noChangeAspect="1" noChangeArrowheads="1" noTextEdit="1"/>
          </p:cNvSpPr>
          <p:nvPr>
            <p:ph type="sldImg"/>
          </p:nvPr>
        </p:nvSpPr>
        <p:spPr>
          <a:ln/>
        </p:spPr>
      </p:sp>
      <p:sp>
        <p:nvSpPr>
          <p:cNvPr id="228355" name="Notes Placeholder 2">
            <a:extLst>
              <a:ext uri="{FF2B5EF4-FFF2-40B4-BE49-F238E27FC236}">
                <a16:creationId xmlns:a16="http://schemas.microsoft.com/office/drawing/2014/main" id="{6F5AECF0-8057-7D7F-CB9F-1D0DA13B1E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8356" name="Slide Number Placeholder 3">
            <a:extLst>
              <a:ext uri="{FF2B5EF4-FFF2-40B4-BE49-F238E27FC236}">
                <a16:creationId xmlns:a16="http://schemas.microsoft.com/office/drawing/2014/main" id="{D85E5DD5-530C-C5CD-6296-D5BF7F873C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A8632BD2-947F-4AB1-8030-4AF58EC8B12D}" type="slidenum">
              <a:rPr lang="en-US" altLang="en-US" sz="1200" b="0">
                <a:latin typeface="Arial" panose="020B0604020202020204" pitchFamily="34" charset="0"/>
              </a:rPr>
              <a:pPr/>
              <a:t>9</a:t>
            </a:fld>
            <a:endParaRPr lang="en-US" altLang="en-US" sz="1200" b="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a:extLst>
              <a:ext uri="{FF2B5EF4-FFF2-40B4-BE49-F238E27FC236}">
                <a16:creationId xmlns:a16="http://schemas.microsoft.com/office/drawing/2014/main" id="{587CEE52-8646-AD90-D6A0-14ED6449ADE4}"/>
              </a:ext>
            </a:extLst>
          </p:cNvPr>
          <p:cNvSpPr>
            <a:spLocks noGrp="1" noRot="1" noChangeAspect="1" noChangeArrowheads="1" noTextEdit="1"/>
          </p:cNvSpPr>
          <p:nvPr>
            <p:ph type="sldImg"/>
          </p:nvPr>
        </p:nvSpPr>
        <p:spPr>
          <a:ln/>
        </p:spPr>
      </p:sp>
      <p:sp>
        <p:nvSpPr>
          <p:cNvPr id="273411" name="Notes Placeholder 2">
            <a:extLst>
              <a:ext uri="{FF2B5EF4-FFF2-40B4-BE49-F238E27FC236}">
                <a16:creationId xmlns:a16="http://schemas.microsoft.com/office/drawing/2014/main" id="{DA89E132-3755-C6A4-25B9-D8688E7C49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3412" name="Slide Number Placeholder 3">
            <a:extLst>
              <a:ext uri="{FF2B5EF4-FFF2-40B4-BE49-F238E27FC236}">
                <a16:creationId xmlns:a16="http://schemas.microsoft.com/office/drawing/2014/main" id="{A79AA450-7D4F-6CBF-D751-D3B5A11775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AFED37F0-532A-4EBF-8B69-D8DD16127A2A}" type="slidenum">
              <a:rPr lang="en-US" altLang="en-US" sz="1200" b="0">
                <a:latin typeface="Arial" panose="020B0604020202020204" pitchFamily="34" charset="0"/>
              </a:rPr>
              <a:pPr/>
              <a:t>51</a:t>
            </a:fld>
            <a:endParaRPr lang="en-US" altLang="en-US" sz="1200" b="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a:extLst>
              <a:ext uri="{FF2B5EF4-FFF2-40B4-BE49-F238E27FC236}">
                <a16:creationId xmlns:a16="http://schemas.microsoft.com/office/drawing/2014/main" id="{FA136A0E-3B7C-4B41-6818-962ABCD2C4D4}"/>
              </a:ext>
            </a:extLst>
          </p:cNvPr>
          <p:cNvSpPr>
            <a:spLocks noGrp="1" noRot="1" noChangeAspect="1" noChangeArrowheads="1" noTextEdit="1"/>
          </p:cNvSpPr>
          <p:nvPr>
            <p:ph type="sldImg"/>
          </p:nvPr>
        </p:nvSpPr>
        <p:spPr>
          <a:ln/>
        </p:spPr>
      </p:sp>
      <p:sp>
        <p:nvSpPr>
          <p:cNvPr id="285699" name="Notes Placeholder 2">
            <a:extLst>
              <a:ext uri="{FF2B5EF4-FFF2-40B4-BE49-F238E27FC236}">
                <a16:creationId xmlns:a16="http://schemas.microsoft.com/office/drawing/2014/main" id="{8899EA3E-53FA-3905-27D0-D45ADC4C8D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85700" name="Slide Number Placeholder 3">
            <a:extLst>
              <a:ext uri="{FF2B5EF4-FFF2-40B4-BE49-F238E27FC236}">
                <a16:creationId xmlns:a16="http://schemas.microsoft.com/office/drawing/2014/main" id="{CEA126FE-C894-C46C-288D-CC3520795A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E54103AC-0ED8-419B-B379-70BE95F69FD6}" type="slidenum">
              <a:rPr lang="en-US" altLang="en-US" sz="1200" b="0">
                <a:latin typeface="Arial" panose="020B0604020202020204" pitchFamily="34" charset="0"/>
              </a:rPr>
              <a:pPr/>
              <a:t>62</a:t>
            </a:fld>
            <a:endParaRPr lang="en-US" altLang="en-US" sz="1200" b="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a:extLst>
              <a:ext uri="{FF2B5EF4-FFF2-40B4-BE49-F238E27FC236}">
                <a16:creationId xmlns:a16="http://schemas.microsoft.com/office/drawing/2014/main" id="{D666A3C4-0E81-59BD-2D1C-AA79397C5290}"/>
              </a:ext>
            </a:extLst>
          </p:cNvPr>
          <p:cNvSpPr>
            <a:spLocks noGrp="1" noRot="1" noChangeAspect="1" noChangeArrowheads="1" noTextEdit="1"/>
          </p:cNvSpPr>
          <p:nvPr>
            <p:ph type="sldImg"/>
          </p:nvPr>
        </p:nvSpPr>
        <p:spPr>
          <a:ln/>
        </p:spPr>
      </p:sp>
      <p:sp>
        <p:nvSpPr>
          <p:cNvPr id="311299" name="Notes Placeholder 2">
            <a:extLst>
              <a:ext uri="{FF2B5EF4-FFF2-40B4-BE49-F238E27FC236}">
                <a16:creationId xmlns:a16="http://schemas.microsoft.com/office/drawing/2014/main" id="{0ADA8E20-4B01-A8F1-9C23-54A2706AC2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1300" name="Slide Number Placeholder 3">
            <a:extLst>
              <a:ext uri="{FF2B5EF4-FFF2-40B4-BE49-F238E27FC236}">
                <a16:creationId xmlns:a16="http://schemas.microsoft.com/office/drawing/2014/main" id="{82788F5A-C423-C01B-6F2E-5A12166E4E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99FDA14F-D47D-4225-B34A-3CF9571C9FBF}" type="slidenum">
              <a:rPr lang="en-US" altLang="en-US" sz="1200" b="0">
                <a:latin typeface="Arial" panose="020B0604020202020204" pitchFamily="34" charset="0"/>
              </a:rPr>
              <a:pPr/>
              <a:t>86</a:t>
            </a:fld>
            <a:endParaRPr lang="en-US" altLang="en-US" sz="1200" b="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a:extLst>
              <a:ext uri="{FF2B5EF4-FFF2-40B4-BE49-F238E27FC236}">
                <a16:creationId xmlns:a16="http://schemas.microsoft.com/office/drawing/2014/main" id="{BF280DEE-EFEE-13AB-D280-9C2C70BE3DCD}"/>
              </a:ext>
            </a:extLst>
          </p:cNvPr>
          <p:cNvSpPr>
            <a:spLocks noGrp="1" noRot="1" noChangeAspect="1" noChangeArrowheads="1" noTextEdit="1"/>
          </p:cNvSpPr>
          <p:nvPr>
            <p:ph type="sldImg"/>
          </p:nvPr>
        </p:nvSpPr>
        <p:spPr>
          <a:ln/>
        </p:spPr>
      </p:sp>
      <p:sp>
        <p:nvSpPr>
          <p:cNvPr id="327683" name="Notes Placeholder 2">
            <a:extLst>
              <a:ext uri="{FF2B5EF4-FFF2-40B4-BE49-F238E27FC236}">
                <a16:creationId xmlns:a16="http://schemas.microsoft.com/office/drawing/2014/main" id="{F36F4208-4FA2-E141-9613-D2EB3FE0B1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684" name="Slide Number Placeholder 3">
            <a:extLst>
              <a:ext uri="{FF2B5EF4-FFF2-40B4-BE49-F238E27FC236}">
                <a16:creationId xmlns:a16="http://schemas.microsoft.com/office/drawing/2014/main" id="{192A9498-697E-B487-EF84-4DC69E7154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980A129-7AFA-48C3-9414-8BC07A62A3F8}" type="slidenum">
              <a:rPr lang="en-US" altLang="en-US" sz="1200" b="0">
                <a:latin typeface="Arial" panose="020B0604020202020204" pitchFamily="34" charset="0"/>
              </a:rPr>
              <a:pPr/>
              <a:t>101</a:t>
            </a:fld>
            <a:endParaRPr lang="en-US" altLang="en-US" sz="1200" b="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a:extLst>
              <a:ext uri="{FF2B5EF4-FFF2-40B4-BE49-F238E27FC236}">
                <a16:creationId xmlns:a16="http://schemas.microsoft.com/office/drawing/2014/main" id="{341D24B6-7AEF-538F-5EAC-36F8502D9A0C}"/>
              </a:ext>
            </a:extLst>
          </p:cNvPr>
          <p:cNvSpPr>
            <a:spLocks noGrp="1" noRot="1" noChangeAspect="1" noChangeArrowheads="1" noTextEdit="1"/>
          </p:cNvSpPr>
          <p:nvPr>
            <p:ph type="sldImg"/>
          </p:nvPr>
        </p:nvSpPr>
        <p:spPr>
          <a:ln/>
        </p:spPr>
      </p:sp>
      <p:sp>
        <p:nvSpPr>
          <p:cNvPr id="342019" name="Notes Placeholder 2">
            <a:extLst>
              <a:ext uri="{FF2B5EF4-FFF2-40B4-BE49-F238E27FC236}">
                <a16:creationId xmlns:a16="http://schemas.microsoft.com/office/drawing/2014/main" id="{6FF2EE4D-7947-B637-ABFE-4F37FA26D1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2020" name="Slide Number Placeholder 3">
            <a:extLst>
              <a:ext uri="{FF2B5EF4-FFF2-40B4-BE49-F238E27FC236}">
                <a16:creationId xmlns:a16="http://schemas.microsoft.com/office/drawing/2014/main" id="{A29BDA7D-CD7D-77D4-E9C2-7913153658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3FADC30B-CA64-432F-A728-EADCFC44602B}" type="slidenum">
              <a:rPr lang="en-US" altLang="en-US" sz="1200" b="0">
                <a:latin typeface="Arial" panose="020B0604020202020204" pitchFamily="34" charset="0"/>
              </a:rPr>
              <a:pPr/>
              <a:t>114</a:t>
            </a:fld>
            <a:endParaRPr lang="en-US" altLang="en-US" sz="1200" b="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a:extLst>
              <a:ext uri="{FF2B5EF4-FFF2-40B4-BE49-F238E27FC236}">
                <a16:creationId xmlns:a16="http://schemas.microsoft.com/office/drawing/2014/main" id="{800FD6B5-DB21-FEC4-DD82-C92BF692702C}"/>
              </a:ext>
            </a:extLst>
          </p:cNvPr>
          <p:cNvSpPr>
            <a:spLocks noGrp="1" noRot="1" noChangeAspect="1" noChangeArrowheads="1" noTextEdit="1"/>
          </p:cNvSpPr>
          <p:nvPr>
            <p:ph type="sldImg"/>
          </p:nvPr>
        </p:nvSpPr>
        <p:spPr>
          <a:ln/>
        </p:spPr>
      </p:sp>
      <p:sp>
        <p:nvSpPr>
          <p:cNvPr id="365571" name="Notes Placeholder 2">
            <a:extLst>
              <a:ext uri="{FF2B5EF4-FFF2-40B4-BE49-F238E27FC236}">
                <a16:creationId xmlns:a16="http://schemas.microsoft.com/office/drawing/2014/main" id="{0FB9A7B6-AF42-CEE6-B52D-6662853779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65572" name="Slide Number Placeholder 3">
            <a:extLst>
              <a:ext uri="{FF2B5EF4-FFF2-40B4-BE49-F238E27FC236}">
                <a16:creationId xmlns:a16="http://schemas.microsoft.com/office/drawing/2014/main" id="{6EFBB27F-FE33-449E-385F-4008A84A77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5CF2F27A-5015-437A-B0E6-6B6C168BBE5E}" type="slidenum">
              <a:rPr lang="en-US" altLang="en-US" sz="1200" b="0">
                <a:latin typeface="Arial" panose="020B0604020202020204" pitchFamily="34" charset="0"/>
              </a:rPr>
              <a:pPr/>
              <a:t>135</a:t>
            </a:fld>
            <a:endParaRPr lang="en-US" altLang="en-US" sz="1200" b="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a:extLst>
              <a:ext uri="{FF2B5EF4-FFF2-40B4-BE49-F238E27FC236}">
                <a16:creationId xmlns:a16="http://schemas.microsoft.com/office/drawing/2014/main" id="{48EBA431-8792-93F5-5135-8483A1BE87FB}"/>
              </a:ext>
            </a:extLst>
          </p:cNvPr>
          <p:cNvSpPr>
            <a:spLocks noGrp="1" noRot="1" noChangeAspect="1" noChangeArrowheads="1" noTextEdit="1"/>
          </p:cNvSpPr>
          <p:nvPr>
            <p:ph type="sldImg"/>
          </p:nvPr>
        </p:nvSpPr>
        <p:spPr>
          <a:ln/>
        </p:spPr>
      </p:sp>
      <p:sp>
        <p:nvSpPr>
          <p:cNvPr id="397315" name="Notes Placeholder 2">
            <a:extLst>
              <a:ext uri="{FF2B5EF4-FFF2-40B4-BE49-F238E27FC236}">
                <a16:creationId xmlns:a16="http://schemas.microsoft.com/office/drawing/2014/main" id="{FC86F416-596E-8464-E95F-0B9A958CEE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97316" name="Slide Number Placeholder 3">
            <a:extLst>
              <a:ext uri="{FF2B5EF4-FFF2-40B4-BE49-F238E27FC236}">
                <a16:creationId xmlns:a16="http://schemas.microsoft.com/office/drawing/2014/main" id="{B2BFDB67-3FD3-AFD4-A16F-AB063AE4A4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5111B01D-D490-4D45-BB53-D1086452D575}" type="slidenum">
              <a:rPr lang="en-US" altLang="en-US" sz="1200" b="0">
                <a:latin typeface="Arial" panose="020B0604020202020204" pitchFamily="34" charset="0"/>
              </a:rPr>
              <a:pPr/>
              <a:t>163</a:t>
            </a:fld>
            <a:endParaRPr lang="en-US" altLang="en-US" sz="1200" b="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a:extLst>
              <a:ext uri="{FF2B5EF4-FFF2-40B4-BE49-F238E27FC236}">
                <a16:creationId xmlns:a16="http://schemas.microsoft.com/office/drawing/2014/main" id="{A3834DB1-8EE2-7030-7DED-8101C154BEB5}"/>
              </a:ext>
            </a:extLst>
          </p:cNvPr>
          <p:cNvSpPr>
            <a:spLocks noGrp="1" noRot="1" noChangeAspect="1" noChangeArrowheads="1" noTextEdit="1"/>
          </p:cNvSpPr>
          <p:nvPr>
            <p:ph type="sldImg"/>
          </p:nvPr>
        </p:nvSpPr>
        <p:spPr>
          <a:ln/>
        </p:spPr>
      </p:sp>
      <p:sp>
        <p:nvSpPr>
          <p:cNvPr id="410627" name="Notes Placeholder 2">
            <a:extLst>
              <a:ext uri="{FF2B5EF4-FFF2-40B4-BE49-F238E27FC236}">
                <a16:creationId xmlns:a16="http://schemas.microsoft.com/office/drawing/2014/main" id="{58913E7E-D169-FCF4-9575-FCC5AD2CF2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10628" name="Slide Number Placeholder 3">
            <a:extLst>
              <a:ext uri="{FF2B5EF4-FFF2-40B4-BE49-F238E27FC236}">
                <a16:creationId xmlns:a16="http://schemas.microsoft.com/office/drawing/2014/main" id="{A38B85E6-D1E6-A38B-6797-23F0CA2090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86D7917E-B6B3-4E85-A214-E742C667D51F}" type="slidenum">
              <a:rPr lang="en-US" altLang="en-US" sz="1200" b="0">
                <a:latin typeface="Arial" panose="020B0604020202020204" pitchFamily="34" charset="0"/>
              </a:rPr>
              <a:pPr/>
              <a:t>175</a:t>
            </a:fld>
            <a:endParaRPr lang="en-US" altLang="en-US" sz="1200" b="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0594" name="Rectangle 2"/>
          <p:cNvSpPr>
            <a:spLocks noGrp="1" noChangeArrowheads="1"/>
          </p:cNvSpPr>
          <p:nvPr>
            <p:ph type="ctrTitle" sz="quarter"/>
          </p:nvPr>
        </p:nvSpPr>
        <p:spPr>
          <a:xfrm>
            <a:off x="914400" y="1143000"/>
            <a:ext cx="10363200" cy="1143000"/>
          </a:xfrm>
        </p:spPr>
        <p:txBody>
          <a:bodyPr/>
          <a:lstStyle>
            <a:lvl1pPr>
              <a:defRPr sz="3600"/>
            </a:lvl1pPr>
          </a:lstStyle>
          <a:p>
            <a:r>
              <a:rPr lang="en-US" smtClean="0"/>
              <a:t>Click to edit Master title style</a:t>
            </a:r>
            <a:endParaRPr lang="en-GB"/>
          </a:p>
        </p:txBody>
      </p:sp>
      <p:sp>
        <p:nvSpPr>
          <p:cNvPr id="110595" name="Rectangle 3"/>
          <p:cNvSpPr>
            <a:spLocks noGrp="1" noChangeArrowheads="1"/>
          </p:cNvSpPr>
          <p:nvPr>
            <p:ph type="subTitle" sz="quarter" idx="1"/>
          </p:nvPr>
        </p:nvSpPr>
        <p:spPr>
          <a:xfrm>
            <a:off x="1320800" y="2819400"/>
            <a:ext cx="9550400" cy="1752600"/>
          </a:xfrm>
          <a:ln w="9525">
            <a:headEnd/>
            <a:tailEnd/>
          </a:ln>
        </p:spPr>
        <p:txBody>
          <a:bodyPr lIns="92075" tIns="46038" rIns="92075" bIns="46038"/>
          <a:lstStyle>
            <a:lvl1pPr marL="0" indent="0" algn="ctr">
              <a:buFont typeface="Wingdings 2" pitchFamily="18" charset="2"/>
              <a:buNone/>
              <a:defRPr sz="3600"/>
            </a:lvl1pPr>
          </a:lstStyle>
          <a:p>
            <a:r>
              <a:rPr lang="en-US" smtClean="0"/>
              <a:t>Click to edit Master subtitle style</a:t>
            </a:r>
            <a:endParaRPr lang="en-GB"/>
          </a:p>
        </p:txBody>
      </p:sp>
      <p:sp>
        <p:nvSpPr>
          <p:cNvPr id="2" name="Footer Placeholder 1">
            <a:extLst>
              <a:ext uri="{FF2B5EF4-FFF2-40B4-BE49-F238E27FC236}">
                <a16:creationId xmlns:a16="http://schemas.microsoft.com/office/drawing/2014/main" id="{8ED23355-F2D2-C532-ADE8-39BD6C609210}"/>
              </a:ext>
            </a:extLst>
          </p:cNvPr>
          <p:cNvSpPr>
            <a:spLocks noGrp="1"/>
          </p:cNvSpPr>
          <p:nvPr>
            <p:ph type="ftr" sz="quarter" idx="10"/>
          </p:nvPr>
        </p:nvSpPr>
        <p:spPr>
          <a:xfrm>
            <a:off x="2336800" y="6400801"/>
            <a:ext cx="7924800" cy="365125"/>
          </a:xfrm>
        </p:spPr>
        <p:txBody>
          <a:bodyPr/>
          <a:lstStyle>
            <a:lvl1pPr algn="ctr">
              <a:defRPr sz="1000">
                <a:solidFill>
                  <a:srgbClr val="FFFFFF"/>
                </a:solidFill>
                <a:latin typeface="Arial" pitchFamily="34" charset="0"/>
              </a:defRPr>
            </a:lvl1pPr>
          </a:lstStyle>
          <a:p>
            <a:endParaRPr lang="en-US"/>
          </a:p>
        </p:txBody>
      </p:sp>
    </p:spTree>
    <p:extLst>
      <p:ext uri="{BB962C8B-B14F-4D97-AF65-F5344CB8AC3E}">
        <p14:creationId xmlns:p14="http://schemas.microsoft.com/office/powerpoint/2010/main" val="205429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395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136844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527176"/>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527176"/>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535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78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5718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64331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143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7569200" cy="57531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333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6F51D86F-2136-8292-09B1-20A17EE15826}"/>
              </a:ext>
            </a:extLst>
          </p:cNvPr>
          <p:cNvSpPr>
            <a:spLocks noGrp="1" noChangeArrowheads="1"/>
          </p:cNvSpPr>
          <p:nvPr>
            <p:ph type="title"/>
          </p:nvPr>
        </p:nvSpPr>
        <p:spPr bwMode="auto">
          <a:xfrm>
            <a:off x="914400" y="228600"/>
            <a:ext cx="103632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a:p>
        </p:txBody>
      </p:sp>
      <p:sp>
        <p:nvSpPr>
          <p:cNvPr id="109571" name="Rectangle 3">
            <a:extLst>
              <a:ext uri="{FF2B5EF4-FFF2-40B4-BE49-F238E27FC236}">
                <a16:creationId xmlns:a16="http://schemas.microsoft.com/office/drawing/2014/main" id="{078C2A6C-AF62-A437-EE2C-41BB98BC4349}"/>
              </a:ext>
            </a:extLst>
          </p:cNvPr>
          <p:cNvSpPr>
            <a:spLocks noGrp="1" noChangeArrowheads="1"/>
          </p:cNvSpPr>
          <p:nvPr>
            <p:ph type="body" idx="1"/>
          </p:nvPr>
        </p:nvSpPr>
        <p:spPr bwMode="auto">
          <a:xfrm>
            <a:off x="914400" y="1527176"/>
            <a:ext cx="103632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Footer Placeholder 1">
            <a:extLst>
              <a:ext uri="{FF2B5EF4-FFF2-40B4-BE49-F238E27FC236}">
                <a16:creationId xmlns:a16="http://schemas.microsoft.com/office/drawing/2014/main" id="{34DE2A04-BAE7-EBFA-37A0-EA790A634B98}"/>
              </a:ext>
            </a:extLst>
          </p:cNvPr>
          <p:cNvSpPr>
            <a:spLocks noGrp="1"/>
          </p:cNvSpPr>
          <p:nvPr>
            <p:ph type="ftr" sz="quarter" idx="3"/>
          </p:nvPr>
        </p:nvSpPr>
        <p:spPr>
          <a:xfrm>
            <a:off x="2336800" y="6388101"/>
            <a:ext cx="792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FFFF"/>
                </a:solidFill>
                <a:latin typeface="Arial" pitchFamily="34" charset="0"/>
              </a:defRPr>
            </a:lvl1pPr>
          </a:lstStyle>
          <a:p>
            <a:pPr>
              <a:defRPr/>
            </a:pPr>
            <a:r>
              <a:rPr lang="en-US"/>
              <a:t>Copyright © 2015 by Saunders, an imprint of Elsevier Inc.</a:t>
            </a:r>
          </a:p>
        </p:txBody>
      </p:sp>
      <p:sp>
        <p:nvSpPr>
          <p:cNvPr id="6" name="Text Box 8">
            <a:extLst>
              <a:ext uri="{FF2B5EF4-FFF2-40B4-BE49-F238E27FC236}">
                <a16:creationId xmlns:a16="http://schemas.microsoft.com/office/drawing/2014/main" id="{988552A0-3152-1F69-4C02-33BE7BD9711D}"/>
              </a:ext>
            </a:extLst>
          </p:cNvPr>
          <p:cNvSpPr txBox="1">
            <a:spLocks noChangeArrowheads="1"/>
          </p:cNvSpPr>
          <p:nvPr/>
        </p:nvSpPr>
        <p:spPr bwMode="auto">
          <a:xfrm>
            <a:off x="11379200" y="6508751"/>
            <a:ext cx="812800" cy="2444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fld id="{0A717FAC-A327-4206-8D97-C15D00EFD7D8}" type="slidenum">
              <a:rPr lang="en-US" altLang="en-US" sz="1000" smtClean="0">
                <a:latin typeface="Arial" panose="020B0604020202020204" pitchFamily="34" charset="0"/>
                <a:ea typeface="ＭＳ Ｐゴシック" panose="020B0600070205080204" pitchFamily="34" charset="-128"/>
              </a:rPr>
              <a:pPr eaLnBrk="1" hangingPunct="1">
                <a:spcBef>
                  <a:spcPct val="50000"/>
                </a:spcBef>
                <a:defRPr/>
              </a:pPr>
              <a:t>‹#›</a:t>
            </a:fld>
            <a:endParaRPr lang="en-US" altLang="en-US" sz="1000">
              <a:latin typeface="Arial" panose="020B0604020202020204" pitchFamily="34" charset="0"/>
              <a:ea typeface="ＭＳ Ｐゴシック" panose="020B0600070205080204" pitchFamily="34" charset="-128"/>
            </a:endParaRPr>
          </a:p>
        </p:txBody>
      </p:sp>
      <p:pic>
        <p:nvPicPr>
          <p:cNvPr id="7" name="Picture 6">
            <a:extLst>
              <a:ext uri="{FF2B5EF4-FFF2-40B4-BE49-F238E27FC236}">
                <a16:creationId xmlns:a16="http://schemas.microsoft.com/office/drawing/2014/main" id="{E4786D37-9A11-0058-9793-8237B1380873}"/>
              </a:ext>
              <a:ext uri="{C183D7F6-B498-43B3-948B-1728B52AA6E4}">
                <adec:decorative xmlns:adec="http://schemas.microsoft.com/office/drawing/2017/decorative" xmlns="" val="1"/>
              </a:ext>
            </a:extLst>
          </p:cNvPr>
          <p:cNvPicPr>
            <a:picLocks noChangeAspect="1"/>
          </p:cNvPicPr>
          <p:nvPr userDrawn="1"/>
        </p:nvPicPr>
        <p:blipFill>
          <a:blip r:embed="rId11"/>
          <a:stretch>
            <a:fillRect/>
          </a:stretch>
        </p:blipFill>
        <p:spPr>
          <a:xfrm>
            <a:off x="4650154" y="6621829"/>
            <a:ext cx="3048000" cy="228600"/>
          </a:xfrm>
          <a:prstGeom prst="rect">
            <a:avLst/>
          </a:prstGeom>
        </p:spPr>
      </p:pic>
    </p:spTree>
    <p:extLst>
      <p:ext uri="{BB962C8B-B14F-4D97-AF65-F5344CB8AC3E}">
        <p14:creationId xmlns:p14="http://schemas.microsoft.com/office/powerpoint/2010/main" val="363516974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9" r:id="rId7"/>
    <p:sldLayoutId id="2147483670" r:id="rId8"/>
    <p:sldLayoutId id="2147483671" r:id="rId9"/>
  </p:sldLayoutIdLst>
  <p:hf sldNum="0" hdr="0" ftr="0" dt="0"/>
  <p:txStyles>
    <p:titleStyle>
      <a:lvl1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2pPr>
      <a:lvl3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3pPr>
      <a:lvl4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4pPr>
      <a:lvl5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SzPct val="60000"/>
        <a:buFont typeface="Wingdings 2" panose="05020102010507070707" pitchFamily="18" charset="2"/>
        <a:buChar char=""/>
        <a:defRPr sz="2800">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lr>
          <a:schemeClr val="tx2"/>
        </a:buClr>
        <a:buSzPct val="80000"/>
        <a:buFont typeface="Wingdings" panose="05000000000000000000" pitchFamily="2" charset="2"/>
        <a:buChar char="Ø"/>
        <a:defRPr sz="24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1" fontAlgn="base" hangingPunct="1">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1" fontAlgn="base" hangingPunct="1">
        <a:spcBef>
          <a:spcPct val="20000"/>
        </a:spcBef>
        <a:spcAft>
          <a:spcPct val="0"/>
        </a:spcAft>
        <a:buClr>
          <a:schemeClr val="tx2"/>
        </a:buClr>
        <a:buSzPct val="75000"/>
        <a:buFont typeface="Wingdings 3" panose="05040102010807070707" pitchFamily="18" charset="2"/>
        <a:buChar char=""/>
        <a:defRPr>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a:extLst>
              <a:ext uri="{FF2B5EF4-FFF2-40B4-BE49-F238E27FC236}">
                <a16:creationId xmlns:a16="http://schemas.microsoft.com/office/drawing/2014/main" id="{AB74D9FB-6A96-F41B-9C12-57D62E19051E}"/>
              </a:ext>
            </a:extLst>
          </p:cNvPr>
          <p:cNvSpPr>
            <a:spLocks noChangeArrowheads="1"/>
          </p:cNvSpPr>
          <p:nvPr/>
        </p:nvSpPr>
        <p:spPr bwMode="auto">
          <a:xfrm>
            <a:off x="2438400" y="15240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SzTx/>
              <a:buFontTx/>
              <a:buNone/>
            </a:pPr>
            <a:r>
              <a:rPr lang="en-GB" altLang="en-US" sz="4000">
                <a:ea typeface="ＭＳ Ｐゴシック" panose="020B0600070205080204" pitchFamily="34" charset="-128"/>
              </a:rPr>
              <a:t>Chapter 28</a:t>
            </a:r>
          </a:p>
        </p:txBody>
      </p:sp>
      <p:sp>
        <p:nvSpPr>
          <p:cNvPr id="219139" name="Rectangle 4">
            <a:extLst>
              <a:ext uri="{FF2B5EF4-FFF2-40B4-BE49-F238E27FC236}">
                <a16:creationId xmlns:a16="http://schemas.microsoft.com/office/drawing/2014/main" id="{78CEFE69-BD10-137E-1535-E115316286C4}"/>
              </a:ext>
            </a:extLst>
          </p:cNvPr>
          <p:cNvSpPr>
            <a:spLocks noChangeArrowheads="1"/>
          </p:cNvSpPr>
          <p:nvPr/>
        </p:nvSpPr>
        <p:spPr bwMode="auto">
          <a:xfrm>
            <a:off x="2438400" y="3465514"/>
            <a:ext cx="731520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
                <a:schemeClr val="tx2"/>
              </a:buClr>
              <a:buFont typeface="Wingdings 2" panose="05020102010507070707" pitchFamily="18" charset="2"/>
              <a:buNone/>
            </a:pPr>
            <a:r>
              <a:rPr lang="en-US" altLang="en-US" sz="3000">
                <a:ea typeface="ＭＳ Ｐゴシック" panose="020B0600070205080204" pitchFamily="34" charset="-128"/>
              </a:rPr>
              <a:t>Diagnostic Parasitology</a:t>
            </a:r>
          </a:p>
          <a:p>
            <a:pPr algn="ctr">
              <a:spcBef>
                <a:spcPct val="0"/>
              </a:spcBef>
              <a:buClr>
                <a:schemeClr val="tx2"/>
              </a:buClr>
              <a:buFont typeface="Wingdings 2" panose="05020102010507070707" pitchFamily="18" charset="2"/>
              <a:buNone/>
            </a:pPr>
            <a:r>
              <a:rPr lang="en-US" altLang="en-US" sz="3000">
                <a:ea typeface="ＭＳ Ｐゴシック" panose="020B0600070205080204" pitchFamily="34" charset="-128"/>
              </a:rPr>
              <a:t>PART TWO</a:t>
            </a:r>
          </a:p>
        </p:txBody>
      </p:sp>
      <p:sp useBgFill="1">
        <p:nvSpPr>
          <p:cNvPr id="219140" name="Rectangle 5">
            <a:extLst>
              <a:ext uri="{FF2B5EF4-FFF2-40B4-BE49-F238E27FC236}">
                <a16:creationId xmlns:a16="http://schemas.microsoft.com/office/drawing/2014/main" id="{A0E861ED-3E94-D8E0-30F1-C4CE89B82431}"/>
              </a:ext>
            </a:extLst>
          </p:cNvPr>
          <p:cNvSpPr>
            <a:spLocks noChangeArrowheads="1"/>
          </p:cNvSpPr>
          <p:nvPr/>
        </p:nvSpPr>
        <p:spPr bwMode="auto">
          <a:xfrm>
            <a:off x="10058400" y="6477000"/>
            <a:ext cx="381000" cy="2286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endParaRPr lang="en-US" altLang="en-US" sz="2400">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a:extLst>
              <a:ext uri="{FF2B5EF4-FFF2-40B4-BE49-F238E27FC236}">
                <a16:creationId xmlns:a16="http://schemas.microsoft.com/office/drawing/2014/main" id="{D480A5CA-6DC2-E8BB-7A27-F29F6FE6B8FB}"/>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Naegleria </a:t>
            </a:r>
            <a:r>
              <a:rPr lang="en-US" altLang="en-US" sz="4000" i="1" dirty="0" err="1">
                <a:latin typeface="Arial" panose="020B0604020202020204" pitchFamily="34" charset="0"/>
                <a:cs typeface="Arial" panose="020B0604020202020204" pitchFamily="34" charset="0"/>
              </a:rPr>
              <a:t>fowleri</a:t>
            </a: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 (Cont.)</a:t>
            </a:r>
            <a:endParaRPr lang="en-US" altLang="en-US" sz="4000" i="1" dirty="0">
              <a:latin typeface="Arial" panose="020B0604020202020204" pitchFamily="34" charset="0"/>
              <a:cs typeface="Arial" panose="020B0604020202020204" pitchFamily="34" charset="0"/>
            </a:endParaRPr>
          </a:p>
        </p:txBody>
      </p:sp>
      <p:sp>
        <p:nvSpPr>
          <p:cNvPr id="229379" name="Content Placeholder 2">
            <a:extLst>
              <a:ext uri="{FF2B5EF4-FFF2-40B4-BE49-F238E27FC236}">
                <a16:creationId xmlns:a16="http://schemas.microsoft.com/office/drawing/2014/main" id="{2E0A4318-07E2-C78F-F026-FEF58EDD5AB4}"/>
              </a:ext>
            </a:extLst>
          </p:cNvPr>
          <p:cNvSpPr>
            <a:spLocks noGrp="1"/>
          </p:cNvSpPr>
          <p:nvPr>
            <p:ph idx="1"/>
          </p:nvPr>
        </p:nvSpPr>
        <p:spPr>
          <a:xfrm>
            <a:off x="952500" y="1690688"/>
            <a:ext cx="9657522" cy="4525962"/>
          </a:xfrm>
        </p:spPr>
        <p:txBody>
          <a:bodyPr/>
          <a:lstStyle/>
          <a:p>
            <a:r>
              <a:rPr lang="en-US" altLang="en-US" dirty="0">
                <a:latin typeface="Arial" panose="020B0604020202020204" pitchFamily="34" charset="0"/>
                <a:cs typeface="Arial" panose="020B0604020202020204" pitchFamily="34" charset="0"/>
              </a:rPr>
              <a:t>CSF will show evidence of increased intracranial pressure, increased levels of neutrophils and protein, and decreased glucose levels.</a:t>
            </a:r>
          </a:p>
          <a:p>
            <a:r>
              <a:rPr lang="en-US" altLang="en-US" dirty="0">
                <a:latin typeface="Arial" panose="020B0604020202020204" pitchFamily="34" charset="0"/>
                <a:cs typeface="Arial" panose="020B0604020202020204" pitchFamily="34" charset="0"/>
              </a:rPr>
              <a:t>In late stages, there may be increased numbers of RBCs in CSF</a:t>
            </a:r>
          </a:p>
          <a:p>
            <a:r>
              <a:rPr lang="en-US" altLang="en-US" dirty="0">
                <a:latin typeface="Arial" panose="020B0604020202020204" pitchFamily="34" charset="0"/>
                <a:cs typeface="Arial" panose="020B0604020202020204" pitchFamily="34" charset="0"/>
              </a:rPr>
              <a:t>The organism multiplies in brain tissue, and within 2 to 4 days, the patient can experience drowsiness, confusion, and seizures that can progress to coma.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C0E7D9BD-D2D3-3820-6525-3BB95F980C8E}"/>
              </a:ext>
            </a:extLst>
          </p:cNvPr>
          <p:cNvSpPr>
            <a:spLocks noGrp="1"/>
          </p:cNvSpPr>
          <p:nvPr>
            <p:ph type="title"/>
          </p:nvPr>
        </p:nvSpPr>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Life Cycle of </a:t>
            </a:r>
            <a:r>
              <a:rPr lang="en-US" altLang="en-US" sz="4000" i="1" dirty="0">
                <a:latin typeface="Arial" panose="020B0604020202020204" pitchFamily="34" charset="0"/>
                <a:cs typeface="Arial" panose="020B0604020202020204" pitchFamily="34" charset="0"/>
              </a:rPr>
              <a:t>Leishmania </a:t>
            </a:r>
            <a:r>
              <a:rPr lang="en-US" altLang="en-US" sz="4000" dirty="0">
                <a:latin typeface="Arial" panose="020B0604020202020204" pitchFamily="34" charset="0"/>
                <a:cs typeface="Arial" panose="020B0604020202020204" pitchFamily="34" charset="0"/>
              </a:rPr>
              <a:t>spp.</a:t>
            </a:r>
          </a:p>
        </p:txBody>
      </p:sp>
      <p:pic>
        <p:nvPicPr>
          <p:cNvPr id="325637" name="Picture 6" descr="Y:\ELS00000-IW26_[Mahon 6e]\ELS00000-IW26-SRC\Course-N\Construction\IC\jpg\Chapter028\028022.jpg">
            <a:extLst>
              <a:ext uri="{FF2B5EF4-FFF2-40B4-BE49-F238E27FC236}">
                <a16:creationId xmlns:a16="http://schemas.microsoft.com/office/drawing/2014/main" id="{0B284034-D250-6D3D-69F7-5E24D7AD0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056" y="1506929"/>
            <a:ext cx="4757144" cy="456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381E5B20-CC67-64FD-7362-04EB3D6CB600}"/>
              </a:ext>
            </a:extLst>
          </p:cNvPr>
          <p:cNvSpPr>
            <a:spLocks noGrp="1" noChangeArrowheads="1"/>
          </p:cNvSpPr>
          <p:nvPr>
            <p:ph type="title"/>
          </p:nvPr>
        </p:nvSpPr>
        <p:spPr/>
        <p:txBody>
          <a:bodyPr rtlCol="0">
            <a:normAutofit fontScale="90000"/>
          </a:bodyPr>
          <a:lstStyle/>
          <a:p>
            <a:pPr algn="ctr">
              <a:defRPr/>
            </a:pPr>
            <a:r>
              <a:rPr lang="en-US" altLang="en-US" sz="4000" i="1" dirty="0">
                <a:latin typeface="Arial" panose="020B0604020202020204" pitchFamily="34" charset="0"/>
                <a:cs typeface="Arial" panose="020B0604020202020204" pitchFamily="34" charset="0"/>
              </a:rPr>
              <a:t>Leishmania</a:t>
            </a:r>
            <a:r>
              <a:rPr lang="en-US" altLang="en-US" sz="4000" dirty="0">
                <a:latin typeface="Arial" panose="020B0604020202020204" pitchFamily="34" charset="0"/>
                <a:cs typeface="Arial" panose="020B0604020202020204" pitchFamily="34" charset="0"/>
              </a:rPr>
              <a:t>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p>
        </p:txBody>
      </p:sp>
      <p:sp>
        <p:nvSpPr>
          <p:cNvPr id="326659" name="Rectangle 3">
            <a:extLst>
              <a:ext uri="{FF2B5EF4-FFF2-40B4-BE49-F238E27FC236}">
                <a16:creationId xmlns:a16="http://schemas.microsoft.com/office/drawing/2014/main" id="{8D4654F4-BB91-0D82-CF1B-ADE1ACDC5915}"/>
              </a:ext>
            </a:extLst>
          </p:cNvPr>
          <p:cNvSpPr>
            <a:spLocks noGrp="1"/>
          </p:cNvSpPr>
          <p:nvPr>
            <p:ph idx="1"/>
          </p:nvPr>
        </p:nvSpPr>
        <p:spPr>
          <a:xfrm>
            <a:off x="1003853" y="1870076"/>
            <a:ext cx="10212456" cy="4486274"/>
          </a:xfrm>
        </p:spPr>
        <p:txBody>
          <a:bodyPr/>
          <a:lstStyle/>
          <a:p>
            <a:pPr eaLnBrk="1" hangingPunct="1"/>
            <a:r>
              <a:rPr lang="en-US" altLang="en-US" dirty="0">
                <a:latin typeface="Arial" panose="020B0604020202020204" pitchFamily="34" charset="0"/>
                <a:cs typeface="Arial" panose="020B0604020202020204" pitchFamily="34" charset="0"/>
              </a:rPr>
              <a:t>Diagnostic stage in humans-amastigote </a:t>
            </a:r>
          </a:p>
          <a:p>
            <a:pPr lvl="1" eaLnBrk="1" hangingPunct="1"/>
            <a:r>
              <a:rPr lang="en-US" altLang="en-US" dirty="0">
                <a:latin typeface="Arial" panose="020B0604020202020204" pitchFamily="34" charset="0"/>
                <a:cs typeface="Arial" panose="020B0604020202020204" pitchFamily="34" charset="0"/>
              </a:rPr>
              <a:t>Found in macrophages or histocytes around the periphery of the skin lesions (</a:t>
            </a:r>
            <a:r>
              <a:rPr lang="en-US" altLang="en-US" i="1" dirty="0">
                <a:latin typeface="Arial" panose="020B0604020202020204" pitchFamily="34" charset="0"/>
                <a:cs typeface="Arial" panose="020B0604020202020204" pitchFamily="34" charset="0"/>
              </a:rPr>
              <a:t>L. </a:t>
            </a:r>
            <a:r>
              <a:rPr lang="en-US" altLang="en-US" i="1" dirty="0" err="1">
                <a:latin typeface="Arial" panose="020B0604020202020204" pitchFamily="34" charset="0"/>
                <a:cs typeface="Arial" panose="020B0604020202020204" pitchFamily="34" charset="0"/>
              </a:rPr>
              <a:t>tropica</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or </a:t>
            </a:r>
            <a:r>
              <a:rPr lang="en-US" altLang="en-US" i="1" dirty="0">
                <a:latin typeface="Arial" panose="020B0604020202020204" pitchFamily="34" charset="0"/>
                <a:cs typeface="Arial" panose="020B0604020202020204" pitchFamily="34" charset="0"/>
              </a:rPr>
              <a:t>L. </a:t>
            </a:r>
            <a:r>
              <a:rPr lang="en-US" altLang="en-US" i="1" dirty="0" err="1">
                <a:latin typeface="Arial" panose="020B0604020202020204" pitchFamily="34" charset="0"/>
                <a:cs typeface="Arial" panose="020B0604020202020204" pitchFamily="34" charset="0"/>
              </a:rPr>
              <a:t>braziliensis</a:t>
            </a:r>
            <a:r>
              <a:rPr lang="en-US" altLang="en-US" dirty="0">
                <a:latin typeface="Arial" panose="020B0604020202020204" pitchFamily="34" charset="0"/>
                <a:cs typeface="Arial" panose="020B0604020202020204" pitchFamily="34" charset="0"/>
              </a:rPr>
              <a:t>)</a:t>
            </a:r>
          </a:p>
          <a:p>
            <a:pPr lvl="1" eaLnBrk="1" hangingPunct="1"/>
            <a:r>
              <a:rPr lang="en-US" altLang="en-US" dirty="0">
                <a:latin typeface="Arial" panose="020B0604020202020204" pitchFamily="34" charset="0"/>
                <a:cs typeface="Arial" panose="020B0604020202020204" pitchFamily="34" charset="0"/>
              </a:rPr>
              <a:t>Found within cells of a bone marrow aspirate or liver or spleen biopsy specimen (</a:t>
            </a:r>
            <a:r>
              <a:rPr lang="en-US" altLang="en-US" i="1" dirty="0">
                <a:latin typeface="Arial" panose="020B0604020202020204" pitchFamily="34" charset="0"/>
                <a:cs typeface="Arial" panose="020B0604020202020204" pitchFamily="34" charset="0"/>
              </a:rPr>
              <a:t>L. </a:t>
            </a:r>
            <a:r>
              <a:rPr lang="en-US" altLang="en-US" i="1" dirty="0" err="1">
                <a:latin typeface="Arial" panose="020B0604020202020204" pitchFamily="34" charset="0"/>
                <a:cs typeface="Arial" panose="020B0604020202020204" pitchFamily="34" charset="0"/>
              </a:rPr>
              <a:t>donovani</a:t>
            </a:r>
            <a:r>
              <a:rPr lang="en-US" altLang="en-US" dirty="0">
                <a:latin typeface="Arial" panose="020B0604020202020204" pitchFamily="34" charset="0"/>
                <a:cs typeface="Arial" panose="020B0604020202020204" pitchFamily="34" charset="0"/>
              </a:rPr>
              <a:t>). </a:t>
            </a:r>
          </a:p>
          <a:p>
            <a:pPr lvl="1" eaLnBrk="1" hangingPunct="1"/>
            <a:r>
              <a:rPr lang="en-US" altLang="en-US" dirty="0">
                <a:latin typeface="Arial" panose="020B0604020202020204" pitchFamily="34" charset="0"/>
                <a:cs typeface="Arial" panose="020B0604020202020204" pitchFamily="34" charset="0"/>
              </a:rPr>
              <a:t>Wright staining of bone marrow aspirate reveals </a:t>
            </a:r>
          </a:p>
          <a:p>
            <a:pPr lvl="2" eaLnBrk="1" hangingPunct="1"/>
            <a:r>
              <a:rPr lang="en-US" altLang="en-US" dirty="0">
                <a:latin typeface="Arial" panose="020B0604020202020204" pitchFamily="34" charset="0"/>
                <a:cs typeface="Arial" panose="020B0604020202020204" pitchFamily="34" charset="0"/>
              </a:rPr>
              <a:t>an oval organism 2 to 5 µm in diameter</a:t>
            </a:r>
          </a:p>
          <a:p>
            <a:pPr lvl="2" eaLnBrk="1" hangingPunct="1"/>
            <a:r>
              <a:rPr lang="en-US" altLang="en-US" dirty="0">
                <a:latin typeface="Arial" panose="020B0604020202020204" pitchFamily="34" charset="0"/>
                <a:cs typeface="Arial" panose="020B0604020202020204" pitchFamily="34" charset="0"/>
              </a:rPr>
              <a:t>pale blue cytoplasm</a:t>
            </a:r>
          </a:p>
          <a:p>
            <a:pPr lvl="2" eaLnBrk="1" hangingPunct="1"/>
            <a:r>
              <a:rPr lang="en-US" altLang="en-US" dirty="0">
                <a:latin typeface="Arial" panose="020B0604020202020204" pitchFamily="34" charset="0"/>
                <a:cs typeface="Arial" panose="020B0604020202020204" pitchFamily="34" charset="0"/>
              </a:rPr>
              <a:t>a large red nucleus, </a:t>
            </a:r>
          </a:p>
          <a:p>
            <a:pPr lvl="2" eaLnBrk="1" hangingPunct="1"/>
            <a:r>
              <a:rPr lang="en-US" altLang="en-US" dirty="0">
                <a:latin typeface="Arial" panose="020B0604020202020204" pitchFamily="34" charset="0"/>
                <a:cs typeface="Arial" panose="020B0604020202020204" pitchFamily="34" charset="0"/>
              </a:rPr>
              <a:t>a rodlike kinetoplast (a structure rich in DNA associated with the basal body near the base of the flagellum) in cytoplasm</a:t>
            </a:r>
          </a:p>
          <a:p>
            <a:pPr eaLnBrk="1" hangingPunct="1"/>
            <a:endParaRPr lang="en-US" altLang="en-US" dirty="0"/>
          </a:p>
          <a:p>
            <a:pPr eaLnBrk="1" hangingPunct="1"/>
            <a:endParaRPr lang="en-US" altLang="en-US" dirty="0"/>
          </a:p>
          <a:p>
            <a:pPr eaLnBrk="1" hangingPunct="1"/>
            <a:endParaRPr lang="en-US" altLang="en-US" dirty="0"/>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itle 1">
            <a:extLst>
              <a:ext uri="{FF2B5EF4-FFF2-40B4-BE49-F238E27FC236}">
                <a16:creationId xmlns:a16="http://schemas.microsoft.com/office/drawing/2014/main" id="{4A993808-5CEB-7C45-DEC1-B584B4CC78F3}"/>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Leishmania</a:t>
            </a:r>
            <a:r>
              <a:rPr lang="en-US" altLang="en-US" sz="4000" dirty="0">
                <a:latin typeface="Arial" panose="020B0604020202020204" pitchFamily="34" charset="0"/>
                <a:cs typeface="Arial" panose="020B0604020202020204" pitchFamily="34" charset="0"/>
              </a:rPr>
              <a:t>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 (Cont.)</a:t>
            </a:r>
          </a:p>
        </p:txBody>
      </p:sp>
      <p:sp>
        <p:nvSpPr>
          <p:cNvPr id="328707" name="Content Placeholder 2">
            <a:extLst>
              <a:ext uri="{FF2B5EF4-FFF2-40B4-BE49-F238E27FC236}">
                <a16:creationId xmlns:a16="http://schemas.microsoft.com/office/drawing/2014/main" id="{C1CAB45F-79B7-D011-65CB-F00FAC86B59E}"/>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The amastigote has also been reported extracellularly in cases of cutaneous leishmaniasis. </a:t>
            </a:r>
          </a:p>
          <a:p>
            <a:r>
              <a:rPr lang="en-US" altLang="en-US" dirty="0">
                <a:latin typeface="Arial" panose="020B0604020202020204" pitchFamily="34" charset="0"/>
                <a:cs typeface="Arial" panose="020B0604020202020204" pitchFamily="34" charset="0"/>
              </a:rPr>
              <a:t>Promastigotes (the insect form of the parasite) have been identified in some patient samples.</a:t>
            </a:r>
          </a:p>
          <a:p>
            <a:r>
              <a:rPr lang="en-US" altLang="en-US" dirty="0">
                <a:latin typeface="Arial" panose="020B0604020202020204" pitchFamily="34" charset="0"/>
                <a:cs typeface="Arial" panose="020B0604020202020204" pitchFamily="34" charset="0"/>
              </a:rPr>
              <a:t>Serologic tests, such as direct agglutination and indirect fluorescent assays, can be used to detect antibodies in individuals from nonendemic areas.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08D6DFA0-1B84-4140-D825-93EB7409645C}"/>
              </a:ext>
            </a:extLst>
          </p:cNvPr>
          <p:cNvSpPr>
            <a:spLocks noGrp="1"/>
          </p:cNvSpPr>
          <p:nvPr>
            <p:ph type="title"/>
          </p:nvPr>
        </p:nvSpPr>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Amastigotes of </a:t>
            </a:r>
            <a:r>
              <a:rPr lang="en-US" altLang="en-US" sz="4000" i="1" dirty="0">
                <a:latin typeface="Arial" panose="020B0604020202020204" pitchFamily="34" charset="0"/>
                <a:cs typeface="Arial" panose="020B0604020202020204" pitchFamily="34" charset="0"/>
              </a:rPr>
              <a:t>Leishmania</a:t>
            </a:r>
            <a:r>
              <a:rPr lang="en-US" altLang="en-US" sz="4000" dirty="0">
                <a:latin typeface="Arial" panose="020B0604020202020204" pitchFamily="34" charset="0"/>
                <a:cs typeface="Arial" panose="020B0604020202020204" pitchFamily="34" charset="0"/>
              </a:rPr>
              <a:t> spp.</a:t>
            </a:r>
          </a:p>
        </p:txBody>
      </p:sp>
      <p:pic>
        <p:nvPicPr>
          <p:cNvPr id="329733" name="Picture 6" descr="Y:\ELS00000-IW26_[Mahon 6e]\ELS00000-IW26-SRC\Course-N\Construction\IC\jpg\Chapter028\028023.jpg">
            <a:extLst>
              <a:ext uri="{FF2B5EF4-FFF2-40B4-BE49-F238E27FC236}">
                <a16:creationId xmlns:a16="http://schemas.microsoft.com/office/drawing/2014/main" id="{B4634193-5EB5-543E-86E4-D942DE1B6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053" y="1690688"/>
            <a:ext cx="6294050" cy="439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4C12A23F-EC76-BE7F-00DB-11A64562014F}"/>
              </a:ext>
            </a:extLst>
          </p:cNvPr>
          <p:cNvSpPr>
            <a:spLocks noGrp="1"/>
          </p:cNvSpPr>
          <p:nvPr>
            <p:ph type="title"/>
          </p:nvPr>
        </p:nvSpPr>
        <p:spPr>
          <a:xfrm>
            <a:off x="1925776" y="255796"/>
            <a:ext cx="7772400" cy="1219200"/>
          </a:xfrm>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Trypanosoma</a:t>
            </a:r>
          </a:p>
        </p:txBody>
      </p:sp>
      <p:sp>
        <p:nvSpPr>
          <p:cNvPr id="330755" name="Rectangle 3">
            <a:extLst>
              <a:ext uri="{FF2B5EF4-FFF2-40B4-BE49-F238E27FC236}">
                <a16:creationId xmlns:a16="http://schemas.microsoft.com/office/drawing/2014/main" id="{51668028-F564-7F8D-1F40-EC6B94D44186}"/>
              </a:ext>
            </a:extLst>
          </p:cNvPr>
          <p:cNvSpPr>
            <a:spLocks noGrp="1"/>
          </p:cNvSpPr>
          <p:nvPr>
            <p:ph idx="1"/>
          </p:nvPr>
        </p:nvSpPr>
        <p:spPr>
          <a:xfrm>
            <a:off x="1053548" y="1550504"/>
            <a:ext cx="9596230" cy="4351822"/>
          </a:xfrm>
        </p:spPr>
        <p:txBody>
          <a:bodyPr/>
          <a:lstStyle/>
          <a:p>
            <a:pPr eaLnBrk="1" hangingPunct="1"/>
            <a:r>
              <a:rPr lang="en-US" altLang="en-US" dirty="0">
                <a:latin typeface="Arial" panose="020B0604020202020204" pitchFamily="34" charset="0"/>
                <a:cs typeface="Arial" panose="020B0604020202020204" pitchFamily="34" charset="0"/>
              </a:rPr>
              <a:t>Trypanosomes are blood and CSF flagellates that require an insect vector. </a:t>
            </a:r>
          </a:p>
          <a:p>
            <a:pPr eaLnBrk="1" hangingPunct="1"/>
            <a:r>
              <a:rPr lang="en-US" altLang="en-US" i="1" dirty="0">
                <a:latin typeface="Arial" panose="020B0604020202020204" pitchFamily="34" charset="0"/>
                <a:cs typeface="Arial" panose="020B0604020202020204" pitchFamily="34" charset="0"/>
              </a:rPr>
              <a:t>Trypanosoma brucei rhodesiense</a:t>
            </a:r>
            <a:r>
              <a:rPr lang="en-US" altLang="en-US" dirty="0">
                <a:latin typeface="Arial" panose="020B0604020202020204" pitchFamily="34" charset="0"/>
                <a:cs typeface="Arial" panose="020B0604020202020204" pitchFamily="34" charset="0"/>
              </a:rPr>
              <a:t> and </a:t>
            </a:r>
            <a:r>
              <a:rPr lang="en-US" altLang="en-US" i="1" dirty="0">
                <a:latin typeface="Arial" panose="020B0604020202020204" pitchFamily="34" charset="0"/>
                <a:cs typeface="Arial" panose="020B0604020202020204" pitchFamily="34" charset="0"/>
              </a:rPr>
              <a:t>Trypanosoma brucei </a:t>
            </a:r>
            <a:r>
              <a:rPr lang="en-US" altLang="en-US" i="1" dirty="0" err="1">
                <a:latin typeface="Arial" panose="020B0604020202020204" pitchFamily="34" charset="0"/>
                <a:cs typeface="Arial" panose="020B0604020202020204" pitchFamily="34" charset="0"/>
              </a:rPr>
              <a:t>gambiense</a:t>
            </a:r>
            <a:r>
              <a:rPr lang="en-US" altLang="en-US" dirty="0">
                <a:latin typeface="Arial" panose="020B0604020202020204" pitchFamily="34" charset="0"/>
                <a:cs typeface="Arial" panose="020B0604020202020204" pitchFamily="34" charset="0"/>
              </a:rPr>
              <a:t> are the causative agents of human African trypanosomiasis, commonly called sleeping sickness, seen primarily in Central Africa.</a:t>
            </a:r>
          </a:p>
          <a:p>
            <a:pPr eaLnBrk="1" hangingPunct="1"/>
            <a:r>
              <a:rPr lang="en-US" altLang="en-US" dirty="0">
                <a:latin typeface="Arial" panose="020B0604020202020204" pitchFamily="34" charset="0"/>
                <a:cs typeface="Arial" panose="020B0604020202020204" pitchFamily="34" charset="0"/>
              </a:rPr>
              <a:t>Vector- tsetse fly (genus </a:t>
            </a:r>
            <a:r>
              <a:rPr lang="en-US" altLang="en-US" i="1" dirty="0">
                <a:latin typeface="Arial" panose="020B0604020202020204" pitchFamily="34" charset="0"/>
                <a:cs typeface="Arial" panose="020B0604020202020204" pitchFamily="34" charset="0"/>
              </a:rPr>
              <a:t>Glossina</a:t>
            </a:r>
            <a:r>
              <a:rPr lang="en-US" altLang="en-US" dirty="0">
                <a:latin typeface="Arial" panose="020B0604020202020204" pitchFamily="34" charset="0"/>
                <a:cs typeface="Arial" panose="020B0604020202020204" pitchFamily="34" charset="0"/>
              </a:rPr>
              <a:t>)</a:t>
            </a:r>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242EB7C5-CDE1-541A-B4F0-51BC66365C79}"/>
              </a:ext>
            </a:extLst>
          </p:cNvPr>
          <p:cNvSpPr>
            <a:spLocks noGrp="1"/>
          </p:cNvSpPr>
          <p:nvPr>
            <p:ph type="title"/>
          </p:nvPr>
        </p:nvSpPr>
        <p:spPr>
          <a:xfrm>
            <a:off x="2189163" y="152400"/>
            <a:ext cx="7772400" cy="1219200"/>
          </a:xfrm>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Trypanosoma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331779" name="Rectangle 3">
            <a:extLst>
              <a:ext uri="{FF2B5EF4-FFF2-40B4-BE49-F238E27FC236}">
                <a16:creationId xmlns:a16="http://schemas.microsoft.com/office/drawing/2014/main" id="{5A430927-3D69-FBEA-CC55-F68C067E8181}"/>
              </a:ext>
            </a:extLst>
          </p:cNvPr>
          <p:cNvSpPr>
            <a:spLocks noGrp="1"/>
          </p:cNvSpPr>
          <p:nvPr>
            <p:ph idx="1"/>
          </p:nvPr>
        </p:nvSpPr>
        <p:spPr>
          <a:xfrm>
            <a:off x="1108212" y="1426265"/>
            <a:ext cx="9859617" cy="4040257"/>
          </a:xfrm>
        </p:spPr>
        <p:txBody>
          <a:bodyPr/>
          <a:lstStyle/>
          <a:p>
            <a:pPr eaLnBrk="1" hangingPunct="1"/>
            <a:r>
              <a:rPr lang="en-US" altLang="en-US" dirty="0">
                <a:latin typeface="Arial" panose="020B0604020202020204" pitchFamily="34" charset="0"/>
                <a:cs typeface="Arial" panose="020B0604020202020204" pitchFamily="34" charset="0"/>
              </a:rPr>
              <a:t>West African sleeping sickness</a:t>
            </a:r>
          </a:p>
          <a:p>
            <a:pPr lvl="1" eaLnBrk="1" hangingPunct="1"/>
            <a:r>
              <a:rPr lang="en-US" altLang="en-US" i="1" dirty="0">
                <a:latin typeface="Arial" panose="020B0604020202020204" pitchFamily="34" charset="0"/>
                <a:cs typeface="Arial" panose="020B0604020202020204" pitchFamily="34" charset="0"/>
              </a:rPr>
              <a:t>T. brucei </a:t>
            </a:r>
            <a:r>
              <a:rPr lang="en-US" altLang="en-US" i="1" dirty="0" err="1">
                <a:latin typeface="Arial" panose="020B0604020202020204" pitchFamily="34" charset="0"/>
                <a:cs typeface="Arial" panose="020B0604020202020204" pitchFamily="34" charset="0"/>
              </a:rPr>
              <a:t>gambiense</a:t>
            </a:r>
            <a:endParaRPr lang="en-US" altLang="en-US" i="1" dirty="0">
              <a:latin typeface="Arial" panose="020B0604020202020204" pitchFamily="34" charset="0"/>
              <a:cs typeface="Arial" panose="020B0604020202020204" pitchFamily="34" charset="0"/>
            </a:endParaRPr>
          </a:p>
          <a:p>
            <a:pPr lvl="1" eaLnBrk="1" hangingPunct="1"/>
            <a:r>
              <a:rPr lang="en-US" altLang="en-US" dirty="0">
                <a:latin typeface="Arial" panose="020B0604020202020204" pitchFamily="34" charset="0"/>
                <a:cs typeface="Arial" panose="020B0604020202020204" pitchFamily="34" charset="0"/>
              </a:rPr>
              <a:t>More common, milder, and more chronic of the two diseases</a:t>
            </a:r>
          </a:p>
          <a:p>
            <a:pPr lvl="1" eaLnBrk="1" hangingPunct="1"/>
            <a:r>
              <a:rPr lang="en-US" altLang="en-US" dirty="0">
                <a:latin typeface="Arial" panose="020B0604020202020204" pitchFamily="34" charset="0"/>
                <a:cs typeface="Arial" panose="020B0604020202020204" pitchFamily="34" charset="0"/>
              </a:rPr>
              <a:t>A long asymptomatic stage is followed by death years later. </a:t>
            </a:r>
          </a:p>
          <a:p>
            <a:pPr lvl="1" eaLnBrk="1" hangingPunct="1"/>
            <a:r>
              <a:rPr lang="en-US" altLang="en-US" dirty="0">
                <a:latin typeface="Arial" panose="020B0604020202020204" pitchFamily="34" charset="0"/>
                <a:cs typeface="Arial" panose="020B0604020202020204" pitchFamily="34" charset="0"/>
              </a:rPr>
              <a:t>Humans are the main reservoir but can sometimes be found in animals</a:t>
            </a:r>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E5E73EAD-25A2-01F9-3D29-5A619CB40302}"/>
              </a:ext>
            </a:extLst>
          </p:cNvPr>
          <p:cNvSpPr>
            <a:spLocks noGrp="1"/>
          </p:cNvSpPr>
          <p:nvPr>
            <p:ph type="title"/>
          </p:nvPr>
        </p:nvSpPr>
        <p:spPr>
          <a:xfrm>
            <a:off x="2189163" y="152400"/>
            <a:ext cx="7772400" cy="1219200"/>
          </a:xfrm>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Trypanosoma </a:t>
            </a:r>
            <a:r>
              <a:rPr lang="en-US" altLang="en-US" sz="4000" dirty="0">
                <a:latin typeface="Arial" panose="020B0604020202020204" pitchFamily="34" charset="0"/>
                <a:cs typeface="Arial" panose="020B0604020202020204" pitchFamily="34" charset="0"/>
              </a:rPr>
              <a:t>(Cont.)</a:t>
            </a:r>
          </a:p>
        </p:txBody>
      </p:sp>
      <p:sp>
        <p:nvSpPr>
          <p:cNvPr id="332803" name="Rectangle 3">
            <a:extLst>
              <a:ext uri="{FF2B5EF4-FFF2-40B4-BE49-F238E27FC236}">
                <a16:creationId xmlns:a16="http://schemas.microsoft.com/office/drawing/2014/main" id="{D549D87E-FA3F-F52C-B04D-555ECCD20699}"/>
              </a:ext>
            </a:extLst>
          </p:cNvPr>
          <p:cNvSpPr>
            <a:spLocks noGrp="1"/>
          </p:cNvSpPr>
          <p:nvPr>
            <p:ph idx="1"/>
          </p:nvPr>
        </p:nvSpPr>
        <p:spPr>
          <a:xfrm>
            <a:off x="1446143" y="1421297"/>
            <a:ext cx="9312966" cy="3925955"/>
          </a:xfrm>
        </p:spPr>
        <p:txBody>
          <a:bodyPr/>
          <a:lstStyle/>
          <a:p>
            <a:pPr eaLnBrk="1" hangingPunct="1"/>
            <a:r>
              <a:rPr lang="en-US" altLang="en-US" dirty="0">
                <a:latin typeface="Arial" panose="020B0604020202020204" pitchFamily="34" charset="0"/>
                <a:cs typeface="Arial" panose="020B0604020202020204" pitchFamily="34" charset="0"/>
              </a:rPr>
              <a:t>East African sleeping sickness</a:t>
            </a:r>
          </a:p>
          <a:p>
            <a:pPr lvl="1" eaLnBrk="1" hangingPunct="1"/>
            <a:r>
              <a:rPr lang="en-US" altLang="en-US" i="1" dirty="0">
                <a:latin typeface="Arial" panose="020B0604020202020204" pitchFamily="34" charset="0"/>
                <a:cs typeface="Arial" panose="020B0604020202020204" pitchFamily="34" charset="0"/>
              </a:rPr>
              <a:t>T. brucei rhodesiense</a:t>
            </a:r>
          </a:p>
          <a:p>
            <a:pPr lvl="1" eaLnBrk="1" hangingPunct="1"/>
            <a:r>
              <a:rPr lang="en-US" altLang="en-US" dirty="0">
                <a:latin typeface="Arial" panose="020B0604020202020204" pitchFamily="34" charset="0"/>
                <a:cs typeface="Arial" panose="020B0604020202020204" pitchFamily="34" charset="0"/>
              </a:rPr>
              <a:t>A zoonosis</a:t>
            </a:r>
          </a:p>
          <a:p>
            <a:pPr lvl="1" eaLnBrk="1" hangingPunct="1"/>
            <a:r>
              <a:rPr lang="en-US" altLang="en-US" dirty="0">
                <a:latin typeface="Arial" panose="020B0604020202020204" pitchFamily="34" charset="0"/>
                <a:cs typeface="Arial" panose="020B0604020202020204" pitchFamily="34" charset="0"/>
              </a:rPr>
              <a:t>Game animals serve as reservoirs</a:t>
            </a:r>
            <a:endParaRPr lang="en-US" altLang="en-US" i="1"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Chagas’ disease or American trypanosomiasis</a:t>
            </a:r>
          </a:p>
          <a:p>
            <a:pPr lvl="1" eaLnBrk="1" hangingPunct="1"/>
            <a:r>
              <a:rPr lang="en-US" altLang="en-US" i="1" dirty="0">
                <a:latin typeface="Arial" panose="020B0604020202020204" pitchFamily="34" charset="0"/>
                <a:cs typeface="Arial" panose="020B0604020202020204" pitchFamily="34" charset="0"/>
              </a:rPr>
              <a:t>T. </a:t>
            </a:r>
            <a:r>
              <a:rPr lang="en-US" altLang="en-US" i="1" dirty="0" err="1">
                <a:latin typeface="Arial" panose="020B0604020202020204" pitchFamily="34" charset="0"/>
                <a:cs typeface="Arial" panose="020B0604020202020204" pitchFamily="34" charset="0"/>
              </a:rPr>
              <a:t>cruzi</a:t>
            </a:r>
            <a:endParaRPr lang="en-US" altLang="en-US" i="1"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49A312E7-7B0C-CC8F-5B6C-BF2373EA04A3}"/>
              </a:ext>
            </a:extLst>
          </p:cNvPr>
          <p:cNvSpPr>
            <a:spLocks noGrp="1"/>
          </p:cNvSpPr>
          <p:nvPr>
            <p:ph type="title"/>
          </p:nvPr>
        </p:nvSpPr>
        <p:spPr>
          <a:xfrm>
            <a:off x="2209800" y="152400"/>
            <a:ext cx="7772400" cy="1219200"/>
          </a:xfrm>
        </p:spPr>
        <p:txBody>
          <a:bodyPr>
            <a:normAutofit fontScale="90000"/>
          </a:bodyPr>
          <a:lstStyle/>
          <a:p>
            <a:pPr algn="ctr" eaLnBrk="1" hangingPunct="1"/>
            <a:r>
              <a:rPr lang="en-US" altLang="en-US" i="1" dirty="0">
                <a:latin typeface="Arial" panose="020B0604020202020204" pitchFamily="34" charset="0"/>
                <a:cs typeface="Arial" panose="020B0604020202020204" pitchFamily="34" charset="0"/>
              </a:rPr>
              <a:t>Trypanosoma </a:t>
            </a:r>
            <a:br>
              <a:rPr lang="en-US" altLang="en-US" i="1"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Clinical Infections</a:t>
            </a:r>
          </a:p>
        </p:txBody>
      </p:sp>
      <p:sp>
        <p:nvSpPr>
          <p:cNvPr id="333827" name="Rectangle 3">
            <a:extLst>
              <a:ext uri="{FF2B5EF4-FFF2-40B4-BE49-F238E27FC236}">
                <a16:creationId xmlns:a16="http://schemas.microsoft.com/office/drawing/2014/main" id="{5577F14D-722D-77E4-DDCB-6667C6276444}"/>
              </a:ext>
            </a:extLst>
          </p:cNvPr>
          <p:cNvSpPr>
            <a:spLocks noGrp="1"/>
          </p:cNvSpPr>
          <p:nvPr>
            <p:ph idx="1"/>
          </p:nvPr>
        </p:nvSpPr>
        <p:spPr>
          <a:xfrm>
            <a:off x="1078396" y="1316936"/>
            <a:ext cx="10172700" cy="4702866"/>
          </a:xfrm>
        </p:spPr>
        <p:txBody>
          <a:bodyPr/>
          <a:lstStyle/>
          <a:p>
            <a:pPr eaLnBrk="1" hangingPunct="1"/>
            <a:r>
              <a:rPr lang="en-US" altLang="en-US" dirty="0">
                <a:latin typeface="Arial" panose="020B0604020202020204" pitchFamily="34" charset="0"/>
                <a:cs typeface="Arial" panose="020B0604020202020204" pitchFamily="34" charset="0"/>
              </a:rPr>
              <a:t>African sleeping sickness</a:t>
            </a:r>
          </a:p>
          <a:p>
            <a:pPr lvl="1" eaLnBrk="1" hangingPunct="1"/>
            <a:r>
              <a:rPr lang="en-US" altLang="en-US" dirty="0">
                <a:latin typeface="Arial" panose="020B0604020202020204" pitchFamily="34" charset="0"/>
                <a:cs typeface="Arial" panose="020B0604020202020204" pitchFamily="34" charset="0"/>
              </a:rPr>
              <a:t>Initial symptoms of African sleeping sickness include a local inflammatory reaction with tenderness, edema, and erythema at the site of the insect bite. </a:t>
            </a:r>
          </a:p>
          <a:p>
            <a:pPr lvl="1" eaLnBrk="1" hangingPunct="1"/>
            <a:r>
              <a:rPr lang="en-US" altLang="en-US" dirty="0">
                <a:latin typeface="Arial" panose="020B0604020202020204" pitchFamily="34" charset="0"/>
                <a:cs typeface="Arial" panose="020B0604020202020204" pitchFamily="34" charset="0"/>
              </a:rPr>
              <a:t>Occurs within 2 to 3 days and can last up to 4 weeks</a:t>
            </a:r>
          </a:p>
          <a:p>
            <a:pPr lvl="1" eaLnBrk="1" hangingPunct="1"/>
            <a:r>
              <a:rPr lang="en-US" altLang="en-US" dirty="0">
                <a:latin typeface="Arial" panose="020B0604020202020204" pitchFamily="34" charset="0"/>
                <a:cs typeface="Arial" panose="020B0604020202020204" pitchFamily="34" charset="0"/>
              </a:rPr>
              <a:t>During this time, the organisms are reproducing and beginning to enter the bloodstream.</a:t>
            </a:r>
          </a:p>
          <a:p>
            <a:pPr lvl="1" eaLnBrk="1" hangingPunct="1"/>
            <a:r>
              <a:rPr lang="en-US" altLang="en-US" dirty="0">
                <a:latin typeface="Arial" panose="020B0604020202020204" pitchFamily="34" charset="0"/>
                <a:cs typeface="Arial" panose="020B0604020202020204" pitchFamily="34" charset="0"/>
              </a:rPr>
              <a:t>First stage of disease-</a:t>
            </a:r>
            <a:r>
              <a:rPr lang="en-US" altLang="en-US" dirty="0" err="1">
                <a:latin typeface="Arial" panose="020B0604020202020204" pitchFamily="34" charset="0"/>
                <a:cs typeface="Arial" panose="020B0604020202020204" pitchFamily="34" charset="0"/>
              </a:rPr>
              <a:t>hemolymphatic</a:t>
            </a:r>
            <a:r>
              <a:rPr lang="en-US" altLang="en-US" dirty="0">
                <a:latin typeface="Arial" panose="020B0604020202020204" pitchFamily="34" charset="0"/>
                <a:cs typeface="Arial" panose="020B0604020202020204" pitchFamily="34" charset="0"/>
              </a:rPr>
              <a:t> phase</a:t>
            </a:r>
          </a:p>
          <a:p>
            <a:pPr lvl="2" eaLnBrk="1" hangingPunct="1"/>
            <a:r>
              <a:rPr lang="en-US" altLang="en-US" dirty="0">
                <a:latin typeface="Arial" panose="020B0604020202020204" pitchFamily="34" charset="0"/>
                <a:cs typeface="Arial" panose="020B0604020202020204" pitchFamily="34" charset="0"/>
              </a:rPr>
              <a:t>Occurs 1 to 3 weeks after infection </a:t>
            </a:r>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2130E41-0D3F-4012-1097-8BE03C6E34A4}"/>
              </a:ext>
            </a:extLst>
          </p:cNvPr>
          <p:cNvSpPr>
            <a:spLocks noGrp="1" noChangeArrowheads="1"/>
          </p:cNvSpPr>
          <p:nvPr>
            <p:ph type="title"/>
          </p:nvPr>
        </p:nvSpPr>
        <p:spPr>
          <a:xfrm>
            <a:off x="2209800" y="152400"/>
            <a:ext cx="7772400" cy="1219200"/>
          </a:xfrm>
        </p:spPr>
        <p:txBody>
          <a:bodyPr rtlCol="0">
            <a:normAutofit fontScale="90000"/>
          </a:bodyPr>
          <a:lstStyle/>
          <a:p>
            <a:pPr algn="ctr">
              <a:defRPr/>
            </a:pPr>
            <a:r>
              <a:rPr lang="en-US" altLang="en-US" i="1" dirty="0">
                <a:latin typeface="Arial" panose="020B0604020202020204" pitchFamily="34" charset="0"/>
                <a:cs typeface="Arial" panose="020B0604020202020204" pitchFamily="34" charset="0"/>
              </a:rPr>
              <a:t>Trypanosoma </a:t>
            </a:r>
            <a:br>
              <a:rPr lang="en-US" altLang="en-US" i="1"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Clinical Infections</a:t>
            </a:r>
            <a:endParaRPr lang="en-US" altLang="en-US" dirty="0"/>
          </a:p>
        </p:txBody>
      </p:sp>
      <p:sp>
        <p:nvSpPr>
          <p:cNvPr id="334851" name="Rectangle 3">
            <a:extLst>
              <a:ext uri="{FF2B5EF4-FFF2-40B4-BE49-F238E27FC236}">
                <a16:creationId xmlns:a16="http://schemas.microsoft.com/office/drawing/2014/main" id="{3DFEFFA6-29B0-0332-9B4E-F516CF82EB39}"/>
              </a:ext>
            </a:extLst>
          </p:cNvPr>
          <p:cNvSpPr>
            <a:spLocks noGrp="1"/>
          </p:cNvSpPr>
          <p:nvPr>
            <p:ph idx="1"/>
          </p:nvPr>
        </p:nvSpPr>
        <p:spPr>
          <a:xfrm>
            <a:off x="1262270" y="1371600"/>
            <a:ext cx="9412356" cy="4648201"/>
          </a:xfrm>
        </p:spPr>
        <p:txBody>
          <a:bodyPr/>
          <a:lstStyle/>
          <a:p>
            <a:pPr eaLnBrk="1" hangingPunct="1"/>
            <a:r>
              <a:rPr lang="en-US" altLang="en-US" dirty="0">
                <a:latin typeface="Arial" panose="020B0604020202020204" pitchFamily="34" charset="0"/>
                <a:cs typeface="Arial" panose="020B0604020202020204" pitchFamily="34" charset="0"/>
              </a:rPr>
              <a:t>African sleeping sickness</a:t>
            </a:r>
          </a:p>
          <a:p>
            <a:pPr lvl="1" eaLnBrk="1" hangingPunct="1"/>
            <a:r>
              <a:rPr lang="en-US" altLang="en-US" dirty="0">
                <a:latin typeface="Arial" panose="020B0604020202020204" pitchFamily="34" charset="0"/>
                <a:cs typeface="Arial" panose="020B0604020202020204" pitchFamily="34" charset="0"/>
              </a:rPr>
              <a:t>Trypomastigotes enter the blood and lymphatics</a:t>
            </a:r>
          </a:p>
          <a:p>
            <a:pPr lvl="2" eaLnBrk="1" hangingPunct="1"/>
            <a:r>
              <a:rPr lang="en-US" altLang="en-US" dirty="0">
                <a:latin typeface="Arial" panose="020B0604020202020204" pitchFamily="34" charset="0"/>
                <a:cs typeface="Arial" panose="020B0604020202020204" pitchFamily="34" charset="0"/>
              </a:rPr>
              <a:t>Patient experiences generalized symptoms</a:t>
            </a:r>
          </a:p>
          <a:p>
            <a:pPr lvl="3"/>
            <a:r>
              <a:rPr lang="en-US" altLang="en-US" dirty="0">
                <a:latin typeface="Arial" panose="020B0604020202020204" pitchFamily="34" charset="0"/>
                <a:cs typeface="Arial" panose="020B0604020202020204" pitchFamily="34" charset="0"/>
              </a:rPr>
              <a:t>Fever, headache, joint and muscle pain, weakness, and lymphadenopathy</a:t>
            </a:r>
          </a:p>
          <a:p>
            <a:pPr lvl="2" eaLnBrk="1" hangingPunct="1"/>
            <a:r>
              <a:rPr lang="en-US" altLang="en-US" dirty="0">
                <a:latin typeface="Arial" panose="020B0604020202020204" pitchFamily="34" charset="0"/>
                <a:cs typeface="Arial" panose="020B0604020202020204" pitchFamily="34" charset="0"/>
              </a:rPr>
              <a:t>Enlargement of the lymph glands in the posterolateral triangle of the neck known as the Winterbottom sign. </a:t>
            </a:r>
          </a:p>
          <a:p>
            <a:pPr lvl="2" eaLnBrk="1" hangingPunct="1"/>
            <a:r>
              <a:rPr lang="en-US" altLang="en-US" dirty="0">
                <a:latin typeface="Arial" panose="020B0604020202020204" pitchFamily="34" charset="0"/>
                <a:cs typeface="Arial" panose="020B0604020202020204" pitchFamily="34" charset="0"/>
              </a:rPr>
              <a:t>Edema in the legs and arms and around the eyes is possible.</a:t>
            </a:r>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3EBA4ED-771B-8405-E8A4-644879F3A868}"/>
              </a:ext>
            </a:extLst>
          </p:cNvPr>
          <p:cNvSpPr>
            <a:spLocks noGrp="1" noChangeArrowheads="1"/>
          </p:cNvSpPr>
          <p:nvPr>
            <p:ph type="title"/>
          </p:nvPr>
        </p:nvSpPr>
        <p:spPr>
          <a:xfrm>
            <a:off x="2209800" y="152400"/>
            <a:ext cx="7772400" cy="1219200"/>
          </a:xfrm>
        </p:spPr>
        <p:txBody>
          <a:bodyPr rtlCol="0">
            <a:normAutofit fontScale="90000"/>
          </a:bodyPr>
          <a:lstStyle/>
          <a:p>
            <a:pPr algn="ctr">
              <a:defRPr/>
            </a:pPr>
            <a:r>
              <a:rPr lang="en-US" altLang="en-US" i="1" dirty="0">
                <a:latin typeface="Arial" panose="020B0604020202020204" pitchFamily="34" charset="0"/>
                <a:cs typeface="Arial" panose="020B0604020202020204" pitchFamily="34" charset="0"/>
              </a:rPr>
              <a:t>Trypanosoma </a:t>
            </a:r>
            <a:br>
              <a:rPr lang="en-US" altLang="en-US" i="1"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Clinical Infections</a:t>
            </a:r>
            <a:endParaRPr lang="en-US" altLang="en-US" dirty="0"/>
          </a:p>
        </p:txBody>
      </p:sp>
      <p:sp>
        <p:nvSpPr>
          <p:cNvPr id="335875" name="Rectangle 3">
            <a:extLst>
              <a:ext uri="{FF2B5EF4-FFF2-40B4-BE49-F238E27FC236}">
                <a16:creationId xmlns:a16="http://schemas.microsoft.com/office/drawing/2014/main" id="{D6C53260-FF87-FB18-5535-F963D24D52DD}"/>
              </a:ext>
            </a:extLst>
          </p:cNvPr>
          <p:cNvSpPr>
            <a:spLocks noGrp="1"/>
          </p:cNvSpPr>
          <p:nvPr>
            <p:ph idx="1"/>
          </p:nvPr>
        </p:nvSpPr>
        <p:spPr>
          <a:xfrm>
            <a:off x="1495839" y="1431236"/>
            <a:ext cx="8508586" cy="4588566"/>
          </a:xfrm>
        </p:spPr>
        <p:txBody>
          <a:bodyPr/>
          <a:lstStyle/>
          <a:p>
            <a:pPr eaLnBrk="1" hangingPunct="1"/>
            <a:r>
              <a:rPr lang="en-US" altLang="en-US" dirty="0">
                <a:latin typeface="Arial" panose="020B0604020202020204" pitchFamily="34" charset="0"/>
                <a:cs typeface="Arial" panose="020B0604020202020204" pitchFamily="34" charset="0"/>
              </a:rPr>
              <a:t>African sleeping sickness</a:t>
            </a:r>
          </a:p>
          <a:p>
            <a:pPr lvl="1" eaLnBrk="1" hangingPunct="1"/>
            <a:r>
              <a:rPr lang="en-US" altLang="en-US" dirty="0">
                <a:latin typeface="Arial" panose="020B0604020202020204" pitchFamily="34" charset="0"/>
                <a:cs typeface="Arial" panose="020B0604020202020204" pitchFamily="34" charset="0"/>
              </a:rPr>
              <a:t>Second stage (</a:t>
            </a:r>
            <a:r>
              <a:rPr lang="en-US" altLang="en-US" dirty="0" err="1">
                <a:latin typeface="Arial" panose="020B0604020202020204" pitchFamily="34" charset="0"/>
                <a:cs typeface="Arial" panose="020B0604020202020204" pitchFamily="34" charset="0"/>
              </a:rPr>
              <a:t>meningoencephalitic</a:t>
            </a:r>
            <a:r>
              <a:rPr lang="en-US" altLang="en-US" dirty="0">
                <a:latin typeface="Arial" panose="020B0604020202020204" pitchFamily="34" charset="0"/>
                <a:cs typeface="Arial" panose="020B0604020202020204" pitchFamily="34" charset="0"/>
              </a:rPr>
              <a:t>)</a:t>
            </a:r>
          </a:p>
          <a:p>
            <a:pPr lvl="2" eaLnBrk="1" hangingPunct="1"/>
            <a:r>
              <a:rPr lang="en-US" altLang="en-US" dirty="0">
                <a:latin typeface="Arial" panose="020B0604020202020204" pitchFamily="34" charset="0"/>
                <a:cs typeface="Arial" panose="020B0604020202020204" pitchFamily="34" charset="0"/>
              </a:rPr>
              <a:t>Begins as the trypomastigotes invade the CNS</a:t>
            </a:r>
          </a:p>
          <a:p>
            <a:pPr lvl="2" eaLnBrk="1" hangingPunct="1"/>
            <a:r>
              <a:rPr lang="en-US" altLang="en-US" dirty="0">
                <a:latin typeface="Arial" panose="020B0604020202020204" pitchFamily="34" charset="0"/>
                <a:cs typeface="Arial" panose="020B0604020202020204" pitchFamily="34" charset="0"/>
              </a:rPr>
              <a:t>Patient develops-severe headaches, mental dullness, and apathy, and may experience-</a:t>
            </a:r>
          </a:p>
          <a:p>
            <a:pPr lvl="2" eaLnBrk="1" hangingPunct="1"/>
            <a:r>
              <a:rPr lang="en-US" altLang="en-US" dirty="0">
                <a:latin typeface="Arial" panose="020B0604020202020204" pitchFamily="34" charset="0"/>
                <a:cs typeface="Arial" panose="020B0604020202020204" pitchFamily="34" charset="0"/>
              </a:rPr>
              <a:t>Coordination problems, altered reflexes, and paralysis.</a:t>
            </a:r>
          </a:p>
          <a:p>
            <a:pPr lvl="2" eaLnBrk="1" hangingPunct="1"/>
            <a:r>
              <a:rPr lang="en-US" altLang="en-US" dirty="0">
                <a:latin typeface="Arial" panose="020B0604020202020204" pitchFamily="34" charset="0"/>
                <a:cs typeface="Arial" panose="020B0604020202020204" pitchFamily="34" charset="0"/>
              </a:rPr>
              <a:t>Eventually, the patient has convulsions, lapses into a coma, and dies.</a:t>
            </a:r>
          </a:p>
          <a:p>
            <a:pPr lvl="2" eaLnBrk="1" hangingPunct="1"/>
            <a:endParaRPr lang="en-US" altLang="en-US"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a:extLst>
              <a:ext uri="{FF2B5EF4-FFF2-40B4-BE49-F238E27FC236}">
                <a16:creationId xmlns:a16="http://schemas.microsoft.com/office/drawing/2014/main" id="{79A1A1A4-F82E-255C-0ABF-B040E0BEB74E}"/>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Naegleria </a:t>
            </a:r>
            <a:r>
              <a:rPr lang="en-US" altLang="en-US" sz="4000" i="1" dirty="0" err="1">
                <a:latin typeface="Arial" panose="020B0604020202020204" pitchFamily="34" charset="0"/>
                <a:cs typeface="Arial" panose="020B0604020202020204" pitchFamily="34" charset="0"/>
              </a:rPr>
              <a:t>fowleri</a:t>
            </a: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 (Cont.)</a:t>
            </a:r>
            <a:endParaRPr lang="en-US" altLang="en-US" sz="4000" i="1" dirty="0">
              <a:latin typeface="Arial" panose="020B0604020202020204" pitchFamily="34" charset="0"/>
              <a:cs typeface="Arial" panose="020B0604020202020204" pitchFamily="34" charset="0"/>
            </a:endParaRPr>
          </a:p>
        </p:txBody>
      </p:sp>
      <p:sp>
        <p:nvSpPr>
          <p:cNvPr id="230403" name="Content Placeholder 2">
            <a:extLst>
              <a:ext uri="{FF2B5EF4-FFF2-40B4-BE49-F238E27FC236}">
                <a16:creationId xmlns:a16="http://schemas.microsoft.com/office/drawing/2014/main" id="{7AAA1EE5-4E1C-F1E2-1D52-19396C06F8DA}"/>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Disease usually fatal within one week of clinical symptoms.</a:t>
            </a:r>
          </a:p>
          <a:p>
            <a:r>
              <a:rPr lang="en-US" altLang="en-US" dirty="0">
                <a:latin typeface="Arial" panose="020B0604020202020204" pitchFamily="34" charset="0"/>
                <a:cs typeface="Arial" panose="020B0604020202020204" pitchFamily="34" charset="0"/>
              </a:rPr>
              <a:t>At autopsy, there will be evidence of trophozoites along with a purulent exudate, edema, and hemorrhagic and necrotic areas of infection in the brain.</a:t>
            </a:r>
          </a:p>
          <a:p>
            <a:r>
              <a:rPr lang="en-US" altLang="en-US" i="1" dirty="0">
                <a:latin typeface="Arial" panose="020B0604020202020204" pitchFamily="34" charset="0"/>
                <a:cs typeface="Arial" panose="020B0604020202020204" pitchFamily="34" charset="0"/>
              </a:rPr>
              <a:t>N. </a:t>
            </a:r>
            <a:r>
              <a:rPr lang="en-US" altLang="en-US" i="1" dirty="0" err="1">
                <a:latin typeface="Arial" panose="020B0604020202020204" pitchFamily="34" charset="0"/>
                <a:cs typeface="Arial" panose="020B0604020202020204" pitchFamily="34" charset="0"/>
              </a:rPr>
              <a:t>fowleri</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is capable of direct cell-to-cell damage resulting in the destruction of RBCs and other cells including nerve cells.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D35A5799-15AA-00C4-C8A2-800584E4BFE2}"/>
              </a:ext>
            </a:extLst>
          </p:cNvPr>
          <p:cNvSpPr>
            <a:spLocks noGrp="1" noChangeArrowheads="1"/>
          </p:cNvSpPr>
          <p:nvPr>
            <p:ph type="title"/>
          </p:nvPr>
        </p:nvSpPr>
        <p:spPr>
          <a:xfrm>
            <a:off x="1126435" y="206099"/>
            <a:ext cx="10515600" cy="1325563"/>
          </a:xfrm>
        </p:spPr>
        <p:txBody>
          <a:bodyPr rtlCol="0">
            <a:normAutofit/>
          </a:bodyPr>
          <a:lstStyle/>
          <a:p>
            <a:pPr algn="ctr">
              <a:defRPr/>
            </a:pPr>
            <a:r>
              <a:rPr lang="en-US" altLang="en-US" sz="4000" dirty="0">
                <a:latin typeface="Arial" panose="020B0604020202020204" pitchFamily="34" charset="0"/>
                <a:cs typeface="Arial" panose="020B0604020202020204" pitchFamily="34" charset="0"/>
              </a:rPr>
              <a:t>Life Cycle of the Agents of Sleeping Sickness</a:t>
            </a:r>
          </a:p>
        </p:txBody>
      </p:sp>
      <p:pic>
        <p:nvPicPr>
          <p:cNvPr id="336901" name="Picture 6" descr="Y:\ELS00000-IW26_[Mahon 6e]\ELS00000-IW26-SRC\Course-N\Construction\IC\jpg\Chapter028\028024.jpg">
            <a:extLst>
              <a:ext uri="{FF2B5EF4-FFF2-40B4-BE49-F238E27FC236}">
                <a16:creationId xmlns:a16="http://schemas.microsoft.com/office/drawing/2014/main" id="{0703F543-D936-8925-124D-7BA4F363C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391" y="1531662"/>
            <a:ext cx="5197125" cy="465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7F1FA63-56C6-FB30-43B1-7C089BECE23E}"/>
              </a:ext>
            </a:extLst>
          </p:cNvPr>
          <p:cNvSpPr>
            <a:spLocks noGrp="1" noChangeArrowheads="1"/>
          </p:cNvSpPr>
          <p:nvPr>
            <p:ph type="title"/>
          </p:nvPr>
        </p:nvSpPr>
        <p:spPr/>
        <p:txBody>
          <a:bodyPr rtlCol="0">
            <a:normAutofit fontScale="90000"/>
          </a:bodyPr>
          <a:lstStyle/>
          <a:p>
            <a:pPr algn="ctr">
              <a:defRPr/>
            </a:pPr>
            <a:r>
              <a:rPr lang="en-US" altLang="en-US" sz="4000" i="1" dirty="0" err="1">
                <a:latin typeface="Arial" panose="020B0604020202020204" pitchFamily="34" charset="0"/>
                <a:cs typeface="Arial" panose="020B0604020202020204" pitchFamily="34" charset="0"/>
              </a:rPr>
              <a:t>Trypanosoma</a:t>
            </a: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p>
        </p:txBody>
      </p:sp>
      <p:sp>
        <p:nvSpPr>
          <p:cNvPr id="337923" name="Rectangle 3">
            <a:extLst>
              <a:ext uri="{FF2B5EF4-FFF2-40B4-BE49-F238E27FC236}">
                <a16:creationId xmlns:a16="http://schemas.microsoft.com/office/drawing/2014/main" id="{F111E8DC-7521-E780-EFAC-58AAFE24A8DA}"/>
              </a:ext>
            </a:extLst>
          </p:cNvPr>
          <p:cNvSpPr>
            <a:spLocks noGrp="1"/>
          </p:cNvSpPr>
          <p:nvPr>
            <p:ph idx="1"/>
          </p:nvPr>
        </p:nvSpPr>
        <p:spPr/>
        <p:txBody>
          <a:bodyPr/>
          <a:lstStyle/>
          <a:p>
            <a:pPr lvl="1" eaLnBrk="1" hangingPunct="1"/>
            <a:r>
              <a:rPr lang="en-US" altLang="en-US" dirty="0">
                <a:latin typeface="Arial" panose="020B0604020202020204" pitchFamily="34" charset="0"/>
                <a:cs typeface="Arial" panose="020B0604020202020204" pitchFamily="34" charset="0"/>
              </a:rPr>
              <a:t>Diagnostic stage-trypomastigote</a:t>
            </a:r>
          </a:p>
          <a:p>
            <a:pPr lvl="1" eaLnBrk="1" hangingPunct="1"/>
            <a:r>
              <a:rPr lang="en-US" altLang="en-US" dirty="0">
                <a:latin typeface="Arial" panose="020B0604020202020204" pitchFamily="34" charset="0"/>
                <a:cs typeface="Arial" panose="020B0604020202020204" pitchFamily="34" charset="0"/>
              </a:rPr>
              <a:t>Usually seen in a Wright-stained blood smear</a:t>
            </a:r>
          </a:p>
          <a:p>
            <a:pPr lvl="1" eaLnBrk="1" hangingPunct="1"/>
            <a:r>
              <a:rPr lang="en-US" altLang="en-US" dirty="0">
                <a:latin typeface="Arial" panose="020B0604020202020204" pitchFamily="34" charset="0"/>
                <a:cs typeface="Arial" panose="020B0604020202020204" pitchFamily="34" charset="0"/>
              </a:rPr>
              <a:t>Wet films may be used to detect motile trypomastigotes</a:t>
            </a:r>
          </a:p>
          <a:p>
            <a:pPr lvl="1" eaLnBrk="1" hangingPunct="1"/>
            <a:r>
              <a:rPr lang="en-US" altLang="en-US" dirty="0">
                <a:latin typeface="Arial" panose="020B0604020202020204" pitchFamily="34" charset="0"/>
                <a:cs typeface="Arial" panose="020B0604020202020204" pitchFamily="34" charset="0"/>
              </a:rPr>
              <a:t>Blood concentration methods are often needed because of the small number of organisms present</a:t>
            </a:r>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AE5092C5-8E62-2EE5-2F66-17C474BC4CFF}"/>
              </a:ext>
            </a:extLst>
          </p:cNvPr>
          <p:cNvSpPr>
            <a:spLocks noGrp="1" noChangeArrowheads="1"/>
          </p:cNvSpPr>
          <p:nvPr>
            <p:ph type="title"/>
          </p:nvPr>
        </p:nvSpPr>
        <p:spPr/>
        <p:txBody>
          <a:bodyPr rtlCol="0">
            <a:normAutofit fontScale="90000"/>
          </a:bodyPr>
          <a:lstStyle/>
          <a:p>
            <a:pPr algn="ctr">
              <a:defRPr/>
            </a:pPr>
            <a:r>
              <a:rPr lang="en-US" altLang="en-US" sz="4000" i="1" dirty="0">
                <a:latin typeface="Arial" panose="020B0604020202020204" pitchFamily="34" charset="0"/>
                <a:cs typeface="Arial" panose="020B0604020202020204" pitchFamily="34" charset="0"/>
              </a:rPr>
              <a:t>Trypanosoma</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 (Cont.)</a:t>
            </a:r>
          </a:p>
        </p:txBody>
      </p:sp>
      <p:sp>
        <p:nvSpPr>
          <p:cNvPr id="338947" name="Rectangle 3">
            <a:extLst>
              <a:ext uri="{FF2B5EF4-FFF2-40B4-BE49-F238E27FC236}">
                <a16:creationId xmlns:a16="http://schemas.microsoft.com/office/drawing/2014/main" id="{7744F892-DCE1-ABE0-A54D-3E7DE5B70C7F}"/>
              </a:ext>
            </a:extLst>
          </p:cNvPr>
          <p:cNvSpPr>
            <a:spLocks noGrp="1"/>
          </p:cNvSpPr>
          <p:nvPr>
            <p:ph idx="1"/>
          </p:nvPr>
        </p:nvSpPr>
        <p:spPr/>
        <p:txBody>
          <a:bodyPr/>
          <a:lstStyle/>
          <a:p>
            <a:pPr lvl="1" eaLnBrk="1" hangingPunct="1"/>
            <a:r>
              <a:rPr lang="en-US" altLang="en-US" dirty="0"/>
              <a:t>Generally detected in blood </a:t>
            </a:r>
          </a:p>
          <a:p>
            <a:pPr lvl="2" eaLnBrk="1" hangingPunct="1"/>
            <a:r>
              <a:rPr lang="en-US" altLang="en-US" dirty="0"/>
              <a:t>Can be found in lymphatic fluid or CSF</a:t>
            </a:r>
          </a:p>
          <a:p>
            <a:pPr lvl="3" eaLnBrk="1" hangingPunct="1"/>
            <a:r>
              <a:rPr lang="en-US" altLang="en-US" dirty="0"/>
              <a:t>CSF will often show increased WBC count (primarily lymphocytes) and elevated protein levels</a:t>
            </a:r>
          </a:p>
          <a:p>
            <a:pPr lvl="1" eaLnBrk="1" hangingPunct="1"/>
            <a:r>
              <a:rPr lang="en-US" altLang="en-US" dirty="0"/>
              <a:t>Trypomastigote</a:t>
            </a:r>
          </a:p>
          <a:p>
            <a:pPr lvl="2" eaLnBrk="1" hangingPunct="1"/>
            <a:r>
              <a:rPr lang="en-US" altLang="en-US" dirty="0"/>
              <a:t>15 to 20 </a:t>
            </a:r>
            <a:r>
              <a:rPr lang="en-US" altLang="en-US" dirty="0" err="1"/>
              <a:t>μm</a:t>
            </a:r>
            <a:r>
              <a:rPr lang="en-US" altLang="en-US" dirty="0"/>
              <a:t> with a single large nucleus and posterior kinetoplast attached to the flagellum of the undulating membrane</a:t>
            </a:r>
          </a:p>
          <a:p>
            <a:pPr lvl="2" eaLnBrk="1" hangingPunct="1"/>
            <a:r>
              <a:rPr lang="en-US" altLang="en-US" dirty="0"/>
              <a:t>Reported as </a:t>
            </a:r>
            <a:r>
              <a:rPr lang="en-US" altLang="en-US" i="1" dirty="0"/>
              <a:t>Trypanosoma</a:t>
            </a:r>
            <a:r>
              <a:rPr lang="en-US" altLang="en-US" dirty="0"/>
              <a:t> sp.</a:t>
            </a:r>
          </a:p>
          <a:p>
            <a:pPr lvl="3" eaLnBrk="1" hangingPunct="1"/>
            <a:r>
              <a:rPr lang="en-US" altLang="en-US" dirty="0"/>
              <a:t>Final determination of species based on clinical symptoms and geographic area</a:t>
            </a:r>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9EDE40E-59D6-9347-1E53-406EBE7365FC}"/>
              </a:ext>
            </a:extLst>
          </p:cNvPr>
          <p:cNvSpPr>
            <a:spLocks noGrp="1" noChangeArrowheads="1"/>
          </p:cNvSpPr>
          <p:nvPr>
            <p:ph type="title"/>
          </p:nvPr>
        </p:nvSpPr>
        <p:spPr>
          <a:xfrm>
            <a:off x="1494183" y="280643"/>
            <a:ext cx="10515600" cy="1325563"/>
          </a:xfrm>
        </p:spPr>
        <p:txBody>
          <a:bodyPr rtlCol="0">
            <a:normAutofit/>
          </a:bodyPr>
          <a:lstStyle/>
          <a:p>
            <a:pPr algn="ctr">
              <a:defRPr/>
            </a:pPr>
            <a:r>
              <a:rPr lang="en-US" altLang="en-US" sz="4000" i="1" dirty="0">
                <a:latin typeface="Arial" panose="020B0604020202020204" pitchFamily="34" charset="0"/>
                <a:cs typeface="Arial" panose="020B0604020202020204" pitchFamily="34" charset="0"/>
              </a:rPr>
              <a:t>Trypanosoma </a:t>
            </a:r>
            <a:r>
              <a:rPr lang="en-US" altLang="en-US" sz="4000" dirty="0">
                <a:latin typeface="Arial" panose="020B0604020202020204" pitchFamily="34" charset="0"/>
                <a:cs typeface="Arial" panose="020B0604020202020204" pitchFamily="34" charset="0"/>
              </a:rPr>
              <a:t>Trypomastigote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in a Blood Smear</a:t>
            </a:r>
          </a:p>
        </p:txBody>
      </p:sp>
      <p:pic>
        <p:nvPicPr>
          <p:cNvPr id="339973" name="Picture 6" descr="Y:\ELS00000-IW26_[Mahon 6e]\ELS00000-IW26-SRC\Course-N\Construction\IC\jpg\Chapter028\028025.jpg">
            <a:extLst>
              <a:ext uri="{FF2B5EF4-FFF2-40B4-BE49-F238E27FC236}">
                <a16:creationId xmlns:a16="http://schemas.microsoft.com/office/drawing/2014/main" id="{2E20319C-25F7-C792-C529-E815B40BC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453" y="1739791"/>
            <a:ext cx="6035093" cy="436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D802435E-4081-20C7-F9A7-31663CA4453B}"/>
              </a:ext>
            </a:extLst>
          </p:cNvPr>
          <p:cNvSpPr>
            <a:spLocks noGrp="1" noChangeArrowheads="1"/>
          </p:cNvSpPr>
          <p:nvPr>
            <p:ph type="title"/>
          </p:nvPr>
        </p:nvSpPr>
        <p:spPr/>
        <p:txBody>
          <a:bodyPr rtlCol="0">
            <a:normAutofit fontScale="90000"/>
          </a:bodyPr>
          <a:lstStyle/>
          <a:p>
            <a:pPr algn="ctr">
              <a:defRPr/>
            </a:pPr>
            <a:r>
              <a:rPr lang="en-US" altLang="en-US" sz="4400" i="1" dirty="0">
                <a:latin typeface="Arial" panose="020B0604020202020204" pitchFamily="34" charset="0"/>
                <a:cs typeface="Arial" panose="020B0604020202020204" pitchFamily="34" charset="0"/>
              </a:rPr>
              <a:t>Trypanosoma</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Laboratory Diagnosis (Cont.)</a:t>
            </a:r>
            <a:endParaRPr lang="en-US" altLang="en-US" dirty="0"/>
          </a:p>
        </p:txBody>
      </p:sp>
      <p:sp>
        <p:nvSpPr>
          <p:cNvPr id="340995" name="Rectangle 3">
            <a:extLst>
              <a:ext uri="{FF2B5EF4-FFF2-40B4-BE49-F238E27FC236}">
                <a16:creationId xmlns:a16="http://schemas.microsoft.com/office/drawing/2014/main" id="{8C5E6F88-9420-CF28-7C7F-28B85EE16F3F}"/>
              </a:ext>
            </a:extLst>
          </p:cNvPr>
          <p:cNvSpPr>
            <a:spLocks noGrp="1"/>
          </p:cNvSpPr>
          <p:nvPr>
            <p:ph idx="1"/>
          </p:nvPr>
        </p:nvSpPr>
        <p:spPr>
          <a:xfrm>
            <a:off x="1118152" y="1870076"/>
            <a:ext cx="10472530" cy="4189343"/>
          </a:xfrm>
        </p:spPr>
        <p:txBody>
          <a:bodyPr/>
          <a:lstStyle/>
          <a:p>
            <a:pPr lvl="1" eaLnBrk="1" hangingPunct="1"/>
            <a:r>
              <a:rPr lang="en-US" altLang="en-US" dirty="0">
                <a:latin typeface="Arial" panose="020B0604020202020204" pitchFamily="34" charset="0"/>
                <a:cs typeface="Arial" panose="020B0604020202020204" pitchFamily="34" charset="0"/>
              </a:rPr>
              <a:t>The QBC method, which has been used in the detection of malarial parasites, has also been adapted for the detection of trypomastigotes. </a:t>
            </a:r>
          </a:p>
          <a:p>
            <a:pPr lvl="1" eaLnBrk="1" hangingPunct="1"/>
            <a:r>
              <a:rPr lang="en-US" altLang="en-US" dirty="0">
                <a:latin typeface="Arial" panose="020B0604020202020204" pitchFamily="34" charset="0"/>
                <a:cs typeface="Arial" panose="020B0604020202020204" pitchFamily="34" charset="0"/>
              </a:rPr>
              <a:t>Field diagnosis of infection is important in endemic areas</a:t>
            </a:r>
            <a:r>
              <a:rPr lang="en-US" altLang="en-US" strike="sngStrike" dirty="0">
                <a:latin typeface="Arial" panose="020B0604020202020204" pitchFamily="34" charset="0"/>
                <a:cs typeface="Arial" panose="020B0604020202020204" pitchFamily="34" charset="0"/>
              </a:rPr>
              <a:t> </a:t>
            </a:r>
          </a:p>
          <a:p>
            <a:pPr lvl="2" eaLnBrk="1" hangingPunct="1"/>
            <a:r>
              <a:rPr lang="en-US" altLang="en-US" dirty="0">
                <a:latin typeface="Arial" panose="020B0604020202020204" pitchFamily="34" charset="0"/>
                <a:cs typeface="Arial" panose="020B0604020202020204" pitchFamily="34" charset="0"/>
              </a:rPr>
              <a:t>A serologic method using a card agglutination test for trypanosomiasis (CATT) and a micro-CATT have been developed. </a:t>
            </a:r>
          </a:p>
          <a:p>
            <a:pPr lvl="2" eaLnBrk="1" hangingPunct="1"/>
            <a:r>
              <a:rPr lang="en-US" altLang="en-US" dirty="0">
                <a:latin typeface="Arial" panose="020B0604020202020204" pitchFamily="34" charset="0"/>
                <a:cs typeface="Arial" panose="020B0604020202020204" pitchFamily="34" charset="0"/>
              </a:rPr>
              <a:t>Uses lyophilized </a:t>
            </a:r>
            <a:r>
              <a:rPr lang="en-US" altLang="en-US" i="1" dirty="0">
                <a:latin typeface="Arial" panose="020B0604020202020204" pitchFamily="34" charset="0"/>
                <a:cs typeface="Arial" panose="020B0604020202020204" pitchFamily="34" charset="0"/>
              </a:rPr>
              <a:t>T. </a:t>
            </a:r>
            <a:r>
              <a:rPr lang="en-US" altLang="en-US" i="1" dirty="0" err="1">
                <a:latin typeface="Arial" panose="020B0604020202020204" pitchFamily="34" charset="0"/>
                <a:cs typeface="Arial" panose="020B0604020202020204" pitchFamily="34" charset="0"/>
              </a:rPr>
              <a:t>gambiense</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antigens but cannot  distinguish current from past infection</a:t>
            </a:r>
          </a:p>
          <a:p>
            <a:pPr lvl="2" eaLnBrk="1" hangingPunct="1"/>
            <a:r>
              <a:rPr lang="en-US" altLang="en-US" dirty="0">
                <a:latin typeface="Arial" panose="020B0604020202020204" pitchFamily="34" charset="0"/>
                <a:cs typeface="Arial" panose="020B0604020202020204" pitchFamily="34" charset="0"/>
              </a:rPr>
              <a:t>Confirm with microscopy</a:t>
            </a:r>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itle 1">
            <a:extLst>
              <a:ext uri="{FF2B5EF4-FFF2-40B4-BE49-F238E27FC236}">
                <a16:creationId xmlns:a16="http://schemas.microsoft.com/office/drawing/2014/main" id="{B51FA50E-025B-75D7-91B9-A2408AE23AEF}"/>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Trypanosoma</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Laboratory Diagnosis (Cont.)</a:t>
            </a:r>
            <a:endParaRPr lang="en-US" altLang="en-US" dirty="0"/>
          </a:p>
        </p:txBody>
      </p:sp>
      <p:sp>
        <p:nvSpPr>
          <p:cNvPr id="343043" name="Content Placeholder 2">
            <a:extLst>
              <a:ext uri="{FF2B5EF4-FFF2-40B4-BE49-F238E27FC236}">
                <a16:creationId xmlns:a16="http://schemas.microsoft.com/office/drawing/2014/main" id="{11007538-F10E-FA9C-2B56-8019CF922980}"/>
              </a:ext>
            </a:extLst>
          </p:cNvPr>
          <p:cNvSpPr>
            <a:spLocks noGrp="1"/>
          </p:cNvSpPr>
          <p:nvPr>
            <p:ph idx="1"/>
          </p:nvPr>
        </p:nvSpPr>
        <p:spPr>
          <a:xfrm>
            <a:off x="1138030" y="2042491"/>
            <a:ext cx="9072770" cy="4107484"/>
          </a:xfrm>
        </p:spPr>
        <p:txBody>
          <a:bodyPr/>
          <a:lstStyle/>
          <a:p>
            <a:pPr lvl="1"/>
            <a:r>
              <a:rPr lang="en-US" altLang="en-US" dirty="0">
                <a:latin typeface="Arial" panose="020B0604020202020204" pitchFamily="34" charset="0"/>
                <a:cs typeface="Arial" panose="020B0604020202020204" pitchFamily="34" charset="0"/>
              </a:rPr>
              <a:t>Latex agglutination test</a:t>
            </a:r>
          </a:p>
          <a:p>
            <a:pPr lvl="2"/>
            <a:r>
              <a:rPr lang="en-US" altLang="en-US" dirty="0">
                <a:latin typeface="Arial" panose="020B0604020202020204" pitchFamily="34" charset="0"/>
                <a:cs typeface="Arial" panose="020B0604020202020204" pitchFamily="34" charset="0"/>
              </a:rPr>
              <a:t>Uses three surface antigens</a:t>
            </a:r>
          </a:p>
          <a:p>
            <a:pPr lvl="2"/>
            <a:r>
              <a:rPr lang="en-US" altLang="en-US" dirty="0">
                <a:latin typeface="Arial" panose="020B0604020202020204" pitchFamily="34" charset="0"/>
                <a:cs typeface="Arial" panose="020B0604020202020204" pitchFamily="34" charset="0"/>
              </a:rPr>
              <a:t>Considered as more specific than CADD</a:t>
            </a:r>
          </a:p>
          <a:p>
            <a:pPr lvl="1"/>
            <a:r>
              <a:rPr lang="en-US" altLang="en-US" dirty="0">
                <a:latin typeface="Arial" panose="020B0604020202020204" pitchFamily="34" charset="0"/>
                <a:cs typeface="Arial" panose="020B0604020202020204" pitchFamily="34" charset="0"/>
              </a:rPr>
              <a:t>There is no comparable method for </a:t>
            </a:r>
            <a:r>
              <a:rPr lang="en-US" altLang="en-US" i="1" dirty="0">
                <a:latin typeface="Arial" panose="020B0604020202020204" pitchFamily="34" charset="0"/>
                <a:cs typeface="Arial" panose="020B0604020202020204" pitchFamily="34" charset="0"/>
              </a:rPr>
              <a:t>T. brucei rhodesiense</a:t>
            </a:r>
          </a:p>
          <a:p>
            <a:endParaRPr lang="en-US" alt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CBEDA45D-CAFC-4D41-2DB0-319273A56164}"/>
              </a:ext>
            </a:extLst>
          </p:cNvPr>
          <p:cNvSpPr>
            <a:spLocks noGrp="1"/>
          </p:cNvSpPr>
          <p:nvPr>
            <p:ph type="title"/>
          </p:nvPr>
        </p:nvSpPr>
        <p:spPr>
          <a:xfrm>
            <a:off x="2209800" y="228600"/>
            <a:ext cx="7772400" cy="1066800"/>
          </a:xfrm>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Trypanosoma</a:t>
            </a:r>
            <a:r>
              <a:rPr lang="en-US" altLang="en-US" sz="4000" dirty="0">
                <a:latin typeface="Arial" panose="020B0604020202020204" pitchFamily="34" charset="0"/>
                <a:cs typeface="Arial" panose="020B0604020202020204" pitchFamily="34" charset="0"/>
              </a:rPr>
              <a:t> </a:t>
            </a:r>
            <a:r>
              <a:rPr lang="en-US" altLang="en-US" sz="4000" i="1" dirty="0" err="1">
                <a:latin typeface="Arial" panose="020B0604020202020204" pitchFamily="34" charset="0"/>
                <a:cs typeface="Arial" panose="020B0604020202020204" pitchFamily="34" charset="0"/>
              </a:rPr>
              <a:t>cruzi</a:t>
            </a:r>
            <a:endParaRPr lang="en-US" altLang="en-US" sz="4000" i="1" dirty="0">
              <a:latin typeface="Arial" panose="020B0604020202020204" pitchFamily="34" charset="0"/>
              <a:cs typeface="Arial" panose="020B0604020202020204" pitchFamily="34" charset="0"/>
            </a:endParaRPr>
          </a:p>
        </p:txBody>
      </p:sp>
      <p:sp>
        <p:nvSpPr>
          <p:cNvPr id="344067" name="Rectangle 3">
            <a:extLst>
              <a:ext uri="{FF2B5EF4-FFF2-40B4-BE49-F238E27FC236}">
                <a16:creationId xmlns:a16="http://schemas.microsoft.com/office/drawing/2014/main" id="{D54D5718-0391-DE1D-C09E-6120CC1A28E6}"/>
              </a:ext>
            </a:extLst>
          </p:cNvPr>
          <p:cNvSpPr>
            <a:spLocks noGrp="1"/>
          </p:cNvSpPr>
          <p:nvPr>
            <p:ph idx="1"/>
          </p:nvPr>
        </p:nvSpPr>
        <p:spPr>
          <a:xfrm>
            <a:off x="1227483" y="1406387"/>
            <a:ext cx="9660834" cy="4557057"/>
          </a:xfrm>
        </p:spPr>
        <p:txBody>
          <a:bodyPr/>
          <a:lstStyle/>
          <a:p>
            <a:pPr>
              <a:spcBef>
                <a:spcPts val="200"/>
              </a:spcBef>
              <a:spcAft>
                <a:spcPts val="200"/>
              </a:spcAft>
            </a:pPr>
            <a:r>
              <a:rPr lang="en-US" altLang="en-US" dirty="0">
                <a:latin typeface="Arial" panose="020B0604020202020204" pitchFamily="34" charset="0"/>
                <a:cs typeface="Arial" panose="020B0604020202020204" pitchFamily="34" charset="0"/>
              </a:rPr>
              <a:t>Causative agent of Chagas disease</a:t>
            </a:r>
          </a:p>
          <a:p>
            <a:pPr lvl="1">
              <a:spcBef>
                <a:spcPts val="200"/>
              </a:spcBef>
              <a:spcAft>
                <a:spcPts val="200"/>
              </a:spcAft>
            </a:pPr>
            <a:r>
              <a:rPr lang="en-US" altLang="en-US" dirty="0">
                <a:latin typeface="Arial" panose="020B0604020202020204" pitchFamily="34" charset="0"/>
                <a:cs typeface="Arial" panose="020B0604020202020204" pitchFamily="34" charset="0"/>
              </a:rPr>
              <a:t>Transmitted via the </a:t>
            </a:r>
            <a:r>
              <a:rPr lang="en-US" altLang="en-US" dirty="0" err="1">
                <a:latin typeface="Arial" panose="020B0604020202020204" pitchFamily="34" charset="0"/>
                <a:cs typeface="Arial" panose="020B0604020202020204" pitchFamily="34" charset="0"/>
              </a:rPr>
              <a:t>triatomid</a:t>
            </a:r>
            <a:r>
              <a:rPr lang="en-US" altLang="en-US" dirty="0">
                <a:latin typeface="Arial" panose="020B0604020202020204" pitchFamily="34" charset="0"/>
                <a:cs typeface="Arial" panose="020B0604020202020204" pitchFamily="34" charset="0"/>
              </a:rPr>
              <a:t> bug</a:t>
            </a:r>
          </a:p>
          <a:p>
            <a:pPr lvl="2">
              <a:spcBef>
                <a:spcPts val="200"/>
              </a:spcBef>
              <a:spcAft>
                <a:spcPts val="200"/>
              </a:spcAft>
            </a:pPr>
            <a:r>
              <a:rPr lang="en-US" altLang="en-US" dirty="0">
                <a:latin typeface="Arial" panose="020B0604020202020204" pitchFamily="34" charset="0"/>
                <a:cs typeface="Arial" panose="020B0604020202020204" pitchFamily="34" charset="0"/>
              </a:rPr>
              <a:t>Also known as the kissing or reduviid bug</a:t>
            </a:r>
          </a:p>
          <a:p>
            <a:pPr lvl="1">
              <a:spcBef>
                <a:spcPts val="200"/>
              </a:spcBef>
              <a:spcAft>
                <a:spcPts val="200"/>
              </a:spcAft>
            </a:pPr>
            <a:r>
              <a:rPr lang="en-US" altLang="en-US" dirty="0">
                <a:latin typeface="Arial" panose="020B0604020202020204" pitchFamily="34" charset="0"/>
                <a:cs typeface="Arial" panose="020B0604020202020204" pitchFamily="34" charset="0"/>
              </a:rPr>
              <a:t>Less common transmission routes</a:t>
            </a:r>
          </a:p>
          <a:p>
            <a:pPr lvl="2">
              <a:spcBef>
                <a:spcPts val="200"/>
              </a:spcBef>
              <a:spcAft>
                <a:spcPts val="200"/>
              </a:spcAft>
            </a:pPr>
            <a:r>
              <a:rPr lang="en-US" altLang="en-US" dirty="0">
                <a:latin typeface="Arial" panose="020B0604020202020204" pitchFamily="34" charset="0"/>
                <a:cs typeface="Arial" panose="020B0604020202020204" pitchFamily="34" charset="0"/>
              </a:rPr>
              <a:t>Blood transfusion, transplanted organs, and congenital infection</a:t>
            </a:r>
          </a:p>
          <a:p>
            <a:pPr lvl="1">
              <a:spcBef>
                <a:spcPts val="200"/>
              </a:spcBef>
              <a:spcAft>
                <a:spcPts val="200"/>
              </a:spcAft>
            </a:pPr>
            <a:r>
              <a:rPr lang="en-US" altLang="en-US" dirty="0">
                <a:latin typeface="Arial" panose="020B0604020202020204" pitchFamily="34" charset="0"/>
                <a:cs typeface="Arial" panose="020B0604020202020204" pitchFamily="34" charset="0"/>
              </a:rPr>
              <a:t>Particularly hard on children </a:t>
            </a:r>
          </a:p>
          <a:p>
            <a:pPr lvl="2">
              <a:spcBef>
                <a:spcPts val="200"/>
              </a:spcBef>
              <a:spcAft>
                <a:spcPts val="200"/>
              </a:spcAft>
            </a:pPr>
            <a:r>
              <a:rPr lang="en-US" altLang="en-US" dirty="0">
                <a:latin typeface="Arial" panose="020B0604020202020204" pitchFamily="34" charset="0"/>
                <a:cs typeface="Arial" panose="020B0604020202020204" pitchFamily="34" charset="0"/>
              </a:rPr>
              <a:t>Involving multiple organ systems</a:t>
            </a:r>
          </a:p>
          <a:p>
            <a:pPr lvl="1">
              <a:spcBef>
                <a:spcPts val="200"/>
              </a:spcBef>
              <a:spcAft>
                <a:spcPts val="200"/>
              </a:spcAft>
            </a:pPr>
            <a:r>
              <a:rPr lang="en-US" altLang="en-US" dirty="0">
                <a:latin typeface="Arial" panose="020B0604020202020204" pitchFamily="34" charset="0"/>
                <a:cs typeface="Arial" panose="020B0604020202020204" pitchFamily="34" charset="0"/>
              </a:rPr>
              <a:t>Adults have milder symptoms.</a:t>
            </a:r>
          </a:p>
          <a:p>
            <a:pPr lvl="2">
              <a:spcBef>
                <a:spcPts val="200"/>
              </a:spcBef>
              <a:spcAft>
                <a:spcPts val="200"/>
              </a:spcAft>
            </a:pPr>
            <a:endParaRPr lang="en-US" altLang="en-US" dirty="0"/>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A6A0A8F4-D19A-36F9-A430-27658341A1FF}"/>
              </a:ext>
            </a:extLst>
          </p:cNvPr>
          <p:cNvSpPr>
            <a:spLocks noGrp="1"/>
          </p:cNvSpPr>
          <p:nvPr>
            <p:ph type="title"/>
          </p:nvPr>
        </p:nvSpPr>
        <p:spPr>
          <a:xfrm>
            <a:off x="2209800" y="228600"/>
            <a:ext cx="7772400" cy="1066800"/>
          </a:xfrm>
        </p:spPr>
        <p:txBody>
          <a:bodyPr>
            <a:normAutofit fontScale="90000"/>
          </a:bodyPr>
          <a:lstStyle/>
          <a:p>
            <a:pPr algn="ctr" eaLnBrk="1" hangingPunct="1"/>
            <a:r>
              <a:rPr lang="en-US" altLang="en-US" sz="4400" i="1" dirty="0">
                <a:latin typeface="Arial" panose="020B0604020202020204" pitchFamily="34" charset="0"/>
                <a:cs typeface="Arial" panose="020B0604020202020204" pitchFamily="34" charset="0"/>
              </a:rPr>
              <a:t>Trypanosoma</a:t>
            </a:r>
            <a:r>
              <a:rPr lang="en-US" altLang="en-US" sz="4400" dirty="0">
                <a:latin typeface="Arial" panose="020B0604020202020204" pitchFamily="34" charset="0"/>
                <a:cs typeface="Arial" panose="020B0604020202020204" pitchFamily="34" charset="0"/>
              </a:rPr>
              <a:t> </a:t>
            </a:r>
            <a:r>
              <a:rPr lang="en-US" altLang="en-US" sz="4400" i="1" dirty="0" err="1">
                <a:latin typeface="Arial" panose="020B0604020202020204" pitchFamily="34" charset="0"/>
                <a:cs typeface="Arial" panose="020B0604020202020204" pitchFamily="34" charset="0"/>
              </a:rPr>
              <a:t>cruzi</a:t>
            </a:r>
            <a:r>
              <a:rPr lang="en-US" altLang="en-US" sz="4400" i="1" dirty="0">
                <a:latin typeface="Arial" panose="020B0604020202020204" pitchFamily="34" charset="0"/>
                <a:cs typeface="Arial" panose="020B0604020202020204" pitchFamily="34" charset="0"/>
              </a:rPr>
              <a:t/>
            </a:r>
            <a:br>
              <a:rPr lang="en-US" altLang="en-US" sz="4400" i="1"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Clinical infections</a:t>
            </a:r>
            <a:endParaRPr lang="en-US" altLang="en-US" dirty="0"/>
          </a:p>
        </p:txBody>
      </p:sp>
      <p:sp>
        <p:nvSpPr>
          <p:cNvPr id="345091" name="Rectangle 3">
            <a:extLst>
              <a:ext uri="{FF2B5EF4-FFF2-40B4-BE49-F238E27FC236}">
                <a16:creationId xmlns:a16="http://schemas.microsoft.com/office/drawing/2014/main" id="{5034D21B-5CC6-0D54-EF4D-99852F0AB3F2}"/>
              </a:ext>
            </a:extLst>
          </p:cNvPr>
          <p:cNvSpPr>
            <a:spLocks noGrp="1"/>
          </p:cNvSpPr>
          <p:nvPr>
            <p:ph idx="1"/>
          </p:nvPr>
        </p:nvSpPr>
        <p:spPr>
          <a:xfrm>
            <a:off x="974035" y="1474789"/>
            <a:ext cx="9809922" cy="4579938"/>
          </a:xfrm>
        </p:spPr>
        <p:txBody>
          <a:bodyPr/>
          <a:lstStyle/>
          <a:p>
            <a:pPr lvl="1">
              <a:spcBef>
                <a:spcPts val="200"/>
              </a:spcBef>
              <a:spcAft>
                <a:spcPts val="200"/>
              </a:spcAft>
            </a:pPr>
            <a:r>
              <a:rPr lang="en-US" altLang="en-US" dirty="0">
                <a:latin typeface="Arial" panose="020B0604020202020204" pitchFamily="34" charset="0"/>
                <a:cs typeface="Arial" panose="020B0604020202020204" pitchFamily="34" charset="0"/>
              </a:rPr>
              <a:t>Acute phase</a:t>
            </a:r>
          </a:p>
          <a:p>
            <a:pPr lvl="2">
              <a:spcBef>
                <a:spcPts val="200"/>
              </a:spcBef>
              <a:spcAft>
                <a:spcPts val="200"/>
              </a:spcAft>
            </a:pPr>
            <a:r>
              <a:rPr lang="en-US" altLang="en-US" dirty="0">
                <a:latin typeface="Arial" panose="020B0604020202020204" pitchFamily="34" charset="0"/>
                <a:cs typeface="Arial" panose="020B0604020202020204" pitchFamily="34" charset="0"/>
              </a:rPr>
              <a:t>Symptomatic or asymptomatic</a:t>
            </a:r>
          </a:p>
          <a:p>
            <a:pPr lvl="2">
              <a:spcBef>
                <a:spcPts val="200"/>
              </a:spcBef>
              <a:spcAft>
                <a:spcPts val="200"/>
              </a:spcAft>
            </a:pPr>
            <a:r>
              <a:rPr lang="en-US" altLang="en-US" dirty="0">
                <a:latin typeface="Arial" panose="020B0604020202020204" pitchFamily="34" charset="0"/>
                <a:cs typeface="Arial" panose="020B0604020202020204" pitchFamily="34" charset="0"/>
              </a:rPr>
              <a:t>After the insect bites, there is an incubation period that ranges from 2 to 4 weeks. </a:t>
            </a:r>
          </a:p>
          <a:p>
            <a:pPr lvl="2">
              <a:spcBef>
                <a:spcPts val="200"/>
              </a:spcBef>
              <a:spcAft>
                <a:spcPts val="200"/>
              </a:spcAft>
            </a:pPr>
            <a:r>
              <a:rPr lang="en-US" altLang="en-US" dirty="0">
                <a:latin typeface="Arial" panose="020B0604020202020204" pitchFamily="34" charset="0"/>
                <a:cs typeface="Arial" panose="020B0604020202020204" pitchFamily="34" charset="0"/>
              </a:rPr>
              <a:t>As the organisms enter the blood, the acute phase begins and lasts 4 to 8 weeks.</a:t>
            </a:r>
          </a:p>
          <a:p>
            <a:pPr lvl="2">
              <a:spcBef>
                <a:spcPts val="200"/>
              </a:spcBef>
              <a:spcAft>
                <a:spcPts val="200"/>
              </a:spcAft>
            </a:pPr>
            <a:r>
              <a:rPr lang="en-US" altLang="en-US" dirty="0">
                <a:latin typeface="Arial" panose="020B0604020202020204" pitchFamily="34" charset="0"/>
                <a:cs typeface="Arial" panose="020B0604020202020204" pitchFamily="34" charset="0"/>
              </a:rPr>
              <a:t>If symptomatic, local in nature</a:t>
            </a:r>
          </a:p>
          <a:p>
            <a:pPr lvl="3">
              <a:spcBef>
                <a:spcPts val="200"/>
              </a:spcBef>
              <a:spcAft>
                <a:spcPts val="200"/>
              </a:spcAft>
            </a:pPr>
            <a:r>
              <a:rPr lang="en-US" altLang="en-US" dirty="0">
                <a:latin typeface="Arial" panose="020B0604020202020204" pitchFamily="34" charset="0"/>
                <a:cs typeface="Arial" panose="020B0604020202020204" pitchFamily="34" charset="0"/>
              </a:rPr>
              <a:t>Presence of a </a:t>
            </a:r>
            <a:r>
              <a:rPr lang="en-US" altLang="en-US" dirty="0" err="1">
                <a:latin typeface="Arial" panose="020B0604020202020204" pitchFamily="34" charset="0"/>
                <a:cs typeface="Arial" panose="020B0604020202020204" pitchFamily="34" charset="0"/>
              </a:rPr>
              <a:t>chagoma</a:t>
            </a:r>
            <a:r>
              <a:rPr lang="en-US" altLang="en-US" dirty="0">
                <a:latin typeface="Arial" panose="020B0604020202020204" pitchFamily="34" charset="0"/>
                <a:cs typeface="Arial" panose="020B0604020202020204" pitchFamily="34" charset="0"/>
              </a:rPr>
              <a:t> (ulcerative skin lesion at the site of the insect bite) or</a:t>
            </a:r>
          </a:p>
          <a:p>
            <a:pPr lvl="3">
              <a:spcBef>
                <a:spcPts val="200"/>
              </a:spcBef>
              <a:spcAft>
                <a:spcPts val="200"/>
              </a:spcAft>
            </a:pPr>
            <a:r>
              <a:rPr lang="en-US" altLang="en-US" dirty="0" err="1">
                <a:latin typeface="Arial" panose="020B0604020202020204" pitchFamily="34" charset="0"/>
                <a:cs typeface="Arial" panose="020B0604020202020204" pitchFamily="34" charset="0"/>
              </a:rPr>
              <a:t>Unilaterial</a:t>
            </a:r>
            <a:r>
              <a:rPr lang="en-US" altLang="en-US" dirty="0">
                <a:latin typeface="Arial" panose="020B0604020202020204" pitchFamily="34" charset="0"/>
                <a:cs typeface="Arial" panose="020B0604020202020204" pitchFamily="34" charset="0"/>
              </a:rPr>
              <a:t> edema around the eye (</a:t>
            </a:r>
            <a:r>
              <a:rPr lang="en-US" altLang="en-US" dirty="0" err="1">
                <a:latin typeface="Arial" panose="020B0604020202020204" pitchFamily="34" charset="0"/>
                <a:cs typeface="Arial" panose="020B0604020202020204" pitchFamily="34" charset="0"/>
              </a:rPr>
              <a:t>Romaña</a:t>
            </a:r>
            <a:r>
              <a:rPr lang="en-US" altLang="en-US" dirty="0">
                <a:latin typeface="Arial" panose="020B0604020202020204" pitchFamily="34" charset="0"/>
                <a:cs typeface="Arial" panose="020B0604020202020204" pitchFamily="34" charset="0"/>
              </a:rPr>
              <a:t> sign) if bite is near the ocular conjunctiva</a:t>
            </a:r>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a:extLst>
              <a:ext uri="{FF2B5EF4-FFF2-40B4-BE49-F238E27FC236}">
                <a16:creationId xmlns:a16="http://schemas.microsoft.com/office/drawing/2014/main" id="{9BF05288-045F-D62D-CEE9-0CC4A0E3FF02}"/>
              </a:ext>
            </a:extLst>
          </p:cNvPr>
          <p:cNvSpPr>
            <a:spLocks noGrp="1"/>
          </p:cNvSpPr>
          <p:nvPr>
            <p:ph type="title"/>
          </p:nvPr>
        </p:nvSpPr>
        <p:spPr>
          <a:xfrm>
            <a:off x="2209800" y="228600"/>
            <a:ext cx="7772400" cy="1066800"/>
          </a:xfrm>
        </p:spPr>
        <p:txBody>
          <a:bodyPr>
            <a:normAutofit fontScale="90000"/>
          </a:bodyPr>
          <a:lstStyle/>
          <a:p>
            <a:pPr algn="ctr" eaLnBrk="1" hangingPunct="1"/>
            <a:r>
              <a:rPr lang="en-US" altLang="en-US" sz="4400" i="1" dirty="0">
                <a:latin typeface="Arial" panose="020B0604020202020204" pitchFamily="34" charset="0"/>
                <a:cs typeface="Arial" panose="020B0604020202020204" pitchFamily="34" charset="0"/>
              </a:rPr>
              <a:t>Trypanosoma</a:t>
            </a:r>
            <a:r>
              <a:rPr lang="en-US" altLang="en-US" sz="4400" dirty="0">
                <a:latin typeface="Arial" panose="020B0604020202020204" pitchFamily="34" charset="0"/>
                <a:cs typeface="Arial" panose="020B0604020202020204" pitchFamily="34" charset="0"/>
              </a:rPr>
              <a:t> </a:t>
            </a:r>
            <a:r>
              <a:rPr lang="en-US" altLang="en-US" sz="4400" i="1" dirty="0" err="1">
                <a:latin typeface="Arial" panose="020B0604020202020204" pitchFamily="34" charset="0"/>
                <a:cs typeface="Arial" panose="020B0604020202020204" pitchFamily="34" charset="0"/>
              </a:rPr>
              <a:t>cruzi</a:t>
            </a:r>
            <a:r>
              <a:rPr lang="en-US" altLang="en-US" sz="4400" i="1" dirty="0">
                <a:latin typeface="Arial" panose="020B0604020202020204" pitchFamily="34" charset="0"/>
                <a:cs typeface="Arial" panose="020B0604020202020204" pitchFamily="34" charset="0"/>
              </a:rPr>
              <a:t/>
            </a:r>
            <a:br>
              <a:rPr lang="en-US" altLang="en-US" sz="4400" i="1"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Clinical infections</a:t>
            </a:r>
            <a:endParaRPr lang="en-US" altLang="en-US" dirty="0"/>
          </a:p>
        </p:txBody>
      </p:sp>
      <p:sp>
        <p:nvSpPr>
          <p:cNvPr id="346115" name="Rectangle 3">
            <a:extLst>
              <a:ext uri="{FF2B5EF4-FFF2-40B4-BE49-F238E27FC236}">
                <a16:creationId xmlns:a16="http://schemas.microsoft.com/office/drawing/2014/main" id="{C0E509D1-0178-B83F-D65A-F55BB9C8804B}"/>
              </a:ext>
            </a:extLst>
          </p:cNvPr>
          <p:cNvSpPr>
            <a:spLocks noGrp="1"/>
          </p:cNvSpPr>
          <p:nvPr>
            <p:ph idx="1"/>
          </p:nvPr>
        </p:nvSpPr>
        <p:spPr>
          <a:xfrm>
            <a:off x="1152939" y="1474789"/>
            <a:ext cx="8829261" cy="4579938"/>
          </a:xfrm>
        </p:spPr>
        <p:txBody>
          <a:bodyPr>
            <a:normAutofit/>
          </a:bodyPr>
          <a:lstStyle/>
          <a:p>
            <a:pPr lvl="1">
              <a:spcBef>
                <a:spcPts val="200"/>
              </a:spcBef>
              <a:spcAft>
                <a:spcPts val="200"/>
              </a:spcAft>
            </a:pPr>
            <a:r>
              <a:rPr lang="en-US" altLang="en-US" dirty="0">
                <a:latin typeface="Arial" panose="020B0604020202020204" pitchFamily="34" charset="0"/>
                <a:cs typeface="Arial" panose="020B0604020202020204" pitchFamily="34" charset="0"/>
              </a:rPr>
              <a:t>Acute phase</a:t>
            </a:r>
          </a:p>
          <a:p>
            <a:pPr lvl="2">
              <a:spcBef>
                <a:spcPts val="200"/>
              </a:spcBef>
              <a:spcAft>
                <a:spcPts val="200"/>
              </a:spcAft>
            </a:pPr>
            <a:r>
              <a:rPr lang="en-US" altLang="en-US" dirty="0">
                <a:latin typeface="Arial" panose="020B0604020202020204" pitchFamily="34" charset="0"/>
                <a:cs typeface="Arial" panose="020B0604020202020204" pitchFamily="34" charset="0"/>
              </a:rPr>
              <a:t>Systemic manifestations include fever, lymphadenitis, hepatosplenomegaly, malaise, muscular pains, and diarrhea and vomiting</a:t>
            </a:r>
          </a:p>
          <a:p>
            <a:pPr lvl="2">
              <a:spcBef>
                <a:spcPts val="200"/>
              </a:spcBef>
              <a:spcAft>
                <a:spcPts val="200"/>
              </a:spcAft>
            </a:pPr>
            <a:r>
              <a:rPr lang="en-US" altLang="en-US" dirty="0">
                <a:latin typeface="Arial" panose="020B0604020202020204" pitchFamily="34" charset="0"/>
                <a:cs typeface="Arial" panose="020B0604020202020204" pitchFamily="34" charset="0"/>
              </a:rPr>
              <a:t>If untreated during the acute phase, the patient will most likely remain chronically infected.</a:t>
            </a:r>
          </a:p>
          <a:p>
            <a:pPr lvl="1">
              <a:spcBef>
                <a:spcPts val="200"/>
              </a:spcBef>
              <a:spcAft>
                <a:spcPts val="200"/>
              </a:spcAft>
            </a:pPr>
            <a:r>
              <a:rPr lang="en-US" altLang="en-US" dirty="0">
                <a:latin typeface="Arial" panose="020B0604020202020204" pitchFamily="34" charset="0"/>
                <a:cs typeface="Arial" panose="020B0604020202020204" pitchFamily="34" charset="0"/>
              </a:rPr>
              <a:t>Latent phase</a:t>
            </a:r>
          </a:p>
          <a:p>
            <a:pPr lvl="2">
              <a:spcBef>
                <a:spcPts val="200"/>
              </a:spcBef>
              <a:spcAft>
                <a:spcPts val="200"/>
              </a:spcAft>
            </a:pPr>
            <a:r>
              <a:rPr lang="en-US" altLang="en-US" dirty="0">
                <a:latin typeface="Arial" panose="020B0604020202020204" pitchFamily="34" charset="0"/>
                <a:cs typeface="Arial" panose="020B0604020202020204" pitchFamily="34" charset="0"/>
              </a:rPr>
              <a:t>Develops as the trypomastigotes disappear from circulation and invade cells of the cardiac or GI system</a:t>
            </a:r>
          </a:p>
          <a:p>
            <a:pPr lvl="2">
              <a:spcBef>
                <a:spcPts val="200"/>
              </a:spcBef>
              <a:spcAft>
                <a:spcPts val="200"/>
              </a:spcAft>
            </a:pPr>
            <a:r>
              <a:rPr lang="en-US" altLang="en-US" dirty="0">
                <a:latin typeface="Arial" panose="020B0604020202020204" pitchFamily="34" charset="0"/>
                <a:cs typeface="Arial" panose="020B0604020202020204" pitchFamily="34" charset="0"/>
              </a:rPr>
              <a:t>Can last 10 to 40 years after infection, but only about 30% to 40% of patients develop the chronic form of Chagas disease—primarily cardiomyopathy.</a:t>
            </a:r>
          </a:p>
          <a:p>
            <a:pPr marL="914400" lvl="2" indent="0">
              <a:spcBef>
                <a:spcPts val="200"/>
              </a:spcBef>
              <a:spcAft>
                <a:spcPts val="200"/>
              </a:spcAft>
              <a:buNone/>
            </a:pPr>
            <a:endParaRPr lang="en-US" altLang="en-US" dirty="0">
              <a:highlight>
                <a:srgbClr val="FFFF00"/>
              </a:highlight>
              <a:latin typeface="Arial" panose="020B0604020202020204" pitchFamily="34" charset="0"/>
              <a:cs typeface="Arial" panose="020B0604020202020204" pitchFamily="34" charset="0"/>
            </a:endParaRPr>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a:extLst>
              <a:ext uri="{FF2B5EF4-FFF2-40B4-BE49-F238E27FC236}">
                <a16:creationId xmlns:a16="http://schemas.microsoft.com/office/drawing/2014/main" id="{5C552F9C-DA41-6B07-D8AC-18F9F2407937}"/>
              </a:ext>
            </a:extLst>
          </p:cNvPr>
          <p:cNvSpPr>
            <a:spLocks noGrp="1"/>
          </p:cNvSpPr>
          <p:nvPr>
            <p:ph type="title"/>
          </p:nvPr>
        </p:nvSpPr>
        <p:spPr>
          <a:xfrm>
            <a:off x="2209800" y="228600"/>
            <a:ext cx="7772400" cy="1066800"/>
          </a:xfrm>
        </p:spPr>
        <p:txBody>
          <a:bodyPr>
            <a:normAutofit fontScale="90000"/>
          </a:bodyPr>
          <a:lstStyle/>
          <a:p>
            <a:pPr algn="ctr" eaLnBrk="1" hangingPunct="1"/>
            <a:r>
              <a:rPr lang="en-US" altLang="en-US" sz="4400" i="1" dirty="0">
                <a:latin typeface="Arial" panose="020B0604020202020204" pitchFamily="34" charset="0"/>
                <a:cs typeface="Arial" panose="020B0604020202020204" pitchFamily="34" charset="0"/>
              </a:rPr>
              <a:t>Trypanosoma</a:t>
            </a:r>
            <a:r>
              <a:rPr lang="en-US" altLang="en-US" sz="4400" dirty="0">
                <a:latin typeface="Arial" panose="020B0604020202020204" pitchFamily="34" charset="0"/>
                <a:cs typeface="Arial" panose="020B0604020202020204" pitchFamily="34" charset="0"/>
              </a:rPr>
              <a:t> </a:t>
            </a:r>
            <a:r>
              <a:rPr lang="en-US" altLang="en-US" sz="4400" i="1" dirty="0" err="1">
                <a:latin typeface="Arial" panose="020B0604020202020204" pitchFamily="34" charset="0"/>
                <a:cs typeface="Arial" panose="020B0604020202020204" pitchFamily="34" charset="0"/>
              </a:rPr>
              <a:t>cruzi</a:t>
            </a:r>
            <a:r>
              <a:rPr lang="en-US" altLang="en-US" sz="4400" i="1" dirty="0">
                <a:latin typeface="Arial" panose="020B0604020202020204" pitchFamily="34" charset="0"/>
                <a:cs typeface="Arial" panose="020B0604020202020204" pitchFamily="34" charset="0"/>
              </a:rPr>
              <a:t/>
            </a:r>
            <a:br>
              <a:rPr lang="en-US" altLang="en-US" sz="4400" i="1"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Clinical infections</a:t>
            </a:r>
            <a:endParaRPr lang="en-US" altLang="en-US" dirty="0"/>
          </a:p>
        </p:txBody>
      </p:sp>
      <p:sp>
        <p:nvSpPr>
          <p:cNvPr id="348163" name="Rectangle 3">
            <a:extLst>
              <a:ext uri="{FF2B5EF4-FFF2-40B4-BE49-F238E27FC236}">
                <a16:creationId xmlns:a16="http://schemas.microsoft.com/office/drawing/2014/main" id="{4FFBED01-9A24-9F43-B5BA-132D72D90945}"/>
              </a:ext>
            </a:extLst>
          </p:cNvPr>
          <p:cNvSpPr>
            <a:spLocks noGrp="1"/>
          </p:cNvSpPr>
          <p:nvPr>
            <p:ph idx="1"/>
          </p:nvPr>
        </p:nvSpPr>
        <p:spPr>
          <a:xfrm>
            <a:off x="1152939" y="1474789"/>
            <a:ext cx="9526657" cy="4579938"/>
          </a:xfrm>
        </p:spPr>
        <p:txBody>
          <a:bodyPr/>
          <a:lstStyle/>
          <a:p>
            <a:pPr lvl="1">
              <a:spcBef>
                <a:spcPts val="200"/>
              </a:spcBef>
              <a:spcAft>
                <a:spcPts val="200"/>
              </a:spcAft>
            </a:pPr>
            <a:r>
              <a:rPr lang="en-US" altLang="en-US" dirty="0">
                <a:latin typeface="Arial" panose="020B0604020202020204" pitchFamily="34" charset="0"/>
                <a:cs typeface="Arial" panose="020B0604020202020204" pitchFamily="34" charset="0"/>
              </a:rPr>
              <a:t>Chronic phase</a:t>
            </a:r>
          </a:p>
          <a:p>
            <a:pPr lvl="2">
              <a:spcBef>
                <a:spcPts val="200"/>
              </a:spcBef>
              <a:spcAft>
                <a:spcPts val="200"/>
              </a:spcAft>
            </a:pPr>
            <a:r>
              <a:rPr lang="en-US" altLang="en-US" dirty="0">
                <a:latin typeface="Arial" panose="020B0604020202020204" pitchFamily="34" charset="0"/>
                <a:cs typeface="Arial" panose="020B0604020202020204" pitchFamily="34" charset="0"/>
              </a:rPr>
              <a:t>Chronic myocarditis develops with damage to all heart chambers and the conduction system. </a:t>
            </a:r>
          </a:p>
          <a:p>
            <a:pPr lvl="2">
              <a:spcBef>
                <a:spcPts val="200"/>
              </a:spcBef>
              <a:spcAft>
                <a:spcPts val="200"/>
              </a:spcAft>
            </a:pPr>
            <a:r>
              <a:rPr lang="en-US" altLang="en-US" dirty="0">
                <a:latin typeface="Arial" panose="020B0604020202020204" pitchFamily="34" charset="0"/>
                <a:cs typeface="Arial" panose="020B0604020202020204" pitchFamily="34" charset="0"/>
              </a:rPr>
              <a:t>May progress to tachycardia and eventually congestive heart failure. </a:t>
            </a:r>
          </a:p>
          <a:p>
            <a:pPr lvl="2">
              <a:spcBef>
                <a:spcPts val="200"/>
              </a:spcBef>
              <a:spcAft>
                <a:spcPts val="200"/>
              </a:spcAft>
            </a:pPr>
            <a:r>
              <a:rPr lang="en-US" altLang="en-US" dirty="0">
                <a:latin typeface="Arial" panose="020B0604020202020204" pitchFamily="34" charset="0"/>
                <a:cs typeface="Arial" panose="020B0604020202020204" pitchFamily="34" charset="0"/>
              </a:rPr>
              <a:t>In some patients, the chronic form may manifest itself as</a:t>
            </a:r>
          </a:p>
          <a:p>
            <a:pPr lvl="3">
              <a:spcBef>
                <a:spcPts val="200"/>
              </a:spcBef>
              <a:spcAft>
                <a:spcPts val="200"/>
              </a:spcAft>
            </a:pPr>
            <a:r>
              <a:rPr lang="en-US" altLang="en-US" dirty="0">
                <a:latin typeface="Arial" panose="020B0604020202020204" pitchFamily="34" charset="0"/>
                <a:cs typeface="Arial" panose="020B0604020202020204" pitchFamily="34" charset="0"/>
              </a:rPr>
              <a:t>megacolon, </a:t>
            </a:r>
            <a:r>
              <a:rPr lang="en-US" altLang="en-US" dirty="0" err="1">
                <a:latin typeface="Arial" panose="020B0604020202020204" pitchFamily="34" charset="0"/>
                <a:cs typeface="Arial" panose="020B0604020202020204" pitchFamily="34" charset="0"/>
              </a:rPr>
              <a:t>megastomach</a:t>
            </a:r>
            <a:r>
              <a:rPr lang="en-US" altLang="en-US" dirty="0">
                <a:latin typeface="Arial" panose="020B0604020202020204" pitchFamily="34" charset="0"/>
                <a:cs typeface="Arial" panose="020B0604020202020204" pitchFamily="34" charset="0"/>
              </a:rPr>
              <a:t>, or megaesophagus, which results in difficulty swallowing and disturbances to intestinal motility.</a:t>
            </a:r>
          </a:p>
          <a:p>
            <a:pPr lvl="2">
              <a:spcBef>
                <a:spcPts val="200"/>
              </a:spcBef>
              <a:spcAft>
                <a:spcPts val="200"/>
              </a:spcAft>
            </a:pPr>
            <a:r>
              <a:rPr lang="en-US" altLang="en-US" dirty="0">
                <a:latin typeface="Arial" panose="020B0604020202020204" pitchFamily="34" charset="0"/>
                <a:cs typeface="Arial" panose="020B0604020202020204" pitchFamily="34" charset="0"/>
              </a:rPr>
              <a:t>Damage to the organs is caused by a combination of continuous low-level parasitemia and immune-mediated tissue damage.</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a:extLst>
              <a:ext uri="{FF2B5EF4-FFF2-40B4-BE49-F238E27FC236}">
                <a16:creationId xmlns:a16="http://schemas.microsoft.com/office/drawing/2014/main" id="{7AC7B7BC-47D0-9CC8-92B4-3CD2E4C2B1C3}"/>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Naegleria </a:t>
            </a:r>
            <a:r>
              <a:rPr lang="en-US" altLang="en-US" sz="4400" i="1" dirty="0" err="1">
                <a:latin typeface="Arial" panose="020B0604020202020204" pitchFamily="34" charset="0"/>
                <a:cs typeface="Arial" panose="020B0604020202020204" pitchFamily="34" charset="0"/>
              </a:rPr>
              <a:t>fowleri</a:t>
            </a:r>
            <a:r>
              <a:rPr lang="en-US" altLang="en-US" sz="4400" i="1" dirty="0">
                <a:latin typeface="Arial" panose="020B0604020202020204" pitchFamily="34" charset="0"/>
                <a:cs typeface="Arial" panose="020B0604020202020204" pitchFamily="34" charset="0"/>
              </a:rPr>
              <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Clinical Infection</a:t>
            </a:r>
            <a:endParaRPr lang="en-US" altLang="en-US" i="1" dirty="0"/>
          </a:p>
        </p:txBody>
      </p:sp>
      <p:sp>
        <p:nvSpPr>
          <p:cNvPr id="231427" name="Content Placeholder 2">
            <a:extLst>
              <a:ext uri="{FF2B5EF4-FFF2-40B4-BE49-F238E27FC236}">
                <a16:creationId xmlns:a16="http://schemas.microsoft.com/office/drawing/2014/main" id="{A329A061-534E-A9BF-C817-8D96353456EC}"/>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Because the symptoms resemble those of bacterial meningitis, specific treatment may be delayed, yet the possibility of cure depends on early diagnosis.</a:t>
            </a:r>
          </a:p>
          <a:p>
            <a:r>
              <a:rPr lang="en-US" altLang="en-US" dirty="0">
                <a:latin typeface="Arial" panose="020B0604020202020204" pitchFamily="34" charset="0"/>
                <a:cs typeface="Arial" panose="020B0604020202020204" pitchFamily="34" charset="0"/>
              </a:rPr>
              <a:t>Aggressive therapy consists of</a:t>
            </a:r>
          </a:p>
          <a:p>
            <a:pPr lvl="1"/>
            <a:r>
              <a:rPr lang="en-US" altLang="en-US" dirty="0">
                <a:latin typeface="Arial" panose="020B0604020202020204" pitchFamily="34" charset="0"/>
                <a:cs typeface="Arial" panose="020B0604020202020204" pitchFamily="34" charset="0"/>
              </a:rPr>
              <a:t>intravenous and intrathecal administration of amphotericin B</a:t>
            </a:r>
          </a:p>
          <a:p>
            <a:pPr lvl="1"/>
            <a:r>
              <a:rPr lang="en-US" altLang="en-US" dirty="0">
                <a:latin typeface="Arial" panose="020B0604020202020204" pitchFamily="34" charset="0"/>
                <a:cs typeface="Arial" panose="020B0604020202020204" pitchFamily="34" charset="0"/>
              </a:rPr>
              <a:t>Rifampin, miconazole, or fluconazole and azithromycin have been used in addition to amphotericin B.</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DAD58361-190B-3048-312C-92C3EEC415DB}"/>
              </a:ext>
            </a:extLst>
          </p:cNvPr>
          <p:cNvSpPr>
            <a:spLocks noGrp="1"/>
          </p:cNvSpPr>
          <p:nvPr>
            <p:ph type="title"/>
          </p:nvPr>
        </p:nvSpPr>
        <p:spPr>
          <a:xfrm>
            <a:off x="2209800" y="228600"/>
            <a:ext cx="7772400" cy="1066800"/>
          </a:xfrm>
        </p:spPr>
        <p:txBody>
          <a:bodyPr>
            <a:normAutofit fontScale="90000"/>
          </a:bodyPr>
          <a:lstStyle/>
          <a:p>
            <a:pPr algn="ctr" eaLnBrk="1" hangingPunct="1"/>
            <a:r>
              <a:rPr lang="en-US" altLang="en-US" sz="4400" i="1" dirty="0">
                <a:latin typeface="Arial" panose="020B0604020202020204" pitchFamily="34" charset="0"/>
                <a:cs typeface="Arial" panose="020B0604020202020204" pitchFamily="34" charset="0"/>
              </a:rPr>
              <a:t>Trypanosoma</a:t>
            </a:r>
            <a:r>
              <a:rPr lang="en-US" altLang="en-US" sz="4400" dirty="0">
                <a:latin typeface="Arial" panose="020B0604020202020204" pitchFamily="34" charset="0"/>
                <a:cs typeface="Arial" panose="020B0604020202020204" pitchFamily="34" charset="0"/>
              </a:rPr>
              <a:t> </a:t>
            </a:r>
            <a:r>
              <a:rPr lang="en-US" altLang="en-US" sz="4400" i="1" dirty="0" err="1">
                <a:latin typeface="Arial" panose="020B0604020202020204" pitchFamily="34" charset="0"/>
                <a:cs typeface="Arial" panose="020B0604020202020204" pitchFamily="34" charset="0"/>
              </a:rPr>
              <a:t>cruzi</a:t>
            </a:r>
            <a:r>
              <a:rPr lang="en-US" altLang="en-US" sz="4400" i="1" dirty="0">
                <a:latin typeface="Arial" panose="020B0604020202020204" pitchFamily="34" charset="0"/>
                <a:cs typeface="Arial" panose="020B0604020202020204" pitchFamily="34" charset="0"/>
              </a:rPr>
              <a:t/>
            </a:r>
            <a:br>
              <a:rPr lang="en-US" altLang="en-US" sz="4400" i="1"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Clinical infections</a:t>
            </a:r>
            <a:endParaRPr lang="en-US" altLang="en-US" dirty="0"/>
          </a:p>
        </p:txBody>
      </p:sp>
      <p:sp>
        <p:nvSpPr>
          <p:cNvPr id="349187" name="Rectangle 3">
            <a:extLst>
              <a:ext uri="{FF2B5EF4-FFF2-40B4-BE49-F238E27FC236}">
                <a16:creationId xmlns:a16="http://schemas.microsoft.com/office/drawing/2014/main" id="{A48A7140-0567-673A-CBB3-EC2293006F8C}"/>
              </a:ext>
            </a:extLst>
          </p:cNvPr>
          <p:cNvSpPr>
            <a:spLocks noGrp="1"/>
          </p:cNvSpPr>
          <p:nvPr>
            <p:ph idx="1"/>
          </p:nvPr>
        </p:nvSpPr>
        <p:spPr>
          <a:xfrm>
            <a:off x="1639957" y="1376571"/>
            <a:ext cx="9094304" cy="4678156"/>
          </a:xfrm>
        </p:spPr>
        <p:txBody>
          <a:bodyPr/>
          <a:lstStyle/>
          <a:p>
            <a:pPr lvl="1">
              <a:spcBef>
                <a:spcPts val="200"/>
              </a:spcBef>
              <a:spcAft>
                <a:spcPts val="200"/>
              </a:spcAft>
            </a:pPr>
            <a:r>
              <a:rPr lang="en-US" altLang="en-US" dirty="0">
                <a:latin typeface="Arial" panose="020B0604020202020204" pitchFamily="34" charset="0"/>
                <a:cs typeface="Arial" panose="020B0604020202020204" pitchFamily="34" charset="0"/>
              </a:rPr>
              <a:t>Chronic Phase</a:t>
            </a:r>
          </a:p>
          <a:p>
            <a:pPr lvl="2">
              <a:spcBef>
                <a:spcPts val="200"/>
              </a:spcBef>
              <a:spcAft>
                <a:spcPts val="200"/>
              </a:spcAft>
            </a:pPr>
            <a:r>
              <a:rPr lang="en-US" altLang="en-US" dirty="0">
                <a:latin typeface="Arial" panose="020B0604020202020204" pitchFamily="34" charset="0"/>
                <a:cs typeface="Arial" panose="020B0604020202020204" pitchFamily="34" charset="0"/>
              </a:rPr>
              <a:t>Polyclonal B-cell activation in the acute phase produces antibodies that have a weak affinity for the organism and may cross-react with heart tissue. </a:t>
            </a:r>
          </a:p>
          <a:p>
            <a:pPr lvl="2">
              <a:spcBef>
                <a:spcPts val="200"/>
              </a:spcBef>
              <a:spcAft>
                <a:spcPts val="200"/>
              </a:spcAft>
            </a:pPr>
            <a:r>
              <a:rPr lang="en-US" altLang="en-US" dirty="0">
                <a:latin typeface="Arial" panose="020B0604020202020204" pitchFamily="34" charset="0"/>
                <a:cs typeface="Arial" panose="020B0604020202020204" pitchFamily="34" charset="0"/>
              </a:rPr>
              <a:t>Controversy exists about the role of these autoantibodies in damage to tissue. </a:t>
            </a:r>
          </a:p>
          <a:p>
            <a:pPr lvl="2">
              <a:spcBef>
                <a:spcPts val="200"/>
              </a:spcBef>
              <a:spcAft>
                <a:spcPts val="200"/>
              </a:spcAft>
            </a:pPr>
            <a:r>
              <a:rPr lang="en-US" altLang="en-US" dirty="0">
                <a:latin typeface="Arial" panose="020B0604020202020204" pitchFamily="34" charset="0"/>
                <a:cs typeface="Arial" panose="020B0604020202020204" pitchFamily="34" charset="0"/>
              </a:rPr>
              <a:t>When the patient enters the chronic stage of the disease, there are periods of intermittent parasitemia of trypomastigotes, during which time the organism may be transmitted.</a:t>
            </a:r>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a:extLst>
              <a:ext uri="{FF2B5EF4-FFF2-40B4-BE49-F238E27FC236}">
                <a16:creationId xmlns:a16="http://schemas.microsoft.com/office/drawing/2014/main" id="{48CDEF6D-57B9-32A4-85EC-FB28E441751C}"/>
              </a:ext>
            </a:extLst>
          </p:cNvPr>
          <p:cNvSpPr>
            <a:spLocks noGrp="1"/>
          </p:cNvSpPr>
          <p:nvPr>
            <p:ph type="title"/>
          </p:nvPr>
        </p:nvSpPr>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Life Cycle of </a:t>
            </a:r>
            <a:r>
              <a:rPr lang="en-US" altLang="en-US" sz="4000" i="1" dirty="0">
                <a:latin typeface="Arial" panose="020B0604020202020204" pitchFamily="34" charset="0"/>
                <a:cs typeface="Arial" panose="020B0604020202020204" pitchFamily="34" charset="0"/>
              </a:rPr>
              <a:t>T. </a:t>
            </a:r>
            <a:r>
              <a:rPr lang="en-US" altLang="en-US" sz="4000" i="1" dirty="0" err="1">
                <a:latin typeface="Arial" panose="020B0604020202020204" pitchFamily="34" charset="0"/>
                <a:cs typeface="Arial" panose="020B0604020202020204" pitchFamily="34" charset="0"/>
              </a:rPr>
              <a:t>cruzi</a:t>
            </a:r>
            <a:endParaRPr lang="en-US" altLang="en-US" sz="4000" i="1" dirty="0">
              <a:latin typeface="Arial" panose="020B0604020202020204" pitchFamily="34" charset="0"/>
              <a:cs typeface="Arial" panose="020B0604020202020204" pitchFamily="34" charset="0"/>
            </a:endParaRPr>
          </a:p>
        </p:txBody>
      </p:sp>
      <p:pic>
        <p:nvPicPr>
          <p:cNvPr id="350213" name="Picture 6" descr="Y:\ELS00000-IW26_[Mahon 6e]\ELS00000-IW26-SRC\Course-N\Construction\IC\jpg\Chapter028\028026.jpg">
            <a:extLst>
              <a:ext uri="{FF2B5EF4-FFF2-40B4-BE49-F238E27FC236}">
                <a16:creationId xmlns:a16="http://schemas.microsoft.com/office/drawing/2014/main" id="{7968A139-9BFE-B0F9-61F8-08E4385F0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014" y="1500705"/>
            <a:ext cx="5221971" cy="466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2698993E-1F15-4280-9F6F-7C1A68D324B1}"/>
              </a:ext>
            </a:extLst>
          </p:cNvPr>
          <p:cNvSpPr>
            <a:spLocks noGrp="1" noChangeArrowheads="1"/>
          </p:cNvSpPr>
          <p:nvPr>
            <p:ph type="title"/>
          </p:nvPr>
        </p:nvSpPr>
        <p:spPr/>
        <p:txBody>
          <a:bodyPr rtlCol="0">
            <a:normAutofit fontScale="90000"/>
          </a:bodyPr>
          <a:lstStyle/>
          <a:p>
            <a:pPr algn="ctr">
              <a:defRPr/>
            </a:pPr>
            <a:r>
              <a:rPr lang="en-US" altLang="en-US" sz="4400" i="1" dirty="0">
                <a:latin typeface="Arial" panose="020B0604020202020204" pitchFamily="34" charset="0"/>
                <a:cs typeface="Arial" panose="020B0604020202020204" pitchFamily="34" charset="0"/>
              </a:rPr>
              <a:t>Trypanosoma</a:t>
            </a:r>
            <a:r>
              <a:rPr lang="en-US" altLang="en-US" sz="4400" dirty="0">
                <a:latin typeface="Arial" panose="020B0604020202020204" pitchFamily="34" charset="0"/>
                <a:cs typeface="Arial" panose="020B0604020202020204" pitchFamily="34" charset="0"/>
              </a:rPr>
              <a:t> </a:t>
            </a:r>
            <a:r>
              <a:rPr lang="en-US" altLang="en-US" sz="4400" i="1" dirty="0" err="1">
                <a:latin typeface="Arial" panose="020B0604020202020204" pitchFamily="34" charset="0"/>
                <a:cs typeface="Arial" panose="020B0604020202020204" pitchFamily="34" charset="0"/>
              </a:rPr>
              <a:t>cruzi</a:t>
            </a:r>
            <a:r>
              <a:rPr lang="en-US" altLang="en-US" sz="4400" i="1" dirty="0">
                <a:latin typeface="Arial" panose="020B0604020202020204" pitchFamily="34" charset="0"/>
                <a:cs typeface="Arial" panose="020B0604020202020204" pitchFamily="34" charset="0"/>
              </a:rPr>
              <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Laboratory Diagnosis</a:t>
            </a:r>
            <a:endParaRPr lang="en-US" altLang="en-US" dirty="0"/>
          </a:p>
        </p:txBody>
      </p:sp>
      <p:sp>
        <p:nvSpPr>
          <p:cNvPr id="130051" name="Rectangle 3">
            <a:extLst>
              <a:ext uri="{FF2B5EF4-FFF2-40B4-BE49-F238E27FC236}">
                <a16:creationId xmlns:a16="http://schemas.microsoft.com/office/drawing/2014/main" id="{3A2EABFE-C21B-BC7B-2040-769DF7004436}"/>
              </a:ext>
            </a:extLst>
          </p:cNvPr>
          <p:cNvSpPr>
            <a:spLocks noGrp="1"/>
          </p:cNvSpPr>
          <p:nvPr>
            <p:ph idx="1"/>
          </p:nvPr>
        </p:nvSpPr>
        <p:spPr/>
        <p:txBody>
          <a:bodyPr/>
          <a:lstStyle/>
          <a:p>
            <a:pPr eaLnBrk="1" hangingPunct="1">
              <a:defRPr/>
            </a:pPr>
            <a:r>
              <a:rPr lang="en-US" altLang="en-US" dirty="0">
                <a:latin typeface="Arial" panose="020B0604020202020204" pitchFamily="34" charset="0"/>
                <a:cs typeface="Arial" panose="020B0604020202020204" pitchFamily="34" charset="0"/>
              </a:rPr>
              <a:t>Generally detected in blood</a:t>
            </a:r>
          </a:p>
          <a:p>
            <a:pPr lvl="1" eaLnBrk="1" hangingPunct="1">
              <a:defRPr/>
            </a:pPr>
            <a:r>
              <a:rPr lang="en-US" altLang="en-US" dirty="0">
                <a:latin typeface="Arial" panose="020B0604020202020204" pitchFamily="34" charset="0"/>
                <a:cs typeface="Arial" panose="020B0604020202020204" pitchFamily="34" charset="0"/>
              </a:rPr>
              <a:t>Trypomastigote 15 to 20 </a:t>
            </a:r>
            <a:r>
              <a:rPr lang="en-US" altLang="en-US" dirty="0" err="1">
                <a:latin typeface="Arial" panose="020B0604020202020204" pitchFamily="34" charset="0"/>
                <a:cs typeface="Arial" panose="020B0604020202020204" pitchFamily="34" charset="0"/>
              </a:rPr>
              <a:t>μm</a:t>
            </a:r>
            <a:r>
              <a:rPr lang="en-US" altLang="en-US" dirty="0">
                <a:latin typeface="Arial" panose="020B0604020202020204" pitchFamily="34" charset="0"/>
                <a:cs typeface="Arial" panose="020B0604020202020204" pitchFamily="34" charset="0"/>
              </a:rPr>
              <a:t> long </a:t>
            </a:r>
          </a:p>
          <a:p>
            <a:pPr lvl="1" eaLnBrk="1" hangingPunct="1">
              <a:defRPr/>
            </a:pPr>
            <a:r>
              <a:rPr lang="en-US" altLang="en-US" dirty="0">
                <a:latin typeface="Arial" panose="020B0604020202020204" pitchFamily="34" charset="0"/>
                <a:cs typeface="Arial" panose="020B0604020202020204" pitchFamily="34" charset="0"/>
              </a:rPr>
              <a:t>Crescent </a:t>
            </a:r>
            <a:r>
              <a:rPr lang="en-US" altLang="en-US" i="1" dirty="0">
                <a:latin typeface="Arial" panose="020B0604020202020204" pitchFamily="34" charset="0"/>
                <a:cs typeface="Arial" panose="020B0604020202020204" pitchFamily="34" charset="0"/>
              </a:rPr>
              <a:t>C</a:t>
            </a:r>
            <a:r>
              <a:rPr lang="en-US" altLang="en-US" dirty="0">
                <a:latin typeface="Arial" panose="020B0604020202020204" pitchFamily="34" charset="0"/>
                <a:cs typeface="Arial" panose="020B0604020202020204" pitchFamily="34" charset="0"/>
              </a:rPr>
              <a:t> or </a:t>
            </a:r>
            <a:r>
              <a:rPr lang="en-US" altLang="en-US" i="1" dirty="0">
                <a:latin typeface="Arial" panose="020B0604020202020204" pitchFamily="34" charset="0"/>
                <a:cs typeface="Arial" panose="020B0604020202020204" pitchFamily="34" charset="0"/>
              </a:rPr>
              <a:t>U</a:t>
            </a:r>
            <a:r>
              <a:rPr lang="en-US" altLang="en-US" dirty="0">
                <a:latin typeface="Arial" panose="020B0604020202020204" pitchFamily="34" charset="0"/>
                <a:cs typeface="Arial" panose="020B0604020202020204" pitchFamily="34" charset="0"/>
              </a:rPr>
              <a:t> shape</a:t>
            </a:r>
          </a:p>
          <a:p>
            <a:pPr lvl="1" eaLnBrk="1" hangingPunct="1">
              <a:defRPr/>
            </a:pPr>
            <a:r>
              <a:rPr lang="en-US" altLang="en-US" dirty="0">
                <a:latin typeface="Arial" panose="020B0604020202020204" pitchFamily="34" charset="0"/>
                <a:cs typeface="Arial" panose="020B0604020202020204" pitchFamily="34" charset="0"/>
              </a:rPr>
              <a:t>Single, large-nucleus midbody</a:t>
            </a:r>
          </a:p>
          <a:p>
            <a:pPr lvl="1" eaLnBrk="1" hangingPunct="1">
              <a:defRPr/>
            </a:pPr>
            <a:r>
              <a:rPr lang="en-US" altLang="en-US" dirty="0">
                <a:latin typeface="Arial" panose="020B0604020202020204" pitchFamily="34" charset="0"/>
                <a:cs typeface="Arial" panose="020B0604020202020204" pitchFamily="34" charset="0"/>
              </a:rPr>
              <a:t>Single anterior flagellum</a:t>
            </a:r>
          </a:p>
          <a:p>
            <a:pPr lvl="1" eaLnBrk="1" hangingPunct="1">
              <a:defRPr/>
            </a:pPr>
            <a:r>
              <a:rPr lang="en-US" altLang="en-US" dirty="0">
                <a:latin typeface="Arial" panose="020B0604020202020204" pitchFamily="34" charset="0"/>
                <a:cs typeface="Arial" panose="020B0604020202020204" pitchFamily="34" charset="0"/>
              </a:rPr>
              <a:t>In most Wright-stained smears, posterior kinetoplast attached to undulating membrane are well stained, </a:t>
            </a:r>
            <a:r>
              <a:rPr lang="en-US" dirty="0">
                <a:latin typeface="Arial" panose="020B0604020202020204" pitchFamily="34" charset="0"/>
                <a:cs typeface="Arial" panose="020B0604020202020204" pitchFamily="34" charset="0"/>
              </a:rPr>
              <a:t>but only the suggestion of a flagellum can be seen at the anterior end.</a:t>
            </a:r>
            <a:endParaRPr lang="en-US" altLang="en-US" dirty="0">
              <a:latin typeface="Arial" panose="020B0604020202020204" pitchFamily="34" charset="0"/>
              <a:cs typeface="Arial" panose="020B0604020202020204" pitchFamily="34" charset="0"/>
            </a:endParaRPr>
          </a:p>
          <a:p>
            <a:pPr marL="457200" lvl="1" indent="0">
              <a:buNone/>
              <a:defRPr/>
            </a:pPr>
            <a:endParaRPr lang="en-US" altLang="en-US" dirty="0"/>
          </a:p>
        </p:txBody>
      </p: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Title 1">
            <a:extLst>
              <a:ext uri="{FF2B5EF4-FFF2-40B4-BE49-F238E27FC236}">
                <a16:creationId xmlns:a16="http://schemas.microsoft.com/office/drawing/2014/main" id="{45DE0E72-A0E2-F853-D64F-2F9624E9FAFD}"/>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Trypanosoma</a:t>
            </a:r>
            <a:r>
              <a:rPr lang="en-US" altLang="en-US" sz="4400" dirty="0">
                <a:latin typeface="Arial" panose="020B0604020202020204" pitchFamily="34" charset="0"/>
                <a:cs typeface="Arial" panose="020B0604020202020204" pitchFamily="34" charset="0"/>
              </a:rPr>
              <a:t> </a:t>
            </a:r>
            <a:r>
              <a:rPr lang="en-US" altLang="en-US" sz="4400" i="1" dirty="0" err="1">
                <a:latin typeface="Arial" panose="020B0604020202020204" pitchFamily="34" charset="0"/>
                <a:cs typeface="Arial" panose="020B0604020202020204" pitchFamily="34" charset="0"/>
              </a:rPr>
              <a:t>cruzi</a:t>
            </a:r>
            <a:r>
              <a:rPr lang="en-US" altLang="en-US" sz="4400" i="1" dirty="0">
                <a:latin typeface="Arial" panose="020B0604020202020204" pitchFamily="34" charset="0"/>
                <a:cs typeface="Arial" panose="020B0604020202020204" pitchFamily="34" charset="0"/>
              </a:rPr>
              <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Laboratory Diagnosis</a:t>
            </a:r>
            <a:endParaRPr lang="en-US" altLang="en-US" dirty="0"/>
          </a:p>
        </p:txBody>
      </p:sp>
      <p:sp>
        <p:nvSpPr>
          <p:cNvPr id="352259" name="Content Placeholder 2">
            <a:extLst>
              <a:ext uri="{FF2B5EF4-FFF2-40B4-BE49-F238E27FC236}">
                <a16:creationId xmlns:a16="http://schemas.microsoft.com/office/drawing/2014/main" id="{3BE174C8-D2EA-0F2A-6B39-46EBE77A7253}"/>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In the chronic stage, the organism can be seen as an amastigote in a cardiac or other tissue biopsy specimen. </a:t>
            </a:r>
          </a:p>
          <a:p>
            <a:r>
              <a:rPr lang="en-US" altLang="en-US" dirty="0">
                <a:latin typeface="Arial" panose="020B0604020202020204" pitchFamily="34" charset="0"/>
                <a:cs typeface="Arial" panose="020B0604020202020204" pitchFamily="34" charset="0"/>
              </a:rPr>
              <a:t>The morphology of all trypomastigotes is similar therefore the complete patient history must be obtained to determine the species present. </a:t>
            </a:r>
          </a:p>
          <a:p>
            <a:r>
              <a:rPr lang="en-US" altLang="en-US" dirty="0">
                <a:latin typeface="Arial" panose="020B0604020202020204" pitchFamily="34" charset="0"/>
                <a:cs typeface="Arial" panose="020B0604020202020204" pitchFamily="34" charset="0"/>
              </a:rPr>
              <a:t>If the history is not available, then the organisms are reported as trypomastigotes of </a:t>
            </a:r>
            <a:r>
              <a:rPr lang="en-US" altLang="en-US" i="1" dirty="0">
                <a:latin typeface="Arial" panose="020B0604020202020204" pitchFamily="34" charset="0"/>
                <a:cs typeface="Arial" panose="020B0604020202020204" pitchFamily="34" charset="0"/>
              </a:rPr>
              <a:t>Trypanosoma </a:t>
            </a:r>
            <a:r>
              <a:rPr lang="en-US" altLang="en-US" dirty="0">
                <a:latin typeface="Arial" panose="020B0604020202020204" pitchFamily="34" charset="0"/>
                <a:cs typeface="Arial" panose="020B0604020202020204" pitchFamily="34" charset="0"/>
              </a:rPr>
              <a:t>spp</a:t>
            </a:r>
            <a:r>
              <a:rPr lang="en-US" altLang="en-US" dirty="0"/>
              <a:t>.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Title 1">
            <a:extLst>
              <a:ext uri="{FF2B5EF4-FFF2-40B4-BE49-F238E27FC236}">
                <a16:creationId xmlns:a16="http://schemas.microsoft.com/office/drawing/2014/main" id="{421CD39B-3C98-A45D-3209-2BE3478ADEA9}"/>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Trypanosoma</a:t>
            </a:r>
            <a:r>
              <a:rPr lang="en-US" altLang="en-US" sz="4400" dirty="0">
                <a:latin typeface="Arial" panose="020B0604020202020204" pitchFamily="34" charset="0"/>
                <a:cs typeface="Arial" panose="020B0604020202020204" pitchFamily="34" charset="0"/>
              </a:rPr>
              <a:t> </a:t>
            </a:r>
            <a:r>
              <a:rPr lang="en-US" altLang="en-US" sz="4400" i="1" dirty="0" err="1">
                <a:latin typeface="Arial" panose="020B0604020202020204" pitchFamily="34" charset="0"/>
                <a:cs typeface="Arial" panose="020B0604020202020204" pitchFamily="34" charset="0"/>
              </a:rPr>
              <a:t>cruzi</a:t>
            </a:r>
            <a:r>
              <a:rPr lang="en-US" altLang="en-US" sz="4400" i="1" dirty="0">
                <a:latin typeface="Arial" panose="020B0604020202020204" pitchFamily="34" charset="0"/>
                <a:cs typeface="Arial" panose="020B0604020202020204" pitchFamily="34" charset="0"/>
              </a:rPr>
              <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Laboratory Diagnosis</a:t>
            </a:r>
            <a:endParaRPr lang="en-US" altLang="en-US" dirty="0"/>
          </a:p>
        </p:txBody>
      </p:sp>
      <p:sp>
        <p:nvSpPr>
          <p:cNvPr id="353283" name="Content Placeholder 2">
            <a:extLst>
              <a:ext uri="{FF2B5EF4-FFF2-40B4-BE49-F238E27FC236}">
                <a16:creationId xmlns:a16="http://schemas.microsoft.com/office/drawing/2014/main" id="{3A16A99C-881C-A55E-5EAC-B4AA52C999CA}"/>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Chronic infection</a:t>
            </a:r>
          </a:p>
          <a:p>
            <a:pPr lvl="1"/>
            <a:r>
              <a:rPr lang="en-US" altLang="en-US" dirty="0">
                <a:latin typeface="Arial" panose="020B0604020202020204" pitchFamily="34" charset="0"/>
                <a:cs typeface="Arial" panose="020B0604020202020204" pitchFamily="34" charset="0"/>
              </a:rPr>
              <a:t>If the history is not available, then the organisms are reported as trypomastigotes of </a:t>
            </a:r>
            <a:r>
              <a:rPr lang="en-US" altLang="en-US" i="1" dirty="0">
                <a:latin typeface="Arial" panose="020B0604020202020204" pitchFamily="34" charset="0"/>
                <a:cs typeface="Arial" panose="020B0604020202020204" pitchFamily="34" charset="0"/>
              </a:rPr>
              <a:t>Trypanosoma</a:t>
            </a:r>
            <a:r>
              <a:rPr lang="en-US" altLang="en-US" dirty="0">
                <a:latin typeface="Arial" panose="020B0604020202020204" pitchFamily="34" charset="0"/>
                <a:cs typeface="Arial" panose="020B0604020202020204" pitchFamily="34" charset="0"/>
              </a:rPr>
              <a:t> spp. </a:t>
            </a:r>
          </a:p>
          <a:p>
            <a:pPr marL="457200" lvl="1" indent="0">
              <a:buNone/>
            </a:pP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Diagnosis of chronic infection with </a:t>
            </a:r>
            <a:r>
              <a:rPr lang="en-US" altLang="en-US" i="1" dirty="0">
                <a:latin typeface="Arial" panose="020B0604020202020204" pitchFamily="34" charset="0"/>
                <a:cs typeface="Arial" panose="020B0604020202020204" pitchFamily="34" charset="0"/>
              </a:rPr>
              <a:t>T. </a:t>
            </a:r>
            <a:r>
              <a:rPr lang="en-US" altLang="en-US" i="1" dirty="0" err="1">
                <a:latin typeface="Arial" panose="020B0604020202020204" pitchFamily="34" charset="0"/>
                <a:cs typeface="Arial" panose="020B0604020202020204" pitchFamily="34" charset="0"/>
              </a:rPr>
              <a:t>cruzi</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is based on patient history, clinical symptoms, and presence of IgG antibodies to the organism.</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itle 1">
            <a:extLst>
              <a:ext uri="{FF2B5EF4-FFF2-40B4-BE49-F238E27FC236}">
                <a16:creationId xmlns:a16="http://schemas.microsoft.com/office/drawing/2014/main" id="{28AA8686-7D3F-5E67-BA6D-3F68828B67FC}"/>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Trypanosoma</a:t>
            </a:r>
            <a:r>
              <a:rPr lang="en-US" altLang="en-US" sz="4400" dirty="0">
                <a:latin typeface="Arial" panose="020B0604020202020204" pitchFamily="34" charset="0"/>
                <a:cs typeface="Arial" panose="020B0604020202020204" pitchFamily="34" charset="0"/>
              </a:rPr>
              <a:t> </a:t>
            </a:r>
            <a:r>
              <a:rPr lang="en-US" altLang="en-US" sz="4400" i="1" dirty="0" err="1">
                <a:latin typeface="Arial" panose="020B0604020202020204" pitchFamily="34" charset="0"/>
                <a:cs typeface="Arial" panose="020B0604020202020204" pitchFamily="34" charset="0"/>
              </a:rPr>
              <a:t>cruzi</a:t>
            </a:r>
            <a:r>
              <a:rPr lang="en-US" altLang="en-US" sz="4400" i="1" dirty="0">
                <a:latin typeface="Arial" panose="020B0604020202020204" pitchFamily="34" charset="0"/>
                <a:cs typeface="Arial" panose="020B0604020202020204" pitchFamily="34" charset="0"/>
              </a:rPr>
              <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Laboratory Diagnosis</a:t>
            </a:r>
            <a:endParaRPr lang="en-US" altLang="en-US" dirty="0"/>
          </a:p>
        </p:txBody>
      </p:sp>
      <p:sp>
        <p:nvSpPr>
          <p:cNvPr id="354307" name="Content Placeholder 2">
            <a:extLst>
              <a:ext uri="{FF2B5EF4-FFF2-40B4-BE49-F238E27FC236}">
                <a16:creationId xmlns:a16="http://schemas.microsoft.com/office/drawing/2014/main" id="{D46C6E7C-2DC8-559F-9764-7DFFF99F8E36}"/>
              </a:ext>
            </a:extLst>
          </p:cNvPr>
          <p:cNvSpPr>
            <a:spLocks noGrp="1"/>
          </p:cNvSpPr>
          <p:nvPr>
            <p:ph idx="1"/>
          </p:nvPr>
        </p:nvSpPr>
        <p:spPr/>
        <p:txBody>
          <a:bodyPr/>
          <a:lstStyle/>
          <a:p>
            <a:r>
              <a:rPr lang="en-US" altLang="en-US" dirty="0" err="1">
                <a:latin typeface="Arial" panose="020B0604020202020204" pitchFamily="34" charset="0"/>
                <a:cs typeface="Arial" panose="020B0604020202020204" pitchFamily="34" charset="0"/>
              </a:rPr>
              <a:t>Xenodiagnosis</a:t>
            </a: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Used in Central and South America as a diagnostic tool </a:t>
            </a:r>
          </a:p>
          <a:p>
            <a:pPr lvl="1"/>
            <a:r>
              <a:rPr lang="en-US" altLang="en-US" dirty="0">
                <a:latin typeface="Arial" panose="020B0604020202020204" pitchFamily="34" charset="0"/>
                <a:cs typeface="Arial" panose="020B0604020202020204" pitchFamily="34" charset="0"/>
              </a:rPr>
              <a:t>A laboratory-raised </a:t>
            </a:r>
            <a:r>
              <a:rPr lang="en-US" altLang="en-US" dirty="0" err="1">
                <a:latin typeface="Arial" panose="020B0604020202020204" pitchFamily="34" charset="0"/>
                <a:cs typeface="Arial" panose="020B0604020202020204" pitchFamily="34" charset="0"/>
              </a:rPr>
              <a:t>triatomid</a:t>
            </a:r>
            <a:r>
              <a:rPr lang="en-US" altLang="en-US" dirty="0">
                <a:latin typeface="Arial" panose="020B0604020202020204" pitchFamily="34" charset="0"/>
                <a:cs typeface="Arial" panose="020B0604020202020204" pitchFamily="34" charset="0"/>
              </a:rPr>
              <a:t> bug is allowed to feed on patients suspected of having </a:t>
            </a:r>
            <a:r>
              <a:rPr lang="en-US" altLang="en-US" i="1" dirty="0">
                <a:latin typeface="Arial" panose="020B0604020202020204" pitchFamily="34" charset="0"/>
                <a:cs typeface="Arial" panose="020B0604020202020204" pitchFamily="34" charset="0"/>
              </a:rPr>
              <a:t>T. </a:t>
            </a:r>
            <a:r>
              <a:rPr lang="en-US" altLang="en-US" i="1" dirty="0" err="1">
                <a:latin typeface="Arial" panose="020B0604020202020204" pitchFamily="34" charset="0"/>
                <a:cs typeface="Arial" panose="020B0604020202020204" pitchFamily="34" charset="0"/>
              </a:rPr>
              <a:t>cruzi</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infection. </a:t>
            </a:r>
          </a:p>
          <a:p>
            <a:pPr lvl="1"/>
            <a:r>
              <a:rPr lang="en-US" altLang="en-US" dirty="0">
                <a:latin typeface="Arial" panose="020B0604020202020204" pitchFamily="34" charset="0"/>
                <a:cs typeface="Arial" panose="020B0604020202020204" pitchFamily="34" charset="0"/>
              </a:rPr>
              <a:t>The insect’s feces are examined on a regular basis for the presence of the parasite. </a:t>
            </a:r>
          </a:p>
          <a:p>
            <a:pPr lvl="1"/>
            <a:r>
              <a:rPr lang="en-US" altLang="en-US" dirty="0">
                <a:latin typeface="Arial" panose="020B0604020202020204" pitchFamily="34" charset="0"/>
                <a:cs typeface="Arial" panose="020B0604020202020204" pitchFamily="34" charset="0"/>
              </a:rPr>
              <a:t>Presence of the parasite in the insect’s feces indicates that the patient was infected.</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itle 1">
            <a:extLst>
              <a:ext uri="{FF2B5EF4-FFF2-40B4-BE49-F238E27FC236}">
                <a16:creationId xmlns:a16="http://schemas.microsoft.com/office/drawing/2014/main" id="{76023937-33DA-8554-C424-9FD652699170}"/>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Trypanosoma</a:t>
            </a:r>
            <a:r>
              <a:rPr lang="en-US" altLang="en-US" sz="4400" dirty="0">
                <a:latin typeface="Arial" panose="020B0604020202020204" pitchFamily="34" charset="0"/>
                <a:cs typeface="Arial" panose="020B0604020202020204" pitchFamily="34" charset="0"/>
              </a:rPr>
              <a:t> </a:t>
            </a:r>
            <a:r>
              <a:rPr lang="en-US" altLang="en-US" sz="4400" i="1" dirty="0" err="1">
                <a:latin typeface="Arial" panose="020B0604020202020204" pitchFamily="34" charset="0"/>
                <a:cs typeface="Arial" panose="020B0604020202020204" pitchFamily="34" charset="0"/>
              </a:rPr>
              <a:t>cruzi</a:t>
            </a:r>
            <a:r>
              <a:rPr lang="en-US" altLang="en-US" sz="4400" i="1" dirty="0">
                <a:latin typeface="Arial" panose="020B0604020202020204" pitchFamily="34" charset="0"/>
                <a:cs typeface="Arial" panose="020B0604020202020204" pitchFamily="34" charset="0"/>
              </a:rPr>
              <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Laboratory Diagnosis</a:t>
            </a:r>
            <a:endParaRPr lang="en-US" altLang="en-US" dirty="0"/>
          </a:p>
        </p:txBody>
      </p:sp>
      <p:sp>
        <p:nvSpPr>
          <p:cNvPr id="355331" name="Content Placeholder 2">
            <a:extLst>
              <a:ext uri="{FF2B5EF4-FFF2-40B4-BE49-F238E27FC236}">
                <a16:creationId xmlns:a16="http://schemas.microsoft.com/office/drawing/2014/main" id="{8CADA2A6-0606-50E4-ABD2-E008E0757C3E}"/>
              </a:ext>
            </a:extLst>
          </p:cNvPr>
          <p:cNvSpPr>
            <a:spLocks noGrp="1"/>
          </p:cNvSpPr>
          <p:nvPr>
            <p:ph idx="1"/>
          </p:nvPr>
        </p:nvSpPr>
        <p:spPr/>
        <p:txBody>
          <a:bodyPr/>
          <a:lstStyle/>
          <a:p>
            <a:r>
              <a:rPr lang="en-US" altLang="en-US" dirty="0" err="1">
                <a:latin typeface="Arial" panose="020B0604020202020204" pitchFamily="34" charset="0"/>
                <a:cs typeface="Arial" panose="020B0604020202020204" pitchFamily="34" charset="0"/>
              </a:rPr>
              <a:t>Xenodiagnosis</a:t>
            </a: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Most helpful for diagnosing infections in the chronic stage, when fewer parasites are present. </a:t>
            </a:r>
          </a:p>
          <a:p>
            <a:r>
              <a:rPr lang="en-US" altLang="en-US" dirty="0">
                <a:latin typeface="Arial" panose="020B0604020202020204" pitchFamily="34" charset="0"/>
                <a:cs typeface="Arial" panose="020B0604020202020204" pitchFamily="34" charset="0"/>
              </a:rPr>
              <a:t>Rapid diagnostic tests (RDTs) using whole blood are under evaluation for testing individuals in remote areas.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E67A53-5C25-1634-4470-8B227E9E95EF}"/>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None/>
              <a:defRPr/>
            </a:pPr>
            <a:r>
              <a:rPr lang="en-US" sz="4000" dirty="0">
                <a:latin typeface="Arial" panose="020B0604020202020204" pitchFamily="34" charset="0"/>
                <a:cs typeface="Arial" panose="020B0604020202020204" pitchFamily="34" charset="0"/>
              </a:rPr>
              <a:t>Apicomplexa</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itle 1">
            <a:extLst>
              <a:ext uri="{FF2B5EF4-FFF2-40B4-BE49-F238E27FC236}">
                <a16:creationId xmlns:a16="http://schemas.microsoft.com/office/drawing/2014/main" id="{AD99AC61-720C-1F04-BC3E-C05FC2724057}"/>
              </a:ext>
            </a:extLst>
          </p:cNvPr>
          <p:cNvSpPr>
            <a:spLocks noGrp="1"/>
          </p:cNvSpPr>
          <p:nvPr>
            <p:ph type="title"/>
          </p:nvPr>
        </p:nvSpPr>
        <p:spPr/>
        <p:txBody>
          <a:bodyPr/>
          <a:lstStyle/>
          <a:p>
            <a:pPr algn="ctr"/>
            <a:r>
              <a:rPr lang="en-US" sz="4400" dirty="0">
                <a:latin typeface="Arial" panose="020B0604020202020204" pitchFamily="34" charset="0"/>
                <a:cs typeface="Arial" panose="020B0604020202020204" pitchFamily="34" charset="0"/>
              </a:rPr>
              <a:t>Apicomplexa</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Overview</a:t>
            </a:r>
            <a:endParaRPr lang="en-US" altLang="en-US" dirty="0"/>
          </a:p>
        </p:txBody>
      </p:sp>
      <p:sp>
        <p:nvSpPr>
          <p:cNvPr id="357379" name="Content Placeholder 2">
            <a:extLst>
              <a:ext uri="{FF2B5EF4-FFF2-40B4-BE49-F238E27FC236}">
                <a16:creationId xmlns:a16="http://schemas.microsoft.com/office/drawing/2014/main" id="{1C7C0D24-0F36-AC4B-012D-78F7117ABBC4}"/>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The phylum Apicomplexa includes blood and tissue parasites. </a:t>
            </a:r>
          </a:p>
          <a:p>
            <a:r>
              <a:rPr lang="en-US" altLang="en-US" dirty="0">
                <a:latin typeface="Arial" panose="020B0604020202020204" pitchFamily="34" charset="0"/>
                <a:cs typeface="Arial" panose="020B0604020202020204" pitchFamily="34" charset="0"/>
              </a:rPr>
              <a:t>This group of organisms shows a diversity of morphology and transmission methods and can infect many different body sites.</a:t>
            </a:r>
          </a:p>
          <a:p>
            <a:r>
              <a:rPr lang="en-US" altLang="en-US" dirty="0">
                <a:latin typeface="Arial" panose="020B0604020202020204" pitchFamily="34" charset="0"/>
                <a:cs typeface="Arial" panose="020B0604020202020204" pitchFamily="34" charset="0"/>
              </a:rPr>
              <a:t>The life cycles are complex, characterized by sexual reproduction and asexual reproduction (reproduction when offspring arise from a single parent) phases.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itle 1">
            <a:extLst>
              <a:ext uri="{FF2B5EF4-FFF2-40B4-BE49-F238E27FC236}">
                <a16:creationId xmlns:a16="http://schemas.microsoft.com/office/drawing/2014/main" id="{BBEBCF03-E899-E38B-A559-E83D05B6036E}"/>
              </a:ext>
            </a:extLst>
          </p:cNvPr>
          <p:cNvSpPr>
            <a:spLocks noGrp="1"/>
          </p:cNvSpPr>
          <p:nvPr>
            <p:ph type="title"/>
          </p:nvPr>
        </p:nvSpPr>
        <p:spPr/>
        <p:txBody>
          <a:bodyPr>
            <a:normAutofit fontScale="90000"/>
          </a:bodyPr>
          <a:lstStyle/>
          <a:p>
            <a:pPr algn="ctr"/>
            <a:r>
              <a:rPr lang="en-US" sz="4000" dirty="0">
                <a:latin typeface="Arial" panose="020B0604020202020204" pitchFamily="34" charset="0"/>
                <a:cs typeface="Arial" panose="020B0604020202020204" pitchFamily="34" charset="0"/>
              </a:rPr>
              <a:t>Apicomplexa</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Overview</a:t>
            </a:r>
            <a:endParaRPr lang="en-US" altLang="en-US" sz="4000" dirty="0"/>
          </a:p>
        </p:txBody>
      </p:sp>
      <p:sp>
        <p:nvSpPr>
          <p:cNvPr id="358403" name="Content Placeholder 2">
            <a:extLst>
              <a:ext uri="{FF2B5EF4-FFF2-40B4-BE49-F238E27FC236}">
                <a16:creationId xmlns:a16="http://schemas.microsoft.com/office/drawing/2014/main" id="{21B3E7F7-A93E-A1F4-5D39-2C2AA878F55C}"/>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Some members of Apicomplexa may require an insect vector or intermediate host for completion of the life cycle. </a:t>
            </a:r>
          </a:p>
          <a:p>
            <a:r>
              <a:rPr lang="en-US" altLang="en-US" dirty="0">
                <a:latin typeface="Arial" panose="020B0604020202020204" pitchFamily="34" charset="0"/>
                <a:cs typeface="Arial" panose="020B0604020202020204" pitchFamily="34" charset="0"/>
              </a:rPr>
              <a:t>Humans can serve as definitive hosts when sexual reproduction (offspring arise from the exchange of genetic material between two parents) occurs in human tissues and as intermediate hosts when asexual reproduction occurs.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a:extLst>
              <a:ext uri="{FF2B5EF4-FFF2-40B4-BE49-F238E27FC236}">
                <a16:creationId xmlns:a16="http://schemas.microsoft.com/office/drawing/2014/main" id="{CCEEBA79-F366-926E-8B34-287FDF3E07F9}"/>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Naegleria </a:t>
            </a:r>
            <a:r>
              <a:rPr lang="en-US" altLang="en-US" sz="4000" i="1" dirty="0" err="1">
                <a:latin typeface="Arial" panose="020B0604020202020204" pitchFamily="34" charset="0"/>
                <a:cs typeface="Arial" panose="020B0604020202020204" pitchFamily="34" charset="0"/>
              </a:rPr>
              <a:t>fowleri</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32451" name="Content Placeholder 2">
            <a:extLst>
              <a:ext uri="{FF2B5EF4-FFF2-40B4-BE49-F238E27FC236}">
                <a16:creationId xmlns:a16="http://schemas.microsoft.com/office/drawing/2014/main" id="{2132487F-4988-D363-FDE9-EE18234069C1}"/>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Other treatment measures</a:t>
            </a:r>
          </a:p>
          <a:p>
            <a:pPr lvl="1"/>
            <a:r>
              <a:rPr lang="en-US" altLang="en-US" dirty="0">
                <a:latin typeface="Arial" panose="020B0604020202020204" pitchFamily="34" charset="0"/>
                <a:cs typeface="Arial" panose="020B0604020202020204" pitchFamily="34" charset="0"/>
              </a:rPr>
              <a:t>Survival in several cases has been linked to additional procedures, including use of medically induced hypothermia and the experimental drug </a:t>
            </a:r>
            <a:r>
              <a:rPr lang="en-US" altLang="en-US" dirty="0" err="1">
                <a:latin typeface="Arial" panose="020B0604020202020204" pitchFamily="34" charset="0"/>
                <a:cs typeface="Arial" panose="020B0604020202020204" pitchFamily="34" charset="0"/>
              </a:rPr>
              <a:t>miltefosine</a:t>
            </a:r>
            <a:r>
              <a:rPr lang="en-US" altLang="en-US" dirty="0">
                <a:latin typeface="Arial" panose="020B0604020202020204" pitchFamily="34" charset="0"/>
                <a:cs typeface="Arial" panose="020B0604020202020204" pitchFamily="34" charset="0"/>
              </a:rPr>
              <a:t>.</a:t>
            </a:r>
          </a:p>
          <a:p>
            <a:r>
              <a:rPr lang="en-US" altLang="en-US" dirty="0">
                <a:latin typeface="Arial" panose="020B0604020202020204" pitchFamily="34" charset="0"/>
                <a:cs typeface="Arial" panose="020B0604020202020204" pitchFamily="34" charset="0"/>
              </a:rPr>
              <a:t>Laboratory diagnosis</a:t>
            </a:r>
          </a:p>
          <a:p>
            <a:pPr lvl="1"/>
            <a:r>
              <a:rPr lang="en-US" altLang="en-US" dirty="0">
                <a:latin typeface="Arial" panose="020B0604020202020204" pitchFamily="34" charset="0"/>
                <a:cs typeface="Arial" panose="020B0604020202020204" pitchFamily="34" charset="0"/>
              </a:rPr>
              <a:t>Finding motile amebic trophozoites in CSF</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F8D3FE11-57DE-F794-3A78-2612A349B465}"/>
              </a:ext>
            </a:extLst>
          </p:cNvPr>
          <p:cNvSpPr>
            <a:spLocks noGrp="1" noChangeArrowheads="1"/>
          </p:cNvSpPr>
          <p:nvPr>
            <p:ph type="title"/>
          </p:nvPr>
        </p:nvSpPr>
        <p:spPr/>
        <p:txBody>
          <a:bodyPr rtlCol="0">
            <a:normAutofit fontScale="90000"/>
          </a:bodyPr>
          <a:lstStyle/>
          <a:p>
            <a:pPr algn="ctr">
              <a:defRPr/>
            </a:pPr>
            <a:r>
              <a:rPr lang="en-US" altLang="en-US" sz="4000" i="1" dirty="0">
                <a:latin typeface="Arial" panose="020B0604020202020204" pitchFamily="34" charset="0"/>
                <a:cs typeface="Arial" panose="020B0604020202020204" pitchFamily="34" charset="0"/>
              </a:rPr>
              <a:t>Plasmodium</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Epidemiology</a:t>
            </a:r>
            <a:endParaRPr lang="en-US" altLang="en-US" sz="4000" i="1" dirty="0">
              <a:latin typeface="Arial" panose="020B0604020202020204" pitchFamily="34" charset="0"/>
              <a:cs typeface="Arial" panose="020B0604020202020204" pitchFamily="34" charset="0"/>
            </a:endParaRPr>
          </a:p>
        </p:txBody>
      </p:sp>
      <p:sp>
        <p:nvSpPr>
          <p:cNvPr id="359427" name="Rectangle 3">
            <a:extLst>
              <a:ext uri="{FF2B5EF4-FFF2-40B4-BE49-F238E27FC236}">
                <a16:creationId xmlns:a16="http://schemas.microsoft.com/office/drawing/2014/main" id="{745FEF68-6908-D14A-9374-74A4A7F7E2F8}"/>
              </a:ext>
            </a:extLst>
          </p:cNvPr>
          <p:cNvSpPr>
            <a:spLocks noGrp="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Causative agents of human malaria</a:t>
            </a:r>
          </a:p>
          <a:p>
            <a:pPr lvl="1" eaLnBrk="1" hangingPunct="1"/>
            <a:r>
              <a:rPr lang="en-US" altLang="en-US" i="1" dirty="0">
                <a:latin typeface="Arial" panose="020B0604020202020204" pitchFamily="34" charset="0"/>
                <a:cs typeface="Arial" panose="020B0604020202020204" pitchFamily="34" charset="0"/>
              </a:rPr>
              <a:t>Plasmodium vivax</a:t>
            </a:r>
          </a:p>
          <a:p>
            <a:pPr lvl="1" eaLnBrk="1" hangingPunct="1"/>
            <a:r>
              <a:rPr lang="en-US" altLang="en-US" i="1" dirty="0">
                <a:latin typeface="Arial" panose="020B0604020202020204" pitchFamily="34" charset="0"/>
                <a:cs typeface="Arial" panose="020B0604020202020204" pitchFamily="34" charset="0"/>
              </a:rPr>
              <a:t>Plasmodium </a:t>
            </a:r>
            <a:r>
              <a:rPr lang="en-US" altLang="en-US" i="1" dirty="0" err="1">
                <a:latin typeface="Arial" panose="020B0604020202020204" pitchFamily="34" charset="0"/>
                <a:cs typeface="Arial" panose="020B0604020202020204" pitchFamily="34" charset="0"/>
              </a:rPr>
              <a:t>ovale</a:t>
            </a:r>
            <a:endParaRPr lang="en-US" altLang="en-US" i="1" dirty="0">
              <a:latin typeface="Arial" panose="020B0604020202020204" pitchFamily="34" charset="0"/>
              <a:cs typeface="Arial" panose="020B0604020202020204" pitchFamily="34" charset="0"/>
            </a:endParaRPr>
          </a:p>
          <a:p>
            <a:pPr lvl="1" eaLnBrk="1" hangingPunct="1"/>
            <a:r>
              <a:rPr lang="en-US" altLang="en-US" i="1" dirty="0">
                <a:latin typeface="Arial" panose="020B0604020202020204" pitchFamily="34" charset="0"/>
                <a:cs typeface="Arial" panose="020B0604020202020204" pitchFamily="34" charset="0"/>
              </a:rPr>
              <a:t>Plasmodium </a:t>
            </a:r>
            <a:r>
              <a:rPr lang="en-US" altLang="en-US" i="1" dirty="0" err="1">
                <a:latin typeface="Arial" panose="020B0604020202020204" pitchFamily="34" charset="0"/>
                <a:cs typeface="Arial" panose="020B0604020202020204" pitchFamily="34" charset="0"/>
              </a:rPr>
              <a:t>malariae</a:t>
            </a:r>
            <a:endParaRPr lang="en-US" altLang="en-US" i="1" dirty="0">
              <a:latin typeface="Arial" panose="020B0604020202020204" pitchFamily="34" charset="0"/>
              <a:cs typeface="Arial" panose="020B0604020202020204" pitchFamily="34" charset="0"/>
            </a:endParaRPr>
          </a:p>
          <a:p>
            <a:pPr lvl="1" eaLnBrk="1" hangingPunct="1"/>
            <a:r>
              <a:rPr lang="en-US" altLang="en-US" i="1" dirty="0">
                <a:latin typeface="Arial" panose="020B0604020202020204" pitchFamily="34" charset="0"/>
                <a:cs typeface="Arial" panose="020B0604020202020204" pitchFamily="34" charset="0"/>
              </a:rPr>
              <a:t>Plasmodium falciparum</a:t>
            </a:r>
          </a:p>
          <a:p>
            <a:pPr lvl="1" eaLnBrk="1" hangingPunct="1"/>
            <a:r>
              <a:rPr lang="en-US" altLang="en-US" i="1" dirty="0">
                <a:latin typeface="Arial" panose="020B0604020202020204" pitchFamily="34" charset="0"/>
                <a:cs typeface="Arial" panose="020B0604020202020204" pitchFamily="34" charset="0"/>
              </a:rPr>
              <a:t>Plasmodium </a:t>
            </a:r>
            <a:r>
              <a:rPr lang="en-US" altLang="en-US" i="1" dirty="0" err="1">
                <a:latin typeface="Arial" panose="020B0604020202020204" pitchFamily="34" charset="0"/>
                <a:cs typeface="Arial" panose="020B0604020202020204" pitchFamily="34" charset="0"/>
              </a:rPr>
              <a:t>knowlesi</a:t>
            </a:r>
            <a:endParaRPr lang="en-US" altLang="en-US" i="1" dirty="0">
              <a:latin typeface="Arial" panose="020B0604020202020204" pitchFamily="34" charset="0"/>
              <a:cs typeface="Arial" panose="020B0604020202020204" pitchFamily="34" charset="0"/>
            </a:endParaRPr>
          </a:p>
          <a:p>
            <a:pPr lvl="2" eaLnBrk="1" hangingPunct="1"/>
            <a:r>
              <a:rPr lang="en-US" altLang="en-US" dirty="0">
                <a:latin typeface="Arial" panose="020B0604020202020204" pitchFamily="34" charset="0"/>
                <a:cs typeface="Arial" panose="020B0604020202020204" pitchFamily="34" charset="0"/>
              </a:rPr>
              <a:t>Originate in simian species, now associated with human malaria</a:t>
            </a:r>
          </a:p>
          <a:p>
            <a:pPr eaLnBrk="1" hangingPunct="1"/>
            <a:r>
              <a:rPr lang="en-US" altLang="en-US" dirty="0">
                <a:latin typeface="Arial" panose="020B0604020202020204" pitchFamily="34" charset="0"/>
                <a:cs typeface="Arial" panose="020B0604020202020204" pitchFamily="34" charset="0"/>
              </a:rPr>
              <a:t>Endemic throughout the world in tropical and subtropical countries</a:t>
            </a:r>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Title 1">
            <a:extLst>
              <a:ext uri="{FF2B5EF4-FFF2-40B4-BE49-F238E27FC236}">
                <a16:creationId xmlns:a16="http://schemas.microsoft.com/office/drawing/2014/main" id="{5B585B5A-40FA-2C27-AE76-04E5BB096F27}"/>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Plasmodium</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Epidemiology</a:t>
            </a:r>
            <a:endParaRPr lang="en-US" altLang="en-US" dirty="0"/>
          </a:p>
        </p:txBody>
      </p:sp>
      <p:sp>
        <p:nvSpPr>
          <p:cNvPr id="3" name="Content Placeholder 2">
            <a:extLst>
              <a:ext uri="{FF2B5EF4-FFF2-40B4-BE49-F238E27FC236}">
                <a16:creationId xmlns:a16="http://schemas.microsoft.com/office/drawing/2014/main" id="{7A3236EE-DF89-CEA1-83EB-F79DA215057B}"/>
              </a:ext>
            </a:extLst>
          </p:cNvPr>
          <p:cNvSpPr>
            <a:spLocks noGrp="1"/>
          </p:cNvSpPr>
          <p:nvPr>
            <p:ph idx="1"/>
          </p:nvPr>
        </p:nvSpPr>
        <p:spPr/>
        <p:txBody>
          <a:bodyPr/>
          <a:lstStyle/>
          <a:p>
            <a:pPr>
              <a:defRPr/>
            </a:pPr>
            <a:r>
              <a:rPr lang="en-US" dirty="0">
                <a:latin typeface="Arial" panose="020B0604020202020204" pitchFamily="34" charset="0"/>
                <a:cs typeface="Arial" panose="020B0604020202020204" pitchFamily="34" charset="0"/>
              </a:rPr>
              <a:t>Along with schistosomiasis and amebiasis, malaria is a major cause of death in people in underdeveloped countries.</a:t>
            </a:r>
          </a:p>
          <a:p>
            <a:pPr>
              <a:defRPr/>
            </a:pPr>
            <a:r>
              <a:rPr lang="en-US" dirty="0">
                <a:latin typeface="Arial" panose="020B0604020202020204" pitchFamily="34" charset="0"/>
                <a:cs typeface="Arial" panose="020B0604020202020204" pitchFamily="34" charset="0"/>
              </a:rPr>
              <a:t>Geographic distribution</a:t>
            </a:r>
          </a:p>
          <a:p>
            <a:pPr lvl="1">
              <a:defRPr/>
            </a:pPr>
            <a:r>
              <a:rPr lang="en-US" dirty="0">
                <a:latin typeface="Arial" panose="020B0604020202020204" pitchFamily="34" charset="0"/>
                <a:cs typeface="Arial" panose="020B0604020202020204" pitchFamily="34" charset="0"/>
              </a:rPr>
              <a:t>P. vivax*- widest, most likely to be found in temperate climates</a:t>
            </a:r>
          </a:p>
          <a:p>
            <a:pPr lvl="1">
              <a:defRPr/>
            </a:pPr>
            <a:r>
              <a:rPr lang="en-US" dirty="0">
                <a:latin typeface="Arial" panose="020B0604020202020204" pitchFamily="34" charset="0"/>
                <a:cs typeface="Arial" panose="020B0604020202020204" pitchFamily="34" charset="0"/>
              </a:rPr>
              <a:t>P. </a:t>
            </a:r>
            <a:r>
              <a:rPr lang="en-US" dirty="0" err="1">
                <a:latin typeface="Arial" panose="020B0604020202020204" pitchFamily="34" charset="0"/>
                <a:cs typeface="Arial" panose="020B0604020202020204" pitchFamily="34" charset="0"/>
              </a:rPr>
              <a:t>ovale</a:t>
            </a:r>
            <a:r>
              <a:rPr lang="en-US" dirty="0">
                <a:latin typeface="Arial" panose="020B0604020202020204" pitchFamily="34" charset="0"/>
                <a:cs typeface="Arial" panose="020B0604020202020204" pitchFamily="34" charset="0"/>
              </a:rPr>
              <a:t>- western parts of Africa</a:t>
            </a:r>
          </a:p>
          <a:p>
            <a:pPr lvl="1">
              <a:defRPr/>
            </a:pPr>
            <a:r>
              <a:rPr lang="en-US" dirty="0">
                <a:latin typeface="Arial" panose="020B0604020202020204" pitchFamily="34" charset="0"/>
                <a:cs typeface="Arial" panose="020B0604020202020204" pitchFamily="34" charset="0"/>
              </a:rPr>
              <a:t>P. </a:t>
            </a:r>
            <a:r>
              <a:rPr lang="en-US" dirty="0" err="1">
                <a:latin typeface="Arial" panose="020B0604020202020204" pitchFamily="34" charset="0"/>
                <a:cs typeface="Arial" panose="020B0604020202020204" pitchFamily="34" charset="0"/>
              </a:rPr>
              <a:t>ovale</a:t>
            </a:r>
            <a:r>
              <a:rPr lang="en-US" dirty="0">
                <a:latin typeface="Arial" panose="020B0604020202020204" pitchFamily="34" charset="0"/>
                <a:cs typeface="Arial" panose="020B0604020202020204" pitchFamily="34" charset="0"/>
              </a:rPr>
              <a:t> &amp; P. falciparum*-throughout Africa and in tropical countries</a:t>
            </a:r>
          </a:p>
          <a:p>
            <a:pPr marL="457200" lvl="1" indent="0">
              <a:buNone/>
              <a:defRPr/>
            </a:pPr>
            <a:r>
              <a:rPr lang="en-US" dirty="0">
                <a:latin typeface="Arial" panose="020B0604020202020204" pitchFamily="34" charset="0"/>
                <a:cs typeface="Arial" panose="020B0604020202020204" pitchFamily="34" charset="0"/>
              </a:rPr>
              <a:t>*responsible for more than 95% of infections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B134-97AA-8FE1-02C7-3A0DF1231F02}"/>
              </a:ext>
            </a:extLst>
          </p:cNvPr>
          <p:cNvSpPr>
            <a:spLocks noGrp="1"/>
          </p:cNvSpPr>
          <p:nvPr>
            <p:ph type="title"/>
          </p:nvPr>
        </p:nvSpPr>
        <p:spPr/>
        <p:txBody>
          <a:bodyPr rtlCol="0">
            <a:normAutofit fontScale="90000"/>
          </a:bodyPr>
          <a:lstStyle/>
          <a:p>
            <a:pPr algn="ctr">
              <a:defRPr/>
            </a:pPr>
            <a:r>
              <a:rPr lang="en-US" sz="4000" i="1" dirty="0">
                <a:latin typeface="Arial" panose="020B0604020202020204" pitchFamily="34" charset="0"/>
                <a:cs typeface="Arial" panose="020B0604020202020204" pitchFamily="34" charset="0"/>
              </a:rPr>
              <a:t>Plasmodium </a:t>
            </a:r>
            <a:br>
              <a:rPr lang="en-US" sz="4000" i="1"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Routes of Transmission</a:t>
            </a:r>
            <a:endParaRPr lang="en-US" sz="4000" i="1" dirty="0">
              <a:latin typeface="Arial" panose="020B0604020202020204" pitchFamily="34" charset="0"/>
              <a:cs typeface="Arial" panose="020B0604020202020204" pitchFamily="34" charset="0"/>
            </a:endParaRPr>
          </a:p>
        </p:txBody>
      </p:sp>
      <p:sp>
        <p:nvSpPr>
          <p:cNvPr id="361475" name="Content Placeholder 2">
            <a:extLst>
              <a:ext uri="{FF2B5EF4-FFF2-40B4-BE49-F238E27FC236}">
                <a16:creationId xmlns:a16="http://schemas.microsoft.com/office/drawing/2014/main" id="{8D0CB8BB-8F6A-1568-F408-2BCD3D2C8C6B}"/>
              </a:ext>
            </a:extLst>
          </p:cNvPr>
          <p:cNvSpPr>
            <a:spLocks noGrp="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Usually transmitted through the bite of an anopheline mosquito</a:t>
            </a:r>
          </a:p>
          <a:p>
            <a:pPr eaLnBrk="1" hangingPunct="1"/>
            <a:r>
              <a:rPr lang="en-US" altLang="en-US" dirty="0">
                <a:latin typeface="Arial" panose="020B0604020202020204" pitchFamily="34" charset="0"/>
                <a:cs typeface="Arial" panose="020B0604020202020204" pitchFamily="34" charset="0"/>
              </a:rPr>
              <a:t>Other routes</a:t>
            </a:r>
          </a:p>
          <a:p>
            <a:pPr lvl="1" eaLnBrk="1" hangingPunct="1"/>
            <a:r>
              <a:rPr lang="en-US" altLang="en-US" dirty="0">
                <a:latin typeface="Arial" panose="020B0604020202020204" pitchFamily="34" charset="0"/>
                <a:cs typeface="Arial" panose="020B0604020202020204" pitchFamily="34" charset="0"/>
              </a:rPr>
              <a:t>Blood transfusion</a:t>
            </a:r>
          </a:p>
          <a:p>
            <a:pPr lvl="1" eaLnBrk="1" hangingPunct="1"/>
            <a:r>
              <a:rPr lang="en-US" altLang="en-US" dirty="0">
                <a:latin typeface="Arial" panose="020B0604020202020204" pitchFamily="34" charset="0"/>
                <a:cs typeface="Arial" panose="020B0604020202020204" pitchFamily="34" charset="0"/>
              </a:rPr>
              <a:t>Infected needles</a:t>
            </a:r>
          </a:p>
          <a:p>
            <a:pPr lvl="1" eaLnBrk="1" hangingPunct="1"/>
            <a:r>
              <a:rPr lang="en-US" altLang="en-US" dirty="0">
                <a:latin typeface="Arial" panose="020B0604020202020204" pitchFamily="34" charset="0"/>
                <a:cs typeface="Arial" panose="020B0604020202020204" pitchFamily="34" charset="0"/>
              </a:rPr>
              <a:t>Transplacental infection has been documented.</a:t>
            </a:r>
          </a:p>
          <a:p>
            <a:pPr lvl="2" eaLnBrk="1" hangingPunct="1"/>
            <a:r>
              <a:rPr lang="en-US" altLang="en-US" dirty="0">
                <a:latin typeface="Arial" panose="020B0604020202020204" pitchFamily="34" charset="0"/>
                <a:cs typeface="Arial" panose="020B0604020202020204" pitchFamily="34" charset="0"/>
              </a:rPr>
              <a:t>The organism is sequestered in the placenta and can compromise fetal development because it affects transplacental transport of nutrients.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itle 1">
            <a:extLst>
              <a:ext uri="{FF2B5EF4-FFF2-40B4-BE49-F238E27FC236}">
                <a16:creationId xmlns:a16="http://schemas.microsoft.com/office/drawing/2014/main" id="{37C37EF6-5B5C-90E9-C54F-83826B6F89A0}"/>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Plasmodium</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a:t>
            </a:r>
            <a:endParaRPr lang="en-US" altLang="en-US" sz="4000" i="1" dirty="0">
              <a:latin typeface="Arial" panose="020B0604020202020204" pitchFamily="34" charset="0"/>
              <a:cs typeface="Arial" panose="020B0604020202020204" pitchFamily="34" charset="0"/>
            </a:endParaRPr>
          </a:p>
        </p:txBody>
      </p:sp>
      <p:sp>
        <p:nvSpPr>
          <p:cNvPr id="362499" name="Content Placeholder 2">
            <a:extLst>
              <a:ext uri="{FF2B5EF4-FFF2-40B4-BE49-F238E27FC236}">
                <a16:creationId xmlns:a16="http://schemas.microsoft.com/office/drawing/2014/main" id="{B5B1BB04-57B7-5B0C-F089-54D7A801119F}"/>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The malarial paroxysm, which begins 10 to 15 days after the bite of an infected mosquito</a:t>
            </a:r>
            <a:r>
              <a:rPr lang="en-US" altLang="en-US" strike="sngStrike" dirty="0">
                <a:latin typeface="Arial" panose="020B0604020202020204" pitchFamily="34" charset="0"/>
                <a:cs typeface="Arial" panose="020B0604020202020204" pitchFamily="34" charset="0"/>
              </a:rPr>
              <a:t> </a:t>
            </a:r>
          </a:p>
          <a:p>
            <a:pPr lvl="1"/>
            <a:r>
              <a:rPr lang="en-US" altLang="en-US" dirty="0">
                <a:latin typeface="Arial" panose="020B0604020202020204" pitchFamily="34" charset="0"/>
                <a:cs typeface="Arial" panose="020B0604020202020204" pitchFamily="34" charset="0"/>
              </a:rPr>
              <a:t>Associated with the growth of the parasites in RBCs and release of high levels of cytokines. </a:t>
            </a:r>
          </a:p>
          <a:p>
            <a:pPr marL="457200" lvl="1"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Symptoms are linked to the rupture of RBCs and release of merozoites (parasitic forms produced from multiple fission), malarial metabolites, and endotoxin-like substances into the bloodstream.</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Title 1">
            <a:extLst>
              <a:ext uri="{FF2B5EF4-FFF2-40B4-BE49-F238E27FC236}">
                <a16:creationId xmlns:a16="http://schemas.microsoft.com/office/drawing/2014/main" id="{2BB92DB5-0B53-F1A5-1D2B-93410F453560}"/>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Plasmodium</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 (Cont.)</a:t>
            </a:r>
            <a:endParaRPr lang="en-US" altLang="en-US" sz="4000" i="1" dirty="0">
              <a:latin typeface="Arial" panose="020B0604020202020204" pitchFamily="34" charset="0"/>
              <a:cs typeface="Arial" panose="020B0604020202020204" pitchFamily="34" charset="0"/>
            </a:endParaRPr>
          </a:p>
        </p:txBody>
      </p:sp>
      <p:sp>
        <p:nvSpPr>
          <p:cNvPr id="363523" name="Content Placeholder 2">
            <a:extLst>
              <a:ext uri="{FF2B5EF4-FFF2-40B4-BE49-F238E27FC236}">
                <a16:creationId xmlns:a16="http://schemas.microsoft.com/office/drawing/2014/main" id="{0ED17C8A-DB99-D2E5-F33E-DAE8CB9022D2}"/>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There are three phases to the malarial paroxysm. </a:t>
            </a:r>
          </a:p>
          <a:p>
            <a:pPr lvl="1"/>
            <a:r>
              <a:rPr lang="en-US" altLang="en-US" dirty="0">
                <a:latin typeface="Arial" panose="020B0604020202020204" pitchFamily="34" charset="0"/>
                <a:cs typeface="Arial" panose="020B0604020202020204" pitchFamily="34" charset="0"/>
              </a:rPr>
              <a:t>The prodromal phase involves headache, bone pain, nausea, and/or flulike symptoms. </a:t>
            </a:r>
          </a:p>
          <a:p>
            <a:pPr lvl="2"/>
            <a:r>
              <a:rPr lang="en-US" altLang="en-US" dirty="0">
                <a:latin typeface="Arial" panose="020B0604020202020204" pitchFamily="34" charset="0"/>
                <a:cs typeface="Arial" panose="020B0604020202020204" pitchFamily="34" charset="0"/>
              </a:rPr>
              <a:t>In the first phase the patient experiences a shaking chill lasting 15 to 60 minutes</a:t>
            </a:r>
          </a:p>
          <a:p>
            <a:pPr lvl="1"/>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The second phase is characterized by a fever up to 40</a:t>
            </a:r>
            <a:r>
              <a:rPr lang="en-US" altLang="en-US" baseline="30000" dirty="0">
                <a:latin typeface="Arial" panose="020B0604020202020204" pitchFamily="34" charset="0"/>
                <a:cs typeface="Arial" panose="020B0604020202020204" pitchFamily="34" charset="0"/>
              </a:rPr>
              <a:t>o</a:t>
            </a:r>
            <a:r>
              <a:rPr lang="en-US" altLang="en-US" dirty="0">
                <a:latin typeface="Arial" panose="020B0604020202020204" pitchFamily="34" charset="0"/>
                <a:cs typeface="Arial" panose="020B0604020202020204" pitchFamily="34" charset="0"/>
              </a:rPr>
              <a:t> C along with headache, myalgia, and nausea lasting 2 to 4 hours. </a:t>
            </a:r>
          </a:p>
          <a:p>
            <a:pPr marL="457200" lvl="1" indent="0">
              <a:buNone/>
            </a:pP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In the third and final phase the fever finally breaks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itle 1">
            <a:extLst>
              <a:ext uri="{FF2B5EF4-FFF2-40B4-BE49-F238E27FC236}">
                <a16:creationId xmlns:a16="http://schemas.microsoft.com/office/drawing/2014/main" id="{12B506A6-D8DB-A2C0-AFF7-0FE6ABC16EA6}"/>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Plasmodium</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Clinical Infections (Cont.)</a:t>
            </a:r>
            <a:endParaRPr lang="en-US" altLang="en-US" i="1" dirty="0"/>
          </a:p>
        </p:txBody>
      </p:sp>
      <p:sp>
        <p:nvSpPr>
          <p:cNvPr id="364547" name="Content Placeholder 2">
            <a:extLst>
              <a:ext uri="{FF2B5EF4-FFF2-40B4-BE49-F238E27FC236}">
                <a16:creationId xmlns:a16="http://schemas.microsoft.com/office/drawing/2014/main" id="{4A9D21CC-95FF-17BB-3EF8-411151333C02}"/>
              </a:ext>
            </a:extLst>
          </p:cNvPr>
          <p:cNvSpPr>
            <a:spLocks noGrp="1"/>
          </p:cNvSpPr>
          <p:nvPr>
            <p:ph idx="1"/>
          </p:nvPr>
        </p:nvSpPr>
        <p:spPr/>
        <p:txBody>
          <a:bodyPr/>
          <a:lstStyle/>
          <a:p>
            <a:r>
              <a:rPr lang="en-US" altLang="en-US" sz="2400" dirty="0">
                <a:latin typeface="Arial" panose="020B0604020202020204" pitchFamily="34" charset="0"/>
                <a:cs typeface="Arial" panose="020B0604020202020204" pitchFamily="34" charset="0"/>
              </a:rPr>
              <a:t>Paroxysms </a:t>
            </a:r>
            <a:endParaRPr lang="en-US" altLang="en-US" sz="2400" strike="sngStrike" dirty="0">
              <a:latin typeface="Arial" panose="020B0604020202020204" pitchFamily="34" charset="0"/>
              <a:cs typeface="Arial" panose="020B0604020202020204" pitchFamily="34" charset="0"/>
            </a:endParaRPr>
          </a:p>
          <a:p>
            <a:pPr lvl="1"/>
            <a:r>
              <a:rPr lang="en-US" altLang="en-US" sz="2000" dirty="0">
                <a:latin typeface="Arial" panose="020B0604020202020204" pitchFamily="34" charset="0"/>
                <a:cs typeface="Arial" panose="020B0604020202020204" pitchFamily="34" charset="0"/>
              </a:rPr>
              <a:t>Over the course of 2 to 4 hours, the patient begins to sweat profusely and is left exhausted and sleepy. </a:t>
            </a:r>
          </a:p>
          <a:p>
            <a:pPr lvl="1"/>
            <a:r>
              <a:rPr lang="en-US" altLang="en-US" sz="2000" dirty="0">
                <a:latin typeface="Arial" panose="020B0604020202020204" pitchFamily="34" charset="0"/>
                <a:cs typeface="Arial" panose="020B0604020202020204" pitchFamily="34" charset="0"/>
              </a:rPr>
              <a:t>This cycle repeats itself at regular intervals, depending on the species of malarial organism present, as parasites exit infected RBCs. </a:t>
            </a:r>
          </a:p>
          <a:p>
            <a:r>
              <a:rPr lang="en-US" altLang="en-US" sz="2400" dirty="0">
                <a:latin typeface="Arial" panose="020B0604020202020204" pitchFamily="34" charset="0"/>
                <a:cs typeface="Arial" panose="020B0604020202020204" pitchFamily="34" charset="0"/>
              </a:rPr>
              <a:t>Anemia associated with malaria</a:t>
            </a:r>
          </a:p>
          <a:p>
            <a:pPr lvl="1"/>
            <a:r>
              <a:rPr lang="en-US" altLang="en-US" sz="2000" dirty="0">
                <a:latin typeface="Arial" panose="020B0604020202020204" pitchFamily="34" charset="0"/>
                <a:cs typeface="Arial" panose="020B0604020202020204" pitchFamily="34" charset="0"/>
              </a:rPr>
              <a:t>The result of lysis of erythrocytes, removal of the infected cells by splenic macrophages, and in some cases </a:t>
            </a:r>
          </a:p>
          <a:p>
            <a:pPr lvl="1"/>
            <a:r>
              <a:rPr lang="en-US" altLang="en-US" sz="2000" dirty="0">
                <a:latin typeface="Arial" panose="020B0604020202020204" pitchFamily="34" charset="0"/>
                <a:cs typeface="Arial" panose="020B0604020202020204" pitchFamily="34" charset="0"/>
              </a:rPr>
              <a:t>Immune clearance of erythrocytes coated with immune complexes of malarial antigens and antibodies.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itle 1">
            <a:extLst>
              <a:ext uri="{FF2B5EF4-FFF2-40B4-BE49-F238E27FC236}">
                <a16:creationId xmlns:a16="http://schemas.microsoft.com/office/drawing/2014/main" id="{F5AA70A4-8566-5FD0-664F-3626320491B5}"/>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Plasmodium</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Clinical Infections (Cont.)</a:t>
            </a:r>
            <a:endParaRPr lang="en-US" altLang="en-US" i="1" dirty="0"/>
          </a:p>
        </p:txBody>
      </p:sp>
      <p:sp>
        <p:nvSpPr>
          <p:cNvPr id="366595" name="Content Placeholder 2">
            <a:extLst>
              <a:ext uri="{FF2B5EF4-FFF2-40B4-BE49-F238E27FC236}">
                <a16:creationId xmlns:a16="http://schemas.microsoft.com/office/drawing/2014/main" id="{29948EC4-7068-7A60-2597-35DEE98AA6F0}"/>
              </a:ext>
            </a:extLst>
          </p:cNvPr>
          <p:cNvSpPr>
            <a:spLocks noGrp="1"/>
          </p:cNvSpPr>
          <p:nvPr>
            <p:ph idx="1"/>
          </p:nvPr>
        </p:nvSpPr>
        <p:spPr/>
        <p:txBody>
          <a:bodyPr/>
          <a:lstStyle/>
          <a:p>
            <a:r>
              <a:rPr lang="en-US" altLang="en-US" sz="2400" dirty="0">
                <a:latin typeface="Arial" panose="020B0604020202020204" pitchFamily="34" charset="0"/>
                <a:cs typeface="Arial" panose="020B0604020202020204" pitchFamily="34" charset="0"/>
              </a:rPr>
              <a:t>Long-term infection with any malarial organism may result in damage to the liver and spleen caused by deposits of malarial pigment (hemozoin). </a:t>
            </a:r>
          </a:p>
          <a:p>
            <a:pPr lvl="1"/>
            <a:endParaRPr lang="en-US" altLang="en-US" dirty="0">
              <a:latin typeface="Arial" panose="020B0604020202020204" pitchFamily="34" charset="0"/>
              <a:cs typeface="Arial" panose="020B0604020202020204" pitchFamily="34" charset="0"/>
            </a:endParaRPr>
          </a:p>
          <a:p>
            <a:r>
              <a:rPr lang="en-US" altLang="en-US" sz="2400" i="1" dirty="0">
                <a:latin typeface="Arial" panose="020B0604020202020204" pitchFamily="34" charset="0"/>
                <a:cs typeface="Arial" panose="020B0604020202020204" pitchFamily="34" charset="0"/>
              </a:rPr>
              <a:t>P. vivax </a:t>
            </a:r>
            <a:r>
              <a:rPr lang="en-US" altLang="en-US" sz="2400" dirty="0">
                <a:latin typeface="Arial" panose="020B0604020202020204" pitchFamily="34" charset="0"/>
                <a:cs typeface="Arial" panose="020B0604020202020204" pitchFamily="34" charset="0"/>
              </a:rPr>
              <a:t>and </a:t>
            </a:r>
            <a:r>
              <a:rPr lang="en-US" altLang="en-US" sz="2400" i="1" dirty="0">
                <a:latin typeface="Arial" panose="020B0604020202020204" pitchFamily="34" charset="0"/>
                <a:cs typeface="Arial" panose="020B0604020202020204" pitchFamily="34" charset="0"/>
              </a:rPr>
              <a:t>P. </a:t>
            </a:r>
            <a:r>
              <a:rPr lang="en-US" altLang="en-US" sz="2400" i="1" dirty="0" err="1">
                <a:latin typeface="Arial" panose="020B0604020202020204" pitchFamily="34" charset="0"/>
                <a:cs typeface="Arial" panose="020B0604020202020204" pitchFamily="34" charset="0"/>
              </a:rPr>
              <a:t>ovale</a:t>
            </a:r>
            <a:r>
              <a:rPr lang="en-US" altLang="en-US" sz="2400" i="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infections generally do </a:t>
            </a:r>
            <a:r>
              <a:rPr lang="en-US" altLang="en-US" sz="2400" i="1" dirty="0">
                <a:latin typeface="Arial" panose="020B0604020202020204" pitchFamily="34" charset="0"/>
                <a:cs typeface="Arial" panose="020B0604020202020204" pitchFamily="34" charset="0"/>
              </a:rPr>
              <a:t>not </a:t>
            </a:r>
            <a:r>
              <a:rPr lang="en-US" altLang="en-US" sz="2400" dirty="0">
                <a:latin typeface="Arial" panose="020B0604020202020204" pitchFamily="34" charset="0"/>
                <a:cs typeface="Arial" panose="020B0604020202020204" pitchFamily="34" charset="0"/>
              </a:rPr>
              <a:t>have the range of complications seen with other species because the organism invades reticulocytes, there is generally low-level parasitemia (2% to 5%).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a:extLst>
              <a:ext uri="{FF2B5EF4-FFF2-40B4-BE49-F238E27FC236}">
                <a16:creationId xmlns:a16="http://schemas.microsoft.com/office/drawing/2014/main" id="{71E69B0B-88E6-F5BE-54ED-109A5CD0362D}"/>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Plasmodium</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Clinical Infections (Cont.)</a:t>
            </a:r>
            <a:endParaRPr lang="en-US" altLang="en-US" i="1" dirty="0"/>
          </a:p>
        </p:txBody>
      </p:sp>
      <p:sp>
        <p:nvSpPr>
          <p:cNvPr id="367619" name="Content Placeholder 2">
            <a:extLst>
              <a:ext uri="{FF2B5EF4-FFF2-40B4-BE49-F238E27FC236}">
                <a16:creationId xmlns:a16="http://schemas.microsoft.com/office/drawing/2014/main" id="{24FB2A48-0651-3798-2A7D-51AC652C7897}"/>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Long-term infection (cont.)</a:t>
            </a:r>
          </a:p>
          <a:p>
            <a:pPr lvl="1"/>
            <a:r>
              <a:rPr lang="en-US" altLang="en-US" dirty="0">
                <a:latin typeface="Arial" panose="020B0604020202020204" pitchFamily="34" charset="0"/>
                <a:cs typeface="Arial" panose="020B0604020202020204" pitchFamily="34" charset="0"/>
              </a:rPr>
              <a:t>However, the persistence of hypnozoites that remain dormant in the liver can lead to relapses within 3 years of initial exposure.</a:t>
            </a:r>
          </a:p>
          <a:p>
            <a:pPr marL="457200" lvl="1" indent="0">
              <a:buNone/>
            </a:pPr>
            <a:endParaRPr lang="en-US" altLang="en-US" dirty="0">
              <a:latin typeface="Arial" panose="020B0604020202020204" pitchFamily="34" charset="0"/>
              <a:cs typeface="Arial" panose="020B0604020202020204" pitchFamily="34" charset="0"/>
            </a:endParaRPr>
          </a:p>
          <a:p>
            <a:pPr lvl="1"/>
            <a:r>
              <a:rPr lang="en-US" altLang="en-US" i="1" dirty="0">
                <a:latin typeface="Arial" panose="020B0604020202020204" pitchFamily="34" charset="0"/>
                <a:cs typeface="Arial" panose="020B0604020202020204" pitchFamily="34" charset="0"/>
              </a:rPr>
              <a:t>P. </a:t>
            </a:r>
            <a:r>
              <a:rPr lang="en-US" altLang="en-US" i="1" dirty="0" err="1">
                <a:latin typeface="Arial" panose="020B0604020202020204" pitchFamily="34" charset="0"/>
                <a:cs typeface="Arial" panose="020B0604020202020204" pitchFamily="34" charset="0"/>
              </a:rPr>
              <a:t>malariae</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infections can lead to nephrotic syndrome which arises from the deposition of circulating immune complexes of malarial antigens and antibodies on the basement membrane of the glomeruli, causing an autoimmune-like reaction. </a:t>
            </a:r>
          </a:p>
          <a:p>
            <a:pPr lvl="2"/>
            <a:r>
              <a:rPr lang="en-US" altLang="en-US" dirty="0">
                <a:latin typeface="Arial" panose="020B0604020202020204" pitchFamily="34" charset="0"/>
                <a:cs typeface="Arial" panose="020B0604020202020204" pitchFamily="34" charset="0"/>
              </a:rPr>
              <a:t>This organism has the most chronic course, and recrudescence occurs even decades after the initial infection.</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itle 1">
            <a:extLst>
              <a:ext uri="{FF2B5EF4-FFF2-40B4-BE49-F238E27FC236}">
                <a16:creationId xmlns:a16="http://schemas.microsoft.com/office/drawing/2014/main" id="{6B8D704E-CFF5-5E0A-38A2-23DF21E4234D}"/>
              </a:ext>
            </a:extLst>
          </p:cNvPr>
          <p:cNvSpPr>
            <a:spLocks noGrp="1"/>
          </p:cNvSpPr>
          <p:nvPr>
            <p:ph type="title"/>
          </p:nvPr>
        </p:nvSpPr>
        <p:spPr>
          <a:xfrm>
            <a:off x="1360004" y="320675"/>
            <a:ext cx="10515600" cy="1325563"/>
          </a:xfrm>
        </p:spPr>
        <p:txBody>
          <a:bodyPr/>
          <a:lstStyle/>
          <a:p>
            <a:pPr algn="ctr"/>
            <a:r>
              <a:rPr lang="en-US" altLang="en-US" sz="4400" i="1" dirty="0">
                <a:latin typeface="Arial" panose="020B0604020202020204" pitchFamily="34" charset="0"/>
                <a:cs typeface="Arial" panose="020B0604020202020204" pitchFamily="34" charset="0"/>
              </a:rPr>
              <a:t>Plasmodium</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Clinical Infections (Cont.)</a:t>
            </a:r>
            <a:endParaRPr lang="en-US" altLang="en-US" i="1" dirty="0"/>
          </a:p>
        </p:txBody>
      </p:sp>
      <p:sp>
        <p:nvSpPr>
          <p:cNvPr id="368643" name="Content Placeholder 2">
            <a:extLst>
              <a:ext uri="{FF2B5EF4-FFF2-40B4-BE49-F238E27FC236}">
                <a16:creationId xmlns:a16="http://schemas.microsoft.com/office/drawing/2014/main" id="{3F8F4DA9-26E6-36A1-68A4-0835DBBE98CD}"/>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The most severe form of malaria is caused by </a:t>
            </a:r>
            <a:r>
              <a:rPr lang="en-US" altLang="en-US" i="1" dirty="0">
                <a:latin typeface="Arial" panose="020B0604020202020204" pitchFamily="34" charset="0"/>
                <a:cs typeface="Arial" panose="020B0604020202020204" pitchFamily="34" charset="0"/>
              </a:rPr>
              <a:t>P. falciparum. </a:t>
            </a:r>
          </a:p>
          <a:p>
            <a:pPr lvl="1"/>
            <a:r>
              <a:rPr lang="en-US" altLang="en-US" dirty="0">
                <a:latin typeface="Arial" panose="020B0604020202020204" pitchFamily="34" charset="0"/>
                <a:cs typeface="Arial" panose="020B0604020202020204" pitchFamily="34" charset="0"/>
              </a:rPr>
              <a:t>Up to 50% of erythrocytes may be infected, and the primary complication is development of cerebral malaria. </a:t>
            </a:r>
          </a:p>
          <a:p>
            <a:pPr lvl="1"/>
            <a:r>
              <a:rPr lang="en-US" altLang="en-US" dirty="0">
                <a:latin typeface="Arial" panose="020B0604020202020204" pitchFamily="34" charset="0"/>
                <a:cs typeface="Arial" panose="020B0604020202020204" pitchFamily="34" charset="0"/>
              </a:rPr>
              <a:t>Between 20% and 50% of deaths caused by </a:t>
            </a:r>
            <a:r>
              <a:rPr lang="en-US" altLang="en-US" i="1" dirty="0">
                <a:latin typeface="Arial" panose="020B0604020202020204" pitchFamily="34" charset="0"/>
                <a:cs typeface="Arial" panose="020B0604020202020204" pitchFamily="34" charset="0"/>
              </a:rPr>
              <a:t>P. falciparum </a:t>
            </a:r>
            <a:r>
              <a:rPr lang="en-US" altLang="en-US" dirty="0">
                <a:latin typeface="Arial" panose="020B0604020202020204" pitchFamily="34" charset="0"/>
                <a:cs typeface="Arial" panose="020B0604020202020204" pitchFamily="34" charset="0"/>
              </a:rPr>
              <a:t>are the result of CNS complications.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itle 1">
            <a:extLst>
              <a:ext uri="{FF2B5EF4-FFF2-40B4-BE49-F238E27FC236}">
                <a16:creationId xmlns:a16="http://schemas.microsoft.com/office/drawing/2014/main" id="{E97E0A24-18CF-9177-414C-0BEA6C0532D6}"/>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Plasmodium</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Clinical Infections (Cont.)</a:t>
            </a:r>
            <a:endParaRPr lang="en-US" altLang="en-US" i="1" dirty="0"/>
          </a:p>
        </p:txBody>
      </p:sp>
      <p:sp>
        <p:nvSpPr>
          <p:cNvPr id="369667" name="Content Placeholder 2">
            <a:extLst>
              <a:ext uri="{FF2B5EF4-FFF2-40B4-BE49-F238E27FC236}">
                <a16:creationId xmlns:a16="http://schemas.microsoft.com/office/drawing/2014/main" id="{341417BC-B7B2-221A-97DC-F7A66F2DB8E1}"/>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A second but less complication of infection with </a:t>
            </a:r>
            <a:r>
              <a:rPr lang="en-US" altLang="en-US" i="1" dirty="0">
                <a:latin typeface="Arial" panose="020B0604020202020204" pitchFamily="34" charset="0"/>
                <a:cs typeface="Arial" panose="020B0604020202020204" pitchFamily="34" charset="0"/>
              </a:rPr>
              <a:t>P. falciparum </a:t>
            </a:r>
            <a:r>
              <a:rPr lang="en-US" altLang="en-US" dirty="0">
                <a:latin typeface="Arial" panose="020B0604020202020204" pitchFamily="34" charset="0"/>
                <a:cs typeface="Arial" panose="020B0604020202020204" pitchFamily="34" charset="0"/>
              </a:rPr>
              <a:t>is blackwater fever</a:t>
            </a:r>
          </a:p>
          <a:p>
            <a:pPr lvl="1"/>
            <a:r>
              <a:rPr lang="en-US" altLang="en-US" dirty="0">
                <a:latin typeface="Arial" panose="020B0604020202020204" pitchFamily="34" charset="0"/>
                <a:cs typeface="Arial" panose="020B0604020202020204" pitchFamily="34" charset="0"/>
              </a:rPr>
              <a:t>Characterized by hemoglobinuria (hence the term blackwater)</a:t>
            </a:r>
          </a:p>
          <a:p>
            <a:pPr lvl="1"/>
            <a:r>
              <a:rPr lang="en-US" altLang="en-US" dirty="0">
                <a:latin typeface="Arial" panose="020B0604020202020204" pitchFamily="34" charset="0"/>
                <a:cs typeface="Arial" panose="020B0604020202020204" pitchFamily="34" charset="0"/>
              </a:rPr>
              <a:t>It usually develops in patients with repeated infections and those undergoing quinine therapy. </a:t>
            </a:r>
          </a:p>
          <a:p>
            <a:pPr lvl="1"/>
            <a:r>
              <a:rPr lang="en-US" altLang="en-US" dirty="0">
                <a:latin typeface="Arial" panose="020B0604020202020204" pitchFamily="34" charset="0"/>
                <a:cs typeface="Arial" panose="020B0604020202020204" pitchFamily="34" charset="0"/>
              </a:rPr>
              <a:t>Blackwater fever may be mediated by an antigen-antibody reaction caused by the development of an autoantibody to the RBCs.</a:t>
            </a:r>
          </a:p>
          <a:p>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a:extLst>
              <a:ext uri="{FF2B5EF4-FFF2-40B4-BE49-F238E27FC236}">
                <a16:creationId xmlns:a16="http://schemas.microsoft.com/office/drawing/2014/main" id="{835BEE5A-B346-7009-52C2-CA592EBCF7F9}"/>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i="1" dirty="0">
                <a:latin typeface="Arial" panose="020B0604020202020204" pitchFamily="34" charset="0"/>
                <a:cs typeface="Arial" panose="020B0604020202020204" pitchFamily="34" charset="0"/>
              </a:rPr>
              <a:t>Naegleria </a:t>
            </a:r>
            <a:r>
              <a:rPr lang="en-US" altLang="en-US" sz="4000" i="1" dirty="0" err="1">
                <a:latin typeface="Arial" panose="020B0604020202020204" pitchFamily="34" charset="0"/>
                <a:cs typeface="Arial" panose="020B0604020202020204" pitchFamily="34" charset="0"/>
              </a:rPr>
              <a:t>fowleri</a:t>
            </a: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br>
              <a:rPr lang="en-US" altLang="en-US" sz="4000" dirty="0">
                <a:latin typeface="Arial" panose="020B0604020202020204" pitchFamily="34" charset="0"/>
                <a:cs typeface="Arial" panose="020B0604020202020204" pitchFamily="34" charset="0"/>
              </a:rPr>
            </a:br>
            <a:endParaRPr lang="en-US" altLang="en-US" sz="4000" dirty="0"/>
          </a:p>
        </p:txBody>
      </p:sp>
      <p:sp>
        <p:nvSpPr>
          <p:cNvPr id="233475" name="Content Placeholder 2">
            <a:extLst>
              <a:ext uri="{FF2B5EF4-FFF2-40B4-BE49-F238E27FC236}">
                <a16:creationId xmlns:a16="http://schemas.microsoft.com/office/drawing/2014/main" id="{9881EDAC-11EF-02A2-59D9-8C29975B683E}"/>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Trophozoite characteristics</a:t>
            </a:r>
          </a:p>
          <a:p>
            <a:pPr lvl="1"/>
            <a:r>
              <a:rPr lang="en-US" altLang="en-US" dirty="0">
                <a:latin typeface="Arial" panose="020B0604020202020204" pitchFamily="34" charset="0"/>
                <a:cs typeface="Arial" panose="020B0604020202020204" pitchFamily="34" charset="0"/>
              </a:rPr>
              <a:t>10 to 35 µm and moves by explosively extending large, broad pseudopods (</a:t>
            </a:r>
            <a:r>
              <a:rPr lang="en-US" altLang="en-US" dirty="0" err="1">
                <a:latin typeface="Arial" panose="020B0604020202020204" pitchFamily="34" charset="0"/>
                <a:cs typeface="Arial" panose="020B0604020202020204" pitchFamily="34" charset="0"/>
              </a:rPr>
              <a:t>lobopodia</a:t>
            </a:r>
            <a:r>
              <a:rPr lang="en-US" altLang="en-US" dirty="0">
                <a:latin typeface="Arial" panose="020B0604020202020204" pitchFamily="34" charset="0"/>
                <a:cs typeface="Arial" panose="020B0604020202020204" pitchFamily="34" charset="0"/>
              </a:rPr>
              <a:t>). </a:t>
            </a:r>
          </a:p>
          <a:p>
            <a:pPr lvl="1"/>
            <a:r>
              <a:rPr lang="en-US" altLang="en-US" dirty="0">
                <a:latin typeface="Arial" panose="020B0604020202020204" pitchFamily="34" charset="0"/>
                <a:cs typeface="Arial" panose="020B0604020202020204" pitchFamily="34" charset="0"/>
              </a:rPr>
              <a:t>Nucleus contains a large central </a:t>
            </a:r>
            <a:r>
              <a:rPr lang="en-US" altLang="en-US" dirty="0" err="1">
                <a:latin typeface="Arial" panose="020B0604020202020204" pitchFamily="34" charset="0"/>
                <a:cs typeface="Arial" panose="020B0604020202020204" pitchFamily="34" charset="0"/>
              </a:rPr>
              <a:t>karyosome</a:t>
            </a:r>
            <a:r>
              <a:rPr lang="en-US" altLang="en-US" dirty="0">
                <a:latin typeface="Arial" panose="020B0604020202020204" pitchFamily="34" charset="0"/>
                <a:cs typeface="Arial" panose="020B0604020202020204" pitchFamily="34" charset="0"/>
              </a:rPr>
              <a:t> that is surrounded by a halo. </a:t>
            </a:r>
          </a:p>
          <a:p>
            <a:r>
              <a:rPr lang="en-US" altLang="en-US" dirty="0">
                <a:latin typeface="Arial" panose="020B0604020202020204" pitchFamily="34" charset="0"/>
                <a:cs typeface="Arial" panose="020B0604020202020204" pitchFamily="34" charset="0"/>
              </a:rPr>
              <a:t>In PAM, CSF contains </a:t>
            </a:r>
          </a:p>
          <a:p>
            <a:pPr lvl="1"/>
            <a:r>
              <a:rPr lang="en-US" altLang="en-US" dirty="0">
                <a:latin typeface="Arial" panose="020B0604020202020204" pitchFamily="34" charset="0"/>
                <a:cs typeface="Arial" panose="020B0604020202020204" pitchFamily="34" charset="0"/>
              </a:rPr>
              <a:t>Many segmented neutrophils and RBCs </a:t>
            </a:r>
          </a:p>
          <a:p>
            <a:pPr lvl="1"/>
            <a:r>
              <a:rPr lang="en-US" altLang="en-US" dirty="0">
                <a:latin typeface="Arial" panose="020B0604020202020204" pitchFamily="34" charset="0"/>
                <a:cs typeface="Arial" panose="020B0604020202020204" pitchFamily="34" charset="0"/>
              </a:rPr>
              <a:t>Demonstrates elevated protein levels and </a:t>
            </a:r>
          </a:p>
          <a:p>
            <a:pPr lvl="1"/>
            <a:r>
              <a:rPr lang="en-US" altLang="en-US" dirty="0">
                <a:latin typeface="Arial" panose="020B0604020202020204" pitchFamily="34" charset="0"/>
                <a:cs typeface="Arial" panose="020B0604020202020204" pitchFamily="34" charset="0"/>
              </a:rPr>
              <a:t>Normal to decreased glucose levels, which are characteristics of bacterial meningitis.</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Title 1">
            <a:extLst>
              <a:ext uri="{FF2B5EF4-FFF2-40B4-BE49-F238E27FC236}">
                <a16:creationId xmlns:a16="http://schemas.microsoft.com/office/drawing/2014/main" id="{16286506-66CC-BC4D-C865-FFF42EA3A6B0}"/>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Plasmodium</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Clinical Infections (Cont.)</a:t>
            </a:r>
            <a:endParaRPr lang="en-US" altLang="en-US" i="1" dirty="0"/>
          </a:p>
        </p:txBody>
      </p:sp>
      <p:sp>
        <p:nvSpPr>
          <p:cNvPr id="370691" name="Content Placeholder 2">
            <a:extLst>
              <a:ext uri="{FF2B5EF4-FFF2-40B4-BE49-F238E27FC236}">
                <a16:creationId xmlns:a16="http://schemas.microsoft.com/office/drawing/2014/main" id="{6DB065D1-5E86-2530-F48E-25775F5FC504}"/>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Blackwater fever (cont.)</a:t>
            </a:r>
          </a:p>
          <a:p>
            <a:pPr lvl="1"/>
            <a:r>
              <a:rPr lang="en-US" altLang="en-US" dirty="0">
                <a:latin typeface="Arial" panose="020B0604020202020204" pitchFamily="34" charset="0"/>
                <a:cs typeface="Arial" panose="020B0604020202020204" pitchFamily="34" charset="0"/>
              </a:rPr>
              <a:t>The black appearance of the urine is the result of massive intravascular hemolysis and resulting hemoglobinuria that appears black in acid urine.</a:t>
            </a:r>
          </a:p>
          <a:p>
            <a:pPr lvl="1"/>
            <a:r>
              <a:rPr lang="en-US" altLang="en-US" dirty="0">
                <a:latin typeface="Arial" panose="020B0604020202020204" pitchFamily="34" charset="0"/>
                <a:cs typeface="Arial" panose="020B0604020202020204" pitchFamily="34" charset="0"/>
              </a:rPr>
              <a:t>The high-level parasitemia that often accompanies </a:t>
            </a:r>
            <a:r>
              <a:rPr lang="en-US" altLang="en-US" i="1" dirty="0">
                <a:latin typeface="Arial" panose="020B0604020202020204" pitchFamily="34" charset="0"/>
                <a:cs typeface="Arial" panose="020B0604020202020204" pitchFamily="34" charset="0"/>
              </a:rPr>
              <a:t>P. falciparum </a:t>
            </a:r>
            <a:r>
              <a:rPr lang="en-US" altLang="en-US" dirty="0">
                <a:latin typeface="Arial" panose="020B0604020202020204" pitchFamily="34" charset="0"/>
                <a:cs typeface="Arial" panose="020B0604020202020204" pitchFamily="34" charset="0"/>
              </a:rPr>
              <a:t>infection can lead to anemia and deposits of malarial pigment in some organs, such as the spleen</a:t>
            </a:r>
          </a:p>
          <a:p>
            <a:pPr lvl="1"/>
            <a:r>
              <a:rPr lang="en-US" altLang="en-US" dirty="0">
                <a:latin typeface="Arial" panose="020B0604020202020204" pitchFamily="34" charset="0"/>
                <a:cs typeface="Arial" panose="020B0604020202020204" pitchFamily="34" charset="0"/>
              </a:rPr>
              <a:t>Renal complications, such as nephrotic syndrome or even renal failure, can occur with </a:t>
            </a:r>
            <a:r>
              <a:rPr lang="en-US" altLang="en-US" i="1" dirty="0">
                <a:latin typeface="Arial" panose="020B0604020202020204" pitchFamily="34" charset="0"/>
                <a:cs typeface="Arial" panose="020B0604020202020204" pitchFamily="34" charset="0"/>
              </a:rPr>
              <a:t>P. falciparum </a:t>
            </a:r>
            <a:r>
              <a:rPr lang="en-US" altLang="en-US" dirty="0">
                <a:latin typeface="Arial" panose="020B0604020202020204" pitchFamily="34" charset="0"/>
                <a:cs typeface="Arial" panose="020B0604020202020204" pitchFamily="34" charset="0"/>
              </a:rPr>
              <a:t>infection as a result of tubular necrosis brought about by tissue anoxia.</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itle 1">
            <a:extLst>
              <a:ext uri="{FF2B5EF4-FFF2-40B4-BE49-F238E27FC236}">
                <a16:creationId xmlns:a16="http://schemas.microsoft.com/office/drawing/2014/main" id="{05C77429-0FA7-D296-3633-C4AFF9DBA68B}"/>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Plasmodium</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Treatment</a:t>
            </a:r>
            <a:endParaRPr lang="en-US" altLang="en-US" sz="4000" i="1" dirty="0">
              <a:latin typeface="Arial" panose="020B0604020202020204" pitchFamily="34" charset="0"/>
              <a:cs typeface="Arial" panose="020B0604020202020204" pitchFamily="34" charset="0"/>
            </a:endParaRPr>
          </a:p>
        </p:txBody>
      </p:sp>
      <p:sp>
        <p:nvSpPr>
          <p:cNvPr id="371715" name="Content Placeholder 2">
            <a:extLst>
              <a:ext uri="{FF2B5EF4-FFF2-40B4-BE49-F238E27FC236}">
                <a16:creationId xmlns:a16="http://schemas.microsoft.com/office/drawing/2014/main" id="{1395E686-7F6A-4B0B-0BBF-6DD9ADA54228}"/>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Chloroquine remains the primary drug for prophylaxis and treatment of malaria. </a:t>
            </a:r>
          </a:p>
          <a:p>
            <a:pPr lvl="1"/>
            <a:r>
              <a:rPr lang="en-US" altLang="en-US" dirty="0">
                <a:latin typeface="Arial" panose="020B0604020202020204" pitchFamily="34" charset="0"/>
                <a:cs typeface="Arial" panose="020B0604020202020204" pitchFamily="34" charset="0"/>
              </a:rPr>
              <a:t>It is effective against all asexual stages of malarial organisms and all gametocytes, except those of </a:t>
            </a:r>
            <a:r>
              <a:rPr lang="en-US" altLang="en-US" i="1" dirty="0">
                <a:latin typeface="Arial" panose="020B0604020202020204" pitchFamily="34" charset="0"/>
                <a:cs typeface="Arial" panose="020B0604020202020204" pitchFamily="34" charset="0"/>
              </a:rPr>
              <a:t>P. falciparum.</a:t>
            </a:r>
          </a:p>
          <a:p>
            <a:pPr lvl="1"/>
            <a:r>
              <a:rPr lang="en-US" altLang="en-US" dirty="0">
                <a:latin typeface="Arial" panose="020B0604020202020204" pitchFamily="34" charset="0"/>
                <a:cs typeface="Arial" panose="020B0604020202020204" pitchFamily="34" charset="0"/>
              </a:rPr>
              <a:t>There is emerging evidence of a diminished response to chloroquine treatment in patients with </a:t>
            </a:r>
            <a:r>
              <a:rPr lang="en-US" altLang="en-US" i="1" dirty="0">
                <a:latin typeface="Arial" panose="020B0604020202020204" pitchFamily="34" charset="0"/>
                <a:cs typeface="Arial" panose="020B0604020202020204" pitchFamily="34" charset="0"/>
              </a:rPr>
              <a:t>P. vivax</a:t>
            </a:r>
            <a:r>
              <a:rPr lang="en-US" altLang="en-US" dirty="0">
                <a:latin typeface="Arial" panose="020B0604020202020204" pitchFamily="34" charset="0"/>
                <a:cs typeface="Arial" panose="020B0604020202020204" pitchFamily="34" charset="0"/>
              </a:rPr>
              <a:t>.</a:t>
            </a:r>
          </a:p>
          <a:p>
            <a:pPr lvl="1"/>
            <a:r>
              <a:rPr lang="en-US" altLang="en-US" dirty="0">
                <a:latin typeface="Arial" panose="020B0604020202020204" pitchFamily="34" charset="0"/>
                <a:cs typeface="Arial" panose="020B0604020202020204" pitchFamily="34" charset="0"/>
              </a:rPr>
              <a:t>Chloroquine-resistant </a:t>
            </a:r>
            <a:r>
              <a:rPr lang="en-US" altLang="en-US" i="1" dirty="0">
                <a:latin typeface="Arial" panose="020B0604020202020204" pitchFamily="34" charset="0"/>
                <a:cs typeface="Arial" panose="020B0604020202020204" pitchFamily="34" charset="0"/>
              </a:rPr>
              <a:t>P. vivax </a:t>
            </a:r>
            <a:r>
              <a:rPr lang="en-US" altLang="en-US" dirty="0">
                <a:latin typeface="Arial" panose="020B0604020202020204" pitchFamily="34" charset="0"/>
                <a:cs typeface="Arial" panose="020B0604020202020204" pitchFamily="34" charset="0"/>
              </a:rPr>
              <a:t>may be treated with mefloquine or quinine sulfate with doxycycline.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itle 1">
            <a:extLst>
              <a:ext uri="{FF2B5EF4-FFF2-40B4-BE49-F238E27FC236}">
                <a16:creationId xmlns:a16="http://schemas.microsoft.com/office/drawing/2014/main" id="{DF5888C0-EAE2-D718-436C-DD48786D9148}"/>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Plasmodium</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Treatment</a:t>
            </a:r>
            <a:endParaRPr lang="en-US" altLang="en-US" i="1" dirty="0"/>
          </a:p>
        </p:txBody>
      </p:sp>
      <p:sp>
        <p:nvSpPr>
          <p:cNvPr id="372739" name="Content Placeholder 2">
            <a:extLst>
              <a:ext uri="{FF2B5EF4-FFF2-40B4-BE49-F238E27FC236}">
                <a16:creationId xmlns:a16="http://schemas.microsoft.com/office/drawing/2014/main" id="{FA112F26-A72B-9E45-715F-3107F7A5E25E}"/>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Primaquine phosphate, which is effective against hypnozoites that persist in the liver, is used to treat individuals infected with </a:t>
            </a:r>
            <a:r>
              <a:rPr lang="en-US" altLang="en-US" i="1" dirty="0">
                <a:latin typeface="Arial" panose="020B0604020202020204" pitchFamily="34" charset="0"/>
                <a:cs typeface="Arial" panose="020B0604020202020204" pitchFamily="34" charset="0"/>
              </a:rPr>
              <a:t>P. vivax </a:t>
            </a:r>
            <a:r>
              <a:rPr lang="en-US" altLang="en-US" dirty="0">
                <a:latin typeface="Arial" panose="020B0604020202020204" pitchFamily="34" charset="0"/>
                <a:cs typeface="Arial" panose="020B0604020202020204" pitchFamily="34" charset="0"/>
              </a:rPr>
              <a:t>and </a:t>
            </a:r>
            <a:r>
              <a:rPr lang="en-US" altLang="en-US" i="1" dirty="0">
                <a:latin typeface="Arial" panose="020B0604020202020204" pitchFamily="34" charset="0"/>
                <a:cs typeface="Arial" panose="020B0604020202020204" pitchFamily="34" charset="0"/>
              </a:rPr>
              <a:t>P. </a:t>
            </a:r>
            <a:r>
              <a:rPr lang="en-US" altLang="en-US" i="1" dirty="0" err="1">
                <a:latin typeface="Arial" panose="020B0604020202020204" pitchFamily="34" charset="0"/>
                <a:cs typeface="Arial" panose="020B0604020202020204" pitchFamily="34" charset="0"/>
              </a:rPr>
              <a:t>ovale</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to prevent relapses of these infections. </a:t>
            </a:r>
          </a:p>
          <a:p>
            <a:pPr marL="0"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There is also evidence that some strains of </a:t>
            </a:r>
            <a:r>
              <a:rPr lang="en-US" altLang="en-US" i="1" dirty="0">
                <a:latin typeface="Arial" panose="020B0604020202020204" pitchFamily="34" charset="0"/>
                <a:cs typeface="Arial" panose="020B0604020202020204" pitchFamily="34" charset="0"/>
              </a:rPr>
              <a:t>P. vivax </a:t>
            </a:r>
            <a:r>
              <a:rPr lang="en-US" altLang="en-US" dirty="0">
                <a:latin typeface="Arial" panose="020B0604020202020204" pitchFamily="34" charset="0"/>
                <a:cs typeface="Arial" panose="020B0604020202020204" pitchFamily="34" charset="0"/>
              </a:rPr>
              <a:t>in the geographic areas of chloroquine resistance may be refractory to primaquine.</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itle 1">
            <a:extLst>
              <a:ext uri="{FF2B5EF4-FFF2-40B4-BE49-F238E27FC236}">
                <a16:creationId xmlns:a16="http://schemas.microsoft.com/office/drawing/2014/main" id="{5EBA8375-08A0-4BDF-46A4-550801C2ED91}"/>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Plasmodium</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Treatment</a:t>
            </a:r>
            <a:endParaRPr lang="en-US" altLang="en-US" i="1" dirty="0"/>
          </a:p>
        </p:txBody>
      </p:sp>
      <p:sp>
        <p:nvSpPr>
          <p:cNvPr id="373763" name="Content Placeholder 2">
            <a:extLst>
              <a:ext uri="{FF2B5EF4-FFF2-40B4-BE49-F238E27FC236}">
                <a16:creationId xmlns:a16="http://schemas.microsoft.com/office/drawing/2014/main" id="{8D85E723-F1F7-833A-9D1B-CD4D5C16A85A}"/>
              </a:ext>
            </a:extLst>
          </p:cNvPr>
          <p:cNvSpPr>
            <a:spLocks noGrp="1"/>
          </p:cNvSpPr>
          <p:nvPr>
            <p:ph idx="1"/>
          </p:nvPr>
        </p:nvSpPr>
        <p:spPr>
          <a:xfrm>
            <a:off x="838200" y="1847850"/>
            <a:ext cx="10515600" cy="4351338"/>
          </a:xfrm>
        </p:spPr>
        <p:txBody>
          <a:bodyPr>
            <a:normAutofit fontScale="92500" lnSpcReduction="10000"/>
          </a:bodyPr>
          <a:lstStyle/>
          <a:p>
            <a:r>
              <a:rPr lang="en-US" altLang="en-US" dirty="0">
                <a:latin typeface="Arial" panose="020B0604020202020204" pitchFamily="34" charset="0"/>
                <a:cs typeface="Arial" panose="020B0604020202020204" pitchFamily="34" charset="0"/>
              </a:rPr>
              <a:t>Artemisinin-based drugs have been used in combination with classic drugs in areas in which highly resistant strains of </a:t>
            </a:r>
            <a:r>
              <a:rPr lang="en-US" altLang="en-US" i="1" dirty="0">
                <a:latin typeface="Arial" panose="020B0604020202020204" pitchFamily="34" charset="0"/>
                <a:cs typeface="Arial" panose="020B0604020202020204" pitchFamily="34" charset="0"/>
              </a:rPr>
              <a:t>P. falciparum </a:t>
            </a:r>
            <a:r>
              <a:rPr lang="en-US" altLang="en-US" dirty="0">
                <a:latin typeface="Arial" panose="020B0604020202020204" pitchFamily="34" charset="0"/>
                <a:cs typeface="Arial" panose="020B0604020202020204" pitchFamily="34" charset="0"/>
              </a:rPr>
              <a:t>have emerged.</a:t>
            </a:r>
          </a:p>
          <a:p>
            <a:pPr marL="0"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The level of parasitemia should be calculated as a percentage before and during treatment to follow effectiveness of treatment. </a:t>
            </a:r>
          </a:p>
          <a:p>
            <a:pPr marL="0"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In cases of high-level parasitemia, an RBC exchange may be used before treatment to decrease the level of parasitemia and increase effectiveness of the drug.</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a:extLst>
              <a:ext uri="{FF2B5EF4-FFF2-40B4-BE49-F238E27FC236}">
                <a16:creationId xmlns:a16="http://schemas.microsoft.com/office/drawing/2014/main" id="{22F5D7B5-0135-EE0D-C53F-4D0F794D49A8}"/>
              </a:ext>
            </a:extLst>
          </p:cNvPr>
          <p:cNvSpPr>
            <a:spLocks noGrp="1"/>
          </p:cNvSpPr>
          <p:nvPr>
            <p:ph type="title"/>
          </p:nvPr>
        </p:nvSpPr>
        <p:spPr>
          <a:xfrm>
            <a:off x="838200" y="76200"/>
            <a:ext cx="10515600" cy="1325563"/>
          </a:xfrm>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Life Cycle of </a:t>
            </a:r>
            <a:r>
              <a:rPr lang="en-US" altLang="en-US" sz="4000" i="1" dirty="0">
                <a:latin typeface="Arial" panose="020B0604020202020204" pitchFamily="34" charset="0"/>
                <a:cs typeface="Arial" panose="020B0604020202020204" pitchFamily="34" charset="0"/>
              </a:rPr>
              <a:t>Plasmodium</a:t>
            </a:r>
            <a:r>
              <a:rPr lang="en-US" altLang="en-US" sz="4000" dirty="0">
                <a:latin typeface="Arial" panose="020B0604020202020204" pitchFamily="34" charset="0"/>
                <a:cs typeface="Arial" panose="020B0604020202020204" pitchFamily="34" charset="0"/>
              </a:rPr>
              <a:t> spp.</a:t>
            </a:r>
          </a:p>
        </p:txBody>
      </p:sp>
      <p:pic>
        <p:nvPicPr>
          <p:cNvPr id="374789" name="Picture 6" descr="Y:\ELS00000-IW26_[Mahon 6e]\ELS00000-IW26-SRC\Course-N\Construction\IC\jpg\Chapter028\028027.jpg">
            <a:extLst>
              <a:ext uri="{FF2B5EF4-FFF2-40B4-BE49-F238E27FC236}">
                <a16:creationId xmlns:a16="http://schemas.microsoft.com/office/drawing/2014/main" id="{08BB431F-3C4C-E56B-29CD-48AB9BBCF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659" y="1214300"/>
            <a:ext cx="5655364" cy="506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84370255-B5F9-14FA-4D32-A28DE85BF96C}"/>
              </a:ext>
            </a:extLst>
          </p:cNvPr>
          <p:cNvSpPr>
            <a:spLocks noGrp="1"/>
          </p:cNvSpPr>
          <p:nvPr>
            <p:ph type="title"/>
          </p:nvPr>
        </p:nvSpPr>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Life Cycle Stages of Malaria</a:t>
            </a:r>
          </a:p>
        </p:txBody>
      </p:sp>
      <p:pic>
        <p:nvPicPr>
          <p:cNvPr id="375813" name="Picture 6" descr="Y:\ELS00000-IW26_[Mahon 6e]\ELS00000-IW26-SRC\Course-N\Construction\IC\jpg\Chapter028\028028.jpg">
            <a:extLst>
              <a:ext uri="{FF2B5EF4-FFF2-40B4-BE49-F238E27FC236}">
                <a16:creationId xmlns:a16="http://schemas.microsoft.com/office/drawing/2014/main" id="{F3019AB8-65CD-90BC-A21F-B92CA04CF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514" y="1524000"/>
            <a:ext cx="527208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E621-6B00-7885-81D5-8FF5860938C2}"/>
              </a:ext>
            </a:extLst>
          </p:cNvPr>
          <p:cNvSpPr>
            <a:spLocks noGrp="1"/>
          </p:cNvSpPr>
          <p:nvPr>
            <p:ph type="title"/>
          </p:nvPr>
        </p:nvSpPr>
        <p:spPr>
          <a:xfrm>
            <a:off x="2209800" y="228600"/>
            <a:ext cx="7772400" cy="1219200"/>
          </a:xfrm>
        </p:spPr>
        <p:txBody>
          <a:bodyPr rtlCol="0">
            <a:normAutofit fontScale="90000"/>
          </a:bodyPr>
          <a:lstStyle/>
          <a:p>
            <a:pPr algn="ctr">
              <a:defRPr/>
            </a:pPr>
            <a:r>
              <a:rPr lang="en-US" i="1" dirty="0">
                <a:latin typeface="Arial" panose="020B0604020202020204" pitchFamily="34" charset="0"/>
                <a:cs typeface="Arial" panose="020B0604020202020204" pitchFamily="34" charset="0"/>
              </a:rPr>
              <a:t>Plasmodium</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err="1">
                <a:latin typeface="Arial" panose="020B0604020202020204" pitchFamily="34" charset="0"/>
                <a:cs typeface="Arial" panose="020B0604020202020204" pitchFamily="34" charset="0"/>
              </a:rPr>
              <a:t>Exoerythrocytic</a:t>
            </a:r>
            <a:r>
              <a:rPr lang="en-US" dirty="0">
                <a:latin typeface="Arial" panose="020B0604020202020204" pitchFamily="34" charset="0"/>
                <a:cs typeface="Arial" panose="020B0604020202020204" pitchFamily="34" charset="0"/>
              </a:rPr>
              <a:t> Phase</a:t>
            </a:r>
          </a:p>
        </p:txBody>
      </p:sp>
      <p:sp>
        <p:nvSpPr>
          <p:cNvPr id="3" name="Content Placeholder 2">
            <a:extLst>
              <a:ext uri="{FF2B5EF4-FFF2-40B4-BE49-F238E27FC236}">
                <a16:creationId xmlns:a16="http://schemas.microsoft.com/office/drawing/2014/main" id="{5C695FD6-3B71-8DDB-9F12-B028185EA582}"/>
              </a:ext>
            </a:extLst>
          </p:cNvPr>
          <p:cNvSpPr>
            <a:spLocks noGrp="1"/>
          </p:cNvSpPr>
          <p:nvPr>
            <p:ph idx="1"/>
          </p:nvPr>
        </p:nvSpPr>
        <p:spPr>
          <a:xfrm>
            <a:off x="1192696" y="1585292"/>
            <a:ext cx="9844708" cy="4739310"/>
          </a:xfrm>
        </p:spPr>
        <p:txBody>
          <a:bodyPr rtlCol="0">
            <a:normAutofit/>
          </a:bodyPr>
          <a:lstStyle/>
          <a:p>
            <a:pPr>
              <a:defRPr/>
            </a:pPr>
            <a:r>
              <a:rPr lang="en-US" dirty="0">
                <a:latin typeface="Arial" panose="020B0604020202020204" pitchFamily="34" charset="0"/>
                <a:cs typeface="Arial" panose="020B0604020202020204" pitchFamily="34" charset="0"/>
              </a:rPr>
              <a:t>Occurs outside of the RBCs</a:t>
            </a:r>
          </a:p>
          <a:p>
            <a:pPr>
              <a:defRPr/>
            </a:pPr>
            <a:r>
              <a:rPr lang="en-US" dirty="0">
                <a:latin typeface="Arial" panose="020B0604020202020204" pitchFamily="34" charset="0"/>
                <a:cs typeface="Arial" panose="020B0604020202020204" pitchFamily="34" charset="0"/>
              </a:rPr>
              <a:t>After transmission to a human, </a:t>
            </a:r>
            <a:r>
              <a:rPr lang="en-US" dirty="0" err="1">
                <a:latin typeface="Arial" panose="020B0604020202020204" pitchFamily="34" charset="0"/>
                <a:cs typeface="Arial" panose="020B0604020202020204" pitchFamily="34" charset="0"/>
              </a:rPr>
              <a:t>sporozoites</a:t>
            </a:r>
            <a:r>
              <a:rPr lang="en-US" dirty="0">
                <a:latin typeface="Arial" panose="020B0604020202020204" pitchFamily="34" charset="0"/>
                <a:cs typeface="Arial" panose="020B0604020202020204" pitchFamily="34" charset="0"/>
              </a:rPr>
              <a:t> travel through the body to the liver and penetrate parenchymal cells.</a:t>
            </a:r>
          </a:p>
          <a:p>
            <a:pPr lvl="1">
              <a:defRPr/>
            </a:pPr>
            <a:r>
              <a:rPr lang="en-US" dirty="0">
                <a:latin typeface="Arial" panose="020B0604020202020204" pitchFamily="34" charset="0"/>
                <a:cs typeface="Arial" panose="020B0604020202020204" pitchFamily="34" charset="0"/>
              </a:rPr>
              <a:t>Parasite replication in the liver (and outside of the bloodstream) that generates new </a:t>
            </a:r>
            <a:r>
              <a:rPr lang="en-US" dirty="0" err="1">
                <a:latin typeface="Arial" panose="020B0604020202020204" pitchFamily="34" charset="0"/>
                <a:cs typeface="Arial" panose="020B0604020202020204" pitchFamily="34" charset="0"/>
              </a:rPr>
              <a:t>merozoites</a:t>
            </a:r>
            <a:r>
              <a:rPr lang="en-US" dirty="0">
                <a:latin typeface="Arial" panose="020B0604020202020204" pitchFamily="34" charset="0"/>
                <a:cs typeface="Arial" panose="020B0604020202020204" pitchFamily="34" charset="0"/>
              </a:rPr>
              <a:t> is termed “exoerythrocytic.”</a:t>
            </a:r>
          </a:p>
          <a:p>
            <a:pPr lvl="1">
              <a:defRPr/>
            </a:pPr>
            <a:r>
              <a:rPr lang="en-US" dirty="0">
                <a:latin typeface="Arial" panose="020B0604020202020204" pitchFamily="34" charset="0"/>
                <a:cs typeface="Arial" panose="020B0604020202020204" pitchFamily="34" charset="0"/>
              </a:rPr>
              <a:t>Some </a:t>
            </a:r>
            <a:r>
              <a:rPr lang="en-US" dirty="0" err="1">
                <a:latin typeface="Arial" panose="020B0604020202020204" pitchFamily="34" charset="0"/>
                <a:cs typeface="Arial" panose="020B0604020202020204" pitchFamily="34" charset="0"/>
              </a:rPr>
              <a:t>merozoites</a:t>
            </a:r>
            <a:r>
              <a:rPr lang="en-US" dirty="0">
                <a:latin typeface="Arial" panose="020B0604020202020204" pitchFamily="34" charset="0"/>
                <a:cs typeface="Arial" panose="020B0604020202020204" pitchFamily="34" charset="0"/>
              </a:rPr>
              <a:t> may persist in the liver in a dormant stage known as </a:t>
            </a:r>
            <a:r>
              <a:rPr lang="en-US" dirty="0" err="1">
                <a:latin typeface="Arial" panose="020B0604020202020204" pitchFamily="34" charset="0"/>
                <a:cs typeface="Arial" panose="020B0604020202020204" pitchFamily="34" charset="0"/>
              </a:rPr>
              <a:t>hypnozoites</a:t>
            </a:r>
            <a:r>
              <a:rPr lang="en-US" dirty="0">
                <a:latin typeface="Arial" panose="020B0604020202020204" pitchFamily="34" charset="0"/>
                <a:cs typeface="Arial" panose="020B0604020202020204" pitchFamily="34" charset="0"/>
              </a:rPr>
              <a:t>.</a:t>
            </a:r>
          </a:p>
          <a:p>
            <a:pPr lvl="2">
              <a:defRPr/>
            </a:pPr>
            <a:r>
              <a:rPr lang="en-US" dirty="0">
                <a:latin typeface="Arial" panose="020B0604020202020204" pitchFamily="34" charset="0"/>
                <a:cs typeface="Arial" panose="020B0604020202020204" pitchFamily="34" charset="0"/>
              </a:rPr>
              <a:t>Accounts for instances of infection recurrence (relapse)</a:t>
            </a:r>
          </a:p>
          <a:p>
            <a:pPr>
              <a:defRPr/>
            </a:pPr>
            <a:r>
              <a:rPr lang="en-US" dirty="0">
                <a:latin typeface="Arial" panose="020B0604020202020204" pitchFamily="34" charset="0"/>
                <a:cs typeface="Arial" panose="020B0604020202020204" pitchFamily="34" charset="0"/>
              </a:rPr>
              <a:t>Typically, one cycle of merozoite production occurs in the liver before RBCs are invaded.</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4EF0-07A0-8306-71BB-4BD2CB9CAB46}"/>
              </a:ext>
            </a:extLst>
          </p:cNvPr>
          <p:cNvSpPr>
            <a:spLocks noGrp="1"/>
          </p:cNvSpPr>
          <p:nvPr>
            <p:ph type="title"/>
          </p:nvPr>
        </p:nvSpPr>
        <p:spPr/>
        <p:txBody>
          <a:bodyPr rtlCol="0">
            <a:normAutofit fontScale="90000"/>
          </a:bodyPr>
          <a:lstStyle/>
          <a:p>
            <a:pPr algn="ctr">
              <a:defRPr/>
            </a:pPr>
            <a:r>
              <a:rPr lang="en-US" i="1" dirty="0">
                <a:latin typeface="Arial" panose="020B0604020202020204" pitchFamily="34" charset="0"/>
                <a:cs typeface="Arial" panose="020B0604020202020204" pitchFamily="34" charset="0"/>
              </a:rPr>
              <a:t>Plasmodium</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Erythrocytic Phase</a:t>
            </a:r>
            <a:endParaRPr lang="en-US" dirty="0"/>
          </a:p>
        </p:txBody>
      </p:sp>
      <p:sp>
        <p:nvSpPr>
          <p:cNvPr id="377859" name="Content Placeholder 2">
            <a:extLst>
              <a:ext uri="{FF2B5EF4-FFF2-40B4-BE49-F238E27FC236}">
                <a16:creationId xmlns:a16="http://schemas.microsoft.com/office/drawing/2014/main" id="{DF0A4E21-846B-FCD3-BA93-07B48A02F1CE}"/>
              </a:ext>
            </a:extLst>
          </p:cNvPr>
          <p:cNvSpPr>
            <a:spLocks noGrp="1"/>
          </p:cNvSpPr>
          <p:nvPr>
            <p:ph idx="1"/>
          </p:nvPr>
        </p:nvSpPr>
        <p:spPr>
          <a:xfrm>
            <a:off x="1073426" y="1749287"/>
            <a:ext cx="10197548" cy="4333461"/>
          </a:xfrm>
        </p:spPr>
        <p:txBody>
          <a:bodyPr/>
          <a:lstStyle/>
          <a:p>
            <a:pPr eaLnBrk="1" hangingPunct="1"/>
            <a:r>
              <a:rPr lang="en-US" altLang="en-US" dirty="0">
                <a:latin typeface="Arial" panose="020B0604020202020204" pitchFamily="34" charset="0"/>
                <a:cs typeface="Arial" panose="020B0604020202020204" pitchFamily="34" charset="0"/>
              </a:rPr>
              <a:t>When merozoites emerge from the liver, they enter the RBCs</a:t>
            </a:r>
          </a:p>
          <a:p>
            <a:pPr eaLnBrk="1" hangingPunct="1"/>
            <a:r>
              <a:rPr lang="en-US" altLang="en-US" dirty="0">
                <a:latin typeface="Arial" panose="020B0604020202020204" pitchFamily="34" charset="0"/>
                <a:cs typeface="Arial" panose="020B0604020202020204" pitchFamily="34" charset="0"/>
              </a:rPr>
              <a:t>Once inside the RBCs, the parasites feed on hemoglobin initiating the erythrocytic phase.</a:t>
            </a:r>
          </a:p>
          <a:p>
            <a:pPr eaLnBrk="1" hangingPunct="1"/>
            <a:r>
              <a:rPr lang="en-US" altLang="en-US" dirty="0">
                <a:latin typeface="Arial" panose="020B0604020202020204" pitchFamily="34" charset="0"/>
                <a:cs typeface="Arial" panose="020B0604020202020204" pitchFamily="34" charset="0"/>
              </a:rPr>
              <a:t>Malarial pigment, which is composed of iron deposits, is formed in the growing trophozoite as a result of incomplete metabolism of hemoglobin</a:t>
            </a:r>
            <a:r>
              <a:rPr lang="en-US" altLang="en-US" dirty="0"/>
              <a:t>.</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itle 1">
            <a:extLst>
              <a:ext uri="{FF2B5EF4-FFF2-40B4-BE49-F238E27FC236}">
                <a16:creationId xmlns:a16="http://schemas.microsoft.com/office/drawing/2014/main" id="{D403CA0A-5E6A-D7E2-6326-525FE474955C}"/>
              </a:ext>
            </a:extLst>
          </p:cNvPr>
          <p:cNvSpPr>
            <a:spLocks noGrp="1"/>
          </p:cNvSpPr>
          <p:nvPr>
            <p:ph type="title"/>
          </p:nvPr>
        </p:nvSpPr>
        <p:spPr/>
        <p:txBody>
          <a:bodyPr/>
          <a:lstStyle/>
          <a:p>
            <a:pPr algn="ctr"/>
            <a:r>
              <a:rPr lang="en-US" i="1" dirty="0">
                <a:latin typeface="Arial" panose="020B0604020202020204" pitchFamily="34" charset="0"/>
                <a:cs typeface="Arial" panose="020B0604020202020204" pitchFamily="34" charset="0"/>
              </a:rPr>
              <a:t>Plasmodium</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Erythrocytic Phase</a:t>
            </a:r>
            <a:endParaRPr lang="en-US" altLang="en-US" dirty="0"/>
          </a:p>
        </p:txBody>
      </p:sp>
      <p:sp>
        <p:nvSpPr>
          <p:cNvPr id="378883" name="Content Placeholder 2">
            <a:extLst>
              <a:ext uri="{FF2B5EF4-FFF2-40B4-BE49-F238E27FC236}">
                <a16:creationId xmlns:a16="http://schemas.microsoft.com/office/drawing/2014/main" id="{D8E87654-6CA4-9C74-1CC2-37E2DD5E77AB}"/>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Once the organism has reached the mature trophozoite stage, the chromatin begins to divide (developing schizont).</a:t>
            </a:r>
          </a:p>
          <a:p>
            <a:pPr marL="0"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When the chromatin split has been completed (mature schizont), each chromatin mass is surrounded by its own small amount of malarial cytoplasm (merozoite).</a:t>
            </a:r>
          </a:p>
          <a:p>
            <a:pPr marL="0"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Each malarial species has a typical number of merozoites, which may be used as an identifying characteristic.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itle 1">
            <a:extLst>
              <a:ext uri="{FF2B5EF4-FFF2-40B4-BE49-F238E27FC236}">
                <a16:creationId xmlns:a16="http://schemas.microsoft.com/office/drawing/2014/main" id="{1703D3EE-AF61-00DF-9980-DC04A1E3FE43}"/>
              </a:ext>
            </a:extLst>
          </p:cNvPr>
          <p:cNvSpPr>
            <a:spLocks noGrp="1"/>
          </p:cNvSpPr>
          <p:nvPr>
            <p:ph type="title"/>
          </p:nvPr>
        </p:nvSpPr>
        <p:spPr/>
        <p:txBody>
          <a:bodyPr/>
          <a:lstStyle/>
          <a:p>
            <a:pPr algn="ctr"/>
            <a:r>
              <a:rPr lang="en-US" i="1" dirty="0">
                <a:latin typeface="Arial" panose="020B0604020202020204" pitchFamily="34" charset="0"/>
                <a:cs typeface="Arial" panose="020B0604020202020204" pitchFamily="34" charset="0"/>
              </a:rPr>
              <a:t>Plasmodium</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Erythrocytic Phase</a:t>
            </a:r>
            <a:endParaRPr lang="en-US" altLang="en-US" dirty="0"/>
          </a:p>
        </p:txBody>
      </p:sp>
      <p:sp>
        <p:nvSpPr>
          <p:cNvPr id="379907" name="Content Placeholder 2">
            <a:extLst>
              <a:ext uri="{FF2B5EF4-FFF2-40B4-BE49-F238E27FC236}">
                <a16:creationId xmlns:a16="http://schemas.microsoft.com/office/drawing/2014/main" id="{2CC87F3D-0C25-3EBA-A30D-2D6741F53923}"/>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When the RBC ruptures, merozoites are released to invade other RBCs. </a:t>
            </a:r>
          </a:p>
          <a:p>
            <a:r>
              <a:rPr lang="en-US" altLang="en-US" dirty="0">
                <a:latin typeface="Arial" panose="020B0604020202020204" pitchFamily="34" charset="0"/>
                <a:cs typeface="Arial" panose="020B0604020202020204" pitchFamily="34" charset="0"/>
              </a:rPr>
              <a:t>At this point, two outcomes are possible. </a:t>
            </a:r>
          </a:p>
          <a:p>
            <a:pPr lvl="1"/>
            <a:r>
              <a:rPr lang="en-US" altLang="en-US" dirty="0">
                <a:latin typeface="Arial" panose="020B0604020202020204" pitchFamily="34" charset="0"/>
                <a:cs typeface="Arial" panose="020B0604020202020204" pitchFamily="34" charset="0"/>
              </a:rPr>
              <a:t>One is that the merozoite enters a cell and repeats development into a schizont</a:t>
            </a:r>
            <a:r>
              <a:rPr lang="en-US" altLang="en-US" strike="sngStrike" dirty="0">
                <a:latin typeface="Arial" panose="020B0604020202020204" pitchFamily="34" charset="0"/>
                <a:cs typeface="Arial" panose="020B0604020202020204" pitchFamily="34" charset="0"/>
              </a:rPr>
              <a:t> </a:t>
            </a:r>
          </a:p>
          <a:p>
            <a:pPr lvl="1"/>
            <a:r>
              <a:rPr lang="en-US" altLang="en-US" dirty="0">
                <a:latin typeface="Arial" panose="020B0604020202020204" pitchFamily="34" charset="0"/>
                <a:cs typeface="Arial" panose="020B0604020202020204" pitchFamily="34" charset="0"/>
              </a:rPr>
              <a:t>Or the merozoite enters a cell and develops into one of the sexual stages, the microgametocyte or macrogametocyte.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3E97C64B-12B6-9C27-291A-11C0DC0A295E}"/>
              </a:ext>
            </a:extLst>
          </p:cNvPr>
          <p:cNvSpPr>
            <a:spLocks noGrp="1"/>
          </p:cNvSpPr>
          <p:nvPr>
            <p:ph type="title"/>
          </p:nvPr>
        </p:nvSpPr>
        <p:spPr/>
        <p:txBody>
          <a:bodyPr/>
          <a:lstStyle/>
          <a:p>
            <a:pPr algn="ctr" eaLnBrk="1" hangingPunct="1"/>
            <a:r>
              <a:rPr lang="en-US" altLang="en-US" i="1" dirty="0">
                <a:latin typeface="Arial" panose="020B0604020202020204" pitchFamily="34" charset="0"/>
                <a:cs typeface="Arial" panose="020B0604020202020204" pitchFamily="34" charset="0"/>
              </a:rPr>
              <a:t>N. </a:t>
            </a:r>
            <a:r>
              <a:rPr lang="en-US" altLang="en-US" i="1" dirty="0" err="1">
                <a:latin typeface="Arial" panose="020B0604020202020204" pitchFamily="34" charset="0"/>
                <a:cs typeface="Arial" panose="020B0604020202020204" pitchFamily="34" charset="0"/>
              </a:rPr>
              <a:t>fowleri</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Trophozoite</a:t>
            </a:r>
          </a:p>
        </p:txBody>
      </p:sp>
      <p:pic>
        <p:nvPicPr>
          <p:cNvPr id="234501" name="Picture 6" descr="Y:\ELS00000-IW26_[Mahon 6e]\ELS00000-IW26-SRC\Course-N\Construction\IC\jpg\Chapter028\028014.jpg">
            <a:extLst>
              <a:ext uri="{FF2B5EF4-FFF2-40B4-BE49-F238E27FC236}">
                <a16:creationId xmlns:a16="http://schemas.microsoft.com/office/drawing/2014/main" id="{AF408438-983C-9208-09CF-CCA43D8D6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114" y="1371601"/>
            <a:ext cx="6556375"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B55851A8-6385-73E8-630F-F08323639751}"/>
              </a:ext>
            </a:extLst>
          </p:cNvPr>
          <p:cNvSpPr>
            <a:spLocks noGrp="1" noChangeArrowheads="1"/>
          </p:cNvSpPr>
          <p:nvPr>
            <p:ph type="title"/>
          </p:nvPr>
        </p:nvSpPr>
        <p:spPr/>
        <p:txBody>
          <a:bodyPr rtlCol="0">
            <a:normAutofit fontScale="90000"/>
          </a:bodyPr>
          <a:lstStyle/>
          <a:p>
            <a:pPr algn="ctr">
              <a:defRPr/>
            </a:pPr>
            <a:r>
              <a:rPr lang="en-US" altLang="en-US" sz="4000" i="1" dirty="0">
                <a:latin typeface="Arial" panose="020B0604020202020204" pitchFamily="34" charset="0"/>
                <a:cs typeface="Arial" panose="020B0604020202020204" pitchFamily="34" charset="0"/>
              </a:rPr>
              <a:t>Plasmodium</a:t>
            </a:r>
            <a:r>
              <a:rPr lang="en-US" altLang="en-US" sz="4000" dirty="0">
                <a:latin typeface="Arial" panose="020B0604020202020204" pitchFamily="34" charset="0"/>
                <a:cs typeface="Arial" panose="020B0604020202020204" pitchFamily="34" charset="0"/>
              </a:rPr>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Sexual Phase</a:t>
            </a:r>
          </a:p>
        </p:txBody>
      </p:sp>
      <p:sp>
        <p:nvSpPr>
          <p:cNvPr id="380931" name="Rectangle 3">
            <a:extLst>
              <a:ext uri="{FF2B5EF4-FFF2-40B4-BE49-F238E27FC236}">
                <a16:creationId xmlns:a16="http://schemas.microsoft.com/office/drawing/2014/main" id="{4D50A7EC-0BB1-80BB-C6E0-0948E33011E7}"/>
              </a:ext>
            </a:extLst>
          </p:cNvPr>
          <p:cNvSpPr>
            <a:spLocks noGrp="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Takes place in mosquito vector</a:t>
            </a:r>
          </a:p>
          <a:p>
            <a:pPr lvl="1" eaLnBrk="1" hangingPunct="1"/>
            <a:r>
              <a:rPr lang="en-US" altLang="en-US" dirty="0">
                <a:latin typeface="Arial" panose="020B0604020202020204" pitchFamily="34" charset="0"/>
                <a:cs typeface="Arial" panose="020B0604020202020204" pitchFamily="34" charset="0"/>
              </a:rPr>
              <a:t>Macro and micro gametes infect a female mosquito after a blood meal.</a:t>
            </a:r>
          </a:p>
          <a:p>
            <a:pPr lvl="1" eaLnBrk="1" hangingPunct="1"/>
            <a:r>
              <a:rPr lang="en-US" altLang="en-US" dirty="0">
                <a:latin typeface="Arial" panose="020B0604020202020204" pitchFamily="34" charset="0"/>
                <a:cs typeface="Arial" panose="020B0604020202020204" pitchFamily="34" charset="0"/>
              </a:rPr>
              <a:t>Form ookinete that migrates through gut wall</a:t>
            </a:r>
          </a:p>
          <a:p>
            <a:pPr lvl="2" eaLnBrk="1" hangingPunct="1"/>
            <a:r>
              <a:rPr lang="en-US" altLang="en-US" dirty="0">
                <a:latin typeface="Arial" panose="020B0604020202020204" pitchFamily="34" charset="0"/>
                <a:cs typeface="Arial" panose="020B0604020202020204" pitchFamily="34" charset="0"/>
              </a:rPr>
              <a:t>Forming oocyst</a:t>
            </a:r>
          </a:p>
          <a:p>
            <a:pPr lvl="2" eaLnBrk="1" hangingPunct="1"/>
            <a:r>
              <a:rPr lang="en-US" altLang="en-US" dirty="0">
                <a:latin typeface="Arial" panose="020B0604020202020204" pitchFamily="34" charset="0"/>
                <a:cs typeface="Arial" panose="020B0604020202020204" pitchFamily="34" charset="0"/>
              </a:rPr>
              <a:t>Sporozoites are released and migrate to salivary glands.</a:t>
            </a:r>
          </a:p>
          <a:p>
            <a:pPr eaLnBrk="1" hangingPunct="1"/>
            <a:r>
              <a:rPr lang="en-US" altLang="en-US" dirty="0">
                <a:latin typeface="Arial" panose="020B0604020202020204" pitchFamily="34" charset="0"/>
                <a:cs typeface="Arial" panose="020B0604020202020204" pitchFamily="34" charset="0"/>
              </a:rPr>
              <a:t>Sporozoites are injected during blood meal.</a:t>
            </a:r>
          </a:p>
        </p:txBody>
      </p:sp>
    </p:spTree>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F856-D090-9B55-93B6-7044E834D9F4}"/>
              </a:ext>
            </a:extLst>
          </p:cNvPr>
          <p:cNvSpPr>
            <a:spLocks noGrp="1"/>
          </p:cNvSpPr>
          <p:nvPr>
            <p:ph type="title"/>
          </p:nvPr>
        </p:nvSpPr>
        <p:spPr/>
        <p:txBody>
          <a:bodyPr rtlCol="0">
            <a:normAutofit fontScale="90000"/>
          </a:bodyPr>
          <a:lstStyle/>
          <a:p>
            <a:pPr algn="ctr">
              <a:defRPr/>
            </a:pPr>
            <a:r>
              <a:rPr lang="en-US" sz="4000" i="1" dirty="0">
                <a:latin typeface="Arial" panose="020B0604020202020204" pitchFamily="34" charset="0"/>
                <a:cs typeface="Arial" panose="020B0604020202020204" pitchFamily="34" charset="0"/>
              </a:rPr>
              <a:t>Plasmodium</a:t>
            </a:r>
            <a:br>
              <a:rPr lang="en-US" sz="4000" i="1"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Laboratory Diagnosis</a:t>
            </a:r>
            <a:endParaRPr lang="en-US" sz="4000" i="1" dirty="0">
              <a:latin typeface="Arial" panose="020B0604020202020204" pitchFamily="34" charset="0"/>
              <a:cs typeface="Arial" panose="020B0604020202020204" pitchFamily="34" charset="0"/>
            </a:endParaRPr>
          </a:p>
        </p:txBody>
      </p:sp>
      <p:sp>
        <p:nvSpPr>
          <p:cNvPr id="381955" name="Content Placeholder 2">
            <a:extLst>
              <a:ext uri="{FF2B5EF4-FFF2-40B4-BE49-F238E27FC236}">
                <a16:creationId xmlns:a16="http://schemas.microsoft.com/office/drawing/2014/main" id="{C0013982-FBAA-B2F0-4E87-541D6EFDB703}"/>
              </a:ext>
            </a:extLst>
          </p:cNvPr>
          <p:cNvSpPr>
            <a:spLocks noGrp="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Important patient information to aid in laboratory diagnosis</a:t>
            </a:r>
          </a:p>
          <a:p>
            <a:pPr lvl="1" eaLnBrk="1" hangingPunct="1"/>
            <a:r>
              <a:rPr lang="en-US" altLang="en-US" dirty="0">
                <a:latin typeface="Arial" panose="020B0604020202020204" pitchFamily="34" charset="0"/>
                <a:cs typeface="Arial" panose="020B0604020202020204" pitchFamily="34" charset="0"/>
              </a:rPr>
              <a:t>Travel history</a:t>
            </a:r>
          </a:p>
          <a:p>
            <a:pPr lvl="1" eaLnBrk="1" hangingPunct="1"/>
            <a:r>
              <a:rPr lang="en-US" altLang="en-US" dirty="0">
                <a:latin typeface="Arial" panose="020B0604020202020204" pitchFamily="34" charset="0"/>
                <a:cs typeface="Arial" panose="020B0604020202020204" pitchFamily="34" charset="0"/>
              </a:rPr>
              <a:t>Presence of clinical symptoms</a:t>
            </a:r>
          </a:p>
          <a:p>
            <a:pPr lvl="2" eaLnBrk="1" hangingPunct="1"/>
            <a:r>
              <a:rPr lang="en-US" altLang="en-US" dirty="0">
                <a:latin typeface="Arial" panose="020B0604020202020204" pitchFamily="34" charset="0"/>
                <a:cs typeface="Arial" panose="020B0604020202020204" pitchFamily="34" charset="0"/>
              </a:rPr>
              <a:t>Malarial paroxysm of fever and chills</a:t>
            </a:r>
          </a:p>
          <a:p>
            <a:pPr eaLnBrk="1" hangingPunct="1"/>
            <a:r>
              <a:rPr lang="en-US" altLang="en-US" dirty="0">
                <a:latin typeface="Arial" panose="020B0604020202020204" pitchFamily="34" charset="0"/>
                <a:cs typeface="Arial" panose="020B0604020202020204" pitchFamily="34" charset="0"/>
              </a:rPr>
              <a:t>Preparation and examination of both thick and thin Giemsa-stained slides are recommended.</a:t>
            </a:r>
          </a:p>
          <a:p>
            <a:pPr eaLnBrk="1" hangingPunct="1"/>
            <a:r>
              <a:rPr lang="en-US" altLang="en-US" dirty="0">
                <a:latin typeface="Arial" panose="020B0604020202020204" pitchFamily="34" charset="0"/>
                <a:cs typeface="Arial" panose="020B0604020202020204" pitchFamily="34" charset="0"/>
              </a:rPr>
              <a:t>Other microscopic and immunoassays are available.</a:t>
            </a:r>
          </a:p>
          <a:p>
            <a:pPr lvl="1" eaLnBrk="1" hangingPunct="1"/>
            <a:endParaRPr lang="en-US" alt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a:extLst>
              <a:ext uri="{FF2B5EF4-FFF2-40B4-BE49-F238E27FC236}">
                <a16:creationId xmlns:a16="http://schemas.microsoft.com/office/drawing/2014/main" id="{B101CC10-C141-BD62-0C98-24F3127CCE3E}"/>
              </a:ext>
            </a:extLst>
          </p:cNvPr>
          <p:cNvSpPr>
            <a:spLocks noGrp="1"/>
          </p:cNvSpPr>
          <p:nvPr>
            <p:ph type="title"/>
          </p:nvPr>
        </p:nvSpPr>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Comparison of Malarial Species</a:t>
            </a:r>
          </a:p>
        </p:txBody>
      </p:sp>
      <p:pic>
        <p:nvPicPr>
          <p:cNvPr id="382981" name="Picture 6" descr="C:\Users\12994\Desktop\Mahon\table28.6.jpg">
            <a:extLst>
              <a:ext uri="{FF2B5EF4-FFF2-40B4-BE49-F238E27FC236}">
                <a16:creationId xmlns:a16="http://schemas.microsoft.com/office/drawing/2014/main" id="{5C83585B-D53E-B280-4C0C-256BD7BCE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357" y="1673106"/>
            <a:ext cx="9335517" cy="396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Title 1">
            <a:extLst>
              <a:ext uri="{FF2B5EF4-FFF2-40B4-BE49-F238E27FC236}">
                <a16:creationId xmlns:a16="http://schemas.microsoft.com/office/drawing/2014/main" id="{2C776DC7-26CA-1DB4-ED1E-A5784A4787AF}"/>
              </a:ext>
            </a:extLst>
          </p:cNvPr>
          <p:cNvSpPr>
            <a:spLocks noGrp="1"/>
          </p:cNvSpPr>
          <p:nvPr>
            <p:ph type="title"/>
          </p:nvPr>
        </p:nvSpPr>
        <p:spPr/>
        <p:txBody>
          <a:bodyPr/>
          <a:lstStyle/>
          <a:p>
            <a:pPr algn="ctr"/>
            <a:r>
              <a:rPr lang="en-US" sz="4400" i="1" dirty="0">
                <a:latin typeface="Arial" panose="020B0604020202020204" pitchFamily="34" charset="0"/>
                <a:cs typeface="Arial" panose="020B0604020202020204" pitchFamily="34" charset="0"/>
              </a:rPr>
              <a:t>Plasmodium</a:t>
            </a:r>
            <a:br>
              <a:rPr lang="en-US" sz="4400" i="1"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Laboratory Diagnosis</a:t>
            </a:r>
            <a:endParaRPr lang="en-US" altLang="en-US" dirty="0"/>
          </a:p>
        </p:txBody>
      </p:sp>
      <p:sp>
        <p:nvSpPr>
          <p:cNvPr id="384003" name="Content Placeholder 2">
            <a:extLst>
              <a:ext uri="{FF2B5EF4-FFF2-40B4-BE49-F238E27FC236}">
                <a16:creationId xmlns:a16="http://schemas.microsoft.com/office/drawing/2014/main" id="{E7E00D0B-ED2B-70E6-9FFA-183B9C353068}"/>
              </a:ext>
            </a:extLst>
          </p:cNvPr>
          <p:cNvSpPr>
            <a:spLocks noGrp="1"/>
          </p:cNvSpPr>
          <p:nvPr>
            <p:ph idx="1"/>
          </p:nvPr>
        </p:nvSpPr>
        <p:spPr/>
        <p:txBody>
          <a:bodyPr>
            <a:normAutofit/>
          </a:bodyPr>
          <a:lstStyle/>
          <a:p>
            <a:r>
              <a:rPr lang="en-US" altLang="en-US" dirty="0">
                <a:latin typeface="Arial" panose="020B0604020202020204" pitchFamily="34" charset="0"/>
                <a:cs typeface="Arial" panose="020B0604020202020204" pitchFamily="34" charset="0"/>
              </a:rPr>
              <a:t>The thick smear is used to detect malarial parasites</a:t>
            </a:r>
            <a:r>
              <a:rPr lang="en-US" altLang="en-US" strike="sngStrike" dirty="0">
                <a:latin typeface="Arial" panose="020B0604020202020204" pitchFamily="34" charset="0"/>
                <a:cs typeface="Arial" panose="020B0604020202020204" pitchFamily="34" charset="0"/>
              </a:rPr>
              <a:t> </a:t>
            </a:r>
          </a:p>
          <a:p>
            <a:pPr lvl="1"/>
            <a:r>
              <a:rPr lang="en-US" altLang="en-US" dirty="0">
                <a:latin typeface="Arial" panose="020B0604020202020204" pitchFamily="34" charset="0"/>
                <a:cs typeface="Arial" panose="020B0604020202020204" pitchFamily="34" charset="0"/>
              </a:rPr>
              <a:t>Distortions of parasite morphology and the lack of intact RBCs require that a thin smear be examined to identify the species. </a:t>
            </a:r>
          </a:p>
          <a:p>
            <a:pPr marL="457200" lvl="1" indent="0">
              <a:buNone/>
            </a:pP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Trophozoites, schizonts, and gametocytes may be seen in the blood smear.</a:t>
            </a:r>
          </a:p>
          <a:p>
            <a:r>
              <a:rPr lang="en-US" altLang="en-US" dirty="0">
                <a:latin typeface="Arial" panose="020B0604020202020204" pitchFamily="34" charset="0"/>
                <a:cs typeface="Arial" panose="020B0604020202020204" pitchFamily="34" charset="0"/>
              </a:rPr>
              <a:t>More than one set of smears should be made within a 36-hour period because one set is inadequate to completely rule out the presence of malarial organisms.</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itle 1">
            <a:extLst>
              <a:ext uri="{FF2B5EF4-FFF2-40B4-BE49-F238E27FC236}">
                <a16:creationId xmlns:a16="http://schemas.microsoft.com/office/drawing/2014/main" id="{20250A68-4D1F-EFA2-98D8-8B932F0AC278}"/>
              </a:ext>
            </a:extLst>
          </p:cNvPr>
          <p:cNvSpPr>
            <a:spLocks noGrp="1"/>
          </p:cNvSpPr>
          <p:nvPr>
            <p:ph type="title"/>
          </p:nvPr>
        </p:nvSpPr>
        <p:spPr>
          <a:xfrm>
            <a:off x="838200" y="235916"/>
            <a:ext cx="10515600" cy="1325563"/>
          </a:xfrm>
        </p:spPr>
        <p:txBody>
          <a:bodyPr/>
          <a:lstStyle/>
          <a:p>
            <a:pPr algn="ctr"/>
            <a:r>
              <a:rPr lang="en-US" sz="4400" i="1" dirty="0">
                <a:latin typeface="Arial" panose="020B0604020202020204" pitchFamily="34" charset="0"/>
                <a:cs typeface="Arial" panose="020B0604020202020204" pitchFamily="34" charset="0"/>
              </a:rPr>
              <a:t>Plasmodium</a:t>
            </a:r>
            <a:br>
              <a:rPr lang="en-US" sz="4400" i="1"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Laboratory Diagnosis</a:t>
            </a:r>
            <a:endParaRPr lang="en-US" altLang="en-US" i="1" dirty="0"/>
          </a:p>
        </p:txBody>
      </p:sp>
      <p:sp>
        <p:nvSpPr>
          <p:cNvPr id="385027" name="Content Placeholder 2">
            <a:extLst>
              <a:ext uri="{FF2B5EF4-FFF2-40B4-BE49-F238E27FC236}">
                <a16:creationId xmlns:a16="http://schemas.microsoft.com/office/drawing/2014/main" id="{D283520F-4038-5C06-B84D-148EB444E37A}"/>
              </a:ext>
            </a:extLst>
          </p:cNvPr>
          <p:cNvSpPr>
            <a:spLocks noGrp="1"/>
          </p:cNvSpPr>
          <p:nvPr>
            <p:ph idx="1"/>
          </p:nvPr>
        </p:nvSpPr>
        <p:spPr>
          <a:xfrm>
            <a:off x="838200" y="1606964"/>
            <a:ext cx="10515600" cy="4351338"/>
          </a:xfrm>
        </p:spPr>
        <p:txBody>
          <a:bodyPr>
            <a:normAutofit/>
          </a:bodyPr>
          <a:lstStyle/>
          <a:p>
            <a:r>
              <a:rPr lang="en-US" altLang="en-US" dirty="0">
                <a:latin typeface="Arial" panose="020B0604020202020204" pitchFamily="34" charset="0"/>
                <a:cs typeface="Arial" panose="020B0604020202020204" pitchFamily="34" charset="0"/>
              </a:rPr>
              <a:t>The QBC system using the fluorescent dye acridine orange is a sensitive method for demonstrating the presence of parasites</a:t>
            </a:r>
            <a:endParaRPr lang="en-US" altLang="en-US" strike="sngStrike"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A thin smear must still be examined for definitive identification of </a:t>
            </a:r>
            <a:r>
              <a:rPr lang="en-US" altLang="en-US" i="1" dirty="0">
                <a:latin typeface="Arial" panose="020B0604020202020204" pitchFamily="34" charset="0"/>
                <a:cs typeface="Arial" panose="020B0604020202020204" pitchFamily="34" charset="0"/>
              </a:rPr>
              <a:t>Plasmodium</a:t>
            </a:r>
            <a:r>
              <a:rPr lang="en-US" altLang="en-US" dirty="0">
                <a:latin typeface="Arial" panose="020B0604020202020204" pitchFamily="34" charset="0"/>
                <a:cs typeface="Arial" panose="020B0604020202020204" pitchFamily="34" charset="0"/>
              </a:rPr>
              <a:t> spp. </a:t>
            </a:r>
          </a:p>
          <a:p>
            <a:r>
              <a:rPr lang="en-US" altLang="en-US" dirty="0">
                <a:latin typeface="Arial" panose="020B0604020202020204" pitchFamily="34" charset="0"/>
                <a:cs typeface="Arial" panose="020B0604020202020204" pitchFamily="34" charset="0"/>
              </a:rPr>
              <a:t>Nucleic acid amplification tests have been proposed as another method for diagnosing malaria. </a:t>
            </a:r>
          </a:p>
          <a:p>
            <a:pPr lvl="1"/>
            <a:r>
              <a:rPr lang="en-US" altLang="en-US" dirty="0">
                <a:latin typeface="Arial" panose="020B0604020202020204" pitchFamily="34" charset="0"/>
                <a:cs typeface="Arial" panose="020B0604020202020204" pitchFamily="34" charset="0"/>
              </a:rPr>
              <a:t>They have good sensitivity in detecting low levels of P. falciparum infection. </a:t>
            </a:r>
          </a:p>
          <a:p>
            <a:pPr lvl="1"/>
            <a:r>
              <a:rPr lang="en-US" altLang="en-US" dirty="0">
                <a:latin typeface="Arial" panose="020B0604020202020204" pitchFamily="34" charset="0"/>
                <a:cs typeface="Arial" panose="020B0604020202020204" pitchFamily="34" charset="0"/>
              </a:rPr>
              <a:t>However, the extended time and costly equipment required do not make the procedure cost-effective or efficient, especially for field work</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Title 1">
            <a:extLst>
              <a:ext uri="{FF2B5EF4-FFF2-40B4-BE49-F238E27FC236}">
                <a16:creationId xmlns:a16="http://schemas.microsoft.com/office/drawing/2014/main" id="{46BB5D18-E566-CD41-1477-E1C78CC52C81}"/>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Plasmodium</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 (Cont.)</a:t>
            </a:r>
          </a:p>
        </p:txBody>
      </p:sp>
      <p:sp>
        <p:nvSpPr>
          <p:cNvPr id="387075" name="Content Placeholder 2">
            <a:extLst>
              <a:ext uri="{FF2B5EF4-FFF2-40B4-BE49-F238E27FC236}">
                <a16:creationId xmlns:a16="http://schemas.microsoft.com/office/drawing/2014/main" id="{6487C48A-FB46-E157-13FC-B84911F52306}"/>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Several different immunoassays, collectively referred to as RDTs, use malarial antibody–impregnated dipsticks to detect </a:t>
            </a:r>
            <a:r>
              <a:rPr lang="en-US" altLang="en-US" i="1" dirty="0">
                <a:latin typeface="Arial" panose="020B0604020202020204" pitchFamily="34" charset="0"/>
                <a:cs typeface="Arial" panose="020B0604020202020204" pitchFamily="34" charset="0"/>
              </a:rPr>
              <a:t>Plasmodium </a:t>
            </a:r>
            <a:r>
              <a:rPr lang="en-US" altLang="en-US" dirty="0">
                <a:latin typeface="Arial" panose="020B0604020202020204" pitchFamily="34" charset="0"/>
                <a:cs typeface="Arial" panose="020B0604020202020204" pitchFamily="34" charset="0"/>
              </a:rPr>
              <a:t>infection. </a:t>
            </a:r>
          </a:p>
          <a:p>
            <a:pPr lvl="1"/>
            <a:r>
              <a:rPr lang="en-US" altLang="en-US" dirty="0">
                <a:latin typeface="Arial" panose="020B0604020202020204" pitchFamily="34" charset="0"/>
                <a:cs typeface="Arial" panose="020B0604020202020204" pitchFamily="34" charset="0"/>
              </a:rPr>
              <a:t>These assays use an antigen capture immunochromatographic principle to detect soluble proteins from malarial organisms in blood.</a:t>
            </a:r>
          </a:p>
          <a:p>
            <a:r>
              <a:rPr lang="en-US" altLang="en-US" dirty="0">
                <a:latin typeface="Arial" panose="020B0604020202020204" pitchFamily="34" charset="0"/>
                <a:cs typeface="Arial" panose="020B0604020202020204" pitchFamily="34" charset="0"/>
              </a:rPr>
              <a:t>Some tests use a monoclonal antibody directed against an antigen specific to </a:t>
            </a:r>
            <a:r>
              <a:rPr lang="en-US" altLang="en-US" i="1" dirty="0">
                <a:latin typeface="Arial" panose="020B0604020202020204" pitchFamily="34" charset="0"/>
                <a:cs typeface="Arial" panose="020B0604020202020204" pitchFamily="34" charset="0"/>
              </a:rPr>
              <a:t>P. falciparum</a:t>
            </a:r>
            <a:r>
              <a:rPr lang="en-US" altLang="en-US" dirty="0">
                <a:latin typeface="Arial" panose="020B0604020202020204" pitchFamily="34" charset="0"/>
                <a:cs typeface="Arial" panose="020B0604020202020204" pitchFamily="34" charset="0"/>
              </a:rPr>
              <a:t>, histidine-rich protein 2. </a:t>
            </a:r>
          </a:p>
          <a:p>
            <a:r>
              <a:rPr lang="en-US" altLang="en-US" dirty="0">
                <a:latin typeface="Arial" panose="020B0604020202020204" pitchFamily="34" charset="0"/>
                <a:cs typeface="Arial" panose="020B0604020202020204" pitchFamily="34" charset="0"/>
              </a:rPr>
              <a:t>Other tests use an antibody that detects a protein common to all species, parasite lactate dehydrogenase or </a:t>
            </a:r>
            <a:r>
              <a:rPr lang="en-US" altLang="en-US" i="1" dirty="0">
                <a:latin typeface="Arial" panose="020B0604020202020204" pitchFamily="34" charset="0"/>
                <a:cs typeface="Arial" panose="020B0604020202020204" pitchFamily="34" charset="0"/>
              </a:rPr>
              <a:t>Plasmodium</a:t>
            </a:r>
            <a:r>
              <a:rPr lang="en-US" altLang="en-US" dirty="0">
                <a:latin typeface="Arial" panose="020B0604020202020204" pitchFamily="34" charset="0"/>
                <a:cs typeface="Arial" panose="020B0604020202020204" pitchFamily="34" charset="0"/>
              </a:rPr>
              <a:t> aldolase.</a:t>
            </a:r>
          </a:p>
          <a:p>
            <a:pPr lvl="1"/>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itle 1">
            <a:extLst>
              <a:ext uri="{FF2B5EF4-FFF2-40B4-BE49-F238E27FC236}">
                <a16:creationId xmlns:a16="http://schemas.microsoft.com/office/drawing/2014/main" id="{C44D240E-836E-C720-7813-CA7D42963A03}"/>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Plasmodium</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 (Cont.)</a:t>
            </a:r>
          </a:p>
        </p:txBody>
      </p:sp>
      <p:sp>
        <p:nvSpPr>
          <p:cNvPr id="389123" name="Content Placeholder 2">
            <a:extLst>
              <a:ext uri="{FF2B5EF4-FFF2-40B4-BE49-F238E27FC236}">
                <a16:creationId xmlns:a16="http://schemas.microsoft.com/office/drawing/2014/main" id="{F4A7AF30-1724-4420-D2B9-365CE0302500}"/>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Serologic tests for antibody to malaria are not useful in an endemic area but may be useful for diagnosis in those who have traveled to an endemic area and have clinical symptoms of malaria. </a:t>
            </a:r>
          </a:p>
          <a:p>
            <a:r>
              <a:rPr lang="en-US" altLang="en-US" dirty="0">
                <a:latin typeface="Arial" panose="020B0604020202020204" pitchFamily="34" charset="0"/>
                <a:cs typeface="Arial" panose="020B0604020202020204" pitchFamily="34" charset="0"/>
              </a:rPr>
              <a:t>Testing for the presence of hemozoin in blood is an emerging area of malaria diagnostics.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4219F5F1-DB57-4569-CB9A-60FAF7ACE8A6}"/>
              </a:ext>
            </a:extLst>
          </p:cNvPr>
          <p:cNvSpPr>
            <a:spLocks noGrp="1"/>
          </p:cNvSpPr>
          <p:nvPr>
            <p:ph type="title"/>
          </p:nvPr>
        </p:nvSpPr>
        <p:spPr>
          <a:xfrm>
            <a:off x="2209800" y="228600"/>
            <a:ext cx="7772400" cy="990600"/>
          </a:xfrm>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Plasmodium vivax</a:t>
            </a:r>
          </a:p>
        </p:txBody>
      </p:sp>
      <p:sp>
        <p:nvSpPr>
          <p:cNvPr id="390147" name="Rectangle 3">
            <a:extLst>
              <a:ext uri="{FF2B5EF4-FFF2-40B4-BE49-F238E27FC236}">
                <a16:creationId xmlns:a16="http://schemas.microsoft.com/office/drawing/2014/main" id="{94824DC9-2E73-CA53-78B4-3446D705762E}"/>
              </a:ext>
            </a:extLst>
          </p:cNvPr>
          <p:cNvSpPr>
            <a:spLocks noGrp="1"/>
          </p:cNvSpPr>
          <p:nvPr>
            <p:ph idx="1"/>
          </p:nvPr>
        </p:nvSpPr>
        <p:spPr>
          <a:xfrm>
            <a:off x="1103243" y="1162878"/>
            <a:ext cx="10386392" cy="5161722"/>
          </a:xfrm>
        </p:spPr>
        <p:txBody>
          <a:bodyPr/>
          <a:lstStyle/>
          <a:p>
            <a:pPr eaLnBrk="1" hangingPunct="1"/>
            <a:r>
              <a:rPr lang="en-US" altLang="en-US" sz="2400" dirty="0">
                <a:latin typeface="Arial" panose="020B0604020202020204" pitchFamily="34" charset="0"/>
                <a:cs typeface="Arial" panose="020B0604020202020204" pitchFamily="34" charset="0"/>
              </a:rPr>
              <a:t>Tertian life cycle pattern</a:t>
            </a:r>
          </a:p>
          <a:p>
            <a:pPr lvl="1" eaLnBrk="1" hangingPunct="1"/>
            <a:r>
              <a:rPr lang="en-US" altLang="en-US" dirty="0">
                <a:latin typeface="Arial" panose="020B0604020202020204" pitchFamily="34" charset="0"/>
                <a:cs typeface="Arial" panose="020B0604020202020204" pitchFamily="34" charset="0"/>
              </a:rPr>
              <a:t>Life cycle takes approximately 48 hours to complete.</a:t>
            </a:r>
          </a:p>
          <a:p>
            <a:pPr lvl="1" eaLnBrk="1" hangingPunct="1"/>
            <a:r>
              <a:rPr lang="en-US" altLang="en-US" dirty="0">
                <a:latin typeface="Arial" panose="020B0604020202020204" pitchFamily="34" charset="0"/>
                <a:cs typeface="Arial" panose="020B0604020202020204" pitchFamily="34" charset="0"/>
              </a:rPr>
              <a:t>Invasion begins on the 3</a:t>
            </a:r>
            <a:r>
              <a:rPr lang="en-US" altLang="en-US" baseline="30000" dirty="0">
                <a:latin typeface="Arial" panose="020B0604020202020204" pitchFamily="34" charset="0"/>
                <a:cs typeface="Arial" panose="020B0604020202020204" pitchFamily="34" charset="0"/>
              </a:rPr>
              <a:t>rd</a:t>
            </a:r>
            <a:r>
              <a:rPr lang="en-US" altLang="en-US" dirty="0">
                <a:latin typeface="Arial" panose="020B0604020202020204" pitchFamily="34" charset="0"/>
                <a:cs typeface="Arial" panose="020B0604020202020204" pitchFamily="34" charset="0"/>
              </a:rPr>
              <a:t> day.</a:t>
            </a:r>
          </a:p>
          <a:p>
            <a:pPr eaLnBrk="1" hangingPunct="1"/>
            <a:r>
              <a:rPr lang="en-US" altLang="en-US" sz="2400" i="1" dirty="0">
                <a:latin typeface="Arial" panose="020B0604020202020204" pitchFamily="34" charset="0"/>
                <a:cs typeface="Arial" panose="020B0604020202020204" pitchFamily="34" charset="0"/>
              </a:rPr>
              <a:t>P. vivax </a:t>
            </a:r>
            <a:r>
              <a:rPr lang="en-US" altLang="en-US" sz="2400" dirty="0">
                <a:latin typeface="Arial" panose="020B0604020202020204" pitchFamily="34" charset="0"/>
                <a:cs typeface="Arial" panose="020B0604020202020204" pitchFamily="34" charset="0"/>
              </a:rPr>
              <a:t>usually invades young RBCs (reticulocytes) and therefore is characterized by enlarged infected RBCs, often up to double the normal size.</a:t>
            </a:r>
            <a:endParaRPr lang="en-US" altLang="en-US"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Infected RBCs may contain pink-red staining granules</a:t>
            </a:r>
          </a:p>
          <a:p>
            <a:pPr lvl="1" eaLnBrk="1" hangingPunct="1"/>
            <a:r>
              <a:rPr lang="en-US" altLang="en-US" dirty="0" err="1">
                <a:latin typeface="Arial" panose="020B0604020202020204" pitchFamily="34" charset="0"/>
                <a:cs typeface="Arial" panose="020B0604020202020204" pitchFamily="34" charset="0"/>
              </a:rPr>
              <a:t>Schüffner’s</a:t>
            </a:r>
            <a:r>
              <a:rPr lang="en-US" altLang="en-US" dirty="0">
                <a:latin typeface="Arial" panose="020B0604020202020204" pitchFamily="34" charset="0"/>
                <a:cs typeface="Arial" panose="020B0604020202020204" pitchFamily="34" charset="0"/>
              </a:rPr>
              <a:t> stippling</a:t>
            </a:r>
          </a:p>
        </p:txBody>
      </p:sp>
    </p:spTree>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a:extLst>
              <a:ext uri="{FF2B5EF4-FFF2-40B4-BE49-F238E27FC236}">
                <a16:creationId xmlns:a16="http://schemas.microsoft.com/office/drawing/2014/main" id="{3B240833-4E90-A3CD-15B2-BB3B53A70BEF}"/>
              </a:ext>
            </a:extLst>
          </p:cNvPr>
          <p:cNvSpPr>
            <a:spLocks noGrp="1"/>
          </p:cNvSpPr>
          <p:nvPr>
            <p:ph type="title"/>
          </p:nvPr>
        </p:nvSpPr>
        <p:spPr>
          <a:xfrm>
            <a:off x="2209800" y="233363"/>
            <a:ext cx="7772400" cy="990600"/>
          </a:xfrm>
        </p:spPr>
        <p:txBody>
          <a:bodyPr/>
          <a:lstStyle/>
          <a:p>
            <a:pPr eaLnBrk="1" hangingPunct="1"/>
            <a:r>
              <a:rPr lang="en-US" altLang="en-US" sz="4400" i="1" dirty="0">
                <a:latin typeface="Arial" panose="020B0604020202020204" pitchFamily="34" charset="0"/>
                <a:cs typeface="Arial" panose="020B0604020202020204" pitchFamily="34" charset="0"/>
              </a:rPr>
              <a:t>Plasmodium vivax </a:t>
            </a:r>
            <a:r>
              <a:rPr lang="en-US" altLang="en-US" dirty="0"/>
              <a:t>(Cont.)</a:t>
            </a:r>
            <a:endParaRPr lang="en-US" altLang="en-US" i="1" dirty="0"/>
          </a:p>
        </p:txBody>
      </p:sp>
      <p:sp>
        <p:nvSpPr>
          <p:cNvPr id="391171" name="Rectangle 3">
            <a:extLst>
              <a:ext uri="{FF2B5EF4-FFF2-40B4-BE49-F238E27FC236}">
                <a16:creationId xmlns:a16="http://schemas.microsoft.com/office/drawing/2014/main" id="{2FF6FED5-614B-3568-815E-6C35520F5F00}"/>
              </a:ext>
            </a:extLst>
          </p:cNvPr>
          <p:cNvSpPr>
            <a:spLocks noGrp="1"/>
          </p:cNvSpPr>
          <p:nvPr>
            <p:ph idx="1"/>
          </p:nvPr>
        </p:nvSpPr>
        <p:spPr>
          <a:xfrm>
            <a:off x="1212573" y="1336814"/>
            <a:ext cx="9635987" cy="4412974"/>
          </a:xfrm>
        </p:spPr>
        <p:txBody>
          <a:bodyPr/>
          <a:lstStyle/>
          <a:p>
            <a:pPr eaLnBrk="1" hangingPunct="1"/>
            <a:r>
              <a:rPr lang="en-US" altLang="en-US" sz="2400" dirty="0">
                <a:latin typeface="Arial" panose="020B0604020202020204" pitchFamily="34" charset="0"/>
                <a:cs typeface="Arial" panose="020B0604020202020204" pitchFamily="34" charset="0"/>
              </a:rPr>
              <a:t>The young trophozoite is characterized by its ameboid appearance; </a:t>
            </a:r>
          </a:p>
          <a:p>
            <a:pPr lvl="1" eaLnBrk="1" hangingPunct="1"/>
            <a:r>
              <a:rPr lang="en-US" altLang="en-US" dirty="0">
                <a:latin typeface="Arial" panose="020B0604020202020204" pitchFamily="34" charset="0"/>
                <a:cs typeface="Arial" panose="020B0604020202020204" pitchFamily="34" charset="0"/>
              </a:rPr>
              <a:t>By maturity, it usually fills the RBC, and golden-brown malarial pigment is present.</a:t>
            </a:r>
          </a:p>
          <a:p>
            <a:pPr eaLnBrk="1" hangingPunct="1"/>
            <a:r>
              <a:rPr lang="en-US" altLang="en-US" sz="2400" dirty="0">
                <a:latin typeface="Arial" panose="020B0604020202020204" pitchFamily="34" charset="0"/>
                <a:cs typeface="Arial" panose="020B0604020202020204" pitchFamily="34" charset="0"/>
              </a:rPr>
              <a:t>Schizonts contain 12 to 24 or more merozoites.</a:t>
            </a:r>
          </a:p>
          <a:p>
            <a:pPr lvl="1" eaLnBrk="1" hangingPunct="1"/>
            <a:r>
              <a:rPr lang="en-US" altLang="en-US" dirty="0">
                <a:latin typeface="Arial" panose="020B0604020202020204" pitchFamily="34" charset="0"/>
                <a:cs typeface="Arial" panose="020B0604020202020204" pitchFamily="34" charset="0"/>
              </a:rPr>
              <a:t>Average: 16</a:t>
            </a:r>
          </a:p>
          <a:p>
            <a:pPr eaLnBrk="1" hangingPunct="1"/>
            <a:r>
              <a:rPr lang="en-US" altLang="en-US" sz="2400" dirty="0">
                <a:latin typeface="Arial" panose="020B0604020202020204" pitchFamily="34" charset="0"/>
                <a:cs typeface="Arial" panose="020B0604020202020204" pitchFamily="34" charset="0"/>
              </a:rPr>
              <a:t>Gametocytes are rounded and fill the cell.</a:t>
            </a:r>
          </a:p>
          <a:p>
            <a:pPr eaLnBrk="1" hangingPunct="1"/>
            <a:r>
              <a:rPr lang="en-US" altLang="en-US" sz="2400" dirty="0">
                <a:latin typeface="Arial" panose="020B0604020202020204" pitchFamily="34" charset="0"/>
                <a:cs typeface="Arial" panose="020B0604020202020204" pitchFamily="34" charset="0"/>
              </a:rPr>
              <a:t>Macrogametocytes are often difficult to distinguish from mature trophozoites.</a:t>
            </a:r>
          </a:p>
          <a:p>
            <a:pPr eaLnBrk="1" hangingPunct="1"/>
            <a:endParaRPr lang="en-US" altLang="en-US" sz="2600" dirty="0"/>
          </a:p>
        </p:txBody>
      </p:sp>
    </p:spTree>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A49B124C-7572-C573-0701-845053EA9864}"/>
              </a:ext>
            </a:extLst>
          </p:cNvPr>
          <p:cNvSpPr>
            <a:spLocks noGrp="1"/>
          </p:cNvSpPr>
          <p:nvPr>
            <p:ph type="title"/>
          </p:nvPr>
        </p:nvSpPr>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Morphologic Forms of </a:t>
            </a:r>
            <a:r>
              <a:rPr lang="en-US" altLang="en-US" sz="4000" i="1" dirty="0">
                <a:latin typeface="Arial" panose="020B0604020202020204" pitchFamily="34" charset="0"/>
                <a:cs typeface="Arial" panose="020B0604020202020204" pitchFamily="34" charset="0"/>
              </a:rPr>
              <a:t>P. vivax</a:t>
            </a:r>
          </a:p>
        </p:txBody>
      </p:sp>
      <p:pic>
        <p:nvPicPr>
          <p:cNvPr id="392197" name="Picture 6" descr="Y:\ELS00000-IW26_[Mahon 6e]\ELS00000-IW26-SRC\Course-N\Construction\IC\jpg\Chapter028\028029C.jpg">
            <a:extLst>
              <a:ext uri="{FF2B5EF4-FFF2-40B4-BE49-F238E27FC236}">
                <a16:creationId xmlns:a16="http://schemas.microsoft.com/office/drawing/2014/main" id="{A69F841E-5EEE-116D-05F6-269B75521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613" y="4038600"/>
            <a:ext cx="32639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198" name="Picture 7" descr="Y:\ELS00000-IW26_[Mahon 6e]\ELS00000-IW26-SRC\Course-N\Construction\IC\jpg\Chapter028\028029A.jpg">
            <a:extLst>
              <a:ext uri="{FF2B5EF4-FFF2-40B4-BE49-F238E27FC236}">
                <a16:creationId xmlns:a16="http://schemas.microsoft.com/office/drawing/2014/main" id="{1C0D5F94-65C0-F9AD-F782-2E814A56D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613" y="1385888"/>
            <a:ext cx="3100387"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199" name="Picture 8" descr="Y:\ELS00000-IW26_[Mahon 6e]\ELS00000-IW26-SRC\Course-N\Construction\IC\jpg\Chapter028\028029B.jpg">
            <a:extLst>
              <a:ext uri="{FF2B5EF4-FFF2-40B4-BE49-F238E27FC236}">
                <a16:creationId xmlns:a16="http://schemas.microsoft.com/office/drawing/2014/main" id="{75D14714-E3DD-FC92-1114-6A622647C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488" y="1377950"/>
            <a:ext cx="3109912"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200" name="Picture 9" descr="Y:\ELS00000-IW26_[Mahon 6e]\ELS00000-IW26-SRC\Course-N\Construction\IC\jpg\Chapter028\028029D.jpg">
            <a:extLst>
              <a:ext uri="{FF2B5EF4-FFF2-40B4-BE49-F238E27FC236}">
                <a16:creationId xmlns:a16="http://schemas.microsoft.com/office/drawing/2014/main" id="{DF8EC3B2-026C-335B-61E3-60CA6510CE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913" y="4038600"/>
            <a:ext cx="32639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a:extLst>
              <a:ext uri="{FF2B5EF4-FFF2-40B4-BE49-F238E27FC236}">
                <a16:creationId xmlns:a16="http://schemas.microsoft.com/office/drawing/2014/main" id="{846F095A-AA57-ECDC-74CB-4B7639039E87}"/>
              </a:ext>
            </a:extLst>
          </p:cNvPr>
          <p:cNvSpPr>
            <a:spLocks noGrp="1"/>
          </p:cNvSpPr>
          <p:nvPr>
            <p:ph type="title"/>
          </p:nvPr>
        </p:nvSpPr>
        <p:spPr/>
        <p:txBody>
          <a:bodyPr>
            <a:normAutofit fontScale="90000"/>
          </a:bodyPr>
          <a:lstStyle/>
          <a:p>
            <a:pPr algn="ctr"/>
            <a:r>
              <a:rPr lang="en-US" altLang="en-US" sz="4400" i="1" dirty="0">
                <a:latin typeface="Arial" panose="020B0604020202020204" pitchFamily="34" charset="0"/>
                <a:cs typeface="Arial" panose="020B0604020202020204" pitchFamily="34" charset="0"/>
              </a:rPr>
              <a:t/>
            </a:r>
            <a:br>
              <a:rPr lang="en-US" altLang="en-US" sz="4400" i="1" dirty="0">
                <a:latin typeface="Arial" panose="020B0604020202020204" pitchFamily="34" charset="0"/>
                <a:cs typeface="Arial" panose="020B0604020202020204" pitchFamily="34" charset="0"/>
              </a:rPr>
            </a:br>
            <a:r>
              <a:rPr lang="en-US" altLang="en-US" sz="4400" i="1" dirty="0">
                <a:latin typeface="Arial" panose="020B0604020202020204" pitchFamily="34" charset="0"/>
                <a:cs typeface="Arial" panose="020B0604020202020204" pitchFamily="34" charset="0"/>
              </a:rPr>
              <a:t/>
            </a:r>
            <a:br>
              <a:rPr lang="en-US" altLang="en-US" sz="4400" i="1" dirty="0">
                <a:latin typeface="Arial" panose="020B0604020202020204" pitchFamily="34" charset="0"/>
                <a:cs typeface="Arial" panose="020B0604020202020204" pitchFamily="34" charset="0"/>
              </a:rPr>
            </a:br>
            <a:r>
              <a:rPr lang="en-US" altLang="en-US" sz="4400" i="1" dirty="0">
                <a:latin typeface="Arial" panose="020B0604020202020204" pitchFamily="34" charset="0"/>
                <a:cs typeface="Arial" panose="020B0604020202020204" pitchFamily="34" charset="0"/>
              </a:rPr>
              <a:t>Naegleria </a:t>
            </a:r>
            <a:r>
              <a:rPr lang="en-US" altLang="en-US" sz="4400" i="1" dirty="0" err="1">
                <a:latin typeface="Arial" panose="020B0604020202020204" pitchFamily="34" charset="0"/>
                <a:cs typeface="Arial" panose="020B0604020202020204" pitchFamily="34" charset="0"/>
              </a:rPr>
              <a:t>fowleri</a:t>
            </a:r>
            <a:r>
              <a:rPr lang="en-US" altLang="en-US" sz="4400" i="1" dirty="0">
                <a:latin typeface="Arial" panose="020B0604020202020204" pitchFamily="34" charset="0"/>
                <a:cs typeface="Arial" panose="020B0604020202020204" pitchFamily="34" charset="0"/>
              </a:rPr>
              <a:t/>
            </a:r>
            <a:br>
              <a:rPr lang="en-US" altLang="en-US" sz="4400" i="1"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Laboratory diagnosis</a:t>
            </a:r>
            <a:br>
              <a:rPr lang="en-US" altLang="en-US" dirty="0">
                <a:latin typeface="Arial" panose="020B0604020202020204" pitchFamily="34" charset="0"/>
                <a:cs typeface="Arial" panose="020B0604020202020204" pitchFamily="34" charset="0"/>
              </a:rPr>
            </a:br>
            <a:r>
              <a:rPr lang="en-US" altLang="en-US" sz="4400" i="1" dirty="0">
                <a:latin typeface="Arial" panose="020B0604020202020204" pitchFamily="34" charset="0"/>
                <a:cs typeface="Arial" panose="020B0604020202020204" pitchFamily="34" charset="0"/>
              </a:rPr>
              <a:t/>
            </a:r>
            <a:br>
              <a:rPr lang="en-US" altLang="en-US" sz="4400" i="1" dirty="0">
                <a:latin typeface="Arial" panose="020B0604020202020204" pitchFamily="34" charset="0"/>
                <a:cs typeface="Arial" panose="020B0604020202020204" pitchFamily="34" charset="0"/>
              </a:rPr>
            </a:br>
            <a:endParaRPr lang="en-US" altLang="en-US" dirty="0"/>
          </a:p>
        </p:txBody>
      </p:sp>
      <p:sp>
        <p:nvSpPr>
          <p:cNvPr id="235523" name="Content Placeholder 2">
            <a:extLst>
              <a:ext uri="{FF2B5EF4-FFF2-40B4-BE49-F238E27FC236}">
                <a16:creationId xmlns:a16="http://schemas.microsoft.com/office/drawing/2014/main" id="{3F8E0645-0D47-EC4B-B099-6629260A4DBE}"/>
              </a:ext>
            </a:extLst>
          </p:cNvPr>
          <p:cNvSpPr>
            <a:spLocks noGrp="1"/>
          </p:cNvSpPr>
          <p:nvPr>
            <p:ph idx="1"/>
          </p:nvPr>
        </p:nvSpPr>
        <p:spPr/>
        <p:txBody>
          <a:bodyPr>
            <a:normAutofit/>
          </a:bodyPr>
          <a:lstStyle/>
          <a:p>
            <a:r>
              <a:rPr lang="en-US" altLang="en-US" i="1" dirty="0">
                <a:latin typeface="Arial" panose="020B0604020202020204" pitchFamily="34" charset="0"/>
                <a:cs typeface="Arial" panose="020B0604020202020204" pitchFamily="34" charset="0"/>
              </a:rPr>
              <a:t>N. </a:t>
            </a:r>
            <a:r>
              <a:rPr lang="en-US" altLang="en-US" i="1" dirty="0" err="1">
                <a:latin typeface="Arial" panose="020B0604020202020204" pitchFamily="34" charset="0"/>
                <a:cs typeface="Arial" panose="020B0604020202020204" pitchFamily="34" charset="0"/>
              </a:rPr>
              <a:t>fowleri</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does not stain well with Gram stain</a:t>
            </a:r>
          </a:p>
          <a:p>
            <a:r>
              <a:rPr lang="en-US" altLang="en-US" sz="3200" dirty="0">
                <a:latin typeface="Arial" panose="020B0604020202020204" pitchFamily="34" charset="0"/>
                <a:cs typeface="Arial" panose="020B0604020202020204" pitchFamily="34" charset="0"/>
              </a:rPr>
              <a:t>M</a:t>
            </a:r>
            <a:r>
              <a:rPr lang="en-US" altLang="en-US" dirty="0">
                <a:latin typeface="Arial" panose="020B0604020202020204" pitchFamily="34" charset="0"/>
                <a:cs typeface="Arial" panose="020B0604020202020204" pitchFamily="34" charset="0"/>
              </a:rPr>
              <a:t>otile trophozoites can be seen in a wet mount of CSF. They must be carefully distinguished from leukocytes.</a:t>
            </a:r>
          </a:p>
          <a:p>
            <a:r>
              <a:rPr lang="en-US" altLang="en-US" dirty="0">
                <a:latin typeface="Arial" panose="020B0604020202020204" pitchFamily="34" charset="0"/>
                <a:cs typeface="Arial" panose="020B0604020202020204" pitchFamily="34" charset="0"/>
              </a:rPr>
              <a:t>The trophozoite may also be seen in cytocentrifuged CSF specimens stained with Wright stain. </a:t>
            </a:r>
          </a:p>
          <a:p>
            <a:r>
              <a:rPr lang="en-US" altLang="en-US" dirty="0">
                <a:latin typeface="Arial" panose="020B0604020202020204" pitchFamily="34" charset="0"/>
                <a:cs typeface="Arial" panose="020B0604020202020204" pitchFamily="34" charset="0"/>
              </a:rPr>
              <a:t>The ameba can be converted to the flagellate stage by adding one drop of CSF sediment to 1 mL of distilled water and incubating it at 37° C.</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a:extLst>
              <a:ext uri="{FF2B5EF4-FFF2-40B4-BE49-F238E27FC236}">
                <a16:creationId xmlns:a16="http://schemas.microsoft.com/office/drawing/2014/main" id="{D89EDFD8-B94E-8F11-1910-A56F50C90A24}"/>
              </a:ext>
            </a:extLst>
          </p:cNvPr>
          <p:cNvSpPr>
            <a:spLocks noGrp="1"/>
          </p:cNvSpPr>
          <p:nvPr>
            <p:ph type="title"/>
          </p:nvPr>
        </p:nvSpPr>
        <p:spPr>
          <a:xfrm>
            <a:off x="1981200" y="307975"/>
            <a:ext cx="7772400" cy="762000"/>
          </a:xfrm>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P. </a:t>
            </a:r>
            <a:r>
              <a:rPr lang="en-US" altLang="en-US" sz="4000" i="1" dirty="0" err="1">
                <a:latin typeface="Arial" panose="020B0604020202020204" pitchFamily="34" charset="0"/>
                <a:cs typeface="Arial" panose="020B0604020202020204" pitchFamily="34" charset="0"/>
              </a:rPr>
              <a:t>malariae</a:t>
            </a:r>
            <a:endParaRPr lang="en-US" altLang="en-US" sz="4000" i="1" dirty="0">
              <a:latin typeface="Arial" panose="020B0604020202020204" pitchFamily="34" charset="0"/>
              <a:cs typeface="Arial" panose="020B0604020202020204" pitchFamily="34" charset="0"/>
            </a:endParaRPr>
          </a:p>
        </p:txBody>
      </p:sp>
      <p:sp>
        <p:nvSpPr>
          <p:cNvPr id="99331" name="Rectangle 3">
            <a:extLst>
              <a:ext uri="{FF2B5EF4-FFF2-40B4-BE49-F238E27FC236}">
                <a16:creationId xmlns:a16="http://schemas.microsoft.com/office/drawing/2014/main" id="{7BA101B5-7572-36D6-D809-E8D5B5EDA0B3}"/>
              </a:ext>
            </a:extLst>
          </p:cNvPr>
          <p:cNvSpPr>
            <a:spLocks noGrp="1" noChangeArrowheads="1"/>
          </p:cNvSpPr>
          <p:nvPr>
            <p:ph idx="1"/>
          </p:nvPr>
        </p:nvSpPr>
        <p:spPr>
          <a:xfrm>
            <a:off x="1297056" y="1193835"/>
            <a:ext cx="9521687" cy="5218043"/>
          </a:xfrm>
        </p:spPr>
        <p:txBody>
          <a:bodyPr rtlCol="0">
            <a:normAutofit/>
          </a:bodyPr>
          <a:lstStyle/>
          <a:p>
            <a:pPr>
              <a:defRPr/>
            </a:pPr>
            <a:r>
              <a:rPr lang="en-US" altLang="en-US" sz="2600" dirty="0">
                <a:latin typeface="Arial" panose="020B0604020202020204" pitchFamily="34" charset="0"/>
                <a:cs typeface="Arial" panose="020B0604020202020204" pitchFamily="34" charset="0"/>
              </a:rPr>
              <a:t>Quartan life cycle </a:t>
            </a:r>
          </a:p>
          <a:p>
            <a:pPr lvl="1">
              <a:defRPr/>
            </a:pPr>
            <a:r>
              <a:rPr lang="en-US" altLang="en-US" sz="2200" dirty="0">
                <a:latin typeface="Arial" panose="020B0604020202020204" pitchFamily="34" charset="0"/>
                <a:cs typeface="Arial" panose="020B0604020202020204" pitchFamily="34" charset="0"/>
              </a:rPr>
              <a:t>Life cycle takes approximately 72 hours to complete.</a:t>
            </a:r>
          </a:p>
          <a:p>
            <a:pPr lvl="1">
              <a:defRPr/>
            </a:pPr>
            <a:r>
              <a:rPr lang="en-US" altLang="en-US" sz="2200" dirty="0">
                <a:latin typeface="Arial" panose="020B0604020202020204" pitchFamily="34" charset="0"/>
                <a:cs typeface="Arial" panose="020B0604020202020204" pitchFamily="34" charset="0"/>
              </a:rPr>
              <a:t>Invasion of new RBCs every 4</a:t>
            </a:r>
            <a:r>
              <a:rPr lang="en-US" altLang="en-US" sz="2200" baseline="30000" dirty="0">
                <a:latin typeface="Arial" panose="020B0604020202020204" pitchFamily="34" charset="0"/>
                <a:cs typeface="Arial" panose="020B0604020202020204" pitchFamily="34" charset="0"/>
              </a:rPr>
              <a:t>th</a:t>
            </a:r>
            <a:r>
              <a:rPr lang="en-US" altLang="en-US" sz="2200" dirty="0">
                <a:latin typeface="Arial" panose="020B0604020202020204" pitchFamily="34" charset="0"/>
                <a:cs typeface="Arial" panose="020B0604020202020204" pitchFamily="34" charset="0"/>
              </a:rPr>
              <a:t> day</a:t>
            </a:r>
          </a:p>
          <a:p>
            <a:pPr>
              <a:defRPr/>
            </a:pPr>
            <a:r>
              <a:rPr lang="en-US" altLang="en-US" sz="2600" dirty="0">
                <a:latin typeface="Arial" panose="020B0604020202020204" pitchFamily="34" charset="0"/>
                <a:cs typeface="Arial" panose="020B0604020202020204" pitchFamily="34" charset="0"/>
              </a:rPr>
              <a:t>Trophozoite (also known as band form)-compact</a:t>
            </a:r>
            <a:endParaRPr lang="en-US" altLang="en-US" sz="2600" strike="sngStrike" dirty="0">
              <a:latin typeface="Arial" panose="020B0604020202020204" pitchFamily="34" charset="0"/>
              <a:cs typeface="Arial" panose="020B0604020202020204" pitchFamily="34" charset="0"/>
            </a:endParaRPr>
          </a:p>
          <a:p>
            <a:pPr lvl="1">
              <a:defRPr/>
            </a:pPr>
            <a:r>
              <a:rPr lang="en-US" altLang="en-US" sz="2200" dirty="0">
                <a:latin typeface="Arial" panose="020B0604020202020204" pitchFamily="34" charset="0"/>
                <a:cs typeface="Arial" panose="020B0604020202020204" pitchFamily="34" charset="0"/>
              </a:rPr>
              <a:t>Characteristic band form, hence, the form name</a:t>
            </a:r>
          </a:p>
          <a:p>
            <a:pPr lvl="1">
              <a:defRPr/>
            </a:pPr>
            <a:r>
              <a:rPr lang="en-US" dirty="0">
                <a:latin typeface="Arial" panose="020B0604020202020204" pitchFamily="34" charset="0"/>
                <a:cs typeface="Arial" panose="020B0604020202020204" pitchFamily="34" charset="0"/>
              </a:rPr>
              <a:t>Dark, coarse, brown-to-black pigment is seen in the band form</a:t>
            </a:r>
            <a:endParaRPr lang="en-US" altLang="en-US" sz="3800" dirty="0">
              <a:latin typeface="Arial" panose="020B0604020202020204" pitchFamily="34" charset="0"/>
              <a:cs typeface="Arial" panose="020B0604020202020204" pitchFamily="34" charset="0"/>
            </a:endParaRPr>
          </a:p>
          <a:p>
            <a:pPr lvl="1">
              <a:defRPr/>
            </a:pPr>
            <a:r>
              <a:rPr lang="en-US" altLang="en-US" dirty="0">
                <a:latin typeface="Arial" panose="020B0604020202020204" pitchFamily="34" charset="0"/>
                <a:cs typeface="Arial" panose="020B0604020202020204" pitchFamily="34" charset="0"/>
              </a:rPr>
              <a:t>Occasionally a few pink cytoplasmic dots</a:t>
            </a:r>
          </a:p>
          <a:p>
            <a:pPr lvl="2">
              <a:defRPr/>
            </a:pPr>
            <a:r>
              <a:rPr lang="en-US" altLang="en-US" dirty="0">
                <a:latin typeface="Arial" panose="020B0604020202020204" pitchFamily="34" charset="0"/>
                <a:cs typeface="Arial" panose="020B0604020202020204" pitchFamily="34" charset="0"/>
              </a:rPr>
              <a:t>Ziemann’s dots</a:t>
            </a:r>
          </a:p>
          <a:p>
            <a:pPr>
              <a:defRPr/>
            </a:pPr>
            <a:r>
              <a:rPr lang="en-US" altLang="en-US" sz="2600" dirty="0">
                <a:latin typeface="Arial" panose="020B0604020202020204" pitchFamily="34" charset="0"/>
                <a:cs typeface="Arial" panose="020B0604020202020204" pitchFamily="34" charset="0"/>
              </a:rPr>
              <a:t>Mature schizonts have no more than 6 to 14 merozoites.</a:t>
            </a:r>
          </a:p>
          <a:p>
            <a:pPr lvl="1">
              <a:defRPr/>
            </a:pPr>
            <a:r>
              <a:rPr lang="en-US" altLang="en-US" dirty="0">
                <a:latin typeface="Arial" panose="020B0604020202020204" pitchFamily="34" charset="0"/>
                <a:cs typeface="Arial" panose="020B0604020202020204" pitchFamily="34" charset="0"/>
              </a:rPr>
              <a:t>Average: 8</a:t>
            </a:r>
          </a:p>
          <a:p>
            <a:pPr lvl="1">
              <a:defRPr/>
            </a:pPr>
            <a:r>
              <a:rPr lang="en-US" altLang="en-US" dirty="0" err="1">
                <a:latin typeface="Arial" panose="020B0604020202020204" pitchFamily="34" charset="0"/>
                <a:cs typeface="Arial" panose="020B0604020202020204" pitchFamily="34" charset="0"/>
              </a:rPr>
              <a:t>Merozoites</a:t>
            </a:r>
            <a:r>
              <a:rPr lang="en-US" altLang="en-US" dirty="0">
                <a:latin typeface="Arial" panose="020B0604020202020204" pitchFamily="34" charset="0"/>
                <a:cs typeface="Arial" panose="020B0604020202020204" pitchFamily="34" charset="0"/>
              </a:rPr>
              <a:t> known to form loose, daisy petal arrangement</a:t>
            </a:r>
          </a:p>
        </p:txBody>
      </p:sp>
    </p:spTree>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F257B7AE-445F-0646-90F9-DDD434D503F0}"/>
              </a:ext>
            </a:extLst>
          </p:cNvPr>
          <p:cNvSpPr>
            <a:spLocks noGrp="1"/>
          </p:cNvSpPr>
          <p:nvPr>
            <p:ph type="title"/>
          </p:nvPr>
        </p:nvSpPr>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Morphologic Forms of </a:t>
            </a:r>
            <a:r>
              <a:rPr lang="en-US" altLang="en-US" sz="4000" i="1" dirty="0">
                <a:latin typeface="Arial" panose="020B0604020202020204" pitchFamily="34" charset="0"/>
                <a:cs typeface="Arial" panose="020B0604020202020204" pitchFamily="34" charset="0"/>
              </a:rPr>
              <a:t>P. </a:t>
            </a:r>
            <a:r>
              <a:rPr lang="en-US" altLang="en-US" sz="4000" i="1" dirty="0" err="1">
                <a:latin typeface="Arial" panose="020B0604020202020204" pitchFamily="34" charset="0"/>
                <a:cs typeface="Arial" panose="020B0604020202020204" pitchFamily="34" charset="0"/>
              </a:rPr>
              <a:t>malariae</a:t>
            </a:r>
            <a:endParaRPr lang="en-US" altLang="en-US" sz="4000" i="1" dirty="0">
              <a:latin typeface="Arial" panose="020B0604020202020204" pitchFamily="34" charset="0"/>
              <a:cs typeface="Arial" panose="020B0604020202020204" pitchFamily="34" charset="0"/>
            </a:endParaRPr>
          </a:p>
        </p:txBody>
      </p:sp>
      <p:pic>
        <p:nvPicPr>
          <p:cNvPr id="394245" name="Picture 6" descr="Y:\ELS00000-IW26_[Mahon 6e]\ELS00000-IW26-SRC\Course-N\Construction\IC\jpg\Chapter028\028030B.jpg">
            <a:extLst>
              <a:ext uri="{FF2B5EF4-FFF2-40B4-BE49-F238E27FC236}">
                <a16:creationId xmlns:a16="http://schemas.microsoft.com/office/drawing/2014/main" id="{6B7F9D9C-2729-13C4-C133-8C1FF8B26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62200"/>
            <a:ext cx="41925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246" name="Picture 7" descr="Y:\ELS00000-IW26_[Mahon 6e]\ELS00000-IW26-SRC\Course-N\Construction\IC\jpg\Chapter028\028030A.jpg">
            <a:extLst>
              <a:ext uri="{FF2B5EF4-FFF2-40B4-BE49-F238E27FC236}">
                <a16:creationId xmlns:a16="http://schemas.microsoft.com/office/drawing/2014/main" id="{CD2EF482-F5E6-EFDC-6A3B-9897203E5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414" y="2362200"/>
            <a:ext cx="419258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Title 1">
            <a:extLst>
              <a:ext uri="{FF2B5EF4-FFF2-40B4-BE49-F238E27FC236}">
                <a16:creationId xmlns:a16="http://schemas.microsoft.com/office/drawing/2014/main" id="{D8149F67-431A-E526-CFD8-A708C32B5C1B}"/>
              </a:ext>
            </a:extLst>
          </p:cNvPr>
          <p:cNvSpPr>
            <a:spLocks noGrp="1"/>
          </p:cNvSpPr>
          <p:nvPr>
            <p:ph type="title"/>
          </p:nvPr>
        </p:nvSpPr>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P. </a:t>
            </a:r>
            <a:r>
              <a:rPr lang="en-US" altLang="en-US" sz="4000" i="1" dirty="0" err="1">
                <a:latin typeface="Arial" panose="020B0604020202020204" pitchFamily="34" charset="0"/>
                <a:cs typeface="Arial" panose="020B0604020202020204" pitchFamily="34" charset="0"/>
              </a:rPr>
              <a:t>ovale</a:t>
            </a:r>
            <a:endParaRPr lang="en-US" altLang="en-US" sz="4000" i="1" dirty="0">
              <a:latin typeface="Arial" panose="020B0604020202020204" pitchFamily="34" charset="0"/>
              <a:cs typeface="Arial" panose="020B0604020202020204" pitchFamily="34" charset="0"/>
            </a:endParaRPr>
          </a:p>
        </p:txBody>
      </p:sp>
      <p:sp>
        <p:nvSpPr>
          <p:cNvPr id="395267" name="Content Placeholder 2">
            <a:extLst>
              <a:ext uri="{FF2B5EF4-FFF2-40B4-BE49-F238E27FC236}">
                <a16:creationId xmlns:a16="http://schemas.microsoft.com/office/drawing/2014/main" id="{E410F88F-F372-0D69-0CBE-37E85A08726E}"/>
              </a:ext>
            </a:extLst>
          </p:cNvPr>
          <p:cNvSpPr>
            <a:spLocks noGrp="1"/>
          </p:cNvSpPr>
          <p:nvPr>
            <p:ph idx="1"/>
          </p:nvPr>
        </p:nvSpPr>
        <p:spPr>
          <a:xfrm>
            <a:off x="904460" y="1550504"/>
            <a:ext cx="10449339" cy="4626459"/>
          </a:xfrm>
        </p:spPr>
        <p:txBody>
          <a:bodyPr/>
          <a:lstStyle/>
          <a:p>
            <a:pPr eaLnBrk="1" hangingPunct="1"/>
            <a:r>
              <a:rPr lang="en-US" altLang="en-US" sz="2400" dirty="0">
                <a:latin typeface="Arial" panose="020B0604020202020204" pitchFamily="34" charset="0"/>
                <a:cs typeface="Arial" panose="020B0604020202020204" pitchFamily="34" charset="0"/>
              </a:rPr>
              <a:t>The least commonly seen species</a:t>
            </a:r>
          </a:p>
          <a:p>
            <a:pPr eaLnBrk="1" hangingPunct="1"/>
            <a:r>
              <a:rPr lang="en-US" altLang="en-US" sz="2400" dirty="0">
                <a:latin typeface="Arial" panose="020B0604020202020204" pitchFamily="34" charset="0"/>
                <a:cs typeface="Arial" panose="020B0604020202020204" pitchFamily="34" charset="0"/>
              </a:rPr>
              <a:t>Resembles </a:t>
            </a:r>
            <a:r>
              <a:rPr lang="en-US" altLang="en-US" sz="2400" i="1" dirty="0">
                <a:latin typeface="Arial" panose="020B0604020202020204" pitchFamily="34" charset="0"/>
                <a:cs typeface="Arial" panose="020B0604020202020204" pitchFamily="34" charset="0"/>
              </a:rPr>
              <a:t>P. vivax</a:t>
            </a:r>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Infected RBCs are enlarged and may assume oval shape with </a:t>
            </a:r>
            <a:r>
              <a:rPr lang="en-US" altLang="en-US" sz="2400" dirty="0" err="1">
                <a:latin typeface="Arial" panose="020B0604020202020204" pitchFamily="34" charset="0"/>
                <a:cs typeface="Arial" panose="020B0604020202020204" pitchFamily="34" charset="0"/>
              </a:rPr>
              <a:t>fringeline</a:t>
            </a:r>
            <a:r>
              <a:rPr lang="en-US" altLang="en-US" sz="2400" dirty="0">
                <a:latin typeface="Arial" panose="020B0604020202020204" pitchFamily="34" charset="0"/>
                <a:cs typeface="Arial" panose="020B0604020202020204" pitchFamily="34" charset="0"/>
              </a:rPr>
              <a:t> edges.</a:t>
            </a:r>
          </a:p>
          <a:p>
            <a:pPr eaLnBrk="1" hangingPunct="1"/>
            <a:r>
              <a:rPr lang="en-US" altLang="en-US" sz="2400" dirty="0" err="1">
                <a:latin typeface="Arial" panose="020B0604020202020204" pitchFamily="34" charset="0"/>
                <a:cs typeface="Arial" panose="020B0604020202020204" pitchFamily="34" charset="0"/>
              </a:rPr>
              <a:t>Schüffner’s</a:t>
            </a:r>
            <a:r>
              <a:rPr lang="en-US" altLang="en-US" sz="2400" dirty="0">
                <a:latin typeface="Arial" panose="020B0604020202020204" pitchFamily="34" charset="0"/>
                <a:cs typeface="Arial" panose="020B0604020202020204" pitchFamily="34" charset="0"/>
              </a:rPr>
              <a:t> dots less common than in </a:t>
            </a:r>
            <a:r>
              <a:rPr lang="en-US" altLang="en-US" sz="2400" i="1" dirty="0">
                <a:latin typeface="Arial" panose="020B0604020202020204" pitchFamily="34" charset="0"/>
                <a:cs typeface="Arial" panose="020B0604020202020204" pitchFamily="34" charset="0"/>
              </a:rPr>
              <a:t>P. vivax</a:t>
            </a:r>
          </a:p>
          <a:p>
            <a:pPr lvl="1" eaLnBrk="1" hangingPunct="1"/>
            <a:r>
              <a:rPr lang="en-US" altLang="en-US" sz="2000" dirty="0">
                <a:latin typeface="Arial" panose="020B0604020202020204" pitchFamily="34" charset="0"/>
                <a:cs typeface="Arial" panose="020B0604020202020204" pitchFamily="34" charset="0"/>
              </a:rPr>
              <a:t>Can stain almost a bluish pink</a:t>
            </a:r>
          </a:p>
          <a:p>
            <a:pPr eaLnBrk="1" hangingPunct="1"/>
            <a:r>
              <a:rPr lang="en-US" altLang="en-US" sz="2400" dirty="0">
                <a:latin typeface="Arial" panose="020B0604020202020204" pitchFamily="34" charset="0"/>
                <a:cs typeface="Arial" panose="020B0604020202020204" pitchFamily="34" charset="0"/>
              </a:rPr>
              <a:t>Compact cell and fimbriated cell are characteristic</a:t>
            </a:r>
          </a:p>
          <a:p>
            <a:pPr eaLnBrk="1" hangingPunct="1"/>
            <a:r>
              <a:rPr lang="en-US" altLang="en-US" sz="2400" dirty="0">
                <a:latin typeface="Arial" panose="020B0604020202020204" pitchFamily="34" charset="0"/>
                <a:cs typeface="Arial" panose="020B0604020202020204" pitchFamily="34" charset="0"/>
              </a:rPr>
              <a:t>Has a golden brown pigment.</a:t>
            </a:r>
          </a:p>
          <a:p>
            <a:pPr eaLnBrk="1" hangingPunct="1"/>
            <a:r>
              <a:rPr lang="en-US" altLang="en-US" sz="2400" dirty="0">
                <a:latin typeface="Arial" panose="020B0604020202020204" pitchFamily="34" charset="0"/>
                <a:cs typeface="Arial" panose="020B0604020202020204" pitchFamily="34" charset="0"/>
              </a:rPr>
              <a:t>6 to 14 merozoites in mature schizonts</a:t>
            </a:r>
          </a:p>
          <a:p>
            <a:pPr eaLnBrk="1" hangingPunct="1"/>
            <a:r>
              <a:rPr lang="en-US" altLang="en-US" sz="2400" dirty="0">
                <a:latin typeface="Arial" panose="020B0604020202020204" pitchFamily="34" charset="0"/>
                <a:cs typeface="Arial" panose="020B0604020202020204" pitchFamily="34" charset="0"/>
              </a:rPr>
              <a:t>Tertian life cycle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Title 1">
            <a:extLst>
              <a:ext uri="{FF2B5EF4-FFF2-40B4-BE49-F238E27FC236}">
                <a16:creationId xmlns:a16="http://schemas.microsoft.com/office/drawing/2014/main" id="{12B86B59-2710-36F6-7414-F53226C43A91}"/>
              </a:ext>
            </a:extLst>
          </p:cNvPr>
          <p:cNvSpPr>
            <a:spLocks noGrp="1"/>
          </p:cNvSpPr>
          <p:nvPr>
            <p:ph type="title"/>
          </p:nvPr>
        </p:nvSpPr>
        <p:spPr/>
        <p:txBody>
          <a:bodyPr/>
          <a:lstStyle/>
          <a:p>
            <a:pPr algn="ctr" eaLnBrk="1" hangingPunct="1"/>
            <a:r>
              <a:rPr lang="en-US" altLang="en-US" i="1" dirty="0">
                <a:latin typeface="Arial" panose="020B0604020202020204" pitchFamily="34" charset="0"/>
                <a:cs typeface="Arial" panose="020B0604020202020204" pitchFamily="34" charset="0"/>
              </a:rPr>
              <a:t>P. </a:t>
            </a:r>
            <a:r>
              <a:rPr lang="en-US" altLang="en-US" i="1" dirty="0" err="1">
                <a:latin typeface="Arial" panose="020B0604020202020204" pitchFamily="34" charset="0"/>
                <a:cs typeface="Arial" panose="020B0604020202020204" pitchFamily="34" charset="0"/>
              </a:rPr>
              <a:t>ovale</a:t>
            </a:r>
            <a:endParaRPr lang="en-US" altLang="en-US" dirty="0">
              <a:latin typeface="Arial" panose="020B0604020202020204" pitchFamily="34" charset="0"/>
              <a:cs typeface="Arial" panose="020B0604020202020204" pitchFamily="34" charset="0"/>
            </a:endParaRPr>
          </a:p>
        </p:txBody>
      </p:sp>
      <p:pic>
        <p:nvPicPr>
          <p:cNvPr id="396293" name="Picture 6" descr="Y:\ELS00000-IW26_[Mahon 6e]\ELS00000-IW26-SRC\Course-N\Construction\IC\jpg\Chapter028\028031B.jpg">
            <a:extLst>
              <a:ext uri="{FF2B5EF4-FFF2-40B4-BE49-F238E27FC236}">
                <a16:creationId xmlns:a16="http://schemas.microsoft.com/office/drawing/2014/main" id="{6E4B99EC-7E3F-45D0-0ED5-BBC8A6332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2351088"/>
            <a:ext cx="4051300"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294" name="Picture 7" descr="Y:\ELS00000-IW26_[Mahon 6e]\ELS00000-IW26-SRC\Course-N\Construction\IC\jpg\Chapter028\028031A.jpg">
            <a:extLst>
              <a:ext uri="{FF2B5EF4-FFF2-40B4-BE49-F238E27FC236}">
                <a16:creationId xmlns:a16="http://schemas.microsoft.com/office/drawing/2014/main" id="{20589CB9-3761-6C03-0F87-82B38F3BB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700" y="2438401"/>
            <a:ext cx="40513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5E178F02-8939-41D6-9F86-69BF3F1D8A77}"/>
              </a:ext>
            </a:extLst>
          </p:cNvPr>
          <p:cNvSpPr>
            <a:spLocks noGrp="1"/>
          </p:cNvSpPr>
          <p:nvPr>
            <p:ph type="title"/>
          </p:nvPr>
        </p:nvSpPr>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P. falciparum</a:t>
            </a:r>
          </a:p>
        </p:txBody>
      </p:sp>
      <p:sp>
        <p:nvSpPr>
          <p:cNvPr id="398339" name="Rectangle 3">
            <a:extLst>
              <a:ext uri="{FF2B5EF4-FFF2-40B4-BE49-F238E27FC236}">
                <a16:creationId xmlns:a16="http://schemas.microsoft.com/office/drawing/2014/main" id="{332A4F27-A0CF-D6AE-8E03-237C8971548F}"/>
              </a:ext>
            </a:extLst>
          </p:cNvPr>
          <p:cNvSpPr>
            <a:spLocks noGrp="1"/>
          </p:cNvSpPr>
          <p:nvPr>
            <p:ph idx="1"/>
          </p:nvPr>
        </p:nvSpPr>
        <p:spPr>
          <a:xfrm>
            <a:off x="1138030" y="1690688"/>
            <a:ext cx="9915939" cy="4321864"/>
          </a:xfrm>
        </p:spPr>
        <p:txBody>
          <a:bodyPr/>
          <a:lstStyle/>
          <a:p>
            <a:pPr eaLnBrk="1" hangingPunct="1"/>
            <a:r>
              <a:rPr lang="en-US" altLang="en-US" dirty="0">
                <a:latin typeface="Arial" panose="020B0604020202020204" pitchFamily="34" charset="0"/>
                <a:cs typeface="Arial" panose="020B0604020202020204" pitchFamily="34" charset="0"/>
              </a:rPr>
              <a:t>Identified as having a tertian life cycle but </a:t>
            </a:r>
          </a:p>
          <a:p>
            <a:pPr lvl="1" eaLnBrk="1" hangingPunct="1"/>
            <a:r>
              <a:rPr lang="en-US" altLang="en-US" dirty="0">
                <a:latin typeface="Arial" panose="020B0604020202020204" pitchFamily="34" charset="0"/>
                <a:cs typeface="Arial" panose="020B0604020202020204" pitchFamily="34" charset="0"/>
              </a:rPr>
              <a:t>Often demonstrates an asynchronous life cycle</a:t>
            </a:r>
          </a:p>
          <a:p>
            <a:pPr lvl="1" eaLnBrk="1" hangingPunct="1"/>
            <a:r>
              <a:rPr lang="en-US" altLang="en-US" dirty="0">
                <a:latin typeface="Arial" panose="020B0604020202020204" pitchFamily="34" charset="0"/>
                <a:cs typeface="Arial" panose="020B0604020202020204" pitchFamily="34" charset="0"/>
              </a:rPr>
              <a:t>Rupture of RBCs take place at irregular intervals</a:t>
            </a:r>
          </a:p>
          <a:p>
            <a:pPr lvl="1" eaLnBrk="1" hangingPunct="1"/>
            <a:r>
              <a:rPr lang="en-US" altLang="en-US" dirty="0">
                <a:latin typeface="Arial" panose="020B0604020202020204" pitchFamily="34" charset="0"/>
                <a:cs typeface="Arial" panose="020B0604020202020204" pitchFamily="34" charset="0"/>
              </a:rPr>
              <a:t>Ranging from 36 to 48 hours</a:t>
            </a:r>
          </a:p>
          <a:p>
            <a:pPr eaLnBrk="1" hangingPunct="1"/>
            <a:r>
              <a:rPr lang="en-US" altLang="en-US" dirty="0">
                <a:latin typeface="Arial" panose="020B0604020202020204" pitchFamily="34" charset="0"/>
                <a:cs typeface="Arial" panose="020B0604020202020204" pitchFamily="34" charset="0"/>
              </a:rPr>
              <a:t>The life cycle stages seen in peripheral blood are usually limited to </a:t>
            </a:r>
          </a:p>
          <a:p>
            <a:pPr lvl="1" eaLnBrk="1" hangingPunct="1"/>
            <a:r>
              <a:rPr lang="en-US" altLang="en-US" dirty="0">
                <a:latin typeface="Arial" panose="020B0604020202020204" pitchFamily="34" charset="0"/>
                <a:cs typeface="Arial" panose="020B0604020202020204" pitchFamily="34" charset="0"/>
              </a:rPr>
              <a:t>Ring-form trophozoite and gametocyte.</a:t>
            </a:r>
          </a:p>
          <a:p>
            <a:pPr lvl="1" eaLnBrk="1" hangingPunct="1"/>
            <a:r>
              <a:rPr lang="en-US" altLang="en-US" dirty="0">
                <a:latin typeface="Arial" panose="020B0604020202020204" pitchFamily="34" charset="0"/>
                <a:cs typeface="Arial" panose="020B0604020202020204" pitchFamily="34" charset="0"/>
              </a:rPr>
              <a:t>Other forms are in the venules and capillaries of the major organs.</a:t>
            </a:r>
          </a:p>
        </p:txBody>
      </p:sp>
    </p:spTree>
  </p:cSld>
  <p:clrMapOvr>
    <a:masterClrMapping/>
  </p:clrMapOvr>
  <p:transition spd="slow"/>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D78A99FF-BF66-4585-C333-FAFD404A99BB}"/>
              </a:ext>
            </a:extLst>
          </p:cNvPr>
          <p:cNvSpPr>
            <a:spLocks noGrp="1"/>
          </p:cNvSpPr>
          <p:nvPr>
            <p:ph type="title"/>
          </p:nvPr>
        </p:nvSpPr>
        <p:spPr/>
        <p:txBody>
          <a:bodyPr/>
          <a:lstStyle/>
          <a:p>
            <a:pPr algn="ctr" eaLnBrk="1" hangingPunct="1"/>
            <a:r>
              <a:rPr lang="en-US" altLang="en-US" sz="4400" i="1" dirty="0">
                <a:latin typeface="Arial" panose="020B0604020202020204" pitchFamily="34" charset="0"/>
                <a:cs typeface="Arial" panose="020B0604020202020204" pitchFamily="34" charset="0"/>
              </a:rPr>
              <a:t>P. Falciparum </a:t>
            </a:r>
            <a:r>
              <a:rPr lang="en-US" altLang="en-US" dirty="0"/>
              <a:t>(Cont.)</a:t>
            </a:r>
            <a:endParaRPr lang="en-US" altLang="en-US" i="1" dirty="0"/>
          </a:p>
        </p:txBody>
      </p:sp>
      <p:sp>
        <p:nvSpPr>
          <p:cNvPr id="399363" name="Rectangle 3">
            <a:extLst>
              <a:ext uri="{FF2B5EF4-FFF2-40B4-BE49-F238E27FC236}">
                <a16:creationId xmlns:a16="http://schemas.microsoft.com/office/drawing/2014/main" id="{79D5EF47-CBB0-3753-5D1E-30D74BD1B01C}"/>
              </a:ext>
            </a:extLst>
          </p:cNvPr>
          <p:cNvSpPr>
            <a:spLocks noGrp="1"/>
          </p:cNvSpPr>
          <p:nvPr>
            <p:ph idx="1"/>
          </p:nvPr>
        </p:nvSpPr>
        <p:spPr>
          <a:xfrm>
            <a:off x="1245703" y="1562101"/>
            <a:ext cx="10055087" cy="4247321"/>
          </a:xfrm>
        </p:spPr>
        <p:txBody>
          <a:bodyPr/>
          <a:lstStyle/>
          <a:p>
            <a:pPr eaLnBrk="1" hangingPunct="1"/>
            <a:r>
              <a:rPr lang="en-US" altLang="en-US" i="1" dirty="0">
                <a:latin typeface="Arial" panose="020B0604020202020204" pitchFamily="34" charset="0"/>
                <a:cs typeface="Arial" panose="020B0604020202020204" pitchFamily="34" charset="0"/>
              </a:rPr>
              <a:t>P. falciparum </a:t>
            </a:r>
            <a:r>
              <a:rPr lang="en-US" altLang="en-US" dirty="0">
                <a:latin typeface="Arial" panose="020B0604020202020204" pitchFamily="34" charset="0"/>
                <a:cs typeface="Arial" panose="020B0604020202020204" pitchFamily="34" charset="0"/>
              </a:rPr>
              <a:t>invades RBCs of any age and, for this reason, often exhibits the highest level of parasitemia, reaching 50% in some cases. </a:t>
            </a:r>
          </a:p>
          <a:p>
            <a:pPr marL="0" indent="0" eaLnBrk="1" hangingPunct="1">
              <a:buNone/>
            </a:pPr>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The ring forms of </a:t>
            </a:r>
            <a:r>
              <a:rPr lang="en-US" altLang="en-US" i="1" dirty="0">
                <a:latin typeface="Arial" panose="020B0604020202020204" pitchFamily="34" charset="0"/>
                <a:cs typeface="Arial" panose="020B0604020202020204" pitchFamily="34" charset="0"/>
              </a:rPr>
              <a:t>P. falciparum </a:t>
            </a:r>
          </a:p>
          <a:p>
            <a:pPr lvl="1" eaLnBrk="1" hangingPunct="1"/>
            <a:r>
              <a:rPr lang="en-US" altLang="en-US" dirty="0">
                <a:latin typeface="Arial" panose="020B0604020202020204" pitchFamily="34" charset="0"/>
                <a:cs typeface="Arial" panose="020B0604020202020204" pitchFamily="34" charset="0"/>
              </a:rPr>
              <a:t>Are more delicate than those of other species and often have two chromatin dots. </a:t>
            </a:r>
          </a:p>
          <a:p>
            <a:pPr lvl="1" eaLnBrk="1" hangingPunct="1"/>
            <a:r>
              <a:rPr lang="en-US" altLang="en-US" dirty="0">
                <a:latin typeface="Arial" panose="020B0604020202020204" pitchFamily="34" charset="0"/>
                <a:cs typeface="Arial" panose="020B0604020202020204" pitchFamily="34" charset="0"/>
              </a:rPr>
              <a:t>Appliqué forms, which are parasites at the edge of the RBC, and multiple ring forms in a single RBC are common.</a:t>
            </a:r>
          </a:p>
        </p:txBody>
      </p:sp>
    </p:spTree>
  </p:cSld>
  <p:clrMapOvr>
    <a:masterClrMapping/>
  </p:clrMapOvr>
  <p:transition spd="slow"/>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67AEE266-3DEA-5D5D-C949-258130C93A10}"/>
              </a:ext>
            </a:extLst>
          </p:cNvPr>
          <p:cNvSpPr>
            <a:spLocks noGrp="1"/>
          </p:cNvSpPr>
          <p:nvPr>
            <p:ph type="title"/>
          </p:nvPr>
        </p:nvSpPr>
        <p:spPr/>
        <p:txBody>
          <a:bodyPr/>
          <a:lstStyle/>
          <a:p>
            <a:pPr algn="ctr" eaLnBrk="1" hangingPunct="1"/>
            <a:r>
              <a:rPr lang="en-US" altLang="en-US" sz="4400" i="1" dirty="0">
                <a:latin typeface="Arial" panose="020B0604020202020204" pitchFamily="34" charset="0"/>
                <a:cs typeface="Arial" panose="020B0604020202020204" pitchFamily="34" charset="0"/>
              </a:rPr>
              <a:t>P. Falciparum </a:t>
            </a:r>
            <a:r>
              <a:rPr lang="en-US" altLang="en-US" dirty="0"/>
              <a:t>(Cont.)</a:t>
            </a:r>
            <a:endParaRPr lang="en-US" altLang="en-US" i="1" dirty="0"/>
          </a:p>
        </p:txBody>
      </p:sp>
      <p:sp>
        <p:nvSpPr>
          <p:cNvPr id="400387" name="Rectangle 3">
            <a:extLst>
              <a:ext uri="{FF2B5EF4-FFF2-40B4-BE49-F238E27FC236}">
                <a16:creationId xmlns:a16="http://schemas.microsoft.com/office/drawing/2014/main" id="{2FEB5739-F2B1-7DDE-632F-133F3D01DD27}"/>
              </a:ext>
            </a:extLst>
          </p:cNvPr>
          <p:cNvSpPr>
            <a:spLocks noGrp="1"/>
          </p:cNvSpPr>
          <p:nvPr>
            <p:ph idx="1"/>
          </p:nvPr>
        </p:nvSpPr>
        <p:spPr>
          <a:xfrm>
            <a:off x="1009648" y="1690688"/>
            <a:ext cx="9622735" cy="4338429"/>
          </a:xfrm>
        </p:spPr>
        <p:txBody>
          <a:bodyPr/>
          <a:lstStyle/>
          <a:p>
            <a:pPr eaLnBrk="1" hangingPunct="1"/>
            <a:r>
              <a:rPr lang="en-US" altLang="en-US" sz="2400" dirty="0">
                <a:latin typeface="Arial" panose="020B0604020202020204" pitchFamily="34" charset="0"/>
                <a:cs typeface="Arial" panose="020B0604020202020204" pitchFamily="34" charset="0"/>
              </a:rPr>
              <a:t>Occasionally, small comma-shaped, red dots, referred to as Maurer dots can be seen in the cytoplasm of infected cells.</a:t>
            </a:r>
          </a:p>
          <a:p>
            <a:pPr eaLnBrk="1" hangingPunct="1"/>
            <a:r>
              <a:rPr lang="en-US" altLang="en-US" sz="2400" dirty="0">
                <a:latin typeface="Arial" panose="020B0604020202020204" pitchFamily="34" charset="0"/>
                <a:cs typeface="Arial" panose="020B0604020202020204" pitchFamily="34" charset="0"/>
              </a:rPr>
              <a:t>The mature trophozoite is small and compact and may have a dark brown pigment. </a:t>
            </a:r>
          </a:p>
          <a:p>
            <a:pPr eaLnBrk="1" hangingPunct="1"/>
            <a:r>
              <a:rPr lang="en-US" altLang="en-US" sz="2400" dirty="0">
                <a:latin typeface="Arial" panose="020B0604020202020204" pitchFamily="34" charset="0"/>
                <a:cs typeface="Arial" panose="020B0604020202020204" pitchFamily="34" charset="0"/>
              </a:rPr>
              <a:t>The schizont (which is rarely seen in peripheral blood) has 8 to 24 merozoites, with an average of 20 to 24.</a:t>
            </a:r>
          </a:p>
          <a:p>
            <a:pPr eaLnBrk="1" hangingPunct="1"/>
            <a:r>
              <a:rPr lang="en-US" altLang="en-US" sz="2400" dirty="0">
                <a:latin typeface="Arial" panose="020B0604020202020204" pitchFamily="34" charset="0"/>
                <a:cs typeface="Arial" panose="020B0604020202020204" pitchFamily="34" charset="0"/>
              </a:rPr>
              <a:t>Gametocytes have a characteristic banana or crescent shape .</a:t>
            </a:r>
          </a:p>
        </p:txBody>
      </p:sp>
    </p:spTree>
  </p:cSld>
  <p:clrMapOvr>
    <a:masterClrMapping/>
  </p:clrMapOvr>
  <p:transition spd="slow"/>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a:extLst>
              <a:ext uri="{FF2B5EF4-FFF2-40B4-BE49-F238E27FC236}">
                <a16:creationId xmlns:a16="http://schemas.microsoft.com/office/drawing/2014/main" id="{FC46AB88-03CE-B18E-58B6-9125BAFC4EE1}"/>
              </a:ext>
            </a:extLst>
          </p:cNvPr>
          <p:cNvSpPr>
            <a:spLocks noGrp="1"/>
          </p:cNvSpPr>
          <p:nvPr>
            <p:ph type="title"/>
          </p:nvPr>
        </p:nvSpPr>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Forms of </a:t>
            </a:r>
            <a:r>
              <a:rPr lang="en-US" altLang="en-US" sz="4000" i="1" dirty="0">
                <a:latin typeface="Arial" panose="020B0604020202020204" pitchFamily="34" charset="0"/>
                <a:cs typeface="Arial" panose="020B0604020202020204" pitchFamily="34" charset="0"/>
              </a:rPr>
              <a:t>P. falciparum</a:t>
            </a:r>
          </a:p>
        </p:txBody>
      </p:sp>
      <p:pic>
        <p:nvPicPr>
          <p:cNvPr id="401413" name="Picture 6" descr="Y:\ELS00000-IW26_[Mahon 6e]\ELS00000-IW26-SRC\Course-N\Construction\IC\jpg\Chapter028\028032B.jpg">
            <a:extLst>
              <a:ext uri="{FF2B5EF4-FFF2-40B4-BE49-F238E27FC236}">
                <a16:creationId xmlns:a16="http://schemas.microsoft.com/office/drawing/2014/main" id="{633DD385-91BD-0A41-19B0-82A8277E6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364" y="2438400"/>
            <a:ext cx="3983037"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414" name="Picture 7" descr="Y:\ELS00000-IW26_[Mahon 6e]\ELS00000-IW26-SRC\Course-N\Construction\IC\jpg\Chapter028\028032A.jpg">
            <a:extLst>
              <a:ext uri="{FF2B5EF4-FFF2-40B4-BE49-F238E27FC236}">
                <a16:creationId xmlns:a16="http://schemas.microsoft.com/office/drawing/2014/main" id="{0ABA39A1-7C89-3681-7185-6CB2A3B9F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38400"/>
            <a:ext cx="3983038"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Title 1">
            <a:extLst>
              <a:ext uri="{FF2B5EF4-FFF2-40B4-BE49-F238E27FC236}">
                <a16:creationId xmlns:a16="http://schemas.microsoft.com/office/drawing/2014/main" id="{638D57EE-5435-6CDF-A1F5-58061274A899}"/>
              </a:ext>
            </a:extLst>
          </p:cNvPr>
          <p:cNvSpPr>
            <a:spLocks noGrp="1"/>
          </p:cNvSpPr>
          <p:nvPr>
            <p:ph type="title"/>
          </p:nvPr>
        </p:nvSpPr>
        <p:spPr/>
        <p:txBody>
          <a:bodyPr>
            <a:normAutofit/>
          </a:bodyPr>
          <a:lstStyle/>
          <a:p>
            <a:pPr algn="ctr"/>
            <a:r>
              <a:rPr lang="en-US" altLang="en-US" sz="4000" dirty="0">
                <a:latin typeface="Arial" panose="020B0604020202020204" pitchFamily="34" charset="0"/>
                <a:cs typeface="Arial" panose="020B0604020202020204" pitchFamily="34" charset="0"/>
              </a:rPr>
              <a:t>A Word About </a:t>
            </a:r>
            <a:r>
              <a:rPr lang="en-US" altLang="en-US" sz="4000" i="1" dirty="0">
                <a:latin typeface="Arial" panose="020B0604020202020204" pitchFamily="34" charset="0"/>
                <a:cs typeface="Arial" panose="020B0604020202020204" pitchFamily="34" charset="0"/>
              </a:rPr>
              <a:t>P. </a:t>
            </a:r>
            <a:r>
              <a:rPr lang="en-US" altLang="en-US" sz="4000" i="1" dirty="0" err="1">
                <a:latin typeface="Arial" panose="020B0604020202020204" pitchFamily="34" charset="0"/>
                <a:cs typeface="Arial" panose="020B0604020202020204" pitchFamily="34" charset="0"/>
              </a:rPr>
              <a:t>knowlesi</a:t>
            </a:r>
            <a:endParaRPr lang="en-US" altLang="en-US" sz="4000" i="1" dirty="0">
              <a:latin typeface="Arial" panose="020B0604020202020204" pitchFamily="34" charset="0"/>
              <a:cs typeface="Arial" panose="020B0604020202020204" pitchFamily="34" charset="0"/>
            </a:endParaRPr>
          </a:p>
        </p:txBody>
      </p:sp>
      <p:sp>
        <p:nvSpPr>
          <p:cNvPr id="402435" name="Content Placeholder 2">
            <a:extLst>
              <a:ext uri="{FF2B5EF4-FFF2-40B4-BE49-F238E27FC236}">
                <a16:creationId xmlns:a16="http://schemas.microsoft.com/office/drawing/2014/main" id="{FB142125-D148-2E6A-4B8D-CE4B79668767}"/>
              </a:ext>
            </a:extLst>
          </p:cNvPr>
          <p:cNvSpPr>
            <a:spLocks noGrp="1"/>
          </p:cNvSpPr>
          <p:nvPr>
            <p:ph idx="1"/>
          </p:nvPr>
        </p:nvSpPr>
        <p:spPr/>
        <p:txBody>
          <a:bodyPr/>
          <a:lstStyle/>
          <a:p>
            <a:r>
              <a:rPr lang="en-US" altLang="en-US" i="1" dirty="0">
                <a:latin typeface="Arial" panose="020B0604020202020204" pitchFamily="34" charset="0"/>
                <a:cs typeface="Arial" panose="020B0604020202020204" pitchFamily="34" charset="0"/>
              </a:rPr>
              <a:t>P. </a:t>
            </a:r>
            <a:r>
              <a:rPr lang="en-US" altLang="en-US" i="1" dirty="0" err="1">
                <a:latin typeface="Arial" panose="020B0604020202020204" pitchFamily="34" charset="0"/>
                <a:cs typeface="Arial" panose="020B0604020202020204" pitchFamily="34" charset="0"/>
              </a:rPr>
              <a:t>knowlesi</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has early life cycle stages that resemble those of </a:t>
            </a:r>
            <a:r>
              <a:rPr lang="en-US" altLang="en-US" i="1" dirty="0">
                <a:latin typeface="Arial" panose="020B0604020202020204" pitchFamily="34" charset="0"/>
                <a:cs typeface="Arial" panose="020B0604020202020204" pitchFamily="34" charset="0"/>
              </a:rPr>
              <a:t>P. falciparum.</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Mature trophozoites and gametocytes that resemble those of </a:t>
            </a:r>
            <a:r>
              <a:rPr lang="en-US" altLang="en-US" i="1" dirty="0">
                <a:latin typeface="Arial" panose="020B0604020202020204" pitchFamily="34" charset="0"/>
                <a:cs typeface="Arial" panose="020B0604020202020204" pitchFamily="34" charset="0"/>
              </a:rPr>
              <a:t>P. </a:t>
            </a:r>
            <a:r>
              <a:rPr lang="en-US" altLang="en-US" i="1" dirty="0" err="1">
                <a:latin typeface="Arial" panose="020B0604020202020204" pitchFamily="34" charset="0"/>
                <a:cs typeface="Arial" panose="020B0604020202020204" pitchFamily="34" charset="0"/>
              </a:rPr>
              <a:t>malariae</a:t>
            </a:r>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Therefore, pertinent information, including travel history to an endemic area, is important in making a diagnosis.</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a:extLst>
              <a:ext uri="{FF2B5EF4-FFF2-40B4-BE49-F238E27FC236}">
                <a16:creationId xmlns:a16="http://schemas.microsoft.com/office/drawing/2014/main" id="{D880018F-36C3-9DA2-25A7-7BFA01C21595}"/>
              </a:ext>
            </a:extLst>
          </p:cNvPr>
          <p:cNvSpPr>
            <a:spLocks noGrp="1"/>
          </p:cNvSpPr>
          <p:nvPr>
            <p:ph type="title"/>
          </p:nvPr>
        </p:nvSpPr>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Babesia microti</a:t>
            </a:r>
          </a:p>
        </p:txBody>
      </p:sp>
      <p:sp>
        <p:nvSpPr>
          <p:cNvPr id="403459" name="Rectangle 3">
            <a:extLst>
              <a:ext uri="{FF2B5EF4-FFF2-40B4-BE49-F238E27FC236}">
                <a16:creationId xmlns:a16="http://schemas.microsoft.com/office/drawing/2014/main" id="{58AFC24F-005F-D8F6-80F4-A0ACF14CA6A9}"/>
              </a:ext>
            </a:extLst>
          </p:cNvPr>
          <p:cNvSpPr>
            <a:spLocks noGrp="1"/>
          </p:cNvSpPr>
          <p:nvPr>
            <p:ph idx="1"/>
          </p:nvPr>
        </p:nvSpPr>
        <p:spPr>
          <a:xfrm>
            <a:off x="1257300" y="1774135"/>
            <a:ext cx="9725439" cy="4444104"/>
          </a:xfrm>
        </p:spPr>
        <p:txBody>
          <a:bodyPr/>
          <a:lstStyle/>
          <a:p>
            <a:pPr eaLnBrk="1" hangingPunct="1"/>
            <a:r>
              <a:rPr lang="en-US" altLang="en-US" sz="2400" dirty="0">
                <a:latin typeface="Arial" panose="020B0604020202020204" pitchFamily="34" charset="0"/>
                <a:cs typeface="Arial" panose="020B0604020202020204" pitchFamily="34" charset="0"/>
              </a:rPr>
              <a:t>Intraerythrocytic zoonotic parasite causing human infection</a:t>
            </a:r>
          </a:p>
          <a:p>
            <a:pPr lvl="1" eaLnBrk="1" hangingPunct="1"/>
            <a:r>
              <a:rPr lang="en-US" altLang="en-US" sz="2000" dirty="0">
                <a:latin typeface="Arial" panose="020B0604020202020204" pitchFamily="34" charset="0"/>
                <a:cs typeface="Arial" panose="020B0604020202020204" pitchFamily="34" charset="0"/>
              </a:rPr>
              <a:t>Generally, infect cattle and other vertebrates</a:t>
            </a:r>
          </a:p>
          <a:p>
            <a:pPr lvl="1" eaLnBrk="1" hangingPunct="1"/>
            <a:r>
              <a:rPr lang="en-US" altLang="en-US" sz="2000" dirty="0">
                <a:latin typeface="Arial" panose="020B0604020202020204" pitchFamily="34" charset="0"/>
                <a:cs typeface="Arial" panose="020B0604020202020204" pitchFamily="34" charset="0"/>
              </a:rPr>
              <a:t>Tick bites transmit pathogen (</a:t>
            </a:r>
            <a:r>
              <a:rPr lang="en-US" altLang="en-US" sz="2000" i="1" dirty="0">
                <a:latin typeface="Arial" panose="020B0604020202020204" pitchFamily="34" charset="0"/>
                <a:cs typeface="Arial" panose="020B0604020202020204" pitchFamily="34" charset="0"/>
              </a:rPr>
              <a:t>Ixodes</a:t>
            </a:r>
            <a:r>
              <a:rPr lang="en-US" altLang="en-US" sz="2000" dirty="0">
                <a:latin typeface="Arial" panose="020B0604020202020204" pitchFamily="34" charset="0"/>
                <a:cs typeface="Arial" panose="020B0604020202020204" pitchFamily="34" charset="0"/>
              </a:rPr>
              <a:t> spp.)</a:t>
            </a:r>
          </a:p>
          <a:p>
            <a:pPr lvl="1" eaLnBrk="1" hangingPunct="1"/>
            <a:r>
              <a:rPr lang="en-US" altLang="en-US" sz="2000" dirty="0">
                <a:latin typeface="Arial" panose="020B0604020202020204" pitchFamily="34" charset="0"/>
                <a:cs typeface="Arial" panose="020B0604020202020204" pitchFamily="34" charset="0"/>
              </a:rPr>
              <a:t>White-footed mice and white-tailed deer are the reservoirs</a:t>
            </a:r>
          </a:p>
          <a:p>
            <a:pPr eaLnBrk="1" hangingPunct="1"/>
            <a:r>
              <a:rPr lang="en-US" altLang="en-US" sz="2400" dirty="0">
                <a:latin typeface="Arial" panose="020B0604020202020204" pitchFamily="34" charset="0"/>
                <a:cs typeface="Arial" panose="020B0604020202020204" pitchFamily="34" charset="0"/>
              </a:rPr>
              <a:t>Other modes of transmission</a:t>
            </a:r>
          </a:p>
          <a:p>
            <a:pPr lvl="1" eaLnBrk="1" hangingPunct="1"/>
            <a:r>
              <a:rPr lang="en-US" altLang="en-US" sz="2000" dirty="0">
                <a:latin typeface="Arial" panose="020B0604020202020204" pitchFamily="34" charset="0"/>
                <a:cs typeface="Arial" panose="020B0604020202020204" pitchFamily="34" charset="0"/>
              </a:rPr>
              <a:t>Transfusion of contaminated transfused blood; most cases were linked to RBC components</a:t>
            </a:r>
          </a:p>
          <a:p>
            <a:pPr lvl="2" eaLnBrk="1" hangingPunct="1"/>
            <a:r>
              <a:rPr lang="en-US" altLang="en-US" dirty="0">
                <a:latin typeface="Arial" panose="020B0604020202020204" pitchFamily="34" charset="0"/>
                <a:cs typeface="Arial" panose="020B0604020202020204" pitchFamily="34" charset="0"/>
              </a:rPr>
              <a:t>Currently, there are no FDA-approved tests for screening donor blood units for antibodies to Babesia spp.</a:t>
            </a:r>
          </a:p>
          <a:p>
            <a:pPr lvl="1" eaLnBrk="1" hangingPunct="1"/>
            <a:r>
              <a:rPr lang="en-US" altLang="en-US" sz="2000" dirty="0">
                <a:latin typeface="Arial" panose="020B0604020202020204" pitchFamily="34" charset="0"/>
                <a:cs typeface="Arial" panose="020B0604020202020204" pitchFamily="34" charset="0"/>
              </a:rPr>
              <a:t>Congenital transmission has been reported</a:t>
            </a:r>
          </a:p>
          <a:p>
            <a:pPr lvl="1" eaLnBrk="1" hangingPunct="1"/>
            <a:endParaRPr lang="en-US" altLang="en-US" sz="2000"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1">
            <a:extLst>
              <a:ext uri="{FF2B5EF4-FFF2-40B4-BE49-F238E27FC236}">
                <a16:creationId xmlns:a16="http://schemas.microsoft.com/office/drawing/2014/main" id="{91626533-9D6B-C51C-5908-1C9143973231}"/>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i="1" dirty="0">
                <a:latin typeface="Arial" panose="020B0604020202020204" pitchFamily="34" charset="0"/>
                <a:cs typeface="Arial" panose="020B0604020202020204" pitchFamily="34" charset="0"/>
              </a:rPr>
              <a:t>Naegleria </a:t>
            </a:r>
            <a:r>
              <a:rPr lang="en-US" altLang="en-US" sz="4000" i="1" dirty="0" err="1">
                <a:latin typeface="Arial" panose="020B0604020202020204" pitchFamily="34" charset="0"/>
                <a:cs typeface="Arial" panose="020B0604020202020204" pitchFamily="34" charset="0"/>
              </a:rPr>
              <a:t>fowleri</a:t>
            </a: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br>
              <a:rPr lang="en-US" altLang="en-US" sz="4000" dirty="0">
                <a:latin typeface="Arial" panose="020B0604020202020204" pitchFamily="34" charset="0"/>
                <a:cs typeface="Arial" panose="020B0604020202020204" pitchFamily="34" charset="0"/>
              </a:rPr>
            </a:b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endParaRPr lang="en-US" altLang="en-US" sz="4000" dirty="0"/>
          </a:p>
        </p:txBody>
      </p:sp>
      <p:sp>
        <p:nvSpPr>
          <p:cNvPr id="236547" name="Content Placeholder 2">
            <a:extLst>
              <a:ext uri="{FF2B5EF4-FFF2-40B4-BE49-F238E27FC236}">
                <a16:creationId xmlns:a16="http://schemas.microsoft.com/office/drawing/2014/main" id="{A70EAA64-8C7E-3445-81EA-9B21BEA648B2}"/>
              </a:ext>
            </a:extLst>
          </p:cNvPr>
          <p:cNvSpPr>
            <a:spLocks noGrp="1"/>
          </p:cNvSpPr>
          <p:nvPr>
            <p:ph idx="1"/>
          </p:nvPr>
        </p:nvSpPr>
        <p:spPr/>
        <p:txBody>
          <a:bodyPr/>
          <a:lstStyle/>
          <a:p>
            <a:pPr lvl="1"/>
            <a:r>
              <a:rPr lang="en-US" altLang="en-US" sz="2800" dirty="0">
                <a:latin typeface="Arial" panose="020B0604020202020204" pitchFamily="34" charset="0"/>
                <a:cs typeface="Arial" panose="020B0604020202020204" pitchFamily="34" charset="0"/>
              </a:rPr>
              <a:t>Conversion to the flagellate form occurs in 2 to 20 hours. </a:t>
            </a:r>
          </a:p>
          <a:p>
            <a:pPr lvl="2"/>
            <a:r>
              <a:rPr lang="en-US" altLang="en-US" sz="2400" dirty="0">
                <a:latin typeface="Arial" panose="020B0604020202020204" pitchFamily="34" charset="0"/>
                <a:cs typeface="Arial" panose="020B0604020202020204" pitchFamily="34" charset="0"/>
              </a:rPr>
              <a:t>The organisms can be cultured by overlaying </a:t>
            </a:r>
            <a:r>
              <a:rPr lang="en-US" altLang="en-US" sz="2400" dirty="0" err="1">
                <a:latin typeface="Arial" panose="020B0604020202020204" pitchFamily="34" charset="0"/>
                <a:cs typeface="Arial" panose="020B0604020202020204" pitchFamily="34" charset="0"/>
              </a:rPr>
              <a:t>nonnutrient</a:t>
            </a:r>
            <a:r>
              <a:rPr lang="en-US" altLang="en-US" sz="2400" dirty="0">
                <a:latin typeface="Arial" panose="020B0604020202020204" pitchFamily="34" charset="0"/>
                <a:cs typeface="Arial" panose="020B0604020202020204" pitchFamily="34" charset="0"/>
              </a:rPr>
              <a:t> agar with </a:t>
            </a:r>
            <a:r>
              <a:rPr lang="en-US" altLang="en-US" sz="2400" i="1" dirty="0">
                <a:latin typeface="Arial" panose="020B0604020202020204" pitchFamily="34" charset="0"/>
                <a:cs typeface="Arial" panose="020B0604020202020204" pitchFamily="34" charset="0"/>
              </a:rPr>
              <a:t>Escherichia coli</a:t>
            </a:r>
            <a:r>
              <a:rPr lang="en-US" altLang="en-US" sz="2400" dirty="0">
                <a:latin typeface="Arial" panose="020B0604020202020204" pitchFamily="34" charset="0"/>
                <a:cs typeface="Arial" panose="020B0604020202020204" pitchFamily="34" charset="0"/>
              </a:rPr>
              <a:t> and inoculating the agar with a drop of the CSF sediment and incubating it at 37° C. </a:t>
            </a:r>
          </a:p>
          <a:p>
            <a:pPr lvl="2"/>
            <a:r>
              <a:rPr lang="en-US" altLang="en-US" sz="2400" dirty="0">
                <a:latin typeface="Arial" panose="020B0604020202020204" pitchFamily="34" charset="0"/>
                <a:cs typeface="Arial" panose="020B0604020202020204" pitchFamily="34" charset="0"/>
              </a:rPr>
              <a:t>Clearing of the agar in thin tracks is evidence of the organism feeding on the bacteria.</a:t>
            </a:r>
          </a:p>
          <a:p>
            <a:pPr lvl="1"/>
            <a:r>
              <a:rPr lang="en-US" altLang="en-US" sz="2800" dirty="0">
                <a:latin typeface="Arial" panose="020B0604020202020204" pitchFamily="34" charset="0"/>
                <a:cs typeface="Arial" panose="020B0604020202020204" pitchFamily="34" charset="0"/>
              </a:rPr>
              <a:t>Trophozoites may be observed microscopically.</a:t>
            </a:r>
          </a:p>
          <a:p>
            <a:pPr lvl="2"/>
            <a:endParaRPr lang="en-US" alt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3B7046E4-1C4A-A4CF-1046-2116B9C5CEB6}"/>
              </a:ext>
            </a:extLst>
          </p:cNvPr>
          <p:cNvSpPr>
            <a:spLocks noGrp="1"/>
          </p:cNvSpPr>
          <p:nvPr>
            <p:ph type="title"/>
          </p:nvPr>
        </p:nvSpPr>
        <p:spPr/>
        <p:txBody>
          <a:bodyPr/>
          <a:lstStyle/>
          <a:p>
            <a:pPr algn="ctr" eaLnBrk="1" hangingPunct="1"/>
            <a:r>
              <a:rPr lang="en-US" altLang="en-US" sz="4400" i="1" dirty="0">
                <a:latin typeface="Arial" panose="020B0604020202020204" pitchFamily="34" charset="0"/>
                <a:cs typeface="Arial" panose="020B0604020202020204" pitchFamily="34" charset="0"/>
              </a:rPr>
              <a:t>Babesia microti </a:t>
            </a:r>
            <a:r>
              <a:rPr lang="en-US" altLang="en-US" dirty="0"/>
              <a:t>(Cont.)</a:t>
            </a:r>
            <a:endParaRPr lang="en-US" altLang="en-US" i="1" dirty="0"/>
          </a:p>
        </p:txBody>
      </p:sp>
      <p:sp>
        <p:nvSpPr>
          <p:cNvPr id="404483" name="Rectangle 3">
            <a:extLst>
              <a:ext uri="{FF2B5EF4-FFF2-40B4-BE49-F238E27FC236}">
                <a16:creationId xmlns:a16="http://schemas.microsoft.com/office/drawing/2014/main" id="{3AA96AFF-421E-43DA-1B6C-6269EF017B1B}"/>
              </a:ext>
            </a:extLst>
          </p:cNvPr>
          <p:cNvSpPr>
            <a:spLocks noGrp="1"/>
          </p:cNvSpPr>
          <p:nvPr>
            <p:ph idx="1"/>
          </p:nvPr>
        </p:nvSpPr>
        <p:spPr/>
        <p:txBody>
          <a:bodyPr/>
          <a:lstStyle/>
          <a:p>
            <a:pPr eaLnBrk="1" hangingPunct="1"/>
            <a:r>
              <a:rPr lang="en-US" altLang="en-US" sz="2400" dirty="0">
                <a:latin typeface="Arial" panose="020B0604020202020204" pitchFamily="34" charset="0"/>
                <a:cs typeface="Arial" panose="020B0604020202020204" pitchFamily="34" charset="0"/>
              </a:rPr>
              <a:t>There have been reports indicating </a:t>
            </a:r>
          </a:p>
          <a:p>
            <a:pPr lvl="1" eaLnBrk="1" hangingPunct="1"/>
            <a:r>
              <a:rPr lang="en-US" altLang="en-US" sz="2000" dirty="0">
                <a:latin typeface="Arial" panose="020B0604020202020204" pitchFamily="34" charset="0"/>
                <a:cs typeface="Arial" panose="020B0604020202020204" pitchFamily="34" charset="0"/>
              </a:rPr>
              <a:t>Simultaneous transmission of </a:t>
            </a:r>
            <a:r>
              <a:rPr lang="en-US" altLang="en-US" sz="2000" i="1" dirty="0">
                <a:latin typeface="Arial" panose="020B0604020202020204" pitchFamily="34" charset="0"/>
                <a:cs typeface="Arial" panose="020B0604020202020204" pitchFamily="34" charset="0"/>
              </a:rPr>
              <a:t>B. microti </a:t>
            </a:r>
            <a:r>
              <a:rPr lang="en-US" altLang="en-US" sz="2000" dirty="0">
                <a:latin typeface="Arial" panose="020B0604020202020204" pitchFamily="34" charset="0"/>
                <a:cs typeface="Arial" panose="020B0604020202020204" pitchFamily="34" charset="0"/>
              </a:rPr>
              <a:t>and </a:t>
            </a:r>
            <a:r>
              <a:rPr lang="en-US" altLang="en-US" sz="2000" i="1" dirty="0">
                <a:latin typeface="Arial" panose="020B0604020202020204" pitchFamily="34" charset="0"/>
                <a:cs typeface="Arial" panose="020B0604020202020204" pitchFamily="34" charset="0"/>
              </a:rPr>
              <a:t>Borrelia burgdorferi </a:t>
            </a:r>
            <a:r>
              <a:rPr lang="en-US" altLang="en-US" sz="2000" dirty="0">
                <a:latin typeface="Arial" panose="020B0604020202020204" pitchFamily="34" charset="0"/>
                <a:cs typeface="Arial" panose="020B0604020202020204" pitchFamily="34" charset="0"/>
              </a:rPr>
              <a:t>(the causative agent of Lyme disease) because these two organisms have the same tick vector.</a:t>
            </a:r>
          </a:p>
          <a:p>
            <a:pPr lvl="1" eaLnBrk="1" hangingPunct="1"/>
            <a:r>
              <a:rPr lang="en-US" altLang="en-US" sz="2000" dirty="0">
                <a:latin typeface="Arial" panose="020B0604020202020204" pitchFamily="34" charset="0"/>
                <a:cs typeface="Arial" panose="020B0604020202020204" pitchFamily="34" charset="0"/>
              </a:rPr>
              <a:t>In the U.S.-Most cases appear in the Northeast and upper Midwest</a:t>
            </a:r>
          </a:p>
          <a:p>
            <a:pPr lvl="1" eaLnBrk="1" hangingPunct="1"/>
            <a:r>
              <a:rPr lang="en-US" altLang="en-US" sz="2000" dirty="0">
                <a:latin typeface="Arial" panose="020B0604020202020204" pitchFamily="34" charset="0"/>
                <a:cs typeface="Arial" panose="020B0604020202020204" pitchFamily="34" charset="0"/>
              </a:rPr>
              <a:t>Patients often manifest clinical symptoms of one disease but show a concurrent increase and decrease in antibody titers to both </a:t>
            </a:r>
            <a:r>
              <a:rPr lang="en-US" altLang="en-US" sz="2000" i="1" dirty="0">
                <a:latin typeface="Arial" panose="020B0604020202020204" pitchFamily="34" charset="0"/>
                <a:cs typeface="Arial" panose="020B0604020202020204" pitchFamily="34" charset="0"/>
              </a:rPr>
              <a:t>Babesia </a:t>
            </a:r>
            <a:r>
              <a:rPr lang="en-US" altLang="en-US" sz="2000" dirty="0">
                <a:latin typeface="Arial" panose="020B0604020202020204" pitchFamily="34" charset="0"/>
                <a:cs typeface="Arial" panose="020B0604020202020204" pitchFamily="34" charset="0"/>
              </a:rPr>
              <a:t>spp. and </a:t>
            </a:r>
            <a:r>
              <a:rPr lang="en-US" altLang="en-US" sz="2000" i="1" dirty="0">
                <a:latin typeface="Arial" panose="020B0604020202020204" pitchFamily="34" charset="0"/>
                <a:cs typeface="Arial" panose="020B0604020202020204" pitchFamily="34" charset="0"/>
              </a:rPr>
              <a:t>B. burgdorferi.</a:t>
            </a:r>
          </a:p>
          <a:p>
            <a:pPr eaLnBrk="1" hangingPunct="1"/>
            <a:r>
              <a:rPr lang="en-US" altLang="en-US" sz="2400" dirty="0">
                <a:latin typeface="Arial" panose="020B0604020202020204" pitchFamily="34" charset="0"/>
                <a:cs typeface="Arial" panose="020B0604020202020204" pitchFamily="34" charset="0"/>
              </a:rPr>
              <a:t>Several species are known to infect humans</a:t>
            </a:r>
          </a:p>
          <a:p>
            <a:pPr lvl="1" eaLnBrk="1" hangingPunct="1"/>
            <a:r>
              <a:rPr lang="en-US" altLang="en-US" sz="2000" dirty="0">
                <a:latin typeface="Arial" panose="020B0604020202020204" pitchFamily="34" charset="0"/>
                <a:cs typeface="Arial" panose="020B0604020202020204" pitchFamily="34" charset="0"/>
              </a:rPr>
              <a:t>In the U.S.- </a:t>
            </a:r>
            <a:r>
              <a:rPr lang="en-US" altLang="en-US" sz="2000" i="1" dirty="0" err="1">
                <a:latin typeface="Arial" panose="020B0604020202020204" pitchFamily="34" charset="0"/>
                <a:cs typeface="Arial" panose="020B0604020202020204" pitchFamily="34" charset="0"/>
              </a:rPr>
              <a:t>B.microti</a:t>
            </a:r>
            <a:endParaRPr lang="en-US" altLang="en-US" sz="2000" i="1" dirty="0">
              <a:latin typeface="Arial" panose="020B0604020202020204" pitchFamily="34" charset="0"/>
              <a:cs typeface="Arial" panose="020B0604020202020204" pitchFamily="34" charset="0"/>
            </a:endParaRPr>
          </a:p>
          <a:p>
            <a:pPr lvl="1" eaLnBrk="1" hangingPunct="1"/>
            <a:r>
              <a:rPr lang="en-US" altLang="en-US" sz="2000" dirty="0">
                <a:latin typeface="Arial" panose="020B0604020202020204" pitchFamily="34" charset="0"/>
                <a:cs typeface="Arial" panose="020B0604020202020204" pitchFamily="34" charset="0"/>
              </a:rPr>
              <a:t>In Europe- </a:t>
            </a:r>
            <a:r>
              <a:rPr lang="en-US" altLang="en-US" sz="2000" i="1" dirty="0">
                <a:latin typeface="Arial" panose="020B0604020202020204" pitchFamily="34" charset="0"/>
                <a:cs typeface="Arial" panose="020B0604020202020204" pitchFamily="34" charset="0"/>
              </a:rPr>
              <a:t>B. </a:t>
            </a:r>
            <a:r>
              <a:rPr lang="en-US" altLang="en-US" sz="2000" i="1" dirty="0" err="1">
                <a:latin typeface="Arial" panose="020B0604020202020204" pitchFamily="34" charset="0"/>
                <a:cs typeface="Arial" panose="020B0604020202020204" pitchFamily="34" charset="0"/>
              </a:rPr>
              <a:t>divergens</a:t>
            </a:r>
            <a:endParaRPr lang="en-US" altLang="en-US" sz="2000" i="1"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E6D74440-A93C-746C-7D04-16114DBA3BC9}"/>
              </a:ext>
            </a:extLst>
          </p:cNvPr>
          <p:cNvSpPr>
            <a:spLocks noGrp="1"/>
          </p:cNvSpPr>
          <p:nvPr>
            <p:ph type="title"/>
          </p:nvPr>
        </p:nvSpPr>
        <p:spPr/>
        <p:txBody>
          <a:bodyPr>
            <a:normAutofit fontScale="90000"/>
          </a:bodyPr>
          <a:lstStyle/>
          <a:p>
            <a:pPr algn="ctr" eaLnBrk="1" hangingPunct="1"/>
            <a:r>
              <a:rPr lang="en-US" altLang="en-US" sz="4000" i="1" dirty="0">
                <a:latin typeface="Arial" panose="020B0604020202020204" pitchFamily="34" charset="0"/>
                <a:cs typeface="Arial" panose="020B0604020202020204" pitchFamily="34" charset="0"/>
              </a:rPr>
              <a:t>Babesia microti </a:t>
            </a:r>
            <a:r>
              <a:rPr lang="en-US" altLang="en-US" sz="4000" dirty="0">
                <a:latin typeface="Arial" panose="020B0604020202020204" pitchFamily="34" charset="0"/>
                <a:cs typeface="Arial" panose="020B0604020202020204" pitchFamily="34" charset="0"/>
              </a:rPr>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 </a:t>
            </a:r>
            <a:endParaRPr lang="en-US" altLang="en-US" sz="4000" i="1" dirty="0">
              <a:latin typeface="Arial" panose="020B0604020202020204" pitchFamily="34" charset="0"/>
              <a:cs typeface="Arial" panose="020B0604020202020204" pitchFamily="34" charset="0"/>
            </a:endParaRPr>
          </a:p>
        </p:txBody>
      </p:sp>
      <p:sp>
        <p:nvSpPr>
          <p:cNvPr id="405507" name="Rectangle 3">
            <a:extLst>
              <a:ext uri="{FF2B5EF4-FFF2-40B4-BE49-F238E27FC236}">
                <a16:creationId xmlns:a16="http://schemas.microsoft.com/office/drawing/2014/main" id="{238A4CAE-A6F3-47BA-F5EA-B363A69306BB}"/>
              </a:ext>
            </a:extLst>
          </p:cNvPr>
          <p:cNvSpPr>
            <a:spLocks noGrp="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Causative agent of babesiosis</a:t>
            </a:r>
          </a:p>
          <a:p>
            <a:pPr lvl="1" eaLnBrk="1" hangingPunct="1"/>
            <a:r>
              <a:rPr lang="en-US" altLang="en-US" dirty="0">
                <a:latin typeface="Arial" panose="020B0604020202020204" pitchFamily="34" charset="0"/>
                <a:cs typeface="Arial" panose="020B0604020202020204" pitchFamily="34" charset="0"/>
              </a:rPr>
              <a:t>Most cases of babesiosis occur from May to September, when outdoor activities peak and exposure to ticks is highest.</a:t>
            </a:r>
          </a:p>
          <a:p>
            <a:pPr eaLnBrk="1" hangingPunct="1"/>
            <a:r>
              <a:rPr lang="en-US" altLang="en-US" dirty="0">
                <a:latin typeface="Arial" panose="020B0604020202020204" pitchFamily="34" charset="0"/>
                <a:cs typeface="Arial" panose="020B0604020202020204" pitchFamily="34" charset="0"/>
              </a:rPr>
              <a:t>Infection is often asymptomatic</a:t>
            </a:r>
          </a:p>
          <a:p>
            <a:pPr eaLnBrk="1" hangingPunct="1"/>
            <a:r>
              <a:rPr lang="en-US" altLang="en-US" dirty="0">
                <a:latin typeface="Arial" panose="020B0604020202020204" pitchFamily="34" charset="0"/>
                <a:cs typeface="Arial" panose="020B0604020202020204" pitchFamily="34" charset="0"/>
              </a:rPr>
              <a:t>Populations at greatest rick of infection</a:t>
            </a:r>
          </a:p>
          <a:p>
            <a:pPr lvl="1" eaLnBrk="1" hangingPunct="1"/>
            <a:r>
              <a:rPr lang="en-US" altLang="en-US" dirty="0">
                <a:latin typeface="Arial" panose="020B0604020202020204" pitchFamily="34" charset="0"/>
                <a:cs typeface="Arial" panose="020B0604020202020204" pitchFamily="34" charset="0"/>
              </a:rPr>
              <a:t>the very young </a:t>
            </a:r>
          </a:p>
          <a:p>
            <a:pPr lvl="1" eaLnBrk="1" hangingPunct="1"/>
            <a:r>
              <a:rPr lang="en-US" altLang="en-US" dirty="0">
                <a:latin typeface="Arial" panose="020B0604020202020204" pitchFamily="34" charset="0"/>
                <a:cs typeface="Arial" panose="020B0604020202020204" pitchFamily="34" charset="0"/>
              </a:rPr>
              <a:t>older adults</a:t>
            </a:r>
          </a:p>
          <a:p>
            <a:pPr lvl="1" eaLnBrk="1" hangingPunct="1"/>
            <a:r>
              <a:rPr lang="en-US" altLang="en-US" dirty="0">
                <a:latin typeface="Arial" panose="020B0604020202020204" pitchFamily="34" charset="0"/>
                <a:cs typeface="Arial" panose="020B0604020202020204" pitchFamily="34" charset="0"/>
              </a:rPr>
              <a:t>immunosuppressed patients</a:t>
            </a:r>
          </a:p>
          <a:p>
            <a:pPr eaLnBrk="1" hangingPunct="1"/>
            <a:endParaRPr lang="en-US" altLang="en-US" dirty="0"/>
          </a:p>
        </p:txBody>
      </p:sp>
    </p:spTree>
  </p:cSld>
  <p:clrMapOvr>
    <a:masterClrMapping/>
  </p:clrMapOvr>
  <p:transition spd="slow"/>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Title 1">
            <a:extLst>
              <a:ext uri="{FF2B5EF4-FFF2-40B4-BE49-F238E27FC236}">
                <a16:creationId xmlns:a16="http://schemas.microsoft.com/office/drawing/2014/main" id="{338CA0DA-8C97-5D30-220A-0D9FF476B9AB}"/>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Babesia microti </a:t>
            </a:r>
            <a:r>
              <a:rPr lang="en-US" altLang="en-US" sz="4400" dirty="0">
                <a:latin typeface="Arial" panose="020B0604020202020204" pitchFamily="34" charset="0"/>
                <a:cs typeface="Arial" panose="020B0604020202020204" pitchFamily="34" charset="0"/>
              </a:rPr>
              <a:t/>
            </a:r>
            <a:br>
              <a:rPr lang="en-US" altLang="en-US" sz="4400"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Clinical Infections </a:t>
            </a:r>
            <a:endParaRPr lang="en-US" altLang="en-US" dirty="0"/>
          </a:p>
        </p:txBody>
      </p:sp>
      <p:sp>
        <p:nvSpPr>
          <p:cNvPr id="406531" name="Content Placeholder 2">
            <a:extLst>
              <a:ext uri="{FF2B5EF4-FFF2-40B4-BE49-F238E27FC236}">
                <a16:creationId xmlns:a16="http://schemas.microsoft.com/office/drawing/2014/main" id="{B5B16A81-8BEB-F0D6-BBE2-7A6D79E6F6C5}"/>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Symptoms are related to </a:t>
            </a:r>
          </a:p>
          <a:p>
            <a:pPr lvl="1"/>
            <a:r>
              <a:rPr lang="en-US" altLang="en-US" dirty="0">
                <a:latin typeface="Arial" panose="020B0604020202020204" pitchFamily="34" charset="0"/>
                <a:cs typeface="Arial" panose="020B0604020202020204" pitchFamily="34" charset="0"/>
              </a:rPr>
              <a:t>the asexual reproductive cycle, </a:t>
            </a:r>
          </a:p>
          <a:p>
            <a:pPr lvl="1"/>
            <a:r>
              <a:rPr lang="en-US" altLang="en-US" dirty="0">
                <a:latin typeface="Arial" panose="020B0604020202020204" pitchFamily="34" charset="0"/>
                <a:cs typeface="Arial" panose="020B0604020202020204" pitchFamily="34" charset="0"/>
              </a:rPr>
              <a:t>lysis of RBCs, </a:t>
            </a:r>
          </a:p>
          <a:p>
            <a:pPr lvl="1"/>
            <a:r>
              <a:rPr lang="en-US" altLang="en-US" dirty="0">
                <a:latin typeface="Arial" panose="020B0604020202020204" pitchFamily="34" charset="0"/>
                <a:cs typeface="Arial" panose="020B0604020202020204" pitchFamily="34" charset="0"/>
              </a:rPr>
              <a:t>and the level of parasitemia. </a:t>
            </a:r>
          </a:p>
          <a:p>
            <a:r>
              <a:rPr lang="en-US" altLang="en-US" dirty="0">
                <a:latin typeface="Arial" panose="020B0604020202020204" pitchFamily="34" charset="0"/>
                <a:cs typeface="Arial" panose="020B0604020202020204" pitchFamily="34" charset="0"/>
              </a:rPr>
              <a:t>Time from infection to development of symptoms</a:t>
            </a:r>
          </a:p>
          <a:p>
            <a:pPr lvl="1"/>
            <a:r>
              <a:rPr lang="en-US" altLang="en-US" dirty="0">
                <a:latin typeface="Arial" panose="020B0604020202020204" pitchFamily="34" charset="0"/>
                <a:cs typeface="Arial" panose="020B0604020202020204" pitchFamily="34" charset="0"/>
              </a:rPr>
              <a:t>1 to 6 weeks</a:t>
            </a:r>
          </a:p>
          <a:p>
            <a:pPr lvl="1"/>
            <a:endParaRPr lang="en-US" altLang="en-US"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itle 1">
            <a:extLst>
              <a:ext uri="{FF2B5EF4-FFF2-40B4-BE49-F238E27FC236}">
                <a16:creationId xmlns:a16="http://schemas.microsoft.com/office/drawing/2014/main" id="{392C9B5E-B519-68E9-88B2-6B9AC703368F}"/>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Babesia microti </a:t>
            </a:r>
            <a:r>
              <a:rPr lang="en-US" altLang="en-US" sz="4400" dirty="0">
                <a:latin typeface="Arial" panose="020B0604020202020204" pitchFamily="34" charset="0"/>
                <a:cs typeface="Arial" panose="020B0604020202020204" pitchFamily="34" charset="0"/>
              </a:rPr>
              <a:t/>
            </a:r>
            <a:br>
              <a:rPr lang="en-US" altLang="en-US" sz="4400"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Clinical Infections </a:t>
            </a:r>
            <a:endParaRPr lang="en-US" altLang="en-US" dirty="0"/>
          </a:p>
        </p:txBody>
      </p:sp>
      <p:sp>
        <p:nvSpPr>
          <p:cNvPr id="407555" name="Content Placeholder 2">
            <a:extLst>
              <a:ext uri="{FF2B5EF4-FFF2-40B4-BE49-F238E27FC236}">
                <a16:creationId xmlns:a16="http://schemas.microsoft.com/office/drawing/2014/main" id="{D9CEFF2A-E72B-28E5-0A76-B9080E5274E2}"/>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Symptoms</a:t>
            </a:r>
          </a:p>
          <a:p>
            <a:pPr lvl="1"/>
            <a:r>
              <a:rPr lang="en-US" altLang="en-US" dirty="0">
                <a:latin typeface="Arial" panose="020B0604020202020204" pitchFamily="34" charset="0"/>
                <a:cs typeface="Arial" panose="020B0604020202020204" pitchFamily="34" charset="0"/>
              </a:rPr>
              <a:t>Malaria-like symptoms</a:t>
            </a:r>
          </a:p>
          <a:p>
            <a:pPr lvl="2"/>
            <a:r>
              <a:rPr lang="en-US" altLang="en-US" dirty="0">
                <a:latin typeface="Arial" panose="020B0604020202020204" pitchFamily="34" charset="0"/>
                <a:cs typeface="Arial" panose="020B0604020202020204" pitchFamily="34" charset="0"/>
              </a:rPr>
              <a:t>Malaise</a:t>
            </a:r>
          </a:p>
          <a:p>
            <a:pPr lvl="2"/>
            <a:r>
              <a:rPr lang="en-US" altLang="en-US" dirty="0">
                <a:latin typeface="Arial" panose="020B0604020202020204" pitchFamily="34" charset="0"/>
                <a:cs typeface="Arial" panose="020B0604020202020204" pitchFamily="34" charset="0"/>
              </a:rPr>
              <a:t>Fever</a:t>
            </a:r>
          </a:p>
          <a:p>
            <a:pPr lvl="2"/>
            <a:r>
              <a:rPr lang="en-US" altLang="en-US" dirty="0">
                <a:latin typeface="Arial" panose="020B0604020202020204" pitchFamily="34" charset="0"/>
                <a:cs typeface="Arial" panose="020B0604020202020204" pitchFamily="34" charset="0"/>
              </a:rPr>
              <a:t>Chills</a:t>
            </a:r>
          </a:p>
          <a:p>
            <a:pPr lvl="2"/>
            <a:r>
              <a:rPr lang="en-US" altLang="en-US" dirty="0">
                <a:latin typeface="Arial" panose="020B0604020202020204" pitchFamily="34" charset="0"/>
                <a:cs typeface="Arial" panose="020B0604020202020204" pitchFamily="34" charset="0"/>
              </a:rPr>
              <a:t>Sweating</a:t>
            </a:r>
          </a:p>
          <a:p>
            <a:pPr lvl="2"/>
            <a:r>
              <a:rPr lang="en-US" altLang="en-US" dirty="0">
                <a:latin typeface="Arial" panose="020B0604020202020204" pitchFamily="34" charset="0"/>
                <a:cs typeface="Arial" panose="020B0604020202020204" pitchFamily="34" charset="0"/>
              </a:rPr>
              <a:t>Myalgia</a:t>
            </a:r>
          </a:p>
          <a:p>
            <a:r>
              <a:rPr lang="en-US" altLang="en-US" dirty="0">
                <a:latin typeface="Arial" panose="020B0604020202020204" pitchFamily="34" charset="0"/>
                <a:cs typeface="Arial" panose="020B0604020202020204" pitchFamily="34" charset="0"/>
              </a:rPr>
              <a:t>Some patients are asymptomatic</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itle 1">
            <a:extLst>
              <a:ext uri="{FF2B5EF4-FFF2-40B4-BE49-F238E27FC236}">
                <a16:creationId xmlns:a16="http://schemas.microsoft.com/office/drawing/2014/main" id="{B3C2FB4D-38B0-FE38-DB70-3BB6AD9EE4F4}"/>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Babesia microti </a:t>
            </a:r>
            <a:r>
              <a:rPr lang="en-US" altLang="en-US" sz="4400" dirty="0">
                <a:latin typeface="Arial" panose="020B0604020202020204" pitchFamily="34" charset="0"/>
                <a:cs typeface="Arial" panose="020B0604020202020204" pitchFamily="34" charset="0"/>
              </a:rPr>
              <a:t/>
            </a:r>
            <a:br>
              <a:rPr lang="en-US" altLang="en-US" sz="4400"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Clinical Infections </a:t>
            </a:r>
            <a:endParaRPr lang="en-US" altLang="en-US" dirty="0"/>
          </a:p>
        </p:txBody>
      </p:sp>
      <p:sp>
        <p:nvSpPr>
          <p:cNvPr id="408579" name="Content Placeholder 2">
            <a:extLst>
              <a:ext uri="{FF2B5EF4-FFF2-40B4-BE49-F238E27FC236}">
                <a16:creationId xmlns:a16="http://schemas.microsoft.com/office/drawing/2014/main" id="{DAB92309-9A9A-F284-959B-5112A05DD153}"/>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Fever is not cyclic as in malaria</a:t>
            </a:r>
          </a:p>
          <a:p>
            <a:r>
              <a:rPr lang="en-US" altLang="en-US" dirty="0">
                <a:latin typeface="Arial" panose="020B0604020202020204" pitchFamily="34" charset="0"/>
                <a:cs typeface="Arial" panose="020B0604020202020204" pitchFamily="34" charset="0"/>
              </a:rPr>
              <a:t>Anemia may develop if hemolysis is severe or prolonged.</a:t>
            </a:r>
          </a:p>
          <a:p>
            <a:r>
              <a:rPr lang="en-US" altLang="en-US" dirty="0">
                <a:latin typeface="Arial" panose="020B0604020202020204" pitchFamily="34" charset="0"/>
                <a:cs typeface="Arial" panose="020B0604020202020204" pitchFamily="34" charset="0"/>
              </a:rPr>
              <a:t>The clinical course tends to be more severe or have complications if the patient has undergone splenectomy, is immunosuppressed, or is older</a:t>
            </a:r>
          </a:p>
          <a:p>
            <a:r>
              <a:rPr lang="en-US" altLang="en-US" dirty="0">
                <a:latin typeface="Arial" panose="020B0604020202020204" pitchFamily="34" charset="0"/>
                <a:cs typeface="Arial" panose="020B0604020202020204" pitchFamily="34" charset="0"/>
              </a:rPr>
              <a:t>Complications</a:t>
            </a:r>
          </a:p>
          <a:p>
            <a:pPr lvl="1"/>
            <a:r>
              <a:rPr lang="en-US" altLang="en-US" dirty="0">
                <a:latin typeface="Arial" panose="020B0604020202020204" pitchFamily="34" charset="0"/>
                <a:cs typeface="Arial" panose="020B0604020202020204" pitchFamily="34" charset="0"/>
              </a:rPr>
              <a:t>Include respiratory, liver, or renal failure or disseminated intravascular coagulation</a:t>
            </a:r>
          </a:p>
          <a:p>
            <a:endParaRPr lang="en-US" altLang="en-US" dirty="0">
              <a:highlight>
                <a:srgbClr val="FFFF00"/>
              </a:highlight>
              <a:latin typeface="Arial" panose="020B0604020202020204" pitchFamily="34" charset="0"/>
              <a:cs typeface="Arial" panose="020B0604020202020204" pitchFamily="34" charset="0"/>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Title 1">
            <a:extLst>
              <a:ext uri="{FF2B5EF4-FFF2-40B4-BE49-F238E27FC236}">
                <a16:creationId xmlns:a16="http://schemas.microsoft.com/office/drawing/2014/main" id="{6ACB15E9-9863-FC76-80FC-ADE9B01317AA}"/>
              </a:ext>
            </a:extLst>
          </p:cNvPr>
          <p:cNvSpPr>
            <a:spLocks noGrp="1"/>
          </p:cNvSpPr>
          <p:nvPr>
            <p:ph type="title"/>
          </p:nvPr>
        </p:nvSpPr>
        <p:spPr/>
        <p:txBody>
          <a:bodyPr/>
          <a:lstStyle/>
          <a:p>
            <a:pPr algn="ctr"/>
            <a:r>
              <a:rPr lang="en-US" altLang="en-US" sz="3600" i="1" dirty="0">
                <a:latin typeface="Arial" panose="020B0604020202020204" pitchFamily="34" charset="0"/>
                <a:cs typeface="Arial" panose="020B0604020202020204" pitchFamily="34" charset="0"/>
              </a:rPr>
              <a:t>Babesia microti </a:t>
            </a:r>
            <a:r>
              <a:rPr lang="en-US" altLang="en-US" sz="3600" dirty="0">
                <a:latin typeface="Arial" panose="020B0604020202020204" pitchFamily="34" charset="0"/>
                <a:cs typeface="Arial" panose="020B0604020202020204" pitchFamily="34" charset="0"/>
              </a:rPr>
              <a:t/>
            </a:r>
            <a:br>
              <a:rPr lang="en-US" altLang="en-US" sz="36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Treatment</a:t>
            </a:r>
          </a:p>
        </p:txBody>
      </p:sp>
      <p:sp>
        <p:nvSpPr>
          <p:cNvPr id="409603" name="Content Placeholder 2">
            <a:extLst>
              <a:ext uri="{FF2B5EF4-FFF2-40B4-BE49-F238E27FC236}">
                <a16:creationId xmlns:a16="http://schemas.microsoft.com/office/drawing/2014/main" id="{2C35590A-5AC7-466D-9F21-0FCD627EF37C}"/>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Treatment includes atovaquone plus azithromycin or clindamycin plus quinine. </a:t>
            </a:r>
          </a:p>
          <a:p>
            <a:r>
              <a:rPr lang="en-US" altLang="en-US" dirty="0">
                <a:latin typeface="Arial" panose="020B0604020202020204" pitchFamily="34" charset="0"/>
                <a:cs typeface="Arial" panose="020B0604020202020204" pitchFamily="34" charset="0"/>
              </a:rPr>
              <a:t>In very severe infections, exchange transfusion may be used.</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itle 1">
            <a:extLst>
              <a:ext uri="{FF2B5EF4-FFF2-40B4-BE49-F238E27FC236}">
                <a16:creationId xmlns:a16="http://schemas.microsoft.com/office/drawing/2014/main" id="{F65F0929-C555-1F09-2CC2-D17E50825A3F}"/>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Babesia microti</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Life Cycle</a:t>
            </a:r>
            <a:endParaRPr lang="en-US" altLang="en-US" sz="4000"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CA3A83-7E75-4419-055F-7F8F2BF8FB5B}"/>
              </a:ext>
            </a:extLst>
          </p:cNvPr>
          <p:cNvSpPr>
            <a:spLocks noGrp="1"/>
          </p:cNvSpPr>
          <p:nvPr>
            <p:ph idx="1"/>
          </p:nvPr>
        </p:nvSpPr>
        <p:spPr/>
        <p:txBody>
          <a:bodyPr/>
          <a:lstStyle/>
          <a:p>
            <a:pPr>
              <a:defRPr/>
            </a:pPr>
            <a:r>
              <a:rPr lang="en-US" dirty="0">
                <a:latin typeface="Arial" panose="020B0604020202020204" pitchFamily="34" charset="0"/>
                <a:cs typeface="Arial" panose="020B0604020202020204" pitchFamily="34" charset="0"/>
              </a:rPr>
              <a:t>As with </a:t>
            </a:r>
            <a:r>
              <a:rPr lang="en-US" i="1" dirty="0">
                <a:latin typeface="Arial" panose="020B0604020202020204" pitchFamily="34" charset="0"/>
                <a:cs typeface="Arial" panose="020B0604020202020204" pitchFamily="34" charset="0"/>
              </a:rPr>
              <a:t>Plasmodium </a:t>
            </a:r>
            <a:r>
              <a:rPr lang="en-US" dirty="0">
                <a:latin typeface="Arial" panose="020B0604020202020204" pitchFamily="34" charset="0"/>
                <a:cs typeface="Arial" panose="020B0604020202020204" pitchFamily="34" charset="0"/>
              </a:rPr>
              <a:t>spp., the life cycle of </a:t>
            </a:r>
            <a:r>
              <a:rPr lang="en-US" i="1" dirty="0">
                <a:latin typeface="Arial" panose="020B0604020202020204" pitchFamily="34" charset="0"/>
                <a:cs typeface="Arial" panose="020B0604020202020204" pitchFamily="34" charset="0"/>
              </a:rPr>
              <a:t>Babesia</a:t>
            </a:r>
            <a:r>
              <a:rPr lang="en-US" dirty="0">
                <a:latin typeface="Arial" panose="020B0604020202020204" pitchFamily="34" charset="0"/>
                <a:cs typeface="Arial" panose="020B0604020202020204" pitchFamily="34" charset="0"/>
              </a:rPr>
              <a:t> spp. has alternating sexual and asexual reproduction stages. </a:t>
            </a:r>
          </a:p>
          <a:p>
            <a:pPr>
              <a:defRPr/>
            </a:pPr>
            <a:r>
              <a:rPr lang="en-US" dirty="0">
                <a:latin typeface="Arial" panose="020B0604020202020204" pitchFamily="34" charset="0"/>
                <a:cs typeface="Arial" panose="020B0604020202020204" pitchFamily="34" charset="0"/>
              </a:rPr>
              <a:t>Production of the infective stage (sexual reproduction) takes place in the tick. </a:t>
            </a:r>
          </a:p>
          <a:p>
            <a:pPr>
              <a:defRPr/>
            </a:pPr>
            <a:r>
              <a:rPr lang="en-US" dirty="0">
                <a:latin typeface="Arial" panose="020B0604020202020204" pitchFamily="34" charset="0"/>
                <a:cs typeface="Arial" panose="020B0604020202020204" pitchFamily="34" charset="0"/>
              </a:rPr>
              <a:t>The zygote migrates to the salivary glands of the tick, where sporozoites are formed. </a:t>
            </a:r>
          </a:p>
          <a:p>
            <a:pPr marL="457200" lvl="1" indent="0">
              <a:buNone/>
              <a:defRPr/>
            </a:pPr>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Title 1">
            <a:extLst>
              <a:ext uri="{FF2B5EF4-FFF2-40B4-BE49-F238E27FC236}">
                <a16:creationId xmlns:a16="http://schemas.microsoft.com/office/drawing/2014/main" id="{40811D20-DCD3-0EDC-FEED-34BECD16A0A7}"/>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Babesia microti</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Life Cycle </a:t>
            </a:r>
            <a:r>
              <a:rPr lang="en-US" altLang="en-US" dirty="0"/>
              <a:t>(Cont.)</a:t>
            </a:r>
          </a:p>
        </p:txBody>
      </p:sp>
      <p:sp>
        <p:nvSpPr>
          <p:cNvPr id="412675" name="Content Placeholder 2">
            <a:extLst>
              <a:ext uri="{FF2B5EF4-FFF2-40B4-BE49-F238E27FC236}">
                <a16:creationId xmlns:a16="http://schemas.microsoft.com/office/drawing/2014/main" id="{7DD9E3BD-B39B-2A95-2312-BFA193BEBEA5}"/>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These sporozoites enter vertebrates during a blood meal and infect erythrocytes by attaching to a </a:t>
            </a:r>
            <a:r>
              <a:rPr lang="en-US" altLang="en-US" dirty="0" err="1">
                <a:latin typeface="Arial" panose="020B0604020202020204" pitchFamily="34" charset="0"/>
                <a:cs typeface="Arial" panose="020B0604020202020204" pitchFamily="34" charset="0"/>
              </a:rPr>
              <a:t>sialoglycoprotein</a:t>
            </a:r>
            <a:r>
              <a:rPr lang="en-US" altLang="en-US" dirty="0">
                <a:latin typeface="Arial" panose="020B0604020202020204" pitchFamily="34" charset="0"/>
                <a:cs typeface="Arial" panose="020B0604020202020204" pitchFamily="34" charset="0"/>
              </a:rPr>
              <a:t> on the erythrocyte membrane.</a:t>
            </a:r>
          </a:p>
          <a:p>
            <a:r>
              <a:rPr lang="en-US" altLang="en-US" dirty="0">
                <a:latin typeface="Arial" panose="020B0604020202020204" pitchFamily="34" charset="0"/>
                <a:cs typeface="Arial" panose="020B0604020202020204" pitchFamily="34" charset="0"/>
              </a:rPr>
              <a:t>Inside the cell, they become trophozoites and divide by asexual reproduction (budding) to form pairs and tetrads. </a:t>
            </a:r>
          </a:p>
          <a:p>
            <a:r>
              <a:rPr lang="en-US" altLang="en-US" dirty="0">
                <a:latin typeface="Arial" panose="020B0604020202020204" pitchFamily="34" charset="0"/>
                <a:cs typeface="Arial" panose="020B0604020202020204" pitchFamily="34" charset="0"/>
              </a:rPr>
              <a:t>The reproduction time in Babesia infection is approximately 4 to 6 hours.</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itle 1">
            <a:extLst>
              <a:ext uri="{FF2B5EF4-FFF2-40B4-BE49-F238E27FC236}">
                <a16:creationId xmlns:a16="http://schemas.microsoft.com/office/drawing/2014/main" id="{B7759B4A-FB8F-6808-0ACB-72C833D3F351}"/>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Babesia microti</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Life Cycle </a:t>
            </a:r>
            <a:r>
              <a:rPr lang="en-US" altLang="en-US" dirty="0"/>
              <a:t>(Cont.)</a:t>
            </a:r>
          </a:p>
        </p:txBody>
      </p:sp>
      <p:sp>
        <p:nvSpPr>
          <p:cNvPr id="413699" name="Content Placeholder 2">
            <a:extLst>
              <a:ext uri="{FF2B5EF4-FFF2-40B4-BE49-F238E27FC236}">
                <a16:creationId xmlns:a16="http://schemas.microsoft.com/office/drawing/2014/main" id="{27DDB637-26A9-B6FB-EA35-0747F5C953D7}"/>
              </a:ext>
            </a:extLst>
          </p:cNvPr>
          <p:cNvSpPr>
            <a:spLocks noGrp="1"/>
          </p:cNvSpPr>
          <p:nvPr>
            <p:ph idx="1"/>
          </p:nvPr>
        </p:nvSpPr>
        <p:spPr/>
        <p:txBody>
          <a:bodyPr/>
          <a:lstStyle/>
          <a:p>
            <a:r>
              <a:rPr lang="en-US" altLang="en-US" sz="2400" dirty="0">
                <a:latin typeface="Arial" panose="020B0604020202020204" pitchFamily="34" charset="0"/>
                <a:cs typeface="Arial" panose="020B0604020202020204" pitchFamily="34" charset="0"/>
              </a:rPr>
              <a:t>The resulting merozoites are released to infect other RBCs, where they use merozoite surface proteins to attach to glycophorin A and glycophorin B on the RBC membrane. </a:t>
            </a:r>
          </a:p>
          <a:p>
            <a:r>
              <a:rPr lang="en-US" altLang="en-US" sz="2400" dirty="0">
                <a:latin typeface="Arial" panose="020B0604020202020204" pitchFamily="34" charset="0"/>
                <a:cs typeface="Arial" panose="020B0604020202020204" pitchFamily="34" charset="0"/>
              </a:rPr>
              <a:t>Some merozoites differentiate into gametocytes (larger, more variably shaped), but this is not an easily identifiable stage from the trophozoite. </a:t>
            </a:r>
          </a:p>
          <a:p>
            <a:r>
              <a:rPr lang="en-US" altLang="en-US" sz="2400" dirty="0">
                <a:latin typeface="Arial" panose="020B0604020202020204" pitchFamily="34" charset="0"/>
                <a:cs typeface="Arial" panose="020B0604020202020204" pitchFamily="34" charset="0"/>
              </a:rPr>
              <a:t>There is no exoerythrocytic cycle in humans. </a:t>
            </a:r>
          </a:p>
          <a:p>
            <a:r>
              <a:rPr lang="en-US" altLang="en-US" sz="2400" dirty="0">
                <a:latin typeface="Arial" panose="020B0604020202020204" pitchFamily="34" charset="0"/>
                <a:cs typeface="Arial" panose="020B0604020202020204" pitchFamily="34" charset="0"/>
              </a:rPr>
              <a:t>Transovarian transmission can occur in the tick, allowing the life cycle to persist without an intermediate host.</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Title 1">
            <a:extLst>
              <a:ext uri="{FF2B5EF4-FFF2-40B4-BE49-F238E27FC236}">
                <a16:creationId xmlns:a16="http://schemas.microsoft.com/office/drawing/2014/main" id="{7962B5CD-3807-54E7-13EA-C67015716900}"/>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Babesia microti </a:t>
            </a:r>
            <a:r>
              <a:rPr lang="en-US" altLang="en-US" sz="4000" dirty="0">
                <a:latin typeface="Arial" panose="020B0604020202020204" pitchFamily="34" charset="0"/>
                <a:cs typeface="Arial" panose="020B0604020202020204" pitchFamily="34" charset="0"/>
              </a:rPr>
              <a:t>Laboratory Diagnosis</a:t>
            </a:r>
          </a:p>
        </p:txBody>
      </p:sp>
      <p:sp>
        <p:nvSpPr>
          <p:cNvPr id="414723" name="Content Placeholder 2">
            <a:extLst>
              <a:ext uri="{FF2B5EF4-FFF2-40B4-BE49-F238E27FC236}">
                <a16:creationId xmlns:a16="http://schemas.microsoft.com/office/drawing/2014/main" id="{4EF9F9C7-0957-1D8B-8A78-7EEF4472D449}"/>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Laboratory diagnosis</a:t>
            </a:r>
          </a:p>
          <a:p>
            <a:pPr lvl="1"/>
            <a:r>
              <a:rPr lang="en-US" altLang="en-US" dirty="0">
                <a:latin typeface="Arial" panose="020B0604020202020204" pitchFamily="34" charset="0"/>
                <a:cs typeface="Arial" panose="020B0604020202020204" pitchFamily="34" charset="0"/>
              </a:rPr>
              <a:t>Wright- or Giemsa-stained thin blood smears</a:t>
            </a:r>
          </a:p>
          <a:p>
            <a:pPr lvl="1"/>
            <a:r>
              <a:rPr lang="en-US" altLang="en-US" dirty="0">
                <a:latin typeface="Arial" panose="020B0604020202020204" pitchFamily="34" charset="0"/>
                <a:cs typeface="Arial" panose="020B0604020202020204" pitchFamily="34" charset="0"/>
              </a:rPr>
              <a:t>The organisms appear as small, delicate, pleomorphic ring-form trophozoites, about 1 to 2 µm in length, with a prominent chromatin dot and faintly staining cytoplasm.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a:extLst>
              <a:ext uri="{FF2B5EF4-FFF2-40B4-BE49-F238E27FC236}">
                <a16:creationId xmlns:a16="http://schemas.microsoft.com/office/drawing/2014/main" id="{B7B93016-2507-D44D-FAA6-EA7C8F650EE4}"/>
              </a:ext>
            </a:extLst>
          </p:cNvPr>
          <p:cNvSpPr>
            <a:spLocks noGrp="1"/>
          </p:cNvSpPr>
          <p:nvPr>
            <p:ph type="title"/>
          </p:nvPr>
        </p:nvSpPr>
        <p:spPr>
          <a:xfrm>
            <a:off x="838200" y="370095"/>
            <a:ext cx="10515600" cy="1325563"/>
          </a:xfrm>
        </p:spPr>
        <p:txBody>
          <a:bodyPr>
            <a:normAutofit fontScale="90000"/>
          </a:bodyPr>
          <a:lstStyle/>
          <a:p>
            <a:pPr algn="ct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i="1" dirty="0">
                <a:latin typeface="Arial" panose="020B0604020202020204" pitchFamily="34" charset="0"/>
                <a:cs typeface="Arial" panose="020B0604020202020204" pitchFamily="34" charset="0"/>
              </a:rPr>
              <a:t>Naegleria </a:t>
            </a:r>
            <a:r>
              <a:rPr lang="en-US" altLang="en-US" sz="4000" i="1" dirty="0" err="1">
                <a:latin typeface="Arial" panose="020B0604020202020204" pitchFamily="34" charset="0"/>
                <a:cs typeface="Arial" panose="020B0604020202020204" pitchFamily="34" charset="0"/>
              </a:rPr>
              <a:t>fowleri</a:t>
            </a: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br>
              <a:rPr lang="en-US" altLang="en-US" sz="4000" dirty="0">
                <a:latin typeface="Arial" panose="020B0604020202020204" pitchFamily="34" charset="0"/>
                <a:cs typeface="Arial" panose="020B0604020202020204" pitchFamily="34" charset="0"/>
              </a:rPr>
            </a:b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endParaRPr lang="en-US" altLang="en-US" sz="4000" dirty="0"/>
          </a:p>
        </p:txBody>
      </p:sp>
      <p:sp>
        <p:nvSpPr>
          <p:cNvPr id="237571" name="Content Placeholder 2">
            <a:extLst>
              <a:ext uri="{FF2B5EF4-FFF2-40B4-BE49-F238E27FC236}">
                <a16:creationId xmlns:a16="http://schemas.microsoft.com/office/drawing/2014/main" id="{FC89B9ED-FD43-266C-2FD6-8FF1DF4AA91B}"/>
              </a:ext>
            </a:extLst>
          </p:cNvPr>
          <p:cNvSpPr>
            <a:spLocks noGrp="1"/>
          </p:cNvSpPr>
          <p:nvPr>
            <p:ph idx="1"/>
          </p:nvPr>
        </p:nvSpPr>
        <p:spPr/>
        <p:txBody>
          <a:bodyPr/>
          <a:lstStyle/>
          <a:p>
            <a:pPr lvl="1"/>
            <a:r>
              <a:rPr lang="en-US" altLang="en-US" sz="2800" dirty="0">
                <a:latin typeface="Arial" panose="020B0604020202020204" pitchFamily="34" charset="0"/>
                <a:cs typeface="Arial" panose="020B0604020202020204" pitchFamily="34" charset="0"/>
              </a:rPr>
              <a:t>Cysts</a:t>
            </a:r>
          </a:p>
          <a:p>
            <a:pPr lvl="2"/>
            <a:r>
              <a:rPr lang="en-US" altLang="en-US" sz="2400" dirty="0">
                <a:latin typeface="Arial" panose="020B0604020202020204" pitchFamily="34" charset="0"/>
                <a:cs typeface="Arial" panose="020B0604020202020204" pitchFamily="34" charset="0"/>
              </a:rPr>
              <a:t>Measure approximately 10 µm in diameter </a:t>
            </a:r>
            <a:r>
              <a:rPr lang="en-US" altLang="en-US" sz="2400" strike="sngStrike" dirty="0">
                <a:latin typeface="Arial" panose="020B0604020202020204" pitchFamily="34" charset="0"/>
                <a:cs typeface="Arial" panose="020B0604020202020204" pitchFamily="34" charset="0"/>
              </a:rPr>
              <a:t>and </a:t>
            </a:r>
          </a:p>
          <a:p>
            <a:pPr lvl="2"/>
            <a:r>
              <a:rPr lang="en-US" altLang="en-US" sz="2400" dirty="0">
                <a:latin typeface="Arial" panose="020B0604020202020204" pitchFamily="34" charset="0"/>
                <a:cs typeface="Arial" panose="020B0604020202020204" pitchFamily="34" charset="0"/>
              </a:rPr>
              <a:t>Have a round, smooth double wall and a single pore, </a:t>
            </a:r>
            <a:r>
              <a:rPr lang="en-US" altLang="en-US" sz="2400" i="1" dirty="0">
                <a:latin typeface="Arial" panose="020B0604020202020204" pitchFamily="34" charset="0"/>
                <a:cs typeface="Arial" panose="020B0604020202020204" pitchFamily="34" charset="0"/>
              </a:rPr>
              <a:t>not </a:t>
            </a:r>
            <a:r>
              <a:rPr lang="en-US" altLang="en-US" sz="2400" dirty="0">
                <a:latin typeface="Arial" panose="020B0604020202020204" pitchFamily="34" charset="0"/>
                <a:cs typeface="Arial" panose="020B0604020202020204" pitchFamily="34" charset="0"/>
              </a:rPr>
              <a:t>seen in clinical specimens. </a:t>
            </a:r>
          </a:p>
          <a:p>
            <a:pPr lvl="1"/>
            <a:r>
              <a:rPr lang="en-US" altLang="en-US" dirty="0">
                <a:latin typeface="Arial" panose="020B0604020202020204" pitchFamily="34" charset="0"/>
                <a:cs typeface="Arial" panose="020B0604020202020204" pitchFamily="34" charset="0"/>
              </a:rPr>
              <a:t>Immunofluorescent staining of CSF with monoclonal antibody can be done in some reference laboratories for detection of the trophozoite. </a:t>
            </a:r>
          </a:p>
          <a:p>
            <a:pPr lvl="1"/>
            <a:r>
              <a:rPr lang="en-US" altLang="en-US" dirty="0">
                <a:latin typeface="Arial" panose="020B0604020202020204" pitchFamily="34" charset="0"/>
                <a:cs typeface="Arial" panose="020B0604020202020204" pitchFamily="34" charset="0"/>
              </a:rPr>
              <a:t>Molecular methods are used to identify strains</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Title 1">
            <a:extLst>
              <a:ext uri="{FF2B5EF4-FFF2-40B4-BE49-F238E27FC236}">
                <a16:creationId xmlns:a16="http://schemas.microsoft.com/office/drawing/2014/main" id="{9161D8AB-60F1-26FE-FC3E-074F6E67DB54}"/>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Babesia microti </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endParaRPr lang="en-US" altLang="en-US" sz="4000" dirty="0"/>
          </a:p>
        </p:txBody>
      </p:sp>
      <p:sp>
        <p:nvSpPr>
          <p:cNvPr id="415747" name="Content Placeholder 2">
            <a:extLst>
              <a:ext uri="{FF2B5EF4-FFF2-40B4-BE49-F238E27FC236}">
                <a16:creationId xmlns:a16="http://schemas.microsoft.com/office/drawing/2014/main" id="{655EC94D-FDA2-C3EE-26D9-1F1B3F2F0AFF}"/>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More mature trophozoites may appear as</a:t>
            </a:r>
          </a:p>
          <a:p>
            <a:pPr lvl="1"/>
            <a:r>
              <a:rPr lang="en-US" altLang="en-US" dirty="0">
                <a:latin typeface="Arial" panose="020B0604020202020204" pitchFamily="34" charset="0"/>
                <a:cs typeface="Arial" panose="020B0604020202020204" pitchFamily="34" charset="0"/>
              </a:rPr>
              <a:t> Pyriform organisms in single, double, or the classic tetrad (Maltese cross) formation within the RBC</a:t>
            </a:r>
          </a:p>
          <a:p>
            <a:pPr lvl="1"/>
            <a:r>
              <a:rPr lang="en-US" altLang="en-US" dirty="0">
                <a:latin typeface="Arial" panose="020B0604020202020204" pitchFamily="34" charset="0"/>
                <a:cs typeface="Arial" panose="020B0604020202020204" pitchFamily="34" charset="0"/>
              </a:rPr>
              <a:t>Although they are characteristic for babesiosis, the tetrad forms are not always seen.</a:t>
            </a:r>
          </a:p>
          <a:p>
            <a:pPr lvl="1"/>
            <a:r>
              <a:rPr lang="en-US" altLang="en-US" dirty="0">
                <a:latin typeface="Arial" panose="020B0604020202020204" pitchFamily="34" charset="0"/>
                <a:cs typeface="Arial" panose="020B0604020202020204" pitchFamily="34" charset="0"/>
              </a:rPr>
              <a:t>The morphology initially may be confused with that of </a:t>
            </a:r>
            <a:r>
              <a:rPr lang="en-US" altLang="en-US" i="1" dirty="0">
                <a:latin typeface="Arial" panose="020B0604020202020204" pitchFamily="34" charset="0"/>
                <a:cs typeface="Arial" panose="020B0604020202020204" pitchFamily="34" charset="0"/>
              </a:rPr>
              <a:t>P. falciparum. </a:t>
            </a:r>
            <a:r>
              <a:rPr lang="en-US" altLang="en-US" dirty="0">
                <a:latin typeface="Arial" panose="020B0604020202020204" pitchFamily="34" charset="0"/>
                <a:cs typeface="Arial" panose="020B0604020202020204" pitchFamily="34" charset="0"/>
              </a:rPr>
              <a:t>Lack of pigment, presence of extraerythrocytic organisms, and absence of other life cycle stages serve as keys to differentiate </a:t>
            </a:r>
            <a:r>
              <a:rPr lang="en-US" altLang="en-US" i="1" dirty="0">
                <a:latin typeface="Arial" panose="020B0604020202020204" pitchFamily="34" charset="0"/>
                <a:cs typeface="Arial" panose="020B0604020202020204" pitchFamily="34" charset="0"/>
              </a:rPr>
              <a:t>Babesia</a:t>
            </a:r>
            <a:r>
              <a:rPr lang="en-US" altLang="en-US" dirty="0">
                <a:latin typeface="Arial" panose="020B0604020202020204" pitchFamily="34" charset="0"/>
                <a:cs typeface="Arial" panose="020B0604020202020204" pitchFamily="34" charset="0"/>
              </a:rPr>
              <a:t> from </a:t>
            </a:r>
            <a:r>
              <a:rPr lang="en-US" altLang="en-US" i="1" dirty="0">
                <a:latin typeface="Arial" panose="020B0604020202020204" pitchFamily="34" charset="0"/>
                <a:cs typeface="Arial" panose="020B0604020202020204" pitchFamily="34" charset="0"/>
              </a:rPr>
              <a:t>P. falciparum</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FFC789F9-95D8-EF51-85A7-7713440D06A9}"/>
              </a:ext>
            </a:extLst>
          </p:cNvPr>
          <p:cNvSpPr>
            <a:spLocks noGrp="1"/>
          </p:cNvSpPr>
          <p:nvPr>
            <p:ph type="title"/>
          </p:nvPr>
        </p:nvSpPr>
        <p:spPr>
          <a:xfrm>
            <a:off x="1901688" y="36478"/>
            <a:ext cx="10515600" cy="1325563"/>
          </a:xfrm>
        </p:spPr>
        <p:txBody>
          <a:bodyPr/>
          <a:lstStyle/>
          <a:p>
            <a:pPr algn="ctr" eaLnBrk="1" hangingPunct="1"/>
            <a:r>
              <a:rPr lang="en-US" altLang="en-US" dirty="0">
                <a:latin typeface="Arial" panose="020B0604020202020204" pitchFamily="34" charset="0"/>
                <a:cs typeface="Arial" panose="020B0604020202020204" pitchFamily="34" charset="0"/>
              </a:rPr>
              <a:t>Photographs of </a:t>
            </a:r>
            <a:r>
              <a:rPr lang="en-US" altLang="en-US" i="1" dirty="0">
                <a:latin typeface="Arial" panose="020B0604020202020204" pitchFamily="34" charset="0"/>
                <a:cs typeface="Arial" panose="020B0604020202020204" pitchFamily="34" charset="0"/>
              </a:rPr>
              <a:t>B. microti</a:t>
            </a:r>
          </a:p>
        </p:txBody>
      </p:sp>
      <p:grpSp>
        <p:nvGrpSpPr>
          <p:cNvPr id="2" name="Group 1">
            <a:extLst>
              <a:ext uri="{FF2B5EF4-FFF2-40B4-BE49-F238E27FC236}">
                <a16:creationId xmlns:a16="http://schemas.microsoft.com/office/drawing/2014/main" id="{31CCB6C2-556B-2F47-248C-C84D34F695E4}"/>
              </a:ext>
            </a:extLst>
          </p:cNvPr>
          <p:cNvGrpSpPr/>
          <p:nvPr/>
        </p:nvGrpSpPr>
        <p:grpSpPr>
          <a:xfrm>
            <a:off x="2916159" y="1362041"/>
            <a:ext cx="6993386" cy="5140451"/>
            <a:chOff x="2490856" y="1451735"/>
            <a:chExt cx="7095435" cy="5279990"/>
          </a:xfrm>
        </p:grpSpPr>
        <p:pic>
          <p:nvPicPr>
            <p:cNvPr id="416773" name="Picture 6" descr="Y:\ELS00000-IW26_[Mahon 6e]\ELS00000-IW26-SRC\Course-N\Construction\IC\jpg\Chapter028\028033B.jpg">
              <a:extLst>
                <a:ext uri="{FF2B5EF4-FFF2-40B4-BE49-F238E27FC236}">
                  <a16:creationId xmlns:a16="http://schemas.microsoft.com/office/drawing/2014/main" id="{4263C656-8CD8-338F-93EF-A65A94057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856" y="4164738"/>
              <a:ext cx="3182938"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774" name="Picture 7" descr="Y:\ELS00000-IW26_[Mahon 6e]\ELS00000-IW26-SRC\Course-N\Construction\IC\jpg\Chapter028\028033C.jpg">
              <a:extLst>
                <a:ext uri="{FF2B5EF4-FFF2-40B4-BE49-F238E27FC236}">
                  <a16:creationId xmlns:a16="http://schemas.microsoft.com/office/drawing/2014/main" id="{8C57EA20-9DF8-BC2C-41C8-A8D0949FE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991" y="1451735"/>
              <a:ext cx="3416300"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775" name="Picture 8" descr="Y:\ELS00000-IW26_[Mahon 6e]\ELS00000-IW26-SRC\Course-N\Construction\IC\jpg\Chapter028\028033A.jpg">
              <a:extLst>
                <a:ext uri="{FF2B5EF4-FFF2-40B4-BE49-F238E27FC236}">
                  <a16:creationId xmlns:a16="http://schemas.microsoft.com/office/drawing/2014/main" id="{EAC41017-ECD5-C354-A8BB-44AB0AD41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856" y="1508056"/>
              <a:ext cx="3182938"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itle 1">
            <a:extLst>
              <a:ext uri="{FF2B5EF4-FFF2-40B4-BE49-F238E27FC236}">
                <a16:creationId xmlns:a16="http://schemas.microsoft.com/office/drawing/2014/main" id="{CA13E760-728C-9A1D-C619-D02385F23969}"/>
              </a:ext>
            </a:extLst>
          </p:cNvPr>
          <p:cNvSpPr>
            <a:spLocks noGrp="1"/>
          </p:cNvSpPr>
          <p:nvPr>
            <p:ph type="title"/>
          </p:nvPr>
        </p:nvSpPr>
        <p:spPr/>
        <p:txBody>
          <a:bodyPr/>
          <a:lstStyle/>
          <a:p>
            <a:pPr algn="ctr"/>
            <a:r>
              <a:rPr lang="en-US" altLang="en-US" sz="4000" i="1" dirty="0">
                <a:latin typeface="Arial" panose="020B0604020202020204" pitchFamily="34" charset="0"/>
                <a:cs typeface="Arial" panose="020B0604020202020204" pitchFamily="34" charset="0"/>
              </a:rPr>
              <a:t>Babesia microti </a:t>
            </a:r>
            <a:r>
              <a:rPr lang="en-US" altLang="en-US" sz="4400" i="1" dirty="0">
                <a:latin typeface="Arial" panose="020B0604020202020204" pitchFamily="34" charset="0"/>
                <a:cs typeface="Arial" panose="020B0604020202020204" pitchFamily="34" charset="0"/>
              </a:rPr>
              <a:t/>
            </a:r>
            <a:br>
              <a:rPr lang="en-US" altLang="en-US" sz="4400" i="1"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Laboratory</a:t>
            </a:r>
            <a:r>
              <a:rPr lang="en-US" altLang="en-US" sz="4000" dirty="0">
                <a:latin typeface="Arial" panose="020B0604020202020204" pitchFamily="34" charset="0"/>
                <a:cs typeface="Arial" panose="020B0604020202020204" pitchFamily="34" charset="0"/>
              </a:rPr>
              <a:t> Diagnosis</a:t>
            </a:r>
            <a:endParaRPr lang="en-US" altLang="en-US" dirty="0"/>
          </a:p>
        </p:txBody>
      </p:sp>
      <p:sp>
        <p:nvSpPr>
          <p:cNvPr id="417795" name="Content Placeholder 2">
            <a:extLst>
              <a:ext uri="{FF2B5EF4-FFF2-40B4-BE49-F238E27FC236}">
                <a16:creationId xmlns:a16="http://schemas.microsoft.com/office/drawing/2014/main" id="{828D47B5-6DF8-1D85-02C4-3DD98A062754}"/>
              </a:ext>
            </a:extLst>
          </p:cNvPr>
          <p:cNvSpPr>
            <a:spLocks noGrp="1"/>
          </p:cNvSpPr>
          <p:nvPr>
            <p:ph idx="1"/>
          </p:nvPr>
        </p:nvSpPr>
        <p:spPr/>
        <p:txBody>
          <a:bodyPr>
            <a:normAutofit/>
          </a:bodyPr>
          <a:lstStyle/>
          <a:p>
            <a:r>
              <a:rPr lang="en-US" altLang="en-US" sz="2400" dirty="0">
                <a:latin typeface="Arial" panose="020B0604020202020204" pitchFamily="34" charset="0"/>
                <a:cs typeface="Arial" panose="020B0604020202020204" pitchFamily="34" charset="0"/>
              </a:rPr>
              <a:t>Patients with a normocytic hemolytic anemia may have decreased haptoglobin and elevated indirect bilirubin levels and </a:t>
            </a:r>
            <a:r>
              <a:rPr lang="en-US" altLang="en-US" sz="2400" dirty="0" err="1">
                <a:latin typeface="Arial" panose="020B0604020202020204" pitchFamily="34" charset="0"/>
                <a:cs typeface="Arial" panose="020B0604020202020204" pitchFamily="34" charset="0"/>
              </a:rPr>
              <a:t>reticulocytosis</a:t>
            </a:r>
            <a:r>
              <a:rPr lang="en-US" altLang="en-US" sz="2400" dirty="0">
                <a:latin typeface="Arial" panose="020B0604020202020204" pitchFamily="34" charset="0"/>
                <a:cs typeface="Arial" panose="020B0604020202020204" pitchFamily="34" charset="0"/>
              </a:rPr>
              <a:t>. </a:t>
            </a:r>
          </a:p>
          <a:p>
            <a:r>
              <a:rPr lang="en-US" altLang="en-US" sz="2400" dirty="0">
                <a:latin typeface="Arial" panose="020B0604020202020204" pitchFamily="34" charset="0"/>
                <a:cs typeface="Arial" panose="020B0604020202020204" pitchFamily="34" charset="0"/>
              </a:rPr>
              <a:t>Some patients may demonstrate elevated levels of liver enzymes and lactate dehydrogenase, and decreased numbers of platelets.</a:t>
            </a:r>
          </a:p>
          <a:p>
            <a:r>
              <a:rPr lang="en-US" altLang="en-US" sz="2400" dirty="0">
                <a:latin typeface="Arial" panose="020B0604020202020204" pitchFamily="34" charset="0"/>
                <a:cs typeface="Arial" panose="020B0604020202020204" pitchFamily="34" charset="0"/>
              </a:rPr>
              <a:t>Serologic studies, such as immunofluorescence assays, can be used to detect circulating antibodies (IgM and IgG). </a:t>
            </a:r>
          </a:p>
          <a:p>
            <a:pPr lvl="1"/>
            <a:r>
              <a:rPr lang="en-US" altLang="en-US" sz="2000" dirty="0">
                <a:latin typeface="Arial" panose="020B0604020202020204" pitchFamily="34" charset="0"/>
                <a:cs typeface="Arial" panose="020B0604020202020204" pitchFamily="34" charset="0"/>
              </a:rPr>
              <a:t>The levels of IgM antibodies are usually elevated during the first 2 weeks and then decline. </a:t>
            </a:r>
          </a:p>
          <a:p>
            <a:pPr lvl="1"/>
            <a:r>
              <a:rPr lang="en-US" altLang="en-US" sz="2000" dirty="0">
                <a:latin typeface="Arial" panose="020B0604020202020204" pitchFamily="34" charset="0"/>
                <a:cs typeface="Arial" panose="020B0604020202020204" pitchFamily="34" charset="0"/>
              </a:rPr>
              <a:t>IgG titers greater than 1: 1024 are generally considered indicative of recent or active infection.</a:t>
            </a:r>
          </a:p>
          <a:p>
            <a:endParaRPr lang="en-US"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Title 1">
            <a:extLst>
              <a:ext uri="{FF2B5EF4-FFF2-40B4-BE49-F238E27FC236}">
                <a16:creationId xmlns:a16="http://schemas.microsoft.com/office/drawing/2014/main" id="{0FB6D282-2AFA-84EE-4861-38CAA2DD3728}"/>
              </a:ext>
            </a:extLst>
          </p:cNvPr>
          <p:cNvSpPr>
            <a:spLocks noGrp="1"/>
          </p:cNvSpPr>
          <p:nvPr>
            <p:ph type="title"/>
          </p:nvPr>
        </p:nvSpPr>
        <p:spPr/>
        <p:txBody>
          <a:bodyPr/>
          <a:lstStyle/>
          <a:p>
            <a:pPr algn="ctr"/>
            <a:r>
              <a:rPr lang="en-US" altLang="en-US" i="1" dirty="0">
                <a:latin typeface="Arial" panose="020B0604020202020204" pitchFamily="34" charset="0"/>
                <a:cs typeface="Arial" panose="020B0604020202020204" pitchFamily="34" charset="0"/>
              </a:rPr>
              <a:t>Babesia microti </a:t>
            </a:r>
            <a:r>
              <a:rPr lang="en-US" altLang="en-US" sz="4800" i="1" dirty="0">
                <a:latin typeface="Arial" panose="020B0604020202020204" pitchFamily="34" charset="0"/>
                <a:cs typeface="Arial" panose="020B0604020202020204" pitchFamily="34" charset="0"/>
              </a:rPr>
              <a:t/>
            </a:r>
            <a:br>
              <a:rPr lang="en-US" altLang="en-US" sz="48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a:t>
            </a:r>
            <a:r>
              <a:rPr lang="en-US" altLang="en-US" dirty="0">
                <a:latin typeface="Arial" panose="020B0604020202020204" pitchFamily="34" charset="0"/>
                <a:cs typeface="Arial" panose="020B0604020202020204" pitchFamily="34" charset="0"/>
              </a:rPr>
              <a:t> Diagnosis </a:t>
            </a:r>
            <a:r>
              <a:rPr lang="en-US" altLang="en-US" dirty="0"/>
              <a:t>(Cont.)</a:t>
            </a:r>
          </a:p>
        </p:txBody>
      </p:sp>
      <p:sp>
        <p:nvSpPr>
          <p:cNvPr id="419843" name="Content Placeholder 2">
            <a:extLst>
              <a:ext uri="{FF2B5EF4-FFF2-40B4-BE49-F238E27FC236}">
                <a16:creationId xmlns:a16="http://schemas.microsoft.com/office/drawing/2014/main" id="{77F0C117-2EC1-0C4C-FEC5-AE1751DC3668}"/>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Although transfusion-transmitted babesiosis has been reported, </a:t>
            </a:r>
          </a:p>
          <a:p>
            <a:pPr lvl="1"/>
            <a:r>
              <a:rPr lang="en-US" altLang="en-US" dirty="0">
                <a:latin typeface="Arial" panose="020B0604020202020204" pitchFamily="34" charset="0"/>
                <a:cs typeface="Arial" panose="020B0604020202020204" pitchFamily="34" charset="0"/>
              </a:rPr>
              <a:t>There is no screening test for blood donors</a:t>
            </a:r>
            <a:endParaRPr lang="en-US" altLang="en-US" strike="sngStrike"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Obtaining a detailed donor history is the only method used to screen donors. </a:t>
            </a:r>
          </a:p>
          <a:p>
            <a:r>
              <a:rPr lang="en-US" altLang="en-US" dirty="0">
                <a:latin typeface="Arial" panose="020B0604020202020204" pitchFamily="34" charset="0"/>
                <a:cs typeface="Arial" panose="020B0604020202020204" pitchFamily="34" charset="0"/>
              </a:rPr>
              <a:t>Molecular methods to detect parasite DNA have been developed and may be used when there is a high suspicion of babesiosis, but the smears remain negative.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a:extLst>
              <a:ext uri="{FF2B5EF4-FFF2-40B4-BE49-F238E27FC236}">
                <a16:creationId xmlns:a16="http://schemas.microsoft.com/office/drawing/2014/main" id="{CEB9DE9F-5545-AC78-746D-8DF8E4EF8582}"/>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Acanthamoeba </a:t>
            </a:r>
            <a:r>
              <a:rPr lang="en-US" altLang="en-US" sz="4000" dirty="0">
                <a:latin typeface="Arial" panose="020B0604020202020204" pitchFamily="34" charset="0"/>
                <a:cs typeface="Arial" panose="020B0604020202020204" pitchFamily="34" charset="0"/>
              </a:rPr>
              <a:t>spp. </a:t>
            </a:r>
            <a:endParaRPr lang="en-US" altLang="en-US" sz="4000" i="1" dirty="0">
              <a:latin typeface="Arial" panose="020B0604020202020204" pitchFamily="34" charset="0"/>
              <a:cs typeface="Arial" panose="020B0604020202020204" pitchFamily="34" charset="0"/>
            </a:endParaRPr>
          </a:p>
        </p:txBody>
      </p:sp>
      <p:sp>
        <p:nvSpPr>
          <p:cNvPr id="238595" name="Content Placeholder 2">
            <a:extLst>
              <a:ext uri="{FF2B5EF4-FFF2-40B4-BE49-F238E27FC236}">
                <a16:creationId xmlns:a16="http://schemas.microsoft.com/office/drawing/2014/main" id="{FF1D0521-7720-29F1-F9F5-6A2C6D2930C6}"/>
              </a:ext>
            </a:extLst>
          </p:cNvPr>
          <p:cNvSpPr>
            <a:spLocks noGrp="1"/>
          </p:cNvSpPr>
          <p:nvPr>
            <p:ph idx="1"/>
          </p:nvPr>
        </p:nvSpPr>
        <p:spPr/>
        <p:txBody>
          <a:bodyPr/>
          <a:lstStyle/>
          <a:p>
            <a:r>
              <a:rPr lang="en-US" altLang="en-US" i="1" dirty="0">
                <a:latin typeface="Arial" panose="020B0604020202020204" pitchFamily="34" charset="0"/>
                <a:cs typeface="Arial" panose="020B0604020202020204" pitchFamily="34" charset="0"/>
              </a:rPr>
              <a:t>Acanthamoeba</a:t>
            </a:r>
            <a:r>
              <a:rPr lang="en-US" altLang="en-US" dirty="0">
                <a:latin typeface="Arial" panose="020B0604020202020204" pitchFamily="34" charset="0"/>
                <a:cs typeface="Arial" panose="020B0604020202020204" pitchFamily="34" charset="0"/>
              </a:rPr>
              <a:t> spp. have been linked to several clinical conditions, including GAE, cutaneous infections, and amebic keratitis. </a:t>
            </a:r>
          </a:p>
          <a:p>
            <a:pPr lvl="1"/>
            <a:r>
              <a:rPr lang="en-US" altLang="en-US" i="1" dirty="0">
                <a:latin typeface="Arial" panose="020B0604020202020204" pitchFamily="34" charset="0"/>
                <a:cs typeface="Arial" panose="020B0604020202020204" pitchFamily="34" charset="0"/>
              </a:rPr>
              <a:t>Legionella</a:t>
            </a:r>
            <a:r>
              <a:rPr lang="en-US" altLang="en-US" dirty="0">
                <a:latin typeface="Arial" panose="020B0604020202020204" pitchFamily="34" charset="0"/>
                <a:cs typeface="Arial" panose="020B0604020202020204" pitchFamily="34" charset="0"/>
              </a:rPr>
              <a:t> spp., </a:t>
            </a:r>
            <a:r>
              <a:rPr lang="en-US" altLang="en-US" i="1" dirty="0">
                <a:latin typeface="Arial" panose="020B0604020202020204" pitchFamily="34" charset="0"/>
                <a:cs typeface="Arial" panose="020B0604020202020204" pitchFamily="34" charset="0"/>
              </a:rPr>
              <a:t>Vibrio cholerae</a:t>
            </a:r>
            <a:r>
              <a:rPr lang="en-US" altLang="en-US" dirty="0">
                <a:latin typeface="Arial" panose="020B0604020202020204" pitchFamily="34" charset="0"/>
                <a:cs typeface="Arial" panose="020B0604020202020204" pitchFamily="34" charset="0"/>
              </a:rPr>
              <a:t>, and </a:t>
            </a:r>
            <a:r>
              <a:rPr lang="en-US" altLang="en-US" i="1" dirty="0">
                <a:latin typeface="Arial" panose="020B0604020202020204" pitchFamily="34" charset="0"/>
                <a:cs typeface="Arial" panose="020B0604020202020204" pitchFamily="34" charset="0"/>
              </a:rPr>
              <a:t>Escherichia coli </a:t>
            </a:r>
            <a:r>
              <a:rPr lang="en-US" altLang="en-US" dirty="0">
                <a:latin typeface="Arial" panose="020B0604020202020204" pitchFamily="34" charset="0"/>
                <a:cs typeface="Arial" panose="020B0604020202020204" pitchFamily="34" charset="0"/>
              </a:rPr>
              <a:t>O157</a:t>
            </a:r>
          </a:p>
          <a:p>
            <a:pPr lvl="1"/>
            <a:r>
              <a:rPr lang="en-US" altLang="en-US" dirty="0">
                <a:latin typeface="Arial" panose="020B0604020202020204" pitchFamily="34" charset="0"/>
                <a:cs typeface="Arial" panose="020B0604020202020204" pitchFamily="34" charset="0"/>
              </a:rPr>
              <a:t>The role these bacteria may play—if any—in pathogenicity is unknown</a:t>
            </a:r>
            <a:r>
              <a:rPr lang="en-US" altLang="en-US"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25DE72-746D-D096-9498-D7205EB538B0}"/>
              </a:ext>
            </a:extLst>
          </p:cNvPr>
          <p:cNvSpPr>
            <a:spLocks noGrp="1"/>
          </p:cNvSpPr>
          <p:nvPr>
            <p:ph type="title"/>
          </p:nvPr>
        </p:nvSpPr>
        <p:spPr/>
        <p:txBody>
          <a:bodyPr>
            <a:normAutofit/>
          </a:bodyPr>
          <a:lstStyle/>
          <a:p>
            <a:pPr>
              <a:defRPr/>
            </a:pPr>
            <a:r>
              <a:rPr lang="en-US" sz="4400" b="0" dirty="0">
                <a:latin typeface="Arial" panose="020B0604020202020204" pitchFamily="34" charset="0"/>
                <a:cs typeface="Arial" panose="020B0604020202020204" pitchFamily="34" charset="0"/>
              </a:rPr>
              <a:t>Tissue amebae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a:extLst>
              <a:ext uri="{FF2B5EF4-FFF2-40B4-BE49-F238E27FC236}">
                <a16:creationId xmlns:a16="http://schemas.microsoft.com/office/drawing/2014/main" id="{479B3C2F-F9BE-CBB6-2695-895A2E2FCB82}"/>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Acanthamoeba </a:t>
            </a:r>
            <a:r>
              <a:rPr lang="en-US" altLang="en-US" sz="4000" dirty="0">
                <a:latin typeface="Arial" panose="020B0604020202020204" pitchFamily="34" charset="0"/>
                <a:cs typeface="Arial" panose="020B0604020202020204" pitchFamily="34" charset="0"/>
              </a:rPr>
              <a:t>spp. (Cont.)</a:t>
            </a:r>
            <a:endParaRPr lang="en-US" altLang="en-US" sz="4000" i="1" dirty="0">
              <a:latin typeface="Arial" panose="020B0604020202020204" pitchFamily="34" charset="0"/>
              <a:cs typeface="Arial" panose="020B0604020202020204" pitchFamily="34" charset="0"/>
            </a:endParaRPr>
          </a:p>
        </p:txBody>
      </p:sp>
      <p:sp>
        <p:nvSpPr>
          <p:cNvPr id="239619" name="Content Placeholder 2">
            <a:extLst>
              <a:ext uri="{FF2B5EF4-FFF2-40B4-BE49-F238E27FC236}">
                <a16:creationId xmlns:a16="http://schemas.microsoft.com/office/drawing/2014/main" id="{5A0DF17D-0182-F639-AF3E-7C266D2D9F75}"/>
              </a:ext>
            </a:extLst>
          </p:cNvPr>
          <p:cNvSpPr>
            <a:spLocks noGrp="1"/>
          </p:cNvSpPr>
          <p:nvPr>
            <p:ph idx="1"/>
          </p:nvPr>
        </p:nvSpPr>
        <p:spPr>
          <a:xfrm>
            <a:off x="1297332" y="1535597"/>
            <a:ext cx="10056467" cy="4760842"/>
          </a:xfrm>
        </p:spPr>
        <p:txBody>
          <a:bodyPr>
            <a:normAutofit lnSpcReduction="10000"/>
          </a:bodyPr>
          <a:lstStyle/>
          <a:p>
            <a:r>
              <a:rPr lang="en-US" altLang="en-US" sz="3200" dirty="0">
                <a:latin typeface="Arial" panose="020B0604020202020204" pitchFamily="34" charset="0"/>
                <a:cs typeface="Arial" panose="020B0604020202020204" pitchFamily="34" charset="0"/>
              </a:rPr>
              <a:t>Cutaneous </a:t>
            </a:r>
            <a:r>
              <a:rPr lang="en-US" altLang="en-US" sz="3200" dirty="0" err="1">
                <a:latin typeface="Arial" panose="020B0604020202020204" pitchFamily="34" charset="0"/>
                <a:cs typeface="Arial" panose="020B0604020202020204" pitchFamily="34" charset="0"/>
              </a:rPr>
              <a:t>acanthamebiasis</a:t>
            </a:r>
            <a:endParaRPr lang="en-US" altLang="en-US" sz="3200" dirty="0">
              <a:latin typeface="Arial" panose="020B0604020202020204" pitchFamily="34" charset="0"/>
              <a:cs typeface="Arial" panose="020B0604020202020204" pitchFamily="34" charset="0"/>
            </a:endParaRPr>
          </a:p>
          <a:p>
            <a:pPr lvl="1"/>
            <a:r>
              <a:rPr lang="en-US" altLang="en-US" sz="2800" dirty="0">
                <a:latin typeface="Arial" panose="020B0604020202020204" pitchFamily="34" charset="0"/>
                <a:cs typeface="Arial" panose="020B0604020202020204" pitchFamily="34" charset="0"/>
              </a:rPr>
              <a:t>Associated with patients with AIDS whose CD4 count is less than 250/µL.</a:t>
            </a:r>
          </a:p>
          <a:p>
            <a:pPr lvl="1"/>
            <a:r>
              <a:rPr lang="en-US" altLang="en-US" sz="2800" dirty="0">
                <a:latin typeface="Arial" panose="020B0604020202020204" pitchFamily="34" charset="0"/>
                <a:cs typeface="Arial" panose="020B0604020202020204" pitchFamily="34" charset="0"/>
              </a:rPr>
              <a:t>Symptoms</a:t>
            </a:r>
          </a:p>
          <a:p>
            <a:pPr lvl="2"/>
            <a:r>
              <a:rPr lang="en-US" altLang="en-US" sz="2400" dirty="0">
                <a:latin typeface="Arial" panose="020B0604020202020204" pitchFamily="34" charset="0"/>
                <a:cs typeface="Arial" panose="020B0604020202020204" pitchFamily="34" charset="0"/>
              </a:rPr>
              <a:t>Chronic nonhealing lesions that may present as nodules, papules, or ulcerations, especially on the extremities and the face. </a:t>
            </a:r>
          </a:p>
          <a:p>
            <a:pPr lvl="2"/>
            <a:r>
              <a:rPr lang="en-US" altLang="en-US" sz="2400" dirty="0">
                <a:latin typeface="Arial" panose="020B0604020202020204" pitchFamily="34" charset="0"/>
                <a:cs typeface="Arial" panose="020B0604020202020204" pitchFamily="34" charset="0"/>
              </a:rPr>
              <a:t>Lesions may develop at the site of inoculation or may occur as a result of hematogenous dissemination from the lungs. </a:t>
            </a:r>
          </a:p>
          <a:p>
            <a:pPr lvl="2"/>
            <a:r>
              <a:rPr lang="en-US" altLang="en-US" sz="2400" dirty="0">
                <a:latin typeface="Arial" panose="020B0604020202020204" pitchFamily="34" charset="0"/>
                <a:cs typeface="Arial" panose="020B0604020202020204" pitchFamily="34" charset="0"/>
              </a:rPr>
              <a:t>Trophozoites and cysts can be seen in biopsy preparations of the lesion.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a:extLst>
              <a:ext uri="{FF2B5EF4-FFF2-40B4-BE49-F238E27FC236}">
                <a16:creationId xmlns:a16="http://schemas.microsoft.com/office/drawing/2014/main" id="{3BD03EDC-BD20-694D-85D0-B8C7A639FAE0}"/>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Acanthamoeba </a:t>
            </a:r>
            <a:r>
              <a:rPr lang="en-US" altLang="en-US" sz="4000" dirty="0">
                <a:latin typeface="Arial" panose="020B0604020202020204" pitchFamily="34" charset="0"/>
                <a:cs typeface="Arial" panose="020B0604020202020204" pitchFamily="34" charset="0"/>
              </a:rPr>
              <a:t>spp. (Cont.)</a:t>
            </a:r>
            <a:endParaRPr lang="en-US" altLang="en-US" sz="4000" i="1" dirty="0">
              <a:latin typeface="Arial" panose="020B0604020202020204" pitchFamily="34" charset="0"/>
              <a:cs typeface="Arial" panose="020B0604020202020204" pitchFamily="34" charset="0"/>
            </a:endParaRPr>
          </a:p>
        </p:txBody>
      </p:sp>
      <p:sp>
        <p:nvSpPr>
          <p:cNvPr id="240643" name="Content Placeholder 2">
            <a:extLst>
              <a:ext uri="{FF2B5EF4-FFF2-40B4-BE49-F238E27FC236}">
                <a16:creationId xmlns:a16="http://schemas.microsoft.com/office/drawing/2014/main" id="{BCE182B3-832B-BE71-9EC2-48E3DA6407F3}"/>
              </a:ext>
            </a:extLst>
          </p:cNvPr>
          <p:cNvSpPr>
            <a:spLocks noGrp="1"/>
          </p:cNvSpPr>
          <p:nvPr>
            <p:ph idx="1"/>
          </p:nvPr>
        </p:nvSpPr>
        <p:spPr>
          <a:xfrm>
            <a:off x="838200" y="1401418"/>
            <a:ext cx="10745857" cy="4527067"/>
          </a:xfrm>
        </p:spPr>
        <p:txBody>
          <a:bodyPr>
            <a:normAutofit lnSpcReduction="10000"/>
          </a:bodyPr>
          <a:lstStyle/>
          <a:p>
            <a:r>
              <a:rPr lang="en-US" altLang="en-US" sz="3200" dirty="0">
                <a:latin typeface="Arial" panose="020B0604020202020204" pitchFamily="34" charset="0"/>
                <a:cs typeface="Arial" panose="020B0604020202020204" pitchFamily="34" charset="0"/>
              </a:rPr>
              <a:t>Granulomatous amebic encephalitis (GAE)</a:t>
            </a:r>
          </a:p>
          <a:p>
            <a:pPr lvl="1"/>
            <a:r>
              <a:rPr lang="en-US" altLang="en-US" sz="2800" dirty="0">
                <a:latin typeface="Arial" panose="020B0604020202020204" pitchFamily="34" charset="0"/>
                <a:cs typeface="Arial" panose="020B0604020202020204" pitchFamily="34" charset="0"/>
              </a:rPr>
              <a:t>Subacute</a:t>
            </a:r>
          </a:p>
          <a:p>
            <a:pPr lvl="1"/>
            <a:r>
              <a:rPr lang="en-US" altLang="en-US" sz="2800" dirty="0">
                <a:latin typeface="Arial" panose="020B0604020202020204" pitchFamily="34" charset="0"/>
                <a:cs typeface="Arial" panose="020B0604020202020204" pitchFamily="34" charset="0"/>
              </a:rPr>
              <a:t>Incubation time is unknown</a:t>
            </a:r>
          </a:p>
          <a:p>
            <a:pPr lvl="2"/>
            <a:r>
              <a:rPr lang="en-US" altLang="en-US" sz="2400" dirty="0">
                <a:latin typeface="Arial" panose="020B0604020202020204" pitchFamily="34" charset="0"/>
                <a:cs typeface="Arial" panose="020B0604020202020204" pitchFamily="34" charset="0"/>
              </a:rPr>
              <a:t>May range from months to years</a:t>
            </a:r>
          </a:p>
          <a:p>
            <a:pPr lvl="1"/>
            <a:r>
              <a:rPr lang="en-US" altLang="en-US" sz="2800" dirty="0">
                <a:latin typeface="Arial" panose="020B0604020202020204" pitchFamily="34" charset="0"/>
                <a:cs typeface="Arial" panose="020B0604020202020204" pitchFamily="34" charset="0"/>
              </a:rPr>
              <a:t>Symptoms</a:t>
            </a:r>
          </a:p>
          <a:p>
            <a:pPr lvl="2"/>
            <a:r>
              <a:rPr lang="en-US" altLang="en-US" sz="2400" dirty="0">
                <a:latin typeface="Arial" panose="020B0604020202020204" pitchFamily="34" charset="0"/>
                <a:cs typeface="Arial" panose="020B0604020202020204" pitchFamily="34" charset="0"/>
              </a:rPr>
              <a:t>Drowsiness, lost of reflex activity, hemiparesis, headache, stiff neck, personality disorders</a:t>
            </a:r>
          </a:p>
          <a:p>
            <a:pPr lvl="1"/>
            <a:r>
              <a:rPr lang="en-US" altLang="en-US" sz="2800" dirty="0">
                <a:latin typeface="Arial" panose="020B0604020202020204" pitchFamily="34" charset="0"/>
                <a:cs typeface="Arial" panose="020B0604020202020204" pitchFamily="34" charset="0"/>
              </a:rPr>
              <a:t>The trophozoite is uncommonly seen in CSF, and diagnosis is typically made by brain biopsy demonstrating cysts, trophozoites, or both.</a:t>
            </a:r>
            <a:endParaRPr lang="en-US"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a:extLst>
              <a:ext uri="{FF2B5EF4-FFF2-40B4-BE49-F238E27FC236}">
                <a16:creationId xmlns:a16="http://schemas.microsoft.com/office/drawing/2014/main" id="{40EE8085-ACCC-0292-8542-B0D19A3C493B}"/>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Acanthamoeba </a:t>
            </a:r>
            <a:r>
              <a:rPr lang="en-US" altLang="en-US" sz="4000" dirty="0">
                <a:latin typeface="Arial" panose="020B0604020202020204" pitchFamily="34" charset="0"/>
                <a:cs typeface="Arial" panose="020B0604020202020204" pitchFamily="34" charset="0"/>
              </a:rPr>
              <a:t>spp. (Cont.)</a:t>
            </a:r>
            <a:endParaRPr lang="en-US" altLang="en-US" sz="4000" i="1" dirty="0">
              <a:latin typeface="Arial" panose="020B0604020202020204" pitchFamily="34" charset="0"/>
              <a:cs typeface="Arial" panose="020B0604020202020204" pitchFamily="34" charset="0"/>
            </a:endParaRPr>
          </a:p>
        </p:txBody>
      </p:sp>
      <p:sp>
        <p:nvSpPr>
          <p:cNvPr id="241667" name="Content Placeholder 2">
            <a:extLst>
              <a:ext uri="{FF2B5EF4-FFF2-40B4-BE49-F238E27FC236}">
                <a16:creationId xmlns:a16="http://schemas.microsoft.com/office/drawing/2014/main" id="{1CB9AFAA-E84B-C63C-A980-244A3B6614ED}"/>
              </a:ext>
            </a:extLst>
          </p:cNvPr>
          <p:cNvSpPr>
            <a:spLocks noGrp="1"/>
          </p:cNvSpPr>
          <p:nvPr>
            <p:ph idx="1"/>
          </p:nvPr>
        </p:nvSpPr>
        <p:spPr>
          <a:xfrm>
            <a:off x="778566" y="1482725"/>
            <a:ext cx="10676282" cy="4540388"/>
          </a:xfrm>
        </p:spPr>
        <p:txBody>
          <a:bodyPr>
            <a:normAutofit/>
          </a:bodyPr>
          <a:lstStyle/>
          <a:p>
            <a:r>
              <a:rPr lang="en-US" altLang="en-US" sz="3200" dirty="0">
                <a:latin typeface="Arial" panose="020B0604020202020204" pitchFamily="34" charset="0"/>
                <a:cs typeface="Arial" panose="020B0604020202020204" pitchFamily="34" charset="0"/>
              </a:rPr>
              <a:t>Granulomatous amebic encephalitis (GAE)</a:t>
            </a:r>
          </a:p>
          <a:p>
            <a:pPr lvl="1"/>
            <a:r>
              <a:rPr lang="en-US" altLang="en-US" dirty="0">
                <a:latin typeface="Arial" panose="020B0604020202020204" pitchFamily="34" charset="0"/>
                <a:cs typeface="Arial" panose="020B0604020202020204" pitchFamily="34" charset="0"/>
              </a:rPr>
              <a:t>Histologic preparations of the brain at autopsy show inflammatory lesions containing many segmented neutrophils, eosinophils, and trophozoites.</a:t>
            </a:r>
          </a:p>
          <a:p>
            <a:pPr lvl="1"/>
            <a:r>
              <a:rPr lang="en-US" altLang="en-US" dirty="0">
                <a:latin typeface="Arial" panose="020B0604020202020204" pitchFamily="34" charset="0"/>
                <a:cs typeface="Arial" panose="020B0604020202020204" pitchFamily="34" charset="0"/>
              </a:rPr>
              <a:t>A specific therapeutic regimen has not been established because most infections have been diagnosed at autopsy.</a:t>
            </a:r>
          </a:p>
          <a:p>
            <a:pPr lvl="1"/>
            <a:r>
              <a:rPr lang="en-US" altLang="en-US" dirty="0">
                <a:latin typeface="Arial" panose="020B0604020202020204" pitchFamily="34" charset="0"/>
                <a:cs typeface="Arial" panose="020B0604020202020204" pitchFamily="34" charset="0"/>
              </a:rPr>
              <a:t>Disseminated Acanthamoeba infections have been treated with amphotericin B, pentamidine isethionate, fluconazole, ketoconazole, and co-trimoxazole (trimethoprim-sulfamethoxazole).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a:extLst>
              <a:ext uri="{FF2B5EF4-FFF2-40B4-BE49-F238E27FC236}">
                <a16:creationId xmlns:a16="http://schemas.microsoft.com/office/drawing/2014/main" id="{59186A8B-9A39-8D11-939A-EB861C805A08}"/>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Acanthamoeba </a:t>
            </a:r>
            <a:r>
              <a:rPr lang="en-US" altLang="en-US" sz="4000" dirty="0">
                <a:latin typeface="Arial" panose="020B0604020202020204" pitchFamily="34" charset="0"/>
                <a:cs typeface="Arial" panose="020B0604020202020204" pitchFamily="34" charset="0"/>
              </a:rPr>
              <a:t>spp. (Cont.)</a:t>
            </a:r>
            <a:endParaRPr lang="en-US" altLang="en-US" sz="4000" i="1" dirty="0">
              <a:latin typeface="Arial" panose="020B0604020202020204" pitchFamily="34" charset="0"/>
              <a:cs typeface="Arial" panose="020B0604020202020204" pitchFamily="34" charset="0"/>
            </a:endParaRPr>
          </a:p>
        </p:txBody>
      </p:sp>
      <p:sp>
        <p:nvSpPr>
          <p:cNvPr id="242691" name="Content Placeholder 2">
            <a:extLst>
              <a:ext uri="{FF2B5EF4-FFF2-40B4-BE49-F238E27FC236}">
                <a16:creationId xmlns:a16="http://schemas.microsoft.com/office/drawing/2014/main" id="{38F6D033-84C2-BD38-4C96-E49CB0F81213}"/>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Amebic keratitis</a:t>
            </a:r>
          </a:p>
          <a:p>
            <a:pPr lvl="1"/>
            <a:r>
              <a:rPr lang="en-US" altLang="en-US" dirty="0">
                <a:latin typeface="Arial" panose="020B0604020202020204" pitchFamily="34" charset="0"/>
                <a:cs typeface="Arial" panose="020B0604020202020204" pitchFamily="34" charset="0"/>
              </a:rPr>
              <a:t>Has been identified in immunocompetent individuals since the 1980s.</a:t>
            </a:r>
          </a:p>
          <a:p>
            <a:pPr lvl="1"/>
            <a:r>
              <a:rPr lang="en-US" altLang="en-US" dirty="0">
                <a:latin typeface="Arial" panose="020B0604020202020204" pitchFamily="34" charset="0"/>
                <a:cs typeface="Arial" panose="020B0604020202020204" pitchFamily="34" charset="0"/>
              </a:rPr>
              <a:t>Group at risk</a:t>
            </a:r>
          </a:p>
          <a:p>
            <a:pPr lvl="2"/>
            <a:r>
              <a:rPr lang="en-US" altLang="en-US" dirty="0">
                <a:latin typeface="Arial" panose="020B0604020202020204" pitchFamily="34" charset="0"/>
                <a:cs typeface="Arial" panose="020B0604020202020204" pitchFamily="34" charset="0"/>
              </a:rPr>
              <a:t>Individuals who wear contact lenses, especially the soft and extended-wear types</a:t>
            </a:r>
          </a:p>
          <a:p>
            <a:pPr lvl="2"/>
            <a:r>
              <a:rPr lang="en-US" altLang="en-US" dirty="0">
                <a:latin typeface="Arial" panose="020B0604020202020204" pitchFamily="34" charset="0"/>
                <a:cs typeface="Arial" panose="020B0604020202020204" pitchFamily="34" charset="0"/>
              </a:rPr>
              <a:t>This group comprises greater than 80% of identified cases</a:t>
            </a:r>
          </a:p>
          <a:p>
            <a:pPr lvl="1"/>
            <a:r>
              <a:rPr lang="en-US" altLang="en-US" dirty="0">
                <a:latin typeface="Arial" panose="020B0604020202020204" pitchFamily="34" charset="0"/>
                <a:cs typeface="Arial" panose="020B0604020202020204" pitchFamily="34" charset="0"/>
              </a:rPr>
              <a:t>Factors in these infections</a:t>
            </a:r>
          </a:p>
          <a:p>
            <a:pPr lvl="2"/>
            <a:r>
              <a:rPr lang="en-US" altLang="en-US" dirty="0">
                <a:latin typeface="Arial" panose="020B0604020202020204" pitchFamily="34" charset="0"/>
                <a:cs typeface="Arial" panose="020B0604020202020204" pitchFamily="34" charset="0"/>
              </a:rPr>
              <a:t>Improper storage and disinfection procedures</a:t>
            </a:r>
          </a:p>
          <a:p>
            <a:pPr lvl="2"/>
            <a:r>
              <a:rPr lang="en-US" altLang="en-US" dirty="0">
                <a:latin typeface="Arial" panose="020B0604020202020204" pitchFamily="34" charset="0"/>
                <a:cs typeface="Arial" panose="020B0604020202020204" pitchFamily="34" charset="0"/>
              </a:rPr>
              <a:t>A history of corneal trauma or swimming with contacts in</a:t>
            </a:r>
          </a:p>
          <a:p>
            <a:pPr lvl="2"/>
            <a:r>
              <a:rPr lang="en-US" altLang="en-US" dirty="0">
                <a:latin typeface="Arial" panose="020B0604020202020204" pitchFamily="34" charset="0"/>
                <a:cs typeface="Arial" panose="020B0604020202020204" pitchFamily="34" charset="0"/>
              </a:rPr>
              <a:t>May cause corneal trauma and subsequent colonization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a:extLst>
              <a:ext uri="{FF2B5EF4-FFF2-40B4-BE49-F238E27FC236}">
                <a16:creationId xmlns:a16="http://schemas.microsoft.com/office/drawing/2014/main" id="{3ADD8FA8-A712-EFD2-4742-7B79864A36A1}"/>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Acanthamoeba </a:t>
            </a:r>
            <a:r>
              <a:rPr lang="en-US" altLang="en-US" sz="4000" dirty="0">
                <a:latin typeface="Arial" panose="020B0604020202020204" pitchFamily="34" charset="0"/>
                <a:cs typeface="Arial" panose="020B0604020202020204" pitchFamily="34" charset="0"/>
              </a:rPr>
              <a:t>spp. (Cont.)</a:t>
            </a:r>
            <a:endParaRPr lang="en-US" altLang="en-US" sz="4000"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7C325F-0439-FA7C-C8CE-BEB4A0D96D2A}"/>
              </a:ext>
            </a:extLst>
          </p:cNvPr>
          <p:cNvSpPr>
            <a:spLocks noGrp="1"/>
          </p:cNvSpPr>
          <p:nvPr>
            <p:ph idx="1"/>
          </p:nvPr>
        </p:nvSpPr>
        <p:spPr>
          <a:xfrm>
            <a:off x="838200" y="1646720"/>
            <a:ext cx="10159448" cy="4436027"/>
          </a:xfrm>
        </p:spPr>
        <p:txBody>
          <a:bodyPr/>
          <a:lstStyle/>
          <a:p>
            <a:pPr>
              <a:defRPr/>
            </a:pPr>
            <a:r>
              <a:rPr lang="en-US" dirty="0">
                <a:latin typeface="Arial" panose="020B0604020202020204" pitchFamily="34" charset="0"/>
                <a:cs typeface="Arial" panose="020B0604020202020204" pitchFamily="34" charset="0"/>
              </a:rPr>
              <a:t>Amebic keratitis</a:t>
            </a:r>
          </a:p>
          <a:p>
            <a:pPr lvl="1">
              <a:defRPr/>
            </a:pPr>
            <a:r>
              <a:rPr lang="en-US" dirty="0">
                <a:latin typeface="Arial" panose="020B0604020202020204" pitchFamily="34" charset="0"/>
                <a:cs typeface="Arial" panose="020B0604020202020204" pitchFamily="34" charset="0"/>
              </a:rPr>
              <a:t>The organism binds directly to corneal epithelium via </a:t>
            </a:r>
            <a:r>
              <a:rPr lang="en-US" dirty="0" err="1">
                <a:latin typeface="Arial" panose="020B0604020202020204" pitchFamily="34" charset="0"/>
                <a:cs typeface="Arial" panose="020B0604020202020204" pitchFamily="34" charset="0"/>
              </a:rPr>
              <a:t>acanthapodia</a:t>
            </a:r>
            <a:r>
              <a:rPr lang="en-US" dirty="0">
                <a:latin typeface="Arial" panose="020B0604020202020204" pitchFamily="34" charset="0"/>
                <a:cs typeface="Arial" panose="020B0604020202020204" pitchFamily="34" charset="0"/>
              </a:rPr>
              <a:t> and produces proteases and other enzymes that cause cell lysis.</a:t>
            </a:r>
          </a:p>
          <a:p>
            <a:pPr marL="457200" lvl="1" indent="0">
              <a:buNone/>
              <a:defRPr/>
            </a:pPr>
            <a:r>
              <a:rPr lang="en-US" dirty="0">
                <a:latin typeface="Arial" panose="020B0604020202020204" pitchFamily="34" charset="0"/>
                <a:cs typeface="Arial" panose="020B0604020202020204" pitchFamily="34" charset="0"/>
              </a:rPr>
              <a:t> </a:t>
            </a:r>
          </a:p>
          <a:p>
            <a:pPr lvl="1">
              <a:defRPr/>
            </a:pPr>
            <a:r>
              <a:rPr lang="en-US" dirty="0">
                <a:latin typeface="Arial" panose="020B0604020202020204" pitchFamily="34" charset="0"/>
                <a:cs typeface="Arial" panose="020B0604020202020204" pitchFamily="34" charset="0"/>
              </a:rPr>
              <a:t>Patients experience photophobia, blurred vision, inflammation, ring infiltrates, and pain.</a:t>
            </a:r>
          </a:p>
          <a:p>
            <a:pPr marL="457200" lvl="1" indent="0">
              <a:buNone/>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a:extLst>
              <a:ext uri="{FF2B5EF4-FFF2-40B4-BE49-F238E27FC236}">
                <a16:creationId xmlns:a16="http://schemas.microsoft.com/office/drawing/2014/main" id="{83387C0F-E259-5603-766D-859F8077B3C4}"/>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Acanthamoeba </a:t>
            </a:r>
            <a:r>
              <a:rPr lang="en-US" altLang="en-US" sz="4000" dirty="0">
                <a:latin typeface="Arial" panose="020B0604020202020204" pitchFamily="34" charset="0"/>
                <a:cs typeface="Arial" panose="020B0604020202020204" pitchFamily="34" charset="0"/>
              </a:rPr>
              <a:t>spp.</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 (Cont.)</a:t>
            </a:r>
            <a:endParaRPr lang="en-US" altLang="en-US" sz="4000" i="1" dirty="0">
              <a:latin typeface="Arial" panose="020B0604020202020204" pitchFamily="34" charset="0"/>
              <a:cs typeface="Arial" panose="020B0604020202020204" pitchFamily="34" charset="0"/>
            </a:endParaRPr>
          </a:p>
        </p:txBody>
      </p:sp>
      <p:sp>
        <p:nvSpPr>
          <p:cNvPr id="244739" name="Content Placeholder 2">
            <a:extLst>
              <a:ext uri="{FF2B5EF4-FFF2-40B4-BE49-F238E27FC236}">
                <a16:creationId xmlns:a16="http://schemas.microsoft.com/office/drawing/2014/main" id="{8D859CA7-CF26-D31F-D59A-A125770B37BD}"/>
              </a:ext>
            </a:extLst>
          </p:cNvPr>
          <p:cNvSpPr>
            <a:spLocks noGrp="1"/>
          </p:cNvSpPr>
          <p:nvPr>
            <p:ph idx="1"/>
          </p:nvPr>
        </p:nvSpPr>
        <p:spPr>
          <a:xfrm>
            <a:off x="1010981" y="1964289"/>
            <a:ext cx="9730408" cy="4030111"/>
          </a:xfrm>
        </p:spPr>
        <p:txBody>
          <a:bodyPr/>
          <a:lstStyle/>
          <a:p>
            <a:r>
              <a:rPr lang="en-US" altLang="en-US" dirty="0">
                <a:latin typeface="Arial" panose="020B0604020202020204" pitchFamily="34" charset="0"/>
                <a:cs typeface="Arial" panose="020B0604020202020204" pitchFamily="34" charset="0"/>
              </a:rPr>
              <a:t>Phase-contrast microscopy of direct wet mount preparations of corneal scrapings can reveal the trophozoite or cyst.</a:t>
            </a:r>
          </a:p>
          <a:p>
            <a:r>
              <a:rPr lang="en-US" altLang="en-US" dirty="0">
                <a:latin typeface="Arial" panose="020B0604020202020204" pitchFamily="34" charset="0"/>
                <a:cs typeface="Arial" panose="020B0604020202020204" pitchFamily="34" charset="0"/>
              </a:rPr>
              <a:t>The use of calcofluor white increases detection of the organisms. </a:t>
            </a:r>
          </a:p>
          <a:p>
            <a:r>
              <a:rPr lang="en-US" altLang="en-US" dirty="0">
                <a:latin typeface="Arial" panose="020B0604020202020204" pitchFamily="34" charset="0"/>
                <a:cs typeface="Arial" panose="020B0604020202020204" pitchFamily="34" charset="0"/>
              </a:rPr>
              <a:t>Permanent stains, such as trichrome and Wright-Giemsa stains, may also demonstrate the trophozoite in clinical specimens.</a:t>
            </a:r>
          </a:p>
          <a:p>
            <a:pPr lvl="1"/>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a:extLst>
              <a:ext uri="{FF2B5EF4-FFF2-40B4-BE49-F238E27FC236}">
                <a16:creationId xmlns:a16="http://schemas.microsoft.com/office/drawing/2014/main" id="{CBE93930-4FC8-2655-AA8C-09287EB3DB3C}"/>
              </a:ext>
            </a:extLst>
          </p:cNvPr>
          <p:cNvSpPr>
            <a:spLocks noGrp="1"/>
          </p:cNvSpPr>
          <p:nvPr>
            <p:ph type="title"/>
          </p:nvPr>
        </p:nvSpPr>
        <p:spPr/>
        <p:txBody>
          <a:bodyPr/>
          <a:lstStyle/>
          <a:p>
            <a:pPr algn="ctr"/>
            <a:r>
              <a:rPr lang="en-US" altLang="en-US" sz="3200" dirty="0">
                <a:latin typeface="Arial" panose="020B0604020202020204" pitchFamily="34" charset="0"/>
                <a:cs typeface="Arial" panose="020B0604020202020204" pitchFamily="34" charset="0"/>
              </a:rPr>
              <a:t>Corneal Scraping, Wright-Giemsa Stain Morphology Consistent with </a:t>
            </a:r>
            <a:r>
              <a:rPr lang="en-US" altLang="en-US" sz="3200" i="1" dirty="0">
                <a:latin typeface="Arial" panose="020B0604020202020204" pitchFamily="34" charset="0"/>
                <a:cs typeface="Arial" panose="020B0604020202020204" pitchFamily="34" charset="0"/>
              </a:rPr>
              <a:t>Acanthamoeba</a:t>
            </a:r>
          </a:p>
        </p:txBody>
      </p:sp>
      <p:pic>
        <p:nvPicPr>
          <p:cNvPr id="4" name="Content Placeholder 3" descr="A close-up of a cell&#10;&#10;Description automatically generated with low confidence">
            <a:extLst>
              <a:ext uri="{FF2B5EF4-FFF2-40B4-BE49-F238E27FC236}">
                <a16:creationId xmlns:a16="http://schemas.microsoft.com/office/drawing/2014/main" id="{5BFB2731-F4AF-5EE3-48E0-76DD1D332D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9593" y="1984600"/>
            <a:ext cx="4378114" cy="2888799"/>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a:extLst>
              <a:ext uri="{FF2B5EF4-FFF2-40B4-BE49-F238E27FC236}">
                <a16:creationId xmlns:a16="http://schemas.microsoft.com/office/drawing/2014/main" id="{8493CC82-2FDA-32C8-2C6F-F85ECD1BEEE0}"/>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Acanthamoeba </a:t>
            </a:r>
            <a:r>
              <a:rPr lang="en-US" altLang="en-US" sz="4000" dirty="0">
                <a:latin typeface="Arial" panose="020B0604020202020204" pitchFamily="34" charset="0"/>
                <a:cs typeface="Arial" panose="020B0604020202020204" pitchFamily="34" charset="0"/>
              </a:rPr>
              <a:t>spp. (Cont.)</a:t>
            </a:r>
            <a:r>
              <a:rPr lang="en-US" altLang="en-US" sz="4000" strike="sngStrike" dirty="0">
                <a:latin typeface="Arial" panose="020B0604020202020204" pitchFamily="34" charset="0"/>
                <a:cs typeface="Arial" panose="020B0604020202020204" pitchFamily="34" charset="0"/>
              </a:rPr>
              <a:t/>
            </a:r>
            <a:br>
              <a:rPr lang="en-US" altLang="en-US" sz="4000" strike="sngStrike"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endParaRPr lang="en-US" altLang="en-US" sz="4000" i="1" strike="sngStrike" dirty="0">
              <a:latin typeface="Arial" panose="020B0604020202020204" pitchFamily="34" charset="0"/>
              <a:cs typeface="Arial" panose="020B0604020202020204" pitchFamily="34" charset="0"/>
            </a:endParaRPr>
          </a:p>
        </p:txBody>
      </p:sp>
      <p:sp>
        <p:nvSpPr>
          <p:cNvPr id="246787" name="Content Placeholder 2">
            <a:extLst>
              <a:ext uri="{FF2B5EF4-FFF2-40B4-BE49-F238E27FC236}">
                <a16:creationId xmlns:a16="http://schemas.microsoft.com/office/drawing/2014/main" id="{2E3227DA-919F-270B-0151-8A910192CC2D}"/>
              </a:ext>
            </a:extLst>
          </p:cNvPr>
          <p:cNvSpPr>
            <a:spLocks noGrp="1"/>
          </p:cNvSpPr>
          <p:nvPr>
            <p:ph idx="1"/>
          </p:nvPr>
        </p:nvSpPr>
        <p:spPr>
          <a:xfrm>
            <a:off x="838200" y="1426265"/>
            <a:ext cx="10515600" cy="4482342"/>
          </a:xfrm>
        </p:spPr>
        <p:txBody>
          <a:bodyPr/>
          <a:lstStyle/>
          <a:p>
            <a:pPr lvl="1"/>
            <a:r>
              <a:rPr lang="en-US" altLang="en-US" dirty="0">
                <a:latin typeface="Arial" panose="020B0604020202020204" pitchFamily="34" charset="0"/>
                <a:cs typeface="Arial" panose="020B0604020202020204" pitchFamily="34" charset="0"/>
              </a:rPr>
              <a:t>Isolation of acanthamoeba may be performed in a manner similar to that for </a:t>
            </a:r>
            <a:r>
              <a:rPr lang="en-US" altLang="en-US" i="1" dirty="0">
                <a:latin typeface="Arial" panose="020B0604020202020204" pitchFamily="34" charset="0"/>
                <a:cs typeface="Arial" panose="020B0604020202020204" pitchFamily="34" charset="0"/>
              </a:rPr>
              <a:t>N. </a:t>
            </a:r>
            <a:r>
              <a:rPr lang="en-US" altLang="en-US" i="1" dirty="0" err="1">
                <a:latin typeface="Arial" panose="020B0604020202020204" pitchFamily="34" charset="0"/>
                <a:cs typeface="Arial" panose="020B0604020202020204" pitchFamily="34" charset="0"/>
              </a:rPr>
              <a:t>fowleri</a:t>
            </a:r>
            <a:r>
              <a:rPr lang="en-US" altLang="en-US" i="1"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 </a:t>
            </a:r>
          </a:p>
          <a:p>
            <a:pPr lvl="1"/>
            <a:r>
              <a:rPr lang="en-US" altLang="en-US" i="1" dirty="0">
                <a:latin typeface="Arial" panose="020B0604020202020204" pitchFamily="34" charset="0"/>
                <a:cs typeface="Arial" panose="020B0604020202020204" pitchFamily="34" charset="0"/>
              </a:rPr>
              <a:t>Acanthamoeba </a:t>
            </a:r>
            <a:r>
              <a:rPr lang="en-US" altLang="en-US" dirty="0">
                <a:latin typeface="Arial" panose="020B0604020202020204" pitchFamily="34" charset="0"/>
                <a:cs typeface="Arial" panose="020B0604020202020204" pitchFamily="34" charset="0"/>
              </a:rPr>
              <a:t>spp. have only two stages—the resistant cyst and the motile trophozoite.</a:t>
            </a:r>
          </a:p>
          <a:p>
            <a:pPr lvl="1"/>
            <a:r>
              <a:rPr lang="en-US" altLang="en-US" dirty="0">
                <a:latin typeface="Arial" panose="020B0604020202020204" pitchFamily="34" charset="0"/>
                <a:cs typeface="Arial" panose="020B0604020202020204" pitchFamily="34" charset="0"/>
              </a:rPr>
              <a:t>Trophozoite morphology</a:t>
            </a:r>
          </a:p>
          <a:p>
            <a:pPr lvl="2"/>
            <a:r>
              <a:rPr lang="en-US" altLang="en-US" dirty="0">
                <a:latin typeface="Arial" panose="020B0604020202020204" pitchFamily="34" charset="0"/>
                <a:cs typeface="Arial" panose="020B0604020202020204" pitchFamily="34" charset="0"/>
              </a:rPr>
              <a:t>Size ranges from 15 to 45 µm in diameter and has a single nucleus, with a central prominent endosome. </a:t>
            </a:r>
          </a:p>
          <a:p>
            <a:pPr lvl="2"/>
            <a:r>
              <a:rPr lang="en-US" altLang="en-US" dirty="0">
                <a:latin typeface="Arial" panose="020B0604020202020204" pitchFamily="34" charset="0"/>
                <a:cs typeface="Arial" panose="020B0604020202020204" pitchFamily="34" charset="0"/>
              </a:rPr>
              <a:t>Blunt pseudopods and characteristic spinelike projections of the cytoplasm (acanthopodia) may also be seen on a wet mount.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a:extLst>
              <a:ext uri="{FF2B5EF4-FFF2-40B4-BE49-F238E27FC236}">
                <a16:creationId xmlns:a16="http://schemas.microsoft.com/office/drawing/2014/main" id="{324AC666-E03F-1EB0-CE2D-45052637101D}"/>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i="1" dirty="0">
                <a:latin typeface="Arial" panose="020B0604020202020204" pitchFamily="34" charset="0"/>
                <a:cs typeface="Arial" panose="020B0604020202020204" pitchFamily="34" charset="0"/>
              </a:rPr>
              <a:t>Acanthamoeba </a:t>
            </a:r>
            <a:r>
              <a:rPr lang="en-US" altLang="en-US" sz="4000" dirty="0">
                <a:latin typeface="Arial" panose="020B0604020202020204" pitchFamily="34" charset="0"/>
                <a:cs typeface="Arial" panose="020B0604020202020204" pitchFamily="34" charset="0"/>
              </a:rPr>
              <a:t>spp. (Cont.)</a:t>
            </a:r>
            <a:r>
              <a:rPr lang="en-US" altLang="en-US" sz="4000" strike="sngStrike" dirty="0">
                <a:latin typeface="Arial" panose="020B0604020202020204" pitchFamily="34" charset="0"/>
                <a:cs typeface="Arial" panose="020B0604020202020204" pitchFamily="34" charset="0"/>
              </a:rPr>
              <a:t/>
            </a:r>
            <a:br>
              <a:rPr lang="en-US" altLang="en-US" sz="4000" strike="sngStrike"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endParaRPr lang="en-US" altLang="en-US" sz="4000" i="1" strike="sngStrike" dirty="0">
              <a:latin typeface="Arial" panose="020B0604020202020204" pitchFamily="34" charset="0"/>
              <a:cs typeface="Arial" panose="020B0604020202020204" pitchFamily="34" charset="0"/>
            </a:endParaRPr>
          </a:p>
        </p:txBody>
      </p:sp>
      <p:sp>
        <p:nvSpPr>
          <p:cNvPr id="247811" name="Content Placeholder 2">
            <a:extLst>
              <a:ext uri="{FF2B5EF4-FFF2-40B4-BE49-F238E27FC236}">
                <a16:creationId xmlns:a16="http://schemas.microsoft.com/office/drawing/2014/main" id="{60366D7A-FC26-7AA2-7052-C9D196ECD097}"/>
              </a:ext>
            </a:extLst>
          </p:cNvPr>
          <p:cNvSpPr>
            <a:spLocks noGrp="1"/>
          </p:cNvSpPr>
          <p:nvPr>
            <p:ph idx="1"/>
          </p:nvPr>
        </p:nvSpPr>
        <p:spPr/>
        <p:txBody>
          <a:bodyPr>
            <a:normAutofit/>
          </a:bodyPr>
          <a:lstStyle/>
          <a:p>
            <a:r>
              <a:rPr lang="en-US" altLang="en-US" dirty="0">
                <a:latin typeface="Arial" panose="020B0604020202020204" pitchFamily="34" charset="0"/>
                <a:cs typeface="Arial" panose="020B0604020202020204" pitchFamily="34" charset="0"/>
              </a:rPr>
              <a:t>Cyst morphology</a:t>
            </a:r>
          </a:p>
          <a:p>
            <a:pPr lvl="2">
              <a:buFont typeface="Wingdings" panose="05000000000000000000" pitchFamily="2" charset="2"/>
              <a:buChar char="Ø"/>
            </a:pPr>
            <a:r>
              <a:rPr lang="en-US" altLang="en-US" dirty="0">
                <a:latin typeface="Arial" panose="020B0604020202020204" pitchFamily="34" charset="0"/>
                <a:cs typeface="Arial" panose="020B0604020202020204" pitchFamily="34" charset="0"/>
              </a:rPr>
              <a:t>Size approximately 15 to 20 µm</a:t>
            </a:r>
          </a:p>
          <a:p>
            <a:pPr lvl="2">
              <a:buFont typeface="Wingdings" panose="05000000000000000000" pitchFamily="2" charset="2"/>
              <a:buChar char="Ø"/>
            </a:pPr>
            <a:r>
              <a:rPr lang="en-US" altLang="en-US" dirty="0">
                <a:latin typeface="Arial" panose="020B0604020202020204" pitchFamily="34" charset="0"/>
                <a:cs typeface="Arial" panose="020B0604020202020204" pitchFamily="34" charset="0"/>
              </a:rPr>
              <a:t> Spherical, and double walled, with the walls having a wrinkled appearance</a:t>
            </a:r>
          </a:p>
          <a:p>
            <a:r>
              <a:rPr lang="en-US" altLang="en-US" dirty="0">
                <a:latin typeface="Arial" panose="020B0604020202020204" pitchFamily="34" charset="0"/>
                <a:cs typeface="Arial" panose="020B0604020202020204" pitchFamily="34" charset="0"/>
              </a:rPr>
              <a:t>Treatment</a:t>
            </a:r>
          </a:p>
          <a:p>
            <a:pPr lvl="1"/>
            <a:r>
              <a:rPr lang="en-US" altLang="en-US" dirty="0">
                <a:latin typeface="Arial" panose="020B0604020202020204" pitchFamily="34" charset="0"/>
                <a:cs typeface="Arial" panose="020B0604020202020204" pitchFamily="34" charset="0"/>
              </a:rPr>
              <a:t>Cutaneous infections</a:t>
            </a:r>
          </a:p>
          <a:p>
            <a:pPr lvl="2"/>
            <a:r>
              <a:rPr lang="en-US" altLang="en-US" dirty="0">
                <a:latin typeface="Arial" panose="020B0604020202020204" pitchFamily="34" charset="0"/>
                <a:cs typeface="Arial" panose="020B0604020202020204" pitchFamily="34" charset="0"/>
              </a:rPr>
              <a:t>Topical applications of chlorhexidine gluconate and ketoconazole</a:t>
            </a:r>
          </a:p>
          <a:p>
            <a:pPr lvl="2"/>
            <a:r>
              <a:rPr lang="en-US" altLang="en-US" dirty="0">
                <a:latin typeface="Arial" panose="020B0604020202020204" pitchFamily="34" charset="0"/>
                <a:cs typeface="Arial" panose="020B0604020202020204" pitchFamily="34" charset="0"/>
              </a:rPr>
              <a:t>Corticosteroids are used to reduce inflammation. </a:t>
            </a:r>
          </a:p>
          <a:p>
            <a:r>
              <a:rPr lang="en-US" altLang="en-US" dirty="0">
                <a:latin typeface="Arial" panose="020B0604020202020204" pitchFamily="34" charset="0"/>
                <a:cs typeface="Arial" panose="020B0604020202020204" pitchFamily="34" charset="0"/>
              </a:rPr>
              <a:t>Despite treatment </a:t>
            </a:r>
          </a:p>
          <a:p>
            <a:pPr lvl="1"/>
            <a:r>
              <a:rPr lang="en-US" altLang="en-US" dirty="0">
                <a:latin typeface="Arial" panose="020B0604020202020204" pitchFamily="34" charset="0"/>
                <a:cs typeface="Arial" panose="020B0604020202020204" pitchFamily="34" charset="0"/>
              </a:rPr>
              <a:t>Patients with systemic infections have a poor diagnosis.</a:t>
            </a:r>
          </a:p>
          <a:p>
            <a:pPr lvl="1"/>
            <a:r>
              <a:rPr lang="en-US" altLang="en-US" dirty="0">
                <a:latin typeface="Arial" panose="020B0604020202020204" pitchFamily="34" charset="0"/>
                <a:cs typeface="Arial" panose="020B0604020202020204" pitchFamily="34" charset="0"/>
              </a:rPr>
              <a:t>Patients with keratitis lose their site in the affected eye. </a:t>
            </a:r>
          </a:p>
          <a:p>
            <a:pPr lvl="2"/>
            <a:endParaRPr lang="en-US" altLang="en-US" dirty="0">
              <a:latin typeface="Arial" panose="020B0604020202020204" pitchFamily="34" charset="0"/>
              <a:cs typeface="Arial" panose="020B0604020202020204" pitchFamily="34" charset="0"/>
            </a:endParaRPr>
          </a:p>
          <a:p>
            <a:pPr lvl="2"/>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a:extLst>
              <a:ext uri="{FF2B5EF4-FFF2-40B4-BE49-F238E27FC236}">
                <a16:creationId xmlns:a16="http://schemas.microsoft.com/office/drawing/2014/main" id="{A9589571-DB05-8440-4C9A-99F77BDF36DA}"/>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Balamuthia </a:t>
            </a:r>
            <a:r>
              <a:rPr lang="en-US" altLang="en-US" sz="4000" i="1" dirty="0" err="1">
                <a:latin typeface="Arial" panose="020B0604020202020204" pitchFamily="34" charset="0"/>
                <a:cs typeface="Arial" panose="020B0604020202020204" pitchFamily="34" charset="0"/>
              </a:rPr>
              <a:t>mandrillaris</a:t>
            </a:r>
            <a:endParaRPr lang="en-US" altLang="en-US" sz="4000" i="1" dirty="0">
              <a:latin typeface="Arial" panose="020B0604020202020204" pitchFamily="34" charset="0"/>
              <a:cs typeface="Arial" panose="020B0604020202020204" pitchFamily="34" charset="0"/>
            </a:endParaRPr>
          </a:p>
        </p:txBody>
      </p:sp>
      <p:sp>
        <p:nvSpPr>
          <p:cNvPr id="249859" name="Content Placeholder 2">
            <a:extLst>
              <a:ext uri="{FF2B5EF4-FFF2-40B4-BE49-F238E27FC236}">
                <a16:creationId xmlns:a16="http://schemas.microsoft.com/office/drawing/2014/main" id="{14A13AB3-0C40-42A7-D2BD-562A849C116E}"/>
              </a:ext>
            </a:extLst>
          </p:cNvPr>
          <p:cNvSpPr>
            <a:spLocks noGrp="1"/>
          </p:cNvSpPr>
          <p:nvPr>
            <p:ph idx="1"/>
          </p:nvPr>
        </p:nvSpPr>
        <p:spPr>
          <a:xfrm>
            <a:off x="838200" y="1690688"/>
            <a:ext cx="10515600" cy="4486275"/>
          </a:xfrm>
        </p:spPr>
        <p:txBody>
          <a:bodyPr/>
          <a:lstStyle/>
          <a:p>
            <a:r>
              <a:rPr lang="en-US" altLang="en-US" dirty="0">
                <a:latin typeface="Arial" panose="020B0604020202020204" pitchFamily="34" charset="0"/>
                <a:cs typeface="Arial" panose="020B0604020202020204" pitchFamily="34" charset="0"/>
              </a:rPr>
              <a:t>An emerging opportunistic pathogen that has been identified as a cause of skin lesions and GAE</a:t>
            </a:r>
          </a:p>
          <a:p>
            <a:r>
              <a:rPr lang="en-US" altLang="en-US" dirty="0">
                <a:latin typeface="Arial" panose="020B0604020202020204" pitchFamily="34" charset="0"/>
                <a:cs typeface="Arial" panose="020B0604020202020204" pitchFamily="34" charset="0"/>
              </a:rPr>
              <a:t>Primarily found in soil</a:t>
            </a:r>
          </a:p>
          <a:p>
            <a:r>
              <a:rPr lang="en-US" altLang="en-US" dirty="0">
                <a:latin typeface="Arial" panose="020B0604020202020204" pitchFamily="34" charset="0"/>
                <a:cs typeface="Arial" panose="020B0604020202020204" pitchFamily="34" charset="0"/>
              </a:rPr>
              <a:t>Since 1990, when it was first linked to human illness to 2019, this free-living ameba has caused more than 200 cases worldwide and about 100 cases in the United States. </a:t>
            </a:r>
          </a:p>
          <a:p>
            <a:r>
              <a:rPr lang="en-US" altLang="en-US" dirty="0">
                <a:latin typeface="Arial" panose="020B0604020202020204" pitchFamily="34" charset="0"/>
                <a:cs typeface="Arial" panose="020B0604020202020204" pitchFamily="34" charset="0"/>
              </a:rPr>
              <a:t>The mortality rate is greater than 95%.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a:extLst>
              <a:ext uri="{FF2B5EF4-FFF2-40B4-BE49-F238E27FC236}">
                <a16:creationId xmlns:a16="http://schemas.microsoft.com/office/drawing/2014/main" id="{B8892FD6-A5D1-69CE-78E1-F35F04ABAB6C}"/>
              </a:ext>
            </a:extLst>
          </p:cNvPr>
          <p:cNvSpPr>
            <a:spLocks noGrp="1"/>
          </p:cNvSpPr>
          <p:nvPr>
            <p:ph type="title"/>
          </p:nvPr>
        </p:nvSpPr>
        <p:spPr/>
        <p:txBody>
          <a:bodyPr>
            <a:normAutofit/>
          </a:bodyPr>
          <a:lstStyle/>
          <a:p>
            <a:pPr algn="ctr"/>
            <a:r>
              <a:rPr lang="en-US" sz="3600" b="0" dirty="0">
                <a:latin typeface="Arial" panose="020B0604020202020204" pitchFamily="34" charset="0"/>
                <a:cs typeface="Arial" panose="020B0604020202020204" pitchFamily="34" charset="0"/>
              </a:rPr>
              <a:t>Tissue amebae: Overview</a:t>
            </a:r>
            <a:endParaRPr lang="en-US" altLang="en-US" sz="2400" dirty="0">
              <a:latin typeface="Arial" panose="020B0604020202020204" pitchFamily="34" charset="0"/>
              <a:cs typeface="Arial" panose="020B0604020202020204" pitchFamily="34" charset="0"/>
            </a:endParaRPr>
          </a:p>
        </p:txBody>
      </p:sp>
      <p:sp>
        <p:nvSpPr>
          <p:cNvPr id="221187" name="Content Placeholder 2">
            <a:extLst>
              <a:ext uri="{FF2B5EF4-FFF2-40B4-BE49-F238E27FC236}">
                <a16:creationId xmlns:a16="http://schemas.microsoft.com/office/drawing/2014/main" id="{16B2263D-F522-67DD-5DFB-5524F0C0A956}"/>
              </a:ext>
            </a:extLst>
          </p:cNvPr>
          <p:cNvSpPr>
            <a:spLocks noGrp="1"/>
          </p:cNvSpPr>
          <p:nvPr>
            <p:ph idx="1"/>
          </p:nvPr>
        </p:nvSpPr>
        <p:spPr>
          <a:xfrm>
            <a:off x="728870" y="1492664"/>
            <a:ext cx="10515600" cy="4351338"/>
          </a:xfrm>
        </p:spPr>
        <p:txBody>
          <a:bodyPr/>
          <a:lstStyle/>
          <a:p>
            <a:r>
              <a:rPr lang="en-US" altLang="en-US" dirty="0">
                <a:latin typeface="Arial" panose="020B0604020202020204" pitchFamily="34" charset="0"/>
                <a:cs typeface="Arial" panose="020B0604020202020204" pitchFamily="34" charset="0"/>
              </a:rPr>
              <a:t>Free-living, thermotolerant-wide range of temperature, pH, salinity</a:t>
            </a:r>
          </a:p>
          <a:p>
            <a:r>
              <a:rPr lang="en-US" altLang="en-US" dirty="0">
                <a:latin typeface="Arial" panose="020B0604020202020204" pitchFamily="34" charset="0"/>
                <a:cs typeface="Arial" panose="020B0604020202020204" pitchFamily="34" charset="0"/>
              </a:rPr>
              <a:t>Found in soil and water </a:t>
            </a:r>
          </a:p>
          <a:p>
            <a:pPr lvl="1"/>
            <a:r>
              <a:rPr lang="en-US" altLang="en-US" dirty="0">
                <a:latin typeface="Arial" panose="020B0604020202020204" pitchFamily="34" charset="0"/>
                <a:cs typeface="Arial" panose="020B0604020202020204" pitchFamily="34" charset="0"/>
              </a:rPr>
              <a:t>Freshwater sources, domestic water supplies, sewage, swimming pools</a:t>
            </a:r>
          </a:p>
          <a:p>
            <a:pPr lvl="1"/>
            <a:r>
              <a:rPr lang="en-US" altLang="en-US" dirty="0">
                <a:latin typeface="Arial" panose="020B0604020202020204" pitchFamily="34" charset="0"/>
                <a:cs typeface="Arial" panose="020B0604020202020204" pitchFamily="34" charset="0"/>
              </a:rPr>
              <a:t>Feed on bacteria in the environment</a:t>
            </a:r>
          </a:p>
          <a:p>
            <a:r>
              <a:rPr lang="en-US" altLang="en-US" dirty="0">
                <a:latin typeface="Arial" panose="020B0604020202020204" pitchFamily="34" charset="0"/>
                <a:cs typeface="Arial" panose="020B0604020202020204" pitchFamily="34" charset="0"/>
              </a:rPr>
              <a:t>Mode of transmission to humans</a:t>
            </a:r>
          </a:p>
          <a:p>
            <a:pPr lvl="1"/>
            <a:r>
              <a:rPr lang="en-US" altLang="en-US" dirty="0">
                <a:latin typeface="Arial" panose="020B0604020202020204" pitchFamily="34" charset="0"/>
                <a:cs typeface="Arial" panose="020B0604020202020204" pitchFamily="34" charset="0"/>
              </a:rPr>
              <a:t>Inhalation of the nasal mucosa</a:t>
            </a:r>
          </a:p>
          <a:p>
            <a:pPr lvl="1"/>
            <a:r>
              <a:rPr lang="en-US" altLang="en-US" dirty="0">
                <a:latin typeface="Arial" panose="020B0604020202020204" pitchFamily="34" charset="0"/>
                <a:cs typeface="Arial" panose="020B0604020202020204" pitchFamily="34" charset="0"/>
              </a:rPr>
              <a:t>Travel along the olfactory nerve to the brain</a:t>
            </a:r>
          </a:p>
          <a:p>
            <a:pPr lvl="1"/>
            <a:r>
              <a:rPr lang="en-US" altLang="en-US" dirty="0">
                <a:latin typeface="Arial" panose="020B0604020202020204" pitchFamily="34" charset="0"/>
                <a:cs typeface="Arial" panose="020B0604020202020204" pitchFamily="34" charset="0"/>
              </a:rPr>
              <a:t>Hematogenous spread from the lungs or skin lesions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a:extLst>
              <a:ext uri="{FF2B5EF4-FFF2-40B4-BE49-F238E27FC236}">
                <a16:creationId xmlns:a16="http://schemas.microsoft.com/office/drawing/2014/main" id="{A0172837-B554-4AA5-A3A4-E028002BC955}"/>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Balamuthia </a:t>
            </a:r>
            <a:r>
              <a:rPr lang="en-US" altLang="en-US" sz="4000" i="1" dirty="0" err="1">
                <a:latin typeface="Arial" panose="020B0604020202020204" pitchFamily="34" charset="0"/>
                <a:cs typeface="Arial" panose="020B0604020202020204" pitchFamily="34" charset="0"/>
              </a:rPr>
              <a:t>mandrillaris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50883" name="Content Placeholder 2">
            <a:extLst>
              <a:ext uri="{FF2B5EF4-FFF2-40B4-BE49-F238E27FC236}">
                <a16:creationId xmlns:a16="http://schemas.microsoft.com/office/drawing/2014/main" id="{5C83CDBC-1BE3-9986-F04B-D9D0678913E0}"/>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It is unknown if there is a genetic predisposition or if the type of work in which the individuals engage increases exposure risk.</a:t>
            </a:r>
          </a:p>
          <a:p>
            <a:r>
              <a:rPr lang="en-US" altLang="en-US" dirty="0">
                <a:latin typeface="Arial" panose="020B0604020202020204" pitchFamily="34" charset="0"/>
                <a:cs typeface="Arial" panose="020B0604020202020204" pitchFamily="34" charset="0"/>
              </a:rPr>
              <a:t>Can occur in immunocompetent and immunocompromised hosts</a:t>
            </a:r>
          </a:p>
          <a:p>
            <a:r>
              <a:rPr lang="en-US" altLang="en-US" dirty="0">
                <a:latin typeface="Arial" panose="020B0604020202020204" pitchFamily="34" charset="0"/>
                <a:cs typeface="Arial" panose="020B0604020202020204" pitchFamily="34" charset="0"/>
              </a:rPr>
              <a:t>Humans become infected by inhaling airborne cysts of the organism or by direct inoculation through skin lesions. </a:t>
            </a:r>
          </a:p>
          <a:p>
            <a:r>
              <a:rPr lang="en-US" altLang="en-US" dirty="0">
                <a:latin typeface="Arial" panose="020B0604020202020204" pitchFamily="34" charset="0"/>
                <a:cs typeface="Arial" panose="020B0604020202020204" pitchFamily="34" charset="0"/>
              </a:rPr>
              <a:t>There have been several reported cases of transmission via organ transplants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a:extLst>
              <a:ext uri="{FF2B5EF4-FFF2-40B4-BE49-F238E27FC236}">
                <a16:creationId xmlns:a16="http://schemas.microsoft.com/office/drawing/2014/main" id="{0AB48A1A-ECF5-14DC-17B9-4C9AEB8B5EA4}"/>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Balamuthia </a:t>
            </a:r>
            <a:r>
              <a:rPr lang="en-US" altLang="en-US" sz="4000" i="1" dirty="0" err="1">
                <a:latin typeface="Arial" panose="020B0604020202020204" pitchFamily="34" charset="0"/>
                <a:cs typeface="Arial" panose="020B0604020202020204" pitchFamily="34" charset="0"/>
              </a:rPr>
              <a:t>mandrillaris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51907" name="Content Placeholder 2">
            <a:extLst>
              <a:ext uri="{FF2B5EF4-FFF2-40B4-BE49-F238E27FC236}">
                <a16:creationId xmlns:a16="http://schemas.microsoft.com/office/drawing/2014/main" id="{28697847-719F-08D8-40D0-53DA71591B82}"/>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No person-to-person spread has been documented. </a:t>
            </a:r>
          </a:p>
          <a:p>
            <a:r>
              <a:rPr lang="en-US" altLang="en-US" dirty="0">
                <a:latin typeface="Arial" panose="020B0604020202020204" pitchFamily="34" charset="0"/>
                <a:cs typeface="Arial" panose="020B0604020202020204" pitchFamily="34" charset="0"/>
              </a:rPr>
              <a:t>Skin infections present as a relatively painless nodule.</a:t>
            </a:r>
          </a:p>
          <a:p>
            <a:r>
              <a:rPr lang="en-US" altLang="en-US" dirty="0">
                <a:latin typeface="Arial" panose="020B0604020202020204" pitchFamily="34" charset="0"/>
                <a:cs typeface="Arial" panose="020B0604020202020204" pitchFamily="34" charset="0"/>
              </a:rPr>
              <a:t>Once the organism enters the body via the lungs or skin, it spreads </a:t>
            </a:r>
            <a:r>
              <a:rPr lang="en-US" altLang="en-US" dirty="0" err="1">
                <a:latin typeface="Arial" panose="020B0604020202020204" pitchFamily="34" charset="0"/>
                <a:cs typeface="Arial" panose="020B0604020202020204" pitchFamily="34" charset="0"/>
              </a:rPr>
              <a:t>hematogenously</a:t>
            </a:r>
            <a:r>
              <a:rPr lang="en-US" altLang="en-US" dirty="0">
                <a:latin typeface="Arial" panose="020B0604020202020204" pitchFamily="34" charset="0"/>
                <a:cs typeface="Arial" panose="020B0604020202020204" pitchFamily="34" charset="0"/>
              </a:rPr>
              <a:t>.</a:t>
            </a:r>
          </a:p>
          <a:p>
            <a:r>
              <a:rPr lang="en-US" altLang="en-US" dirty="0">
                <a:latin typeface="Arial" panose="020B0604020202020204" pitchFamily="34" charset="0"/>
                <a:cs typeface="Arial" panose="020B0604020202020204" pitchFamily="34" charset="0"/>
              </a:rPr>
              <a:t>Ultimately reaches the blood-brain barrier</a:t>
            </a:r>
          </a:p>
          <a:p>
            <a:pPr marL="457200" lvl="1" indent="0">
              <a:buNone/>
            </a:pPr>
            <a:endParaRPr lang="en-US" altLang="en-US" dirty="0">
              <a:latin typeface="Arial" panose="020B0604020202020204" pitchFamily="34" charset="0"/>
              <a:cs typeface="Arial" panose="020B0604020202020204" pitchFamily="34" charset="0"/>
            </a:endParaRPr>
          </a:p>
          <a:p>
            <a:pPr marL="457200" lvl="1" indent="0">
              <a:buNone/>
            </a:pP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a:extLst>
              <a:ext uri="{FF2B5EF4-FFF2-40B4-BE49-F238E27FC236}">
                <a16:creationId xmlns:a16="http://schemas.microsoft.com/office/drawing/2014/main" id="{5C3D2C22-8B35-A262-2D7F-864D302D9F29}"/>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Balamuthia </a:t>
            </a:r>
            <a:r>
              <a:rPr lang="en-US" altLang="en-US" sz="4000" i="1" dirty="0" err="1">
                <a:latin typeface="Arial" panose="020B0604020202020204" pitchFamily="34" charset="0"/>
                <a:cs typeface="Arial" panose="020B0604020202020204" pitchFamily="34" charset="0"/>
              </a:rPr>
              <a:t>mandrillaris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52931" name="Content Placeholder 2">
            <a:extLst>
              <a:ext uri="{FF2B5EF4-FFF2-40B4-BE49-F238E27FC236}">
                <a16:creationId xmlns:a16="http://schemas.microsoft.com/office/drawing/2014/main" id="{FB578EB2-0D94-56EB-647D-A6AC7DFB640E}"/>
              </a:ext>
            </a:extLst>
          </p:cNvPr>
          <p:cNvSpPr>
            <a:spLocks noGrp="1"/>
          </p:cNvSpPr>
          <p:nvPr>
            <p:ph idx="1"/>
          </p:nvPr>
        </p:nvSpPr>
        <p:spPr>
          <a:xfrm>
            <a:off x="838200" y="1451113"/>
            <a:ext cx="9383713" cy="4675051"/>
          </a:xfrm>
        </p:spPr>
        <p:txBody>
          <a:bodyPr/>
          <a:lstStyle/>
          <a:p>
            <a:r>
              <a:rPr lang="en-US" altLang="en-US" dirty="0">
                <a:latin typeface="Arial" panose="020B0604020202020204" pitchFamily="34" charset="0"/>
                <a:cs typeface="Arial" panose="020B0604020202020204" pitchFamily="34" charset="0"/>
              </a:rPr>
              <a:t>In the CNS</a:t>
            </a:r>
          </a:p>
          <a:p>
            <a:pPr lvl="1"/>
            <a:r>
              <a:rPr lang="en-US" altLang="en-US" dirty="0">
                <a:latin typeface="Arial" panose="020B0604020202020204" pitchFamily="34" charset="0"/>
                <a:cs typeface="Arial" panose="020B0604020202020204" pitchFamily="34" charset="0"/>
              </a:rPr>
              <a:t>The organism multiplies by binary fission and causes a necrotizing hemorrhagic infection similar to that caused by </a:t>
            </a:r>
            <a:r>
              <a:rPr lang="en-US" altLang="en-US" i="1" dirty="0">
                <a:latin typeface="Arial" panose="020B0604020202020204" pitchFamily="34" charset="0"/>
                <a:cs typeface="Arial" panose="020B0604020202020204" pitchFamily="34" charset="0"/>
              </a:rPr>
              <a:t>Acanthamoeba</a:t>
            </a:r>
            <a:r>
              <a:rPr lang="en-US" altLang="en-US" dirty="0">
                <a:latin typeface="Arial" panose="020B0604020202020204" pitchFamily="34" charset="0"/>
                <a:cs typeface="Arial" panose="020B0604020202020204" pitchFamily="34" charset="0"/>
              </a:rPr>
              <a:t> spp. </a:t>
            </a:r>
          </a:p>
          <a:p>
            <a:r>
              <a:rPr lang="en-US" altLang="en-US" dirty="0">
                <a:latin typeface="Arial" panose="020B0604020202020204" pitchFamily="34" charset="0"/>
                <a:cs typeface="Arial" panose="020B0604020202020204" pitchFamily="34" charset="0"/>
              </a:rPr>
              <a:t>Symptoms</a:t>
            </a:r>
          </a:p>
          <a:p>
            <a:pPr lvl="1"/>
            <a:r>
              <a:rPr lang="en-US" altLang="en-US" dirty="0">
                <a:latin typeface="Arial" panose="020B0604020202020204" pitchFamily="34" charset="0"/>
                <a:cs typeface="Arial" panose="020B0604020202020204" pitchFamily="34" charset="0"/>
              </a:rPr>
              <a:t>Onset is insidious</a:t>
            </a:r>
          </a:p>
          <a:p>
            <a:pPr lvl="1"/>
            <a:r>
              <a:rPr lang="en-US" altLang="en-US" dirty="0">
                <a:latin typeface="Arial" panose="020B0604020202020204" pitchFamily="34" charset="0"/>
                <a:cs typeface="Arial" panose="020B0604020202020204" pitchFamily="34" charset="0"/>
              </a:rPr>
              <a:t>Fever, headache, stiff neck, vomiting, and photophobia</a:t>
            </a:r>
          </a:p>
          <a:p>
            <a:pPr lvl="1"/>
            <a:r>
              <a:rPr lang="en-US" altLang="en-US" dirty="0">
                <a:latin typeface="Arial" panose="020B0604020202020204" pitchFamily="34" charset="0"/>
                <a:cs typeface="Arial" panose="020B0604020202020204" pitchFamily="34" charset="0"/>
              </a:rPr>
              <a:t>Progresses to personality changes and seizures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1">
            <a:extLst>
              <a:ext uri="{FF2B5EF4-FFF2-40B4-BE49-F238E27FC236}">
                <a16:creationId xmlns:a16="http://schemas.microsoft.com/office/drawing/2014/main" id="{0ECC1883-8C9D-32BB-EF3E-1EA8DA00EA4A}"/>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Balamuthia </a:t>
            </a:r>
            <a:r>
              <a:rPr lang="en-US" altLang="en-US" sz="4000" i="1" dirty="0" err="1">
                <a:latin typeface="Arial" panose="020B0604020202020204" pitchFamily="34" charset="0"/>
                <a:cs typeface="Arial" panose="020B0604020202020204" pitchFamily="34" charset="0"/>
              </a:rPr>
              <a:t>mandrillaris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53955" name="Content Placeholder 2">
            <a:extLst>
              <a:ext uri="{FF2B5EF4-FFF2-40B4-BE49-F238E27FC236}">
                <a16:creationId xmlns:a16="http://schemas.microsoft.com/office/drawing/2014/main" id="{647CD1E2-9ACF-CEDD-1B57-D124E9B5FCF5}"/>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Onset of symptoms can occur weeks to months after infection, but when the brain is affected, the time to death is short. </a:t>
            </a:r>
          </a:p>
          <a:p>
            <a:r>
              <a:rPr lang="en-US" altLang="en-US" dirty="0">
                <a:latin typeface="Arial" panose="020B0604020202020204" pitchFamily="34" charset="0"/>
                <a:cs typeface="Arial" panose="020B0604020202020204" pitchFamily="34" charset="0"/>
              </a:rPr>
              <a:t>Treatment involves a multiple antimicrobial regimen, including fluconazole, clarithromycin, and sulfadiazine.</a:t>
            </a:r>
          </a:p>
          <a:p>
            <a:r>
              <a:rPr lang="en-US" altLang="en-US" dirty="0">
                <a:latin typeface="Arial" panose="020B0604020202020204" pitchFamily="34" charset="0"/>
                <a:cs typeface="Arial" panose="020B0604020202020204" pitchFamily="34" charset="0"/>
              </a:rPr>
              <a:t>In most cases, infection is identified at autopsy by finding trophozoites and cysts in the tissue.</a:t>
            </a:r>
          </a:p>
          <a:p>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a:extLst>
              <a:ext uri="{FF2B5EF4-FFF2-40B4-BE49-F238E27FC236}">
                <a16:creationId xmlns:a16="http://schemas.microsoft.com/office/drawing/2014/main" id="{E912972E-0406-3815-A1BC-030FE16E2B93}"/>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Balamuthia </a:t>
            </a:r>
            <a:r>
              <a:rPr lang="en-US" altLang="en-US" sz="4000" i="1" dirty="0" err="1">
                <a:latin typeface="Arial" panose="020B0604020202020204" pitchFamily="34" charset="0"/>
                <a:cs typeface="Arial" panose="020B0604020202020204" pitchFamily="34" charset="0"/>
              </a:rPr>
              <a:t>mandrillaris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54979" name="Content Placeholder 2">
            <a:extLst>
              <a:ext uri="{FF2B5EF4-FFF2-40B4-BE49-F238E27FC236}">
                <a16:creationId xmlns:a16="http://schemas.microsoft.com/office/drawing/2014/main" id="{557EBB09-392B-0655-5E29-6904500152A3}"/>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Trophozoite morphology </a:t>
            </a:r>
          </a:p>
          <a:p>
            <a:pPr lvl="1"/>
            <a:r>
              <a:rPr lang="en-US" altLang="en-US" dirty="0">
                <a:latin typeface="Arial" panose="020B0604020202020204" pitchFamily="34" charset="0"/>
                <a:cs typeface="Arial" panose="020B0604020202020204" pitchFamily="34" charset="0"/>
              </a:rPr>
              <a:t>30 to 60 µm in diameter, with broad pseudopods and a large ingle nucleus, with multiple nucleoli.</a:t>
            </a:r>
          </a:p>
          <a:p>
            <a:r>
              <a:rPr lang="en-US" altLang="en-US" dirty="0">
                <a:latin typeface="Arial" panose="020B0604020202020204" pitchFamily="34" charset="0"/>
                <a:cs typeface="Arial" panose="020B0604020202020204" pitchFamily="34" charset="0"/>
              </a:rPr>
              <a:t>Cyst morphology</a:t>
            </a:r>
          </a:p>
          <a:p>
            <a:pPr lvl="1"/>
            <a:r>
              <a:rPr lang="en-US" altLang="en-US" dirty="0">
                <a:latin typeface="Arial" panose="020B0604020202020204" pitchFamily="34" charset="0"/>
                <a:cs typeface="Arial" panose="020B0604020202020204" pitchFamily="34" charset="0"/>
              </a:rPr>
              <a:t>large single nucleus, with multiple nucleoli</a:t>
            </a:r>
          </a:p>
          <a:p>
            <a:pPr lvl="1"/>
            <a:r>
              <a:rPr lang="en-US" altLang="en-US" dirty="0">
                <a:latin typeface="Arial" panose="020B0604020202020204" pitchFamily="34" charset="0"/>
                <a:cs typeface="Arial" panose="020B0604020202020204" pitchFamily="34" charset="0"/>
              </a:rPr>
              <a:t>round, 10 to 30 µm in diameter, and it has a single nucleus and is multiwalled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a:extLst>
              <a:ext uri="{FF2B5EF4-FFF2-40B4-BE49-F238E27FC236}">
                <a16:creationId xmlns:a16="http://schemas.microsoft.com/office/drawing/2014/main" id="{55007355-0B80-D6A2-4AA3-E33F6F69213A}"/>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Balamuthia </a:t>
            </a:r>
            <a:r>
              <a:rPr lang="en-US" altLang="en-US" sz="4000" i="1" dirty="0" err="1">
                <a:latin typeface="Arial" panose="020B0604020202020204" pitchFamily="34" charset="0"/>
                <a:cs typeface="Arial" panose="020B0604020202020204" pitchFamily="34" charset="0"/>
              </a:rPr>
              <a:t>mandrillaris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56003" name="Content Placeholder 2">
            <a:extLst>
              <a:ext uri="{FF2B5EF4-FFF2-40B4-BE49-F238E27FC236}">
                <a16:creationId xmlns:a16="http://schemas.microsoft.com/office/drawing/2014/main" id="{7141C652-1749-EF98-59F9-A00A30F51EE2}"/>
              </a:ext>
            </a:extLst>
          </p:cNvPr>
          <p:cNvSpPr>
            <a:spLocks noGrp="1"/>
          </p:cNvSpPr>
          <p:nvPr>
            <p:ph idx="1"/>
          </p:nvPr>
        </p:nvSpPr>
        <p:spPr>
          <a:xfrm>
            <a:off x="838200" y="1520687"/>
            <a:ext cx="10515600" cy="4656276"/>
          </a:xfrm>
        </p:spPr>
        <p:txBody>
          <a:bodyPr/>
          <a:lstStyle/>
          <a:p>
            <a:r>
              <a:rPr lang="en-US" altLang="en-US" dirty="0">
                <a:latin typeface="Arial" panose="020B0604020202020204" pitchFamily="34" charset="0"/>
                <a:cs typeface="Arial" panose="020B0604020202020204" pitchFamily="34" charset="0"/>
              </a:rPr>
              <a:t>The CSF will usually exhibit increased protein levels, normal or decreased glucose levels, and increased levels of lymphocytes.</a:t>
            </a:r>
          </a:p>
          <a:p>
            <a:r>
              <a:rPr lang="en-US" altLang="en-US" dirty="0">
                <a:latin typeface="Arial" panose="020B0604020202020204" pitchFamily="34" charset="0"/>
                <a:cs typeface="Arial" panose="020B0604020202020204" pitchFamily="34" charset="0"/>
              </a:rPr>
              <a:t>The culture methods using </a:t>
            </a:r>
            <a:r>
              <a:rPr lang="en-US" altLang="en-US" dirty="0" err="1">
                <a:latin typeface="Arial" panose="020B0604020202020204" pitchFamily="34" charset="0"/>
                <a:cs typeface="Arial" panose="020B0604020202020204" pitchFamily="34" charset="0"/>
              </a:rPr>
              <a:t>nonnutrient</a:t>
            </a:r>
            <a:r>
              <a:rPr lang="en-US" altLang="en-US" dirty="0">
                <a:latin typeface="Arial" panose="020B0604020202020204" pitchFamily="34" charset="0"/>
                <a:cs typeface="Arial" panose="020B0604020202020204" pitchFamily="34" charset="0"/>
              </a:rPr>
              <a:t> agar seeded with </a:t>
            </a:r>
            <a:r>
              <a:rPr lang="en-US" altLang="en-US" i="1" dirty="0">
                <a:latin typeface="Arial" panose="020B0604020202020204" pitchFamily="34" charset="0"/>
                <a:cs typeface="Arial" panose="020B0604020202020204" pitchFamily="34" charset="0"/>
              </a:rPr>
              <a:t>Escherichia coli </a:t>
            </a:r>
            <a:r>
              <a:rPr lang="en-US" altLang="en-US" dirty="0">
                <a:latin typeface="Arial" panose="020B0604020202020204" pitchFamily="34" charset="0"/>
                <a:cs typeface="Arial" panose="020B0604020202020204" pitchFamily="34" charset="0"/>
              </a:rPr>
              <a:t>are nonproductive because this organism will not feed on gram-negative bacteria. </a:t>
            </a:r>
          </a:p>
          <a:p>
            <a:r>
              <a:rPr lang="en-US" altLang="en-US" dirty="0">
                <a:latin typeface="Arial" panose="020B0604020202020204" pitchFamily="34" charset="0"/>
                <a:cs typeface="Arial" panose="020B0604020202020204" pitchFamily="34" charset="0"/>
              </a:rPr>
              <a:t>Immunohistochemical or nucleic acid assays are often needed to identify </a:t>
            </a:r>
            <a:r>
              <a:rPr lang="en-US" altLang="en-US" i="1" dirty="0">
                <a:latin typeface="Arial" panose="020B0604020202020204" pitchFamily="34" charset="0"/>
                <a:cs typeface="Arial" panose="020B0604020202020204" pitchFamily="34" charset="0"/>
              </a:rPr>
              <a:t>B. </a:t>
            </a:r>
            <a:r>
              <a:rPr lang="en-US" altLang="en-US" i="1" dirty="0" err="1">
                <a:latin typeface="Arial" panose="020B0604020202020204" pitchFamily="34" charset="0"/>
                <a:cs typeface="Arial" panose="020B0604020202020204" pitchFamily="34" charset="0"/>
              </a:rPr>
              <a:t>mandrillaris</a:t>
            </a:r>
            <a:r>
              <a:rPr lang="en-US" altLang="en-US" i="1" dirty="0">
                <a:latin typeface="Arial" panose="020B0604020202020204" pitchFamily="34" charset="0"/>
                <a:cs typeface="Arial" panose="020B0604020202020204" pitchFamily="34"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Content Placeholder 2">
            <a:extLst>
              <a:ext uri="{FF2B5EF4-FFF2-40B4-BE49-F238E27FC236}">
                <a16:creationId xmlns:a16="http://schemas.microsoft.com/office/drawing/2014/main" id="{926C8771-5918-007C-3D7B-F85C0419CF22}"/>
              </a:ext>
            </a:extLst>
          </p:cNvPr>
          <p:cNvSpPr>
            <a:spLocks noGrp="1"/>
          </p:cNvSpPr>
          <p:nvPr>
            <p:ph idx="1"/>
          </p:nvPr>
        </p:nvSpPr>
        <p:spPr/>
        <p:txBody>
          <a:bodyPr/>
          <a:lstStyle/>
          <a:p>
            <a:pPr marL="0" indent="0">
              <a:buNone/>
            </a:pPr>
            <a:endParaRPr lang="en-US" altLang="en-US" dirty="0"/>
          </a:p>
          <a:p>
            <a:pPr marL="0" indent="0">
              <a:buNone/>
            </a:pPr>
            <a:endParaRPr lang="en-US" altLang="en-US" dirty="0"/>
          </a:p>
          <a:p>
            <a:pPr marL="0" indent="0">
              <a:buNone/>
            </a:pPr>
            <a:endParaRPr lang="en-US" altLang="en-US" dirty="0"/>
          </a:p>
          <a:p>
            <a:pPr marL="0" indent="0" algn="ctr">
              <a:buNone/>
            </a:pPr>
            <a:r>
              <a:rPr lang="en-US" altLang="en-US" sz="4000" dirty="0">
                <a:latin typeface="Arial" panose="020B0604020202020204" pitchFamily="34" charset="0"/>
                <a:cs typeface="Arial" panose="020B0604020202020204" pitchFamily="34" charset="0"/>
              </a:rPr>
              <a:t>Ciliates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1">
            <a:extLst>
              <a:ext uri="{FF2B5EF4-FFF2-40B4-BE49-F238E27FC236}">
                <a16:creationId xmlns:a16="http://schemas.microsoft.com/office/drawing/2014/main" id="{DEA89B0F-5FAC-6B5C-BE89-4C9FBBBE2E0A}"/>
              </a:ext>
            </a:extLst>
          </p:cNvPr>
          <p:cNvSpPr>
            <a:spLocks noGrp="1"/>
          </p:cNvSpPr>
          <p:nvPr>
            <p:ph type="title"/>
          </p:nvPr>
        </p:nvSpPr>
        <p:spPr/>
        <p:txBody>
          <a:bodyPr>
            <a:normAutofit/>
          </a:bodyPr>
          <a:lstStyle/>
          <a:p>
            <a:pPr algn="ctr"/>
            <a:r>
              <a:rPr lang="en-US" altLang="en-US" sz="4000" i="1" dirty="0" err="1">
                <a:latin typeface="Arial" panose="020B0604020202020204" pitchFamily="34" charset="0"/>
                <a:cs typeface="Arial" panose="020B0604020202020204" pitchFamily="34" charset="0"/>
              </a:rPr>
              <a:t>Neobalantidium</a:t>
            </a:r>
            <a:r>
              <a:rPr lang="en-US" altLang="en-US" sz="4000" i="1" dirty="0">
                <a:latin typeface="Arial" panose="020B0604020202020204" pitchFamily="34" charset="0"/>
                <a:cs typeface="Arial" panose="020B0604020202020204" pitchFamily="34" charset="0"/>
              </a:rPr>
              <a:t> coli</a:t>
            </a:r>
          </a:p>
        </p:txBody>
      </p:sp>
      <p:sp>
        <p:nvSpPr>
          <p:cNvPr id="258051" name="Content Placeholder 2">
            <a:extLst>
              <a:ext uri="{FF2B5EF4-FFF2-40B4-BE49-F238E27FC236}">
                <a16:creationId xmlns:a16="http://schemas.microsoft.com/office/drawing/2014/main" id="{45233156-AEF8-E33E-F17C-C268BB62AE5D}"/>
              </a:ext>
            </a:extLst>
          </p:cNvPr>
          <p:cNvSpPr>
            <a:spLocks noGrp="1"/>
          </p:cNvSpPr>
          <p:nvPr>
            <p:ph idx="1"/>
          </p:nvPr>
        </p:nvSpPr>
        <p:spPr/>
        <p:txBody>
          <a:bodyPr/>
          <a:lstStyle/>
          <a:p>
            <a:r>
              <a:rPr lang="en-US" altLang="en-US" i="1" dirty="0" err="1">
                <a:latin typeface="Arial" panose="020B0604020202020204" pitchFamily="34" charset="0"/>
                <a:cs typeface="Arial" panose="020B0604020202020204" pitchFamily="34" charset="0"/>
              </a:rPr>
              <a:t>Neobalantidium</a:t>
            </a:r>
            <a:r>
              <a:rPr lang="en-US" altLang="en-US" i="1" dirty="0">
                <a:latin typeface="Arial" panose="020B0604020202020204" pitchFamily="34" charset="0"/>
                <a:cs typeface="Arial" panose="020B0604020202020204" pitchFamily="34" charset="0"/>
              </a:rPr>
              <a:t> coli </a:t>
            </a:r>
            <a:r>
              <a:rPr lang="en-US" altLang="en-US" dirty="0">
                <a:latin typeface="Arial" panose="020B0604020202020204" pitchFamily="34" charset="0"/>
                <a:cs typeface="Arial" panose="020B0604020202020204" pitchFamily="34" charset="0"/>
              </a:rPr>
              <a:t>(formerly </a:t>
            </a:r>
            <a:r>
              <a:rPr lang="en-US" altLang="en-US" i="1" dirty="0">
                <a:latin typeface="Arial" panose="020B0604020202020204" pitchFamily="34" charset="0"/>
                <a:cs typeface="Arial" panose="020B0604020202020204" pitchFamily="34" charset="0"/>
              </a:rPr>
              <a:t>Balantidium coli</a:t>
            </a:r>
            <a:r>
              <a:rPr lang="en-US" altLang="en-US" dirty="0">
                <a:latin typeface="Arial" panose="020B0604020202020204" pitchFamily="34" charset="0"/>
                <a:cs typeface="Arial" panose="020B0604020202020204" pitchFamily="34" charset="0"/>
              </a:rPr>
              <a:t>) only ciliate pathogenic for humans.</a:t>
            </a:r>
          </a:p>
          <a:p>
            <a:r>
              <a:rPr lang="en-US" altLang="en-US" dirty="0">
                <a:latin typeface="Arial" panose="020B0604020202020204" pitchFamily="34" charset="0"/>
                <a:cs typeface="Arial" panose="020B0604020202020204" pitchFamily="34" charset="0"/>
              </a:rPr>
              <a:t>The largest protozoa</a:t>
            </a:r>
          </a:p>
          <a:p>
            <a:r>
              <a:rPr lang="en-US" altLang="en-US" dirty="0">
                <a:latin typeface="Arial" panose="020B0604020202020204" pitchFamily="34" charset="0"/>
                <a:cs typeface="Arial" panose="020B0604020202020204" pitchFamily="34" charset="0"/>
              </a:rPr>
              <a:t>Natural host- pigs</a:t>
            </a:r>
          </a:p>
          <a:p>
            <a:r>
              <a:rPr lang="en-US" altLang="en-US" dirty="0">
                <a:latin typeface="Arial" panose="020B0604020202020204" pitchFamily="34" charset="0"/>
                <a:cs typeface="Arial" panose="020B0604020202020204" pitchFamily="34" charset="0"/>
              </a:rPr>
              <a:t>Accidental host- humans</a:t>
            </a:r>
          </a:p>
          <a:p>
            <a:r>
              <a:rPr lang="en-US" altLang="en-US" dirty="0">
                <a:latin typeface="Arial" panose="020B0604020202020204" pitchFamily="34" charset="0"/>
                <a:cs typeface="Arial" panose="020B0604020202020204" pitchFamily="34" charset="0"/>
              </a:rPr>
              <a:t>Lives in the large intestine</a:t>
            </a:r>
          </a:p>
          <a:p>
            <a:pPr lvl="1"/>
            <a:r>
              <a:rPr lang="en-US" altLang="en-US" dirty="0">
                <a:latin typeface="Arial" panose="020B0604020202020204" pitchFamily="34" charset="0"/>
                <a:cs typeface="Arial" panose="020B0604020202020204" pitchFamily="34" charset="0"/>
              </a:rPr>
              <a:t>May cause mucosal lesions</a:t>
            </a:r>
          </a:p>
          <a:p>
            <a:r>
              <a:rPr lang="en-US" altLang="en-US" dirty="0">
                <a:latin typeface="Arial" panose="020B0604020202020204" pitchFamily="34" charset="0"/>
                <a:cs typeface="Arial" panose="020B0604020202020204" pitchFamily="34" charset="0"/>
              </a:rPr>
              <a:t>No extraintestinal infections </a:t>
            </a:r>
          </a:p>
          <a:p>
            <a:pPr lvl="1"/>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itle 1">
            <a:extLst>
              <a:ext uri="{FF2B5EF4-FFF2-40B4-BE49-F238E27FC236}">
                <a16:creationId xmlns:a16="http://schemas.microsoft.com/office/drawing/2014/main" id="{F1928DF1-BEAD-AABA-6F4C-05016DEF55DA}"/>
              </a:ext>
            </a:extLst>
          </p:cNvPr>
          <p:cNvSpPr>
            <a:spLocks noGrp="1"/>
          </p:cNvSpPr>
          <p:nvPr>
            <p:ph type="title"/>
          </p:nvPr>
        </p:nvSpPr>
        <p:spPr/>
        <p:txBody>
          <a:bodyPr>
            <a:normAutofit/>
          </a:bodyPr>
          <a:lstStyle/>
          <a:p>
            <a:pPr algn="ctr"/>
            <a:r>
              <a:rPr lang="en-US" altLang="en-US" sz="4000" i="1" dirty="0" err="1">
                <a:latin typeface="Arial" panose="020B0604020202020204" pitchFamily="34" charset="0"/>
                <a:cs typeface="Arial" panose="020B0604020202020204" pitchFamily="34" charset="0"/>
              </a:rPr>
              <a:t>Neobalantidium</a:t>
            </a:r>
            <a:r>
              <a:rPr lang="en-US" altLang="en-US" sz="4000" i="1" dirty="0">
                <a:latin typeface="Arial" panose="020B0604020202020204" pitchFamily="34" charset="0"/>
                <a:cs typeface="Arial" panose="020B0604020202020204" pitchFamily="34" charset="0"/>
              </a:rPr>
              <a:t> coli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59075" name="Content Placeholder 2">
            <a:extLst>
              <a:ext uri="{FF2B5EF4-FFF2-40B4-BE49-F238E27FC236}">
                <a16:creationId xmlns:a16="http://schemas.microsoft.com/office/drawing/2014/main" id="{32507D1F-EBAA-B68A-3776-D4F0615B606E}"/>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Most infected individuals are asymptomatic.</a:t>
            </a:r>
          </a:p>
          <a:p>
            <a:r>
              <a:rPr lang="en-US" altLang="en-US" dirty="0">
                <a:latin typeface="Arial" panose="020B0604020202020204" pitchFamily="34" charset="0"/>
                <a:cs typeface="Arial" panose="020B0604020202020204" pitchFamily="34" charset="0"/>
              </a:rPr>
              <a:t>Organism can cause</a:t>
            </a:r>
          </a:p>
          <a:p>
            <a:pPr lvl="1"/>
            <a:r>
              <a:rPr lang="en-US" altLang="en-US" dirty="0">
                <a:latin typeface="Arial" panose="020B0604020202020204" pitchFamily="34" charset="0"/>
                <a:cs typeface="Arial" panose="020B0604020202020204" pitchFamily="34" charset="0"/>
              </a:rPr>
              <a:t>Self-limiting diarrhea with nausea, vomiting, and abdominal tenderness</a:t>
            </a:r>
          </a:p>
          <a:p>
            <a:r>
              <a:rPr lang="en-US" altLang="en-US" dirty="0">
                <a:latin typeface="Arial" panose="020B0604020202020204" pitchFamily="34" charset="0"/>
                <a:cs typeface="Arial" panose="020B0604020202020204" pitchFamily="34" charset="0"/>
              </a:rPr>
              <a:t>Life cycle</a:t>
            </a:r>
          </a:p>
          <a:p>
            <a:pPr lvl="1"/>
            <a:r>
              <a:rPr lang="en-US" altLang="en-US" dirty="0">
                <a:latin typeface="Arial" panose="020B0604020202020204" pitchFamily="34" charset="0"/>
                <a:cs typeface="Arial" panose="020B0604020202020204" pitchFamily="34" charset="0"/>
              </a:rPr>
              <a:t>Similar to that of the amebae</a:t>
            </a:r>
          </a:p>
          <a:p>
            <a:pPr lvl="1"/>
            <a:r>
              <a:rPr lang="en-US" altLang="en-US" dirty="0">
                <a:latin typeface="Arial" panose="020B0604020202020204" pitchFamily="34" charset="0"/>
                <a:cs typeface="Arial" panose="020B0604020202020204" pitchFamily="34" charset="0"/>
              </a:rPr>
              <a:t>Infective stage- cyst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a:extLst>
              <a:ext uri="{FF2B5EF4-FFF2-40B4-BE49-F238E27FC236}">
                <a16:creationId xmlns:a16="http://schemas.microsoft.com/office/drawing/2014/main" id="{4C6B5548-B3F3-F4CD-3B3E-B15FEBF160F2}"/>
              </a:ext>
            </a:extLst>
          </p:cNvPr>
          <p:cNvSpPr>
            <a:spLocks noGrp="1"/>
          </p:cNvSpPr>
          <p:nvPr>
            <p:ph type="title"/>
          </p:nvPr>
        </p:nvSpPr>
        <p:spPr/>
        <p:txBody>
          <a:bodyPr>
            <a:normAutofit/>
          </a:bodyPr>
          <a:lstStyle/>
          <a:p>
            <a:pPr algn="ctr"/>
            <a:r>
              <a:rPr lang="en-US" altLang="en-US" sz="4000" i="1" dirty="0" err="1">
                <a:latin typeface="Arial" panose="020B0604020202020204" pitchFamily="34" charset="0"/>
                <a:cs typeface="Arial" panose="020B0604020202020204" pitchFamily="34" charset="0"/>
              </a:rPr>
              <a:t>Neobalantidium</a:t>
            </a:r>
            <a:r>
              <a:rPr lang="en-US" altLang="en-US" sz="4000" i="1" dirty="0">
                <a:latin typeface="Arial" panose="020B0604020202020204" pitchFamily="34" charset="0"/>
                <a:cs typeface="Arial" panose="020B0604020202020204" pitchFamily="34" charset="0"/>
              </a:rPr>
              <a:t> coli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60099" name="Content Placeholder 2">
            <a:extLst>
              <a:ext uri="{FF2B5EF4-FFF2-40B4-BE49-F238E27FC236}">
                <a16:creationId xmlns:a16="http://schemas.microsoft.com/office/drawing/2014/main" id="{93509565-53B4-BDAB-95C2-67EBB2D596BD}"/>
              </a:ext>
            </a:extLst>
          </p:cNvPr>
          <p:cNvSpPr>
            <a:spLocks noGrp="1"/>
          </p:cNvSpPr>
          <p:nvPr>
            <p:ph idx="1"/>
          </p:nvPr>
        </p:nvSpPr>
        <p:spPr>
          <a:xfrm>
            <a:off x="872987" y="1577146"/>
            <a:ext cx="10515600" cy="4351338"/>
          </a:xfrm>
        </p:spPr>
        <p:txBody>
          <a:bodyPr/>
          <a:lstStyle/>
          <a:p>
            <a:r>
              <a:rPr lang="en-US" altLang="en-US" dirty="0">
                <a:latin typeface="Arial" panose="020B0604020202020204" pitchFamily="34" charset="0"/>
                <a:cs typeface="Arial" panose="020B0604020202020204" pitchFamily="34" charset="0"/>
              </a:rPr>
              <a:t>Trophozoite morphology</a:t>
            </a:r>
          </a:p>
          <a:p>
            <a:pPr lvl="1"/>
            <a:r>
              <a:rPr lang="en-US" altLang="en-US" dirty="0">
                <a:latin typeface="Arial" panose="020B0604020202020204" pitchFamily="34" charset="0"/>
                <a:cs typeface="Arial" panose="020B0604020202020204" pitchFamily="34" charset="0"/>
              </a:rPr>
              <a:t>Covered with short cilia</a:t>
            </a:r>
          </a:p>
          <a:p>
            <a:pPr lvl="1"/>
            <a:r>
              <a:rPr lang="en-US" altLang="en-US" dirty="0">
                <a:latin typeface="Arial" panose="020B0604020202020204" pitchFamily="34" charset="0"/>
                <a:cs typeface="Arial" panose="020B0604020202020204" pitchFamily="34" charset="0"/>
              </a:rPr>
              <a:t>Oval in shape</a:t>
            </a:r>
          </a:p>
          <a:p>
            <a:pPr lvl="1"/>
            <a:r>
              <a:rPr lang="en-US" altLang="en-US" dirty="0">
                <a:latin typeface="Arial" panose="020B0604020202020204" pitchFamily="34" charset="0"/>
                <a:cs typeface="Arial" panose="020B0604020202020204" pitchFamily="34" charset="0"/>
              </a:rPr>
              <a:t>Demonstrates two size ranges: </a:t>
            </a:r>
          </a:p>
          <a:p>
            <a:pPr marL="914400" lvl="2" indent="0">
              <a:buNone/>
            </a:pPr>
            <a:r>
              <a:rPr lang="en-US" altLang="en-US" dirty="0">
                <a:latin typeface="Arial" panose="020B0604020202020204" pitchFamily="34" charset="0"/>
                <a:cs typeface="Arial" panose="020B0604020202020204" pitchFamily="34" charset="0"/>
              </a:rPr>
              <a:t>(1) 45 to 60 µm × 30 to 40 µm  </a:t>
            </a:r>
          </a:p>
          <a:p>
            <a:pPr marL="914400" lvl="2" indent="0">
              <a:buNone/>
            </a:pPr>
            <a:r>
              <a:rPr lang="en-US" altLang="en-US" dirty="0">
                <a:latin typeface="Arial" panose="020B0604020202020204" pitchFamily="34" charset="0"/>
                <a:cs typeface="Arial" panose="020B0604020202020204" pitchFamily="34" charset="0"/>
              </a:rPr>
              <a:t>(2) 90 to 120 µm × 60 to 80 µm.</a:t>
            </a:r>
          </a:p>
          <a:p>
            <a:pPr lvl="1"/>
            <a:r>
              <a:rPr lang="en-US" altLang="en-US" dirty="0">
                <a:latin typeface="Arial" panose="020B0604020202020204" pitchFamily="34" charset="0"/>
                <a:cs typeface="Arial" panose="020B0604020202020204" pitchFamily="34" charset="0"/>
              </a:rPr>
              <a:t>Cilia-lined cytostome is located at the slightly pointed anterior end</a:t>
            </a:r>
          </a:p>
          <a:p>
            <a:pPr lvl="1"/>
            <a:r>
              <a:rPr lang="en-US" altLang="en-US" dirty="0">
                <a:latin typeface="Arial" panose="020B0604020202020204" pitchFamily="34" charset="0"/>
                <a:cs typeface="Arial" panose="020B0604020202020204" pitchFamily="34" charset="0"/>
              </a:rPr>
              <a:t>The cytoplasm contains food vacuoles.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a:extLst>
              <a:ext uri="{FF2B5EF4-FFF2-40B4-BE49-F238E27FC236}">
                <a16:creationId xmlns:a16="http://schemas.microsoft.com/office/drawing/2014/main" id="{B1F84872-323E-B1E4-D999-431DE354F814}"/>
              </a:ext>
            </a:extLst>
          </p:cNvPr>
          <p:cNvSpPr>
            <a:spLocks noGrp="1"/>
          </p:cNvSpPr>
          <p:nvPr>
            <p:ph type="title"/>
          </p:nvPr>
        </p:nvSpPr>
        <p:spPr/>
        <p:txBody>
          <a:bodyPr>
            <a:normAutofit/>
          </a:bodyPr>
          <a:lstStyle/>
          <a:p>
            <a:pPr algn="ctr"/>
            <a:r>
              <a:rPr lang="en-US" sz="3600" b="0" dirty="0">
                <a:latin typeface="Arial" panose="020B0604020202020204" pitchFamily="34" charset="0"/>
                <a:cs typeface="Arial" panose="020B0604020202020204" pitchFamily="34" charset="0"/>
              </a:rPr>
              <a:t>Tissue amebae: Overview</a:t>
            </a:r>
            <a:endParaRPr lang="en-US" altLang="en-US" sz="3600" dirty="0"/>
          </a:p>
        </p:txBody>
      </p:sp>
      <p:sp>
        <p:nvSpPr>
          <p:cNvPr id="222211" name="Content Placeholder 2">
            <a:extLst>
              <a:ext uri="{FF2B5EF4-FFF2-40B4-BE49-F238E27FC236}">
                <a16:creationId xmlns:a16="http://schemas.microsoft.com/office/drawing/2014/main" id="{AD218BE3-A256-677F-2A84-53572CDC3368}"/>
              </a:ext>
            </a:extLst>
          </p:cNvPr>
          <p:cNvSpPr>
            <a:spLocks noGrp="1"/>
          </p:cNvSpPr>
          <p:nvPr>
            <p:ph idx="1"/>
          </p:nvPr>
        </p:nvSpPr>
        <p:spPr/>
        <p:txBody>
          <a:bodyPr>
            <a:normAutofit/>
          </a:bodyPr>
          <a:lstStyle/>
          <a:p>
            <a:r>
              <a:rPr lang="en-US" altLang="en-US" sz="2400" dirty="0">
                <a:latin typeface="Arial" panose="020B0604020202020204" pitchFamily="34" charset="0"/>
                <a:cs typeface="Arial" panose="020B0604020202020204" pitchFamily="34" charset="0"/>
              </a:rPr>
              <a:t>Although the number of infections caused by these organisms is low compared with those caused by intestinal protozoans, they are very difficult to diagnose and treat and are associated with a high mortality rate.</a:t>
            </a:r>
            <a:endParaRPr lang="en-US" altLang="en-US" sz="2000" dirty="0">
              <a:latin typeface="Arial" panose="020B0604020202020204" pitchFamily="34" charset="0"/>
              <a:cs typeface="Arial" panose="020B0604020202020204" pitchFamily="34" charset="0"/>
            </a:endParaRPr>
          </a:p>
          <a:p>
            <a:r>
              <a:rPr lang="en-US" altLang="en-US" sz="2400" i="1" dirty="0">
                <a:latin typeface="Arial" panose="020B0604020202020204" pitchFamily="34" charset="0"/>
                <a:cs typeface="Arial" panose="020B0604020202020204" pitchFamily="34" charset="0"/>
              </a:rPr>
              <a:t>Naegleria </a:t>
            </a:r>
            <a:r>
              <a:rPr lang="en-US" altLang="en-US" sz="2400" i="1" dirty="0" err="1">
                <a:latin typeface="Arial" panose="020B0604020202020204" pitchFamily="34" charset="0"/>
                <a:cs typeface="Arial" panose="020B0604020202020204" pitchFamily="34" charset="0"/>
              </a:rPr>
              <a:t>fowleri</a:t>
            </a:r>
            <a:r>
              <a:rPr lang="en-US" altLang="en-US" sz="2400" i="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and </a:t>
            </a:r>
            <a:r>
              <a:rPr lang="en-US" altLang="en-US" sz="2400" i="1" dirty="0">
                <a:latin typeface="Arial" panose="020B0604020202020204" pitchFamily="34" charset="0"/>
                <a:cs typeface="Arial" panose="020B0604020202020204" pitchFamily="34" charset="0"/>
              </a:rPr>
              <a:t>Acanthamoeba </a:t>
            </a:r>
            <a:r>
              <a:rPr lang="en-US" altLang="en-US" sz="2400" dirty="0">
                <a:latin typeface="Arial" panose="020B0604020202020204" pitchFamily="34" charset="0"/>
                <a:cs typeface="Arial" panose="020B0604020202020204" pitchFamily="34" charset="0"/>
              </a:rPr>
              <a:t>spp. have been recognized for many years as the amebae </a:t>
            </a:r>
          </a:p>
          <a:p>
            <a:pPr lvl="1"/>
            <a:r>
              <a:rPr lang="en-US" altLang="en-US" sz="2000" dirty="0">
                <a:latin typeface="Arial" panose="020B0604020202020204" pitchFamily="34" charset="0"/>
                <a:cs typeface="Arial" panose="020B0604020202020204" pitchFamily="34" charset="0"/>
              </a:rPr>
              <a:t>Most commonly associated with CNS invasion in humans. </a:t>
            </a:r>
          </a:p>
          <a:p>
            <a:r>
              <a:rPr lang="en-US" altLang="en-US" sz="2400" i="1" dirty="0" err="1">
                <a:latin typeface="Arial" panose="020B0604020202020204" pitchFamily="34" charset="0"/>
                <a:cs typeface="Arial" panose="020B0604020202020204" pitchFamily="34" charset="0"/>
              </a:rPr>
              <a:t>Sappinia</a:t>
            </a:r>
            <a:r>
              <a:rPr lang="en-US" altLang="en-US" sz="2400" dirty="0">
                <a:latin typeface="Arial" panose="020B0604020202020204" pitchFamily="34" charset="0"/>
                <a:cs typeface="Arial" panose="020B0604020202020204" pitchFamily="34" charset="0"/>
              </a:rPr>
              <a:t> spp. and </a:t>
            </a:r>
            <a:r>
              <a:rPr lang="en-US" altLang="en-US" sz="2400" i="1" dirty="0" err="1">
                <a:latin typeface="Arial" panose="020B0604020202020204" pitchFamily="34" charset="0"/>
                <a:cs typeface="Arial" panose="020B0604020202020204" pitchFamily="34" charset="0"/>
              </a:rPr>
              <a:t>Paravahlkampfia</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francinae</a:t>
            </a:r>
            <a:r>
              <a:rPr lang="en-US" altLang="en-US" sz="2400" dirty="0">
                <a:latin typeface="Arial" panose="020B0604020202020204" pitchFamily="34" charset="0"/>
                <a:cs typeface="Arial" panose="020B0604020202020204" pitchFamily="34" charset="0"/>
              </a:rPr>
              <a:t>, also free-living amebae have been identified in rare cases of encephalitis and meningitis</a:t>
            </a:r>
            <a:endParaRPr lang="en-US"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EA9BE6AA-0362-DF56-B21D-4FD48E2705E1}"/>
              </a:ext>
            </a:extLst>
          </p:cNvPr>
          <p:cNvSpPr>
            <a:spLocks noGrp="1"/>
          </p:cNvSpPr>
          <p:nvPr>
            <p:ph type="title"/>
          </p:nvPr>
        </p:nvSpPr>
        <p:spPr>
          <a:xfrm>
            <a:off x="952500" y="353220"/>
            <a:ext cx="10515600" cy="1325563"/>
          </a:xfrm>
        </p:spPr>
        <p:txBody>
          <a:bodyPr/>
          <a:lstStyle/>
          <a:p>
            <a:pPr algn="ctr" eaLnBrk="1" hangingPunct="1"/>
            <a:r>
              <a:rPr lang="en-US" altLang="en-US" sz="3600" i="1" dirty="0">
                <a:latin typeface="Arial" panose="020B0604020202020204" pitchFamily="34" charset="0"/>
                <a:cs typeface="Arial" panose="020B0604020202020204" pitchFamily="34" charset="0"/>
              </a:rPr>
              <a:t>N. coli </a:t>
            </a:r>
            <a:r>
              <a:rPr lang="en-US" altLang="en-US" sz="3600" dirty="0">
                <a:latin typeface="Arial" panose="020B0604020202020204" pitchFamily="34" charset="0"/>
                <a:cs typeface="Arial" panose="020B0604020202020204" pitchFamily="34" charset="0"/>
              </a:rPr>
              <a:t>Trophozoite (A) and Cyst (B)</a:t>
            </a:r>
          </a:p>
        </p:txBody>
      </p:sp>
      <p:pic>
        <p:nvPicPr>
          <p:cNvPr id="261125" name="Picture 6" descr="Y:\ELS00000-IW26_[Mahon 6e]\ELS00000-IW26-SRC\Course-N\Construction\IC\jpg\Chapter028\028015B.jpg">
            <a:extLst>
              <a:ext uri="{FF2B5EF4-FFF2-40B4-BE49-F238E27FC236}">
                <a16:creationId xmlns:a16="http://schemas.microsoft.com/office/drawing/2014/main" id="{DB3DF3DA-189D-6FB8-8A7C-5A029E05D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8388" y="2039939"/>
            <a:ext cx="3910012"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26" name="Picture 7" descr="Y:\ELS00000-IW26_[Mahon 6e]\ELS00000-IW26-SRC\Course-N\Construction\IC\jpg\Chapter028\028015A.jpg">
            <a:extLst>
              <a:ext uri="{FF2B5EF4-FFF2-40B4-BE49-F238E27FC236}">
                <a16:creationId xmlns:a16="http://schemas.microsoft.com/office/drawing/2014/main" id="{67ADCFEC-50A4-48BC-6C57-D3B9E08FD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988" y="2209801"/>
            <a:ext cx="3910012"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1">
            <a:extLst>
              <a:ext uri="{FF2B5EF4-FFF2-40B4-BE49-F238E27FC236}">
                <a16:creationId xmlns:a16="http://schemas.microsoft.com/office/drawing/2014/main" id="{4BDF562D-2A8B-9E27-5143-2C69AA652105}"/>
              </a:ext>
            </a:extLst>
          </p:cNvPr>
          <p:cNvSpPr>
            <a:spLocks noGrp="1"/>
          </p:cNvSpPr>
          <p:nvPr>
            <p:ph type="title"/>
          </p:nvPr>
        </p:nvSpPr>
        <p:spPr/>
        <p:txBody>
          <a:bodyPr>
            <a:normAutofit/>
          </a:bodyPr>
          <a:lstStyle/>
          <a:p>
            <a:pPr algn="ctr"/>
            <a:r>
              <a:rPr lang="en-US" altLang="en-US" sz="4000" i="1" dirty="0" err="1">
                <a:latin typeface="Arial" panose="020B0604020202020204" pitchFamily="34" charset="0"/>
                <a:cs typeface="Arial" panose="020B0604020202020204" pitchFamily="34" charset="0"/>
              </a:rPr>
              <a:t>Neobalantidium</a:t>
            </a:r>
            <a:r>
              <a:rPr lang="en-US" altLang="en-US" sz="4000" i="1" dirty="0">
                <a:latin typeface="Arial" panose="020B0604020202020204" pitchFamily="34" charset="0"/>
                <a:cs typeface="Arial" panose="020B0604020202020204" pitchFamily="34" charset="0"/>
              </a:rPr>
              <a:t> coli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62147" name="Content Placeholder 2">
            <a:extLst>
              <a:ext uri="{FF2B5EF4-FFF2-40B4-BE49-F238E27FC236}">
                <a16:creationId xmlns:a16="http://schemas.microsoft.com/office/drawing/2014/main" id="{E5AE9E3B-848B-825E-5D6E-FCB88B666C2E}"/>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Trophozoite morphology</a:t>
            </a:r>
          </a:p>
          <a:p>
            <a:pPr lvl="1"/>
            <a:r>
              <a:rPr lang="en-US" altLang="en-US" dirty="0">
                <a:latin typeface="Arial" panose="020B0604020202020204" pitchFamily="34" charset="0"/>
                <a:cs typeface="Arial" panose="020B0604020202020204" pitchFamily="34" charset="0"/>
              </a:rPr>
              <a:t>A small opening located at the posterior, the </a:t>
            </a:r>
            <a:r>
              <a:rPr lang="en-US" altLang="en-US" dirty="0" err="1">
                <a:latin typeface="Arial" panose="020B0604020202020204" pitchFamily="34" charset="0"/>
                <a:cs typeface="Arial" panose="020B0604020202020204" pitchFamily="34" charset="0"/>
              </a:rPr>
              <a:t>cytopyge</a:t>
            </a:r>
            <a:r>
              <a:rPr lang="en-US" altLang="en-US" dirty="0">
                <a:latin typeface="Arial" panose="020B0604020202020204" pitchFamily="34" charset="0"/>
                <a:cs typeface="Arial" panose="020B0604020202020204" pitchFamily="34" charset="0"/>
              </a:rPr>
              <a:t> is used to expel the contents of food vacuoles. </a:t>
            </a:r>
          </a:p>
          <a:p>
            <a:pPr lvl="1"/>
            <a:r>
              <a:rPr lang="en-US" altLang="en-US" dirty="0">
                <a:latin typeface="Arial" panose="020B0604020202020204" pitchFamily="34" charset="0"/>
                <a:cs typeface="Arial" panose="020B0604020202020204" pitchFamily="34" charset="0"/>
              </a:rPr>
              <a:t>In a wet mount, the cilia are seen propelling the organism with a rotary motion. </a:t>
            </a:r>
          </a:p>
          <a:p>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itle 1">
            <a:extLst>
              <a:ext uri="{FF2B5EF4-FFF2-40B4-BE49-F238E27FC236}">
                <a16:creationId xmlns:a16="http://schemas.microsoft.com/office/drawing/2014/main" id="{EFB6492F-A590-9050-A65E-5E4E21EE11A5}"/>
              </a:ext>
            </a:extLst>
          </p:cNvPr>
          <p:cNvSpPr>
            <a:spLocks noGrp="1"/>
          </p:cNvSpPr>
          <p:nvPr>
            <p:ph type="title"/>
          </p:nvPr>
        </p:nvSpPr>
        <p:spPr/>
        <p:txBody>
          <a:bodyPr>
            <a:normAutofit/>
          </a:bodyPr>
          <a:lstStyle/>
          <a:p>
            <a:pPr algn="ctr"/>
            <a:r>
              <a:rPr lang="en-US" altLang="en-US" sz="4000" i="1" dirty="0" err="1">
                <a:latin typeface="Arial" panose="020B0604020202020204" pitchFamily="34" charset="0"/>
                <a:cs typeface="Arial" panose="020B0604020202020204" pitchFamily="34" charset="0"/>
              </a:rPr>
              <a:t>Neobalantidium</a:t>
            </a:r>
            <a:r>
              <a:rPr lang="en-US" altLang="en-US" sz="4000" i="1" dirty="0">
                <a:latin typeface="Arial" panose="020B0604020202020204" pitchFamily="34" charset="0"/>
                <a:cs typeface="Arial" panose="020B0604020202020204" pitchFamily="34" charset="0"/>
              </a:rPr>
              <a:t> coli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63171" name="Content Placeholder 2">
            <a:extLst>
              <a:ext uri="{FF2B5EF4-FFF2-40B4-BE49-F238E27FC236}">
                <a16:creationId xmlns:a16="http://schemas.microsoft.com/office/drawing/2014/main" id="{ACD8BC19-454B-EE78-1873-82F7526F46B4}"/>
              </a:ext>
            </a:extLst>
          </p:cNvPr>
          <p:cNvSpPr>
            <a:spLocks noGrp="1"/>
          </p:cNvSpPr>
          <p:nvPr>
            <p:ph idx="1"/>
          </p:nvPr>
        </p:nvSpPr>
        <p:spPr>
          <a:xfrm>
            <a:off x="1149937" y="1764196"/>
            <a:ext cx="9892126" cy="4205289"/>
          </a:xfrm>
        </p:spPr>
        <p:txBody>
          <a:bodyPr/>
          <a:lstStyle/>
          <a:p>
            <a:r>
              <a:rPr lang="en-US" altLang="en-US" dirty="0">
                <a:latin typeface="Arial" panose="020B0604020202020204" pitchFamily="34" charset="0"/>
                <a:cs typeface="Arial" panose="020B0604020202020204" pitchFamily="34" charset="0"/>
              </a:rPr>
              <a:t>Cyst morphology</a:t>
            </a:r>
          </a:p>
          <a:p>
            <a:pPr lvl="1"/>
            <a:r>
              <a:rPr lang="en-US" altLang="en-US" dirty="0">
                <a:latin typeface="Arial" panose="020B0604020202020204" pitchFamily="34" charset="0"/>
                <a:cs typeface="Arial" panose="020B0604020202020204" pitchFamily="34" charset="0"/>
              </a:rPr>
              <a:t>Rounded and thick walled</a:t>
            </a:r>
          </a:p>
          <a:p>
            <a:pPr lvl="1"/>
            <a:r>
              <a:rPr lang="en-US" altLang="en-US" dirty="0">
                <a:latin typeface="Arial" panose="020B0604020202020204" pitchFamily="34" charset="0"/>
                <a:cs typeface="Arial" panose="020B0604020202020204" pitchFamily="34" charset="0"/>
              </a:rPr>
              <a:t>Cilia may be seen retracted within cell wall</a:t>
            </a:r>
          </a:p>
          <a:p>
            <a:r>
              <a:rPr lang="en-US" altLang="en-US" dirty="0">
                <a:latin typeface="Arial" panose="020B0604020202020204" pitchFamily="34" charset="0"/>
                <a:cs typeface="Arial" panose="020B0604020202020204" pitchFamily="34" charset="0"/>
              </a:rPr>
              <a:t>Trophozoite and Cyst common morphology</a:t>
            </a:r>
          </a:p>
          <a:p>
            <a:pPr lvl="2"/>
            <a:r>
              <a:rPr lang="en-US" altLang="en-US" dirty="0">
                <a:latin typeface="Arial" panose="020B0604020202020204" pitchFamily="34" charset="0"/>
                <a:cs typeface="Arial" panose="020B0604020202020204" pitchFamily="34" charset="0"/>
              </a:rPr>
              <a:t>Two nuclei, a kidney bean– shaped macronucleus, and a small, round micronucleus that is usually situated in the small curvature of the macronucleus. </a:t>
            </a:r>
          </a:p>
          <a:p>
            <a:pPr lvl="2"/>
            <a:r>
              <a:rPr lang="en-US" altLang="en-US" dirty="0">
                <a:latin typeface="Arial" panose="020B0604020202020204" pitchFamily="34" charset="0"/>
                <a:cs typeface="Arial" panose="020B0604020202020204" pitchFamily="34" charset="0"/>
              </a:rPr>
              <a:t>The micronucleus is rarely visible in routinely stained smears. Although this is the largest of protozoa, it can be missed during microscopic examination</a:t>
            </a:r>
          </a:p>
          <a:p>
            <a:pPr lvl="2"/>
            <a:r>
              <a:rPr lang="en-US" altLang="en-US" dirty="0">
                <a:latin typeface="Arial" panose="020B0604020202020204" pitchFamily="34" charset="0"/>
                <a:cs typeface="Arial" panose="020B0604020202020204" pitchFamily="34" charset="0"/>
              </a:rPr>
              <a:t>Laboratory scientists are trained to search for small protozoan shapes.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7A7B6B-FB85-4891-252C-D9F6C57E1944}"/>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None/>
              <a:defRPr/>
            </a:pPr>
            <a:r>
              <a:rPr lang="en-US" sz="4000" dirty="0">
                <a:latin typeface="Arial" panose="020B0604020202020204" pitchFamily="34" charset="0"/>
                <a:cs typeface="Arial" panose="020B0604020202020204" pitchFamily="34" charset="0"/>
              </a:rPr>
              <a:t>Pathogenic Intestinal </a:t>
            </a:r>
          </a:p>
          <a:p>
            <a:pPr marL="0" indent="0" algn="ctr">
              <a:buNone/>
              <a:defRPr/>
            </a:pPr>
            <a:r>
              <a:rPr lang="en-US" sz="4000" dirty="0">
                <a:latin typeface="Arial" panose="020B0604020202020204" pitchFamily="34" charset="0"/>
                <a:cs typeface="Arial" panose="020B0604020202020204" pitchFamily="34" charset="0"/>
              </a:rPr>
              <a:t>and Urogenital Flagellates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F060E21-7C2B-7853-7185-A1C3428BC554}"/>
              </a:ext>
            </a:extLst>
          </p:cNvPr>
          <p:cNvSpPr>
            <a:spLocks noGrp="1" noChangeArrowheads="1"/>
          </p:cNvSpPr>
          <p:nvPr>
            <p:ph type="title"/>
          </p:nvPr>
        </p:nvSpPr>
        <p:spPr/>
        <p:txBody>
          <a:bodyPr rtlCol="0">
            <a:normAutofit fontScale="90000"/>
          </a:bodyPr>
          <a:lstStyle/>
          <a:p>
            <a:pPr algn="ctr">
              <a:defRPr/>
            </a:pPr>
            <a:r>
              <a:rPr lang="en-US" altLang="en-US" dirty="0">
                <a:latin typeface="Arial" panose="020B0604020202020204" pitchFamily="34" charset="0"/>
                <a:cs typeface="Arial" panose="020B0604020202020204" pitchFamily="34" charset="0"/>
              </a:rPr>
              <a:t>Generalized Life Cycle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for Intestinal Flagellates</a:t>
            </a:r>
          </a:p>
        </p:txBody>
      </p:sp>
      <p:pic>
        <p:nvPicPr>
          <p:cNvPr id="265221" name="Picture 6" descr="Y:\ELS00000-IW26_[Mahon 6e]\ELS00000-IW26-SRC\Course-N\Construction\IC\jpg\Chapter028\028016.jpg">
            <a:extLst>
              <a:ext uri="{FF2B5EF4-FFF2-40B4-BE49-F238E27FC236}">
                <a16:creationId xmlns:a16="http://schemas.microsoft.com/office/drawing/2014/main" id="{760E4058-13B6-2752-86A7-991365C98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275" y="1676400"/>
            <a:ext cx="50165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1">
            <a:extLst>
              <a:ext uri="{FF2B5EF4-FFF2-40B4-BE49-F238E27FC236}">
                <a16:creationId xmlns:a16="http://schemas.microsoft.com/office/drawing/2014/main" id="{CCFBDE76-2977-263B-6A14-511FF0367DAA}"/>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Giardia </a:t>
            </a:r>
            <a:r>
              <a:rPr lang="en-US" altLang="en-US" sz="4000" i="1" dirty="0" err="1">
                <a:latin typeface="Arial" panose="020B0604020202020204" pitchFamily="34" charset="0"/>
                <a:cs typeface="Arial" panose="020B0604020202020204" pitchFamily="34" charset="0"/>
              </a:rPr>
              <a:t>duodenalis</a:t>
            </a:r>
            <a:endParaRPr lang="en-US" altLang="en-US" sz="4000" i="1" dirty="0">
              <a:latin typeface="Arial" panose="020B0604020202020204" pitchFamily="34" charset="0"/>
              <a:cs typeface="Arial" panose="020B0604020202020204" pitchFamily="34" charset="0"/>
            </a:endParaRPr>
          </a:p>
        </p:txBody>
      </p:sp>
      <p:sp>
        <p:nvSpPr>
          <p:cNvPr id="266243" name="Content Placeholder 2">
            <a:extLst>
              <a:ext uri="{FF2B5EF4-FFF2-40B4-BE49-F238E27FC236}">
                <a16:creationId xmlns:a16="http://schemas.microsoft.com/office/drawing/2014/main" id="{5FFA7D3E-A093-B314-FB76-6934D76F9189}"/>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Formerly known as </a:t>
            </a:r>
            <a:r>
              <a:rPr lang="en-US" altLang="en-US" i="1" dirty="0">
                <a:latin typeface="Arial" panose="020B0604020202020204" pitchFamily="34" charset="0"/>
                <a:cs typeface="Arial" panose="020B0604020202020204" pitchFamily="34" charset="0"/>
              </a:rPr>
              <a:t>Giardia lamblia </a:t>
            </a:r>
            <a:r>
              <a:rPr lang="en-US" altLang="en-US" dirty="0">
                <a:latin typeface="Arial" panose="020B0604020202020204" pitchFamily="34" charset="0"/>
                <a:cs typeface="Arial" panose="020B0604020202020204" pitchFamily="34" charset="0"/>
              </a:rPr>
              <a:t>and </a:t>
            </a:r>
            <a:r>
              <a:rPr lang="en-US" altLang="en-US" i="1" dirty="0">
                <a:latin typeface="Arial" panose="020B0604020202020204" pitchFamily="34" charset="0"/>
                <a:cs typeface="Arial" panose="020B0604020202020204" pitchFamily="34" charset="0"/>
              </a:rPr>
              <a:t>Giardia intestinalis</a:t>
            </a:r>
          </a:p>
          <a:p>
            <a:r>
              <a:rPr lang="en-US" altLang="en-US" dirty="0">
                <a:latin typeface="Arial" panose="020B0604020202020204" pitchFamily="34" charset="0"/>
                <a:cs typeface="Arial" panose="020B0604020202020204" pitchFamily="34" charset="0"/>
              </a:rPr>
              <a:t>Causative agent of outbreaks of gastroenteritis and traveler’s diarrhea</a:t>
            </a:r>
          </a:p>
          <a:p>
            <a:r>
              <a:rPr lang="en-US" altLang="en-US" dirty="0">
                <a:latin typeface="Arial" panose="020B0604020202020204" pitchFamily="34" charset="0"/>
                <a:cs typeface="Arial" panose="020B0604020202020204" pitchFamily="34" charset="0"/>
              </a:rPr>
              <a:t>The most commonly reported intestinal protozoan in the U.S.</a:t>
            </a:r>
          </a:p>
          <a:p>
            <a:pPr marL="457200" lvl="1" indent="0">
              <a:buNone/>
            </a:pPr>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a:extLst>
              <a:ext uri="{FF2B5EF4-FFF2-40B4-BE49-F238E27FC236}">
                <a16:creationId xmlns:a16="http://schemas.microsoft.com/office/drawing/2014/main" id="{30170B86-ED0A-B818-9569-5994ED9E3449}"/>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Giardia </a:t>
            </a:r>
            <a:r>
              <a:rPr lang="en-US" altLang="en-US" sz="4000" i="1" dirty="0" err="1">
                <a:latin typeface="Arial" panose="020B0604020202020204" pitchFamily="34" charset="0"/>
                <a:cs typeface="Arial" panose="020B0604020202020204" pitchFamily="34" charset="0"/>
              </a:rPr>
              <a:t>duodenalis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67267" name="Content Placeholder 2">
            <a:extLst>
              <a:ext uri="{FF2B5EF4-FFF2-40B4-BE49-F238E27FC236}">
                <a16:creationId xmlns:a16="http://schemas.microsoft.com/office/drawing/2014/main" id="{78088C91-E24F-3B70-0389-762522BCD1AE}"/>
              </a:ext>
            </a:extLst>
          </p:cNvPr>
          <p:cNvSpPr>
            <a:spLocks noGrp="1"/>
          </p:cNvSpPr>
          <p:nvPr>
            <p:ph idx="1"/>
          </p:nvPr>
        </p:nvSpPr>
        <p:spPr>
          <a:xfrm>
            <a:off x="838200" y="1540565"/>
            <a:ext cx="10515600" cy="4636398"/>
          </a:xfrm>
        </p:spPr>
        <p:txBody>
          <a:bodyPr/>
          <a:lstStyle/>
          <a:p>
            <a:r>
              <a:rPr lang="en-US" altLang="en-US" dirty="0">
                <a:latin typeface="Arial" panose="020B0604020202020204" pitchFamily="34" charset="0"/>
                <a:cs typeface="Arial" panose="020B0604020202020204" pitchFamily="34" charset="0"/>
              </a:rPr>
              <a:t>The main groups at risk</a:t>
            </a:r>
            <a:endParaRPr lang="en-US" altLang="en-US" strike="sngStrike"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Travelers returning from endemic areas, </a:t>
            </a:r>
          </a:p>
          <a:p>
            <a:pPr lvl="2"/>
            <a:r>
              <a:rPr lang="en-US" altLang="en-US" dirty="0">
                <a:latin typeface="Arial" panose="020B0604020202020204" pitchFamily="34" charset="0"/>
                <a:cs typeface="Arial" panose="020B0604020202020204" pitchFamily="34" charset="0"/>
              </a:rPr>
              <a:t>(Travelers in areas with poor sanitation are often exposed to conditions in which waterborne or foodborne (rare) cysts are ingested.)</a:t>
            </a:r>
          </a:p>
          <a:p>
            <a:pPr lvl="1"/>
            <a:r>
              <a:rPr lang="en-US" altLang="en-US" dirty="0">
                <a:latin typeface="Arial" panose="020B0604020202020204" pitchFamily="34" charset="0"/>
                <a:cs typeface="Arial" panose="020B0604020202020204" pitchFamily="34" charset="0"/>
              </a:rPr>
              <a:t>Hikers who drink untreated water from streams, and</a:t>
            </a:r>
          </a:p>
          <a:p>
            <a:pPr lvl="1"/>
            <a:r>
              <a:rPr lang="en-US" altLang="en-US" dirty="0">
                <a:latin typeface="Arial" panose="020B0604020202020204" pitchFamily="34" charset="0"/>
                <a:cs typeface="Arial" panose="020B0604020202020204" pitchFamily="34" charset="0"/>
              </a:rPr>
              <a:t>Children in daycare centers. </a:t>
            </a:r>
          </a:p>
          <a:p>
            <a:r>
              <a:rPr lang="en-US" altLang="en-US" dirty="0">
                <a:latin typeface="Arial" panose="020B0604020202020204" pitchFamily="34" charset="0"/>
                <a:cs typeface="Arial" panose="020B0604020202020204" pitchFamily="34" charset="0"/>
              </a:rPr>
              <a:t>Outbreaks have been reported from swimming pools contaminated with feces.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itle 1">
            <a:extLst>
              <a:ext uri="{FF2B5EF4-FFF2-40B4-BE49-F238E27FC236}">
                <a16:creationId xmlns:a16="http://schemas.microsoft.com/office/drawing/2014/main" id="{2F75F005-17EF-2CC8-9710-A76F0BE6E8CE}"/>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Giardia </a:t>
            </a:r>
            <a:r>
              <a:rPr lang="en-US" altLang="en-US" sz="4000" i="1" dirty="0" err="1">
                <a:latin typeface="Arial" panose="020B0604020202020204" pitchFamily="34" charset="0"/>
                <a:cs typeface="Arial" panose="020B0604020202020204" pitchFamily="34" charset="0"/>
              </a:rPr>
              <a:t>duodenalis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68291" name="Content Placeholder 2">
            <a:extLst>
              <a:ext uri="{FF2B5EF4-FFF2-40B4-BE49-F238E27FC236}">
                <a16:creationId xmlns:a16="http://schemas.microsoft.com/office/drawing/2014/main" id="{B23B5A01-9BA2-3F5B-B05B-2786013530E2}"/>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Cysts may remain viable for several months in cold water. </a:t>
            </a:r>
          </a:p>
          <a:p>
            <a:pPr lvl="1"/>
            <a:r>
              <a:rPr lang="en-US" altLang="en-US" dirty="0">
                <a:latin typeface="Arial" panose="020B0604020202020204" pitchFamily="34" charset="0"/>
                <a:cs typeface="Arial" panose="020B0604020202020204" pitchFamily="34" charset="0"/>
              </a:rPr>
              <a:t>Somewhat resistant to chlorine and iodine</a:t>
            </a:r>
          </a:p>
          <a:p>
            <a:pPr lvl="1"/>
            <a:r>
              <a:rPr lang="en-US" altLang="en-US" dirty="0">
                <a:latin typeface="Arial" panose="020B0604020202020204" pitchFamily="34" charset="0"/>
                <a:cs typeface="Arial" panose="020B0604020202020204" pitchFamily="34" charset="0"/>
              </a:rPr>
              <a:t>Susceptible to desiccation and heating to 50° C.</a:t>
            </a:r>
          </a:p>
          <a:p>
            <a:r>
              <a:rPr lang="en-US" altLang="en-US" dirty="0">
                <a:latin typeface="Arial" panose="020B0604020202020204" pitchFamily="34" charset="0"/>
                <a:cs typeface="Arial" panose="020B0604020202020204" pitchFamily="34" charset="0"/>
              </a:rPr>
              <a:t>Reservoirs</a:t>
            </a:r>
          </a:p>
          <a:p>
            <a:pPr lvl="1"/>
            <a:r>
              <a:rPr lang="en-US" altLang="en-US" dirty="0">
                <a:latin typeface="Arial" panose="020B0604020202020204" pitchFamily="34" charset="0"/>
                <a:cs typeface="Arial" panose="020B0604020202020204" pitchFamily="34" charset="0"/>
              </a:rPr>
              <a:t>Animals, such as beavers</a:t>
            </a:r>
          </a:p>
          <a:p>
            <a:pPr lvl="2"/>
            <a:r>
              <a:rPr lang="en-US" altLang="en-US" dirty="0">
                <a:latin typeface="Arial" panose="020B0604020202020204" pitchFamily="34" charset="0"/>
                <a:cs typeface="Arial" panose="020B0604020202020204" pitchFamily="34" charset="0"/>
              </a:rPr>
              <a:t>Source of infection for backpackers who drink water from streams/rivers</a:t>
            </a:r>
          </a:p>
          <a:p>
            <a:pPr lvl="2"/>
            <a:r>
              <a:rPr lang="en-US" altLang="en-US" dirty="0">
                <a:latin typeface="Arial" panose="020B0604020202020204" pitchFamily="34" charset="0"/>
                <a:cs typeface="Arial" panose="020B0604020202020204" pitchFamily="34" charset="0"/>
              </a:rPr>
              <a:t>Condition is known as beaver fever or backpacker’s diarrhea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a:extLst>
              <a:ext uri="{FF2B5EF4-FFF2-40B4-BE49-F238E27FC236}">
                <a16:creationId xmlns:a16="http://schemas.microsoft.com/office/drawing/2014/main" id="{613A76A2-191D-A05E-0F46-C97F0B1D5154}"/>
              </a:ext>
            </a:extLst>
          </p:cNvPr>
          <p:cNvSpPr>
            <a:spLocks noGrp="1"/>
          </p:cNvSpPr>
          <p:nvPr>
            <p:ph type="title"/>
          </p:nvPr>
        </p:nvSpPr>
        <p:spPr>
          <a:xfrm>
            <a:off x="1374913" y="250825"/>
            <a:ext cx="10515600" cy="1325563"/>
          </a:xfrm>
        </p:spPr>
        <p:txBody>
          <a:bodyPr>
            <a:normAutofit/>
          </a:bodyPr>
          <a:lstStyle/>
          <a:p>
            <a:pPr algn="ctr"/>
            <a:r>
              <a:rPr lang="en-US" altLang="en-US" sz="4000" i="1" dirty="0">
                <a:latin typeface="Arial" panose="020B0604020202020204" pitchFamily="34" charset="0"/>
                <a:cs typeface="Arial" panose="020B0604020202020204" pitchFamily="34" charset="0"/>
              </a:rPr>
              <a:t>Giardia </a:t>
            </a:r>
            <a:r>
              <a:rPr lang="en-US" altLang="en-US" sz="4000" i="1" dirty="0" err="1">
                <a:latin typeface="Arial" panose="020B0604020202020204" pitchFamily="34" charset="0"/>
                <a:cs typeface="Arial" panose="020B0604020202020204" pitchFamily="34" charset="0"/>
              </a:rPr>
              <a:t>duodenalis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69315" name="Content Placeholder 2">
            <a:extLst>
              <a:ext uri="{FF2B5EF4-FFF2-40B4-BE49-F238E27FC236}">
                <a16:creationId xmlns:a16="http://schemas.microsoft.com/office/drawing/2014/main" id="{6EC25950-740A-3145-1D54-A7A39A94D401}"/>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Along with </a:t>
            </a:r>
            <a:r>
              <a:rPr lang="en-US" altLang="en-US" i="1" dirty="0">
                <a:latin typeface="Arial" panose="020B0604020202020204" pitchFamily="34" charset="0"/>
                <a:cs typeface="Arial" panose="020B0604020202020204" pitchFamily="34" charset="0"/>
              </a:rPr>
              <a:t>E. histolytica, G. </a:t>
            </a:r>
            <a:r>
              <a:rPr lang="en-US" altLang="en-US" i="1" dirty="0" err="1">
                <a:latin typeface="Arial" panose="020B0604020202020204" pitchFamily="34" charset="0"/>
                <a:cs typeface="Arial" panose="020B0604020202020204" pitchFamily="34" charset="0"/>
              </a:rPr>
              <a:t>duodenalis</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has been identified as a sexually transmitted pathogen among those who practice oral-anal sex.</a:t>
            </a:r>
          </a:p>
          <a:p>
            <a:r>
              <a:rPr lang="en-US" altLang="en-US" dirty="0">
                <a:latin typeface="Arial" panose="020B0604020202020204" pitchFamily="34" charset="0"/>
                <a:cs typeface="Arial" panose="020B0604020202020204" pitchFamily="34" charset="0"/>
              </a:rPr>
              <a:t>Clinical infection</a:t>
            </a:r>
          </a:p>
          <a:p>
            <a:pPr lvl="1"/>
            <a:r>
              <a:rPr lang="en-US" altLang="en-US" dirty="0">
                <a:latin typeface="Arial" panose="020B0604020202020204" pitchFamily="34" charset="0"/>
                <a:cs typeface="Arial" panose="020B0604020202020204" pitchFamily="34" charset="0"/>
              </a:rPr>
              <a:t>A low number of cysts, as few as 10, can initiate infection with </a:t>
            </a:r>
            <a:r>
              <a:rPr lang="en-US" altLang="en-US" i="1" dirty="0">
                <a:latin typeface="Arial" panose="020B0604020202020204" pitchFamily="34" charset="0"/>
                <a:cs typeface="Arial" panose="020B0604020202020204" pitchFamily="34" charset="0"/>
              </a:rPr>
              <a:t>G. </a:t>
            </a:r>
            <a:r>
              <a:rPr lang="en-US" altLang="en-US" i="1" dirty="0" err="1">
                <a:latin typeface="Arial" panose="020B0604020202020204" pitchFamily="34" charset="0"/>
                <a:cs typeface="Arial" panose="020B0604020202020204" pitchFamily="34" charset="0"/>
              </a:rPr>
              <a:t>duodenalis</a:t>
            </a:r>
            <a:r>
              <a:rPr lang="en-US" altLang="en-US" dirty="0">
                <a:latin typeface="Arial" panose="020B0604020202020204" pitchFamily="34" charset="0"/>
                <a:cs typeface="Arial" panose="020B0604020202020204" pitchFamily="34" charset="0"/>
              </a:rPr>
              <a:t>.</a:t>
            </a:r>
          </a:p>
          <a:p>
            <a:pPr lvl="1"/>
            <a:r>
              <a:rPr lang="en-US" altLang="en-US" dirty="0">
                <a:latin typeface="Arial" panose="020B0604020202020204" pitchFamily="34" charset="0"/>
                <a:cs typeface="Arial" panose="020B0604020202020204" pitchFamily="34" charset="0"/>
              </a:rPr>
              <a:t>After cyst ingestion, gastric acid in stomach triggers the beginning of excystation.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a:extLst>
              <a:ext uri="{FF2B5EF4-FFF2-40B4-BE49-F238E27FC236}">
                <a16:creationId xmlns:a16="http://schemas.microsoft.com/office/drawing/2014/main" id="{4EF783CC-9762-D891-81FD-345C1BEAC6B2}"/>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Giardia </a:t>
            </a:r>
            <a:r>
              <a:rPr lang="en-US" altLang="en-US" sz="4000" i="1" dirty="0" err="1">
                <a:latin typeface="Arial" panose="020B0604020202020204" pitchFamily="34" charset="0"/>
                <a:cs typeface="Arial" panose="020B0604020202020204" pitchFamily="34" charset="0"/>
              </a:rPr>
              <a:t>duodenalis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70339" name="Content Placeholder 2">
            <a:extLst>
              <a:ext uri="{FF2B5EF4-FFF2-40B4-BE49-F238E27FC236}">
                <a16:creationId xmlns:a16="http://schemas.microsoft.com/office/drawing/2014/main" id="{131EC18F-AB1E-0D2A-65A4-9DD5E4AA0075}"/>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Clinical infection </a:t>
            </a:r>
          </a:p>
          <a:p>
            <a:pPr lvl="1"/>
            <a:r>
              <a:rPr lang="en-US" altLang="en-US" dirty="0">
                <a:latin typeface="Arial" panose="020B0604020202020204" pitchFamily="34" charset="0"/>
                <a:cs typeface="Arial" panose="020B0604020202020204" pitchFamily="34" charset="0"/>
              </a:rPr>
              <a:t>The cyst responds to the slightly alkaline pH in the small intestine and completes the excystation process.</a:t>
            </a:r>
          </a:p>
          <a:p>
            <a:pPr lvl="1"/>
            <a:r>
              <a:rPr lang="en-US" altLang="en-US" dirty="0">
                <a:latin typeface="Arial" panose="020B0604020202020204" pitchFamily="34" charset="0"/>
                <a:cs typeface="Arial" panose="020B0604020202020204" pitchFamily="34" charset="0"/>
              </a:rPr>
              <a:t>The presence of carbohydrates and bile stimulates growth of the trophozoite.</a:t>
            </a:r>
          </a:p>
          <a:p>
            <a:pPr lvl="1"/>
            <a:r>
              <a:rPr lang="en-US" altLang="en-US" dirty="0">
                <a:latin typeface="Arial" panose="020B0604020202020204" pitchFamily="34" charset="0"/>
                <a:cs typeface="Arial" panose="020B0604020202020204" pitchFamily="34" charset="0"/>
              </a:rPr>
              <a:t>The trophozoite attaches to the surface of columnar epithelial cells and adheres to it via a ventral sucking disk.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54B1D18-FFEC-FBE2-291A-0874E316266E}"/>
              </a:ext>
            </a:extLst>
          </p:cNvPr>
          <p:cNvSpPr>
            <a:spLocks noGrp="1" noChangeArrowheads="1"/>
          </p:cNvSpPr>
          <p:nvPr>
            <p:ph type="title"/>
          </p:nvPr>
        </p:nvSpPr>
        <p:spPr/>
        <p:txBody>
          <a:bodyPr rtlCol="0">
            <a:normAutofit/>
          </a:bodyPr>
          <a:lstStyle/>
          <a:p>
            <a:pPr>
              <a:defRPr/>
            </a:pPr>
            <a:r>
              <a:rPr lang="en-US" altLang="en-US" sz="3600" dirty="0">
                <a:latin typeface="Arial" panose="020B0604020202020204" pitchFamily="34" charset="0"/>
                <a:cs typeface="Arial" panose="020B0604020202020204" pitchFamily="34" charset="0"/>
              </a:rPr>
              <a:t>Comparison of </a:t>
            </a:r>
            <a:r>
              <a:rPr lang="en-US" sz="3600" dirty="0">
                <a:latin typeface="Arial" panose="020B0604020202020204" pitchFamily="34" charset="0"/>
                <a:cs typeface="Arial" panose="020B0604020202020204" pitchFamily="34" charset="0"/>
              </a:rPr>
              <a:t>Central Nervous System (</a:t>
            </a:r>
            <a:r>
              <a:rPr lang="en-US" altLang="en-US" sz="3600" dirty="0">
                <a:latin typeface="Arial" panose="020B0604020202020204" pitchFamily="34" charset="0"/>
                <a:cs typeface="Arial" panose="020B0604020202020204" pitchFamily="34" charset="0"/>
              </a:rPr>
              <a:t>CNS) Infections Caused by Tissue Amebae</a:t>
            </a:r>
          </a:p>
        </p:txBody>
      </p:sp>
      <p:pic>
        <p:nvPicPr>
          <p:cNvPr id="223237" name="Picture 6" descr="C:\Users\12994\Desktop\Mahon\table28.4.jpg">
            <a:extLst>
              <a:ext uri="{FF2B5EF4-FFF2-40B4-BE49-F238E27FC236}">
                <a16:creationId xmlns:a16="http://schemas.microsoft.com/office/drawing/2014/main" id="{D8E4AF72-7990-6979-EC2F-D6618B2A8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05001"/>
            <a:ext cx="38862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itle 1">
            <a:extLst>
              <a:ext uri="{FF2B5EF4-FFF2-40B4-BE49-F238E27FC236}">
                <a16:creationId xmlns:a16="http://schemas.microsoft.com/office/drawing/2014/main" id="{21712D0C-5676-A94A-9138-F8AD98A7B1C8}"/>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Giardia </a:t>
            </a:r>
            <a:r>
              <a:rPr lang="en-US" altLang="en-US" sz="4000" i="1" dirty="0" err="1">
                <a:latin typeface="Arial" panose="020B0604020202020204" pitchFamily="34" charset="0"/>
                <a:cs typeface="Arial" panose="020B0604020202020204" pitchFamily="34" charset="0"/>
              </a:rPr>
              <a:t>duodenalis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71363" name="Content Placeholder 2">
            <a:extLst>
              <a:ext uri="{FF2B5EF4-FFF2-40B4-BE49-F238E27FC236}">
                <a16:creationId xmlns:a16="http://schemas.microsoft.com/office/drawing/2014/main" id="{D8F19F43-62EC-E9FB-5518-8A1649FA74BE}"/>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Clinical infection</a:t>
            </a:r>
          </a:p>
          <a:p>
            <a:pPr lvl="1"/>
            <a:r>
              <a:rPr lang="en-US" altLang="en-US" dirty="0">
                <a:latin typeface="Arial" panose="020B0604020202020204" pitchFamily="34" charset="0"/>
                <a:cs typeface="Arial" panose="020B0604020202020204" pitchFamily="34" charset="0"/>
              </a:rPr>
              <a:t>Pathologic mechanisms associated with </a:t>
            </a:r>
            <a:r>
              <a:rPr lang="en-US" altLang="en-US" i="1" dirty="0">
                <a:latin typeface="Arial" panose="020B0604020202020204" pitchFamily="34" charset="0"/>
                <a:cs typeface="Arial" panose="020B0604020202020204" pitchFamily="34" charset="0"/>
              </a:rPr>
              <a:t>G. </a:t>
            </a:r>
            <a:r>
              <a:rPr lang="en-US" altLang="en-US" i="1" dirty="0" err="1">
                <a:latin typeface="Arial" panose="020B0604020202020204" pitchFamily="34" charset="0"/>
                <a:cs typeface="Arial" panose="020B0604020202020204" pitchFamily="34" charset="0"/>
              </a:rPr>
              <a:t>duodenalis</a:t>
            </a:r>
            <a:r>
              <a:rPr lang="en-US" altLang="en-US" dirty="0">
                <a:latin typeface="Arial" panose="020B0604020202020204" pitchFamily="34" charset="0"/>
                <a:cs typeface="Arial" panose="020B0604020202020204" pitchFamily="34" charset="0"/>
              </a:rPr>
              <a:t> include a mix of human and organism factors. </a:t>
            </a:r>
          </a:p>
          <a:p>
            <a:pPr lvl="1"/>
            <a:r>
              <a:rPr lang="en-US" altLang="en-US" dirty="0">
                <a:latin typeface="Arial" panose="020B0604020202020204" pitchFamily="34" charset="0"/>
                <a:cs typeface="Arial" panose="020B0604020202020204" pitchFamily="34" charset="0"/>
              </a:rPr>
              <a:t>These factors result in irritation and damage to the mucosa, as well as interference with absorption of nutrients, fats, and fat-soluble vitamins. </a:t>
            </a:r>
          </a:p>
          <a:p>
            <a:pPr lvl="1"/>
            <a:r>
              <a:rPr lang="en-US" altLang="en-US" dirty="0">
                <a:latin typeface="Arial" panose="020B0604020202020204" pitchFamily="34" charset="0"/>
                <a:cs typeface="Arial" panose="020B0604020202020204" pitchFamily="34" charset="0"/>
              </a:rPr>
              <a:t>No toxins or virulence factors have been identified but there is evidence of inflammatory cell infiltration.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a:extLst>
              <a:ext uri="{FF2B5EF4-FFF2-40B4-BE49-F238E27FC236}">
                <a16:creationId xmlns:a16="http://schemas.microsoft.com/office/drawing/2014/main" id="{8DF79694-9FA3-75CE-45A9-D01E6DD66234}"/>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Giardia </a:t>
            </a:r>
            <a:r>
              <a:rPr lang="en-US" altLang="en-US" sz="4000" i="1" dirty="0" err="1">
                <a:latin typeface="Arial" panose="020B0604020202020204" pitchFamily="34" charset="0"/>
                <a:cs typeface="Arial" panose="020B0604020202020204" pitchFamily="34" charset="0"/>
              </a:rPr>
              <a:t>duodenalis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72387" name="Content Placeholder 2">
            <a:extLst>
              <a:ext uri="{FF2B5EF4-FFF2-40B4-BE49-F238E27FC236}">
                <a16:creationId xmlns:a16="http://schemas.microsoft.com/office/drawing/2014/main" id="{C7B839BC-2D23-1BE0-6579-1A914CC9C332}"/>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Clinical presentation</a:t>
            </a:r>
          </a:p>
          <a:p>
            <a:pPr lvl="1"/>
            <a:r>
              <a:rPr lang="en-US" altLang="en-US" dirty="0">
                <a:latin typeface="Arial" panose="020B0604020202020204" pitchFamily="34" charset="0"/>
                <a:cs typeface="Arial" panose="020B0604020202020204" pitchFamily="34" charset="0"/>
              </a:rPr>
              <a:t>Ranges from asymptomatic infection to acute infection or chronic infection.</a:t>
            </a:r>
          </a:p>
          <a:p>
            <a:pPr lvl="1"/>
            <a:r>
              <a:rPr lang="en-US" altLang="en-US" dirty="0">
                <a:latin typeface="Arial" panose="020B0604020202020204" pitchFamily="34" charset="0"/>
                <a:cs typeface="Arial" panose="020B0604020202020204" pitchFamily="34" charset="0"/>
              </a:rPr>
              <a:t>In most patients</a:t>
            </a:r>
          </a:p>
          <a:p>
            <a:pPr lvl="2"/>
            <a:r>
              <a:rPr lang="en-US" altLang="en-US" dirty="0">
                <a:latin typeface="Arial" panose="020B0604020202020204" pitchFamily="34" charset="0"/>
                <a:cs typeface="Arial" panose="020B0604020202020204" pitchFamily="34" charset="0"/>
              </a:rPr>
              <a:t>Self-limiting diarrhea, with malaise, cramps, nausea, and abdominal tenderness after an incubation period of 12 to 14 days</a:t>
            </a:r>
          </a:p>
          <a:p>
            <a:pPr lvl="2"/>
            <a:r>
              <a:rPr lang="en-US" altLang="en-US" dirty="0">
                <a:latin typeface="Arial" panose="020B0604020202020204" pitchFamily="34" charset="0"/>
                <a:cs typeface="Arial" panose="020B0604020202020204" pitchFamily="34" charset="0"/>
              </a:rPr>
              <a:t>Explosive, foul-smelling, </a:t>
            </a:r>
            <a:r>
              <a:rPr lang="en-US" altLang="en-US" dirty="0" err="1">
                <a:latin typeface="Arial" panose="020B0604020202020204" pitchFamily="34" charset="0"/>
                <a:cs typeface="Arial" panose="020B0604020202020204" pitchFamily="34" charset="0"/>
              </a:rPr>
              <a:t>nonbloody</a:t>
            </a:r>
            <a:r>
              <a:rPr lang="en-US" altLang="en-US" dirty="0">
                <a:latin typeface="Arial" panose="020B0604020202020204" pitchFamily="34" charset="0"/>
                <a:cs typeface="Arial" panose="020B0604020202020204" pitchFamily="34" charset="0"/>
              </a:rPr>
              <a:t> diarrhea present</a:t>
            </a:r>
          </a:p>
          <a:p>
            <a:pPr lvl="2"/>
            <a:r>
              <a:rPr lang="en-US" altLang="en-US" dirty="0">
                <a:latin typeface="Arial" panose="020B0604020202020204" pitchFamily="34" charset="0"/>
                <a:cs typeface="Arial" panose="020B0604020202020204" pitchFamily="34" charset="0"/>
              </a:rPr>
              <a:t>No fever or evidence of inflammation </a:t>
            </a:r>
          </a:p>
          <a:p>
            <a:pPr lvl="2"/>
            <a:r>
              <a:rPr lang="en-US" altLang="en-US" dirty="0">
                <a:latin typeface="Arial" panose="020B0604020202020204" pitchFamily="34" charset="0"/>
                <a:cs typeface="Arial" panose="020B0604020202020204" pitchFamily="34" charset="0"/>
              </a:rPr>
              <a:t>Symptoms last 1 to 4 weeks, and the patient may lose a significant amount of weight</a:t>
            </a:r>
            <a:r>
              <a:rPr lang="en-US" altLang="en-US"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a:extLst>
              <a:ext uri="{FF2B5EF4-FFF2-40B4-BE49-F238E27FC236}">
                <a16:creationId xmlns:a16="http://schemas.microsoft.com/office/drawing/2014/main" id="{1147E1A4-D54A-126F-7A00-2343E6801F74}"/>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Giardia </a:t>
            </a:r>
            <a:r>
              <a:rPr lang="en-US" altLang="en-US" sz="4000" i="1" dirty="0" err="1">
                <a:latin typeface="Arial" panose="020B0604020202020204" pitchFamily="34" charset="0"/>
                <a:cs typeface="Arial" panose="020B0604020202020204" pitchFamily="34" charset="0"/>
              </a:rPr>
              <a:t>duodenalis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74435" name="Content Placeholder 2">
            <a:extLst>
              <a:ext uri="{FF2B5EF4-FFF2-40B4-BE49-F238E27FC236}">
                <a16:creationId xmlns:a16="http://schemas.microsoft.com/office/drawing/2014/main" id="{00295DA2-5BDA-9E9B-3A7E-9C4044469F23}"/>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Clinical presentation</a:t>
            </a:r>
          </a:p>
          <a:p>
            <a:pPr lvl="1"/>
            <a:r>
              <a:rPr lang="en-US" altLang="en-US" dirty="0">
                <a:latin typeface="Arial" panose="020B0604020202020204" pitchFamily="34" charset="0"/>
                <a:cs typeface="Arial" panose="020B0604020202020204" pitchFamily="34" charset="0"/>
              </a:rPr>
              <a:t>Patients with secretory IgA deficiency or achlorhydria seem not only to be more apt to acquire the infection but also to develop chronic disease.</a:t>
            </a:r>
          </a:p>
          <a:p>
            <a:pPr lvl="1"/>
            <a:r>
              <a:rPr lang="en-US" altLang="en-US" dirty="0">
                <a:latin typeface="Arial" panose="020B0604020202020204" pitchFamily="34" charset="0"/>
                <a:cs typeface="Arial" panose="020B0604020202020204" pitchFamily="34" charset="0"/>
              </a:rPr>
              <a:t>Possible symptoms with chronic giardiasis</a:t>
            </a:r>
          </a:p>
          <a:p>
            <a:pPr lvl="2"/>
            <a:r>
              <a:rPr lang="en-US" altLang="en-US" dirty="0">
                <a:latin typeface="Arial" panose="020B0604020202020204" pitchFamily="34" charset="0"/>
                <a:cs typeface="Arial" panose="020B0604020202020204" pitchFamily="34" charset="0"/>
              </a:rPr>
              <a:t>There may be a malabsorption-like syndrome, with up to 20% weight loss, fatigue, anorexia, and steatorrhea with large amounts of gas.</a:t>
            </a:r>
          </a:p>
          <a:p>
            <a:pPr lvl="2"/>
            <a:r>
              <a:rPr lang="en-US" altLang="en-US" dirty="0">
                <a:latin typeface="Arial" panose="020B0604020202020204" pitchFamily="34" charset="0"/>
                <a:cs typeface="Arial" panose="020B0604020202020204" pitchFamily="34" charset="0"/>
              </a:rPr>
              <a:t>Fats and vitamin B</a:t>
            </a:r>
            <a:r>
              <a:rPr lang="en-US" altLang="en-US" baseline="-25000" dirty="0">
                <a:latin typeface="Arial" panose="020B0604020202020204" pitchFamily="34" charset="0"/>
                <a:cs typeface="Arial" panose="020B0604020202020204" pitchFamily="34" charset="0"/>
              </a:rPr>
              <a:t>12</a:t>
            </a:r>
            <a:r>
              <a:rPr lang="en-US" altLang="en-US" dirty="0">
                <a:latin typeface="Arial" panose="020B0604020202020204" pitchFamily="34" charset="0"/>
                <a:cs typeface="Arial" panose="020B0604020202020204" pitchFamily="34" charset="0"/>
              </a:rPr>
              <a:t> may be incompletely absorbed</a:t>
            </a:r>
          </a:p>
          <a:p>
            <a:pPr lvl="3"/>
            <a:r>
              <a:rPr lang="en-US" altLang="en-US" dirty="0">
                <a:latin typeface="Arial" panose="020B0604020202020204" pitchFamily="34" charset="0"/>
                <a:cs typeface="Arial" panose="020B0604020202020204" pitchFamily="34" charset="0"/>
              </a:rPr>
              <a:t>Macrocytic anemia is </a:t>
            </a:r>
            <a:r>
              <a:rPr lang="en-US" altLang="en-US" i="1" dirty="0">
                <a:latin typeface="Arial" panose="020B0604020202020204" pitchFamily="34" charset="0"/>
                <a:cs typeface="Arial" panose="020B0604020202020204" pitchFamily="34" charset="0"/>
              </a:rPr>
              <a:t>not </a:t>
            </a:r>
            <a:r>
              <a:rPr lang="en-US" altLang="en-US" dirty="0">
                <a:latin typeface="Arial" panose="020B0604020202020204" pitchFamily="34" charset="0"/>
                <a:cs typeface="Arial" panose="020B0604020202020204" pitchFamily="34" charset="0"/>
              </a:rPr>
              <a:t>common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le 1">
            <a:extLst>
              <a:ext uri="{FF2B5EF4-FFF2-40B4-BE49-F238E27FC236}">
                <a16:creationId xmlns:a16="http://schemas.microsoft.com/office/drawing/2014/main" id="{0935D684-4365-6B81-596C-3AC11C780C5F}"/>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Giardia </a:t>
            </a:r>
            <a:r>
              <a:rPr lang="en-US" altLang="en-US" sz="4000" i="1" dirty="0" err="1">
                <a:latin typeface="Arial" panose="020B0604020202020204" pitchFamily="34" charset="0"/>
                <a:cs typeface="Arial" panose="020B0604020202020204" pitchFamily="34" charset="0"/>
              </a:rPr>
              <a:t>duodenalis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275459" name="Content Placeholder 2">
            <a:extLst>
              <a:ext uri="{FF2B5EF4-FFF2-40B4-BE49-F238E27FC236}">
                <a16:creationId xmlns:a16="http://schemas.microsoft.com/office/drawing/2014/main" id="{56B8BC69-F260-5BC5-0CE0-FBC2822B9FA2}"/>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Clinical presentation</a:t>
            </a:r>
          </a:p>
          <a:p>
            <a:pPr lvl="1"/>
            <a:r>
              <a:rPr lang="en-US" altLang="en-US" dirty="0">
                <a:latin typeface="Arial" panose="020B0604020202020204" pitchFamily="34" charset="0"/>
                <a:cs typeface="Arial" panose="020B0604020202020204" pitchFamily="34" charset="0"/>
              </a:rPr>
              <a:t>Children 6 months to 5 years of age are most susceptible to metabolic problems</a:t>
            </a:r>
            <a:r>
              <a:rPr lang="en-US" altLang="en-US" strike="sngStrike" dirty="0">
                <a:latin typeface="Arial" panose="020B0604020202020204" pitchFamily="34" charset="0"/>
                <a:cs typeface="Arial" panose="020B0604020202020204" pitchFamily="34" charset="0"/>
              </a:rPr>
              <a:t> </a:t>
            </a:r>
          </a:p>
          <a:p>
            <a:pPr lvl="2"/>
            <a:r>
              <a:rPr lang="en-US" altLang="en-US" dirty="0">
                <a:latin typeface="Arial" panose="020B0604020202020204" pitchFamily="34" charset="0"/>
                <a:cs typeface="Arial" panose="020B0604020202020204" pitchFamily="34" charset="0"/>
              </a:rPr>
              <a:t>Iron deficiency, protein malnutrition, and micronutrient deficiency. </a:t>
            </a:r>
          </a:p>
          <a:p>
            <a:pPr lvl="2"/>
            <a:r>
              <a:rPr lang="en-US" altLang="en-US" dirty="0">
                <a:latin typeface="Arial" panose="020B0604020202020204" pitchFamily="34" charset="0"/>
                <a:cs typeface="Arial" panose="020B0604020202020204" pitchFamily="34" charset="0"/>
              </a:rPr>
              <a:t>Demonstrate growth and cognitive delay or general failure to thrive.</a:t>
            </a:r>
          </a:p>
          <a:p>
            <a:pPr lvl="2"/>
            <a:r>
              <a:rPr lang="en-US" altLang="en-US" dirty="0">
                <a:latin typeface="Arial" panose="020B0604020202020204" pitchFamily="34" charset="0"/>
                <a:cs typeface="Arial" panose="020B0604020202020204" pitchFamily="34" charset="0"/>
              </a:rPr>
              <a:t>Children with preexisting malnutrition are more likely to develop long-term complications.</a:t>
            </a:r>
          </a:p>
          <a:p>
            <a:pPr lvl="1"/>
            <a:r>
              <a:rPr lang="en-US" altLang="en-US" dirty="0">
                <a:latin typeface="Arial" panose="020B0604020202020204" pitchFamily="34" charset="0"/>
                <a:cs typeface="Arial" panose="020B0604020202020204" pitchFamily="34" charset="0"/>
              </a:rPr>
              <a:t>Treatment</a:t>
            </a:r>
          </a:p>
          <a:p>
            <a:pPr lvl="2"/>
            <a:r>
              <a:rPr lang="en-US" altLang="en-US" dirty="0">
                <a:latin typeface="Arial" panose="020B0604020202020204" pitchFamily="34" charset="0"/>
                <a:cs typeface="Arial" panose="020B0604020202020204" pitchFamily="34" charset="0"/>
              </a:rPr>
              <a:t>Drug of choice-Metronidazole (Flagyl)</a:t>
            </a:r>
          </a:p>
          <a:p>
            <a:pPr lvl="2"/>
            <a:r>
              <a:rPr lang="en-US" altLang="en-US" dirty="0">
                <a:latin typeface="Arial" panose="020B0604020202020204" pitchFamily="34" charset="0"/>
                <a:cs typeface="Arial" panose="020B0604020202020204" pitchFamily="34" charset="0"/>
              </a:rPr>
              <a:t>Albendazole can also be used</a:t>
            </a:r>
          </a:p>
          <a:p>
            <a:pPr lvl="2"/>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1">
            <a:extLst>
              <a:ext uri="{FF2B5EF4-FFF2-40B4-BE49-F238E27FC236}">
                <a16:creationId xmlns:a16="http://schemas.microsoft.com/office/drawing/2014/main" id="{C6311ED6-942D-0B23-2ADD-803816400A8F}"/>
              </a:ext>
            </a:extLst>
          </p:cNvPr>
          <p:cNvSpPr>
            <a:spLocks noGrp="1"/>
          </p:cNvSpPr>
          <p:nvPr>
            <p:ph type="title"/>
          </p:nvPr>
        </p:nvSpPr>
        <p:spPr>
          <a:xfrm>
            <a:off x="1981200" y="222250"/>
            <a:ext cx="8229600" cy="1143000"/>
          </a:xfrm>
        </p:spPr>
        <p:txBody>
          <a:bodyPr>
            <a:normAutofit/>
          </a:bodyPr>
          <a:lstStyle/>
          <a:p>
            <a:pPr algn="ctr"/>
            <a:r>
              <a:rPr lang="en-US" altLang="en-US" sz="4000" i="1" dirty="0">
                <a:latin typeface="Arial" panose="020B0604020202020204" pitchFamily="34" charset="0"/>
                <a:cs typeface="Arial" panose="020B0604020202020204" pitchFamily="34" charset="0"/>
              </a:rPr>
              <a:t>Giardia </a:t>
            </a:r>
            <a:r>
              <a:rPr lang="en-US" altLang="en-US" sz="4000" i="1" dirty="0" err="1">
                <a:latin typeface="Arial" panose="020B0604020202020204" pitchFamily="34" charset="0"/>
                <a:cs typeface="Arial" panose="020B0604020202020204" pitchFamily="34" charset="0"/>
              </a:rPr>
              <a:t>duodenalis</a:t>
            </a:r>
            <a:r>
              <a:rPr lang="en-US" altLang="en-US" sz="4000" dirty="0">
                <a:latin typeface="Arial" panose="020B0604020202020204" pitchFamily="34" charset="0"/>
                <a:cs typeface="Arial" panose="020B0604020202020204" pitchFamily="34" charset="0"/>
              </a:rPr>
              <a:t> (Cont.)</a:t>
            </a:r>
          </a:p>
        </p:txBody>
      </p:sp>
      <p:sp>
        <p:nvSpPr>
          <p:cNvPr id="276483" name="Content Placeholder 2">
            <a:extLst>
              <a:ext uri="{FF2B5EF4-FFF2-40B4-BE49-F238E27FC236}">
                <a16:creationId xmlns:a16="http://schemas.microsoft.com/office/drawing/2014/main" id="{136EF4EC-541A-9B7E-7C8D-CBA711AB2B6B}"/>
              </a:ext>
            </a:extLst>
          </p:cNvPr>
          <p:cNvSpPr>
            <a:spLocks noGrp="1"/>
          </p:cNvSpPr>
          <p:nvPr>
            <p:ph idx="1"/>
          </p:nvPr>
        </p:nvSpPr>
        <p:spPr>
          <a:xfrm>
            <a:off x="838200" y="1510748"/>
            <a:ext cx="10515600" cy="4666215"/>
          </a:xfrm>
        </p:spPr>
        <p:txBody>
          <a:bodyPr/>
          <a:lstStyle/>
          <a:p>
            <a:r>
              <a:rPr lang="en-US" altLang="en-US" dirty="0">
                <a:latin typeface="Arial" panose="020B0604020202020204" pitchFamily="34" charset="0"/>
                <a:cs typeface="Arial" panose="020B0604020202020204" pitchFamily="34" charset="0"/>
              </a:rPr>
              <a:t>Laboratory diagnosis</a:t>
            </a:r>
          </a:p>
          <a:p>
            <a:pPr lvl="1"/>
            <a:r>
              <a:rPr lang="en-US" altLang="en-US" dirty="0">
                <a:latin typeface="Arial" panose="020B0604020202020204" pitchFamily="34" charset="0"/>
                <a:cs typeface="Arial" panose="020B0604020202020204" pitchFamily="34" charset="0"/>
              </a:rPr>
              <a:t>Feces serve as the usual diagnostic specimen, but shedding of the cysts is irregular, and multiple stool specimens are often required for diagnosis. </a:t>
            </a:r>
          </a:p>
          <a:p>
            <a:pPr lvl="1"/>
            <a:r>
              <a:rPr lang="en-US" altLang="en-US" dirty="0">
                <a:latin typeface="Arial" panose="020B0604020202020204" pitchFamily="34" charset="0"/>
                <a:cs typeface="Arial" panose="020B0604020202020204" pitchFamily="34" charset="0"/>
              </a:rPr>
              <a:t>Trophozoite morphology</a:t>
            </a:r>
          </a:p>
          <a:p>
            <a:pPr lvl="2"/>
            <a:r>
              <a:rPr lang="en-US" altLang="en-US" dirty="0">
                <a:latin typeface="Arial" panose="020B0604020202020204" pitchFamily="34" charset="0"/>
                <a:cs typeface="Arial" panose="020B0604020202020204" pitchFamily="34" charset="0"/>
              </a:rPr>
              <a:t>Pear shaped or teardrop shaped, are bilaterally symmetric, and measure approximately 9 to 21 µm × 5 to 15 µm</a:t>
            </a:r>
          </a:p>
          <a:p>
            <a:pPr lvl="2"/>
            <a:r>
              <a:rPr lang="en-US" altLang="en-US" dirty="0">
                <a:latin typeface="Arial" panose="020B0604020202020204" pitchFamily="34" charset="0"/>
                <a:cs typeface="Arial" panose="020B0604020202020204" pitchFamily="34" charset="0"/>
              </a:rPr>
              <a:t>Shows a characteristic “falling leaf” motility in a wet mount</a:t>
            </a:r>
          </a:p>
          <a:p>
            <a:pPr lvl="2"/>
            <a:r>
              <a:rPr lang="en-US" altLang="en-US" dirty="0">
                <a:latin typeface="Arial" panose="020B0604020202020204" pitchFamily="34" charset="0"/>
                <a:cs typeface="Arial" panose="020B0604020202020204" pitchFamily="34" charset="0"/>
              </a:rPr>
              <a:t>In a permanently stained smear, the binucleate organism has been described as having an “old man appearance”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EF05C284-A533-DE09-84DE-E8AD945F1F00}"/>
              </a:ext>
            </a:extLst>
          </p:cNvPr>
          <p:cNvSpPr>
            <a:spLocks noGrp="1"/>
          </p:cNvSpPr>
          <p:nvPr>
            <p:ph type="title"/>
          </p:nvPr>
        </p:nvSpPr>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G. </a:t>
            </a:r>
            <a:r>
              <a:rPr lang="en-US" altLang="en-US" sz="4000" i="1" dirty="0" err="1">
                <a:latin typeface="Arial" panose="020B0604020202020204" pitchFamily="34" charset="0"/>
                <a:cs typeface="Arial" panose="020B0604020202020204" pitchFamily="34" charset="0"/>
              </a:rPr>
              <a:t>duodenalis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Trophozoites</a:t>
            </a:r>
          </a:p>
        </p:txBody>
      </p:sp>
      <p:pic>
        <p:nvPicPr>
          <p:cNvPr id="277509" name="Picture 6" descr="Y:\ELS00000-IW26_[Mahon 6e]\ELS00000-IW26-SRC\Course-N\Construction\IC\jpg\Chapter028\028017B.jpg">
            <a:extLst>
              <a:ext uri="{FF2B5EF4-FFF2-40B4-BE49-F238E27FC236}">
                <a16:creationId xmlns:a16="http://schemas.microsoft.com/office/drawing/2014/main" id="{18DA8315-B31A-85CD-3CB4-42DEADE25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0" y="2090738"/>
            <a:ext cx="409575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10" name="Picture 7" descr="Y:\ELS00000-IW26_[Mahon 6e]\ELS00000-IW26-SRC\Course-N\Construction\IC\jpg\Chapter028\028017A.jpg">
            <a:extLst>
              <a:ext uri="{FF2B5EF4-FFF2-40B4-BE49-F238E27FC236}">
                <a16:creationId xmlns:a16="http://schemas.microsoft.com/office/drawing/2014/main" id="{6FADEEAF-DDF7-7577-5595-FBF1872EA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525" y="2090738"/>
            <a:ext cx="40957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a:extLst>
              <a:ext uri="{FF2B5EF4-FFF2-40B4-BE49-F238E27FC236}">
                <a16:creationId xmlns:a16="http://schemas.microsoft.com/office/drawing/2014/main" id="{AA7CC49C-DBCF-6114-B1B0-2069CE3CADAF}"/>
              </a:ext>
            </a:extLst>
          </p:cNvPr>
          <p:cNvSpPr>
            <a:spLocks noGrp="1"/>
          </p:cNvSpPr>
          <p:nvPr>
            <p:ph type="title"/>
          </p:nvPr>
        </p:nvSpPr>
        <p:spPr>
          <a:xfrm>
            <a:off x="1981200" y="222250"/>
            <a:ext cx="8229600" cy="1143000"/>
          </a:xfrm>
        </p:spPr>
        <p:txBody>
          <a:bodyPr>
            <a:normAutofit/>
          </a:bodyPr>
          <a:lstStyle/>
          <a:p>
            <a:pPr algn="ctr"/>
            <a:r>
              <a:rPr lang="en-US" altLang="en-US" sz="4000" i="1" dirty="0">
                <a:latin typeface="Arial" panose="020B0604020202020204" pitchFamily="34" charset="0"/>
                <a:cs typeface="Arial" panose="020B0604020202020204" pitchFamily="34" charset="0"/>
              </a:rPr>
              <a:t>Giardia </a:t>
            </a:r>
            <a:r>
              <a:rPr lang="en-US" altLang="en-US" sz="4000" i="1" dirty="0" err="1">
                <a:latin typeface="Arial" panose="020B0604020202020204" pitchFamily="34" charset="0"/>
                <a:cs typeface="Arial" panose="020B0604020202020204" pitchFamily="34" charset="0"/>
              </a:rPr>
              <a:t>duodenalis</a:t>
            </a:r>
            <a:r>
              <a:rPr lang="en-US" altLang="en-US" sz="4000" dirty="0">
                <a:latin typeface="Arial" panose="020B0604020202020204" pitchFamily="34" charset="0"/>
                <a:cs typeface="Arial" panose="020B0604020202020204" pitchFamily="34" charset="0"/>
              </a:rPr>
              <a:t> (Cont.)</a:t>
            </a:r>
          </a:p>
        </p:txBody>
      </p:sp>
      <p:sp>
        <p:nvSpPr>
          <p:cNvPr id="278531" name="Content Placeholder 2">
            <a:extLst>
              <a:ext uri="{FF2B5EF4-FFF2-40B4-BE49-F238E27FC236}">
                <a16:creationId xmlns:a16="http://schemas.microsoft.com/office/drawing/2014/main" id="{BA74968C-FBFE-1082-5C59-7F81E7497A2E}"/>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Laboratory diagnosis</a:t>
            </a:r>
          </a:p>
          <a:p>
            <a:pPr lvl="1"/>
            <a:r>
              <a:rPr lang="en-US" altLang="en-US" dirty="0">
                <a:latin typeface="Arial" panose="020B0604020202020204" pitchFamily="34" charset="0"/>
                <a:cs typeface="Arial" panose="020B0604020202020204" pitchFamily="34" charset="0"/>
              </a:rPr>
              <a:t>Cyst morphology</a:t>
            </a:r>
          </a:p>
          <a:p>
            <a:pPr lvl="2"/>
            <a:r>
              <a:rPr lang="en-US" altLang="en-US" dirty="0">
                <a:latin typeface="Arial" panose="020B0604020202020204" pitchFamily="34" charset="0"/>
                <a:cs typeface="Arial" panose="020B0604020202020204" pitchFamily="34" charset="0"/>
              </a:rPr>
              <a:t>Oval and measure approximately 8 to 12 µm × 7 to 10 µm.</a:t>
            </a:r>
          </a:p>
          <a:p>
            <a:pPr lvl="2"/>
            <a:r>
              <a:rPr lang="en-US" altLang="en-US" dirty="0">
                <a:latin typeface="Arial" panose="020B0604020202020204" pitchFamily="34" charset="0"/>
                <a:cs typeface="Arial" panose="020B0604020202020204" pitchFamily="34" charset="0"/>
              </a:rPr>
              <a:t>Up to four nuclei </a:t>
            </a:r>
            <a:r>
              <a:rPr lang="en-US" altLang="en-US" strike="sngStrike" dirty="0">
                <a:latin typeface="Arial" panose="020B0604020202020204" pitchFamily="34" charset="0"/>
                <a:cs typeface="Arial" panose="020B0604020202020204" pitchFamily="34" charset="0"/>
              </a:rPr>
              <a:t> </a:t>
            </a:r>
          </a:p>
          <a:p>
            <a:pPr lvl="2"/>
            <a:r>
              <a:rPr lang="en-US" altLang="en-US" dirty="0">
                <a:latin typeface="Arial" panose="020B0604020202020204" pitchFamily="34" charset="0"/>
                <a:cs typeface="Arial" panose="020B0604020202020204" pitchFamily="34" charset="0"/>
              </a:rPr>
              <a:t>Cytoplasm is often pulled away from the cyst wall. </a:t>
            </a:r>
          </a:p>
          <a:p>
            <a:pPr lvl="2"/>
            <a:r>
              <a:rPr lang="en-US" altLang="en-US" dirty="0">
                <a:latin typeface="Arial" panose="020B0604020202020204" pitchFamily="34" charset="0"/>
                <a:cs typeface="Arial" panose="020B0604020202020204" pitchFamily="34" charset="0"/>
              </a:rPr>
              <a:t>In a permanently stained smear, the retracted flagella and other internal structures give the cyst a cluttered appearance.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E40E48BD-C38D-1908-2E2C-5503BCA960D5}"/>
              </a:ext>
            </a:extLst>
          </p:cNvPr>
          <p:cNvSpPr>
            <a:spLocks noGrp="1"/>
          </p:cNvSpPr>
          <p:nvPr>
            <p:ph type="title"/>
          </p:nvPr>
        </p:nvSpPr>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G. </a:t>
            </a:r>
            <a:r>
              <a:rPr lang="en-US" altLang="en-US" sz="4000" i="1" dirty="0" err="1">
                <a:latin typeface="Arial" panose="020B0604020202020204" pitchFamily="34" charset="0"/>
                <a:cs typeface="Arial" panose="020B0604020202020204" pitchFamily="34" charset="0"/>
              </a:rPr>
              <a:t>duodenalis</a:t>
            </a:r>
            <a:r>
              <a:rPr lang="en-US" altLang="en-US" sz="4000" dirty="0">
                <a:latin typeface="Arial" panose="020B0604020202020204" pitchFamily="34" charset="0"/>
                <a:cs typeface="Arial" panose="020B0604020202020204" pitchFamily="34" charset="0"/>
              </a:rPr>
              <a:t> Cysts</a:t>
            </a:r>
          </a:p>
        </p:txBody>
      </p:sp>
      <p:pic>
        <p:nvPicPr>
          <p:cNvPr id="279557" name="Picture 6" descr="Y:\ELS00000-IW26_[Mahon 6e]\ELS00000-IW26-SRC\Course-N\Construction\IC\jpg\Chapter028\028018A.jpg">
            <a:extLst>
              <a:ext uri="{FF2B5EF4-FFF2-40B4-BE49-F238E27FC236}">
                <a16:creationId xmlns:a16="http://schemas.microsoft.com/office/drawing/2014/main" id="{5DD084D5-79B0-AE90-641A-A5EA8EA85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106613"/>
            <a:ext cx="38100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8" name="Picture 7" descr="Y:\ELS00000-IW26_[Mahon 6e]\ELS00000-IW26-SRC\Course-N\Construction\IC\jpg\Chapter028\028018B.jpg">
            <a:extLst>
              <a:ext uri="{FF2B5EF4-FFF2-40B4-BE49-F238E27FC236}">
                <a16:creationId xmlns:a16="http://schemas.microsoft.com/office/drawing/2014/main" id="{D7A1AD1C-AB29-58BB-B2B9-4CED0051E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2130426"/>
            <a:ext cx="38100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DC61CCD-6FA9-3876-A25F-1D6B59A19DF6}"/>
              </a:ext>
            </a:extLst>
          </p:cNvPr>
          <p:cNvSpPr>
            <a:spLocks noGrp="1" noChangeArrowheads="1"/>
          </p:cNvSpPr>
          <p:nvPr>
            <p:ph type="title"/>
          </p:nvPr>
        </p:nvSpPr>
        <p:spPr/>
        <p:txBody>
          <a:bodyPr rtlCol="0">
            <a:normAutofit fontScale="90000"/>
          </a:bodyPr>
          <a:lstStyle/>
          <a:p>
            <a:pPr algn="ctr">
              <a:defRPr/>
            </a:pPr>
            <a:r>
              <a:rPr lang="en-US" altLang="en-US" sz="4000" dirty="0">
                <a:latin typeface="Arial" panose="020B0604020202020204" pitchFamily="34" charset="0"/>
                <a:cs typeface="Arial" panose="020B0604020202020204" pitchFamily="34" charset="0"/>
              </a:rPr>
              <a:t>Comparison of Intestinal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and Urogenital Flagellates</a:t>
            </a:r>
          </a:p>
        </p:txBody>
      </p:sp>
      <p:pic>
        <p:nvPicPr>
          <p:cNvPr id="280581" name="Picture 6" descr="C:\Users\12994\Desktop\Mahon\table28.5.jpg">
            <a:extLst>
              <a:ext uri="{FF2B5EF4-FFF2-40B4-BE49-F238E27FC236}">
                <a16:creationId xmlns:a16="http://schemas.microsoft.com/office/drawing/2014/main" id="{94F0D3D9-C58E-2358-62C7-AA570A25B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2057401"/>
            <a:ext cx="75533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tle 1">
            <a:extLst>
              <a:ext uri="{FF2B5EF4-FFF2-40B4-BE49-F238E27FC236}">
                <a16:creationId xmlns:a16="http://schemas.microsoft.com/office/drawing/2014/main" id="{C8929583-3A15-BFC8-9E23-38BB5BA73C24}"/>
              </a:ext>
            </a:extLst>
          </p:cNvPr>
          <p:cNvSpPr>
            <a:spLocks noGrp="1"/>
          </p:cNvSpPr>
          <p:nvPr>
            <p:ph type="title"/>
          </p:nvPr>
        </p:nvSpPr>
        <p:spPr>
          <a:xfrm>
            <a:off x="1981200" y="222250"/>
            <a:ext cx="8229600" cy="1143000"/>
          </a:xfrm>
        </p:spPr>
        <p:txBody>
          <a:bodyPr>
            <a:normAutofit/>
          </a:bodyPr>
          <a:lstStyle/>
          <a:p>
            <a:pPr algn="ctr"/>
            <a:r>
              <a:rPr lang="en-US" altLang="en-US" sz="4000" i="1" dirty="0">
                <a:latin typeface="Arial" panose="020B0604020202020204" pitchFamily="34" charset="0"/>
                <a:cs typeface="Arial" panose="020B0604020202020204" pitchFamily="34" charset="0"/>
              </a:rPr>
              <a:t>Giardia </a:t>
            </a:r>
            <a:r>
              <a:rPr lang="en-US" altLang="en-US" sz="4000" i="1" dirty="0" err="1">
                <a:latin typeface="Arial" panose="020B0604020202020204" pitchFamily="34" charset="0"/>
                <a:cs typeface="Arial" panose="020B0604020202020204" pitchFamily="34" charset="0"/>
              </a:rPr>
              <a:t>duodenalis</a:t>
            </a:r>
            <a:r>
              <a:rPr lang="en-US" altLang="en-US" sz="4000" dirty="0">
                <a:latin typeface="Arial" panose="020B0604020202020204" pitchFamily="34" charset="0"/>
                <a:cs typeface="Arial" panose="020B0604020202020204" pitchFamily="34" charset="0"/>
              </a:rPr>
              <a:t> (Cont.)</a:t>
            </a:r>
          </a:p>
        </p:txBody>
      </p:sp>
      <p:sp>
        <p:nvSpPr>
          <p:cNvPr id="281603" name="Content Placeholder 2">
            <a:extLst>
              <a:ext uri="{FF2B5EF4-FFF2-40B4-BE49-F238E27FC236}">
                <a16:creationId xmlns:a16="http://schemas.microsoft.com/office/drawing/2014/main" id="{72B9D5E2-6B15-C6D3-5126-0C3B50E95C0D}"/>
              </a:ext>
            </a:extLst>
          </p:cNvPr>
          <p:cNvSpPr>
            <a:spLocks noGrp="1"/>
          </p:cNvSpPr>
          <p:nvPr>
            <p:ph idx="1"/>
          </p:nvPr>
        </p:nvSpPr>
        <p:spPr>
          <a:xfrm>
            <a:off x="838200" y="1537390"/>
            <a:ext cx="10515600" cy="4351338"/>
          </a:xfrm>
        </p:spPr>
        <p:txBody>
          <a:bodyPr/>
          <a:lstStyle/>
          <a:p>
            <a:r>
              <a:rPr lang="en-US" altLang="en-US" dirty="0">
                <a:latin typeface="Arial" panose="020B0604020202020204" pitchFamily="34" charset="0"/>
                <a:cs typeface="Arial" panose="020B0604020202020204" pitchFamily="34" charset="0"/>
              </a:rPr>
              <a:t>Laboratory diagnosis</a:t>
            </a:r>
          </a:p>
          <a:p>
            <a:pPr lvl="1"/>
            <a:r>
              <a:rPr lang="en-US" altLang="en-US" dirty="0">
                <a:latin typeface="Arial" panose="020B0604020202020204" pitchFamily="34" charset="0"/>
                <a:cs typeface="Arial" panose="020B0604020202020204" pitchFamily="34" charset="0"/>
              </a:rPr>
              <a:t>EIAs using monoclonal antibodies to detect soluble antigens of </a:t>
            </a:r>
            <a:r>
              <a:rPr lang="en-US" altLang="en-US" i="1" dirty="0">
                <a:latin typeface="Arial" panose="020B0604020202020204" pitchFamily="34" charset="0"/>
                <a:cs typeface="Arial" panose="020B0604020202020204" pitchFamily="34" charset="0"/>
              </a:rPr>
              <a:t>G. </a:t>
            </a:r>
            <a:r>
              <a:rPr lang="en-US" altLang="en-US" i="1" dirty="0" err="1">
                <a:latin typeface="Arial" panose="020B0604020202020204" pitchFamily="34" charset="0"/>
                <a:cs typeface="Arial" panose="020B0604020202020204" pitchFamily="34" charset="0"/>
              </a:rPr>
              <a:t>duodenalis</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in stool are available.</a:t>
            </a:r>
          </a:p>
          <a:p>
            <a:pPr lvl="1"/>
            <a:r>
              <a:rPr lang="en-US" altLang="en-US" dirty="0">
                <a:latin typeface="Arial" panose="020B0604020202020204" pitchFamily="34" charset="0"/>
                <a:cs typeface="Arial" panose="020B0604020202020204" pitchFamily="34" charset="0"/>
              </a:rPr>
              <a:t>Newer lateral flow immunochromatographic tests that may detect </a:t>
            </a:r>
            <a:r>
              <a:rPr lang="en-US" altLang="en-US" i="1" dirty="0">
                <a:latin typeface="Arial" panose="020B0604020202020204" pitchFamily="34" charset="0"/>
                <a:cs typeface="Arial" panose="020B0604020202020204" pitchFamily="34" charset="0"/>
              </a:rPr>
              <a:t>E. histolytica </a:t>
            </a:r>
            <a:r>
              <a:rPr lang="en-US" altLang="en-US" dirty="0">
                <a:latin typeface="Arial" panose="020B0604020202020204" pitchFamily="34" charset="0"/>
                <a:cs typeface="Arial" panose="020B0604020202020204" pitchFamily="34" charset="0"/>
              </a:rPr>
              <a:t>and/or Cryptosporidium spp. (as well as </a:t>
            </a:r>
            <a:r>
              <a:rPr lang="en-US" altLang="en-US" i="1" dirty="0">
                <a:latin typeface="Arial" panose="020B0604020202020204" pitchFamily="34" charset="0"/>
                <a:cs typeface="Arial" panose="020B0604020202020204" pitchFamily="34" charset="0"/>
              </a:rPr>
              <a:t>G. </a:t>
            </a:r>
            <a:r>
              <a:rPr lang="en-US" altLang="en-US" i="1" dirty="0" err="1">
                <a:latin typeface="Arial" panose="020B0604020202020204" pitchFamily="34" charset="0"/>
                <a:cs typeface="Arial" panose="020B0604020202020204" pitchFamily="34" charset="0"/>
              </a:rPr>
              <a:t>duodenalis</a:t>
            </a:r>
            <a:r>
              <a:rPr lang="en-US" altLang="en-US" dirty="0">
                <a:latin typeface="Arial" panose="020B0604020202020204" pitchFamily="34" charset="0"/>
                <a:cs typeface="Arial" panose="020B0604020202020204" pitchFamily="34" charset="0"/>
              </a:rPr>
              <a:t>) provide results in 15 minutes. </a:t>
            </a:r>
          </a:p>
          <a:p>
            <a:pPr lvl="1"/>
            <a:r>
              <a:rPr lang="en-US" altLang="en-US" dirty="0">
                <a:latin typeface="Arial" panose="020B0604020202020204" pitchFamily="34" charset="0"/>
                <a:cs typeface="Arial" panose="020B0604020202020204" pitchFamily="34" charset="0"/>
              </a:rPr>
              <a:t>DFA tests can be used to identify the cyst of </a:t>
            </a:r>
            <a:r>
              <a:rPr lang="en-US" altLang="en-US" i="1" dirty="0">
                <a:latin typeface="Arial" panose="020B0604020202020204" pitchFamily="34" charset="0"/>
                <a:cs typeface="Arial" panose="020B0604020202020204" pitchFamily="34" charset="0"/>
              </a:rPr>
              <a:t>Giardia</a:t>
            </a:r>
            <a:r>
              <a:rPr lang="en-US" altLang="en-US" dirty="0">
                <a:latin typeface="Arial" panose="020B0604020202020204" pitchFamily="34" charset="0"/>
                <a:cs typeface="Arial" panose="020B0604020202020204" pitchFamily="34" charset="0"/>
              </a:rPr>
              <a:t> in a stool specimen. </a:t>
            </a:r>
          </a:p>
          <a:p>
            <a:pPr lvl="1"/>
            <a:r>
              <a:rPr lang="en-US" altLang="en-US" dirty="0">
                <a:latin typeface="Arial" panose="020B0604020202020204" pitchFamily="34" charset="0"/>
                <a:cs typeface="Arial" panose="020B0604020202020204" pitchFamily="34" charset="0"/>
              </a:rPr>
              <a:t>Several of these DFA tests also contain a monoclonal antibody that identifies </a:t>
            </a:r>
            <a:r>
              <a:rPr lang="en-US" altLang="en-US" i="1" dirty="0">
                <a:latin typeface="Arial" panose="020B0604020202020204" pitchFamily="34" charset="0"/>
                <a:cs typeface="Arial" panose="020B0604020202020204" pitchFamily="34" charset="0"/>
              </a:rPr>
              <a:t>Cryptosporidium</a:t>
            </a:r>
            <a:r>
              <a:rPr lang="en-US" altLang="en-US" dirty="0">
                <a:latin typeface="Arial" panose="020B0604020202020204" pitchFamily="34" charset="0"/>
                <a:cs typeface="Arial" panose="020B0604020202020204"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4D92B57D-1FB7-3981-B0B7-32649C6770AB}"/>
              </a:ext>
            </a:extLst>
          </p:cNvPr>
          <p:cNvSpPr>
            <a:spLocks noGrp="1"/>
          </p:cNvSpPr>
          <p:nvPr>
            <p:ph type="title"/>
          </p:nvPr>
        </p:nvSpPr>
        <p:spPr>
          <a:xfrm>
            <a:off x="2209800" y="17463"/>
            <a:ext cx="7772400" cy="1219200"/>
          </a:xfrm>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Naegleria </a:t>
            </a:r>
            <a:r>
              <a:rPr lang="en-US" altLang="en-US" sz="4000" i="1" dirty="0" err="1">
                <a:latin typeface="Arial" panose="020B0604020202020204" pitchFamily="34" charset="0"/>
                <a:cs typeface="Arial" panose="020B0604020202020204" pitchFamily="34" charset="0"/>
              </a:rPr>
              <a:t>fowleri</a:t>
            </a:r>
            <a:endParaRPr lang="en-US" altLang="en-US" sz="4000" dirty="0">
              <a:latin typeface="Arial" panose="020B0604020202020204" pitchFamily="34" charset="0"/>
              <a:cs typeface="Arial" panose="020B0604020202020204" pitchFamily="34" charset="0"/>
            </a:endParaRPr>
          </a:p>
        </p:txBody>
      </p:sp>
      <p:sp>
        <p:nvSpPr>
          <p:cNvPr id="49155" name="Rectangle 3">
            <a:extLst>
              <a:ext uri="{FF2B5EF4-FFF2-40B4-BE49-F238E27FC236}">
                <a16:creationId xmlns:a16="http://schemas.microsoft.com/office/drawing/2014/main" id="{890EA804-7530-9DFD-1CAF-19891413B4F9}"/>
              </a:ext>
            </a:extLst>
          </p:cNvPr>
          <p:cNvSpPr>
            <a:spLocks noGrp="1" noChangeArrowheads="1"/>
          </p:cNvSpPr>
          <p:nvPr>
            <p:ph idx="1"/>
          </p:nvPr>
        </p:nvSpPr>
        <p:spPr>
          <a:xfrm>
            <a:off x="1267239" y="1236664"/>
            <a:ext cx="9735377" cy="4454525"/>
          </a:xfrm>
        </p:spPr>
        <p:txBody>
          <a:bodyPr rtlCol="0">
            <a:normAutofit lnSpcReduction="10000"/>
          </a:bodyPr>
          <a:lstStyle/>
          <a:p>
            <a:pPr>
              <a:spcBef>
                <a:spcPts val="300"/>
              </a:spcBef>
              <a:spcAft>
                <a:spcPts val="300"/>
              </a:spcAft>
              <a:defRPr/>
            </a:pPr>
            <a:r>
              <a:rPr lang="en-US" altLang="en-US" dirty="0">
                <a:latin typeface="Arial" panose="020B0604020202020204" pitchFamily="34" charset="0"/>
                <a:cs typeface="Arial" panose="020B0604020202020204" pitchFamily="34" charset="0"/>
              </a:rPr>
              <a:t>Causative agent of primary amebic meningoencephalitis (PAM)</a:t>
            </a:r>
          </a:p>
          <a:p>
            <a:pPr lvl="1">
              <a:spcBef>
                <a:spcPts val="300"/>
              </a:spcBef>
              <a:spcAft>
                <a:spcPts val="300"/>
              </a:spcAft>
              <a:defRPr/>
            </a:pPr>
            <a:r>
              <a:rPr lang="en-US" dirty="0">
                <a:latin typeface="Arial" panose="020B0604020202020204" pitchFamily="34" charset="0"/>
                <a:cs typeface="Arial" panose="020B0604020202020204" pitchFamily="34" charset="0"/>
              </a:rPr>
              <a:t>The press sometimes refers to </a:t>
            </a:r>
            <a:r>
              <a:rPr lang="en-US" i="1" dirty="0">
                <a:latin typeface="Arial" panose="020B0604020202020204" pitchFamily="34" charset="0"/>
                <a:cs typeface="Arial" panose="020B0604020202020204" pitchFamily="34" charset="0"/>
              </a:rPr>
              <a:t>N. fowleri </a:t>
            </a:r>
            <a:r>
              <a:rPr lang="en-US" dirty="0">
                <a:latin typeface="Arial" panose="020B0604020202020204" pitchFamily="34" charset="0"/>
                <a:cs typeface="Arial" panose="020B0604020202020204" pitchFamily="34" charset="0"/>
              </a:rPr>
              <a:t>as the “brain-eating ameba.”</a:t>
            </a:r>
          </a:p>
          <a:p>
            <a:pPr lvl="1">
              <a:spcBef>
                <a:spcPts val="300"/>
              </a:spcBef>
              <a:spcAft>
                <a:spcPts val="300"/>
              </a:spcAft>
              <a:defRPr/>
            </a:pPr>
            <a:r>
              <a:rPr lang="en-US" dirty="0">
                <a:latin typeface="Arial" panose="020B0604020202020204" pitchFamily="34" charset="0"/>
                <a:cs typeface="Arial" panose="020B0604020202020204" pitchFamily="34" charset="0"/>
              </a:rPr>
              <a:t>A rapidly fatal condition involving the CNS</a:t>
            </a:r>
          </a:p>
          <a:p>
            <a:pPr lvl="1">
              <a:spcBef>
                <a:spcPts val="300"/>
              </a:spcBef>
              <a:spcAft>
                <a:spcPts val="300"/>
              </a:spcAft>
              <a:defRPr/>
            </a:pPr>
            <a:r>
              <a:rPr lang="en-US" dirty="0">
                <a:latin typeface="Arial" panose="020B0604020202020204" pitchFamily="34" charset="0"/>
                <a:cs typeface="Arial" panose="020B0604020202020204" pitchFamily="34" charset="0"/>
              </a:rPr>
              <a:t>A common factor in infection is the report of recent swimming or other water-related activities in warm, artificial lakes or brackish or muddy water or exposure to bottom sediment. </a:t>
            </a:r>
          </a:p>
          <a:p>
            <a:pPr lvl="1">
              <a:spcBef>
                <a:spcPts val="300"/>
              </a:spcBef>
              <a:spcAft>
                <a:spcPts val="300"/>
              </a:spcAft>
              <a:defRPr/>
            </a:pPr>
            <a:r>
              <a:rPr lang="en-US" dirty="0">
                <a:latin typeface="Arial" panose="020B0604020202020204" pitchFamily="34" charset="0"/>
                <a:cs typeface="Arial" panose="020B0604020202020204" pitchFamily="34" charset="0"/>
              </a:rPr>
              <a:t>Waterskiing, wakeboarding, or other activities that increase the chances of forceful entry of water into the nose may facilitate infection.</a:t>
            </a:r>
            <a:endParaRPr lang="en-US" altLang="en-US" sz="3200"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a:extLst>
              <a:ext uri="{FF2B5EF4-FFF2-40B4-BE49-F238E27FC236}">
                <a16:creationId xmlns:a16="http://schemas.microsoft.com/office/drawing/2014/main" id="{91A6415A-7903-996E-B7E1-2BFCC77775EC}"/>
              </a:ext>
            </a:extLst>
          </p:cNvPr>
          <p:cNvSpPr>
            <a:spLocks noGrp="1"/>
          </p:cNvSpPr>
          <p:nvPr>
            <p:ph type="title"/>
          </p:nvPr>
        </p:nvSpPr>
        <p:spPr>
          <a:xfrm>
            <a:off x="1981200" y="222250"/>
            <a:ext cx="8229600" cy="1143000"/>
          </a:xfrm>
        </p:spPr>
        <p:txBody>
          <a:bodyPr>
            <a:normAutofit/>
          </a:bodyPr>
          <a:lstStyle/>
          <a:p>
            <a:pPr algn="ctr"/>
            <a:r>
              <a:rPr lang="en-US" altLang="en-US" sz="4000" i="1" dirty="0">
                <a:latin typeface="Arial" panose="020B0604020202020204" pitchFamily="34" charset="0"/>
                <a:cs typeface="Arial" panose="020B0604020202020204" pitchFamily="34" charset="0"/>
              </a:rPr>
              <a:t>Giardia </a:t>
            </a:r>
            <a:r>
              <a:rPr lang="en-US" altLang="en-US" sz="4000" i="1" dirty="0" err="1">
                <a:latin typeface="Arial" panose="020B0604020202020204" pitchFamily="34" charset="0"/>
                <a:cs typeface="Arial" panose="020B0604020202020204" pitchFamily="34" charset="0"/>
              </a:rPr>
              <a:t>duodenalis</a:t>
            </a:r>
            <a:r>
              <a:rPr lang="en-US" altLang="en-US" sz="4000" dirty="0">
                <a:latin typeface="Arial" panose="020B0604020202020204" pitchFamily="34" charset="0"/>
                <a:cs typeface="Arial" panose="020B0604020202020204" pitchFamily="34" charset="0"/>
              </a:rPr>
              <a:t> (Cont.)</a:t>
            </a:r>
          </a:p>
        </p:txBody>
      </p:sp>
      <p:sp>
        <p:nvSpPr>
          <p:cNvPr id="282627" name="Content Placeholder 2">
            <a:extLst>
              <a:ext uri="{FF2B5EF4-FFF2-40B4-BE49-F238E27FC236}">
                <a16:creationId xmlns:a16="http://schemas.microsoft.com/office/drawing/2014/main" id="{0E027501-0E1F-28E4-6CBF-B34BE8A1DB56}"/>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Laboratory diagnosis</a:t>
            </a:r>
          </a:p>
          <a:p>
            <a:pPr lvl="1"/>
            <a:r>
              <a:rPr lang="en-US" altLang="en-US" dirty="0">
                <a:latin typeface="Arial" panose="020B0604020202020204" pitchFamily="34" charset="0"/>
                <a:cs typeface="Arial" panose="020B0604020202020204" pitchFamily="34" charset="0"/>
              </a:rPr>
              <a:t>When clinical symptoms persist, and the organism cannot be demonstrated in feces or when the patient does not respond to treatment, duodenal aspiration or the Entero-Test has been used to detect the organism.</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a:extLst>
              <a:ext uri="{FF2B5EF4-FFF2-40B4-BE49-F238E27FC236}">
                <a16:creationId xmlns:a16="http://schemas.microsoft.com/office/drawing/2014/main" id="{2964BD07-06CD-2B02-D2E1-9F0CE211A041}"/>
              </a:ext>
            </a:extLst>
          </p:cNvPr>
          <p:cNvSpPr>
            <a:spLocks noGrp="1"/>
          </p:cNvSpPr>
          <p:nvPr>
            <p:ph type="title"/>
          </p:nvPr>
        </p:nvSpPr>
        <p:spPr/>
        <p:txBody>
          <a:bodyPr>
            <a:normAutofit/>
          </a:bodyPr>
          <a:lstStyle/>
          <a:p>
            <a:pPr algn="ctr"/>
            <a:r>
              <a:rPr lang="en-US" altLang="en-US" sz="4000" i="1" dirty="0" err="1">
                <a:latin typeface="Arial" panose="020B0604020202020204" pitchFamily="34" charset="0"/>
                <a:cs typeface="Arial" panose="020B0604020202020204" pitchFamily="34" charset="0"/>
              </a:rPr>
              <a:t>Dientamoeba</a:t>
            </a:r>
            <a:r>
              <a:rPr lang="en-US" altLang="en-US" sz="4000" i="1" dirty="0">
                <a:latin typeface="Arial" panose="020B0604020202020204" pitchFamily="34" charset="0"/>
                <a:cs typeface="Arial" panose="020B0604020202020204" pitchFamily="34" charset="0"/>
              </a:rPr>
              <a:t> fragilis</a:t>
            </a:r>
          </a:p>
        </p:txBody>
      </p:sp>
      <p:sp>
        <p:nvSpPr>
          <p:cNvPr id="283651" name="Content Placeholder 2">
            <a:extLst>
              <a:ext uri="{FF2B5EF4-FFF2-40B4-BE49-F238E27FC236}">
                <a16:creationId xmlns:a16="http://schemas.microsoft.com/office/drawing/2014/main" id="{7E7B4146-E538-0381-D7E3-C875D3A3ECD0}"/>
              </a:ext>
            </a:extLst>
          </p:cNvPr>
          <p:cNvSpPr>
            <a:spLocks noGrp="1"/>
          </p:cNvSpPr>
          <p:nvPr>
            <p:ph idx="1"/>
          </p:nvPr>
        </p:nvSpPr>
        <p:spPr>
          <a:xfrm>
            <a:off x="775252" y="1495839"/>
            <a:ext cx="10578548" cy="4681124"/>
          </a:xfrm>
        </p:spPr>
        <p:txBody>
          <a:bodyPr/>
          <a:lstStyle/>
          <a:p>
            <a:r>
              <a:rPr lang="en-US" altLang="en-US" i="1" dirty="0">
                <a:latin typeface="Arial" panose="020B0604020202020204" pitchFamily="34" charset="0"/>
                <a:cs typeface="Arial" panose="020B0604020202020204" pitchFamily="34" charset="0"/>
              </a:rPr>
              <a:t>D. fragilis </a:t>
            </a:r>
            <a:r>
              <a:rPr lang="en-US" altLang="en-US" dirty="0">
                <a:latin typeface="Arial" panose="020B0604020202020204" pitchFamily="34" charset="0"/>
                <a:cs typeface="Arial" panose="020B0604020202020204" pitchFamily="34" charset="0"/>
              </a:rPr>
              <a:t>has a worldwide distribution, with prevalence ranging from less than 1% to greater than 40%.</a:t>
            </a:r>
          </a:p>
          <a:p>
            <a:r>
              <a:rPr lang="en-US" altLang="en-US" dirty="0">
                <a:latin typeface="Arial" panose="020B0604020202020204" pitchFamily="34" charset="0"/>
                <a:cs typeface="Arial" panose="020B0604020202020204" pitchFamily="34" charset="0"/>
              </a:rPr>
              <a:t>For many years, there were questions about the pathogenicity of </a:t>
            </a:r>
            <a:r>
              <a:rPr lang="en-US" altLang="en-US" i="1" dirty="0">
                <a:latin typeface="Arial" panose="020B0604020202020204" pitchFamily="34" charset="0"/>
                <a:cs typeface="Arial" panose="020B0604020202020204" pitchFamily="34" charset="0"/>
              </a:rPr>
              <a:t>D. fragilis. </a:t>
            </a:r>
          </a:p>
          <a:p>
            <a:r>
              <a:rPr lang="en-US" altLang="en-US" dirty="0">
                <a:latin typeface="Arial" panose="020B0604020202020204" pitchFamily="34" charset="0"/>
                <a:cs typeface="Arial" panose="020B0604020202020204" pitchFamily="34" charset="0"/>
              </a:rPr>
              <a:t>The organism was isolated from the stools of patients who were asymptomatic and from those who had GI symptoms, such as abdominal pain or tenderness and diarrhea.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a:extLst>
              <a:ext uri="{FF2B5EF4-FFF2-40B4-BE49-F238E27FC236}">
                <a16:creationId xmlns:a16="http://schemas.microsoft.com/office/drawing/2014/main" id="{FB17522B-E40F-9227-9D14-89A95F184D42}"/>
              </a:ext>
            </a:extLst>
          </p:cNvPr>
          <p:cNvSpPr>
            <a:spLocks noGrp="1"/>
          </p:cNvSpPr>
          <p:nvPr>
            <p:ph type="title"/>
          </p:nvPr>
        </p:nvSpPr>
        <p:spPr/>
        <p:txBody>
          <a:bodyPr>
            <a:normAutofit/>
          </a:bodyPr>
          <a:lstStyle/>
          <a:p>
            <a:pPr algn="ctr"/>
            <a:r>
              <a:rPr lang="en-US" altLang="en-US" sz="4000" i="1" dirty="0" err="1">
                <a:latin typeface="Arial" panose="020B0604020202020204" pitchFamily="34" charset="0"/>
                <a:cs typeface="Arial" panose="020B0604020202020204" pitchFamily="34" charset="0"/>
              </a:rPr>
              <a:t>Dientamoeba</a:t>
            </a:r>
            <a:r>
              <a:rPr lang="en-US" altLang="en-US" sz="4000" i="1" dirty="0">
                <a:latin typeface="Arial" panose="020B0604020202020204" pitchFamily="34" charset="0"/>
                <a:cs typeface="Arial" panose="020B0604020202020204" pitchFamily="34" charset="0"/>
              </a:rPr>
              <a:t> fragilis </a:t>
            </a:r>
            <a:r>
              <a:rPr lang="en-US" altLang="en-US" sz="4000" dirty="0">
                <a:latin typeface="Arial" panose="020B0604020202020204" pitchFamily="34" charset="0"/>
                <a:cs typeface="Arial" panose="020B0604020202020204" pitchFamily="34" charset="0"/>
              </a:rPr>
              <a:t>(Cont.)</a:t>
            </a:r>
          </a:p>
        </p:txBody>
      </p:sp>
      <p:sp>
        <p:nvSpPr>
          <p:cNvPr id="284675" name="Content Placeholder 2">
            <a:extLst>
              <a:ext uri="{FF2B5EF4-FFF2-40B4-BE49-F238E27FC236}">
                <a16:creationId xmlns:a16="http://schemas.microsoft.com/office/drawing/2014/main" id="{73008B6A-E7C8-EFF6-307C-AE5525FB84FF}"/>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Evidence now suggests that the organism has a role as a pathogen in either acute or chronic infections. </a:t>
            </a:r>
          </a:p>
          <a:p>
            <a:r>
              <a:rPr lang="en-US" altLang="en-US" dirty="0">
                <a:latin typeface="Arial" panose="020B0604020202020204" pitchFamily="34" charset="0"/>
                <a:cs typeface="Arial" panose="020B0604020202020204" pitchFamily="34" charset="0"/>
              </a:rPr>
              <a:t>As with </a:t>
            </a:r>
            <a:r>
              <a:rPr lang="en-US" altLang="en-US" i="1" dirty="0">
                <a:latin typeface="Arial" panose="020B0604020202020204" pitchFamily="34" charset="0"/>
                <a:cs typeface="Arial" panose="020B0604020202020204" pitchFamily="34" charset="0"/>
              </a:rPr>
              <a:t>Blastocystis </a:t>
            </a:r>
            <a:r>
              <a:rPr lang="en-US" altLang="en-US" dirty="0">
                <a:latin typeface="Arial" panose="020B0604020202020204" pitchFamily="34" charset="0"/>
                <a:cs typeface="Arial" panose="020B0604020202020204" pitchFamily="34" charset="0"/>
              </a:rPr>
              <a:t>infections, links to IBS or irritable bowel disease have been suggested.</a:t>
            </a:r>
          </a:p>
          <a:p>
            <a:r>
              <a:rPr lang="en-US" altLang="en-US" dirty="0">
                <a:latin typeface="Arial" panose="020B0604020202020204" pitchFamily="34" charset="0"/>
                <a:cs typeface="Arial" panose="020B0604020202020204" pitchFamily="34" charset="0"/>
              </a:rPr>
              <a:t>Case reports show that treatment with metronidazole results in the clearance of the organism and alleviation of symptoms.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a:extLst>
              <a:ext uri="{FF2B5EF4-FFF2-40B4-BE49-F238E27FC236}">
                <a16:creationId xmlns:a16="http://schemas.microsoft.com/office/drawing/2014/main" id="{0552E80A-3CC3-36E6-C0D5-84CCE85F76EC}"/>
              </a:ext>
            </a:extLst>
          </p:cNvPr>
          <p:cNvSpPr>
            <a:spLocks noGrp="1"/>
          </p:cNvSpPr>
          <p:nvPr>
            <p:ph type="title"/>
          </p:nvPr>
        </p:nvSpPr>
        <p:spPr/>
        <p:txBody>
          <a:bodyPr>
            <a:normAutofit/>
          </a:bodyPr>
          <a:lstStyle/>
          <a:p>
            <a:pPr algn="ctr"/>
            <a:r>
              <a:rPr lang="en-US" altLang="en-US" sz="4000" i="1" dirty="0" err="1">
                <a:latin typeface="Arial" panose="020B0604020202020204" pitchFamily="34" charset="0"/>
                <a:cs typeface="Arial" panose="020B0604020202020204" pitchFamily="34" charset="0"/>
              </a:rPr>
              <a:t>Dientamoeba</a:t>
            </a:r>
            <a:r>
              <a:rPr lang="en-US" altLang="en-US" sz="4000" i="1" dirty="0">
                <a:latin typeface="Arial" panose="020B0604020202020204" pitchFamily="34" charset="0"/>
                <a:cs typeface="Arial" panose="020B0604020202020204" pitchFamily="34" charset="0"/>
              </a:rPr>
              <a:t> fragilis </a:t>
            </a:r>
            <a:r>
              <a:rPr lang="en-US" altLang="en-US" sz="4000" dirty="0">
                <a:latin typeface="Arial" panose="020B0604020202020204" pitchFamily="34" charset="0"/>
                <a:cs typeface="Arial" panose="020B0604020202020204" pitchFamily="34" charset="0"/>
              </a:rPr>
              <a:t>(Cont.)</a:t>
            </a:r>
          </a:p>
        </p:txBody>
      </p:sp>
      <p:sp>
        <p:nvSpPr>
          <p:cNvPr id="286723" name="Content Placeholder 2">
            <a:extLst>
              <a:ext uri="{FF2B5EF4-FFF2-40B4-BE49-F238E27FC236}">
                <a16:creationId xmlns:a16="http://schemas.microsoft.com/office/drawing/2014/main" id="{D499A4BA-DC39-3051-BBD0-AC9E675B7047}"/>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Molecular methods show that there are at least two genotypes. </a:t>
            </a:r>
          </a:p>
          <a:p>
            <a:pPr lvl="1"/>
            <a:r>
              <a:rPr lang="en-US" altLang="en-US" dirty="0">
                <a:latin typeface="Arial" panose="020B0604020202020204" pitchFamily="34" charset="0"/>
                <a:cs typeface="Arial" panose="020B0604020202020204" pitchFamily="34" charset="0"/>
              </a:rPr>
              <a:t>While their significance is unknown, genotype 1 is more common. </a:t>
            </a:r>
          </a:p>
          <a:p>
            <a:pPr marL="457200" lvl="1"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The organism was historically described as lacking a cyst stage, but recent animal studies have identified a cyst-like structure in feces.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a:extLst>
              <a:ext uri="{FF2B5EF4-FFF2-40B4-BE49-F238E27FC236}">
                <a16:creationId xmlns:a16="http://schemas.microsoft.com/office/drawing/2014/main" id="{A6E7CAD6-0447-DC96-5D3D-AA0BF925F82E}"/>
              </a:ext>
            </a:extLst>
          </p:cNvPr>
          <p:cNvSpPr>
            <a:spLocks noGrp="1"/>
          </p:cNvSpPr>
          <p:nvPr>
            <p:ph type="title"/>
          </p:nvPr>
        </p:nvSpPr>
        <p:spPr/>
        <p:txBody>
          <a:bodyPr>
            <a:normAutofit/>
          </a:bodyPr>
          <a:lstStyle/>
          <a:p>
            <a:pPr algn="ctr"/>
            <a:r>
              <a:rPr lang="en-US" altLang="en-US" sz="4000" i="1" dirty="0" err="1">
                <a:latin typeface="Arial" panose="020B0604020202020204" pitchFamily="34" charset="0"/>
                <a:cs typeface="Arial" panose="020B0604020202020204" pitchFamily="34" charset="0"/>
              </a:rPr>
              <a:t>Dientamoeba</a:t>
            </a:r>
            <a:r>
              <a:rPr lang="en-US" altLang="en-US" sz="4000" i="1" dirty="0">
                <a:latin typeface="Arial" panose="020B0604020202020204" pitchFamily="34" charset="0"/>
                <a:cs typeface="Arial" panose="020B0604020202020204" pitchFamily="34" charset="0"/>
              </a:rPr>
              <a:t> fragilis </a:t>
            </a:r>
            <a:r>
              <a:rPr lang="en-US" altLang="en-US" sz="4000" dirty="0">
                <a:latin typeface="Arial" panose="020B0604020202020204" pitchFamily="34" charset="0"/>
                <a:cs typeface="Arial" panose="020B0604020202020204" pitchFamily="34" charset="0"/>
              </a:rPr>
              <a:t>(Cont.)</a:t>
            </a:r>
          </a:p>
        </p:txBody>
      </p:sp>
      <p:sp>
        <p:nvSpPr>
          <p:cNvPr id="287747" name="Content Placeholder 2">
            <a:extLst>
              <a:ext uri="{FF2B5EF4-FFF2-40B4-BE49-F238E27FC236}">
                <a16:creationId xmlns:a16="http://schemas.microsoft.com/office/drawing/2014/main" id="{5186071C-C037-7DF6-6ED0-4DE482B1204C}"/>
              </a:ext>
            </a:extLst>
          </p:cNvPr>
          <p:cNvSpPr>
            <a:spLocks noGrp="1"/>
          </p:cNvSpPr>
          <p:nvPr>
            <p:ph idx="1"/>
          </p:nvPr>
        </p:nvSpPr>
        <p:spPr>
          <a:xfrm>
            <a:off x="838200" y="1595230"/>
            <a:ext cx="10515600" cy="4581733"/>
          </a:xfrm>
        </p:spPr>
        <p:txBody>
          <a:bodyPr/>
          <a:lstStyle/>
          <a:p>
            <a:r>
              <a:rPr lang="en-US" altLang="en-US" sz="2400" dirty="0">
                <a:latin typeface="Arial" panose="020B0604020202020204" pitchFamily="34" charset="0"/>
                <a:cs typeface="Arial" panose="020B0604020202020204" pitchFamily="34" charset="0"/>
              </a:rPr>
              <a:t>The life span of the trophozoite outside the body is very short, so direct transmission is unlikely.</a:t>
            </a:r>
          </a:p>
          <a:p>
            <a:r>
              <a:rPr lang="en-US" altLang="en-US" sz="2400" dirty="0">
                <a:latin typeface="Arial" panose="020B0604020202020204" pitchFamily="34" charset="0"/>
                <a:cs typeface="Arial" panose="020B0604020202020204" pitchFamily="34" charset="0"/>
              </a:rPr>
              <a:t>Foodborne or waterborne outbreaks are not common, but some infections have been seen in family groups. </a:t>
            </a:r>
          </a:p>
          <a:p>
            <a:r>
              <a:rPr lang="en-US" altLang="en-US" sz="2400" dirty="0">
                <a:latin typeface="Arial" panose="020B0604020202020204" pitchFamily="34" charset="0"/>
                <a:cs typeface="Arial" panose="020B0604020202020204" pitchFamily="34" charset="0"/>
              </a:rPr>
              <a:t>Controversy about transmission exits in research studies.</a:t>
            </a:r>
          </a:p>
          <a:p>
            <a:r>
              <a:rPr lang="en-US" altLang="en-US" sz="2400" dirty="0">
                <a:latin typeface="Arial" panose="020B0604020202020204" pitchFamily="34" charset="0"/>
                <a:cs typeface="Arial" panose="020B0604020202020204" pitchFamily="34" charset="0"/>
              </a:rPr>
              <a:t>Some studies suggest that the trophozoite may be transmitted to humans through ingestion of helminth eggs, especially those of </a:t>
            </a:r>
            <a:r>
              <a:rPr lang="en-US" altLang="en-US" sz="2400" i="1" dirty="0">
                <a:latin typeface="Arial" panose="020B0604020202020204" pitchFamily="34" charset="0"/>
                <a:cs typeface="Arial" panose="020B0604020202020204" pitchFamily="34" charset="0"/>
              </a:rPr>
              <a:t>Enterobius vermicularis</a:t>
            </a:r>
            <a:r>
              <a:rPr lang="en-US" altLang="en-US" sz="2400" dirty="0">
                <a:latin typeface="Arial" panose="020B0604020202020204" pitchFamily="34" charset="0"/>
                <a:cs typeface="Arial" panose="020B0604020202020204" pitchFamily="34" charset="0"/>
              </a:rPr>
              <a:t>, because co-infection of </a:t>
            </a:r>
            <a:r>
              <a:rPr lang="en-US" altLang="en-US" sz="2400" i="1" dirty="0">
                <a:latin typeface="Arial" panose="020B0604020202020204" pitchFamily="34" charset="0"/>
                <a:cs typeface="Arial" panose="020B0604020202020204" pitchFamily="34" charset="0"/>
              </a:rPr>
              <a:t>D. fragilis </a:t>
            </a:r>
            <a:r>
              <a:rPr lang="en-US" altLang="en-US" sz="2400" dirty="0">
                <a:latin typeface="Arial" panose="020B0604020202020204" pitchFamily="34" charset="0"/>
                <a:cs typeface="Arial" panose="020B0604020202020204" pitchFamily="34" charset="0"/>
              </a:rPr>
              <a:t>and </a:t>
            </a:r>
            <a:r>
              <a:rPr lang="en-US" altLang="en-US" sz="2400" i="1" dirty="0">
                <a:latin typeface="Arial" panose="020B0604020202020204" pitchFamily="34" charset="0"/>
                <a:cs typeface="Arial" panose="020B0604020202020204" pitchFamily="34" charset="0"/>
              </a:rPr>
              <a:t>E. vermicularis </a:t>
            </a:r>
            <a:r>
              <a:rPr lang="en-US" altLang="en-US" sz="2400" dirty="0">
                <a:latin typeface="Arial" panose="020B0604020202020204" pitchFamily="34" charset="0"/>
                <a:cs typeface="Arial" panose="020B0604020202020204" pitchFamily="34" charset="0"/>
              </a:rPr>
              <a:t>is more common than co-infection of </a:t>
            </a:r>
            <a:r>
              <a:rPr lang="en-US" altLang="en-US" sz="2400" i="1" dirty="0">
                <a:latin typeface="Arial" panose="020B0604020202020204" pitchFamily="34" charset="0"/>
                <a:cs typeface="Arial" panose="020B0604020202020204" pitchFamily="34" charset="0"/>
              </a:rPr>
              <a:t>D. fragilis </a:t>
            </a:r>
            <a:r>
              <a:rPr lang="en-US" altLang="en-US" sz="2400" dirty="0">
                <a:latin typeface="Arial" panose="020B0604020202020204" pitchFamily="34" charset="0"/>
                <a:cs typeface="Arial" panose="020B0604020202020204" pitchFamily="34" charset="0"/>
              </a:rPr>
              <a:t>and other organisms.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a:extLst>
              <a:ext uri="{FF2B5EF4-FFF2-40B4-BE49-F238E27FC236}">
                <a16:creationId xmlns:a16="http://schemas.microsoft.com/office/drawing/2014/main" id="{5F065A67-A2DD-D25C-98CF-9B7A201D6D85}"/>
              </a:ext>
            </a:extLst>
          </p:cNvPr>
          <p:cNvSpPr>
            <a:spLocks noGrp="1"/>
          </p:cNvSpPr>
          <p:nvPr>
            <p:ph type="title"/>
          </p:nvPr>
        </p:nvSpPr>
        <p:spPr/>
        <p:txBody>
          <a:bodyPr>
            <a:normAutofit/>
          </a:bodyPr>
          <a:lstStyle/>
          <a:p>
            <a:pPr algn="ctr"/>
            <a:r>
              <a:rPr lang="en-US" altLang="en-US" sz="4000" i="1" dirty="0" err="1">
                <a:latin typeface="Arial" panose="020B0604020202020204" pitchFamily="34" charset="0"/>
                <a:cs typeface="Arial" panose="020B0604020202020204" pitchFamily="34" charset="0"/>
              </a:rPr>
              <a:t>Dientamoeba</a:t>
            </a:r>
            <a:r>
              <a:rPr lang="en-US" altLang="en-US" sz="4000" i="1" dirty="0">
                <a:latin typeface="Arial" panose="020B0604020202020204" pitchFamily="34" charset="0"/>
                <a:cs typeface="Arial" panose="020B0604020202020204" pitchFamily="34" charset="0"/>
              </a:rPr>
              <a:t> fragilis </a:t>
            </a:r>
            <a:r>
              <a:rPr lang="en-US" altLang="en-US" sz="4000" dirty="0">
                <a:latin typeface="Arial" panose="020B0604020202020204" pitchFamily="34" charset="0"/>
                <a:cs typeface="Arial" panose="020B0604020202020204" pitchFamily="34" charset="0"/>
              </a:rPr>
              <a:t>(Cont.)</a:t>
            </a:r>
          </a:p>
        </p:txBody>
      </p:sp>
      <p:sp>
        <p:nvSpPr>
          <p:cNvPr id="288771" name="Content Placeholder 2">
            <a:extLst>
              <a:ext uri="{FF2B5EF4-FFF2-40B4-BE49-F238E27FC236}">
                <a16:creationId xmlns:a16="http://schemas.microsoft.com/office/drawing/2014/main" id="{4CBEFF44-EA60-E581-1ECD-BB5F1CEE2E45}"/>
              </a:ext>
            </a:extLst>
          </p:cNvPr>
          <p:cNvSpPr>
            <a:spLocks noGrp="1"/>
          </p:cNvSpPr>
          <p:nvPr>
            <p:ph idx="1"/>
          </p:nvPr>
        </p:nvSpPr>
        <p:spPr>
          <a:xfrm>
            <a:off x="838201" y="1580322"/>
            <a:ext cx="10333382" cy="4726712"/>
          </a:xfrm>
        </p:spPr>
        <p:txBody>
          <a:bodyPr/>
          <a:lstStyle/>
          <a:p>
            <a:r>
              <a:rPr lang="en-US" altLang="en-US" dirty="0">
                <a:latin typeface="Arial" panose="020B0604020202020204" pitchFamily="34" charset="0"/>
                <a:cs typeface="Arial" panose="020B0604020202020204" pitchFamily="34" charset="0"/>
              </a:rPr>
              <a:t>Some, but not all, molecular studies have shown evidence of </a:t>
            </a:r>
            <a:r>
              <a:rPr lang="en-US" altLang="en-US" i="1" dirty="0">
                <a:latin typeface="Arial" panose="020B0604020202020204" pitchFamily="34" charset="0"/>
                <a:cs typeface="Arial" panose="020B0604020202020204" pitchFamily="34" charset="0"/>
              </a:rPr>
              <a:t>D. fragilis </a:t>
            </a:r>
            <a:r>
              <a:rPr lang="en-US" altLang="en-US" dirty="0">
                <a:latin typeface="Arial" panose="020B0604020202020204" pitchFamily="34" charset="0"/>
                <a:cs typeface="Arial" panose="020B0604020202020204" pitchFamily="34" charset="0"/>
              </a:rPr>
              <a:t>DNA within the pinworm egg. </a:t>
            </a:r>
          </a:p>
          <a:p>
            <a:r>
              <a:rPr lang="en-US" altLang="en-US" dirty="0">
                <a:latin typeface="Arial" panose="020B0604020202020204" pitchFamily="34" charset="0"/>
                <a:cs typeface="Arial" panose="020B0604020202020204" pitchFamily="34" charset="0"/>
              </a:rPr>
              <a:t>Whether the cyst-like structure can be confirmed as the transmission stage remains to be determined.</a:t>
            </a:r>
          </a:p>
          <a:p>
            <a:r>
              <a:rPr lang="en-US" altLang="en-US" dirty="0">
                <a:latin typeface="Arial" panose="020B0604020202020204" pitchFamily="34" charset="0"/>
                <a:cs typeface="Arial" panose="020B0604020202020204" pitchFamily="34" charset="0"/>
              </a:rPr>
              <a:t>Electron microscopy studies of ultrastructure, small-subunit rRNA gene analysis, and the lack of a cyst stage all indicate that it is closely related to the trichomonads. </a:t>
            </a:r>
          </a:p>
          <a:p>
            <a:r>
              <a:rPr lang="en-US" altLang="en-US" i="1" dirty="0">
                <a:latin typeface="Arial" panose="020B0604020202020204" pitchFamily="34" charset="0"/>
                <a:cs typeface="Arial" panose="020B0604020202020204" pitchFamily="34" charset="0"/>
              </a:rPr>
              <a:t>D. fragilis </a:t>
            </a:r>
            <a:r>
              <a:rPr lang="en-US" altLang="en-US" dirty="0">
                <a:latin typeface="Arial" panose="020B0604020202020204" pitchFamily="34" charset="0"/>
                <a:cs typeface="Arial" panose="020B0604020202020204" pitchFamily="34" charset="0"/>
              </a:rPr>
              <a:t>has apparently permanently lost its flagella.</a:t>
            </a:r>
          </a:p>
          <a:p>
            <a:endParaRPr lang="en-US" altLang="en-US" dirty="0">
              <a:latin typeface="Arial" panose="020B0604020202020204" pitchFamily="34" charset="0"/>
              <a:cs typeface="Arial" panose="020B0604020202020204" pitchFamily="34" charset="0"/>
            </a:endParaRPr>
          </a:p>
          <a:p>
            <a:endParaRPr lang="en-US"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itle 1">
            <a:extLst>
              <a:ext uri="{FF2B5EF4-FFF2-40B4-BE49-F238E27FC236}">
                <a16:creationId xmlns:a16="http://schemas.microsoft.com/office/drawing/2014/main" id="{012F66D9-99DC-2CAE-39B6-12282F9A9B2A}"/>
              </a:ext>
            </a:extLst>
          </p:cNvPr>
          <p:cNvSpPr>
            <a:spLocks noGrp="1"/>
          </p:cNvSpPr>
          <p:nvPr>
            <p:ph type="title"/>
          </p:nvPr>
        </p:nvSpPr>
        <p:spPr/>
        <p:txBody>
          <a:bodyPr>
            <a:normAutofit/>
          </a:bodyPr>
          <a:lstStyle/>
          <a:p>
            <a:pPr algn="ctr"/>
            <a:r>
              <a:rPr lang="en-US" altLang="en-US" sz="4000" i="1" dirty="0" err="1">
                <a:latin typeface="Arial" panose="020B0604020202020204" pitchFamily="34" charset="0"/>
                <a:cs typeface="Arial" panose="020B0604020202020204" pitchFamily="34" charset="0"/>
              </a:rPr>
              <a:t>Dientamoeba</a:t>
            </a:r>
            <a:r>
              <a:rPr lang="en-US" altLang="en-US" sz="4000" i="1" dirty="0">
                <a:latin typeface="Arial" panose="020B0604020202020204" pitchFamily="34" charset="0"/>
                <a:cs typeface="Arial" panose="020B0604020202020204" pitchFamily="34" charset="0"/>
              </a:rPr>
              <a:t> fragilis </a:t>
            </a:r>
            <a:r>
              <a:rPr lang="en-US" altLang="en-US" sz="4000" dirty="0">
                <a:latin typeface="Arial" panose="020B0604020202020204" pitchFamily="34" charset="0"/>
                <a:cs typeface="Arial" panose="020B0604020202020204" pitchFamily="34" charset="0"/>
              </a:rPr>
              <a:t>(Cont.)</a:t>
            </a:r>
          </a:p>
        </p:txBody>
      </p:sp>
      <p:sp>
        <p:nvSpPr>
          <p:cNvPr id="3" name="Content Placeholder 2">
            <a:extLst>
              <a:ext uri="{FF2B5EF4-FFF2-40B4-BE49-F238E27FC236}">
                <a16:creationId xmlns:a16="http://schemas.microsoft.com/office/drawing/2014/main" id="{6972107A-82B5-8503-A0C7-FC9ED9695D8C}"/>
              </a:ext>
            </a:extLst>
          </p:cNvPr>
          <p:cNvSpPr>
            <a:spLocks noGrp="1"/>
          </p:cNvSpPr>
          <p:nvPr>
            <p:ph idx="1"/>
          </p:nvPr>
        </p:nvSpPr>
        <p:spPr/>
        <p:txBody>
          <a:bodyPr/>
          <a:lstStyle/>
          <a:p>
            <a:pPr marL="0" indent="0">
              <a:buNone/>
              <a:defRPr/>
            </a:pPr>
            <a:r>
              <a:rPr lang="en-US" dirty="0">
                <a:latin typeface="Arial" panose="020B0604020202020204" pitchFamily="34" charset="0"/>
                <a:cs typeface="Arial" panose="020B0604020202020204" pitchFamily="34" charset="0"/>
              </a:rPr>
              <a:t>Trophozoite morphology</a:t>
            </a:r>
          </a:p>
          <a:p>
            <a:pPr lvl="1">
              <a:defRPr/>
            </a:pPr>
            <a:r>
              <a:rPr lang="en-US" dirty="0">
                <a:latin typeface="Arial" panose="020B0604020202020204" pitchFamily="34" charset="0"/>
                <a:cs typeface="Arial" panose="020B0604020202020204" pitchFamily="34" charset="0"/>
              </a:rPr>
              <a:t>Resembles that of an amebae, hence the name</a:t>
            </a:r>
          </a:p>
          <a:p>
            <a:pPr lvl="1">
              <a:defRPr/>
            </a:pPr>
            <a:r>
              <a:rPr lang="en-US" dirty="0">
                <a:latin typeface="Arial" panose="020B0604020202020204" pitchFamily="34" charset="0"/>
                <a:cs typeface="Arial" panose="020B0604020202020204" pitchFamily="34" charset="0"/>
              </a:rPr>
              <a:t>Binucleate (50% to 80% show this characteristic)</a:t>
            </a:r>
          </a:p>
          <a:p>
            <a:pPr lvl="1">
              <a:defRPr/>
            </a:pPr>
            <a:r>
              <a:rPr lang="en-US" dirty="0">
                <a:latin typeface="Arial" panose="020B0604020202020204" pitchFamily="34" charset="0"/>
                <a:cs typeface="Arial" panose="020B0604020202020204" pitchFamily="34" charset="0"/>
              </a:rPr>
              <a:t>Delicate nuclear membrane with no peripheral chromatin</a:t>
            </a:r>
          </a:p>
          <a:p>
            <a:pPr lvl="1">
              <a:defRPr/>
            </a:pPr>
            <a:r>
              <a:rPr lang="en-US" dirty="0" err="1">
                <a:latin typeface="Arial" panose="020B0604020202020204" pitchFamily="34" charset="0"/>
                <a:cs typeface="Arial" panose="020B0604020202020204" pitchFamily="34" charset="0"/>
              </a:rPr>
              <a:t>Karyosome</a:t>
            </a:r>
            <a:r>
              <a:rPr lang="en-US" dirty="0">
                <a:latin typeface="Arial" panose="020B0604020202020204" pitchFamily="34" charset="0"/>
                <a:cs typeface="Arial" panose="020B0604020202020204" pitchFamily="34" charset="0"/>
              </a:rPr>
              <a:t> consists of four to eight discrete granules, one of which is often larger than the others. </a:t>
            </a:r>
          </a:p>
          <a:p>
            <a:pPr lvl="1">
              <a:defRPr/>
            </a:pPr>
            <a:r>
              <a:rPr lang="en-US" dirty="0">
                <a:latin typeface="Arial" panose="020B0604020202020204" pitchFamily="34" charset="0"/>
                <a:cs typeface="Arial" panose="020B0604020202020204" pitchFamily="34" charset="0"/>
              </a:rPr>
              <a:t>Size of the trophozoite ranges from 5 to 12 µm</a:t>
            </a:r>
          </a:p>
          <a:p>
            <a:pPr lvl="1">
              <a:defRPr/>
            </a:pPr>
            <a:r>
              <a:rPr lang="en-US" dirty="0">
                <a:latin typeface="Arial" panose="020B0604020202020204" pitchFamily="34" charset="0"/>
                <a:cs typeface="Arial" panose="020B0604020202020204" pitchFamily="34" charset="0"/>
              </a:rPr>
              <a:t>Cytoplasm contains many food vacuoles and bacteria </a:t>
            </a:r>
          </a:p>
          <a:p>
            <a:pPr lvl="1">
              <a:defRPr/>
            </a:pPr>
            <a:endParaRPr lang="en-US" dirty="0">
              <a:latin typeface="Arial" panose="020B0604020202020204" pitchFamily="34" charset="0"/>
              <a:cs typeface="Arial" panose="020B0604020202020204" pitchFamily="34" charset="0"/>
            </a:endParaRPr>
          </a:p>
          <a:p>
            <a:pPr lvl="1">
              <a:defRPr/>
            </a:pPr>
            <a:endParaRPr lang="en-US" dirty="0">
              <a:latin typeface="Arial" panose="020B0604020202020204" pitchFamily="34" charset="0"/>
              <a:cs typeface="Arial" panose="020B0604020202020204" pitchFamily="34" charset="0"/>
            </a:endParaRPr>
          </a:p>
          <a:p>
            <a:pPr lvl="1">
              <a:defRPr/>
            </a:pPr>
            <a:endParaRPr lang="en-US" dirty="0"/>
          </a:p>
          <a:p>
            <a:pPr lvl="1">
              <a:defRPr/>
            </a:pPr>
            <a:endParaRPr lang="en-US" dirty="0"/>
          </a:p>
          <a:p>
            <a:pPr lvl="1">
              <a:defRPr/>
            </a:pPr>
            <a:endParaRPr lang="en-US" dirty="0"/>
          </a:p>
          <a:p>
            <a:pPr lvl="1">
              <a:defRPr/>
            </a:pPr>
            <a:endParaRPr lang="en-US" dirty="0"/>
          </a:p>
          <a:p>
            <a:pPr lvl="1">
              <a:defRPr/>
            </a:pPr>
            <a:endParaRPr lang="en-US" dirty="0"/>
          </a:p>
          <a:p>
            <a:pPr>
              <a:defRPr/>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DE7DE0F6-17F9-C449-7A73-89A6D4662381}"/>
              </a:ext>
            </a:extLst>
          </p:cNvPr>
          <p:cNvSpPr>
            <a:spLocks noGrp="1"/>
          </p:cNvSpPr>
          <p:nvPr>
            <p:ph type="title"/>
          </p:nvPr>
        </p:nvSpPr>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D. fragilis </a:t>
            </a:r>
            <a:r>
              <a:rPr lang="en-US" altLang="en-US" sz="4000" dirty="0">
                <a:latin typeface="Arial" panose="020B0604020202020204" pitchFamily="34" charset="0"/>
                <a:cs typeface="Arial" panose="020B0604020202020204" pitchFamily="34" charset="0"/>
              </a:rPr>
              <a:t>Trophozoite</a:t>
            </a:r>
          </a:p>
        </p:txBody>
      </p:sp>
      <p:pic>
        <p:nvPicPr>
          <p:cNvPr id="290821" name="Picture 6" descr="Y:\ELS00000-IW26_[Mahon 6e]\ELS00000-IW26-SRC\Course-N\Construction\IC\jpg\Chapter028\028019.jpg">
            <a:extLst>
              <a:ext uri="{FF2B5EF4-FFF2-40B4-BE49-F238E27FC236}">
                <a16:creationId xmlns:a16="http://schemas.microsoft.com/office/drawing/2014/main" id="{C4F048C1-00EC-EBE1-6A31-5ABFEC83B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47801"/>
            <a:ext cx="6978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1">
            <a:extLst>
              <a:ext uri="{FF2B5EF4-FFF2-40B4-BE49-F238E27FC236}">
                <a16:creationId xmlns:a16="http://schemas.microsoft.com/office/drawing/2014/main" id="{3A8BD200-9C2B-4E66-35EF-E614883FF0B6}"/>
              </a:ext>
            </a:extLst>
          </p:cNvPr>
          <p:cNvSpPr>
            <a:spLocks noGrp="1"/>
          </p:cNvSpPr>
          <p:nvPr>
            <p:ph type="title"/>
          </p:nvPr>
        </p:nvSpPr>
        <p:spPr/>
        <p:txBody>
          <a:bodyPr>
            <a:normAutofit/>
          </a:bodyPr>
          <a:lstStyle/>
          <a:p>
            <a:pPr algn="ctr"/>
            <a:r>
              <a:rPr lang="en-US" altLang="en-US" sz="4000" i="1" dirty="0" err="1">
                <a:latin typeface="Arial" panose="020B0604020202020204" pitchFamily="34" charset="0"/>
                <a:cs typeface="Arial" panose="020B0604020202020204" pitchFamily="34" charset="0"/>
              </a:rPr>
              <a:t>Dientamoeba</a:t>
            </a:r>
            <a:r>
              <a:rPr lang="en-US" altLang="en-US" sz="4000" i="1" dirty="0">
                <a:latin typeface="Arial" panose="020B0604020202020204" pitchFamily="34" charset="0"/>
                <a:cs typeface="Arial" panose="020B0604020202020204" pitchFamily="34" charset="0"/>
              </a:rPr>
              <a:t> fragilis </a:t>
            </a:r>
            <a:r>
              <a:rPr lang="en-US" altLang="en-US" sz="4000" dirty="0">
                <a:latin typeface="Arial" panose="020B0604020202020204" pitchFamily="34" charset="0"/>
                <a:cs typeface="Arial" panose="020B0604020202020204" pitchFamily="34" charset="0"/>
              </a:rPr>
              <a:t>(Cont.)</a:t>
            </a:r>
          </a:p>
        </p:txBody>
      </p:sp>
      <p:sp>
        <p:nvSpPr>
          <p:cNvPr id="291843" name="Content Placeholder 2">
            <a:extLst>
              <a:ext uri="{FF2B5EF4-FFF2-40B4-BE49-F238E27FC236}">
                <a16:creationId xmlns:a16="http://schemas.microsoft.com/office/drawing/2014/main" id="{A1D23B88-A84C-3A48-ABB4-9CC91AD0B34A}"/>
              </a:ext>
            </a:extLst>
          </p:cNvPr>
          <p:cNvSpPr>
            <a:spLocks noGrp="1"/>
          </p:cNvSpPr>
          <p:nvPr>
            <p:ph idx="1"/>
          </p:nvPr>
        </p:nvSpPr>
        <p:spPr>
          <a:xfrm>
            <a:off x="780222" y="1520687"/>
            <a:ext cx="10573578" cy="4656276"/>
          </a:xfrm>
        </p:spPr>
        <p:txBody>
          <a:bodyPr/>
          <a:lstStyle/>
          <a:p>
            <a:r>
              <a:rPr lang="en-US" altLang="en-US" dirty="0">
                <a:latin typeface="Arial" panose="020B0604020202020204" pitchFamily="34" charset="0"/>
                <a:cs typeface="Arial" panose="020B0604020202020204" pitchFamily="34" charset="0"/>
              </a:rPr>
              <a:t>Since trophozoites do not usually survive the concentration technique, they will only be detected on a permanent stained smear. </a:t>
            </a:r>
          </a:p>
          <a:p>
            <a:r>
              <a:rPr lang="en-US" altLang="en-US" i="1" dirty="0">
                <a:latin typeface="Arial" panose="020B0604020202020204" pitchFamily="34" charset="0"/>
                <a:cs typeface="Arial" panose="020B0604020202020204" pitchFamily="34" charset="0"/>
              </a:rPr>
              <a:t>D. fragilis can </a:t>
            </a:r>
            <a:r>
              <a:rPr lang="en-US" altLang="en-US" dirty="0">
                <a:latin typeface="Arial" panose="020B0604020202020204" pitchFamily="34" charset="0"/>
                <a:cs typeface="Arial" panose="020B0604020202020204" pitchFamily="34" charset="0"/>
              </a:rPr>
              <a:t>be difficult to see on a trichrome-stained smear because its outline is often indistinct and blends into the background. </a:t>
            </a:r>
          </a:p>
          <a:p>
            <a:r>
              <a:rPr lang="en-US" altLang="en-US" dirty="0">
                <a:latin typeface="Arial" panose="020B0604020202020204" pitchFamily="34" charset="0"/>
                <a:cs typeface="Arial" panose="020B0604020202020204" pitchFamily="34" charset="0"/>
              </a:rPr>
              <a:t>No commercial tests are available for </a:t>
            </a:r>
            <a:r>
              <a:rPr lang="en-US" altLang="en-US" i="1" dirty="0">
                <a:latin typeface="Arial" panose="020B0604020202020204" pitchFamily="34" charset="0"/>
                <a:cs typeface="Arial" panose="020B0604020202020204" pitchFamily="34" charset="0"/>
              </a:rPr>
              <a:t>D. fragilis </a:t>
            </a:r>
            <a:r>
              <a:rPr lang="en-US" altLang="en-US" dirty="0">
                <a:latin typeface="Arial" panose="020B0604020202020204" pitchFamily="34" charset="0"/>
                <a:cs typeface="Arial" panose="020B0604020202020204" pitchFamily="34" charset="0"/>
              </a:rPr>
              <a:t>antigen in stool</a:t>
            </a:r>
          </a:p>
          <a:p>
            <a:r>
              <a:rPr lang="en-US" altLang="en-US" dirty="0">
                <a:latin typeface="Arial" panose="020B0604020202020204" pitchFamily="34" charset="0"/>
                <a:cs typeface="Arial" panose="020B0604020202020204" pitchFamily="34" charset="0"/>
              </a:rPr>
              <a:t>Microscopy remains the method of choice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a:extLst>
              <a:ext uri="{FF2B5EF4-FFF2-40B4-BE49-F238E27FC236}">
                <a16:creationId xmlns:a16="http://schemas.microsoft.com/office/drawing/2014/main" id="{77AF8A8B-2AF7-D114-BA11-AE7EB9921DD9}"/>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Trichomonas vaginalis</a:t>
            </a:r>
          </a:p>
        </p:txBody>
      </p:sp>
      <p:sp>
        <p:nvSpPr>
          <p:cNvPr id="292867" name="Content Placeholder 2">
            <a:extLst>
              <a:ext uri="{FF2B5EF4-FFF2-40B4-BE49-F238E27FC236}">
                <a16:creationId xmlns:a16="http://schemas.microsoft.com/office/drawing/2014/main" id="{2C3227F5-A81F-0F10-768F-93C5AA6CB75E}"/>
              </a:ext>
            </a:extLst>
          </p:cNvPr>
          <p:cNvSpPr>
            <a:spLocks noGrp="1"/>
          </p:cNvSpPr>
          <p:nvPr>
            <p:ph idx="1"/>
          </p:nvPr>
        </p:nvSpPr>
        <p:spPr>
          <a:xfrm>
            <a:off x="780222" y="1480930"/>
            <a:ext cx="10573578" cy="4696033"/>
          </a:xfrm>
        </p:spPr>
        <p:txBody>
          <a:bodyPr/>
          <a:lstStyle/>
          <a:p>
            <a:r>
              <a:rPr lang="en-US" altLang="en-US" i="1" dirty="0">
                <a:latin typeface="Arial" panose="020B0604020202020204" pitchFamily="34" charset="0"/>
                <a:cs typeface="Arial" panose="020B0604020202020204" pitchFamily="34" charset="0"/>
              </a:rPr>
              <a:t>T. vaginalis</a:t>
            </a:r>
            <a:r>
              <a:rPr lang="en-US" altLang="en-US" dirty="0">
                <a:latin typeface="Arial" panose="020B0604020202020204" pitchFamily="34" charset="0"/>
                <a:cs typeface="Arial" panose="020B0604020202020204" pitchFamily="34" charset="0"/>
              </a:rPr>
              <a:t>, a pathogen of the urogenital tract in men and women, causes trichomoniasis </a:t>
            </a:r>
          </a:p>
          <a:p>
            <a:r>
              <a:rPr lang="en-US" altLang="en-US" dirty="0">
                <a:latin typeface="Arial" panose="020B0604020202020204" pitchFamily="34" charset="0"/>
                <a:cs typeface="Arial" panose="020B0604020202020204" pitchFamily="34" charset="0"/>
              </a:rPr>
              <a:t>One of the most common, nonviral, sexually transmitted diseases (STDs), with an estimate of 180 million cases worldwide.</a:t>
            </a:r>
          </a:p>
          <a:p>
            <a:r>
              <a:rPr lang="en-US" altLang="en-US" dirty="0">
                <a:latin typeface="Arial" panose="020B0604020202020204" pitchFamily="34" charset="0"/>
                <a:cs typeface="Arial" panose="020B0604020202020204" pitchFamily="34" charset="0"/>
              </a:rPr>
              <a:t>Humans are the only host, and the presence of infection with the organism is associated with other STDs, especially gonorrhea.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a:extLst>
              <a:ext uri="{FF2B5EF4-FFF2-40B4-BE49-F238E27FC236}">
                <a16:creationId xmlns:a16="http://schemas.microsoft.com/office/drawing/2014/main" id="{7E8707E7-E70A-D1B0-8486-D893D733441C}"/>
              </a:ext>
            </a:extLst>
          </p:cNvPr>
          <p:cNvSpPr>
            <a:spLocks noGrp="1"/>
          </p:cNvSpPr>
          <p:nvPr>
            <p:ph type="title"/>
          </p:nvPr>
        </p:nvSpPr>
        <p:spPr/>
        <p:txBody>
          <a:bodyPr/>
          <a:lstStyle/>
          <a:p>
            <a:pPr algn="ctr"/>
            <a:r>
              <a:rPr lang="en-US" altLang="en-US" sz="4000" i="1" dirty="0">
                <a:latin typeface="Arial" panose="020B0604020202020204" pitchFamily="34" charset="0"/>
                <a:cs typeface="Arial" panose="020B0604020202020204" pitchFamily="34" charset="0"/>
              </a:rPr>
              <a:t>Naegleria </a:t>
            </a:r>
            <a:r>
              <a:rPr lang="en-US" altLang="en-US" sz="4000" i="1" dirty="0" err="1">
                <a:latin typeface="Arial" panose="020B0604020202020204" pitchFamily="34" charset="0"/>
                <a:cs typeface="Arial" panose="020B0604020202020204" pitchFamily="34" charset="0"/>
              </a:rPr>
              <a:t>fowleri</a:t>
            </a: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i="1" dirty="0">
                <a:latin typeface="Arial" panose="020B0604020202020204" pitchFamily="34" charset="0"/>
                <a:cs typeface="Arial" panose="020B0604020202020204" pitchFamily="34" charset="0"/>
              </a:rPr>
              <a:t>Life cycle </a:t>
            </a:r>
            <a:r>
              <a:rPr lang="en-US" altLang="en-US" dirty="0"/>
              <a:t>(Cont.)</a:t>
            </a:r>
            <a:endParaRPr lang="en-US" altLang="en-US" i="1" dirty="0"/>
          </a:p>
        </p:txBody>
      </p:sp>
      <p:sp>
        <p:nvSpPr>
          <p:cNvPr id="225283" name="Content Placeholder 2">
            <a:extLst>
              <a:ext uri="{FF2B5EF4-FFF2-40B4-BE49-F238E27FC236}">
                <a16:creationId xmlns:a16="http://schemas.microsoft.com/office/drawing/2014/main" id="{AFD155AF-8C7D-D8ED-5E68-AAE05DF55FED}"/>
              </a:ext>
            </a:extLst>
          </p:cNvPr>
          <p:cNvSpPr>
            <a:spLocks noGrp="1"/>
          </p:cNvSpPr>
          <p:nvPr>
            <p:ph idx="1"/>
          </p:nvPr>
        </p:nvSpPr>
        <p:spPr/>
        <p:txBody>
          <a:bodyPr/>
          <a:lstStyle/>
          <a:p>
            <a:pPr marL="0" indent="0">
              <a:buNone/>
            </a:pPr>
            <a:r>
              <a:rPr lang="en-US" altLang="en-US" dirty="0">
                <a:latin typeface="Arial" panose="020B0604020202020204" pitchFamily="34" charset="0"/>
                <a:cs typeface="Arial" panose="020B0604020202020204" pitchFamily="34" charset="0"/>
              </a:rPr>
              <a:t>Life cycle, relatively simple, consisting of 3 stages</a:t>
            </a:r>
          </a:p>
          <a:p>
            <a:pPr marL="457200" lvl="1" indent="0">
              <a:buNone/>
            </a:pPr>
            <a:r>
              <a:rPr lang="en-US" altLang="en-US" dirty="0">
                <a:latin typeface="Arial" panose="020B0604020202020204" pitchFamily="34" charset="0"/>
                <a:cs typeface="Arial" panose="020B0604020202020204" pitchFamily="34" charset="0"/>
              </a:rPr>
              <a:t>(1) free-living amebic trophozoite</a:t>
            </a:r>
          </a:p>
          <a:p>
            <a:pPr marL="457200" lvl="1" indent="0">
              <a:buNone/>
            </a:pPr>
            <a:r>
              <a:rPr lang="en-US" altLang="en-US" dirty="0">
                <a:latin typeface="Arial" panose="020B0604020202020204" pitchFamily="34" charset="0"/>
                <a:cs typeface="Arial" panose="020B0604020202020204" pitchFamily="34" charset="0"/>
              </a:rPr>
              <a:t>(2) transient flagellate form that appears when there is scarcity of nutrients</a:t>
            </a:r>
          </a:p>
          <a:p>
            <a:pPr marL="457200" lvl="1" indent="0">
              <a:buNone/>
            </a:pPr>
            <a:r>
              <a:rPr lang="en-US" altLang="en-US" dirty="0">
                <a:latin typeface="Arial" panose="020B0604020202020204" pitchFamily="34" charset="0"/>
                <a:cs typeface="Arial" panose="020B0604020202020204" pitchFamily="34" charset="0"/>
              </a:rPr>
              <a:t>(3) environmentally resistant cyst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le 1">
            <a:extLst>
              <a:ext uri="{FF2B5EF4-FFF2-40B4-BE49-F238E27FC236}">
                <a16:creationId xmlns:a16="http://schemas.microsoft.com/office/drawing/2014/main" id="{5F240872-00A5-F8DA-31A0-5555924F8A17}"/>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Trichomonas vaginalis </a:t>
            </a:r>
            <a:r>
              <a:rPr lang="en-US" altLang="en-US" sz="4000" dirty="0">
                <a:latin typeface="Arial" panose="020B0604020202020204" pitchFamily="34" charset="0"/>
                <a:cs typeface="Arial" panose="020B0604020202020204" pitchFamily="34" charset="0"/>
              </a:rPr>
              <a:t>(Cont.)</a:t>
            </a:r>
          </a:p>
        </p:txBody>
      </p:sp>
      <p:sp>
        <p:nvSpPr>
          <p:cNvPr id="293891" name="Content Placeholder 2">
            <a:extLst>
              <a:ext uri="{FF2B5EF4-FFF2-40B4-BE49-F238E27FC236}">
                <a16:creationId xmlns:a16="http://schemas.microsoft.com/office/drawing/2014/main" id="{A8EFA61D-EFAA-A941-6CD5-0EBB75D2CBB7}"/>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Trichomoniasis has been increasingly associated with </a:t>
            </a:r>
          </a:p>
          <a:p>
            <a:pPr lvl="1"/>
            <a:r>
              <a:rPr lang="en-US" altLang="en-US" dirty="0">
                <a:latin typeface="Arial" panose="020B0604020202020204" pitchFamily="34" charset="0"/>
                <a:cs typeface="Arial" panose="020B0604020202020204" pitchFamily="34" charset="0"/>
              </a:rPr>
              <a:t>Adverse pregnancy outcomes, including transmission of the organism to the newborn</a:t>
            </a:r>
            <a:r>
              <a:rPr lang="en-US" altLang="en-US" strike="sngStrike" dirty="0">
                <a:latin typeface="Arial" panose="020B0604020202020204" pitchFamily="34" charset="0"/>
                <a:cs typeface="Arial" panose="020B0604020202020204" pitchFamily="34" charset="0"/>
              </a:rPr>
              <a:t> </a:t>
            </a:r>
          </a:p>
          <a:p>
            <a:pPr lvl="1"/>
            <a:r>
              <a:rPr lang="en-US" altLang="en-US" dirty="0">
                <a:latin typeface="Arial" panose="020B0604020202020204" pitchFamily="34" charset="0"/>
                <a:cs typeface="Arial" panose="020B0604020202020204" pitchFamily="34" charset="0"/>
              </a:rPr>
              <a:t>Cervical neoplasia and pelvic inflammatory disease.</a:t>
            </a:r>
          </a:p>
          <a:p>
            <a:r>
              <a:rPr lang="en-US" altLang="en-US" i="1" dirty="0">
                <a:latin typeface="Arial" panose="020B0604020202020204" pitchFamily="34" charset="0"/>
                <a:cs typeface="Arial" panose="020B0604020202020204" pitchFamily="34" charset="0"/>
              </a:rPr>
              <a:t>T. vaginalis </a:t>
            </a:r>
            <a:r>
              <a:rPr lang="en-US" altLang="en-US" dirty="0">
                <a:latin typeface="Arial" panose="020B0604020202020204" pitchFamily="34" charset="0"/>
                <a:cs typeface="Arial" panose="020B0604020202020204" pitchFamily="34" charset="0"/>
              </a:rPr>
              <a:t>lacks a cyst stage</a:t>
            </a:r>
          </a:p>
          <a:p>
            <a:r>
              <a:rPr lang="en-US" altLang="en-US" dirty="0">
                <a:latin typeface="Arial" panose="020B0604020202020204" pitchFamily="34" charset="0"/>
                <a:cs typeface="Arial" panose="020B0604020202020204" pitchFamily="34" charset="0"/>
              </a:rPr>
              <a:t>The trophozoite stage is infective through sexual contact.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le 1">
            <a:extLst>
              <a:ext uri="{FF2B5EF4-FFF2-40B4-BE49-F238E27FC236}">
                <a16:creationId xmlns:a16="http://schemas.microsoft.com/office/drawing/2014/main" id="{6BC4B892-4511-CBDE-5CA7-FEF561BC225B}"/>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Trichomonas vaginalis </a:t>
            </a:r>
            <a:r>
              <a:rPr lang="en-US" altLang="en-US" sz="4000" dirty="0">
                <a:latin typeface="Arial" panose="020B0604020202020204" pitchFamily="34" charset="0"/>
                <a:cs typeface="Arial" panose="020B0604020202020204" pitchFamily="34" charset="0"/>
              </a:rPr>
              <a:t>(Cont.)</a:t>
            </a:r>
          </a:p>
        </p:txBody>
      </p:sp>
      <p:sp>
        <p:nvSpPr>
          <p:cNvPr id="294915" name="Content Placeholder 2">
            <a:extLst>
              <a:ext uri="{FF2B5EF4-FFF2-40B4-BE49-F238E27FC236}">
                <a16:creationId xmlns:a16="http://schemas.microsoft.com/office/drawing/2014/main" id="{AD033C90-10D1-9159-E21C-517DF3EC073D}"/>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The pear-shaped trophozoite assumes an ameboid form on contact with epithelial cells of the genital tract. </a:t>
            </a:r>
          </a:p>
          <a:p>
            <a:pPr lvl="1"/>
            <a:r>
              <a:rPr lang="en-US" altLang="en-US" dirty="0">
                <a:latin typeface="Arial" panose="020B0604020202020204" pitchFamily="34" charset="0"/>
                <a:cs typeface="Arial" panose="020B0604020202020204" pitchFamily="34" charset="0"/>
              </a:rPr>
              <a:t>Adhesion molecules, known as lipoglycans, mediate this binding. </a:t>
            </a:r>
          </a:p>
          <a:p>
            <a:pPr lvl="1"/>
            <a:r>
              <a:rPr lang="en-US" altLang="en-US" dirty="0">
                <a:latin typeface="Arial" panose="020B0604020202020204" pitchFamily="34" charset="0"/>
                <a:cs typeface="Arial" panose="020B0604020202020204" pitchFamily="34" charset="0"/>
              </a:rPr>
              <a:t>The organism is susceptible to rapid drying in the environment, but a few cases of nonsexual transmission have been reported.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1">
            <a:extLst>
              <a:ext uri="{FF2B5EF4-FFF2-40B4-BE49-F238E27FC236}">
                <a16:creationId xmlns:a16="http://schemas.microsoft.com/office/drawing/2014/main" id="{041E3035-98BF-A34E-8D49-DB1D51027023}"/>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Trichomonas vaginalis </a:t>
            </a:r>
            <a:r>
              <a:rPr lang="en-US" altLang="en-US" sz="4000" dirty="0">
                <a:latin typeface="Arial" panose="020B0604020202020204" pitchFamily="34" charset="0"/>
                <a:cs typeface="Arial" panose="020B0604020202020204" pitchFamily="34" charset="0"/>
              </a:rPr>
              <a:t>(Cont.)</a:t>
            </a:r>
          </a:p>
        </p:txBody>
      </p:sp>
      <p:sp>
        <p:nvSpPr>
          <p:cNvPr id="295939" name="Content Placeholder 2">
            <a:extLst>
              <a:ext uri="{FF2B5EF4-FFF2-40B4-BE49-F238E27FC236}">
                <a16:creationId xmlns:a16="http://schemas.microsoft.com/office/drawing/2014/main" id="{27BA4815-41E4-3FB3-25E2-BD0A859DE754}"/>
              </a:ext>
            </a:extLst>
          </p:cNvPr>
          <p:cNvSpPr>
            <a:spLocks noGrp="1"/>
          </p:cNvSpPr>
          <p:nvPr>
            <p:ph idx="1"/>
          </p:nvPr>
        </p:nvSpPr>
        <p:spPr>
          <a:xfrm>
            <a:off x="1212574" y="1505778"/>
            <a:ext cx="10141226" cy="4671185"/>
          </a:xfrm>
        </p:spPr>
        <p:txBody>
          <a:bodyPr/>
          <a:lstStyle/>
          <a:p>
            <a:r>
              <a:rPr lang="en-US" altLang="en-US" dirty="0">
                <a:latin typeface="Arial" panose="020B0604020202020204" pitchFamily="34" charset="0"/>
                <a:cs typeface="Arial" panose="020B0604020202020204" pitchFamily="34" charset="0"/>
              </a:rPr>
              <a:t>In women, the infection is primarily localized to the vagina, resulting in itching and the production of a frothy, creamy, mucopurulent vaginal discharge as well as dysuria. </a:t>
            </a:r>
          </a:p>
          <a:p>
            <a:r>
              <a:rPr lang="en-US" altLang="en-US" dirty="0">
                <a:latin typeface="Arial" panose="020B0604020202020204" pitchFamily="34" charset="0"/>
                <a:cs typeface="Arial" panose="020B0604020202020204" pitchFamily="34" charset="0"/>
              </a:rPr>
              <a:t>About one third of infected women, however, are asymptomatic.</a:t>
            </a:r>
          </a:p>
          <a:p>
            <a:r>
              <a:rPr lang="en-US" altLang="en-US" dirty="0">
                <a:latin typeface="Arial" panose="020B0604020202020204" pitchFamily="34" charset="0"/>
                <a:cs typeface="Arial" panose="020B0604020202020204" pitchFamily="34" charset="0"/>
              </a:rPr>
              <a:t>A chronic state can develop, with mild symptoms of pruritus and scanty discharge.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1">
            <a:extLst>
              <a:ext uri="{FF2B5EF4-FFF2-40B4-BE49-F238E27FC236}">
                <a16:creationId xmlns:a16="http://schemas.microsoft.com/office/drawing/2014/main" id="{C7D0BD11-7951-2A96-A26B-3FFDB0EA5D0D}"/>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Trichomonas vaginalis </a:t>
            </a:r>
            <a:r>
              <a:rPr lang="en-US" altLang="en-US" sz="4000" dirty="0">
                <a:latin typeface="Arial" panose="020B0604020202020204" pitchFamily="34" charset="0"/>
                <a:cs typeface="Arial" panose="020B0604020202020204" pitchFamily="34" charset="0"/>
              </a:rPr>
              <a:t>(Cont.)</a:t>
            </a:r>
          </a:p>
        </p:txBody>
      </p:sp>
      <p:sp>
        <p:nvSpPr>
          <p:cNvPr id="296963" name="Content Placeholder 2">
            <a:extLst>
              <a:ext uri="{FF2B5EF4-FFF2-40B4-BE49-F238E27FC236}">
                <a16:creationId xmlns:a16="http://schemas.microsoft.com/office/drawing/2014/main" id="{904AC6E4-7448-D911-360B-6AEA130FB81C}"/>
              </a:ext>
            </a:extLst>
          </p:cNvPr>
          <p:cNvSpPr>
            <a:spLocks noGrp="1"/>
          </p:cNvSpPr>
          <p:nvPr>
            <p:ph idx="1"/>
          </p:nvPr>
        </p:nvSpPr>
        <p:spPr>
          <a:xfrm>
            <a:off x="1048578" y="1565413"/>
            <a:ext cx="10305222" cy="4611550"/>
          </a:xfrm>
        </p:spPr>
        <p:txBody>
          <a:bodyPr/>
          <a:lstStyle/>
          <a:p>
            <a:r>
              <a:rPr lang="en-US" altLang="en-US" dirty="0">
                <a:latin typeface="Arial" panose="020B0604020202020204" pitchFamily="34" charset="0"/>
                <a:cs typeface="Arial" panose="020B0604020202020204" pitchFamily="34" charset="0"/>
              </a:rPr>
              <a:t>Women with chronic infection are often a major source of transmission to sexual partners.</a:t>
            </a:r>
          </a:p>
          <a:p>
            <a:r>
              <a:rPr lang="en-US" altLang="en-US" dirty="0">
                <a:latin typeface="Arial" panose="020B0604020202020204" pitchFamily="34" charset="0"/>
                <a:cs typeface="Arial" panose="020B0604020202020204" pitchFamily="34" charset="0"/>
              </a:rPr>
              <a:t>Men infected with </a:t>
            </a:r>
            <a:r>
              <a:rPr lang="en-US" altLang="en-US" i="1" dirty="0">
                <a:latin typeface="Arial" panose="020B0604020202020204" pitchFamily="34" charset="0"/>
                <a:cs typeface="Arial" panose="020B0604020202020204" pitchFamily="34" charset="0"/>
              </a:rPr>
              <a:t>T. vaginalis </a:t>
            </a:r>
            <a:r>
              <a:rPr lang="en-US" altLang="en-US" dirty="0">
                <a:latin typeface="Arial" panose="020B0604020202020204" pitchFamily="34" charset="0"/>
                <a:cs typeface="Arial" panose="020B0604020202020204" pitchFamily="34" charset="0"/>
              </a:rPr>
              <a:t>are usually asymptomatic and serve as carriers, although they can develop nonspecific urethritis with a milky discharge that lasts up to 4 weeks. </a:t>
            </a:r>
          </a:p>
          <a:p>
            <a:r>
              <a:rPr lang="en-US" altLang="en-US" i="1" dirty="0">
                <a:latin typeface="Arial" panose="020B0604020202020204" pitchFamily="34" charset="0"/>
                <a:cs typeface="Arial" panose="020B0604020202020204" pitchFamily="34" charset="0"/>
              </a:rPr>
              <a:t>T. vaginalis </a:t>
            </a:r>
            <a:r>
              <a:rPr lang="en-US" altLang="en-US" dirty="0">
                <a:latin typeface="Arial" panose="020B0604020202020204" pitchFamily="34" charset="0"/>
                <a:cs typeface="Arial" panose="020B0604020202020204" pitchFamily="34" charset="0"/>
              </a:rPr>
              <a:t>is now considered an important cause of nongonococcal urethritis.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le 1">
            <a:extLst>
              <a:ext uri="{FF2B5EF4-FFF2-40B4-BE49-F238E27FC236}">
                <a16:creationId xmlns:a16="http://schemas.microsoft.com/office/drawing/2014/main" id="{F93FD15B-7E59-6EF3-4F9A-C1C1FDEE2183}"/>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Trichomonas vaginalis </a:t>
            </a:r>
            <a:r>
              <a:rPr lang="en-US" altLang="en-US" sz="4000" dirty="0">
                <a:latin typeface="Arial" panose="020B0604020202020204" pitchFamily="34" charset="0"/>
                <a:cs typeface="Arial" panose="020B0604020202020204" pitchFamily="34" charset="0"/>
              </a:rPr>
              <a:t>(Cont.)</a:t>
            </a:r>
          </a:p>
        </p:txBody>
      </p:sp>
      <p:sp>
        <p:nvSpPr>
          <p:cNvPr id="297987" name="Content Placeholder 2">
            <a:extLst>
              <a:ext uri="{FF2B5EF4-FFF2-40B4-BE49-F238E27FC236}">
                <a16:creationId xmlns:a16="http://schemas.microsoft.com/office/drawing/2014/main" id="{602DAAF6-B160-2D6A-775F-5B5F42FAA965}"/>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Long-term immunity is not developed after an acute infection, and reinfection can occur.</a:t>
            </a:r>
          </a:p>
          <a:p>
            <a:r>
              <a:rPr lang="en-US" altLang="en-US" dirty="0">
                <a:latin typeface="Arial" panose="020B0604020202020204" pitchFamily="34" charset="0"/>
                <a:cs typeface="Arial" panose="020B0604020202020204" pitchFamily="34" charset="0"/>
              </a:rPr>
              <a:t>Diagnosis</a:t>
            </a:r>
          </a:p>
          <a:p>
            <a:pPr lvl="1"/>
            <a:r>
              <a:rPr lang="en-US" altLang="en-US" dirty="0">
                <a:latin typeface="Arial" panose="020B0604020202020204" pitchFamily="34" charset="0"/>
                <a:cs typeface="Arial" panose="020B0604020202020204" pitchFamily="34" charset="0"/>
              </a:rPr>
              <a:t>In women, typically made by finding the trophozoite in vaginal discharge or occasionally in urine</a:t>
            </a:r>
          </a:p>
          <a:p>
            <a:pPr lvl="1"/>
            <a:r>
              <a:rPr lang="en-US" altLang="en-US" dirty="0">
                <a:latin typeface="Arial" panose="020B0604020202020204" pitchFamily="34" charset="0"/>
                <a:cs typeface="Arial" panose="020B0604020202020204" pitchFamily="34" charset="0"/>
              </a:rPr>
              <a:t>In men, the trophozoite is seen in urine or prostatic secretions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itle 1">
            <a:extLst>
              <a:ext uri="{FF2B5EF4-FFF2-40B4-BE49-F238E27FC236}">
                <a16:creationId xmlns:a16="http://schemas.microsoft.com/office/drawing/2014/main" id="{F839F5CD-F86F-7DC5-F91E-6FF41E5A4957}"/>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Trichomonas vaginalis </a:t>
            </a:r>
            <a:r>
              <a:rPr lang="en-US" altLang="en-US" sz="4000" dirty="0">
                <a:latin typeface="Arial" panose="020B0604020202020204" pitchFamily="34" charset="0"/>
                <a:cs typeface="Arial" panose="020B0604020202020204" pitchFamily="34" charset="0"/>
              </a:rPr>
              <a:t>(Cont.)</a:t>
            </a:r>
          </a:p>
        </p:txBody>
      </p:sp>
      <p:sp>
        <p:nvSpPr>
          <p:cNvPr id="299011" name="Content Placeholder 2">
            <a:extLst>
              <a:ext uri="{FF2B5EF4-FFF2-40B4-BE49-F238E27FC236}">
                <a16:creationId xmlns:a16="http://schemas.microsoft.com/office/drawing/2014/main" id="{E42C64A0-A6E2-E703-6289-99E19684C10B}"/>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Trophozoite morphology</a:t>
            </a:r>
          </a:p>
          <a:p>
            <a:pPr lvl="1"/>
            <a:r>
              <a:rPr lang="en-US" altLang="en-US" dirty="0">
                <a:latin typeface="Arial" panose="020B0604020202020204" pitchFamily="34" charset="0"/>
                <a:cs typeface="Arial" panose="020B0604020202020204" pitchFamily="34" charset="0"/>
              </a:rPr>
              <a:t>5 to 18 µm in diameter</a:t>
            </a:r>
          </a:p>
          <a:p>
            <a:pPr lvl="1"/>
            <a:r>
              <a:rPr lang="en-US" altLang="en-US" dirty="0">
                <a:latin typeface="Arial" panose="020B0604020202020204" pitchFamily="34" charset="0"/>
                <a:cs typeface="Arial" panose="020B0604020202020204" pitchFamily="34" charset="0"/>
              </a:rPr>
              <a:t>Four anterior flagella</a:t>
            </a:r>
          </a:p>
          <a:p>
            <a:pPr lvl="1"/>
            <a:r>
              <a:rPr lang="en-US" altLang="en-US" dirty="0">
                <a:latin typeface="Arial" panose="020B0604020202020204" pitchFamily="34" charset="0"/>
                <a:cs typeface="Arial" panose="020B0604020202020204" pitchFamily="34" charset="0"/>
              </a:rPr>
              <a:t>An undulating membrane that extends one half the length of the body. </a:t>
            </a:r>
          </a:p>
          <a:p>
            <a:pPr lvl="1"/>
            <a:r>
              <a:rPr lang="en-US" altLang="en-US" dirty="0">
                <a:latin typeface="Arial" panose="020B0604020202020204" pitchFamily="34" charset="0"/>
                <a:cs typeface="Arial" panose="020B0604020202020204" pitchFamily="34" charset="0"/>
              </a:rPr>
              <a:t>In a wet mount, the trophozoite has a characteristic jerky motility, and the motion of the flagella and undulating membrane may be seen.</a:t>
            </a:r>
          </a:p>
          <a:p>
            <a:pPr lvl="1"/>
            <a:r>
              <a:rPr lang="en-US" altLang="en-US" dirty="0">
                <a:latin typeface="Arial" panose="020B0604020202020204" pitchFamily="34" charset="0"/>
                <a:cs typeface="Arial" panose="020B0604020202020204" pitchFamily="34" charset="0"/>
              </a:rPr>
              <a:t>The preparation should be examined immediately because the organism loses viability quickly.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le 1">
            <a:extLst>
              <a:ext uri="{FF2B5EF4-FFF2-40B4-BE49-F238E27FC236}">
                <a16:creationId xmlns:a16="http://schemas.microsoft.com/office/drawing/2014/main" id="{70246D2A-C476-419D-080B-4CE1DC71E79E}"/>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Trichomonas vaginalis </a:t>
            </a:r>
            <a:r>
              <a:rPr lang="en-US" altLang="en-US" sz="4000" dirty="0">
                <a:latin typeface="Arial" panose="020B0604020202020204" pitchFamily="34" charset="0"/>
                <a:cs typeface="Arial" panose="020B0604020202020204" pitchFamily="34" charset="0"/>
              </a:rPr>
              <a:t>(Cont.)</a:t>
            </a:r>
          </a:p>
        </p:txBody>
      </p:sp>
      <p:sp>
        <p:nvSpPr>
          <p:cNvPr id="300035" name="Content Placeholder 2">
            <a:extLst>
              <a:ext uri="{FF2B5EF4-FFF2-40B4-BE49-F238E27FC236}">
                <a16:creationId xmlns:a16="http://schemas.microsoft.com/office/drawing/2014/main" id="{BA0319A8-9238-2B78-C13B-D1FBAC302FF2}"/>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Diagnosis</a:t>
            </a:r>
          </a:p>
          <a:p>
            <a:pPr lvl="1"/>
            <a:r>
              <a:rPr lang="en-US" altLang="en-US" dirty="0">
                <a:latin typeface="Arial" panose="020B0604020202020204" pitchFamily="34" charset="0"/>
                <a:cs typeface="Arial" panose="020B0604020202020204" pitchFamily="34" charset="0"/>
              </a:rPr>
              <a:t>In a Giemsa-stained preparation, the pear-shaped organism shows the presence of</a:t>
            </a:r>
          </a:p>
          <a:p>
            <a:pPr lvl="2"/>
            <a:r>
              <a:rPr lang="en-US" altLang="en-US" dirty="0">
                <a:latin typeface="Arial" panose="020B0604020202020204" pitchFamily="34" charset="0"/>
                <a:cs typeface="Arial" panose="020B0604020202020204" pitchFamily="34" charset="0"/>
              </a:rPr>
              <a:t>an </a:t>
            </a:r>
            <a:r>
              <a:rPr lang="en-US" altLang="en-US" dirty="0" err="1">
                <a:latin typeface="Arial" panose="020B0604020202020204" pitchFamily="34" charset="0"/>
                <a:cs typeface="Arial" panose="020B0604020202020204" pitchFamily="34" charset="0"/>
              </a:rPr>
              <a:t>axostyle</a:t>
            </a:r>
            <a:r>
              <a:rPr lang="en-US" altLang="en-US" dirty="0">
                <a:latin typeface="Arial" panose="020B0604020202020204" pitchFamily="34" charset="0"/>
                <a:cs typeface="Arial" panose="020B0604020202020204" pitchFamily="34" charset="0"/>
              </a:rPr>
              <a:t> extending the length of the organism, </a:t>
            </a:r>
          </a:p>
          <a:p>
            <a:pPr lvl="2"/>
            <a:r>
              <a:rPr lang="en-US" altLang="en-US" dirty="0">
                <a:latin typeface="Arial" panose="020B0604020202020204" pitchFamily="34" charset="0"/>
                <a:cs typeface="Arial" panose="020B0604020202020204" pitchFamily="34" charset="0"/>
              </a:rPr>
              <a:t>a single nucleus near the anterior end, and </a:t>
            </a:r>
          </a:p>
          <a:p>
            <a:pPr lvl="2"/>
            <a:r>
              <a:rPr lang="en-US" altLang="en-US" dirty="0">
                <a:latin typeface="Arial" panose="020B0604020202020204" pitchFamily="34" charset="0"/>
                <a:cs typeface="Arial" panose="020B0604020202020204" pitchFamily="34" charset="0"/>
              </a:rPr>
              <a:t>chromatic granules extending the length of the </a:t>
            </a:r>
            <a:r>
              <a:rPr lang="en-US" altLang="en-US" dirty="0" err="1">
                <a:latin typeface="Arial" panose="020B0604020202020204" pitchFamily="34" charset="0"/>
                <a:cs typeface="Arial" panose="020B0604020202020204" pitchFamily="34" charset="0"/>
              </a:rPr>
              <a:t>axostyle</a:t>
            </a:r>
            <a:r>
              <a:rPr lang="en-US" altLang="en-US" dirty="0">
                <a:latin typeface="Arial" panose="020B0604020202020204" pitchFamily="34" charset="0"/>
                <a:cs typeface="Arial" panose="020B0604020202020204" pitchFamily="34" charset="0"/>
              </a:rPr>
              <a:t>.</a:t>
            </a:r>
          </a:p>
          <a:p>
            <a:pPr lvl="1"/>
            <a:r>
              <a:rPr lang="en-US" altLang="en-US" dirty="0">
                <a:latin typeface="Arial" panose="020B0604020202020204" pitchFamily="34" charset="0"/>
                <a:cs typeface="Arial" panose="020B0604020202020204" pitchFamily="34" charset="0"/>
              </a:rPr>
              <a:t>Fluorescent staining of exudates using acridine orange will demonstrate a typical fluorescent morphology with a yellow to green nucleus.</a:t>
            </a:r>
          </a:p>
          <a:p>
            <a:pPr lvl="1"/>
            <a:r>
              <a:rPr lang="en-US" altLang="en-US" dirty="0">
                <a:latin typeface="Arial" panose="020B0604020202020204" pitchFamily="34" charset="0"/>
                <a:cs typeface="Arial" panose="020B0604020202020204" pitchFamily="34" charset="0"/>
              </a:rPr>
              <a:t>Although most clinicians rely on wet mount preparations, the method has relatively low sensitivity (30% to 70%).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itle 1">
            <a:extLst>
              <a:ext uri="{FF2B5EF4-FFF2-40B4-BE49-F238E27FC236}">
                <a16:creationId xmlns:a16="http://schemas.microsoft.com/office/drawing/2014/main" id="{A6E164EB-2F18-D0A5-EC59-2CFF71B33F2A}"/>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Trichomonas vaginalis </a:t>
            </a:r>
            <a:r>
              <a:rPr lang="en-US" altLang="en-US" sz="4000" dirty="0">
                <a:latin typeface="Arial" panose="020B0604020202020204" pitchFamily="34" charset="0"/>
                <a:cs typeface="Arial" panose="020B0604020202020204" pitchFamily="34" charset="0"/>
              </a:rPr>
              <a:t>(Cont.)</a:t>
            </a:r>
          </a:p>
        </p:txBody>
      </p:sp>
      <p:sp>
        <p:nvSpPr>
          <p:cNvPr id="301059" name="Content Placeholder 2">
            <a:extLst>
              <a:ext uri="{FF2B5EF4-FFF2-40B4-BE49-F238E27FC236}">
                <a16:creationId xmlns:a16="http://schemas.microsoft.com/office/drawing/2014/main" id="{BAC5DC03-FAF0-3540-99AB-AD83570797F3}"/>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Diagnosis</a:t>
            </a:r>
          </a:p>
          <a:p>
            <a:pPr lvl="1"/>
            <a:r>
              <a:rPr lang="en-US" altLang="en-US" dirty="0">
                <a:latin typeface="Arial" panose="020B0604020202020204" pitchFamily="34" charset="0"/>
                <a:cs typeface="Arial" panose="020B0604020202020204" pitchFamily="34" charset="0"/>
              </a:rPr>
              <a:t>Until the advent of molecular methods, culture of the organism from exudate was considered the most sensitive and specific method of detection, although an inoculum of 300 to 500 organisms is necessary.</a:t>
            </a:r>
          </a:p>
          <a:p>
            <a:pPr marL="457200" lvl="1" indent="0">
              <a:buNone/>
            </a:pP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Commercial systems using a plastic pouch containing culture medium are available for detection of the organisms.</a:t>
            </a:r>
          </a:p>
          <a:p>
            <a:pPr lvl="2"/>
            <a:r>
              <a:rPr lang="en-US" altLang="en-US" dirty="0">
                <a:latin typeface="Arial" panose="020B0604020202020204" pitchFamily="34" charset="0"/>
                <a:cs typeface="Arial" panose="020B0604020202020204" pitchFamily="34" charset="0"/>
              </a:rPr>
              <a:t>Inoculate specimen into the pouch within 30 minutes of collection to ensure optimal organism viability.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itle 1">
            <a:extLst>
              <a:ext uri="{FF2B5EF4-FFF2-40B4-BE49-F238E27FC236}">
                <a16:creationId xmlns:a16="http://schemas.microsoft.com/office/drawing/2014/main" id="{9B0CAC0F-26A5-5415-D553-91D6904CCB09}"/>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Trichomonas vaginalis </a:t>
            </a:r>
            <a:r>
              <a:rPr lang="en-US" altLang="en-US" sz="4000" dirty="0">
                <a:latin typeface="Arial" panose="020B0604020202020204" pitchFamily="34" charset="0"/>
                <a:cs typeface="Arial" panose="020B0604020202020204" pitchFamily="34" charset="0"/>
              </a:rPr>
              <a:t>(Cont.)</a:t>
            </a:r>
          </a:p>
        </p:txBody>
      </p:sp>
      <p:sp>
        <p:nvSpPr>
          <p:cNvPr id="302083" name="Content Placeholder 2">
            <a:extLst>
              <a:ext uri="{FF2B5EF4-FFF2-40B4-BE49-F238E27FC236}">
                <a16:creationId xmlns:a16="http://schemas.microsoft.com/office/drawing/2014/main" id="{2B864894-C0E1-D9DE-BB8E-5C3F0F40E6A0}"/>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Diagnosis</a:t>
            </a:r>
          </a:p>
          <a:p>
            <a:pPr lvl="1"/>
            <a:r>
              <a:rPr lang="en-US" altLang="en-US" dirty="0">
                <a:latin typeface="Arial" panose="020B0604020202020204" pitchFamily="34" charset="0"/>
                <a:cs typeface="Arial" panose="020B0604020202020204" pitchFamily="34" charset="0"/>
              </a:rPr>
              <a:t>Culture specimens should be held for up to 5 days and then examined microscopically through the pouch. </a:t>
            </a:r>
          </a:p>
          <a:p>
            <a:pPr lvl="1"/>
            <a:r>
              <a:rPr lang="en-US" altLang="en-US" dirty="0">
                <a:latin typeface="Arial" panose="020B0604020202020204" pitchFamily="34" charset="0"/>
                <a:cs typeface="Arial" panose="020B0604020202020204" pitchFamily="34" charset="0"/>
              </a:rPr>
              <a:t>PCR methods and antigen detection assays are also commercially available. </a:t>
            </a:r>
          </a:p>
          <a:p>
            <a:pPr lvl="2"/>
            <a:r>
              <a:rPr lang="en-US" altLang="en-US" dirty="0">
                <a:latin typeface="Arial" panose="020B0604020202020204" pitchFamily="34" charset="0"/>
                <a:cs typeface="Arial" panose="020B0604020202020204" pitchFamily="34" charset="0"/>
              </a:rPr>
              <a:t>Useful for detecting infection in asymptomatic men</a:t>
            </a:r>
          </a:p>
          <a:p>
            <a:pPr lvl="1"/>
            <a:r>
              <a:rPr lang="en-US" altLang="en-US" dirty="0">
                <a:latin typeface="Arial" panose="020B0604020202020204" pitchFamily="34" charset="0"/>
                <a:cs typeface="Arial" panose="020B0604020202020204" pitchFamily="34" charset="0"/>
              </a:rPr>
              <a:t>Rapid antigen detection tests are based on immunochromatographic EIA procedures using monoclonal antibodies.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le 1">
            <a:extLst>
              <a:ext uri="{FF2B5EF4-FFF2-40B4-BE49-F238E27FC236}">
                <a16:creationId xmlns:a16="http://schemas.microsoft.com/office/drawing/2014/main" id="{8EE35DCC-42AD-03DD-B0A1-229A6D8F8011}"/>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Trichomonas vaginalis </a:t>
            </a:r>
            <a:r>
              <a:rPr lang="en-US" altLang="en-US" sz="4000" dirty="0">
                <a:latin typeface="Arial" panose="020B0604020202020204" pitchFamily="34" charset="0"/>
                <a:cs typeface="Arial" panose="020B0604020202020204" pitchFamily="34" charset="0"/>
              </a:rPr>
              <a:t>(Cont.)</a:t>
            </a:r>
          </a:p>
        </p:txBody>
      </p:sp>
      <p:sp>
        <p:nvSpPr>
          <p:cNvPr id="303107" name="Content Placeholder 2">
            <a:extLst>
              <a:ext uri="{FF2B5EF4-FFF2-40B4-BE49-F238E27FC236}">
                <a16:creationId xmlns:a16="http://schemas.microsoft.com/office/drawing/2014/main" id="{AA222982-13A4-50FC-D855-691A841CF74F}"/>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Treatment</a:t>
            </a:r>
          </a:p>
          <a:p>
            <a:pPr lvl="1"/>
            <a:r>
              <a:rPr lang="en-US" altLang="en-US" dirty="0">
                <a:latin typeface="Arial" panose="020B0604020202020204" pitchFamily="34" charset="0"/>
                <a:cs typeface="Arial" panose="020B0604020202020204" pitchFamily="34" charset="0"/>
              </a:rPr>
              <a:t>Infections are usually treated with metronidazole.</a:t>
            </a:r>
          </a:p>
          <a:p>
            <a:pPr lvl="1"/>
            <a:r>
              <a:rPr lang="en-US" altLang="en-US" dirty="0">
                <a:latin typeface="Arial" panose="020B0604020202020204" pitchFamily="34" charset="0"/>
                <a:cs typeface="Arial" panose="020B0604020202020204" pitchFamily="34" charset="0"/>
              </a:rPr>
              <a:t>Treatment of sexual partners is suggested to obtain optimal cure and prevent reinfection.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a:extLst>
              <a:ext uri="{FF2B5EF4-FFF2-40B4-BE49-F238E27FC236}">
                <a16:creationId xmlns:a16="http://schemas.microsoft.com/office/drawing/2014/main" id="{7231A480-D0C3-91B5-F7B8-6FEF01BC953B}"/>
              </a:ext>
            </a:extLst>
          </p:cNvPr>
          <p:cNvSpPr>
            <a:spLocks noGrp="1"/>
          </p:cNvSpPr>
          <p:nvPr>
            <p:ph type="title"/>
          </p:nvPr>
        </p:nvSpPr>
        <p:spPr/>
        <p:txBody>
          <a:bodyPr/>
          <a:lstStyle/>
          <a:p>
            <a:pPr algn="ctr"/>
            <a:r>
              <a:rPr lang="en-US" altLang="en-US" sz="4000" i="1" dirty="0">
                <a:latin typeface="Arial" panose="020B0604020202020204" pitchFamily="34" charset="0"/>
                <a:cs typeface="Arial" panose="020B0604020202020204" pitchFamily="34" charset="0"/>
              </a:rPr>
              <a:t>Naegleria </a:t>
            </a:r>
            <a:r>
              <a:rPr lang="en-US" altLang="en-US" sz="4000" i="1" dirty="0" err="1">
                <a:latin typeface="Arial" panose="020B0604020202020204" pitchFamily="34" charset="0"/>
                <a:cs typeface="Arial" panose="020B0604020202020204" pitchFamily="34" charset="0"/>
              </a:rPr>
              <a:t>fowleri</a:t>
            </a: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i="1" dirty="0">
                <a:latin typeface="Arial" panose="020B0604020202020204" pitchFamily="34" charset="0"/>
                <a:cs typeface="Arial" panose="020B0604020202020204" pitchFamily="34" charset="0"/>
              </a:rPr>
              <a:t>Life cycle</a:t>
            </a:r>
            <a:endParaRPr lang="en-US" altLang="en-US" i="1" strike="sngStrike" dirty="0"/>
          </a:p>
        </p:txBody>
      </p:sp>
      <p:sp>
        <p:nvSpPr>
          <p:cNvPr id="226307" name="Content Placeholder 2">
            <a:extLst>
              <a:ext uri="{FF2B5EF4-FFF2-40B4-BE49-F238E27FC236}">
                <a16:creationId xmlns:a16="http://schemas.microsoft.com/office/drawing/2014/main" id="{661F1010-3269-2E02-873B-5B43EFF60D17}"/>
              </a:ext>
            </a:extLst>
          </p:cNvPr>
          <p:cNvSpPr>
            <a:spLocks noGrp="1"/>
          </p:cNvSpPr>
          <p:nvPr>
            <p:ph idx="1"/>
          </p:nvPr>
        </p:nvSpPr>
        <p:spPr/>
        <p:txBody>
          <a:bodyPr>
            <a:normAutofit lnSpcReduction="10000"/>
          </a:bodyPr>
          <a:lstStyle/>
          <a:p>
            <a:pPr lvl="1"/>
            <a:r>
              <a:rPr lang="en-US" altLang="en-US" dirty="0">
                <a:latin typeface="Arial" panose="020B0604020202020204" pitchFamily="34" charset="0"/>
                <a:cs typeface="Arial" panose="020B0604020202020204" pitchFamily="34" charset="0"/>
              </a:rPr>
              <a:t>The trophozoite enters the nasal cavity through inhalation of contaminated water or soil.</a:t>
            </a:r>
          </a:p>
          <a:p>
            <a:pPr marL="457200" lvl="1" indent="0">
              <a:buNone/>
            </a:pP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The amebic form colonizes the nasal cavity, invades the nasal mucosa</a:t>
            </a:r>
          </a:p>
          <a:p>
            <a:pPr marL="457200" lvl="1" indent="0">
              <a:buNone/>
            </a:pP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Attaches to olfactory nerves, penetrates the cribriform plate, moves along the olfactory nerve to the olfactory bulb, and moves into the arachnoid space.</a:t>
            </a:r>
          </a:p>
          <a:p>
            <a:pPr marL="457200" lvl="1" indent="0">
              <a:buNone/>
            </a:pP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Then, spreads throughout the CNS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B070D6-00D8-6216-0DFB-F9F4355B2846}"/>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None/>
              <a:defRPr/>
            </a:pPr>
            <a:r>
              <a:rPr lang="en-US" sz="4000" dirty="0">
                <a:latin typeface="Arial" panose="020B0604020202020204" pitchFamily="34" charset="0"/>
                <a:cs typeface="Arial" panose="020B0604020202020204" pitchFamily="34" charset="0"/>
              </a:rPr>
              <a:t>Nonpathogenic Intestinal Flagellates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itle 1">
            <a:extLst>
              <a:ext uri="{FF2B5EF4-FFF2-40B4-BE49-F238E27FC236}">
                <a16:creationId xmlns:a16="http://schemas.microsoft.com/office/drawing/2014/main" id="{8C17ACC4-AE81-EB8B-3625-0076793F6BEE}"/>
              </a:ext>
            </a:extLst>
          </p:cNvPr>
          <p:cNvSpPr>
            <a:spLocks noGrp="1"/>
          </p:cNvSpPr>
          <p:nvPr>
            <p:ph type="title"/>
          </p:nvPr>
        </p:nvSpPr>
        <p:spPr>
          <a:xfrm>
            <a:off x="1981200" y="304800"/>
            <a:ext cx="8229600" cy="1143000"/>
          </a:xfrm>
        </p:spPr>
        <p:txBody>
          <a:bodyPr>
            <a:normAutofit/>
          </a:bodyPr>
          <a:lstStyle/>
          <a:p>
            <a:pPr algn="ctr"/>
            <a:r>
              <a:rPr lang="en-US" altLang="en-US" sz="4000" i="1" dirty="0" err="1">
                <a:latin typeface="Arial" panose="020B0604020202020204" pitchFamily="34" charset="0"/>
                <a:cs typeface="Arial" panose="020B0604020202020204" pitchFamily="34" charset="0"/>
              </a:rPr>
              <a:t>Chilomastix</a:t>
            </a:r>
            <a:r>
              <a:rPr lang="en-US" altLang="en-US" sz="4000" i="1" dirty="0">
                <a:latin typeface="Arial" panose="020B0604020202020204" pitchFamily="34" charset="0"/>
                <a:cs typeface="Arial" panose="020B0604020202020204" pitchFamily="34" charset="0"/>
              </a:rPr>
              <a:t> </a:t>
            </a:r>
            <a:r>
              <a:rPr lang="en-US" altLang="en-US" sz="4000" i="1" dirty="0" err="1">
                <a:latin typeface="Arial" panose="020B0604020202020204" pitchFamily="34" charset="0"/>
                <a:cs typeface="Arial" panose="020B0604020202020204" pitchFamily="34" charset="0"/>
              </a:rPr>
              <a:t>mesnili</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r>
              <a:rPr lang="en-US" altLang="en-US" sz="4000" i="1" dirty="0">
                <a:latin typeface="Arial" panose="020B0604020202020204" pitchFamily="34" charset="0"/>
                <a:cs typeface="Arial" panose="020B0604020202020204" pitchFamily="34" charset="0"/>
              </a:rPr>
              <a:t> </a:t>
            </a:r>
          </a:p>
        </p:txBody>
      </p:sp>
      <p:sp>
        <p:nvSpPr>
          <p:cNvPr id="305155" name="Content Placeholder 2">
            <a:extLst>
              <a:ext uri="{FF2B5EF4-FFF2-40B4-BE49-F238E27FC236}">
                <a16:creationId xmlns:a16="http://schemas.microsoft.com/office/drawing/2014/main" id="{19868B9D-44C2-5D9F-BF72-8A1A787818DA}"/>
              </a:ext>
            </a:extLst>
          </p:cNvPr>
          <p:cNvSpPr>
            <a:spLocks noGrp="1"/>
          </p:cNvSpPr>
          <p:nvPr>
            <p:ph idx="1"/>
          </p:nvPr>
        </p:nvSpPr>
        <p:spPr>
          <a:xfrm>
            <a:off x="838200" y="1447800"/>
            <a:ext cx="10515600" cy="4351338"/>
          </a:xfrm>
        </p:spPr>
        <p:txBody>
          <a:bodyPr/>
          <a:lstStyle/>
          <a:p>
            <a:r>
              <a:rPr lang="en-US" altLang="en-US" dirty="0">
                <a:latin typeface="Arial" panose="020B0604020202020204" pitchFamily="34" charset="0"/>
                <a:cs typeface="Arial" panose="020B0604020202020204" pitchFamily="34" charset="0"/>
              </a:rPr>
              <a:t>Trophozoite morphology</a:t>
            </a:r>
          </a:p>
          <a:p>
            <a:pPr lvl="1"/>
            <a:r>
              <a:rPr lang="en-US" altLang="en-US" dirty="0">
                <a:latin typeface="Arial" panose="020B0604020202020204" pitchFamily="34" charset="0"/>
                <a:cs typeface="Arial" panose="020B0604020202020204" pitchFamily="34" charset="0"/>
              </a:rPr>
              <a:t>Pear shaped </a:t>
            </a:r>
          </a:p>
          <a:p>
            <a:pPr lvl="1"/>
            <a:r>
              <a:rPr lang="en-US" altLang="en-US" dirty="0">
                <a:latin typeface="Arial" panose="020B0604020202020204" pitchFamily="34" charset="0"/>
                <a:cs typeface="Arial" panose="020B0604020202020204" pitchFamily="34" charset="0"/>
              </a:rPr>
              <a:t>Approximately 10 to 20 µm long × 3 to 10 µm wide</a:t>
            </a:r>
          </a:p>
          <a:p>
            <a:pPr lvl="1"/>
            <a:r>
              <a:rPr lang="en-US" altLang="en-US" dirty="0">
                <a:latin typeface="Arial" panose="020B0604020202020204" pitchFamily="34" charset="0"/>
                <a:cs typeface="Arial" panose="020B0604020202020204" pitchFamily="34" charset="0"/>
              </a:rPr>
              <a:t>Prominent cytostome</a:t>
            </a:r>
          </a:p>
          <a:p>
            <a:pPr lvl="2"/>
            <a:r>
              <a:rPr lang="en-US" altLang="en-US" dirty="0">
                <a:latin typeface="Arial" panose="020B0604020202020204" pitchFamily="34" charset="0"/>
                <a:cs typeface="Arial" panose="020B0604020202020204" pitchFamily="34" charset="0"/>
              </a:rPr>
              <a:t>elongated and rounded at the anterior and posterior</a:t>
            </a:r>
          </a:p>
          <a:p>
            <a:pPr lvl="1"/>
            <a:r>
              <a:rPr lang="en-US" altLang="en-US" dirty="0">
                <a:latin typeface="Arial" panose="020B0604020202020204" pitchFamily="34" charset="0"/>
                <a:cs typeface="Arial" panose="020B0604020202020204" pitchFamily="34" charset="0"/>
              </a:rPr>
              <a:t>Prominent nucleus</a:t>
            </a:r>
          </a:p>
          <a:p>
            <a:pPr lvl="2"/>
            <a:r>
              <a:rPr lang="en-US" altLang="en-US" dirty="0">
                <a:latin typeface="Arial" panose="020B0604020202020204" pitchFamily="34" charset="0"/>
                <a:cs typeface="Arial" panose="020B0604020202020204" pitchFamily="34" charset="0"/>
              </a:rPr>
              <a:t>a small central </a:t>
            </a:r>
            <a:r>
              <a:rPr lang="en-US" altLang="en-US" dirty="0" err="1">
                <a:latin typeface="Arial" panose="020B0604020202020204" pitchFamily="34" charset="0"/>
                <a:cs typeface="Arial" panose="020B0604020202020204" pitchFamily="34" charset="0"/>
              </a:rPr>
              <a:t>karyosome</a:t>
            </a:r>
            <a:r>
              <a:rPr lang="en-US" altLang="en-US" dirty="0">
                <a:latin typeface="Arial" panose="020B0604020202020204" pitchFamily="34" charset="0"/>
                <a:cs typeface="Arial" panose="020B0604020202020204" pitchFamily="34" charset="0"/>
              </a:rPr>
              <a:t> </a:t>
            </a:r>
            <a:r>
              <a:rPr lang="en-US" altLang="en-US" strike="sngStrike" dirty="0">
                <a:latin typeface="Arial" panose="020B0604020202020204" pitchFamily="34" charset="0"/>
                <a:cs typeface="Arial" panose="020B0604020202020204" pitchFamily="34" charset="0"/>
              </a:rPr>
              <a:t>and is </a:t>
            </a:r>
            <a:r>
              <a:rPr lang="en-US" altLang="en-US" dirty="0">
                <a:latin typeface="Arial" panose="020B0604020202020204" pitchFamily="34" charset="0"/>
                <a:cs typeface="Arial" panose="020B0604020202020204" pitchFamily="34" charset="0"/>
              </a:rPr>
              <a:t>surrounded by fibrils that curl around the cytostome to give a so-called “shepherd’s crook” appearance</a:t>
            </a:r>
          </a:p>
          <a:p>
            <a:pPr lvl="1"/>
            <a:r>
              <a:rPr lang="en-US" altLang="en-US" dirty="0">
                <a:latin typeface="Arial" panose="020B0604020202020204" pitchFamily="34" charset="0"/>
                <a:cs typeface="Arial" panose="020B0604020202020204" pitchFamily="34" charset="0"/>
              </a:rPr>
              <a:t>Spiral groove that encircles the body of the organism</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itle 1">
            <a:extLst>
              <a:ext uri="{FF2B5EF4-FFF2-40B4-BE49-F238E27FC236}">
                <a16:creationId xmlns:a16="http://schemas.microsoft.com/office/drawing/2014/main" id="{32B1DA4C-6D5F-AD7F-74D8-4B80706CC525}"/>
              </a:ext>
            </a:extLst>
          </p:cNvPr>
          <p:cNvSpPr>
            <a:spLocks noGrp="1"/>
          </p:cNvSpPr>
          <p:nvPr>
            <p:ph type="title"/>
          </p:nvPr>
        </p:nvSpPr>
        <p:spPr>
          <a:xfrm>
            <a:off x="1981200" y="304800"/>
            <a:ext cx="8229600" cy="1143000"/>
          </a:xfrm>
        </p:spPr>
        <p:txBody>
          <a:bodyPr>
            <a:normAutofit/>
          </a:bodyPr>
          <a:lstStyle/>
          <a:p>
            <a:pPr algn="ctr"/>
            <a:r>
              <a:rPr lang="en-US" altLang="en-US" sz="4000" i="1" dirty="0" err="1">
                <a:latin typeface="Arial" panose="020B0604020202020204" pitchFamily="34" charset="0"/>
                <a:cs typeface="Arial" panose="020B0604020202020204" pitchFamily="34" charset="0"/>
              </a:rPr>
              <a:t>Chilomastix</a:t>
            </a:r>
            <a:r>
              <a:rPr lang="en-US" altLang="en-US" sz="4000" i="1" dirty="0">
                <a:latin typeface="Arial" panose="020B0604020202020204" pitchFamily="34" charset="0"/>
                <a:cs typeface="Arial" panose="020B0604020202020204" pitchFamily="34" charset="0"/>
              </a:rPr>
              <a:t> </a:t>
            </a:r>
            <a:r>
              <a:rPr lang="en-US" altLang="en-US" sz="4000" i="1" dirty="0" err="1">
                <a:latin typeface="Arial" panose="020B0604020202020204" pitchFamily="34" charset="0"/>
                <a:cs typeface="Arial" panose="020B0604020202020204" pitchFamily="34" charset="0"/>
              </a:rPr>
              <a:t>mesnili</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r>
              <a:rPr lang="en-US" altLang="en-US" sz="4000" i="1" dirty="0">
                <a:latin typeface="Arial" panose="020B0604020202020204" pitchFamily="34" charset="0"/>
                <a:cs typeface="Arial" panose="020B0604020202020204" pitchFamily="34" charset="0"/>
              </a:rPr>
              <a:t> </a:t>
            </a:r>
          </a:p>
        </p:txBody>
      </p:sp>
      <p:sp>
        <p:nvSpPr>
          <p:cNvPr id="306179" name="Content Placeholder 2">
            <a:extLst>
              <a:ext uri="{FF2B5EF4-FFF2-40B4-BE49-F238E27FC236}">
                <a16:creationId xmlns:a16="http://schemas.microsoft.com/office/drawing/2014/main" id="{4EF7BBF4-156F-1C47-2835-59DD3532CB5B}"/>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Cyst morphology</a:t>
            </a:r>
          </a:p>
          <a:p>
            <a:pPr lvl="1"/>
            <a:r>
              <a:rPr lang="en-US" altLang="en-US" dirty="0">
                <a:latin typeface="Arial" panose="020B0604020202020204" pitchFamily="34" charset="0"/>
                <a:cs typeface="Arial" panose="020B0604020202020204" pitchFamily="34" charset="0"/>
              </a:rPr>
              <a:t>Measures 6 to 10 µm</a:t>
            </a:r>
          </a:p>
          <a:p>
            <a:pPr lvl="1"/>
            <a:r>
              <a:rPr lang="en-US" altLang="en-US" dirty="0">
                <a:latin typeface="Arial" panose="020B0604020202020204" pitchFamily="34" charset="0"/>
                <a:cs typeface="Arial" panose="020B0604020202020204" pitchFamily="34" charset="0"/>
              </a:rPr>
              <a:t>Lemon shaped</a:t>
            </a:r>
          </a:p>
          <a:p>
            <a:pPr lvl="1"/>
            <a:r>
              <a:rPr lang="en-US" altLang="en-US" dirty="0">
                <a:latin typeface="Arial" panose="020B0604020202020204" pitchFamily="34" charset="0"/>
                <a:cs typeface="Arial" panose="020B0604020202020204" pitchFamily="34" charset="0"/>
              </a:rPr>
              <a:t>An anterior nipple</a:t>
            </a:r>
          </a:p>
          <a:p>
            <a:pPr lvl="1"/>
            <a:r>
              <a:rPr lang="en-US" altLang="en-US" dirty="0">
                <a:latin typeface="Arial" panose="020B0604020202020204" pitchFamily="34" charset="0"/>
                <a:cs typeface="Arial" panose="020B0604020202020204" pitchFamily="34" charset="0"/>
              </a:rPr>
              <a:t>Nucleus, cytostome, and curved fibrils are visible in a stained smear</a:t>
            </a:r>
            <a:endParaRPr lang="en-US" altLang="en-US"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140A2276-BFE7-D712-95DC-B411BA4EAF28}"/>
              </a:ext>
            </a:extLst>
          </p:cNvPr>
          <p:cNvSpPr>
            <a:spLocks noGrp="1"/>
          </p:cNvSpPr>
          <p:nvPr>
            <p:ph type="title"/>
          </p:nvPr>
        </p:nvSpPr>
        <p:spPr/>
        <p:txBody>
          <a:bodyPr/>
          <a:lstStyle/>
          <a:p>
            <a:pPr algn="ctr" eaLnBrk="1" hangingPunct="1"/>
            <a:r>
              <a:rPr lang="en-US" altLang="en-US" i="1" dirty="0" err="1">
                <a:latin typeface="Arial" panose="020B0604020202020204" pitchFamily="34" charset="0"/>
                <a:cs typeface="Arial" panose="020B0604020202020204" pitchFamily="34" charset="0"/>
              </a:rPr>
              <a:t>Chilomastix</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mesnili</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Cyst</a:t>
            </a:r>
          </a:p>
        </p:txBody>
      </p:sp>
      <p:pic>
        <p:nvPicPr>
          <p:cNvPr id="307205" name="Picture 6" descr="Y:\ELS00000-IW26_[Mahon 6e]\ELS00000-IW26-SRC\Course-N\Construction\IC\jpg\Chapter028\028020.jpg">
            <a:extLst>
              <a:ext uri="{FF2B5EF4-FFF2-40B4-BE49-F238E27FC236}">
                <a16:creationId xmlns:a16="http://schemas.microsoft.com/office/drawing/2014/main" id="{E86C92C2-B1B9-6D8B-9B9B-DA38B6C07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1"/>
            <a:ext cx="6675438"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a:extLst>
              <a:ext uri="{FF2B5EF4-FFF2-40B4-BE49-F238E27FC236}">
                <a16:creationId xmlns:a16="http://schemas.microsoft.com/office/drawing/2014/main" id="{4248F4E0-B4D8-F42D-5296-328318254C75}"/>
              </a:ext>
            </a:extLst>
          </p:cNvPr>
          <p:cNvSpPr>
            <a:spLocks noGrp="1"/>
          </p:cNvSpPr>
          <p:nvPr>
            <p:ph type="title"/>
          </p:nvPr>
        </p:nvSpPr>
        <p:spPr/>
        <p:txBody>
          <a:bodyPr>
            <a:normAutofit/>
          </a:bodyPr>
          <a:lstStyle/>
          <a:p>
            <a:pPr algn="ctr"/>
            <a:r>
              <a:rPr lang="en-US" altLang="en-US" sz="4000" i="1" dirty="0" err="1">
                <a:latin typeface="Arial" panose="020B0604020202020204" pitchFamily="34" charset="0"/>
                <a:cs typeface="Arial" panose="020B0604020202020204" pitchFamily="34" charset="0"/>
              </a:rPr>
              <a:t>Pentatrichomonas</a:t>
            </a:r>
            <a:r>
              <a:rPr lang="en-US" altLang="en-US" sz="4000" i="1" dirty="0">
                <a:latin typeface="Arial" panose="020B0604020202020204" pitchFamily="34" charset="0"/>
                <a:cs typeface="Arial" panose="020B0604020202020204" pitchFamily="34" charset="0"/>
              </a:rPr>
              <a:t> hominis</a:t>
            </a:r>
          </a:p>
        </p:txBody>
      </p:sp>
      <p:sp>
        <p:nvSpPr>
          <p:cNvPr id="308227" name="Content Placeholder 2">
            <a:extLst>
              <a:ext uri="{FF2B5EF4-FFF2-40B4-BE49-F238E27FC236}">
                <a16:creationId xmlns:a16="http://schemas.microsoft.com/office/drawing/2014/main" id="{2043B34F-1D11-12ED-DDFE-CF100D3095FC}"/>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Formerly known as </a:t>
            </a:r>
            <a:r>
              <a:rPr lang="en-US" altLang="en-US" i="1" dirty="0">
                <a:latin typeface="Arial" panose="020B0604020202020204" pitchFamily="34" charset="0"/>
                <a:cs typeface="Arial" panose="020B0604020202020204" pitchFamily="34" charset="0"/>
              </a:rPr>
              <a:t>Trichomonas hominis</a:t>
            </a:r>
          </a:p>
          <a:p>
            <a:r>
              <a:rPr lang="en-US" altLang="en-US" dirty="0">
                <a:latin typeface="Arial" panose="020B0604020202020204" pitchFamily="34" charset="0"/>
                <a:cs typeface="Arial" panose="020B0604020202020204" pitchFamily="34" charset="0"/>
              </a:rPr>
              <a:t>Trophozoite morphology</a:t>
            </a:r>
          </a:p>
          <a:p>
            <a:pPr lvl="1"/>
            <a:r>
              <a:rPr lang="en-US" altLang="en-US" dirty="0">
                <a:latin typeface="Arial" panose="020B0604020202020204" pitchFamily="34" charset="0"/>
                <a:cs typeface="Arial" panose="020B0604020202020204" pitchFamily="34" charset="0"/>
              </a:rPr>
              <a:t>6 to 14 µm long</a:t>
            </a:r>
          </a:p>
          <a:p>
            <a:pPr lvl="1"/>
            <a:r>
              <a:rPr lang="en-US" altLang="en-US" dirty="0">
                <a:latin typeface="Arial" panose="020B0604020202020204" pitchFamily="34" charset="0"/>
                <a:cs typeface="Arial" panose="020B0604020202020204" pitchFamily="34" charset="0"/>
              </a:rPr>
              <a:t>Prominent </a:t>
            </a:r>
            <a:r>
              <a:rPr lang="en-US" altLang="en-US" dirty="0" err="1">
                <a:latin typeface="Arial" panose="020B0604020202020204" pitchFamily="34" charset="0"/>
                <a:cs typeface="Arial" panose="020B0604020202020204" pitchFamily="34" charset="0"/>
              </a:rPr>
              <a:t>axostyle</a:t>
            </a:r>
            <a:r>
              <a:rPr lang="en-US" altLang="en-US" dirty="0">
                <a:latin typeface="Arial" panose="020B0604020202020204" pitchFamily="34" charset="0"/>
                <a:cs typeface="Arial" panose="020B0604020202020204" pitchFamily="34" charset="0"/>
              </a:rPr>
              <a:t> extending through the posterior of the organism</a:t>
            </a:r>
          </a:p>
          <a:p>
            <a:pPr lvl="1"/>
            <a:r>
              <a:rPr lang="en-US" altLang="en-US" dirty="0">
                <a:latin typeface="Arial" panose="020B0604020202020204" pitchFamily="34" charset="0"/>
                <a:cs typeface="Arial" panose="020B0604020202020204" pitchFamily="34" charset="0"/>
              </a:rPr>
              <a:t>Four anterior flagella</a:t>
            </a:r>
            <a:endParaRPr lang="en-US" altLang="en-US" strike="sngStrike"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An oval nucleus with a small </a:t>
            </a:r>
            <a:r>
              <a:rPr lang="en-US" altLang="en-US" dirty="0" err="1">
                <a:latin typeface="Arial" panose="020B0604020202020204" pitchFamily="34" charset="0"/>
                <a:cs typeface="Arial" panose="020B0604020202020204" pitchFamily="34" charset="0"/>
              </a:rPr>
              <a:t>karyosome</a:t>
            </a:r>
            <a:r>
              <a:rPr lang="en-US" altLang="en-US" dirty="0">
                <a:latin typeface="Arial" panose="020B0604020202020204" pitchFamily="34" charset="0"/>
                <a:cs typeface="Arial" panose="020B0604020202020204" pitchFamily="34" charset="0"/>
              </a:rPr>
              <a:t>. </a:t>
            </a:r>
          </a:p>
          <a:p>
            <a:pPr lvl="1"/>
            <a:r>
              <a:rPr lang="en-US" altLang="en-US" dirty="0">
                <a:latin typeface="Arial" panose="020B0604020202020204" pitchFamily="34" charset="0"/>
                <a:cs typeface="Arial" panose="020B0604020202020204" pitchFamily="34" charset="0"/>
              </a:rPr>
              <a:t>The undulating membrane extends the length of the organism and is joined to the body along the costa. </a:t>
            </a:r>
          </a:p>
          <a:p>
            <a:pPr lvl="1"/>
            <a:r>
              <a:rPr lang="en-US" altLang="en-US" dirty="0">
                <a:latin typeface="Arial" panose="020B0604020202020204" pitchFamily="34" charset="0"/>
                <a:cs typeface="Arial" panose="020B0604020202020204" pitchFamily="34" charset="0"/>
              </a:rPr>
              <a:t>Difficult to detect on stained-smears-stains weakly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Content Placeholder 2">
            <a:extLst>
              <a:ext uri="{FF2B5EF4-FFF2-40B4-BE49-F238E27FC236}">
                <a16:creationId xmlns:a16="http://schemas.microsoft.com/office/drawing/2014/main" id="{8FB2B2F9-356E-0387-1FC3-0D43304B5117}"/>
              </a:ext>
            </a:extLst>
          </p:cNvPr>
          <p:cNvSpPr>
            <a:spLocks noGrp="1"/>
          </p:cNvSpPr>
          <p:nvPr>
            <p:ph idx="1"/>
          </p:nvPr>
        </p:nvSpPr>
        <p:spPr/>
        <p:txBody>
          <a:bodyPr/>
          <a:lstStyle/>
          <a:p>
            <a:pPr marL="0" indent="0">
              <a:buNone/>
            </a:pPr>
            <a:endParaRPr lang="en-US" altLang="en-US" dirty="0"/>
          </a:p>
          <a:p>
            <a:pPr marL="0" indent="0">
              <a:buNone/>
            </a:pPr>
            <a:endParaRPr lang="en-US" altLang="en-US" dirty="0"/>
          </a:p>
          <a:p>
            <a:pPr marL="0" indent="0">
              <a:buNone/>
            </a:pPr>
            <a:endParaRPr lang="en-US" altLang="en-US" dirty="0"/>
          </a:p>
          <a:p>
            <a:pPr marL="0" indent="0" algn="ctr">
              <a:buNone/>
            </a:pPr>
            <a:r>
              <a:rPr lang="en-US" altLang="en-US" sz="4000" dirty="0">
                <a:latin typeface="Arial" panose="020B0604020202020204" pitchFamily="34" charset="0"/>
                <a:cs typeface="Arial" panose="020B0604020202020204" pitchFamily="34" charset="0"/>
              </a:rPr>
              <a:t>Blood and Tissue Flagellates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itle 1">
            <a:extLst>
              <a:ext uri="{FF2B5EF4-FFF2-40B4-BE49-F238E27FC236}">
                <a16:creationId xmlns:a16="http://schemas.microsoft.com/office/drawing/2014/main" id="{E655E016-E145-B00F-519B-33244AB711AC}"/>
              </a:ext>
            </a:extLst>
          </p:cNvPr>
          <p:cNvSpPr>
            <a:spLocks noGrp="1"/>
          </p:cNvSpPr>
          <p:nvPr>
            <p:ph type="title"/>
          </p:nvPr>
        </p:nvSpPr>
        <p:spPr/>
        <p:txBody>
          <a:bodyPr>
            <a:normAutofit fontScale="90000"/>
          </a:bodyPr>
          <a:lstStyle/>
          <a:p>
            <a:pPr algn="ctr"/>
            <a:r>
              <a:rPr lang="en-US" altLang="en-US" sz="4000" dirty="0">
                <a:latin typeface="Arial" panose="020B0604020202020204" pitchFamily="34" charset="0"/>
                <a:cs typeface="Arial" panose="020B0604020202020204" pitchFamily="34" charset="0"/>
              </a:rPr>
              <a:t>Blood and Tissue Flagellates</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 Overview</a:t>
            </a:r>
          </a:p>
        </p:txBody>
      </p:sp>
      <p:sp>
        <p:nvSpPr>
          <p:cNvPr id="310275" name="Content Placeholder 2">
            <a:extLst>
              <a:ext uri="{FF2B5EF4-FFF2-40B4-BE49-F238E27FC236}">
                <a16:creationId xmlns:a16="http://schemas.microsoft.com/office/drawing/2014/main" id="{A25C58D8-043A-73FA-E3AE-7307AA18C1D1}"/>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The hemoflagellates in the genera </a:t>
            </a:r>
            <a:r>
              <a:rPr lang="en-US" altLang="en-US" i="1" dirty="0">
                <a:latin typeface="Arial" panose="020B0604020202020204" pitchFamily="34" charset="0"/>
                <a:cs typeface="Arial" panose="020B0604020202020204" pitchFamily="34" charset="0"/>
              </a:rPr>
              <a:t>Leishmania </a:t>
            </a:r>
            <a:r>
              <a:rPr lang="en-US" altLang="en-US" dirty="0">
                <a:latin typeface="Arial" panose="020B0604020202020204" pitchFamily="34" charset="0"/>
                <a:cs typeface="Arial" panose="020B0604020202020204" pitchFamily="34" charset="0"/>
              </a:rPr>
              <a:t>and </a:t>
            </a:r>
            <a:r>
              <a:rPr lang="en-US" altLang="en-US" i="1" dirty="0">
                <a:latin typeface="Arial" panose="020B0604020202020204" pitchFamily="34" charset="0"/>
                <a:cs typeface="Arial" panose="020B0604020202020204" pitchFamily="34" charset="0"/>
              </a:rPr>
              <a:t>Trypanosoma</a:t>
            </a:r>
            <a:r>
              <a:rPr lang="en-US" altLang="en-US" dirty="0">
                <a:latin typeface="Arial" panose="020B0604020202020204" pitchFamily="34" charset="0"/>
                <a:cs typeface="Arial" panose="020B0604020202020204" pitchFamily="34" charset="0"/>
              </a:rPr>
              <a:t> differ in several ways from the intestinal flagellates. </a:t>
            </a:r>
          </a:p>
          <a:p>
            <a:pPr lvl="1"/>
            <a:r>
              <a:rPr lang="en-US" altLang="en-US" dirty="0">
                <a:latin typeface="Arial" panose="020B0604020202020204" pitchFamily="34" charset="0"/>
                <a:cs typeface="Arial" panose="020B0604020202020204" pitchFamily="34" charset="0"/>
              </a:rPr>
              <a:t>First, they are transmitted by insect vectors, organisms that can transmit disease-causing agents.</a:t>
            </a:r>
          </a:p>
          <a:p>
            <a:pPr lvl="2"/>
            <a:r>
              <a:rPr lang="en-US" altLang="en-US" dirty="0">
                <a:latin typeface="Arial" panose="020B0604020202020204" pitchFamily="34" charset="0"/>
                <a:cs typeface="Arial" panose="020B0604020202020204" pitchFamily="34" charset="0"/>
              </a:rPr>
              <a:t>These vectors are necessary for completion of the life cycle</a:t>
            </a:r>
          </a:p>
          <a:p>
            <a:pPr lvl="1"/>
            <a:r>
              <a:rPr lang="en-US" altLang="en-US" dirty="0">
                <a:latin typeface="Arial" panose="020B0604020202020204" pitchFamily="34" charset="0"/>
                <a:cs typeface="Arial" panose="020B0604020202020204" pitchFamily="34" charset="0"/>
              </a:rPr>
              <a:t>Second, these organisms have different life cycle stages for diagnosis.</a:t>
            </a:r>
          </a:p>
          <a:p>
            <a:pPr lvl="1"/>
            <a:r>
              <a:rPr lang="en-US" altLang="en-US" dirty="0">
                <a:latin typeface="Arial" panose="020B0604020202020204" pitchFamily="34" charset="0"/>
                <a:cs typeface="Arial" panose="020B0604020202020204" pitchFamily="34" charset="0"/>
              </a:rPr>
              <a:t>The trypomastigote and amastigote are the diagnostic stages found in humans.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1">
            <a:extLst>
              <a:ext uri="{FF2B5EF4-FFF2-40B4-BE49-F238E27FC236}">
                <a16:creationId xmlns:a16="http://schemas.microsoft.com/office/drawing/2014/main" id="{671DFCA9-D0AE-A3E9-2645-CFD3CAD10BF2}"/>
              </a:ext>
            </a:extLst>
          </p:cNvPr>
          <p:cNvSpPr>
            <a:spLocks noGrp="1"/>
          </p:cNvSpPr>
          <p:nvPr>
            <p:ph type="title"/>
          </p:nvPr>
        </p:nvSpPr>
        <p:spPr/>
        <p:txBody>
          <a:bodyPr>
            <a:normAutofit fontScale="90000"/>
          </a:bodyPr>
          <a:lstStyle/>
          <a:p>
            <a:pPr algn="ctr"/>
            <a:r>
              <a:rPr lang="en-US" altLang="en-US" sz="4000" dirty="0">
                <a:latin typeface="Arial" panose="020B0604020202020204" pitchFamily="34" charset="0"/>
                <a:cs typeface="Arial" panose="020B0604020202020204" pitchFamily="34" charset="0"/>
              </a:rPr>
              <a:t>Blood and Tissue Flagellates</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 Overview</a:t>
            </a:r>
          </a:p>
        </p:txBody>
      </p:sp>
      <p:sp>
        <p:nvSpPr>
          <p:cNvPr id="312323" name="Content Placeholder 2">
            <a:extLst>
              <a:ext uri="{FF2B5EF4-FFF2-40B4-BE49-F238E27FC236}">
                <a16:creationId xmlns:a16="http://schemas.microsoft.com/office/drawing/2014/main" id="{428E1AFA-FD5D-5883-03B5-1D0B1F47D541}"/>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There are four morphologic forms associated with </a:t>
            </a:r>
            <a:r>
              <a:rPr lang="en-US" altLang="en-US" i="1" dirty="0">
                <a:latin typeface="Arial" panose="020B0604020202020204" pitchFamily="34" charset="0"/>
                <a:cs typeface="Arial" panose="020B0604020202020204" pitchFamily="34" charset="0"/>
              </a:rPr>
              <a:t>Leishmania </a:t>
            </a:r>
            <a:r>
              <a:rPr lang="en-US" altLang="en-US" dirty="0">
                <a:latin typeface="Arial" panose="020B0604020202020204" pitchFamily="34" charset="0"/>
                <a:cs typeface="Arial" panose="020B0604020202020204" pitchFamily="34" charset="0"/>
              </a:rPr>
              <a:t>and </a:t>
            </a:r>
            <a:r>
              <a:rPr lang="en-US" altLang="en-US" i="1" dirty="0">
                <a:latin typeface="Arial" panose="020B0604020202020204" pitchFamily="34" charset="0"/>
                <a:cs typeface="Arial" panose="020B0604020202020204" pitchFamily="34" charset="0"/>
              </a:rPr>
              <a:t>Trypanosoma</a:t>
            </a:r>
          </a:p>
          <a:p>
            <a:pPr lvl="1"/>
            <a:r>
              <a:rPr lang="en-US" altLang="en-US" dirty="0">
                <a:latin typeface="Arial" panose="020B0604020202020204" pitchFamily="34" charset="0"/>
                <a:cs typeface="Arial" panose="020B0604020202020204" pitchFamily="34" charset="0"/>
              </a:rPr>
              <a:t>Amastigote</a:t>
            </a:r>
          </a:p>
          <a:p>
            <a:pPr lvl="1"/>
            <a:r>
              <a:rPr lang="en-US" altLang="en-US" dirty="0">
                <a:latin typeface="Arial" panose="020B0604020202020204" pitchFamily="34" charset="0"/>
                <a:cs typeface="Arial" panose="020B0604020202020204" pitchFamily="34" charset="0"/>
              </a:rPr>
              <a:t>Promastigote</a:t>
            </a:r>
          </a:p>
          <a:p>
            <a:pPr lvl="1"/>
            <a:r>
              <a:rPr lang="en-US" altLang="en-US" dirty="0" err="1">
                <a:latin typeface="Arial" panose="020B0604020202020204" pitchFamily="34" charset="0"/>
                <a:cs typeface="Arial" panose="020B0604020202020204" pitchFamily="34" charset="0"/>
              </a:rPr>
              <a:t>Epimastigote</a:t>
            </a: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Trypomastigote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A3F0635-0DAC-1695-E9B2-574D1CF6C4E7}"/>
              </a:ext>
            </a:extLst>
          </p:cNvPr>
          <p:cNvSpPr>
            <a:spLocks noGrp="1" noChangeArrowheads="1"/>
          </p:cNvSpPr>
          <p:nvPr>
            <p:ph type="title"/>
          </p:nvPr>
        </p:nvSpPr>
        <p:spPr/>
        <p:txBody>
          <a:bodyPr rtlCol="0">
            <a:normAutofit fontScale="90000"/>
          </a:bodyPr>
          <a:lstStyle/>
          <a:p>
            <a:pPr algn="ctr">
              <a:defRPr/>
            </a:pPr>
            <a:r>
              <a:rPr lang="en-US" altLang="en-US" sz="4000" dirty="0">
                <a:latin typeface="Arial" panose="020B0604020202020204" pitchFamily="34" charset="0"/>
                <a:cs typeface="Arial" panose="020B0604020202020204" pitchFamily="34" charset="0"/>
              </a:rPr>
              <a:t>Life Cycle Stages of the Blood and Tissue Flagellates</a:t>
            </a:r>
          </a:p>
        </p:txBody>
      </p:sp>
      <p:pic>
        <p:nvPicPr>
          <p:cNvPr id="313349" name="Picture 6" descr="Y:\ELS00000-IW26_[Mahon 6e]\ELS00000-IW26-SRC\Course-N\Construction\IC\jpg\Chapter028\028021.jpg">
            <a:extLst>
              <a:ext uri="{FF2B5EF4-FFF2-40B4-BE49-F238E27FC236}">
                <a16:creationId xmlns:a16="http://schemas.microsoft.com/office/drawing/2014/main" id="{D7BF2449-22C5-3FD0-1364-5A32B4222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691" y="1670051"/>
            <a:ext cx="63246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3D8F1908-D40E-B5B1-226D-025A5B10AC23}"/>
              </a:ext>
            </a:extLst>
          </p:cNvPr>
          <p:cNvSpPr>
            <a:spLocks noGrp="1"/>
          </p:cNvSpPr>
          <p:nvPr>
            <p:ph type="title"/>
          </p:nvPr>
        </p:nvSpPr>
        <p:spPr/>
        <p:txBody>
          <a:bodyPr>
            <a:normAutofit fontScale="90000"/>
          </a:bodyPr>
          <a:lstStyle/>
          <a:p>
            <a:pPr algn="ctr" eaLnBrk="1" hangingPunct="1"/>
            <a:r>
              <a:rPr lang="en-US" altLang="en-US" sz="4000" dirty="0">
                <a:latin typeface="Arial" panose="020B0604020202020204" pitchFamily="34" charset="0"/>
                <a:cs typeface="Arial" panose="020B0604020202020204" pitchFamily="34" charset="0"/>
              </a:rPr>
              <a:t>Blood and Tissue Flagellates</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 Overview</a:t>
            </a:r>
          </a:p>
        </p:txBody>
      </p:sp>
      <p:sp>
        <p:nvSpPr>
          <p:cNvPr id="314371" name="Rectangle 3">
            <a:extLst>
              <a:ext uri="{FF2B5EF4-FFF2-40B4-BE49-F238E27FC236}">
                <a16:creationId xmlns:a16="http://schemas.microsoft.com/office/drawing/2014/main" id="{EAD7D48D-6045-3D21-0962-579138234E49}"/>
              </a:ext>
            </a:extLst>
          </p:cNvPr>
          <p:cNvSpPr>
            <a:spLocks noGrp="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Amastigote</a:t>
            </a:r>
          </a:p>
          <a:p>
            <a:pPr lvl="1" eaLnBrk="1" hangingPunct="1"/>
            <a:r>
              <a:rPr lang="en-US" altLang="en-US" dirty="0">
                <a:latin typeface="Arial" panose="020B0604020202020204" pitchFamily="34" charset="0"/>
                <a:cs typeface="Arial" panose="020B0604020202020204" pitchFamily="34" charset="0"/>
              </a:rPr>
              <a:t>Amastigote is an obligate intracellular parasite.</a:t>
            </a:r>
          </a:p>
          <a:p>
            <a:pPr lvl="2" eaLnBrk="1" hangingPunct="1"/>
            <a:r>
              <a:rPr lang="en-US" altLang="en-US" dirty="0">
                <a:latin typeface="Arial" panose="020B0604020202020204" pitchFamily="34" charset="0"/>
                <a:cs typeface="Arial" panose="020B0604020202020204" pitchFamily="34" charset="0"/>
              </a:rPr>
              <a:t>2 to 5 </a:t>
            </a:r>
            <a:r>
              <a:rPr lang="en-US" altLang="en-US" dirty="0" err="1">
                <a:latin typeface="Arial" panose="020B0604020202020204" pitchFamily="34" charset="0"/>
                <a:cs typeface="Arial" panose="020B0604020202020204" pitchFamily="34" charset="0"/>
              </a:rPr>
              <a:t>μm</a:t>
            </a:r>
            <a:endParaRPr lang="en-US" altLang="en-US" dirty="0">
              <a:latin typeface="Arial" panose="020B0604020202020204" pitchFamily="34" charset="0"/>
              <a:cs typeface="Arial" panose="020B0604020202020204" pitchFamily="34" charset="0"/>
            </a:endParaRPr>
          </a:p>
          <a:p>
            <a:pPr lvl="1" eaLnBrk="1" hangingPunct="1"/>
            <a:r>
              <a:rPr lang="en-US" altLang="en-US" dirty="0">
                <a:latin typeface="Arial" panose="020B0604020202020204" pitchFamily="34" charset="0"/>
                <a:cs typeface="Arial" panose="020B0604020202020204" pitchFamily="34" charset="0"/>
              </a:rPr>
              <a:t>Found within macrophages and liver, spleen, or bone marrow cells in diseases caused by </a:t>
            </a:r>
            <a:r>
              <a:rPr lang="en-US" altLang="en-US" i="1" dirty="0">
                <a:latin typeface="Arial" panose="020B0604020202020204" pitchFamily="34" charset="0"/>
                <a:cs typeface="Arial" panose="020B0604020202020204" pitchFamily="34" charset="0"/>
              </a:rPr>
              <a:t>Leishmania</a:t>
            </a:r>
            <a:r>
              <a:rPr lang="en-US" altLang="en-US" dirty="0">
                <a:latin typeface="Arial" panose="020B0604020202020204" pitchFamily="34" charset="0"/>
                <a:cs typeface="Arial" panose="020B0604020202020204" pitchFamily="34" charset="0"/>
              </a:rPr>
              <a:t> spp.</a:t>
            </a:r>
          </a:p>
          <a:p>
            <a:pPr lvl="1" eaLnBrk="1" hangingPunct="1"/>
            <a:r>
              <a:rPr lang="en-US" altLang="en-US" dirty="0">
                <a:latin typeface="Arial" panose="020B0604020202020204" pitchFamily="34" charset="0"/>
                <a:cs typeface="Arial" panose="020B0604020202020204" pitchFamily="34" charset="0"/>
              </a:rPr>
              <a:t>May also be seen in cardiac or GI cells of patients infected with </a:t>
            </a:r>
            <a:r>
              <a:rPr lang="en-US" altLang="en-US" i="1" dirty="0">
                <a:latin typeface="Arial" panose="020B0604020202020204" pitchFamily="34" charset="0"/>
                <a:cs typeface="Arial" panose="020B0604020202020204" pitchFamily="34" charset="0"/>
              </a:rPr>
              <a:t>Trypanosoma </a:t>
            </a:r>
            <a:r>
              <a:rPr lang="en-US" altLang="en-US" i="1" dirty="0" err="1">
                <a:latin typeface="Arial" panose="020B0604020202020204" pitchFamily="34" charset="0"/>
                <a:cs typeface="Arial" panose="020B0604020202020204" pitchFamily="34" charset="0"/>
              </a:rPr>
              <a:t>cruzi</a:t>
            </a:r>
            <a:endParaRPr lang="en-US" altLang="en-US" i="1" dirty="0">
              <a:latin typeface="Arial" panose="020B0604020202020204" pitchFamily="34" charset="0"/>
              <a:cs typeface="Arial" panose="020B0604020202020204" pitchFamily="34" charset="0"/>
            </a:endParaRPr>
          </a:p>
          <a:p>
            <a:pPr eaLnBrk="1" hangingPunct="1"/>
            <a:endParaRPr lang="en-US" altLang="en-US" dirty="0"/>
          </a:p>
          <a:p>
            <a:pPr eaLnBrk="1" hangingPunct="1"/>
            <a:endParaRPr lang="en-US" altLang="en-US"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a:extLst>
              <a:ext uri="{FF2B5EF4-FFF2-40B4-BE49-F238E27FC236}">
                <a16:creationId xmlns:a16="http://schemas.microsoft.com/office/drawing/2014/main" id="{60FAFC33-D5B1-041C-FD66-6D687C9A4F24}"/>
              </a:ext>
            </a:extLst>
          </p:cNvPr>
          <p:cNvSpPr>
            <a:spLocks noGrp="1"/>
          </p:cNvSpPr>
          <p:nvPr>
            <p:ph type="title"/>
          </p:nvPr>
        </p:nvSpPr>
        <p:spPr/>
        <p:txBody>
          <a:bodyPr/>
          <a:lstStyle/>
          <a:p>
            <a:pPr algn="ctr"/>
            <a:r>
              <a:rPr lang="en-US" altLang="en-US" sz="4000" i="1" dirty="0">
                <a:latin typeface="Arial" panose="020B0604020202020204" pitchFamily="34" charset="0"/>
                <a:cs typeface="Arial" panose="020B0604020202020204" pitchFamily="34" charset="0"/>
              </a:rPr>
              <a:t>Naegleria </a:t>
            </a:r>
            <a:r>
              <a:rPr lang="en-US" altLang="en-US" sz="4000" i="1" dirty="0" err="1">
                <a:latin typeface="Arial" panose="020B0604020202020204" pitchFamily="34" charset="0"/>
                <a:cs typeface="Arial" panose="020B0604020202020204" pitchFamily="34" charset="0"/>
              </a:rPr>
              <a:t>fowleri</a:t>
            </a: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 </a:t>
            </a:r>
            <a:r>
              <a:rPr lang="en-US" altLang="en-US" sz="4000" dirty="0"/>
              <a:t>(Cont.)</a:t>
            </a:r>
            <a:endParaRPr lang="en-US" altLang="en-US" i="1" dirty="0"/>
          </a:p>
        </p:txBody>
      </p:sp>
      <p:sp>
        <p:nvSpPr>
          <p:cNvPr id="227331" name="Content Placeholder 2">
            <a:extLst>
              <a:ext uri="{FF2B5EF4-FFF2-40B4-BE49-F238E27FC236}">
                <a16:creationId xmlns:a16="http://schemas.microsoft.com/office/drawing/2014/main" id="{DA517D27-9688-BA28-17F2-13F84FD3840E}"/>
              </a:ext>
            </a:extLst>
          </p:cNvPr>
          <p:cNvSpPr>
            <a:spLocks noGrp="1"/>
          </p:cNvSpPr>
          <p:nvPr>
            <p:ph idx="1"/>
          </p:nvPr>
        </p:nvSpPr>
        <p:spPr>
          <a:xfrm>
            <a:off x="838199" y="1813891"/>
            <a:ext cx="10581861" cy="4363072"/>
          </a:xfrm>
        </p:spPr>
        <p:txBody>
          <a:bodyPr/>
          <a:lstStyle/>
          <a:p>
            <a:r>
              <a:rPr lang="en-US" altLang="en-US" dirty="0">
                <a:latin typeface="Arial" panose="020B0604020202020204" pitchFamily="34" charset="0"/>
                <a:cs typeface="Arial" panose="020B0604020202020204" pitchFamily="34" charset="0"/>
              </a:rPr>
              <a:t>Thought to be related to inhalation of a large number of organisms or forceful entry of water into the nose (microtrauma) and to the virulence of the strain</a:t>
            </a:r>
          </a:p>
          <a:p>
            <a:r>
              <a:rPr lang="en-US" altLang="en-US" dirty="0">
                <a:latin typeface="Arial" panose="020B0604020202020204" pitchFamily="34" charset="0"/>
                <a:cs typeface="Arial" panose="020B0604020202020204" pitchFamily="34" charset="0"/>
              </a:rPr>
              <a:t>Cannot be distinguished from bacterial meningitis</a:t>
            </a:r>
          </a:p>
          <a:p>
            <a:r>
              <a:rPr lang="en-US" altLang="en-US" dirty="0">
                <a:latin typeface="Arial" panose="020B0604020202020204" pitchFamily="34" charset="0"/>
                <a:cs typeface="Arial" panose="020B0604020202020204" pitchFamily="34" charset="0"/>
              </a:rPr>
              <a:t>Incubation period- usually 2 to 3 days but may range up to 2 weeks</a:t>
            </a:r>
          </a:p>
          <a:p>
            <a:r>
              <a:rPr lang="en-US" altLang="en-US" dirty="0">
                <a:latin typeface="Arial" panose="020B0604020202020204" pitchFamily="34" charset="0"/>
                <a:cs typeface="Arial" panose="020B0604020202020204" pitchFamily="34" charset="0"/>
              </a:rPr>
              <a:t>Initial symptoms</a:t>
            </a:r>
          </a:p>
          <a:p>
            <a:pPr lvl="1"/>
            <a:r>
              <a:rPr lang="en-US" altLang="en-US" sz="2800" dirty="0">
                <a:latin typeface="Arial" panose="020B0604020202020204" pitchFamily="34" charset="0"/>
                <a:cs typeface="Arial" panose="020B0604020202020204" pitchFamily="34" charset="0"/>
              </a:rPr>
              <a:t>Severe bifrontal headache, fever (38° to 41° C), stiff neck, and nausea and vomiting</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C734C219-9D65-5551-B02F-E9EF17560459}"/>
              </a:ext>
            </a:extLst>
          </p:cNvPr>
          <p:cNvSpPr>
            <a:spLocks noGrp="1"/>
          </p:cNvSpPr>
          <p:nvPr>
            <p:ph type="title"/>
          </p:nvPr>
        </p:nvSpPr>
        <p:spPr/>
        <p:txBody>
          <a:bodyPr>
            <a:normAutofit fontScale="90000"/>
          </a:bodyPr>
          <a:lstStyle/>
          <a:p>
            <a:pPr algn="ctr" eaLnBrk="1" hangingPunct="1"/>
            <a:r>
              <a:rPr lang="en-US" altLang="en-US" sz="4000" dirty="0">
                <a:latin typeface="Arial" panose="020B0604020202020204" pitchFamily="34" charset="0"/>
                <a:cs typeface="Arial" panose="020B0604020202020204" pitchFamily="34" charset="0"/>
              </a:rPr>
              <a:t>Blood and Tissue Flagellates</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 Overview</a:t>
            </a:r>
          </a:p>
        </p:txBody>
      </p:sp>
      <p:sp>
        <p:nvSpPr>
          <p:cNvPr id="315395" name="Rectangle 3">
            <a:extLst>
              <a:ext uri="{FF2B5EF4-FFF2-40B4-BE49-F238E27FC236}">
                <a16:creationId xmlns:a16="http://schemas.microsoft.com/office/drawing/2014/main" id="{7FF24547-FAB8-A3DD-EF6E-769B528867CA}"/>
              </a:ext>
            </a:extLst>
          </p:cNvPr>
          <p:cNvSpPr>
            <a:spLocks noGrp="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Trypomastigote</a:t>
            </a:r>
          </a:p>
          <a:p>
            <a:pPr lvl="1" eaLnBrk="1" hangingPunct="1"/>
            <a:r>
              <a:rPr lang="en-US" altLang="en-US" dirty="0">
                <a:latin typeface="Arial" panose="020B0604020202020204" pitchFamily="34" charset="0"/>
                <a:cs typeface="Arial" panose="020B0604020202020204" pitchFamily="34" charset="0"/>
              </a:rPr>
              <a:t>a flagellated form</a:t>
            </a:r>
          </a:p>
          <a:p>
            <a:pPr lvl="1" eaLnBrk="1" hangingPunct="1"/>
            <a:r>
              <a:rPr lang="en-US" altLang="en-US" dirty="0">
                <a:latin typeface="Arial" panose="020B0604020202020204" pitchFamily="34" charset="0"/>
                <a:cs typeface="Arial" panose="020B0604020202020204" pitchFamily="34" charset="0"/>
              </a:rPr>
              <a:t>15 to 20 µm </a:t>
            </a:r>
          </a:p>
          <a:p>
            <a:pPr lvl="1" eaLnBrk="1" hangingPunct="1"/>
            <a:r>
              <a:rPr lang="en-US" altLang="en-US" dirty="0">
                <a:latin typeface="Arial" panose="020B0604020202020204" pitchFamily="34" charset="0"/>
                <a:cs typeface="Arial" panose="020B0604020202020204" pitchFamily="34" charset="0"/>
              </a:rPr>
              <a:t>Found in the blood, lymphatic fluid, or CSF of patients infected by </a:t>
            </a:r>
            <a:r>
              <a:rPr lang="en-US" altLang="en-US" i="1" dirty="0">
                <a:latin typeface="Arial" panose="020B0604020202020204" pitchFamily="34" charset="0"/>
                <a:cs typeface="Arial" panose="020B0604020202020204" pitchFamily="34" charset="0"/>
              </a:rPr>
              <a:t>Trypanosoma </a:t>
            </a:r>
            <a:r>
              <a:rPr lang="en-US" altLang="en-US" dirty="0" err="1">
                <a:latin typeface="Arial" panose="020B0604020202020204" pitchFamily="34" charset="0"/>
                <a:cs typeface="Arial" panose="020B0604020202020204" pitchFamily="34" charset="0"/>
              </a:rPr>
              <a:t>spp</a:t>
            </a:r>
            <a:endParaRPr lang="en-US" altLang="en-US" dirty="0">
              <a:latin typeface="Arial" panose="020B0604020202020204" pitchFamily="34" charset="0"/>
              <a:cs typeface="Arial" panose="020B0604020202020204" pitchFamily="34" charset="0"/>
            </a:endParaRPr>
          </a:p>
          <a:p>
            <a:pPr eaLnBrk="1" hangingPunct="1"/>
            <a:r>
              <a:rPr lang="en-US" altLang="en-US" dirty="0" err="1">
                <a:latin typeface="Arial" panose="020B0604020202020204" pitchFamily="34" charset="0"/>
                <a:cs typeface="Arial" panose="020B0604020202020204" pitchFamily="34" charset="0"/>
              </a:rPr>
              <a:t>Epimastogote</a:t>
            </a:r>
            <a:r>
              <a:rPr lang="en-US" altLang="en-US" dirty="0">
                <a:latin typeface="Arial" panose="020B0604020202020204" pitchFamily="34" charset="0"/>
                <a:cs typeface="Arial" panose="020B0604020202020204" pitchFamily="34" charset="0"/>
              </a:rPr>
              <a:t> and promastigote</a:t>
            </a:r>
          </a:p>
          <a:p>
            <a:pPr lvl="1" eaLnBrk="1" hangingPunct="1"/>
            <a:r>
              <a:rPr lang="en-US" altLang="en-US" dirty="0">
                <a:latin typeface="Arial" panose="020B0604020202020204" pitchFamily="34" charset="0"/>
                <a:cs typeface="Arial" panose="020B0604020202020204" pitchFamily="34" charset="0"/>
              </a:rPr>
              <a:t>These stages are seen in the insect vectors.</a:t>
            </a:r>
          </a:p>
          <a:p>
            <a:pPr lvl="2" eaLnBrk="1" hangingPunct="1"/>
            <a:endParaRPr lang="en-US" altLang="en-US" dirty="0"/>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6CD3EDF4-2788-1A64-81FE-2B9FF9F46F87}"/>
              </a:ext>
            </a:extLst>
          </p:cNvPr>
          <p:cNvSpPr>
            <a:spLocks noGrp="1"/>
          </p:cNvSpPr>
          <p:nvPr>
            <p:ph type="title"/>
          </p:nvPr>
        </p:nvSpPr>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Leishmania</a:t>
            </a:r>
          </a:p>
        </p:txBody>
      </p:sp>
      <p:sp>
        <p:nvSpPr>
          <p:cNvPr id="316419" name="Rectangle 3">
            <a:extLst>
              <a:ext uri="{FF2B5EF4-FFF2-40B4-BE49-F238E27FC236}">
                <a16:creationId xmlns:a16="http://schemas.microsoft.com/office/drawing/2014/main" id="{EB9A538A-455A-B186-4ACD-D470EDCC53B5}"/>
              </a:ext>
            </a:extLst>
          </p:cNvPr>
          <p:cNvSpPr>
            <a:spLocks noGrp="1"/>
          </p:cNvSpPr>
          <p:nvPr>
            <p:ph idx="1"/>
          </p:nvPr>
        </p:nvSpPr>
        <p:spPr/>
        <p:txBody>
          <a:bodyPr/>
          <a:lstStyle/>
          <a:p>
            <a:pPr eaLnBrk="1" hangingPunct="1"/>
            <a:r>
              <a:rPr lang="en-US" altLang="en-US" sz="2400" dirty="0">
                <a:latin typeface="Arial" panose="020B0604020202020204" pitchFamily="34" charset="0"/>
                <a:cs typeface="Arial" panose="020B0604020202020204" pitchFamily="34" charset="0"/>
              </a:rPr>
              <a:t>Contains several complexes of at least 20 species that cause disease in humans:</a:t>
            </a:r>
          </a:p>
          <a:p>
            <a:pPr lvl="1" eaLnBrk="1" hangingPunct="1"/>
            <a:r>
              <a:rPr lang="en-US" altLang="en-US" sz="2000" i="1" dirty="0">
                <a:latin typeface="Arial" panose="020B0604020202020204" pitchFamily="34" charset="0"/>
                <a:cs typeface="Arial" panose="020B0604020202020204" pitchFamily="34" charset="0"/>
              </a:rPr>
              <a:t>Leishmania </a:t>
            </a:r>
            <a:r>
              <a:rPr lang="en-US" altLang="en-US" sz="2000" i="1" dirty="0" err="1">
                <a:latin typeface="Arial" panose="020B0604020202020204" pitchFamily="34" charset="0"/>
                <a:cs typeface="Arial" panose="020B0604020202020204" pitchFamily="34" charset="0"/>
              </a:rPr>
              <a:t>tropica</a:t>
            </a:r>
            <a:r>
              <a:rPr lang="en-US" altLang="en-US" sz="2000" i="1" dirty="0">
                <a:latin typeface="Arial" panose="020B0604020202020204" pitchFamily="34" charset="0"/>
                <a:cs typeface="Arial" panose="020B0604020202020204" pitchFamily="34" charset="0"/>
              </a:rPr>
              <a:t>, Leishmania </a:t>
            </a:r>
            <a:r>
              <a:rPr lang="en-US" altLang="en-US" sz="2000" i="1" dirty="0" err="1">
                <a:latin typeface="Arial" panose="020B0604020202020204" pitchFamily="34" charset="0"/>
                <a:cs typeface="Arial" panose="020B0604020202020204" pitchFamily="34" charset="0"/>
              </a:rPr>
              <a:t>mexicana</a:t>
            </a:r>
            <a:r>
              <a:rPr lang="en-US" altLang="en-US" sz="2000" i="1" dirty="0">
                <a:latin typeface="Arial" panose="020B0604020202020204" pitchFamily="34" charset="0"/>
                <a:cs typeface="Arial" panose="020B0604020202020204" pitchFamily="34" charset="0"/>
              </a:rPr>
              <a:t>, Leishmania </a:t>
            </a:r>
            <a:r>
              <a:rPr lang="en-US" altLang="en-US" sz="2000" i="1" dirty="0" err="1">
                <a:latin typeface="Arial" panose="020B0604020202020204" pitchFamily="34" charset="0"/>
                <a:cs typeface="Arial" panose="020B0604020202020204" pitchFamily="34" charset="0"/>
              </a:rPr>
              <a:t>braziliensis</a:t>
            </a:r>
            <a:r>
              <a:rPr lang="en-US" altLang="en-US" sz="2000" dirty="0">
                <a:latin typeface="Arial" panose="020B0604020202020204" pitchFamily="34" charset="0"/>
                <a:cs typeface="Arial" panose="020B0604020202020204" pitchFamily="34" charset="0"/>
              </a:rPr>
              <a:t>, and </a:t>
            </a:r>
            <a:r>
              <a:rPr lang="en-US" altLang="en-US" sz="2000" i="1" dirty="0">
                <a:latin typeface="Arial" panose="020B0604020202020204" pitchFamily="34" charset="0"/>
                <a:cs typeface="Arial" panose="020B0604020202020204" pitchFamily="34" charset="0"/>
              </a:rPr>
              <a:t>Leishmania </a:t>
            </a:r>
            <a:r>
              <a:rPr lang="en-US" altLang="en-US" sz="2000" i="1" dirty="0" err="1">
                <a:latin typeface="Arial" panose="020B0604020202020204" pitchFamily="34" charset="0"/>
                <a:cs typeface="Arial" panose="020B0604020202020204" pitchFamily="34" charset="0"/>
              </a:rPr>
              <a:t>donovani</a:t>
            </a:r>
            <a:r>
              <a:rPr lang="en-US" altLang="en-US" sz="2000" i="1"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complexes.</a:t>
            </a:r>
          </a:p>
          <a:p>
            <a:pPr eaLnBrk="1" hangingPunct="1"/>
            <a:r>
              <a:rPr lang="en-US" altLang="en-US" sz="2400" dirty="0">
                <a:latin typeface="Arial" panose="020B0604020202020204" pitchFamily="34" charset="0"/>
                <a:cs typeface="Arial" panose="020B0604020202020204" pitchFamily="34" charset="0"/>
              </a:rPr>
              <a:t>Leishmaniasis </a:t>
            </a:r>
          </a:p>
          <a:p>
            <a:pPr lvl="1" eaLnBrk="1" hangingPunct="1"/>
            <a:r>
              <a:rPr lang="en-US" altLang="en-US" sz="2000" dirty="0">
                <a:latin typeface="Arial" panose="020B0604020202020204" pitchFamily="34" charset="0"/>
                <a:cs typeface="Arial" panose="020B0604020202020204" pitchFamily="34" charset="0"/>
              </a:rPr>
              <a:t>Zoonotic infection in which dogs and rodents are the primary reservoir hosts for all species</a:t>
            </a:r>
          </a:p>
          <a:p>
            <a:pPr lvl="1" eaLnBrk="1" hangingPunct="1"/>
            <a:r>
              <a:rPr lang="en-US" altLang="en-US" sz="2000" dirty="0">
                <a:latin typeface="Arial" panose="020B0604020202020204" pitchFamily="34" charset="0"/>
                <a:cs typeface="Arial" panose="020B0604020202020204" pitchFamily="34" charset="0"/>
              </a:rPr>
              <a:t>Humans serve as an accidental host</a:t>
            </a:r>
          </a:p>
          <a:p>
            <a:pPr eaLnBrk="1" hangingPunct="1"/>
            <a:r>
              <a:rPr lang="en-US" altLang="en-US" sz="2400" dirty="0">
                <a:latin typeface="Arial" panose="020B0604020202020204" pitchFamily="34" charset="0"/>
                <a:cs typeface="Arial" panose="020B0604020202020204" pitchFamily="34" charset="0"/>
              </a:rPr>
              <a:t>Vector sand flies of the genera</a:t>
            </a:r>
          </a:p>
          <a:p>
            <a:pPr lvl="1" eaLnBrk="1" hangingPunct="1"/>
            <a:r>
              <a:rPr lang="en-US" altLang="en-US" sz="2000" i="1" dirty="0">
                <a:latin typeface="Arial" panose="020B0604020202020204" pitchFamily="34" charset="0"/>
                <a:cs typeface="Arial" panose="020B0604020202020204" pitchFamily="34" charset="0"/>
              </a:rPr>
              <a:t>Phlebotomus, Lutzomyia</a:t>
            </a:r>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A553C206-E3B0-B68E-D61F-7FBDFAC2F29A}"/>
              </a:ext>
            </a:extLst>
          </p:cNvPr>
          <p:cNvSpPr>
            <a:spLocks noGrp="1" noChangeArrowheads="1"/>
          </p:cNvSpPr>
          <p:nvPr>
            <p:ph type="title"/>
          </p:nvPr>
        </p:nvSpPr>
        <p:spPr/>
        <p:txBody>
          <a:bodyPr rtlCol="0">
            <a:normAutofit fontScale="90000"/>
          </a:bodyPr>
          <a:lstStyle/>
          <a:p>
            <a:pPr algn="ctr">
              <a:defRPr/>
            </a:pPr>
            <a:r>
              <a:rPr lang="en-US" altLang="en-US" sz="4000" i="1" dirty="0" err="1">
                <a:latin typeface="Arial" panose="020B0604020202020204" pitchFamily="34" charset="0"/>
                <a:cs typeface="Arial" panose="020B0604020202020204" pitchFamily="34" charset="0"/>
              </a:rPr>
              <a:t>Leishmania</a:t>
            </a:r>
            <a:r>
              <a:rPr lang="en-US" altLang="en-US" sz="4000" dirty="0">
                <a:latin typeface="Arial" panose="020B0604020202020204" pitchFamily="34" charset="0"/>
                <a:cs typeface="Arial" panose="020B0604020202020204" pitchFamily="34" charset="0"/>
              </a:rPr>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a:t>
            </a:r>
          </a:p>
        </p:txBody>
      </p:sp>
      <p:sp>
        <p:nvSpPr>
          <p:cNvPr id="317443" name="Rectangle 3">
            <a:extLst>
              <a:ext uri="{FF2B5EF4-FFF2-40B4-BE49-F238E27FC236}">
                <a16:creationId xmlns:a16="http://schemas.microsoft.com/office/drawing/2014/main" id="{9FEF7435-EB0F-66FA-79BB-3EF525066AB1}"/>
              </a:ext>
            </a:extLst>
          </p:cNvPr>
          <p:cNvSpPr>
            <a:spLocks noGrp="1"/>
          </p:cNvSpPr>
          <p:nvPr>
            <p:ph idx="1"/>
          </p:nvPr>
        </p:nvSpPr>
        <p:spPr>
          <a:xfrm>
            <a:off x="1320248" y="1870076"/>
            <a:ext cx="10033552" cy="4103203"/>
          </a:xfrm>
        </p:spPr>
        <p:txBody>
          <a:bodyPr/>
          <a:lstStyle/>
          <a:p>
            <a:pPr eaLnBrk="1" hangingPunct="1"/>
            <a:r>
              <a:rPr lang="en-US" altLang="en-US" i="1" dirty="0">
                <a:latin typeface="Arial" panose="020B0604020202020204" pitchFamily="34" charset="0"/>
                <a:cs typeface="Arial" panose="020B0604020202020204" pitchFamily="34" charset="0"/>
              </a:rPr>
              <a:t>L. </a:t>
            </a:r>
            <a:r>
              <a:rPr lang="en-US" altLang="en-US" i="1" dirty="0" err="1">
                <a:latin typeface="Arial" panose="020B0604020202020204" pitchFamily="34" charset="0"/>
                <a:cs typeface="Arial" panose="020B0604020202020204" pitchFamily="34" charset="0"/>
              </a:rPr>
              <a:t>tropica</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complex</a:t>
            </a:r>
          </a:p>
          <a:p>
            <a:pPr lvl="1" eaLnBrk="1" hangingPunct="1"/>
            <a:r>
              <a:rPr lang="en-US" altLang="en-US" dirty="0">
                <a:latin typeface="Arial" panose="020B0604020202020204" pitchFamily="34" charset="0"/>
                <a:cs typeface="Arial" panose="020B0604020202020204" pitchFamily="34" charset="0"/>
              </a:rPr>
              <a:t>Cutaneous leishmaniasis or Oriental sore</a:t>
            </a:r>
          </a:p>
          <a:p>
            <a:pPr lvl="2" eaLnBrk="1" hangingPunct="1"/>
            <a:r>
              <a:rPr lang="en-US" altLang="en-US" dirty="0">
                <a:latin typeface="Arial" panose="020B0604020202020204" pitchFamily="34" charset="0"/>
                <a:cs typeface="Arial" panose="020B0604020202020204" pitchFamily="34" charset="0"/>
              </a:rPr>
              <a:t>Orient and North and Central Africa</a:t>
            </a:r>
          </a:p>
          <a:p>
            <a:pPr lvl="1" eaLnBrk="1" hangingPunct="1"/>
            <a:r>
              <a:rPr lang="en-US" altLang="en-US" dirty="0">
                <a:latin typeface="Arial" panose="020B0604020202020204" pitchFamily="34" charset="0"/>
                <a:cs typeface="Arial" panose="020B0604020202020204" pitchFamily="34" charset="0"/>
              </a:rPr>
              <a:t>Disease progression</a:t>
            </a:r>
          </a:p>
          <a:p>
            <a:pPr lvl="2" eaLnBrk="1" hangingPunct="1"/>
            <a:r>
              <a:rPr lang="en-US" altLang="en-US" dirty="0">
                <a:latin typeface="Arial" panose="020B0604020202020204" pitchFamily="34" charset="0"/>
                <a:cs typeface="Arial" panose="020B0604020202020204" pitchFamily="34" charset="0"/>
              </a:rPr>
              <a:t>Presence of a crusted circular lesion on any exposed body surface (especially the face and extremities)</a:t>
            </a:r>
          </a:p>
          <a:p>
            <a:pPr lvl="2" eaLnBrk="1" hangingPunct="1"/>
            <a:r>
              <a:rPr lang="en-US" altLang="en-US" dirty="0">
                <a:latin typeface="Arial" panose="020B0604020202020204" pitchFamily="34" charset="0"/>
                <a:cs typeface="Arial" panose="020B0604020202020204" pitchFamily="34" charset="0"/>
              </a:rPr>
              <a:t>Lesion begins as a small, red papule at the site of the insect bite and progresses to a lesion with an elevated indurated margin that may reach 8 cm.</a:t>
            </a:r>
          </a:p>
          <a:p>
            <a:pPr lvl="2" eaLnBrk="1" hangingPunct="1"/>
            <a:r>
              <a:rPr lang="en-US" altLang="en-US" dirty="0">
                <a:latin typeface="Arial" panose="020B0604020202020204" pitchFamily="34" charset="0"/>
                <a:cs typeface="Arial" panose="020B0604020202020204" pitchFamily="34" charset="0"/>
              </a:rPr>
              <a:t>Lesion resolves in several months and provides incomplete immunity against future infection. </a:t>
            </a:r>
          </a:p>
          <a:p>
            <a:pPr eaLnBrk="1" hangingPunct="1"/>
            <a:endParaRPr lang="en-US" altLang="en-US" dirty="0"/>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B6756EB-ADB0-8D47-BE4E-7F47FE11110E}"/>
              </a:ext>
            </a:extLst>
          </p:cNvPr>
          <p:cNvSpPr>
            <a:spLocks noGrp="1" noChangeArrowheads="1"/>
          </p:cNvSpPr>
          <p:nvPr>
            <p:ph type="title"/>
          </p:nvPr>
        </p:nvSpPr>
        <p:spPr/>
        <p:txBody>
          <a:bodyPr rtlCol="0">
            <a:normAutofit fontScale="90000"/>
          </a:bodyPr>
          <a:lstStyle/>
          <a:p>
            <a:pPr algn="ctr">
              <a:defRPr/>
            </a:pPr>
            <a:r>
              <a:rPr lang="en-US" altLang="en-US" sz="4000" i="1" dirty="0" err="1">
                <a:latin typeface="Arial" panose="020B0604020202020204" pitchFamily="34" charset="0"/>
                <a:cs typeface="Arial" panose="020B0604020202020204" pitchFamily="34" charset="0"/>
              </a:rPr>
              <a:t>Leishmania</a:t>
            </a:r>
            <a:r>
              <a:rPr lang="en-US" altLang="en-US" sz="4000" dirty="0">
                <a:latin typeface="Arial" panose="020B0604020202020204" pitchFamily="34" charset="0"/>
                <a:cs typeface="Arial" panose="020B0604020202020204" pitchFamily="34" charset="0"/>
              </a:rPr>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a:t>
            </a:r>
          </a:p>
        </p:txBody>
      </p:sp>
      <p:sp>
        <p:nvSpPr>
          <p:cNvPr id="318467" name="Rectangle 3">
            <a:extLst>
              <a:ext uri="{FF2B5EF4-FFF2-40B4-BE49-F238E27FC236}">
                <a16:creationId xmlns:a16="http://schemas.microsoft.com/office/drawing/2014/main" id="{2A565826-8823-FE30-BC4B-C2D2DC0766D7}"/>
              </a:ext>
            </a:extLst>
          </p:cNvPr>
          <p:cNvSpPr>
            <a:spLocks noGrp="1"/>
          </p:cNvSpPr>
          <p:nvPr>
            <p:ph idx="1"/>
          </p:nvPr>
        </p:nvSpPr>
        <p:spPr>
          <a:xfrm>
            <a:off x="1023730" y="1690688"/>
            <a:ext cx="9859618" cy="4211638"/>
          </a:xfrm>
        </p:spPr>
        <p:txBody>
          <a:bodyPr/>
          <a:lstStyle/>
          <a:p>
            <a:pPr eaLnBrk="1" hangingPunct="1"/>
            <a:r>
              <a:rPr lang="en-US" altLang="en-US" i="1" dirty="0">
                <a:latin typeface="Arial" panose="020B0604020202020204" pitchFamily="34" charset="0"/>
                <a:cs typeface="Arial" panose="020B0604020202020204" pitchFamily="34" charset="0"/>
              </a:rPr>
              <a:t>L. </a:t>
            </a:r>
            <a:r>
              <a:rPr lang="en-US" altLang="en-US" i="1" dirty="0" err="1">
                <a:latin typeface="Arial" panose="020B0604020202020204" pitchFamily="34" charset="0"/>
                <a:cs typeface="Arial" panose="020B0604020202020204" pitchFamily="34" charset="0"/>
              </a:rPr>
              <a:t>mexicana</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complex</a:t>
            </a:r>
          </a:p>
          <a:p>
            <a:pPr lvl="1" eaLnBrk="1" hangingPunct="1"/>
            <a:r>
              <a:rPr lang="en-US" altLang="en-US" dirty="0">
                <a:latin typeface="Arial" panose="020B0604020202020204" pitchFamily="34" charset="0"/>
                <a:cs typeface="Arial" panose="020B0604020202020204" pitchFamily="34" charset="0"/>
              </a:rPr>
              <a:t>New World cutaneous leishmaniasis </a:t>
            </a:r>
          </a:p>
          <a:p>
            <a:pPr lvl="2" eaLnBrk="1" hangingPunct="1"/>
            <a:r>
              <a:rPr lang="en-US" altLang="en-US" dirty="0">
                <a:latin typeface="Arial" panose="020B0604020202020204" pitchFamily="34" charset="0"/>
                <a:cs typeface="Arial" panose="020B0604020202020204" pitchFamily="34" charset="0"/>
              </a:rPr>
              <a:t>South and Central America</a:t>
            </a:r>
          </a:p>
          <a:p>
            <a:pPr lvl="1" eaLnBrk="1" hangingPunct="1"/>
            <a:r>
              <a:rPr lang="en-US" altLang="en-US" dirty="0">
                <a:latin typeface="Arial" panose="020B0604020202020204" pitchFamily="34" charset="0"/>
                <a:cs typeface="Arial" panose="020B0604020202020204" pitchFamily="34" charset="0"/>
              </a:rPr>
              <a:t>Another form of the disease- chiclero ulcer, also associated with </a:t>
            </a:r>
            <a:r>
              <a:rPr lang="en-US" altLang="en-US" i="1" dirty="0">
                <a:latin typeface="Arial" panose="020B0604020202020204" pitchFamily="34" charset="0"/>
                <a:cs typeface="Arial" panose="020B0604020202020204" pitchFamily="34" charset="0"/>
              </a:rPr>
              <a:t>L. </a:t>
            </a:r>
            <a:r>
              <a:rPr lang="en-US" altLang="en-US" i="1" dirty="0" err="1">
                <a:latin typeface="Arial" panose="020B0604020202020204" pitchFamily="34" charset="0"/>
                <a:cs typeface="Arial" panose="020B0604020202020204" pitchFamily="34" charset="0"/>
              </a:rPr>
              <a:t>mexicana</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complex.</a:t>
            </a:r>
          </a:p>
          <a:p>
            <a:pPr lvl="2" eaLnBrk="1" hangingPunct="1"/>
            <a:r>
              <a:rPr lang="en-US" altLang="en-US" dirty="0">
                <a:latin typeface="Arial" panose="020B0604020202020204" pitchFamily="34" charset="0"/>
                <a:cs typeface="Arial" panose="020B0604020202020204" pitchFamily="34" charset="0"/>
              </a:rPr>
              <a:t>Lesions on the ear</a:t>
            </a:r>
          </a:p>
          <a:p>
            <a:pPr lvl="2" eaLnBrk="1" hangingPunct="1"/>
            <a:r>
              <a:rPr lang="en-US" altLang="en-US" dirty="0">
                <a:latin typeface="Arial" panose="020B0604020202020204" pitchFamily="34" charset="0"/>
                <a:cs typeface="Arial" panose="020B0604020202020204" pitchFamily="34" charset="0"/>
              </a:rPr>
              <a:t>Self-limiting</a:t>
            </a:r>
          </a:p>
          <a:p>
            <a:pPr lvl="2" eaLnBrk="1" hangingPunct="1"/>
            <a:r>
              <a:rPr lang="en-US" altLang="en-US" dirty="0">
                <a:latin typeface="Arial" panose="020B0604020202020204" pitchFamily="34" charset="0"/>
                <a:cs typeface="Arial" panose="020B0604020202020204" pitchFamily="34" charset="0"/>
              </a:rPr>
              <a:t>Does not invade mucosal surfaces</a:t>
            </a:r>
          </a:p>
          <a:p>
            <a:pPr lvl="2" eaLnBrk="1" hangingPunct="1"/>
            <a:r>
              <a:rPr lang="en-US" altLang="en-US" dirty="0">
                <a:latin typeface="Arial" panose="020B0604020202020204" pitchFamily="34" charset="0"/>
                <a:cs typeface="Arial" panose="020B0604020202020204" pitchFamily="34" charset="0"/>
              </a:rPr>
              <a:t>Secondary bacterial infections can occur.</a:t>
            </a:r>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D3A0BFE-DAC7-8DC0-88DE-64FDFD70F5FD}"/>
              </a:ext>
            </a:extLst>
          </p:cNvPr>
          <p:cNvSpPr>
            <a:spLocks noGrp="1" noChangeArrowheads="1"/>
          </p:cNvSpPr>
          <p:nvPr>
            <p:ph type="title"/>
          </p:nvPr>
        </p:nvSpPr>
        <p:spPr/>
        <p:txBody>
          <a:bodyPr rtlCol="0">
            <a:normAutofit fontScale="90000"/>
          </a:bodyPr>
          <a:lstStyle/>
          <a:p>
            <a:pPr algn="ctr">
              <a:defRPr/>
            </a:pPr>
            <a:r>
              <a:rPr lang="en-US" altLang="en-US" sz="4000" i="1" dirty="0" err="1">
                <a:latin typeface="Arial" panose="020B0604020202020204" pitchFamily="34" charset="0"/>
                <a:cs typeface="Arial" panose="020B0604020202020204" pitchFamily="34" charset="0"/>
              </a:rPr>
              <a:t>Leishmania</a:t>
            </a:r>
            <a:r>
              <a:rPr lang="en-US" altLang="en-US" sz="4000" i="1" dirty="0">
                <a:latin typeface="Arial" panose="020B0604020202020204" pitchFamily="34" charset="0"/>
                <a:cs typeface="Arial" panose="020B0604020202020204" pitchFamily="34" charset="0"/>
              </a:rPr>
              <a:t> </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p>
        </p:txBody>
      </p:sp>
      <p:sp>
        <p:nvSpPr>
          <p:cNvPr id="319491" name="Rectangle 3">
            <a:extLst>
              <a:ext uri="{FF2B5EF4-FFF2-40B4-BE49-F238E27FC236}">
                <a16:creationId xmlns:a16="http://schemas.microsoft.com/office/drawing/2014/main" id="{ABC367D1-E04A-C78C-7DFB-6850F34B44D9}"/>
              </a:ext>
            </a:extLst>
          </p:cNvPr>
          <p:cNvSpPr>
            <a:spLocks noGrp="1"/>
          </p:cNvSpPr>
          <p:nvPr>
            <p:ph idx="1"/>
          </p:nvPr>
        </p:nvSpPr>
        <p:spPr/>
        <p:txBody>
          <a:bodyPr/>
          <a:lstStyle/>
          <a:p>
            <a:pPr eaLnBrk="1" hangingPunct="1"/>
            <a:r>
              <a:rPr lang="en-US" altLang="en-US" i="1" dirty="0">
                <a:latin typeface="Arial" panose="020B0604020202020204" pitchFamily="34" charset="0"/>
                <a:cs typeface="Arial" panose="020B0604020202020204" pitchFamily="34" charset="0"/>
              </a:rPr>
              <a:t>L. </a:t>
            </a:r>
            <a:r>
              <a:rPr lang="en-US" altLang="en-US" i="1" dirty="0" err="1">
                <a:latin typeface="Arial" panose="020B0604020202020204" pitchFamily="34" charset="0"/>
                <a:cs typeface="Arial" panose="020B0604020202020204" pitchFamily="34" charset="0"/>
              </a:rPr>
              <a:t>braziliensis</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complex</a:t>
            </a:r>
          </a:p>
          <a:p>
            <a:pPr lvl="1" eaLnBrk="1" hangingPunct="1"/>
            <a:r>
              <a:rPr lang="en-US" altLang="en-US" dirty="0">
                <a:latin typeface="Arial" panose="020B0604020202020204" pitchFamily="34" charset="0"/>
                <a:cs typeface="Arial" panose="020B0604020202020204" pitchFamily="34" charset="0"/>
              </a:rPr>
              <a:t>Mucocutaneous leishmaniasis </a:t>
            </a:r>
          </a:p>
          <a:p>
            <a:pPr lvl="1" eaLnBrk="1" hangingPunct="1"/>
            <a:r>
              <a:rPr lang="en-US" altLang="en-US" dirty="0">
                <a:latin typeface="Arial" panose="020B0604020202020204" pitchFamily="34" charset="0"/>
                <a:cs typeface="Arial" panose="020B0604020202020204" pitchFamily="34" charset="0"/>
              </a:rPr>
              <a:t>Also known as </a:t>
            </a:r>
            <a:r>
              <a:rPr lang="en-US" altLang="en-US" i="1" dirty="0">
                <a:latin typeface="Arial" panose="020B0604020202020204" pitchFamily="34" charset="0"/>
                <a:cs typeface="Arial" panose="020B0604020202020204" pitchFamily="34" charset="0"/>
              </a:rPr>
              <a:t>espundia</a:t>
            </a:r>
          </a:p>
          <a:p>
            <a:pPr lvl="1" eaLnBrk="1" hangingPunct="1"/>
            <a:r>
              <a:rPr lang="en-US" altLang="en-US" dirty="0">
                <a:latin typeface="Arial" panose="020B0604020202020204" pitchFamily="34" charset="0"/>
                <a:cs typeface="Arial" panose="020B0604020202020204" pitchFamily="34" charset="0"/>
              </a:rPr>
              <a:t>Found in Mexico and Central and South Americas</a:t>
            </a:r>
          </a:p>
          <a:p>
            <a:pPr eaLnBrk="1" hangingPunct="1"/>
            <a:r>
              <a:rPr lang="en-US" altLang="en-US" dirty="0">
                <a:latin typeface="Arial" panose="020B0604020202020204" pitchFamily="34" charset="0"/>
                <a:cs typeface="Arial" panose="020B0604020202020204" pitchFamily="34" charset="0"/>
              </a:rPr>
              <a:t>Disease</a:t>
            </a:r>
          </a:p>
          <a:p>
            <a:pPr lvl="1" eaLnBrk="1" hangingPunct="1"/>
            <a:r>
              <a:rPr lang="en-US" altLang="en-US" dirty="0">
                <a:latin typeface="Arial" panose="020B0604020202020204" pitchFamily="34" charset="0"/>
                <a:cs typeface="Arial" panose="020B0604020202020204" pitchFamily="34" charset="0"/>
              </a:rPr>
              <a:t>Initial lesion that increases in size and targets oral and nasal mucosa</a:t>
            </a:r>
          </a:p>
          <a:p>
            <a:pPr lvl="1" eaLnBrk="1" hangingPunct="1"/>
            <a:r>
              <a:rPr lang="en-US" altLang="en-US" dirty="0">
                <a:latin typeface="Arial" panose="020B0604020202020204" pitchFamily="34" charset="0"/>
                <a:cs typeface="Arial" panose="020B0604020202020204" pitchFamily="34" charset="0"/>
              </a:rPr>
              <a:t>Gross disfigurement of the soft tissues with extensive tissue destruction</a:t>
            </a:r>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9CB9004-01BE-E388-B186-F117F841E8EA}"/>
              </a:ext>
            </a:extLst>
          </p:cNvPr>
          <p:cNvSpPr>
            <a:spLocks noGrp="1" noChangeArrowheads="1"/>
          </p:cNvSpPr>
          <p:nvPr>
            <p:ph type="title"/>
          </p:nvPr>
        </p:nvSpPr>
        <p:spPr>
          <a:xfrm>
            <a:off x="2209800" y="98425"/>
            <a:ext cx="7772400" cy="1219200"/>
          </a:xfrm>
        </p:spPr>
        <p:txBody>
          <a:bodyPr rtlCol="0">
            <a:normAutofit fontScale="90000"/>
          </a:bodyPr>
          <a:lstStyle/>
          <a:p>
            <a:pPr algn="ctr">
              <a:defRPr/>
            </a:pPr>
            <a:r>
              <a:rPr lang="en-US" altLang="en-US" i="1" dirty="0" err="1">
                <a:latin typeface="Arial" panose="020B0604020202020204" pitchFamily="34" charset="0"/>
                <a:cs typeface="Arial" panose="020B0604020202020204" pitchFamily="34" charset="0"/>
              </a:rPr>
              <a:t>Leishmania</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Clinical Infections (Cont.)</a:t>
            </a:r>
          </a:p>
        </p:txBody>
      </p:sp>
      <p:sp>
        <p:nvSpPr>
          <p:cNvPr id="320515" name="Rectangle 3">
            <a:extLst>
              <a:ext uri="{FF2B5EF4-FFF2-40B4-BE49-F238E27FC236}">
                <a16:creationId xmlns:a16="http://schemas.microsoft.com/office/drawing/2014/main" id="{C951D6CF-44CD-3221-427C-13711095B758}"/>
              </a:ext>
            </a:extLst>
          </p:cNvPr>
          <p:cNvSpPr>
            <a:spLocks noGrp="1"/>
          </p:cNvSpPr>
          <p:nvPr>
            <p:ph idx="1"/>
          </p:nvPr>
        </p:nvSpPr>
        <p:spPr>
          <a:xfrm>
            <a:off x="944217" y="1441175"/>
            <a:ext cx="10575235" cy="4507396"/>
          </a:xfrm>
        </p:spPr>
        <p:txBody>
          <a:bodyPr/>
          <a:lstStyle/>
          <a:p>
            <a:pPr eaLnBrk="1" hangingPunct="1"/>
            <a:r>
              <a:rPr lang="en-US" altLang="en-US" i="1" dirty="0">
                <a:latin typeface="Arial" panose="020B0604020202020204" pitchFamily="34" charset="0"/>
                <a:cs typeface="Arial" panose="020B0604020202020204" pitchFamily="34" charset="0"/>
              </a:rPr>
              <a:t>L. </a:t>
            </a:r>
            <a:r>
              <a:rPr lang="en-US" altLang="en-US" i="1" dirty="0" err="1">
                <a:latin typeface="Arial" panose="020B0604020202020204" pitchFamily="34" charset="0"/>
                <a:cs typeface="Arial" panose="020B0604020202020204" pitchFamily="34" charset="0"/>
              </a:rPr>
              <a:t>donovani</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complex</a:t>
            </a:r>
          </a:p>
          <a:p>
            <a:pPr lvl="1" eaLnBrk="1" hangingPunct="1"/>
            <a:r>
              <a:rPr lang="en-US" altLang="en-US" dirty="0">
                <a:latin typeface="Arial" panose="020B0604020202020204" pitchFamily="34" charset="0"/>
                <a:cs typeface="Arial" panose="020B0604020202020204" pitchFamily="34" charset="0"/>
              </a:rPr>
              <a:t>Visceral leishmaniasis</a:t>
            </a:r>
          </a:p>
          <a:p>
            <a:pPr lvl="1" eaLnBrk="1" hangingPunct="1"/>
            <a:r>
              <a:rPr lang="en-US" altLang="en-US" dirty="0">
                <a:latin typeface="Arial" panose="020B0604020202020204" pitchFamily="34" charset="0"/>
                <a:cs typeface="Arial" panose="020B0604020202020204" pitchFamily="34" charset="0"/>
              </a:rPr>
              <a:t>Also known as </a:t>
            </a:r>
            <a:r>
              <a:rPr lang="en-US" altLang="en-US" i="1" dirty="0">
                <a:latin typeface="Arial" panose="020B0604020202020204" pitchFamily="34" charset="0"/>
                <a:cs typeface="Arial" panose="020B0604020202020204" pitchFamily="34" charset="0"/>
              </a:rPr>
              <a:t>kala-azar</a:t>
            </a:r>
          </a:p>
          <a:p>
            <a:pPr lvl="1" eaLnBrk="1" hangingPunct="1"/>
            <a:r>
              <a:rPr lang="en-US" altLang="en-US" dirty="0">
                <a:latin typeface="Arial" panose="020B0604020202020204" pitchFamily="34" charset="0"/>
                <a:cs typeface="Arial" panose="020B0604020202020204" pitchFamily="34" charset="0"/>
              </a:rPr>
              <a:t>Endemic to parts of South America, Africa, Southern Europe, and Asia</a:t>
            </a:r>
          </a:p>
          <a:p>
            <a:pPr lvl="1" eaLnBrk="1" hangingPunct="1"/>
            <a:r>
              <a:rPr lang="en-US" altLang="en-US" dirty="0">
                <a:latin typeface="Arial" panose="020B0604020202020204" pitchFamily="34" charset="0"/>
                <a:cs typeface="Arial" panose="020B0604020202020204" pitchFamily="34" charset="0"/>
              </a:rPr>
              <a:t>Disease progression</a:t>
            </a:r>
          </a:p>
          <a:p>
            <a:pPr lvl="2" eaLnBrk="1" hangingPunct="1"/>
            <a:r>
              <a:rPr lang="en-US" altLang="en-US" dirty="0">
                <a:latin typeface="Arial" panose="020B0604020202020204" pitchFamily="34" charset="0"/>
                <a:cs typeface="Arial" panose="020B0604020202020204" pitchFamily="34" charset="0"/>
              </a:rPr>
              <a:t>Organism spreads via lymphatics and invades the liver, spleen, lymph nodes, and bone marrow.</a:t>
            </a:r>
          </a:p>
          <a:p>
            <a:pPr lvl="1" eaLnBrk="1" hangingPunct="1"/>
            <a:r>
              <a:rPr lang="en-US" altLang="en-US" dirty="0">
                <a:latin typeface="Arial" panose="020B0604020202020204" pitchFamily="34" charset="0"/>
                <a:cs typeface="Arial" panose="020B0604020202020204" pitchFamily="34" charset="0"/>
              </a:rPr>
              <a:t>Symptoms</a:t>
            </a:r>
          </a:p>
          <a:p>
            <a:pPr lvl="2" eaLnBrk="1" hangingPunct="1"/>
            <a:r>
              <a:rPr lang="en-US" altLang="en-US" dirty="0">
                <a:latin typeface="Arial" panose="020B0604020202020204" pitchFamily="34" charset="0"/>
                <a:cs typeface="Arial" panose="020B0604020202020204" pitchFamily="34" charset="0"/>
              </a:rPr>
              <a:t>Present with headache, malaise, fever, anorexia, and weight loss</a:t>
            </a:r>
          </a:p>
          <a:p>
            <a:pPr lvl="2" eaLnBrk="1" hangingPunct="1"/>
            <a:r>
              <a:rPr lang="en-US" altLang="en-US" dirty="0">
                <a:latin typeface="Arial" panose="020B0604020202020204" pitchFamily="34" charset="0"/>
                <a:cs typeface="Arial" panose="020B0604020202020204" pitchFamily="34" charset="0"/>
              </a:rPr>
              <a:t>Fatal within 2 years if not treated</a:t>
            </a:r>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itle 1">
            <a:extLst>
              <a:ext uri="{FF2B5EF4-FFF2-40B4-BE49-F238E27FC236}">
                <a16:creationId xmlns:a16="http://schemas.microsoft.com/office/drawing/2014/main" id="{7120C4DA-D8EE-9E1F-93E2-5F94461E9CDF}"/>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Leishmania</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 (Cont.)</a:t>
            </a:r>
            <a:endParaRPr lang="en-US" altLang="en-US" sz="4000" i="1" dirty="0">
              <a:latin typeface="Arial" panose="020B0604020202020204" pitchFamily="34" charset="0"/>
              <a:cs typeface="Arial" panose="020B0604020202020204" pitchFamily="34" charset="0"/>
            </a:endParaRPr>
          </a:p>
        </p:txBody>
      </p:sp>
      <p:sp>
        <p:nvSpPr>
          <p:cNvPr id="321539" name="Content Placeholder 2">
            <a:extLst>
              <a:ext uri="{FF2B5EF4-FFF2-40B4-BE49-F238E27FC236}">
                <a16:creationId xmlns:a16="http://schemas.microsoft.com/office/drawing/2014/main" id="{203F9097-AFDD-D94E-C73C-0D257439646F}"/>
              </a:ext>
            </a:extLst>
          </p:cNvPr>
          <p:cNvSpPr>
            <a:spLocks noGrp="1"/>
          </p:cNvSpPr>
          <p:nvPr>
            <p:ph idx="1"/>
          </p:nvPr>
        </p:nvSpPr>
        <p:spPr/>
        <p:txBody>
          <a:bodyPr/>
          <a:lstStyle/>
          <a:p>
            <a:r>
              <a:rPr lang="en-US" altLang="en-US" i="1" dirty="0">
                <a:latin typeface="Arial" panose="020B0604020202020204" pitchFamily="34" charset="0"/>
                <a:cs typeface="Arial" panose="020B0604020202020204" pitchFamily="34" charset="0"/>
              </a:rPr>
              <a:t>L. </a:t>
            </a:r>
            <a:r>
              <a:rPr lang="en-US" altLang="en-US" i="1" dirty="0" err="1">
                <a:latin typeface="Arial" panose="020B0604020202020204" pitchFamily="34" charset="0"/>
                <a:cs typeface="Arial" panose="020B0604020202020204" pitchFamily="34" charset="0"/>
              </a:rPr>
              <a:t>donovani</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complex</a:t>
            </a:r>
          </a:p>
          <a:p>
            <a:pPr lvl="1"/>
            <a:r>
              <a:rPr lang="en-US" altLang="en-US" dirty="0">
                <a:latin typeface="Arial" panose="020B0604020202020204" pitchFamily="34" charset="0"/>
                <a:cs typeface="Arial" panose="020B0604020202020204" pitchFamily="34" charset="0"/>
              </a:rPr>
              <a:t>Other possible symptoms</a:t>
            </a:r>
          </a:p>
          <a:p>
            <a:pPr lvl="2"/>
            <a:r>
              <a:rPr lang="en-US" altLang="en-US" dirty="0">
                <a:latin typeface="Arial" panose="020B0604020202020204" pitchFamily="34" charset="0"/>
                <a:cs typeface="Arial" panose="020B0604020202020204" pitchFamily="34" charset="0"/>
              </a:rPr>
              <a:t>Splenomegaly and hepatomegaly with elevated liver enzyme levels</a:t>
            </a:r>
          </a:p>
          <a:p>
            <a:pPr lvl="2"/>
            <a:r>
              <a:rPr lang="en-US" altLang="en-US" dirty="0">
                <a:latin typeface="Arial" panose="020B0604020202020204" pitchFamily="34" charset="0"/>
                <a:cs typeface="Arial" panose="020B0604020202020204" pitchFamily="34" charset="0"/>
              </a:rPr>
              <a:t>Hypogammaglobulinemia</a:t>
            </a:r>
          </a:p>
          <a:p>
            <a:pPr lvl="2"/>
            <a:r>
              <a:rPr lang="en-US" altLang="en-US" dirty="0">
                <a:latin typeface="Arial" panose="020B0604020202020204" pitchFamily="34" charset="0"/>
                <a:cs typeface="Arial" panose="020B0604020202020204" pitchFamily="34" charset="0"/>
              </a:rPr>
              <a:t>Hypoproteinemia</a:t>
            </a:r>
          </a:p>
          <a:p>
            <a:pPr lvl="1"/>
            <a:r>
              <a:rPr lang="en-US" altLang="en-US" dirty="0">
                <a:latin typeface="Arial" panose="020B0604020202020204" pitchFamily="34" charset="0"/>
                <a:cs typeface="Arial" panose="020B0604020202020204" pitchFamily="34" charset="0"/>
              </a:rPr>
              <a:t>Leishmania-containing macrophages invade the bone marrow. </a:t>
            </a:r>
          </a:p>
          <a:p>
            <a:pPr lvl="1"/>
            <a:r>
              <a:rPr lang="en-US" altLang="en-US" dirty="0">
                <a:latin typeface="Arial" panose="020B0604020202020204" pitchFamily="34" charset="0"/>
                <a:cs typeface="Arial" panose="020B0604020202020204" pitchFamily="34" charset="0"/>
              </a:rPr>
              <a:t>The kidneys and heart may also be affected.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itle 1">
            <a:extLst>
              <a:ext uri="{FF2B5EF4-FFF2-40B4-BE49-F238E27FC236}">
                <a16:creationId xmlns:a16="http://schemas.microsoft.com/office/drawing/2014/main" id="{EAE1A97C-2DBD-0473-84EB-96DD433E7D60}"/>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Leishmania</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 (Cont.)</a:t>
            </a:r>
            <a:endParaRPr lang="en-US" altLang="en-US" sz="4000" i="1" dirty="0">
              <a:latin typeface="Arial" panose="020B0604020202020204" pitchFamily="34" charset="0"/>
              <a:cs typeface="Arial" panose="020B0604020202020204" pitchFamily="34" charset="0"/>
            </a:endParaRPr>
          </a:p>
        </p:txBody>
      </p:sp>
      <p:sp>
        <p:nvSpPr>
          <p:cNvPr id="322563" name="Content Placeholder 2">
            <a:extLst>
              <a:ext uri="{FF2B5EF4-FFF2-40B4-BE49-F238E27FC236}">
                <a16:creationId xmlns:a16="http://schemas.microsoft.com/office/drawing/2014/main" id="{BD06F72A-4049-FDC5-CA2C-6EBE3E2D5350}"/>
              </a:ext>
            </a:extLst>
          </p:cNvPr>
          <p:cNvSpPr>
            <a:spLocks noGrp="1"/>
          </p:cNvSpPr>
          <p:nvPr>
            <p:ph idx="1"/>
          </p:nvPr>
        </p:nvSpPr>
        <p:spPr/>
        <p:txBody>
          <a:bodyPr/>
          <a:lstStyle/>
          <a:p>
            <a:r>
              <a:rPr lang="en-US" altLang="en-US" i="1" dirty="0">
                <a:latin typeface="Arial" panose="020B0604020202020204" pitchFamily="34" charset="0"/>
                <a:cs typeface="Arial" panose="020B0604020202020204" pitchFamily="34" charset="0"/>
              </a:rPr>
              <a:t>L. </a:t>
            </a:r>
            <a:r>
              <a:rPr lang="en-US" altLang="en-US" i="1" dirty="0" err="1">
                <a:latin typeface="Arial" panose="020B0604020202020204" pitchFamily="34" charset="0"/>
                <a:cs typeface="Arial" panose="020B0604020202020204" pitchFamily="34" charset="0"/>
              </a:rPr>
              <a:t>donovani</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complex</a:t>
            </a:r>
          </a:p>
          <a:p>
            <a:pPr lvl="1"/>
            <a:r>
              <a:rPr lang="en-US" altLang="en-US" dirty="0">
                <a:latin typeface="Arial" panose="020B0604020202020204" pitchFamily="34" charset="0"/>
                <a:cs typeface="Arial" panose="020B0604020202020204" pitchFamily="34" charset="0"/>
              </a:rPr>
              <a:t>A few patients experience a nodular or macular rash, known as post-kala-azar dermal leishmaniasis (PKDL), on the face, trunk, and limbs months to years after treatment. </a:t>
            </a:r>
          </a:p>
          <a:p>
            <a:pPr lvl="1"/>
            <a:r>
              <a:rPr lang="en-US" altLang="en-US" dirty="0">
                <a:latin typeface="Arial" panose="020B0604020202020204" pitchFamily="34" charset="0"/>
                <a:cs typeface="Arial" panose="020B0604020202020204" pitchFamily="34" charset="0"/>
              </a:rPr>
              <a:t>If untreated, visceral leishmaniasis is often fatal within 2 years.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itle 1">
            <a:extLst>
              <a:ext uri="{FF2B5EF4-FFF2-40B4-BE49-F238E27FC236}">
                <a16:creationId xmlns:a16="http://schemas.microsoft.com/office/drawing/2014/main" id="{8A5E4AB3-1070-3F16-5390-C9B50B02AA6E}"/>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Leishmania</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 (Cont.)</a:t>
            </a:r>
            <a:endParaRPr lang="en-US" altLang="en-US" sz="4000" i="1" dirty="0">
              <a:latin typeface="Arial" panose="020B0604020202020204" pitchFamily="34" charset="0"/>
              <a:cs typeface="Arial" panose="020B0604020202020204" pitchFamily="34" charset="0"/>
            </a:endParaRPr>
          </a:p>
        </p:txBody>
      </p:sp>
      <p:sp>
        <p:nvSpPr>
          <p:cNvPr id="323587" name="Content Placeholder 2">
            <a:extLst>
              <a:ext uri="{FF2B5EF4-FFF2-40B4-BE49-F238E27FC236}">
                <a16:creationId xmlns:a16="http://schemas.microsoft.com/office/drawing/2014/main" id="{E8EE5DE5-52CB-EBA2-B894-ABA92B0480CC}"/>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Cases of cutaneous leishmaniasis and visceral leishmaniasis have been seen in several military personnel serving in Middle Eastern countries, such as Iraq and Afghanistan. </a:t>
            </a:r>
          </a:p>
          <a:p>
            <a:r>
              <a:rPr lang="en-US" altLang="en-US" dirty="0">
                <a:latin typeface="Arial" panose="020B0604020202020204" pitchFamily="34" charset="0"/>
                <a:cs typeface="Arial" panose="020B0604020202020204" pitchFamily="34" charset="0"/>
              </a:rPr>
              <a:t>Visceral leishmaniasis has also been reported to be transmitted through solid organ transplants.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itle 1">
            <a:extLst>
              <a:ext uri="{FF2B5EF4-FFF2-40B4-BE49-F238E27FC236}">
                <a16:creationId xmlns:a16="http://schemas.microsoft.com/office/drawing/2014/main" id="{D17C21FB-8131-1C52-32A1-DED5E72EB2C2}"/>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Leishmania</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Treatment</a:t>
            </a:r>
            <a:endParaRPr lang="en-US" altLang="en-US" sz="4000" i="1" dirty="0">
              <a:latin typeface="Arial" panose="020B0604020202020204" pitchFamily="34" charset="0"/>
              <a:cs typeface="Arial" panose="020B0604020202020204" pitchFamily="34" charset="0"/>
            </a:endParaRPr>
          </a:p>
        </p:txBody>
      </p:sp>
      <p:sp>
        <p:nvSpPr>
          <p:cNvPr id="324611" name="Content Placeholder 2">
            <a:extLst>
              <a:ext uri="{FF2B5EF4-FFF2-40B4-BE49-F238E27FC236}">
                <a16:creationId xmlns:a16="http://schemas.microsoft.com/office/drawing/2014/main" id="{E68F1DF0-F9FA-B610-66C7-2550A5176946}"/>
              </a:ext>
            </a:extLst>
          </p:cNvPr>
          <p:cNvSpPr>
            <a:spLocks noGrp="1"/>
          </p:cNvSpPr>
          <p:nvPr>
            <p:ph idx="1"/>
          </p:nvPr>
        </p:nvSpPr>
        <p:spPr/>
        <p:txBody>
          <a:bodyPr/>
          <a:lstStyle/>
          <a:p>
            <a:pPr lvl="1"/>
            <a:r>
              <a:rPr lang="en-US" altLang="en-US" dirty="0">
                <a:latin typeface="Arial" panose="020B0604020202020204" pitchFamily="34" charset="0"/>
                <a:cs typeface="Arial" panose="020B0604020202020204" pitchFamily="34" charset="0"/>
              </a:rPr>
              <a:t>Previously, standard therapy for all leishmanial infections was pentavalent antimony compounds.</a:t>
            </a:r>
          </a:p>
          <a:p>
            <a:pPr lvl="1"/>
            <a:r>
              <a:rPr lang="en-US" altLang="en-US" dirty="0">
                <a:latin typeface="Arial" panose="020B0604020202020204" pitchFamily="34" charset="0"/>
                <a:cs typeface="Arial" panose="020B0604020202020204" pitchFamily="34" charset="0"/>
              </a:rPr>
              <a:t>However, liposomal amphotericin B and paromomycin were used in the past few years.</a:t>
            </a:r>
          </a:p>
          <a:p>
            <a:pPr lvl="1"/>
            <a:r>
              <a:rPr lang="en-US" altLang="en-US" dirty="0">
                <a:latin typeface="Arial" panose="020B0604020202020204" pitchFamily="34" charset="0"/>
                <a:cs typeface="Arial" panose="020B0604020202020204" pitchFamily="34" charset="0"/>
              </a:rPr>
              <a:t>A new drug, </a:t>
            </a:r>
            <a:r>
              <a:rPr lang="en-US" altLang="en-US" dirty="0" err="1">
                <a:latin typeface="Arial" panose="020B0604020202020204" pitchFamily="34" charset="0"/>
                <a:cs typeface="Arial" panose="020B0604020202020204" pitchFamily="34" charset="0"/>
              </a:rPr>
              <a:t>miltefosine</a:t>
            </a:r>
            <a:r>
              <a:rPr lang="en-US" altLang="en-US" dirty="0">
                <a:latin typeface="Arial" panose="020B0604020202020204" pitchFamily="34" charset="0"/>
                <a:cs typeface="Arial" panose="020B0604020202020204" pitchFamily="34" charset="0"/>
              </a:rPr>
              <a:t>, has been successful in treating infections</a:t>
            </a:r>
          </a:p>
          <a:p>
            <a:pPr lvl="1"/>
            <a:endParaRPr lang="en-US" altLang="en-US" dirty="0">
              <a:latin typeface="Arial" panose="020B0604020202020204" pitchFamily="34" charset="0"/>
              <a:cs typeface="Arial" panose="020B0604020202020204" pitchFamily="34" charset="0"/>
            </a:endParaRPr>
          </a:p>
          <a:p>
            <a:endParaRPr lang="en-US" altLang="en-US" dirty="0"/>
          </a:p>
        </p:txBody>
      </p:sp>
    </p:spTree>
  </p:cSld>
  <p:clrMapOvr>
    <a:masterClrMapping/>
  </p:clrMapOvr>
</p:sld>
</file>

<file path=ppt/theme/theme1.xml><?xml version="1.0" encoding="utf-8"?>
<a:theme xmlns:a="http://schemas.openxmlformats.org/drawingml/2006/main" name="Neon-RoyalBlue">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on-RoyalBlue" id="{72EAA468-4DB8-4A64-830F-1CBAD7B3591C}" vid="{6AF9C7EC-0BC1-4F79-9811-701B7FD60B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Neon-RoyalBlue</Template>
  <TotalTime>1624</TotalTime>
  <Words>9654</Words>
  <Application>Microsoft Office PowerPoint</Application>
  <PresentationFormat>Widescreen</PresentationFormat>
  <Paragraphs>988</Paragraphs>
  <Slides>183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183</vt:i4>
      </vt:variant>
    </vt:vector>
  </HeadingPairs>
  <TitlesOfParts>
    <vt:vector size="192" baseType="lpstr">
      <vt:lpstr>ＭＳ Ｐゴシック</vt:lpstr>
      <vt:lpstr>ＭＳ Ｐゴシック</vt:lpstr>
      <vt:lpstr>Arial</vt:lpstr>
      <vt:lpstr>Calibri</vt:lpstr>
      <vt:lpstr>Times New Roman</vt:lpstr>
      <vt:lpstr>Wingdings</vt:lpstr>
      <vt:lpstr>Wingdings 2</vt:lpstr>
      <vt:lpstr>Wingdings 3</vt:lpstr>
      <vt:lpstr>Neon-RoyalBlue</vt:lpstr>
      <vt:lpstr>PowerPoint Presentation</vt:lpstr>
      <vt:lpstr>Tissue amebae</vt:lpstr>
      <vt:lpstr>Tissue amebae: Overview</vt:lpstr>
      <vt:lpstr>Tissue amebae: Overview</vt:lpstr>
      <vt:lpstr>Comparison of Central Nervous System (CNS) Infections Caused by Tissue Amebae</vt:lpstr>
      <vt:lpstr>Naegleria fowleri</vt:lpstr>
      <vt:lpstr>Naegleria fowleri Life cycle (Cont.)</vt:lpstr>
      <vt:lpstr>Naegleria fowleri Life cycle</vt:lpstr>
      <vt:lpstr>Naegleria fowleri Clinical Infection (Cont.)</vt:lpstr>
      <vt:lpstr>Naegleria fowleri Clinical Infection (Cont.)</vt:lpstr>
      <vt:lpstr>Naegleria fowleri Clinical Infection (Cont.)</vt:lpstr>
      <vt:lpstr>Naegleria fowleri Clinical Infection</vt:lpstr>
      <vt:lpstr>Naegleria fowleri (Cont.)</vt:lpstr>
      <vt:lpstr> Naegleria fowleri Laboratory Diagnosis </vt:lpstr>
      <vt:lpstr>N. fowleri Trophozoite</vt:lpstr>
      <vt:lpstr>  Naegleria fowleri Laboratory diagnosis  </vt:lpstr>
      <vt:lpstr>  Naegleria fowleri Laboratory diagnosis  </vt:lpstr>
      <vt:lpstr>  Naegleria fowleri Laboratory diagnosis  </vt:lpstr>
      <vt:lpstr>Acanthamoeba spp. </vt:lpstr>
      <vt:lpstr>Acanthamoeba spp. (Cont.)</vt:lpstr>
      <vt:lpstr>Acanthamoeba spp. (Cont.)</vt:lpstr>
      <vt:lpstr>Acanthamoeba spp. (Cont.)</vt:lpstr>
      <vt:lpstr>Acanthamoeba spp. (Cont.)</vt:lpstr>
      <vt:lpstr>Acanthamoeba spp. (Cont.)</vt:lpstr>
      <vt:lpstr>Acanthamoeba spp. Laboratory diagnosis  (Cont.)</vt:lpstr>
      <vt:lpstr>Corneal Scraping, Wright-Giemsa Stain Morphology Consistent with Acanthamoeba</vt:lpstr>
      <vt:lpstr>Acanthamoeba spp. (Cont.) Laboratory diagnosis </vt:lpstr>
      <vt:lpstr> Acanthamoeba spp. (Cont.) Laboratory diagnosis </vt:lpstr>
      <vt:lpstr>Balamuthia mandrillaris</vt:lpstr>
      <vt:lpstr>Balamuthia mandrillaris (Cont.)</vt:lpstr>
      <vt:lpstr>Balamuthia mandrillaris (Cont.)</vt:lpstr>
      <vt:lpstr>Balamuthia mandrillaris (Cont.)</vt:lpstr>
      <vt:lpstr>Balamuthia mandrillaris (Cont.)</vt:lpstr>
      <vt:lpstr>Balamuthia mandrillaris (Cont.)</vt:lpstr>
      <vt:lpstr>Balamuthia mandrillaris (Cont.)</vt:lpstr>
      <vt:lpstr>PowerPoint Presentation</vt:lpstr>
      <vt:lpstr>Neobalantidium coli</vt:lpstr>
      <vt:lpstr>Neobalantidium coli (Cont.)</vt:lpstr>
      <vt:lpstr>Neobalantidium coli (Cont.)</vt:lpstr>
      <vt:lpstr>N. coli Trophozoite (A) and Cyst (B)</vt:lpstr>
      <vt:lpstr>Neobalantidium coli (Cont.)</vt:lpstr>
      <vt:lpstr>Neobalantidium coli (Cont.)</vt:lpstr>
      <vt:lpstr>PowerPoint Presentation</vt:lpstr>
      <vt:lpstr>Generalized Life Cycle  for Intestinal Flagellates</vt:lpstr>
      <vt:lpstr>Giardia duodenalis</vt:lpstr>
      <vt:lpstr>Giardia duodenalis (Cont.)</vt:lpstr>
      <vt:lpstr>Giardia duodenalis (Cont.)</vt:lpstr>
      <vt:lpstr>Giardia duodenalis (Cont.)</vt:lpstr>
      <vt:lpstr>Giardia duodenalis (Cont.)</vt:lpstr>
      <vt:lpstr>Giardia duodenalis (Cont.)</vt:lpstr>
      <vt:lpstr>Giardia duodenalis (Cont.)</vt:lpstr>
      <vt:lpstr>Giardia duodenalis (Cont.)</vt:lpstr>
      <vt:lpstr>Giardia duodenalis (Cont.)</vt:lpstr>
      <vt:lpstr>Giardia duodenalis (Cont.)</vt:lpstr>
      <vt:lpstr>G. duodenalis Trophozoites</vt:lpstr>
      <vt:lpstr>Giardia duodenalis (Cont.)</vt:lpstr>
      <vt:lpstr>G. duodenalis Cysts</vt:lpstr>
      <vt:lpstr>Comparison of Intestinal  and Urogenital Flagellates</vt:lpstr>
      <vt:lpstr>Giardia duodenalis (Cont.)</vt:lpstr>
      <vt:lpstr>Giardia duodenalis (Cont.)</vt:lpstr>
      <vt:lpstr>Dientamoeba fragilis</vt:lpstr>
      <vt:lpstr>Dientamoeba fragilis (Cont.)</vt:lpstr>
      <vt:lpstr>Dientamoeba fragilis (Cont.)</vt:lpstr>
      <vt:lpstr>Dientamoeba fragilis (Cont.)</vt:lpstr>
      <vt:lpstr>Dientamoeba fragilis (Cont.)</vt:lpstr>
      <vt:lpstr>Dientamoeba fragilis (Cont.)</vt:lpstr>
      <vt:lpstr>D. fragilis Trophozoite</vt:lpstr>
      <vt:lpstr>Dientamoeba fragilis (Cont.)</vt:lpstr>
      <vt:lpstr>Trichomonas vaginalis</vt:lpstr>
      <vt:lpstr>Trichomonas vaginalis (Cont.)</vt:lpstr>
      <vt:lpstr>Trichomonas vaginalis (Cont.)</vt:lpstr>
      <vt:lpstr>Trichomonas vaginalis (Cont.)</vt:lpstr>
      <vt:lpstr>Trichomonas vaginalis (Cont.)</vt:lpstr>
      <vt:lpstr>Trichomonas vaginalis (Cont.)</vt:lpstr>
      <vt:lpstr>Trichomonas vaginalis (Cont.)</vt:lpstr>
      <vt:lpstr>Trichomonas vaginalis (Cont.)</vt:lpstr>
      <vt:lpstr>Trichomonas vaginalis (Cont.)</vt:lpstr>
      <vt:lpstr>Trichomonas vaginalis (Cont.)</vt:lpstr>
      <vt:lpstr>Trichomonas vaginalis (Cont.)</vt:lpstr>
      <vt:lpstr>PowerPoint Presentation</vt:lpstr>
      <vt:lpstr>Chilomastix mesnili (Cont.) </vt:lpstr>
      <vt:lpstr>Chilomastix mesnili (Cont.) </vt:lpstr>
      <vt:lpstr>Chilomastix mesnili Cyst</vt:lpstr>
      <vt:lpstr>Pentatrichomonas hominis</vt:lpstr>
      <vt:lpstr>PowerPoint Presentation</vt:lpstr>
      <vt:lpstr>Blood and Tissue Flagellates  Overview</vt:lpstr>
      <vt:lpstr>Blood and Tissue Flagellates  Overview</vt:lpstr>
      <vt:lpstr>Life Cycle Stages of the Blood and Tissue Flagellates</vt:lpstr>
      <vt:lpstr>Blood and Tissue Flagellates  Overview</vt:lpstr>
      <vt:lpstr>Blood and Tissue Flagellates  Overview</vt:lpstr>
      <vt:lpstr>Leishmania</vt:lpstr>
      <vt:lpstr>Leishmania Clinical Infections</vt:lpstr>
      <vt:lpstr>Leishmania Clinical Infections</vt:lpstr>
      <vt:lpstr>Leishmania  Clinical Infections (Cont.)</vt:lpstr>
      <vt:lpstr>Leishmania  Clinical Infections (Cont.)</vt:lpstr>
      <vt:lpstr>Leishmania Clinical Infections (Cont.)</vt:lpstr>
      <vt:lpstr>Leishmania Clinical Infections (Cont.)</vt:lpstr>
      <vt:lpstr>Leishmania Clinical Infections (Cont.)</vt:lpstr>
      <vt:lpstr>Leishmania Treatment</vt:lpstr>
      <vt:lpstr>Life Cycle of Leishmania spp.</vt:lpstr>
      <vt:lpstr>Leishmania  Laboratory Diagnosis</vt:lpstr>
      <vt:lpstr>Leishmania  Laboratory Diagnosis (Cont.)</vt:lpstr>
      <vt:lpstr>Amastigotes of Leishmania spp.</vt:lpstr>
      <vt:lpstr>Trypanosoma</vt:lpstr>
      <vt:lpstr>Trypanosoma (Cont.)</vt:lpstr>
      <vt:lpstr>Trypanosoma (Cont.)</vt:lpstr>
      <vt:lpstr>Trypanosoma  Clinical Infections</vt:lpstr>
      <vt:lpstr>Trypanosoma  Clinical Infections</vt:lpstr>
      <vt:lpstr>Trypanosoma  Clinical Infections</vt:lpstr>
      <vt:lpstr>Life Cycle of the Agents of Sleeping Sickness</vt:lpstr>
      <vt:lpstr>Trypanosoma Laboratory Diagnosis</vt:lpstr>
      <vt:lpstr>Trypanosoma Laboratory Diagnosis (Cont.)</vt:lpstr>
      <vt:lpstr>Trypanosoma Trypomastigote  in a Blood Smear</vt:lpstr>
      <vt:lpstr>Trypanosoma Laboratory Diagnosis (Cont.)</vt:lpstr>
      <vt:lpstr>Trypanosoma Laboratory Diagnosis (Cont.)</vt:lpstr>
      <vt:lpstr>Trypanosoma cruzi</vt:lpstr>
      <vt:lpstr>Trypanosoma cruzi Clinical infections</vt:lpstr>
      <vt:lpstr>Trypanosoma cruzi Clinical infections</vt:lpstr>
      <vt:lpstr>Trypanosoma cruzi Clinical infections</vt:lpstr>
      <vt:lpstr>Trypanosoma cruzi Clinical infections</vt:lpstr>
      <vt:lpstr>Life Cycle of T. cruzi</vt:lpstr>
      <vt:lpstr>Trypanosoma cruzi Laboratory Diagnosis</vt:lpstr>
      <vt:lpstr>Trypanosoma cruzi Laboratory Diagnosis</vt:lpstr>
      <vt:lpstr>Trypanosoma cruzi Laboratory Diagnosis</vt:lpstr>
      <vt:lpstr>Trypanosoma cruzi Laboratory Diagnosis</vt:lpstr>
      <vt:lpstr>Trypanosoma cruzi Laboratory Diagnosis</vt:lpstr>
      <vt:lpstr>PowerPoint Presentation</vt:lpstr>
      <vt:lpstr>Apicomplexa Overview</vt:lpstr>
      <vt:lpstr>Apicomplexa Overview</vt:lpstr>
      <vt:lpstr>Plasmodium Epidemiology</vt:lpstr>
      <vt:lpstr>Plasmodium Epidemiology</vt:lpstr>
      <vt:lpstr>Plasmodium  Routes of Transmission</vt:lpstr>
      <vt:lpstr>Plasmodium Clinical Infections</vt:lpstr>
      <vt:lpstr>Plasmodium Clinical Infections (Cont.)</vt:lpstr>
      <vt:lpstr>Plasmodium Clinical Infections (Cont.)</vt:lpstr>
      <vt:lpstr>Plasmodium Clinical Infections (Cont.)</vt:lpstr>
      <vt:lpstr>Plasmodium Clinical Infections (Cont.)</vt:lpstr>
      <vt:lpstr>Plasmodium Clinical Infections (Cont.)</vt:lpstr>
      <vt:lpstr>Plasmodium Clinical Infections (Cont.)</vt:lpstr>
      <vt:lpstr>Plasmodium Clinical Infections (Cont.)</vt:lpstr>
      <vt:lpstr>Plasmodium Treatment</vt:lpstr>
      <vt:lpstr>Plasmodium Treatment</vt:lpstr>
      <vt:lpstr>Plasmodium Treatment</vt:lpstr>
      <vt:lpstr>Life Cycle of Plasmodium spp.</vt:lpstr>
      <vt:lpstr>Life Cycle Stages of Malaria</vt:lpstr>
      <vt:lpstr>Plasmodium Exoerythrocytic Phase</vt:lpstr>
      <vt:lpstr>Plasmodium Erythrocytic Phase</vt:lpstr>
      <vt:lpstr>Plasmodium Erythrocytic Phase</vt:lpstr>
      <vt:lpstr>Plasmodium Erythrocytic Phase</vt:lpstr>
      <vt:lpstr>Plasmodium Sexual Phase</vt:lpstr>
      <vt:lpstr>Plasmodium Laboratory Diagnosis</vt:lpstr>
      <vt:lpstr>Comparison of Malarial Species</vt:lpstr>
      <vt:lpstr>Plasmodium Laboratory Diagnosis</vt:lpstr>
      <vt:lpstr>Plasmodium Laboratory Diagnosis</vt:lpstr>
      <vt:lpstr>Plasmodium Laboratory Diagnosis (Cont.)</vt:lpstr>
      <vt:lpstr>Plasmodium Laboratory Diagnosis (Cont.)</vt:lpstr>
      <vt:lpstr>Plasmodium vivax</vt:lpstr>
      <vt:lpstr>Plasmodium vivax (Cont.)</vt:lpstr>
      <vt:lpstr>Morphologic Forms of P. vivax</vt:lpstr>
      <vt:lpstr>P. malariae</vt:lpstr>
      <vt:lpstr>Morphologic Forms of P. malariae</vt:lpstr>
      <vt:lpstr>P. ovale</vt:lpstr>
      <vt:lpstr>P. ovale</vt:lpstr>
      <vt:lpstr>P. falciparum</vt:lpstr>
      <vt:lpstr>P. Falciparum (Cont.)</vt:lpstr>
      <vt:lpstr>P. Falciparum (Cont.)</vt:lpstr>
      <vt:lpstr>Forms of P. falciparum</vt:lpstr>
      <vt:lpstr>A Word About P. knowlesi</vt:lpstr>
      <vt:lpstr>Babesia microti</vt:lpstr>
      <vt:lpstr>Babesia microti (Cont.)</vt:lpstr>
      <vt:lpstr>Babesia microti  Clinical Infections </vt:lpstr>
      <vt:lpstr>Babesia microti  Clinical Infections </vt:lpstr>
      <vt:lpstr>Babesia microti  Clinical Infections </vt:lpstr>
      <vt:lpstr>Babesia microti  Clinical Infections </vt:lpstr>
      <vt:lpstr>Babesia microti  Treatment</vt:lpstr>
      <vt:lpstr>Babesia microti Life Cycle</vt:lpstr>
      <vt:lpstr>Babesia microti Life Cycle (Cont.)</vt:lpstr>
      <vt:lpstr>Babesia microti Life Cycle (Cont.)</vt:lpstr>
      <vt:lpstr>Babesia microti Laboratory Diagnosis</vt:lpstr>
      <vt:lpstr>Babesia microti  Laboratory Diagnosis</vt:lpstr>
      <vt:lpstr>Photographs of B. microti</vt:lpstr>
      <vt:lpstr>Babesia microti  Laboratory Diagnosis</vt:lpstr>
      <vt:lpstr>Babesia microti  Laboratory Diagnosis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Blessing</dc:creator>
  <cp:lastModifiedBy>Tyler Thomas</cp:lastModifiedBy>
  <cp:revision>8</cp:revision>
  <dcterms:created xsi:type="dcterms:W3CDTF">2023-01-03T03:23:59Z</dcterms:created>
  <dcterms:modified xsi:type="dcterms:W3CDTF">2024-10-07T13:49:25Z</dcterms:modified>
</cp:coreProperties>
</file>