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7"/>
  </p:notesMasterIdLst>
  <p:sldIdLst>
    <p:sldId id="257" r:id="rId2"/>
    <p:sldId id="508" r:id="rId3"/>
    <p:sldId id="511" r:id="rId4"/>
    <p:sldId id="510" r:id="rId5"/>
    <p:sldId id="512" r:id="rId6"/>
    <p:sldId id="513" r:id="rId7"/>
    <p:sldId id="509" r:id="rId8"/>
    <p:sldId id="517" r:id="rId9"/>
    <p:sldId id="516" r:id="rId10"/>
    <p:sldId id="339" r:id="rId11"/>
    <p:sldId id="514" r:id="rId12"/>
    <p:sldId id="340" r:id="rId13"/>
    <p:sldId id="519" r:id="rId14"/>
    <p:sldId id="520" r:id="rId15"/>
    <p:sldId id="524" r:id="rId16"/>
    <p:sldId id="523" r:id="rId17"/>
    <p:sldId id="473" r:id="rId18"/>
    <p:sldId id="526" r:id="rId19"/>
    <p:sldId id="527" r:id="rId20"/>
    <p:sldId id="528" r:id="rId21"/>
    <p:sldId id="529" r:id="rId22"/>
    <p:sldId id="530" r:id="rId23"/>
    <p:sldId id="532" r:id="rId24"/>
    <p:sldId id="531" r:id="rId25"/>
    <p:sldId id="341" r:id="rId26"/>
    <p:sldId id="534" r:id="rId27"/>
    <p:sldId id="342" r:id="rId28"/>
    <p:sldId id="418" r:id="rId29"/>
    <p:sldId id="535" r:id="rId30"/>
    <p:sldId id="419" r:id="rId31"/>
    <p:sldId id="536" r:id="rId32"/>
    <p:sldId id="537" r:id="rId33"/>
    <p:sldId id="324" r:id="rId34"/>
    <p:sldId id="538" r:id="rId35"/>
    <p:sldId id="420" r:id="rId36"/>
    <p:sldId id="539" r:id="rId37"/>
    <p:sldId id="540" r:id="rId38"/>
    <p:sldId id="541" r:id="rId39"/>
    <p:sldId id="421" r:id="rId40"/>
    <p:sldId id="344" r:id="rId41"/>
    <p:sldId id="525" r:id="rId42"/>
    <p:sldId id="543" r:id="rId43"/>
    <p:sldId id="544" r:id="rId44"/>
    <p:sldId id="545" r:id="rId45"/>
    <p:sldId id="546" r:id="rId46"/>
    <p:sldId id="547" r:id="rId47"/>
    <p:sldId id="548" r:id="rId48"/>
    <p:sldId id="550" r:id="rId49"/>
    <p:sldId id="549" r:id="rId50"/>
    <p:sldId id="552" r:id="rId51"/>
    <p:sldId id="551" r:id="rId52"/>
    <p:sldId id="553" r:id="rId53"/>
    <p:sldId id="477" r:id="rId54"/>
    <p:sldId id="345" r:id="rId55"/>
    <p:sldId id="555" r:id="rId56"/>
    <p:sldId id="556" r:id="rId57"/>
    <p:sldId id="478" r:id="rId58"/>
    <p:sldId id="557" r:id="rId59"/>
    <p:sldId id="558" r:id="rId60"/>
    <p:sldId id="542" r:id="rId61"/>
    <p:sldId id="559" r:id="rId62"/>
    <p:sldId id="499" r:id="rId63"/>
    <p:sldId id="480" r:id="rId64"/>
    <p:sldId id="346" r:id="rId65"/>
    <p:sldId id="560" r:id="rId66"/>
    <p:sldId id="492" r:id="rId67"/>
    <p:sldId id="561" r:id="rId68"/>
    <p:sldId id="425" r:id="rId69"/>
    <p:sldId id="426" r:id="rId70"/>
    <p:sldId id="348" r:id="rId71"/>
    <p:sldId id="483" r:id="rId72"/>
    <p:sldId id="563" r:id="rId73"/>
    <p:sldId id="564" r:id="rId74"/>
    <p:sldId id="427" r:id="rId75"/>
    <p:sldId id="428" r:id="rId76"/>
    <p:sldId id="481" r:id="rId77"/>
    <p:sldId id="429" r:id="rId78"/>
    <p:sldId id="430" r:id="rId79"/>
    <p:sldId id="349" r:id="rId80"/>
    <p:sldId id="566" r:id="rId81"/>
    <p:sldId id="431" r:id="rId82"/>
    <p:sldId id="432" r:id="rId83"/>
    <p:sldId id="350" r:id="rId84"/>
    <p:sldId id="567" r:id="rId85"/>
    <p:sldId id="433" r:id="rId86"/>
    <p:sldId id="568" r:id="rId87"/>
    <p:sldId id="572" r:id="rId88"/>
    <p:sldId id="573" r:id="rId89"/>
    <p:sldId id="574" r:id="rId90"/>
    <p:sldId id="577" r:id="rId91"/>
    <p:sldId id="575" r:id="rId92"/>
    <p:sldId id="576" r:id="rId93"/>
    <p:sldId id="351" r:id="rId94"/>
    <p:sldId id="488" r:id="rId95"/>
    <p:sldId id="435" r:id="rId96"/>
    <p:sldId id="569" r:id="rId97"/>
    <p:sldId id="578" r:id="rId98"/>
    <p:sldId id="352" r:id="rId99"/>
    <p:sldId id="487" r:id="rId100"/>
    <p:sldId id="502" r:id="rId101"/>
    <p:sldId id="490" r:id="rId102"/>
    <p:sldId id="353" r:id="rId103"/>
    <p:sldId id="579" r:id="rId104"/>
    <p:sldId id="491" r:id="rId105"/>
    <p:sldId id="580" r:id="rId106"/>
    <p:sldId id="436" r:id="rId107"/>
    <p:sldId id="355" r:id="rId108"/>
    <p:sldId id="437" r:id="rId109"/>
    <p:sldId id="581" r:id="rId110"/>
    <p:sldId id="356" r:id="rId111"/>
    <p:sldId id="570" r:id="rId112"/>
    <p:sldId id="587" r:id="rId113"/>
    <p:sldId id="357" r:id="rId114"/>
    <p:sldId id="571" r:id="rId115"/>
    <p:sldId id="588" r:id="rId116"/>
    <p:sldId id="493" r:id="rId117"/>
    <p:sldId id="589" r:id="rId118"/>
    <p:sldId id="585" r:id="rId119"/>
    <p:sldId id="586" r:id="rId120"/>
    <p:sldId id="359" r:id="rId121"/>
    <p:sldId id="590" r:id="rId122"/>
    <p:sldId id="441" r:id="rId123"/>
    <p:sldId id="360" r:id="rId124"/>
    <p:sldId id="591" r:id="rId125"/>
    <p:sldId id="361" r:id="rId126"/>
    <p:sldId id="442" r:id="rId127"/>
    <p:sldId id="595" r:id="rId128"/>
    <p:sldId id="594" r:id="rId129"/>
    <p:sldId id="362" r:id="rId130"/>
    <p:sldId id="592" r:id="rId131"/>
    <p:sldId id="593" r:id="rId132"/>
    <p:sldId id="584" r:id="rId133"/>
    <p:sldId id="582" r:id="rId134"/>
    <p:sldId id="596" r:id="rId135"/>
    <p:sldId id="598" r:id="rId136"/>
    <p:sldId id="600" r:id="rId137"/>
    <p:sldId id="601" r:id="rId138"/>
    <p:sldId id="597" r:id="rId139"/>
    <p:sldId id="583" r:id="rId140"/>
    <p:sldId id="604" r:id="rId141"/>
    <p:sldId id="603" r:id="rId142"/>
    <p:sldId id="606" r:id="rId143"/>
    <p:sldId id="608" r:id="rId144"/>
    <p:sldId id="607" r:id="rId145"/>
    <p:sldId id="609" r:id="rId14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3F5DD6-791E-8ACB-8374-EBEBC65B052B}" name="Connie Mahon" initials="CM" userId="dffcbafd17e6388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438" y="102"/>
      </p:cViewPr>
      <p:guideLst/>
    </p:cSldViewPr>
  </p:slideViewPr>
  <p:notesTextViewPr>
    <p:cViewPr>
      <p:scale>
        <a:sx n="1" d="1"/>
        <a:sy n="1" d="1"/>
      </p:scale>
      <p:origin x="0" y="0"/>
    </p:cViewPr>
  </p:notesTextViewPr>
  <p:sorterViewPr>
    <p:cViewPr varScale="1">
      <p:scale>
        <a:sx n="1" d="1"/>
        <a:sy n="1" d="1"/>
      </p:scale>
      <p:origin x="0" y="-346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7-09-26T23:03:37.137"/>
    </inkml:context>
    <inkml:brush xml:id="br0">
      <inkml:brushProperty name="width" value="0.035" units="cm"/>
      <inkml:brushProperty name="height" value="0.035" units="cm"/>
      <inkml:brushProperty name="color" value="#ED1C24"/>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7-09-26T23:03:38.978"/>
    </inkml:context>
    <inkml:brush xml:id="br0">
      <inkml:brushProperty name="width" value="0.035" units="cm"/>
      <inkml:brushProperty name="height" value="0.035" units="cm"/>
      <inkml:brushProperty name="color" value="#ED1C24"/>
      <inkml:brushProperty name="fitToCurve" value="1"/>
    </inkml:brush>
  </inkml:definitions>
  <inkml:trace contextRef="#ctx0" brushRef="#br0">0 78 0,'0'-78'63,"0"78"-48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0BA7E-3013-43F9-9B71-77906873F96A}"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D12E3-5172-4DE6-8CC2-5AFDB45598EE}" type="slidenum">
              <a:rPr lang="en-US" smtClean="0"/>
              <a:t>‹#›</a:t>
            </a:fld>
            <a:endParaRPr lang="en-US"/>
          </a:p>
        </p:txBody>
      </p:sp>
    </p:spTree>
    <p:extLst>
      <p:ext uri="{BB962C8B-B14F-4D97-AF65-F5344CB8AC3E}">
        <p14:creationId xmlns:p14="http://schemas.microsoft.com/office/powerpoint/2010/main" val="134513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0FAAB35-E6C4-E6A3-9C52-12EFB893AC52}"/>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E69E6AD5-9E86-9C5B-543B-B7692C3594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6313F827-1C61-3A17-08AB-B43AF44E8A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65ED05F-4A42-40BC-A90E-7D3A0E79E9C4}" type="slidenum">
              <a:rPr lang="en-US" altLang="en-US" sz="1200" b="0">
                <a:latin typeface="Arial" panose="020B0604020202020204" pitchFamily="34" charset="0"/>
              </a:rPr>
              <a:pPr/>
              <a:t>6</a:t>
            </a:fld>
            <a:endParaRPr lang="en-US" altLang="en-US" sz="1200" b="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67E3A9A4-3885-0EF0-3C4C-8833BB7A20C5}"/>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9409E420-F4E4-E491-1CF1-4F3E762F65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3188" name="Slide Number Placeholder 3">
            <a:extLst>
              <a:ext uri="{FF2B5EF4-FFF2-40B4-BE49-F238E27FC236}">
                <a16:creationId xmlns:a16="http://schemas.microsoft.com/office/drawing/2014/main" id="{1CC70C91-7724-1906-9856-BE8A8A05B7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C5E90C9-9D7D-45DB-8D67-1BD05E89CE49}" type="slidenum">
              <a:rPr lang="en-US" altLang="en-US" sz="1200" b="0">
                <a:latin typeface="Arial" panose="020B0604020202020204" pitchFamily="34" charset="0"/>
              </a:rPr>
              <a:pPr/>
              <a:t>65</a:t>
            </a:fld>
            <a:endParaRPr lang="en-US" altLang="en-US" sz="1200" b="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E7087CA9-B162-C607-F4A0-7C29A5B068AA}"/>
              </a:ext>
            </a:extLst>
          </p:cNvPr>
          <p:cNvSpPr>
            <a:spLocks noGrp="1" noRot="1" noChangeAspect="1" noChangeArrowheads="1" noTextEdit="1"/>
          </p:cNvSpPr>
          <p:nvPr>
            <p:ph type="sldImg"/>
          </p:nvPr>
        </p:nvSpPr>
        <p:spPr>
          <a:ln/>
        </p:spPr>
      </p:sp>
      <p:sp>
        <p:nvSpPr>
          <p:cNvPr id="111619" name="Notes Placeholder 2">
            <a:extLst>
              <a:ext uri="{FF2B5EF4-FFF2-40B4-BE49-F238E27FC236}">
                <a16:creationId xmlns:a16="http://schemas.microsoft.com/office/drawing/2014/main" id="{BCA93A63-DF70-A383-D4C3-94286E0C1C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1620" name="Slide Number Placeholder 3">
            <a:extLst>
              <a:ext uri="{FF2B5EF4-FFF2-40B4-BE49-F238E27FC236}">
                <a16:creationId xmlns:a16="http://schemas.microsoft.com/office/drawing/2014/main" id="{31FAC97C-F8B3-3AEB-84A4-9009B8880A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4FB244CA-14F4-4B9B-B2E9-51E24B64E4F1}" type="slidenum">
              <a:rPr lang="en-US" altLang="en-US" sz="1200" b="0">
                <a:latin typeface="Arial" panose="020B0604020202020204" pitchFamily="34" charset="0"/>
              </a:rPr>
              <a:pPr/>
              <a:t>80</a:t>
            </a:fld>
            <a:endParaRPr lang="en-US" altLang="en-US" sz="1200" b="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4DF04300-7E25-106C-DAA2-A69047916AE7}"/>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0D81E0BF-FC1B-175D-F20A-02009D317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8788" name="Slide Number Placeholder 3">
            <a:extLst>
              <a:ext uri="{FF2B5EF4-FFF2-40B4-BE49-F238E27FC236}">
                <a16:creationId xmlns:a16="http://schemas.microsoft.com/office/drawing/2014/main" id="{40004210-EB16-9441-DBD4-01FB8BF913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E144360-AC95-4125-8DD0-5DA92689EDB0}" type="slidenum">
              <a:rPr lang="en-US" altLang="en-US" sz="1200" b="0">
                <a:latin typeface="Arial" panose="020B0604020202020204" pitchFamily="34" charset="0"/>
              </a:rPr>
              <a:pPr/>
              <a:t>86</a:t>
            </a:fld>
            <a:endParaRPr lang="en-US" altLang="en-US" sz="1200" b="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D12E3-5172-4DE6-8CC2-5AFDB45598EE}" type="slidenum">
              <a:rPr lang="en-US" smtClean="0"/>
              <a:t>91</a:t>
            </a:fld>
            <a:endParaRPr lang="en-US"/>
          </a:p>
        </p:txBody>
      </p:sp>
    </p:spTree>
    <p:extLst>
      <p:ext uri="{BB962C8B-B14F-4D97-AF65-F5344CB8AC3E}">
        <p14:creationId xmlns:p14="http://schemas.microsoft.com/office/powerpoint/2010/main" val="3242767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32F17ECD-598D-8CF8-ED86-EC3A274E8771}"/>
              </a:ext>
            </a:extLst>
          </p:cNvPr>
          <p:cNvSpPr>
            <a:spLocks noGrp="1" noRot="1" noChangeAspect="1" noChangeArrowheads="1" noTextEdit="1"/>
          </p:cNvSpPr>
          <p:nvPr>
            <p:ph type="sldImg"/>
          </p:nvPr>
        </p:nvSpPr>
        <p:spPr>
          <a:ln/>
        </p:spPr>
      </p:sp>
      <p:sp>
        <p:nvSpPr>
          <p:cNvPr id="150531" name="Notes Placeholder 2">
            <a:extLst>
              <a:ext uri="{FF2B5EF4-FFF2-40B4-BE49-F238E27FC236}">
                <a16:creationId xmlns:a16="http://schemas.microsoft.com/office/drawing/2014/main" id="{783ECAF1-58BA-9360-FBB1-EFDA3A3834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50532" name="Slide Number Placeholder 3">
            <a:extLst>
              <a:ext uri="{FF2B5EF4-FFF2-40B4-BE49-F238E27FC236}">
                <a16:creationId xmlns:a16="http://schemas.microsoft.com/office/drawing/2014/main" id="{1E7B22DC-09AE-65C7-4A8C-2BCEE48C12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5171793-F65A-4677-944A-5209D46FC3CD}" type="slidenum">
              <a:rPr lang="en-US" altLang="en-US" sz="1200" b="0">
                <a:latin typeface="Arial" panose="020B0604020202020204" pitchFamily="34" charset="0"/>
              </a:rPr>
              <a:pPr/>
              <a:t>116</a:t>
            </a:fld>
            <a:endParaRPr lang="en-US" altLang="en-US" sz="1200" b="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15F06DEF-137C-F686-B370-9B1AD2A3CEDE}"/>
              </a:ext>
            </a:extLst>
          </p:cNvPr>
          <p:cNvSpPr>
            <a:spLocks noGrp="1" noRot="1" noChangeAspect="1" noChangeArrowheads="1" noTextEdit="1"/>
          </p:cNvSpPr>
          <p:nvPr>
            <p:ph type="sldImg"/>
          </p:nvPr>
        </p:nvSpPr>
        <p:spPr>
          <a:ln/>
        </p:spPr>
      </p:sp>
      <p:sp>
        <p:nvSpPr>
          <p:cNvPr id="152579" name="Notes Placeholder 2">
            <a:extLst>
              <a:ext uri="{FF2B5EF4-FFF2-40B4-BE49-F238E27FC236}">
                <a16:creationId xmlns:a16="http://schemas.microsoft.com/office/drawing/2014/main" id="{B3850E19-8210-C757-A8D6-9708418F3C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2580" name="Slide Number Placeholder 3">
            <a:extLst>
              <a:ext uri="{FF2B5EF4-FFF2-40B4-BE49-F238E27FC236}">
                <a16:creationId xmlns:a16="http://schemas.microsoft.com/office/drawing/2014/main" id="{25C1908B-B57A-7E08-305C-3C40FC42D2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8BE7D314-3960-4242-A583-224ED38E6B85}" type="slidenum">
              <a:rPr lang="en-US" altLang="en-US" sz="1200" b="0">
                <a:latin typeface="Arial" panose="020B0604020202020204" pitchFamily="34" charset="0"/>
              </a:rPr>
              <a:pPr/>
              <a:t>117</a:t>
            </a:fld>
            <a:endParaRPr lang="en-US" altLang="en-US" sz="1200" b="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60FB3025-E6D6-E6A9-5BAC-D8EF4E7A6669}"/>
              </a:ext>
            </a:extLst>
          </p:cNvPr>
          <p:cNvSpPr>
            <a:spLocks noGrp="1" noRot="1" noChangeAspect="1" noChangeArrowheads="1" noTextEdit="1"/>
          </p:cNvSpPr>
          <p:nvPr>
            <p:ph type="sldImg"/>
          </p:nvPr>
        </p:nvSpPr>
        <p:spPr>
          <a:ln/>
        </p:spPr>
      </p:sp>
      <p:sp>
        <p:nvSpPr>
          <p:cNvPr id="168963" name="Notes Placeholder 2">
            <a:extLst>
              <a:ext uri="{FF2B5EF4-FFF2-40B4-BE49-F238E27FC236}">
                <a16:creationId xmlns:a16="http://schemas.microsoft.com/office/drawing/2014/main" id="{804223FF-DDCB-80CF-892F-D1741A1C9B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8964" name="Slide Number Placeholder 3">
            <a:extLst>
              <a:ext uri="{FF2B5EF4-FFF2-40B4-BE49-F238E27FC236}">
                <a16:creationId xmlns:a16="http://schemas.microsoft.com/office/drawing/2014/main" id="{F4C0F8C0-33FD-3A20-B0A1-E749FCBEB3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D072A113-9567-48E3-8839-7865A674CAF2}" type="slidenum">
              <a:rPr lang="en-US" altLang="en-US" sz="1200" b="0">
                <a:latin typeface="Arial" panose="020B0604020202020204" pitchFamily="34" charset="0"/>
              </a:rPr>
              <a:pPr/>
              <a:t>132</a:t>
            </a:fld>
            <a:endParaRPr lang="en-US" altLang="en-US" sz="1200" b="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3163B357-F3E5-0D50-AA45-E762137C1A38}"/>
              </a:ext>
            </a:extLst>
          </p:cNvPr>
          <p:cNvSpPr>
            <a:spLocks noGrp="1" noRot="1" noChangeAspect="1" noChangeArrowheads="1" noTextEdit="1"/>
          </p:cNvSpPr>
          <p:nvPr>
            <p:ph type="sldImg"/>
          </p:nvPr>
        </p:nvSpPr>
        <p:spPr>
          <a:ln/>
        </p:spPr>
      </p:sp>
      <p:sp>
        <p:nvSpPr>
          <p:cNvPr id="171011" name="Notes Placeholder 2">
            <a:extLst>
              <a:ext uri="{FF2B5EF4-FFF2-40B4-BE49-F238E27FC236}">
                <a16:creationId xmlns:a16="http://schemas.microsoft.com/office/drawing/2014/main" id="{3EB7645C-1DCD-71C1-C845-2C2FB028F0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1012" name="Slide Number Placeholder 3">
            <a:extLst>
              <a:ext uri="{FF2B5EF4-FFF2-40B4-BE49-F238E27FC236}">
                <a16:creationId xmlns:a16="http://schemas.microsoft.com/office/drawing/2014/main" id="{5DA5C7EC-242B-DF29-01F0-335220682A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0454E216-D563-4FDA-8D0E-B22365ECDFFB}" type="slidenum">
              <a:rPr lang="en-US" altLang="en-US" sz="1200" b="0">
                <a:latin typeface="Arial" panose="020B0604020202020204" pitchFamily="34" charset="0"/>
              </a:rPr>
              <a:pPr/>
              <a:t>133</a:t>
            </a:fld>
            <a:endParaRPr lang="en-US" altLang="en-US" sz="1200" b="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3BDA3A3-2450-1FC4-12B4-FC127AF5C1B0}"/>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35BFF4BB-D425-BCB1-E888-864109CAC2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8132" name="Slide Number Placeholder 3">
            <a:extLst>
              <a:ext uri="{FF2B5EF4-FFF2-40B4-BE49-F238E27FC236}">
                <a16:creationId xmlns:a16="http://schemas.microsoft.com/office/drawing/2014/main" id="{7D7776A6-14F6-4C0F-B0B9-2F9C03C48E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E2FB1B6E-4491-4D1E-9091-4B0BDA763AB7}" type="slidenum">
              <a:rPr lang="en-US" altLang="en-US" sz="1200" b="0">
                <a:latin typeface="Arial" panose="020B0604020202020204" pitchFamily="34" charset="0"/>
              </a:rPr>
              <a:pPr/>
              <a:t>30</a:t>
            </a:fld>
            <a:endParaRPr lang="en-US" altLang="en-US" sz="1200" b="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42F0626-553C-A51A-5284-A665EFB7AE92}"/>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D5DB8AF5-F63F-C61A-9BCB-92BD4D086C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049D9754-6095-3B51-AEFD-526350D458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A34A510-97D0-463D-8EFA-C96E16D9D5A7}" type="slidenum">
              <a:rPr lang="en-US" altLang="en-US" sz="1200" b="0">
                <a:latin typeface="Arial" panose="020B0604020202020204" pitchFamily="34" charset="0"/>
              </a:rPr>
              <a:pPr/>
              <a:t>31</a:t>
            </a:fld>
            <a:endParaRPr lang="en-US" altLang="en-US" sz="1200" b="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D6F7BDD-04B1-CD38-1C23-60E993DEEB42}"/>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A47B6D9E-7848-BE50-30BE-2BE9552FE1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7B1AF822-2572-22DC-FDEE-DC7AE205FD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4D47EBDE-8145-437A-A6F5-B91E33C4938F}" type="slidenum">
              <a:rPr lang="en-US" altLang="en-US" sz="1200" b="0">
                <a:latin typeface="Arial" panose="020B0604020202020204" pitchFamily="34" charset="0"/>
              </a:rPr>
              <a:pPr/>
              <a:t>32</a:t>
            </a:fld>
            <a:endParaRPr lang="en-US" altLang="en-US" sz="1200" b="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E3132E5-DCC7-843C-F1F8-89D83F5793A7}"/>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9563B4DE-90E1-F0AD-4F70-05A7BC65E5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5D2F0494-E89D-DCC4-3AE2-49A8E08245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A3D32E63-A182-4DBE-9400-2189AD70C04A}" type="slidenum">
              <a:rPr lang="en-US" altLang="en-US" sz="1200" b="0">
                <a:latin typeface="Arial" panose="020B0604020202020204" pitchFamily="34" charset="0"/>
              </a:rPr>
              <a:pPr/>
              <a:t>34</a:t>
            </a:fld>
            <a:endParaRPr lang="en-US" altLang="en-US" sz="1200" b="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3EC7974-166C-4109-D638-A7A5B8690F9E}"/>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32913F82-3B09-0C55-5420-74679BF917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386D83DC-4489-F99D-B63F-02EB731DE9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CBB0FEF1-B59F-4FC8-8FF8-228B1EE89AE0}" type="slidenum">
              <a:rPr lang="en-US" altLang="en-US" sz="1200" b="0">
                <a:latin typeface="Arial" panose="020B0604020202020204" pitchFamily="34" charset="0"/>
              </a:rPr>
              <a:pPr/>
              <a:t>37</a:t>
            </a:fld>
            <a:endParaRPr lang="en-US" altLang="en-US" sz="1200" b="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10CDBA2-0A16-C425-A9A7-430F0124B4B8}"/>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F131FFEC-BA58-8BBC-A60F-7C216FD356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44" name="Slide Number Placeholder 3">
            <a:extLst>
              <a:ext uri="{FF2B5EF4-FFF2-40B4-BE49-F238E27FC236}">
                <a16:creationId xmlns:a16="http://schemas.microsoft.com/office/drawing/2014/main" id="{3242AEA7-31CB-754C-69B0-F64CD22CFA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22D0CB6-8788-4AD2-90C8-32EB6AEF5839}" type="slidenum">
              <a:rPr lang="en-US" altLang="en-US" sz="1200" b="0">
                <a:latin typeface="Arial" panose="020B0604020202020204" pitchFamily="34" charset="0"/>
              </a:rPr>
              <a:pPr/>
              <a:t>38</a:t>
            </a:fld>
            <a:endParaRPr lang="en-US" altLang="en-US" sz="1200" b="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2CC7AF3-EC73-BF11-2A0B-5494835273A3}"/>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7EA74C8D-8DB1-5253-C9C7-BFBF586140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4516" name="Slide Number Placeholder 3">
            <a:extLst>
              <a:ext uri="{FF2B5EF4-FFF2-40B4-BE49-F238E27FC236}">
                <a16:creationId xmlns:a16="http://schemas.microsoft.com/office/drawing/2014/main" id="{475A87BB-4100-53A3-C3B7-654BE75BF6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48955E8F-7358-4168-A768-F2642BA0FF36}" type="slidenum">
              <a:rPr lang="en-US" altLang="en-US" sz="1200" b="0">
                <a:latin typeface="Arial" panose="020B0604020202020204" pitchFamily="34" charset="0"/>
              </a:rPr>
              <a:pPr/>
              <a:t>40</a:t>
            </a:fld>
            <a:endParaRPr lang="en-US" altLang="en-US" sz="1200" b="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345AEE51-B333-5B52-DCC2-7F605D296575}"/>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3BBEC30B-F784-9E2D-601D-679AEE9A4E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4756" name="Slide Number Placeholder 3">
            <a:extLst>
              <a:ext uri="{FF2B5EF4-FFF2-40B4-BE49-F238E27FC236}">
                <a16:creationId xmlns:a16="http://schemas.microsoft.com/office/drawing/2014/main" id="{8AED34F3-D022-CF41-8D1C-1291907CCA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01F9531-E848-410E-B42C-B6841A6B064B}" type="slidenum">
              <a:rPr lang="en-US" altLang="en-US" sz="1200" b="0">
                <a:latin typeface="Arial" panose="020B0604020202020204" pitchFamily="34" charset="0"/>
              </a:rPr>
              <a:pPr/>
              <a:t>49</a:t>
            </a:fld>
            <a:endParaRPr lang="en-US" altLang="en-US" sz="1200" b="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0594" name="Rectangle 2"/>
          <p:cNvSpPr>
            <a:spLocks noGrp="1" noChangeArrowheads="1"/>
          </p:cNvSpPr>
          <p:nvPr>
            <p:ph type="ctrTitle" sz="quarter"/>
          </p:nvPr>
        </p:nvSpPr>
        <p:spPr>
          <a:xfrm>
            <a:off x="914400" y="1143000"/>
            <a:ext cx="10363200" cy="1143000"/>
          </a:xfrm>
        </p:spPr>
        <p:txBody>
          <a:bodyPr/>
          <a:lstStyle>
            <a:lvl1pPr>
              <a:defRPr sz="3600"/>
            </a:lvl1pPr>
          </a:lstStyle>
          <a:p>
            <a:r>
              <a:rPr lang="en-US" smtClean="0"/>
              <a:t>Click to edit Master title style</a:t>
            </a:r>
            <a:endParaRPr lang="en-GB"/>
          </a:p>
        </p:txBody>
      </p:sp>
      <p:sp>
        <p:nvSpPr>
          <p:cNvPr id="110595" name="Rectangle 3"/>
          <p:cNvSpPr>
            <a:spLocks noGrp="1" noChangeArrowheads="1"/>
          </p:cNvSpPr>
          <p:nvPr>
            <p:ph type="subTitle" sz="quarter" idx="1"/>
          </p:nvPr>
        </p:nvSpPr>
        <p:spPr>
          <a:xfrm>
            <a:off x="1320800" y="2819400"/>
            <a:ext cx="9550400" cy="1752600"/>
          </a:xfrm>
          <a:ln w="9525">
            <a:headEnd/>
            <a:tailEnd/>
          </a:ln>
        </p:spPr>
        <p:txBody>
          <a:bodyPr lIns="92075" tIns="46038" rIns="92075" bIns="46038"/>
          <a:lstStyle>
            <a:lvl1pPr marL="0" indent="0" algn="ctr">
              <a:buFont typeface="Wingdings 2" pitchFamily="18" charset="2"/>
              <a:buNone/>
              <a:defRPr sz="3600"/>
            </a:lvl1pPr>
          </a:lstStyle>
          <a:p>
            <a:r>
              <a:rPr lang="en-US" smtClean="0"/>
              <a:t>Click to edit Master subtitle style</a:t>
            </a:r>
            <a:endParaRPr lang="en-GB"/>
          </a:p>
        </p:txBody>
      </p:sp>
    </p:spTree>
    <p:extLst>
      <p:ext uri="{BB962C8B-B14F-4D97-AF65-F5344CB8AC3E}">
        <p14:creationId xmlns:p14="http://schemas.microsoft.com/office/powerpoint/2010/main" val="325780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77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86891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527176"/>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527176"/>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098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8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414068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1767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155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7569200" cy="57531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16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6F51D86F-2136-8292-09B1-20A17EE15826}"/>
              </a:ext>
            </a:extLst>
          </p:cNvPr>
          <p:cNvSpPr>
            <a:spLocks noGrp="1" noChangeArrowheads="1"/>
          </p:cNvSpPr>
          <p:nvPr>
            <p:ph type="title"/>
          </p:nvPr>
        </p:nvSpPr>
        <p:spPr bwMode="auto">
          <a:xfrm>
            <a:off x="914400" y="228600"/>
            <a:ext cx="103632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a:p>
        </p:txBody>
      </p:sp>
      <p:sp>
        <p:nvSpPr>
          <p:cNvPr id="109571" name="Rectangle 3">
            <a:extLst>
              <a:ext uri="{FF2B5EF4-FFF2-40B4-BE49-F238E27FC236}">
                <a16:creationId xmlns:a16="http://schemas.microsoft.com/office/drawing/2014/main" id="{078C2A6C-AF62-A437-EE2C-41BB98BC4349}"/>
              </a:ext>
            </a:extLst>
          </p:cNvPr>
          <p:cNvSpPr>
            <a:spLocks noGrp="1" noChangeArrowheads="1"/>
          </p:cNvSpPr>
          <p:nvPr>
            <p:ph type="body" idx="1"/>
          </p:nvPr>
        </p:nvSpPr>
        <p:spPr bwMode="auto">
          <a:xfrm>
            <a:off x="914400" y="1527176"/>
            <a:ext cx="103632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Footer Placeholder 1">
            <a:extLst>
              <a:ext uri="{FF2B5EF4-FFF2-40B4-BE49-F238E27FC236}">
                <a16:creationId xmlns:a16="http://schemas.microsoft.com/office/drawing/2014/main" id="{34DE2A04-BAE7-EBFA-37A0-EA790A634B98}"/>
              </a:ext>
            </a:extLst>
          </p:cNvPr>
          <p:cNvSpPr>
            <a:spLocks noGrp="1"/>
          </p:cNvSpPr>
          <p:nvPr>
            <p:ph type="ftr" sz="quarter" idx="3"/>
          </p:nvPr>
        </p:nvSpPr>
        <p:spPr>
          <a:xfrm>
            <a:off x="2336800" y="6388101"/>
            <a:ext cx="792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latin typeface="Arial" pitchFamily="34" charset="0"/>
              </a:defRPr>
            </a:lvl1pPr>
          </a:lstStyle>
          <a:p>
            <a:pPr>
              <a:defRPr/>
            </a:pPr>
            <a:r>
              <a:rPr lang="en-US"/>
              <a:t>Copyright © 2015 by Saunders, an imprint of Elsevier Inc.</a:t>
            </a:r>
          </a:p>
        </p:txBody>
      </p:sp>
      <p:sp>
        <p:nvSpPr>
          <p:cNvPr id="6" name="Text Box 8">
            <a:extLst>
              <a:ext uri="{FF2B5EF4-FFF2-40B4-BE49-F238E27FC236}">
                <a16:creationId xmlns:a16="http://schemas.microsoft.com/office/drawing/2014/main" id="{988552A0-3152-1F69-4C02-33BE7BD9711D}"/>
              </a:ext>
            </a:extLst>
          </p:cNvPr>
          <p:cNvSpPr txBox="1">
            <a:spLocks noChangeArrowheads="1"/>
          </p:cNvSpPr>
          <p:nvPr/>
        </p:nvSpPr>
        <p:spPr bwMode="auto">
          <a:xfrm>
            <a:off x="11379200" y="6508751"/>
            <a:ext cx="812800" cy="2444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fld id="{0A717FAC-A327-4206-8D97-C15D00EFD7D8}" type="slidenum">
              <a:rPr lang="en-US" altLang="en-US" sz="1000" smtClean="0">
                <a:latin typeface="Arial" panose="020B0604020202020204" pitchFamily="34" charset="0"/>
                <a:ea typeface="ＭＳ Ｐゴシック" panose="020B0600070205080204" pitchFamily="34" charset="-128"/>
              </a:rPr>
              <a:pPr eaLnBrk="1" hangingPunct="1">
                <a:spcBef>
                  <a:spcPct val="50000"/>
                </a:spcBef>
                <a:defRPr/>
              </a:pPr>
              <a:t>‹#›</a:t>
            </a:fld>
            <a:endParaRPr lang="en-US" altLang="en-US" sz="1000">
              <a:latin typeface="Arial" panose="020B0604020202020204" pitchFamily="34" charset="0"/>
              <a:ea typeface="ＭＳ Ｐゴシック" panose="020B0600070205080204" pitchFamily="34" charset="-128"/>
            </a:endParaRPr>
          </a:p>
        </p:txBody>
      </p:sp>
      <p:pic>
        <p:nvPicPr>
          <p:cNvPr id="7" name="Picture 6">
            <a:extLst>
              <a:ext uri="{FF2B5EF4-FFF2-40B4-BE49-F238E27FC236}">
                <a16:creationId xmlns:a16="http://schemas.microsoft.com/office/drawing/2014/main" id="{1AF16109-F0E9-AF2E-E13F-84B7A058A4A1}"/>
              </a:ext>
              <a:ext uri="{C183D7F6-B498-43B3-948B-1728B52AA6E4}">
                <adec:decorative xmlns:adec="http://schemas.microsoft.com/office/drawing/2017/decorative" xmlns="" val="1"/>
              </a:ext>
            </a:extLst>
          </p:cNvPr>
          <p:cNvPicPr>
            <a:picLocks noChangeAspect="1"/>
          </p:cNvPicPr>
          <p:nvPr userDrawn="1"/>
        </p:nvPicPr>
        <p:blipFill>
          <a:blip r:embed="rId11"/>
          <a:stretch>
            <a:fillRect/>
          </a:stretch>
        </p:blipFill>
        <p:spPr>
          <a:xfrm>
            <a:off x="4650154" y="6621829"/>
            <a:ext cx="3048000" cy="228600"/>
          </a:xfrm>
          <a:prstGeom prst="rect">
            <a:avLst/>
          </a:prstGeom>
        </p:spPr>
      </p:pic>
    </p:spTree>
    <p:extLst>
      <p:ext uri="{BB962C8B-B14F-4D97-AF65-F5344CB8AC3E}">
        <p14:creationId xmlns:p14="http://schemas.microsoft.com/office/powerpoint/2010/main" val="84959436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9" r:id="rId7"/>
    <p:sldLayoutId id="2147483670" r:id="rId8"/>
    <p:sldLayoutId id="2147483671" r:id="rId9"/>
  </p:sldLayoutIdLst>
  <p:hf sldNum="0" hdr="0" ftr="0" dt="0"/>
  <p:txStyles>
    <p:titleStyle>
      <a:lvl1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2pPr>
      <a:lvl3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3pPr>
      <a:lvl4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4pPr>
      <a:lvl5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SzPct val="60000"/>
        <a:buFont typeface="Wingdings 2" panose="05020102010507070707" pitchFamily="18" charset="2"/>
        <a:buChar char=""/>
        <a:defRPr sz="28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lr>
          <a:schemeClr val="tx2"/>
        </a:buClr>
        <a:buSzPct val="80000"/>
        <a:buFont typeface="Wingdings" panose="05000000000000000000" pitchFamily="2" charset="2"/>
        <a:buChar char="Ø"/>
        <a:defRPr sz="24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1" fontAlgn="base" hangingPunct="1">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1" fontAlgn="base" hangingPunct="1">
        <a:spcBef>
          <a:spcPct val="20000"/>
        </a:spcBef>
        <a:spcAft>
          <a:spcPct val="0"/>
        </a:spcAft>
        <a:buClr>
          <a:schemeClr val="tx2"/>
        </a:buClr>
        <a:buSzPct val="75000"/>
        <a:buFont typeface="Wingdings 3" panose="05040102010807070707" pitchFamily="18" charset="2"/>
        <a:buChar char=""/>
        <a:defRPr>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4.png"/><Relationship Id="rId4" Type="http://schemas.openxmlformats.org/officeDocument/2006/relationships/customXml" Target="../ink/ink2.xml"/></Relationships>
</file>

<file path=ppt/slides/_rels/slide1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39F165C2-0A44-8E31-7973-FC0DAAB2DF60}"/>
              </a:ext>
            </a:extLst>
          </p:cNvPr>
          <p:cNvSpPr>
            <a:spLocks noChangeArrowheads="1"/>
          </p:cNvSpPr>
          <p:nvPr/>
        </p:nvSpPr>
        <p:spPr bwMode="auto">
          <a:xfrm>
            <a:off x="2438400" y="16764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SzTx/>
              <a:buFontTx/>
              <a:buNone/>
            </a:pPr>
            <a:r>
              <a:rPr lang="en-GB" altLang="en-US" sz="4000" dirty="0">
                <a:ea typeface="ＭＳ Ｐゴシック" panose="020B0600070205080204" pitchFamily="34" charset="-128"/>
              </a:rPr>
              <a:t>Chapter 28</a:t>
            </a:r>
          </a:p>
        </p:txBody>
      </p:sp>
      <p:sp>
        <p:nvSpPr>
          <p:cNvPr id="15363" name="Rectangle 4">
            <a:extLst>
              <a:ext uri="{FF2B5EF4-FFF2-40B4-BE49-F238E27FC236}">
                <a16:creationId xmlns:a16="http://schemas.microsoft.com/office/drawing/2014/main" id="{A906207B-E2C8-D5F4-EFBA-C5BCBC8105B8}"/>
              </a:ext>
            </a:extLst>
          </p:cNvPr>
          <p:cNvSpPr>
            <a:spLocks noChangeArrowheads="1"/>
          </p:cNvSpPr>
          <p:nvPr/>
        </p:nvSpPr>
        <p:spPr bwMode="auto">
          <a:xfrm>
            <a:off x="2438400" y="3160714"/>
            <a:ext cx="73152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
                <a:schemeClr val="tx2"/>
              </a:buClr>
              <a:buFont typeface="Wingdings 2" panose="05020102010507070707" pitchFamily="18" charset="2"/>
              <a:buNone/>
            </a:pPr>
            <a:r>
              <a:rPr lang="en-US" altLang="en-US" sz="3000" dirty="0">
                <a:ea typeface="ＭＳ Ｐゴシック" panose="020B0600070205080204" pitchFamily="34" charset="-128"/>
              </a:rPr>
              <a:t>Diagnostic Parasitology</a:t>
            </a:r>
          </a:p>
          <a:p>
            <a:pPr algn="ctr">
              <a:spcBef>
                <a:spcPct val="0"/>
              </a:spcBef>
              <a:buClr>
                <a:schemeClr val="tx2"/>
              </a:buClr>
              <a:buFont typeface="Wingdings 2" panose="05020102010507070707" pitchFamily="18" charset="2"/>
              <a:buNone/>
            </a:pPr>
            <a:endParaRPr lang="en-US" altLang="en-US" sz="3000" dirty="0">
              <a:latin typeface="Comic Sans MS" panose="030F0702030302020204" pitchFamily="66" charset="0"/>
              <a:ea typeface="ＭＳ Ｐゴシック" panose="020B0600070205080204" pitchFamily="34" charset="-128"/>
            </a:endParaRPr>
          </a:p>
          <a:p>
            <a:pPr algn="ctr">
              <a:spcBef>
                <a:spcPct val="0"/>
              </a:spcBef>
              <a:buClr>
                <a:schemeClr val="tx2"/>
              </a:buClr>
              <a:buFont typeface="Wingdings 2" panose="05020102010507070707" pitchFamily="18" charset="2"/>
              <a:buNone/>
            </a:pPr>
            <a:r>
              <a:rPr lang="en-US" altLang="en-US" sz="3000" dirty="0">
                <a:ea typeface="ＭＳ Ｐゴシック" panose="020B0600070205080204" pitchFamily="34" charset="-128"/>
              </a:rPr>
              <a:t>PART THREE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6826B67-50C9-24EE-0F4D-575A256BCAC5}"/>
              </a:ext>
            </a:extLst>
          </p:cNvPr>
          <p:cNvSpPr>
            <a:spLocks noGrp="1"/>
          </p:cNvSpPr>
          <p:nvPr>
            <p:ph type="title"/>
          </p:nvPr>
        </p:nvSpPr>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Tachyzoites of </a:t>
            </a:r>
            <a:r>
              <a:rPr lang="en-US" altLang="en-US" sz="4000" i="1" dirty="0">
                <a:latin typeface="Arial" panose="020B0604020202020204" pitchFamily="34" charset="0"/>
                <a:cs typeface="Arial" panose="020B0604020202020204" pitchFamily="34" charset="0"/>
              </a:rPr>
              <a:t>T. gondii</a:t>
            </a:r>
          </a:p>
        </p:txBody>
      </p:sp>
      <p:pic>
        <p:nvPicPr>
          <p:cNvPr id="26629" name="Picture 6" descr="Y:\ELS00000-IW26_[Mahon 6e]\ELS00000-IW26-SRC\Course-N\Construction\IC\jpg\Chapter028\028034A.jpg">
            <a:extLst>
              <a:ext uri="{FF2B5EF4-FFF2-40B4-BE49-F238E27FC236}">
                <a16:creationId xmlns:a16="http://schemas.microsoft.com/office/drawing/2014/main" id="{73E0A3A9-E990-2476-ACBF-72388CE1D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8" y="2362200"/>
            <a:ext cx="4119562"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descr="Y:\ELS00000-IW26_[Mahon 6e]\ELS00000-IW26-SRC\Course-N\Construction\IC\jpg\Chapter028\028034B.jpg">
            <a:extLst>
              <a:ext uri="{FF2B5EF4-FFF2-40B4-BE49-F238E27FC236}">
                <a16:creationId xmlns:a16="http://schemas.microsoft.com/office/drawing/2014/main" id="{FA5E3782-CD55-C7FD-6FD9-79BB7583B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1" y="2362200"/>
            <a:ext cx="4119563"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4">
            <a:extLst>
              <a:ext uri="{FF2B5EF4-FFF2-40B4-BE49-F238E27FC236}">
                <a16:creationId xmlns:a16="http://schemas.microsoft.com/office/drawing/2014/main" id="{228CF5F8-07BD-3079-B846-CDE51D1172C4}"/>
              </a:ext>
            </a:extLst>
          </p:cNvPr>
          <p:cNvSpPr>
            <a:spLocks noGrp="1"/>
          </p:cNvSpPr>
          <p:nvPr>
            <p:ph type="title"/>
          </p:nvPr>
        </p:nvSpPr>
        <p:spPr/>
        <p:txBody>
          <a:bodyPr>
            <a:normAutofit fontScale="90000"/>
          </a:bodyPr>
          <a:lstStyle/>
          <a:p>
            <a:pPr algn="ctr" eaLnBrk="1" hangingPunct="1"/>
            <a:r>
              <a:rPr lang="en-US" altLang="en-US" sz="4000" dirty="0">
                <a:latin typeface="Arial" panose="020B0604020202020204" pitchFamily="34" charset="0"/>
                <a:cs typeface="Arial" panose="020B0604020202020204" pitchFamily="34" charset="0"/>
              </a:rPr>
              <a:t>Scientific and Common Names</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Tapeworms (Cestodes)</a:t>
            </a:r>
          </a:p>
        </p:txBody>
      </p:sp>
      <p:graphicFrame>
        <p:nvGraphicFramePr>
          <p:cNvPr id="7" name="Content Placeholder 6">
            <a:extLst>
              <a:ext uri="{FF2B5EF4-FFF2-40B4-BE49-F238E27FC236}">
                <a16:creationId xmlns:a16="http://schemas.microsoft.com/office/drawing/2014/main" id="{A13DFA0B-95FC-1257-5A0F-292C463C37C0}"/>
              </a:ext>
            </a:extLst>
          </p:cNvPr>
          <p:cNvGraphicFramePr>
            <a:graphicFrameLocks noGrp="1"/>
          </p:cNvGraphicFramePr>
          <p:nvPr>
            <p:ph idx="1"/>
            <p:extLst>
              <p:ext uri="{D42A27DB-BD31-4B8C-83A1-F6EECF244321}">
                <p14:modId xmlns:p14="http://schemas.microsoft.com/office/powerpoint/2010/main" val="1968240611"/>
              </p:ext>
            </p:extLst>
          </p:nvPr>
        </p:nvGraphicFramePr>
        <p:xfrm>
          <a:off x="1371599" y="1808922"/>
          <a:ext cx="9084366" cy="3592995"/>
        </p:xfrm>
        <a:graphic>
          <a:graphicData uri="http://schemas.openxmlformats.org/drawingml/2006/table">
            <a:tbl>
              <a:tblPr firstRow="1" bandRow="1">
                <a:tableStyleId>{5C22544A-7EE6-4342-B048-85BDC9FD1C3A}</a:tableStyleId>
              </a:tblPr>
              <a:tblGrid>
                <a:gridCol w="4542183">
                  <a:extLst>
                    <a:ext uri="{9D8B030D-6E8A-4147-A177-3AD203B41FA5}">
                      <a16:colId xmlns:a16="http://schemas.microsoft.com/office/drawing/2014/main" val="20000"/>
                    </a:ext>
                  </a:extLst>
                </a:gridCol>
                <a:gridCol w="4542183">
                  <a:extLst>
                    <a:ext uri="{9D8B030D-6E8A-4147-A177-3AD203B41FA5}">
                      <a16:colId xmlns:a16="http://schemas.microsoft.com/office/drawing/2014/main" val="20001"/>
                    </a:ext>
                  </a:extLst>
                </a:gridCol>
              </a:tblGrid>
              <a:tr h="444431">
                <a:tc>
                  <a:txBody>
                    <a:bodyPr/>
                    <a:lstStyle/>
                    <a:p>
                      <a:r>
                        <a:rPr lang="en-US" sz="1800" dirty="0">
                          <a:solidFill>
                            <a:schemeClr val="tx1"/>
                          </a:solidFill>
                        </a:rPr>
                        <a:t>Scientific Name</a:t>
                      </a:r>
                    </a:p>
                  </a:txBody>
                  <a:tcPr marL="96819" marR="96819" marT="45730" marB="45730"/>
                </a:tc>
                <a:tc>
                  <a:txBody>
                    <a:bodyPr/>
                    <a:lstStyle/>
                    <a:p>
                      <a:r>
                        <a:rPr lang="en-US" sz="1800" dirty="0">
                          <a:solidFill>
                            <a:schemeClr val="tx1"/>
                          </a:solidFill>
                        </a:rPr>
                        <a:t>Common Name</a:t>
                      </a:r>
                    </a:p>
                  </a:txBody>
                  <a:tcPr marL="96819" marR="96819" marT="45730" marB="45730"/>
                </a:tc>
                <a:extLst>
                  <a:ext uri="{0D108BD9-81ED-4DB2-BD59-A6C34878D82A}">
                    <a16:rowId xmlns:a16="http://schemas.microsoft.com/office/drawing/2014/main" val="10000"/>
                  </a:ext>
                </a:extLst>
              </a:tr>
              <a:tr h="444502">
                <a:tc>
                  <a:txBody>
                    <a:bodyPr/>
                    <a:lstStyle/>
                    <a:p>
                      <a:r>
                        <a:rPr lang="en-US" sz="1800" i="1" dirty="0">
                          <a:solidFill>
                            <a:schemeClr val="tx1"/>
                          </a:solidFill>
                        </a:rPr>
                        <a:t>Diphyllobothrium latum</a:t>
                      </a:r>
                    </a:p>
                  </a:txBody>
                  <a:tcPr marL="96819" marR="96819" marT="45730" marB="45730"/>
                </a:tc>
                <a:tc>
                  <a:txBody>
                    <a:bodyPr/>
                    <a:lstStyle/>
                    <a:p>
                      <a:r>
                        <a:rPr lang="en-US" sz="1800" dirty="0">
                          <a:solidFill>
                            <a:schemeClr val="tx1"/>
                          </a:solidFill>
                        </a:rPr>
                        <a:t>Fish tapeworm</a:t>
                      </a:r>
                    </a:p>
                  </a:txBody>
                  <a:tcPr marL="96819" marR="96819" marT="45730" marB="45730"/>
                </a:tc>
                <a:extLst>
                  <a:ext uri="{0D108BD9-81ED-4DB2-BD59-A6C34878D82A}">
                    <a16:rowId xmlns:a16="http://schemas.microsoft.com/office/drawing/2014/main" val="10001"/>
                  </a:ext>
                </a:extLst>
              </a:tr>
              <a:tr h="450677">
                <a:tc>
                  <a:txBody>
                    <a:bodyPr/>
                    <a:lstStyle/>
                    <a:p>
                      <a:r>
                        <a:rPr lang="en-US" sz="1800" i="1" dirty="0">
                          <a:solidFill>
                            <a:schemeClr val="tx1"/>
                          </a:solidFill>
                        </a:rPr>
                        <a:t>Taenia </a:t>
                      </a:r>
                      <a:r>
                        <a:rPr lang="en-US" sz="1800" i="1" dirty="0" err="1">
                          <a:solidFill>
                            <a:schemeClr val="tx1"/>
                          </a:solidFill>
                        </a:rPr>
                        <a:t>saginata</a:t>
                      </a:r>
                      <a:endParaRPr lang="en-US" sz="1800" i="1" dirty="0">
                        <a:solidFill>
                          <a:schemeClr val="tx1"/>
                        </a:solidFill>
                      </a:endParaRPr>
                    </a:p>
                  </a:txBody>
                  <a:tcPr marL="96819" marR="96819" marT="45730" marB="45730"/>
                </a:tc>
                <a:tc>
                  <a:txBody>
                    <a:bodyPr/>
                    <a:lstStyle/>
                    <a:p>
                      <a:r>
                        <a:rPr lang="en-US" sz="1800" dirty="0">
                          <a:solidFill>
                            <a:schemeClr val="tx1"/>
                          </a:solidFill>
                        </a:rPr>
                        <a:t>Beef tapeworm</a:t>
                      </a:r>
                    </a:p>
                  </a:txBody>
                  <a:tcPr marL="96819" marR="96819" marT="45730" marB="45730"/>
                </a:tc>
                <a:extLst>
                  <a:ext uri="{0D108BD9-81ED-4DB2-BD59-A6C34878D82A}">
                    <a16:rowId xmlns:a16="http://schemas.microsoft.com/office/drawing/2014/main" val="10002"/>
                  </a:ext>
                </a:extLst>
              </a:tr>
              <a:tr h="450677">
                <a:tc>
                  <a:txBody>
                    <a:bodyPr/>
                    <a:lstStyle/>
                    <a:p>
                      <a:r>
                        <a:rPr lang="en-US" sz="1800" i="1" dirty="0">
                          <a:solidFill>
                            <a:schemeClr val="tx1"/>
                          </a:solidFill>
                        </a:rPr>
                        <a:t>Taenia </a:t>
                      </a:r>
                      <a:r>
                        <a:rPr lang="en-US" sz="1800" i="1" dirty="0" err="1">
                          <a:solidFill>
                            <a:schemeClr val="tx1"/>
                          </a:solidFill>
                        </a:rPr>
                        <a:t>solium</a:t>
                      </a:r>
                      <a:endParaRPr lang="en-US" sz="1800" i="1" dirty="0">
                        <a:solidFill>
                          <a:schemeClr val="tx1"/>
                        </a:solidFill>
                      </a:endParaRPr>
                    </a:p>
                  </a:txBody>
                  <a:tcPr marL="96819" marR="96819" marT="45730" marB="45730"/>
                </a:tc>
                <a:tc>
                  <a:txBody>
                    <a:bodyPr/>
                    <a:lstStyle/>
                    <a:p>
                      <a:r>
                        <a:rPr lang="en-US" sz="1800" dirty="0">
                          <a:solidFill>
                            <a:schemeClr val="tx1"/>
                          </a:solidFill>
                        </a:rPr>
                        <a:t>Pork tapeworm</a:t>
                      </a:r>
                    </a:p>
                  </a:txBody>
                  <a:tcPr marL="96819" marR="96819" marT="45730" marB="45730"/>
                </a:tc>
                <a:extLst>
                  <a:ext uri="{0D108BD9-81ED-4DB2-BD59-A6C34878D82A}">
                    <a16:rowId xmlns:a16="http://schemas.microsoft.com/office/drawing/2014/main" val="10003"/>
                  </a:ext>
                </a:extLst>
              </a:tr>
              <a:tr h="450677">
                <a:tc>
                  <a:txBody>
                    <a:bodyPr/>
                    <a:lstStyle/>
                    <a:p>
                      <a:r>
                        <a:rPr lang="en-US" sz="1800" i="1" dirty="0" err="1">
                          <a:solidFill>
                            <a:schemeClr val="tx1"/>
                          </a:solidFill>
                        </a:rPr>
                        <a:t>Hymenolepis</a:t>
                      </a:r>
                      <a:r>
                        <a:rPr lang="en-US" sz="1800" i="1" dirty="0">
                          <a:solidFill>
                            <a:schemeClr val="tx1"/>
                          </a:solidFill>
                        </a:rPr>
                        <a:t> nana</a:t>
                      </a:r>
                    </a:p>
                  </a:txBody>
                  <a:tcPr marL="96819" marR="96819" marT="45730" marB="45730"/>
                </a:tc>
                <a:tc>
                  <a:txBody>
                    <a:bodyPr/>
                    <a:lstStyle/>
                    <a:p>
                      <a:r>
                        <a:rPr lang="en-US" sz="1800" dirty="0">
                          <a:solidFill>
                            <a:schemeClr val="tx1"/>
                          </a:solidFill>
                        </a:rPr>
                        <a:t>Dwarf tapeworm</a:t>
                      </a:r>
                    </a:p>
                  </a:txBody>
                  <a:tcPr marL="96819" marR="96819" marT="45730" marB="45730"/>
                </a:tc>
                <a:extLst>
                  <a:ext uri="{0D108BD9-81ED-4DB2-BD59-A6C34878D82A}">
                    <a16:rowId xmlns:a16="http://schemas.microsoft.com/office/drawing/2014/main" val="10004"/>
                  </a:ext>
                </a:extLst>
              </a:tr>
              <a:tr h="450677">
                <a:tc>
                  <a:txBody>
                    <a:bodyPr/>
                    <a:lstStyle/>
                    <a:p>
                      <a:r>
                        <a:rPr lang="en-US" sz="1800" i="1" dirty="0" err="1">
                          <a:solidFill>
                            <a:schemeClr val="tx1"/>
                          </a:solidFill>
                        </a:rPr>
                        <a:t>Hymenolepis</a:t>
                      </a:r>
                      <a:r>
                        <a:rPr lang="en-US" sz="1800" i="1" dirty="0">
                          <a:solidFill>
                            <a:schemeClr val="tx1"/>
                          </a:solidFill>
                        </a:rPr>
                        <a:t> </a:t>
                      </a:r>
                      <a:r>
                        <a:rPr lang="en-US" sz="1800" i="1" dirty="0" err="1">
                          <a:solidFill>
                            <a:schemeClr val="tx1"/>
                          </a:solidFill>
                        </a:rPr>
                        <a:t>diminuta</a:t>
                      </a:r>
                      <a:endParaRPr lang="en-US" sz="1800" i="1" dirty="0">
                        <a:solidFill>
                          <a:schemeClr val="tx1"/>
                        </a:solidFill>
                      </a:endParaRPr>
                    </a:p>
                  </a:txBody>
                  <a:tcPr marL="96819" marR="96819" marT="45730" marB="45730"/>
                </a:tc>
                <a:tc>
                  <a:txBody>
                    <a:bodyPr/>
                    <a:lstStyle/>
                    <a:p>
                      <a:r>
                        <a:rPr lang="en-US" sz="1800" dirty="0">
                          <a:solidFill>
                            <a:schemeClr val="tx1"/>
                          </a:solidFill>
                        </a:rPr>
                        <a:t>Rat tapeworm</a:t>
                      </a:r>
                    </a:p>
                  </a:txBody>
                  <a:tcPr marL="96819" marR="96819" marT="45730" marB="45730"/>
                </a:tc>
                <a:extLst>
                  <a:ext uri="{0D108BD9-81ED-4DB2-BD59-A6C34878D82A}">
                    <a16:rowId xmlns:a16="http://schemas.microsoft.com/office/drawing/2014/main" val="10005"/>
                  </a:ext>
                </a:extLst>
              </a:tr>
              <a:tr h="450677">
                <a:tc>
                  <a:txBody>
                    <a:bodyPr/>
                    <a:lstStyle/>
                    <a:p>
                      <a:r>
                        <a:rPr lang="en-US" sz="1800" i="1" dirty="0" err="1">
                          <a:solidFill>
                            <a:schemeClr val="tx1"/>
                          </a:solidFill>
                        </a:rPr>
                        <a:t>Dipylidium</a:t>
                      </a:r>
                      <a:r>
                        <a:rPr lang="en-US" sz="1800" i="1" dirty="0">
                          <a:solidFill>
                            <a:schemeClr val="tx1"/>
                          </a:solidFill>
                        </a:rPr>
                        <a:t> caninum</a:t>
                      </a:r>
                    </a:p>
                  </a:txBody>
                  <a:tcPr marL="96819" marR="96819" marT="45730" marB="45730"/>
                </a:tc>
                <a:tc>
                  <a:txBody>
                    <a:bodyPr/>
                    <a:lstStyle/>
                    <a:p>
                      <a:r>
                        <a:rPr lang="en-US" sz="1800" dirty="0">
                          <a:solidFill>
                            <a:schemeClr val="tx1"/>
                          </a:solidFill>
                        </a:rPr>
                        <a:t>Dog tapeworm</a:t>
                      </a:r>
                    </a:p>
                  </a:txBody>
                  <a:tcPr marL="96819" marR="96819" marT="45730" marB="45730"/>
                </a:tc>
                <a:extLst>
                  <a:ext uri="{0D108BD9-81ED-4DB2-BD59-A6C34878D82A}">
                    <a16:rowId xmlns:a16="http://schemas.microsoft.com/office/drawing/2014/main" val="10006"/>
                  </a:ext>
                </a:extLst>
              </a:tr>
              <a:tr h="450677">
                <a:tc>
                  <a:txBody>
                    <a:bodyPr/>
                    <a:lstStyle/>
                    <a:p>
                      <a:endParaRPr lang="en-US" sz="1800" i="1" dirty="0">
                        <a:solidFill>
                          <a:schemeClr val="tx1"/>
                        </a:solidFill>
                      </a:endParaRPr>
                    </a:p>
                  </a:txBody>
                  <a:tcPr marL="96819" marR="96819" marT="45730" marB="45730"/>
                </a:tc>
                <a:tc>
                  <a:txBody>
                    <a:bodyPr/>
                    <a:lstStyle/>
                    <a:p>
                      <a:endParaRPr lang="en-US" sz="1800" dirty="0">
                        <a:solidFill>
                          <a:schemeClr val="tx1"/>
                        </a:solidFill>
                      </a:endParaRPr>
                    </a:p>
                  </a:txBody>
                  <a:tcPr marL="96819" marR="96819" marT="45730" marB="45730"/>
                </a:tc>
                <a:extLst>
                  <a:ext uri="{0D108BD9-81ED-4DB2-BD59-A6C34878D82A}">
                    <a16:rowId xmlns:a16="http://schemas.microsoft.com/office/drawing/2014/main" val="10007"/>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4">
            <a:extLst>
              <a:ext uri="{FF2B5EF4-FFF2-40B4-BE49-F238E27FC236}">
                <a16:creationId xmlns:a16="http://schemas.microsoft.com/office/drawing/2014/main" id="{795D072B-B17F-B4F6-21E1-BD2B817C87CC}"/>
              </a:ext>
            </a:extLst>
          </p:cNvPr>
          <p:cNvSpPr>
            <a:spLocks noGrp="1"/>
          </p:cNvSpPr>
          <p:nvPr>
            <p:ph type="title"/>
          </p:nvPr>
        </p:nvSpPr>
        <p:spPr/>
        <p:txBody>
          <a:bodyPr>
            <a:normAutofit fontScale="90000"/>
          </a:bodyPr>
          <a:lstStyle/>
          <a:p>
            <a:pPr algn="ctr" eaLnBrk="1" hangingPunct="1"/>
            <a:r>
              <a:rPr lang="en-US" altLang="en-US" sz="4000" dirty="0">
                <a:latin typeface="Arial" panose="020B0604020202020204" pitchFamily="34" charset="0"/>
                <a:cs typeface="Arial" panose="020B0604020202020204" pitchFamily="34" charset="0"/>
              </a:rPr>
              <a:t>Tapeworms</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General Characteristics</a:t>
            </a:r>
          </a:p>
        </p:txBody>
      </p:sp>
      <p:sp>
        <p:nvSpPr>
          <p:cNvPr id="6" name="Content Placeholder 5">
            <a:extLst>
              <a:ext uri="{FF2B5EF4-FFF2-40B4-BE49-F238E27FC236}">
                <a16:creationId xmlns:a16="http://schemas.microsoft.com/office/drawing/2014/main" id="{B58B5B01-71ED-3696-4E60-F1C1E77E29EA}"/>
              </a:ext>
            </a:extLst>
          </p:cNvPr>
          <p:cNvSpPr>
            <a:spLocks noGrp="1"/>
          </p:cNvSpPr>
          <p:nvPr>
            <p:ph idx="1"/>
          </p:nvPr>
        </p:nvSpPr>
        <p:spPr/>
        <p:txBody>
          <a:bodyPr rtlCol="0">
            <a:normAutofit/>
          </a:bodyPr>
          <a:lstStyle/>
          <a:p>
            <a:pPr>
              <a:defRPr/>
            </a:pPr>
            <a:r>
              <a:rPr lang="en-US" dirty="0">
                <a:latin typeface="Arial" panose="020B0604020202020204" pitchFamily="34" charset="0"/>
                <a:cs typeface="Arial" panose="020B0604020202020204" pitchFamily="34" charset="0"/>
              </a:rPr>
              <a:t>Cestodes</a:t>
            </a:r>
          </a:p>
          <a:p>
            <a:pPr lvl="1">
              <a:defRPr/>
            </a:pPr>
            <a:r>
              <a:rPr lang="en-US" dirty="0">
                <a:latin typeface="Arial" panose="020B0604020202020204" pitchFamily="34" charset="0"/>
                <a:cs typeface="Arial" panose="020B0604020202020204" pitchFamily="34" charset="0"/>
              </a:rPr>
              <a:t>Platyhelminthes</a:t>
            </a:r>
          </a:p>
          <a:p>
            <a:pPr lvl="1">
              <a:defRPr/>
            </a:pPr>
            <a:r>
              <a:rPr lang="en-US" dirty="0">
                <a:latin typeface="Arial" panose="020B0604020202020204" pitchFamily="34" charset="0"/>
                <a:cs typeface="Arial" panose="020B0604020202020204" pitchFamily="34" charset="0"/>
              </a:rPr>
              <a:t>All require an intermediate host</a:t>
            </a:r>
          </a:p>
          <a:p>
            <a:pPr>
              <a:defRPr/>
            </a:pPr>
            <a:r>
              <a:rPr lang="en-US" dirty="0">
                <a:latin typeface="Arial" panose="020B0604020202020204" pitchFamily="34" charset="0"/>
                <a:cs typeface="Arial" panose="020B0604020202020204" pitchFamily="34" charset="0"/>
              </a:rPr>
              <a:t>Adult  morphology</a:t>
            </a:r>
          </a:p>
          <a:p>
            <a:pPr lvl="1">
              <a:defRPr/>
            </a:pPr>
            <a:r>
              <a:rPr lang="en-US" dirty="0">
                <a:latin typeface="Arial" panose="020B0604020202020204" pitchFamily="34" charset="0"/>
                <a:cs typeface="Arial" panose="020B0604020202020204" pitchFamily="34" charset="0"/>
              </a:rPr>
              <a:t>From 3 mm to 10 m in length</a:t>
            </a:r>
          </a:p>
          <a:p>
            <a:pPr lvl="1">
              <a:defRPr/>
            </a:pPr>
            <a:r>
              <a:rPr lang="en-US" dirty="0">
                <a:latin typeface="Arial" panose="020B0604020202020204" pitchFamily="34" charset="0"/>
                <a:cs typeface="Arial" panose="020B0604020202020204" pitchFamily="34" charset="0"/>
              </a:rPr>
              <a:t>Ribbonlike with head-like scolex and suckers for attachment to the host</a:t>
            </a:r>
          </a:p>
          <a:p>
            <a:pPr lvl="1">
              <a:defRPr/>
            </a:pPr>
            <a:r>
              <a:rPr lang="en-US" dirty="0">
                <a:latin typeface="Arial" panose="020B0604020202020204" pitchFamily="34" charset="0"/>
                <a:cs typeface="Arial" panose="020B0604020202020204" pitchFamily="34" charset="0"/>
              </a:rPr>
              <a:t>Segmented, segments are called proglottids</a:t>
            </a:r>
          </a:p>
          <a:p>
            <a:pPr lvl="1">
              <a:defRPr/>
            </a:pPr>
            <a:r>
              <a:rPr lang="en-US" dirty="0">
                <a:latin typeface="Arial" panose="020B0604020202020204" pitchFamily="34" charset="0"/>
                <a:cs typeface="Arial" panose="020B0604020202020204" pitchFamily="34" charset="0"/>
              </a:rPr>
              <a:t>Hermaphroditic (self-fertilizing)</a:t>
            </a:r>
          </a:p>
          <a:p>
            <a:pPr marL="0" indent="0">
              <a:buNone/>
              <a:defRPr/>
            </a:pPr>
            <a:endParaRPr lang="en-US" dirty="0"/>
          </a:p>
          <a:p>
            <a:pPr lvl="1">
              <a:defRPr/>
            </a:pP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464152E0-7A34-0ECC-E545-2A1BA620487A}"/>
              </a:ext>
            </a:extLst>
          </p:cNvPr>
          <p:cNvSpPr>
            <a:spLocks noGrp="1"/>
          </p:cNvSpPr>
          <p:nvPr>
            <p:ph type="title"/>
          </p:nvPr>
        </p:nvSpPr>
        <p:spPr>
          <a:xfrm>
            <a:off x="838200" y="175418"/>
            <a:ext cx="10422835" cy="1042125"/>
          </a:xfrm>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Diagram of a Tapeworm</a:t>
            </a:r>
          </a:p>
        </p:txBody>
      </p:sp>
      <p:pic>
        <p:nvPicPr>
          <p:cNvPr id="135173" name="Picture 6" descr="Y:\ELS00000-IW26_[Mahon 6e]\ELS00000-IW26-SRC\Course-N\Construction\IC\jpg\Chapter028\028047.jpg">
            <a:extLst>
              <a:ext uri="{FF2B5EF4-FFF2-40B4-BE49-F238E27FC236}">
                <a16:creationId xmlns:a16="http://schemas.microsoft.com/office/drawing/2014/main" id="{E5905EDD-9A47-27A6-F59F-E32A77D2F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248" y="1385960"/>
            <a:ext cx="5295504" cy="474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CA570ACC-8BE7-367F-FB46-12FD1B376D5A}"/>
              </a:ext>
            </a:extLst>
          </p:cNvPr>
          <p:cNvSpPr>
            <a:spLocks noGrp="1"/>
          </p:cNvSpPr>
          <p:nvPr>
            <p:ph type="title"/>
          </p:nvPr>
        </p:nvSpPr>
        <p:spPr/>
        <p:txBody>
          <a:bodyPr/>
          <a:lstStyle/>
          <a:p>
            <a:pPr algn="ctr"/>
            <a:r>
              <a:rPr lang="en-US" altLang="en-US" sz="4000" dirty="0">
                <a:latin typeface="Arial" panose="020B0604020202020204" pitchFamily="34" charset="0"/>
                <a:cs typeface="Arial" panose="020B0604020202020204" pitchFamily="34" charset="0"/>
              </a:rPr>
              <a:t>Tapeworms</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General Characteristics </a:t>
            </a:r>
            <a:r>
              <a:rPr lang="en-US" altLang="en-US" dirty="0"/>
              <a:t>(Cont.)</a:t>
            </a:r>
          </a:p>
        </p:txBody>
      </p:sp>
      <p:sp>
        <p:nvSpPr>
          <p:cNvPr id="136195" name="Content Placeholder 2">
            <a:extLst>
              <a:ext uri="{FF2B5EF4-FFF2-40B4-BE49-F238E27FC236}">
                <a16:creationId xmlns:a16="http://schemas.microsoft.com/office/drawing/2014/main" id="{762E8645-433D-F500-189E-AE11BCBDD514}"/>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Egg  morphology </a:t>
            </a:r>
          </a:p>
          <a:p>
            <a:pPr lvl="1"/>
            <a:r>
              <a:rPr lang="en-US" altLang="en-US" dirty="0">
                <a:latin typeface="Arial" panose="020B0604020202020204" pitchFamily="34" charset="0"/>
                <a:cs typeface="Arial" panose="020B0604020202020204" pitchFamily="34" charset="0"/>
              </a:rPr>
              <a:t>Most eggs in this group contain a tapeworm embryo with</a:t>
            </a:r>
          </a:p>
          <a:p>
            <a:pPr lvl="2"/>
            <a:r>
              <a:rPr lang="en-US" altLang="en-US" dirty="0">
                <a:latin typeface="Arial" panose="020B0604020202020204" pitchFamily="34" charset="0"/>
                <a:cs typeface="Arial" panose="020B0604020202020204" pitchFamily="34" charset="0"/>
              </a:rPr>
              <a:t>Three pairs of hooks that is infective for the intermediate host</a:t>
            </a:r>
          </a:p>
          <a:p>
            <a:pPr lvl="2"/>
            <a:r>
              <a:rPr lang="en-US" altLang="en-US" dirty="0">
                <a:latin typeface="Arial" panose="020B0604020202020204" pitchFamily="34" charset="0"/>
                <a:cs typeface="Arial" panose="020B0604020202020204" pitchFamily="34" charset="0"/>
              </a:rPr>
              <a:t>Known as a hexacanth embryo or </a:t>
            </a:r>
            <a:r>
              <a:rPr lang="en-US" altLang="en-US" dirty="0" err="1">
                <a:latin typeface="Arial" panose="020B0604020202020204" pitchFamily="34" charset="0"/>
                <a:cs typeface="Arial" panose="020B0604020202020204" pitchFamily="34" charset="0"/>
              </a:rPr>
              <a:t>onchosphere</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Transmission</a:t>
            </a:r>
          </a:p>
          <a:p>
            <a:pPr lvl="1"/>
            <a:r>
              <a:rPr lang="en-US" altLang="en-US" dirty="0">
                <a:latin typeface="Arial" panose="020B0604020202020204" pitchFamily="34" charset="0"/>
                <a:cs typeface="Arial" panose="020B0604020202020204" pitchFamily="34" charset="0"/>
              </a:rPr>
              <a:t>Ingestion of a larval stage, called the </a:t>
            </a:r>
            <a:r>
              <a:rPr lang="en-US" altLang="en-US" dirty="0" err="1">
                <a:latin typeface="Arial" panose="020B0604020202020204" pitchFamily="34" charset="0"/>
                <a:cs typeface="Arial" panose="020B0604020202020204" pitchFamily="34" charset="0"/>
              </a:rPr>
              <a:t>cystercercus</a:t>
            </a:r>
            <a:endParaRPr lang="en-US" altLang="en-US" dirty="0">
              <a:latin typeface="Arial" panose="020B0604020202020204" pitchFamily="34" charset="0"/>
              <a:cs typeface="Arial" panose="020B0604020202020204" pitchFamily="34" charset="0"/>
            </a:endParaRPr>
          </a:p>
          <a:p>
            <a:pPr lvl="2"/>
            <a:r>
              <a:rPr lang="en-US" altLang="en-US" dirty="0">
                <a:latin typeface="Arial" panose="020B0604020202020204" pitchFamily="34" charset="0"/>
                <a:cs typeface="Arial" panose="020B0604020202020204" pitchFamily="34" charset="0"/>
              </a:rPr>
              <a:t>Larva consisting of a fluid-filled sac containing invaginated scolex), </a:t>
            </a:r>
            <a:r>
              <a:rPr lang="en-US" altLang="en-US" dirty="0" err="1">
                <a:latin typeface="Arial" panose="020B0604020202020204" pitchFamily="34" charset="0"/>
                <a:cs typeface="Arial" panose="020B0604020202020204" pitchFamily="34" charset="0"/>
              </a:rPr>
              <a:t>cystercoid</a:t>
            </a:r>
            <a:r>
              <a:rPr lang="en-US" altLang="en-US" dirty="0">
                <a:latin typeface="Arial" panose="020B0604020202020204" pitchFamily="34" charset="0"/>
                <a:cs typeface="Arial" panose="020B0604020202020204" pitchFamily="34" charset="0"/>
              </a:rPr>
              <a:t>, or plerocercoid larva</a:t>
            </a:r>
          </a:p>
          <a:p>
            <a:pPr lvl="2"/>
            <a:r>
              <a:rPr lang="en-US" altLang="en-US" dirty="0">
                <a:latin typeface="Arial" panose="020B0604020202020204" pitchFamily="34" charset="0"/>
                <a:cs typeface="Arial" panose="020B0604020202020204" pitchFamily="34" charset="0"/>
              </a:rPr>
              <a:t>Found in raw meat or fish or of insects harboring the larval stage.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4">
            <a:extLst>
              <a:ext uri="{FF2B5EF4-FFF2-40B4-BE49-F238E27FC236}">
                <a16:creationId xmlns:a16="http://schemas.microsoft.com/office/drawing/2014/main" id="{3E7ED643-14CA-B0A0-0415-6FF7DB372E18}"/>
              </a:ext>
            </a:extLst>
          </p:cNvPr>
          <p:cNvSpPr>
            <a:spLocks noGrp="1"/>
          </p:cNvSpPr>
          <p:nvPr>
            <p:ph type="title"/>
          </p:nvPr>
        </p:nvSpPr>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Comparisons of Tapeworm Eggs</a:t>
            </a:r>
          </a:p>
        </p:txBody>
      </p:sp>
      <p:pic>
        <p:nvPicPr>
          <p:cNvPr id="137221" name="Picture 7" descr="C:\Users\12994\Desktop\Mahon\table28.8.jpg">
            <a:extLst>
              <a:ext uri="{FF2B5EF4-FFF2-40B4-BE49-F238E27FC236}">
                <a16:creationId xmlns:a16="http://schemas.microsoft.com/office/drawing/2014/main" id="{93B534AF-9089-8243-4B38-4A9C1CD3B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6" y="1676400"/>
            <a:ext cx="71532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02CCF1C8-F304-B81E-E49B-0D514B9609D8}"/>
              </a:ext>
            </a:extLst>
          </p:cNvPr>
          <p:cNvSpPr>
            <a:spLocks noGrp="1"/>
          </p:cNvSpPr>
          <p:nvPr>
            <p:ph type="title"/>
          </p:nvPr>
        </p:nvSpPr>
        <p:spPr/>
        <p:txBody>
          <a:bodyPr/>
          <a:lstStyle/>
          <a:p>
            <a:pPr algn="ctr"/>
            <a:r>
              <a:rPr lang="en-US" altLang="en-US" sz="4000" dirty="0">
                <a:latin typeface="Arial" panose="020B0604020202020204" pitchFamily="34" charset="0"/>
                <a:cs typeface="Arial" panose="020B0604020202020204" pitchFamily="34" charset="0"/>
              </a:rPr>
              <a:t>Tapeworms</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General Characteristics </a:t>
            </a:r>
            <a:r>
              <a:rPr lang="en-US" altLang="en-US" dirty="0"/>
              <a:t>(Cont.)</a:t>
            </a:r>
          </a:p>
        </p:txBody>
      </p:sp>
      <p:sp>
        <p:nvSpPr>
          <p:cNvPr id="138243" name="Content Placeholder 2">
            <a:extLst>
              <a:ext uri="{FF2B5EF4-FFF2-40B4-BE49-F238E27FC236}">
                <a16:creationId xmlns:a16="http://schemas.microsoft.com/office/drawing/2014/main" id="{380BAE7C-F060-D29B-13D1-B877774ED89F}"/>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The diagnosis of tapeworm infection is usually made by finding eggs in feces, although proglottids can be used if they are passed intact. </a:t>
            </a:r>
          </a:p>
          <a:p>
            <a:r>
              <a:rPr lang="en-US" altLang="en-US" dirty="0">
                <a:latin typeface="Arial" panose="020B0604020202020204" pitchFamily="34" charset="0"/>
                <a:cs typeface="Arial" panose="020B0604020202020204" pitchFamily="34" charset="0"/>
              </a:rPr>
              <a:t>Intestinal tapeworm infections are usually treated with praziquantel; alternatively, they can be treated with </a:t>
            </a:r>
            <a:r>
              <a:rPr lang="en-US" altLang="en-US" dirty="0" err="1">
                <a:latin typeface="Arial" panose="020B0604020202020204" pitchFamily="34" charset="0"/>
                <a:cs typeface="Arial" panose="020B0604020202020204" pitchFamily="34" charset="0"/>
              </a:rPr>
              <a:t>niclosamide</a:t>
            </a:r>
            <a:r>
              <a:rPr lang="en-US" altLang="en-US" dirty="0">
                <a:latin typeface="Arial" panose="020B0604020202020204" pitchFamily="34" charset="0"/>
                <a:cs typeface="Arial" panose="020B0604020202020204" pitchFamily="34" charset="0"/>
              </a:rPr>
              <a:t>, albendazole, or nitazoxanide.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E49ABDFD-BC69-6FC4-3521-F82B8ECBF1F3}"/>
              </a:ext>
            </a:extLst>
          </p:cNvPr>
          <p:cNvSpPr>
            <a:spLocks noGrp="1"/>
          </p:cNvSpPr>
          <p:nvPr>
            <p:ph type="title"/>
          </p:nvPr>
        </p:nvSpPr>
        <p:spPr>
          <a:xfrm>
            <a:off x="838200" y="365126"/>
            <a:ext cx="10515600" cy="1061140"/>
          </a:xfrm>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Diphyllobothrium latum</a:t>
            </a:r>
          </a:p>
        </p:txBody>
      </p:sp>
      <p:sp>
        <p:nvSpPr>
          <p:cNvPr id="139267" name="Rectangle 3">
            <a:extLst>
              <a:ext uri="{FF2B5EF4-FFF2-40B4-BE49-F238E27FC236}">
                <a16:creationId xmlns:a16="http://schemas.microsoft.com/office/drawing/2014/main" id="{8326B6F0-871E-A931-F06A-725EBA6084FD}"/>
              </a:ext>
            </a:extLst>
          </p:cNvPr>
          <p:cNvSpPr>
            <a:spLocks noGrp="1"/>
          </p:cNvSpPr>
          <p:nvPr>
            <p:ph idx="1"/>
          </p:nvPr>
        </p:nvSpPr>
        <p:spPr>
          <a:xfrm>
            <a:off x="838200" y="1426265"/>
            <a:ext cx="10515600" cy="4373217"/>
          </a:xfrm>
        </p:spPr>
        <p:txBody>
          <a:bodyPr>
            <a:normAutofit lnSpcReduction="10000"/>
          </a:bodyPr>
          <a:lstStyle/>
          <a:p>
            <a:pPr eaLnBrk="1" hangingPunct="1"/>
            <a:r>
              <a:rPr lang="en-US" altLang="en-US" dirty="0">
                <a:latin typeface="Arial" panose="020B0604020202020204" pitchFamily="34" charset="0"/>
                <a:cs typeface="Arial" panose="020B0604020202020204" pitchFamily="34" charset="0"/>
              </a:rPr>
              <a:t>Fish tapeworm</a:t>
            </a:r>
          </a:p>
          <a:p>
            <a:pPr lvl="1" eaLnBrk="1" hangingPunct="1"/>
            <a:r>
              <a:rPr lang="en-US" altLang="en-US" dirty="0">
                <a:latin typeface="Arial" panose="020B0604020202020204" pitchFamily="34" charset="0"/>
                <a:cs typeface="Arial" panose="020B0604020202020204" pitchFamily="34" charset="0"/>
              </a:rPr>
              <a:t>Adults can be 10 m long</a:t>
            </a:r>
            <a:endParaRPr lang="en-US" altLang="en-US" strike="sngStrike" dirty="0">
              <a:highlight>
                <a:srgbClr val="FFFF00"/>
              </a:highlight>
              <a:latin typeface="Arial" panose="020B0604020202020204" pitchFamily="34" charset="0"/>
              <a:cs typeface="Arial" panose="020B0604020202020204" pitchFamily="34" charset="0"/>
            </a:endParaRPr>
          </a:p>
          <a:p>
            <a:pPr lvl="1" eaLnBrk="1" hangingPunct="1"/>
            <a:r>
              <a:rPr lang="en-US" altLang="en-US" dirty="0">
                <a:latin typeface="Arial" panose="020B0604020202020204" pitchFamily="34" charset="0"/>
                <a:cs typeface="Arial" panose="020B0604020202020204" pitchFamily="34" charset="0"/>
              </a:rPr>
              <a:t>Ingest larvae in pickled or raw freshwater fish.</a:t>
            </a:r>
          </a:p>
          <a:p>
            <a:pPr lvl="1" eaLnBrk="1" hangingPunct="1"/>
            <a:r>
              <a:rPr lang="en-US" altLang="en-US" dirty="0">
                <a:latin typeface="Arial" panose="020B0604020202020204" pitchFamily="34" charset="0"/>
                <a:cs typeface="Arial" panose="020B0604020202020204" pitchFamily="34" charset="0"/>
              </a:rPr>
              <a:t>Found in Great Lakes areas</a:t>
            </a:r>
          </a:p>
          <a:p>
            <a:pPr eaLnBrk="1" hangingPunct="1"/>
            <a:r>
              <a:rPr lang="en-US" altLang="en-US" dirty="0">
                <a:latin typeface="Arial" panose="020B0604020202020204" pitchFamily="34" charset="0"/>
                <a:cs typeface="Arial" panose="020B0604020202020204" pitchFamily="34" charset="0"/>
              </a:rPr>
              <a:t>Humans usually only harbor a single worm</a:t>
            </a:r>
          </a:p>
          <a:p>
            <a:pPr lvl="1" eaLnBrk="1" hangingPunct="1"/>
            <a:r>
              <a:rPr lang="en-US" altLang="en-US" dirty="0">
                <a:latin typeface="Arial" panose="020B0604020202020204" pitchFamily="34" charset="0"/>
                <a:cs typeface="Arial" panose="020B0604020202020204" pitchFamily="34" charset="0"/>
              </a:rPr>
              <a:t>Attaches to the jejunum</a:t>
            </a:r>
          </a:p>
          <a:p>
            <a:pPr eaLnBrk="1" hangingPunct="1"/>
            <a:r>
              <a:rPr lang="en-US" altLang="en-US" dirty="0">
                <a:latin typeface="Arial" panose="020B0604020202020204" pitchFamily="34" charset="0"/>
                <a:cs typeface="Arial" panose="020B0604020202020204" pitchFamily="34" charset="0"/>
              </a:rPr>
              <a:t>Clinical infection</a:t>
            </a:r>
          </a:p>
          <a:p>
            <a:pPr lvl="1" eaLnBrk="1" hangingPunct="1"/>
            <a:r>
              <a:rPr lang="en-US" altLang="en-US" dirty="0">
                <a:latin typeface="Arial" panose="020B0604020202020204" pitchFamily="34" charset="0"/>
                <a:cs typeface="Arial" panose="020B0604020202020204" pitchFamily="34" charset="0"/>
              </a:rPr>
              <a:t>Usually asymptomatic</a:t>
            </a:r>
          </a:p>
          <a:p>
            <a:pPr lvl="1" eaLnBrk="1" hangingPunct="1"/>
            <a:r>
              <a:rPr lang="en-US" altLang="en-US" dirty="0">
                <a:latin typeface="Arial" panose="020B0604020202020204" pitchFamily="34" charset="0"/>
                <a:cs typeface="Arial" panose="020B0604020202020204" pitchFamily="34" charset="0"/>
              </a:rPr>
              <a:t>Sometimes nausea, vomiting, intestinal irritation</a:t>
            </a:r>
          </a:p>
          <a:p>
            <a:pPr lvl="1" eaLnBrk="1" hangingPunct="1"/>
            <a:r>
              <a:rPr lang="en-US" altLang="en-US" dirty="0">
                <a:latin typeface="Arial" panose="020B0604020202020204" pitchFamily="34" charset="0"/>
                <a:cs typeface="Arial" panose="020B0604020202020204" pitchFamily="34" charset="0"/>
              </a:rPr>
              <a:t>Vitamin B</a:t>
            </a:r>
            <a:r>
              <a:rPr lang="en-US" altLang="en-US" baseline="-25000" dirty="0">
                <a:latin typeface="Arial" panose="020B0604020202020204" pitchFamily="34" charset="0"/>
                <a:cs typeface="Arial" panose="020B0604020202020204" pitchFamily="34" charset="0"/>
              </a:rPr>
              <a:t>12</a:t>
            </a:r>
            <a:r>
              <a:rPr lang="en-US" altLang="en-US" dirty="0">
                <a:latin typeface="Arial" panose="020B0604020202020204" pitchFamily="34" charset="0"/>
                <a:cs typeface="Arial" panose="020B0604020202020204" pitchFamily="34" charset="0"/>
              </a:rPr>
              <a:t> deficiency leading to megaloblastic anemia</a:t>
            </a:r>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20764403-A166-5245-7320-DCECEE467B55}"/>
              </a:ext>
            </a:extLst>
          </p:cNvPr>
          <p:cNvSpPr>
            <a:spLocks noGrp="1"/>
          </p:cNvSpPr>
          <p:nvPr>
            <p:ph type="title"/>
          </p:nvPr>
        </p:nvSpPr>
        <p:spPr>
          <a:xfrm>
            <a:off x="838200" y="365125"/>
            <a:ext cx="10515600" cy="728179"/>
          </a:xfrm>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Life Cycle of </a:t>
            </a:r>
            <a:r>
              <a:rPr lang="en-US" altLang="en-US" sz="4000" i="1" dirty="0">
                <a:latin typeface="Arial" panose="020B0604020202020204" pitchFamily="34" charset="0"/>
                <a:cs typeface="Arial" panose="020B0604020202020204" pitchFamily="34" charset="0"/>
              </a:rPr>
              <a:t>D. latum</a:t>
            </a:r>
          </a:p>
        </p:txBody>
      </p:sp>
      <p:pic>
        <p:nvPicPr>
          <p:cNvPr id="140293" name="Picture 6" descr="Y:\ELS00000-IW26_[Mahon 6e]\ELS00000-IW26-SRC\Course-N\Construction\IC\jpg\Chapter028\028048.jpg">
            <a:extLst>
              <a:ext uri="{FF2B5EF4-FFF2-40B4-BE49-F238E27FC236}">
                <a16:creationId xmlns:a16="http://schemas.microsoft.com/office/drawing/2014/main" id="{06BC0DC5-5715-1D14-8B6D-5FAEB6BC3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1317626"/>
            <a:ext cx="6448425"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7D15E66E-48D2-65DB-F08B-910D6BB1F4D6}"/>
              </a:ext>
            </a:extLst>
          </p:cNvPr>
          <p:cNvSpPr>
            <a:spLocks noGrp="1" noChangeArrowheads="1"/>
          </p:cNvSpPr>
          <p:nvPr>
            <p:ph type="title"/>
          </p:nvPr>
        </p:nvSpPr>
        <p:spPr/>
        <p:txBody>
          <a:bodyPr rtlCol="0">
            <a:normAutofit fontScale="90000"/>
          </a:bodyPr>
          <a:lstStyle/>
          <a:p>
            <a:pPr algn="ctr">
              <a:defRPr/>
            </a:pPr>
            <a:r>
              <a:rPr lang="en-US" altLang="en-US" sz="4000" i="1" dirty="0">
                <a:latin typeface="Arial" panose="020B0604020202020204" pitchFamily="34" charset="0"/>
                <a:cs typeface="Arial" panose="020B0604020202020204" pitchFamily="34" charset="0"/>
              </a:rPr>
              <a:t>Diphyllobothrium latum</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p>
        </p:txBody>
      </p:sp>
      <p:sp>
        <p:nvSpPr>
          <p:cNvPr id="141315" name="Rectangle 3">
            <a:extLst>
              <a:ext uri="{FF2B5EF4-FFF2-40B4-BE49-F238E27FC236}">
                <a16:creationId xmlns:a16="http://schemas.microsoft.com/office/drawing/2014/main" id="{12F08C18-E91F-E0E8-6470-D492FC7E45B6}"/>
              </a:ext>
            </a:extLst>
          </p:cNvPr>
          <p:cNvSpPr>
            <a:spLocks noGrp="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Diagnostic structures that can be found in fecal samples</a:t>
            </a:r>
          </a:p>
          <a:p>
            <a:pPr lvl="1" eaLnBrk="1" hangingPunct="1"/>
            <a:r>
              <a:rPr lang="en-US" altLang="en-US" dirty="0">
                <a:latin typeface="Arial" panose="020B0604020202020204" pitchFamily="34" charset="0"/>
                <a:cs typeface="Arial" panose="020B0604020202020204" pitchFamily="34" charset="0"/>
              </a:rPr>
              <a:t>Scolex</a:t>
            </a:r>
          </a:p>
          <a:p>
            <a:pPr lvl="1" eaLnBrk="1" hangingPunct="1"/>
            <a:r>
              <a:rPr lang="en-US" altLang="en-US" dirty="0">
                <a:latin typeface="Arial" panose="020B0604020202020204" pitchFamily="34" charset="0"/>
                <a:cs typeface="Arial" panose="020B0604020202020204" pitchFamily="34" charset="0"/>
              </a:rPr>
              <a:t>Proglottid</a:t>
            </a:r>
          </a:p>
          <a:p>
            <a:pPr lvl="1" eaLnBrk="1" hangingPunct="1"/>
            <a:r>
              <a:rPr lang="en-US" altLang="en-US" dirty="0">
                <a:latin typeface="Arial" panose="020B0604020202020204" pitchFamily="34" charset="0"/>
                <a:cs typeface="Arial" panose="020B0604020202020204" pitchFamily="34" charset="0"/>
              </a:rPr>
              <a:t>Egg- the morphology usually seen</a:t>
            </a:r>
          </a:p>
          <a:p>
            <a:pPr eaLnBrk="1" hangingPunct="1"/>
            <a:r>
              <a:rPr lang="en-US" altLang="en-US" dirty="0">
                <a:latin typeface="Arial" panose="020B0604020202020204" pitchFamily="34" charset="0"/>
                <a:cs typeface="Arial" panose="020B0604020202020204" pitchFamily="34" charset="0"/>
              </a:rPr>
              <a:t>Egg  morphology</a:t>
            </a:r>
          </a:p>
          <a:p>
            <a:pPr lvl="1" eaLnBrk="1" hangingPunct="1"/>
            <a:r>
              <a:rPr lang="en-US" altLang="en-US" dirty="0">
                <a:latin typeface="Arial" panose="020B0604020202020204" pitchFamily="34" charset="0"/>
                <a:cs typeface="Arial" panose="020B0604020202020204" pitchFamily="34" charset="0"/>
              </a:rPr>
              <a:t>About 58 to 76 µm × 40 to 50 µm in size </a:t>
            </a:r>
          </a:p>
          <a:p>
            <a:pPr lvl="1" eaLnBrk="1" hangingPunct="1"/>
            <a:r>
              <a:rPr lang="en-US" altLang="en-US" dirty="0">
                <a:latin typeface="Arial" panose="020B0604020202020204" pitchFamily="34" charset="0"/>
                <a:cs typeface="Arial" panose="020B0604020202020204" pitchFamily="34" charset="0"/>
              </a:rPr>
              <a:t>Small, knoblike protuberance at the end opposite the operculum</a:t>
            </a:r>
          </a:p>
          <a:p>
            <a:pPr eaLnBrk="1" hangingPunct="1"/>
            <a:endParaRPr lang="en-US" altLang="en-US" dirty="0"/>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6D70A1DD-33AF-C0A9-1639-5F201C66DF6F}"/>
              </a:ext>
            </a:extLst>
          </p:cNvPr>
          <p:cNvSpPr>
            <a:spLocks noGrp="1" noChangeArrowheads="1"/>
          </p:cNvSpPr>
          <p:nvPr>
            <p:ph type="title"/>
          </p:nvPr>
        </p:nvSpPr>
        <p:spPr/>
        <p:txBody>
          <a:bodyPr rtlCol="0">
            <a:normAutofit fontScale="90000"/>
          </a:bodyPr>
          <a:lstStyle/>
          <a:p>
            <a:pPr algn="ctr">
              <a:defRPr/>
            </a:pPr>
            <a:r>
              <a:rPr lang="en-US" altLang="en-US" sz="4400" i="1" dirty="0">
                <a:latin typeface="Arial" panose="020B0604020202020204" pitchFamily="34" charset="0"/>
                <a:cs typeface="Arial" panose="020B0604020202020204" pitchFamily="34" charset="0"/>
              </a:rPr>
              <a:t>Diphyllobothrium latum</a:t>
            </a:r>
            <a:br>
              <a:rPr lang="en-US" altLang="en-US" sz="4400" i="1"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Laboratory Diagnosis</a:t>
            </a:r>
            <a:endParaRPr lang="en-US" altLang="en-US" dirty="0"/>
          </a:p>
        </p:txBody>
      </p:sp>
      <p:sp>
        <p:nvSpPr>
          <p:cNvPr id="142339" name="Rectangle 3">
            <a:extLst>
              <a:ext uri="{FF2B5EF4-FFF2-40B4-BE49-F238E27FC236}">
                <a16:creationId xmlns:a16="http://schemas.microsoft.com/office/drawing/2014/main" id="{568C3059-EB44-BC70-AC5A-C41F54366EFB}"/>
              </a:ext>
            </a:extLst>
          </p:cNvPr>
          <p:cNvSpPr>
            <a:spLocks noGrp="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Diagnostic structures that can be found in fecal sample </a:t>
            </a:r>
          </a:p>
          <a:p>
            <a:pPr eaLnBrk="1" hangingPunct="1"/>
            <a:r>
              <a:rPr lang="en-US" altLang="en-US" dirty="0">
                <a:latin typeface="Arial" panose="020B0604020202020204" pitchFamily="34" charset="0"/>
                <a:cs typeface="Arial" panose="020B0604020202020204" pitchFamily="34" charset="0"/>
              </a:rPr>
              <a:t>Egg  morphology</a:t>
            </a:r>
          </a:p>
          <a:p>
            <a:pPr lvl="1" eaLnBrk="1" hangingPunct="1"/>
            <a:r>
              <a:rPr lang="en-US" altLang="en-US" dirty="0">
                <a:latin typeface="Arial" panose="020B0604020202020204" pitchFamily="34" charset="0"/>
                <a:cs typeface="Arial" panose="020B0604020202020204" pitchFamily="34" charset="0"/>
              </a:rPr>
              <a:t>Knob may not be seen on all eggs, so size and lack of shoulders must be used to distinguish the egg from that of </a:t>
            </a:r>
            <a:r>
              <a:rPr lang="en-US" altLang="en-US" i="1" dirty="0" err="1">
                <a:latin typeface="Arial" panose="020B0604020202020204" pitchFamily="34" charset="0"/>
                <a:cs typeface="Arial" panose="020B0604020202020204" pitchFamily="34" charset="0"/>
              </a:rPr>
              <a:t>Paragonimus</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westermani</a:t>
            </a:r>
            <a:r>
              <a:rPr lang="en-US" altLang="en-US" dirty="0">
                <a:latin typeface="Arial" panose="020B0604020202020204" pitchFamily="34" charset="0"/>
                <a:cs typeface="Arial" panose="020B0604020202020204" pitchFamily="34" charset="0"/>
              </a:rPr>
              <a:t>.</a:t>
            </a:r>
          </a:p>
          <a:p>
            <a:pPr eaLnBrk="1" hangingPunct="1"/>
            <a:r>
              <a:rPr lang="en-US" altLang="en-US" dirty="0">
                <a:latin typeface="Arial" panose="020B0604020202020204" pitchFamily="34" charset="0"/>
                <a:cs typeface="Arial" panose="020B0604020202020204" pitchFamily="34" charset="0"/>
              </a:rPr>
              <a:t>Proglottid  morphology</a:t>
            </a:r>
          </a:p>
          <a:p>
            <a:pPr lvl="1" eaLnBrk="1" hangingPunct="1"/>
            <a:r>
              <a:rPr lang="en-US" altLang="en-US" dirty="0">
                <a:latin typeface="Arial" panose="020B0604020202020204" pitchFamily="34" charset="0"/>
                <a:cs typeface="Arial" panose="020B0604020202020204" pitchFamily="34" charset="0"/>
              </a:rPr>
              <a:t>Wider than it is long</a:t>
            </a:r>
          </a:p>
          <a:p>
            <a:pPr lvl="1" eaLnBrk="1" hangingPunct="1"/>
            <a:r>
              <a:rPr lang="en-US" altLang="en-US" dirty="0">
                <a:latin typeface="Arial" panose="020B0604020202020204" pitchFamily="34" charset="0"/>
                <a:cs typeface="Arial" panose="020B0604020202020204" pitchFamily="34" charset="0"/>
              </a:rPr>
              <a:t>Characteristic rosette-shaped or coiled uterus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6288E83-4ED9-F6BE-425E-EE4E1C88CBA4}"/>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Toxoplasma gondii </a:t>
            </a:r>
            <a:r>
              <a:rPr lang="en-US" altLang="en-US" sz="4000" dirty="0">
                <a:latin typeface="Arial" panose="020B0604020202020204" pitchFamily="34" charset="0"/>
                <a:cs typeface="Arial" panose="020B0604020202020204" pitchFamily="34" charset="0"/>
              </a:rPr>
              <a:t>(Cont.)</a:t>
            </a:r>
          </a:p>
        </p:txBody>
      </p:sp>
      <p:sp>
        <p:nvSpPr>
          <p:cNvPr id="27651" name="Content Placeholder 2">
            <a:extLst>
              <a:ext uri="{FF2B5EF4-FFF2-40B4-BE49-F238E27FC236}">
                <a16:creationId xmlns:a16="http://schemas.microsoft.com/office/drawing/2014/main" id="{2837EA17-9C7F-FD91-1E8C-A42FBED894A2}"/>
              </a:ext>
            </a:extLst>
          </p:cNvPr>
          <p:cNvSpPr>
            <a:spLocks noGrp="1"/>
          </p:cNvSpPr>
          <p:nvPr>
            <p:ph idx="1"/>
          </p:nvPr>
        </p:nvSpPr>
        <p:spPr>
          <a:xfrm>
            <a:off x="760343" y="1451113"/>
            <a:ext cx="10593457" cy="4725850"/>
          </a:xfrm>
        </p:spPr>
        <p:txBody>
          <a:bodyPr/>
          <a:lstStyle/>
          <a:p>
            <a:r>
              <a:rPr lang="en-US" altLang="en-US" dirty="0">
                <a:latin typeface="Arial" panose="020B0604020202020204" pitchFamily="34" charset="0"/>
                <a:cs typeface="Arial" panose="020B0604020202020204" pitchFamily="34" charset="0"/>
              </a:rPr>
              <a:t>Modes of transmission</a:t>
            </a:r>
          </a:p>
          <a:p>
            <a:pPr lvl="1"/>
            <a:r>
              <a:rPr lang="en-US" altLang="en-US" dirty="0">
                <a:latin typeface="Arial" panose="020B0604020202020204" pitchFamily="34" charset="0"/>
                <a:cs typeface="Arial" panose="020B0604020202020204" pitchFamily="34" charset="0"/>
              </a:rPr>
              <a:t>Water</a:t>
            </a:r>
          </a:p>
          <a:p>
            <a:pPr lvl="1"/>
            <a:r>
              <a:rPr lang="en-US" altLang="en-US" dirty="0">
                <a:latin typeface="Arial" panose="020B0604020202020204" pitchFamily="34" charset="0"/>
                <a:cs typeface="Arial" panose="020B0604020202020204" pitchFamily="34" charset="0"/>
              </a:rPr>
              <a:t>Ingestion of undercooked meat containing the cyst-like structure with bradyzoites</a:t>
            </a:r>
          </a:p>
          <a:p>
            <a:pPr lvl="1"/>
            <a:r>
              <a:rPr lang="en-US" altLang="en-US" dirty="0">
                <a:latin typeface="Arial" panose="020B0604020202020204" pitchFamily="34" charset="0"/>
                <a:cs typeface="Arial" panose="020B0604020202020204" pitchFamily="34" charset="0"/>
              </a:rPr>
              <a:t>Congenital transmission</a:t>
            </a:r>
          </a:p>
          <a:p>
            <a:r>
              <a:rPr lang="en-US" altLang="en-US" dirty="0">
                <a:latin typeface="Arial" panose="020B0604020202020204" pitchFamily="34" charset="0"/>
                <a:cs typeface="Arial" panose="020B0604020202020204" pitchFamily="34" charset="0"/>
              </a:rPr>
              <a:t>Risk factors</a:t>
            </a:r>
          </a:p>
          <a:p>
            <a:pPr lvl="1"/>
            <a:r>
              <a:rPr lang="en-US" altLang="en-US" dirty="0">
                <a:latin typeface="Arial" panose="020B0604020202020204" pitchFamily="34" charset="0"/>
                <a:cs typeface="Arial" panose="020B0604020202020204" pitchFamily="34" charset="0"/>
              </a:rPr>
              <a:t>Primary risk factors for acquiring the infection</a:t>
            </a:r>
            <a:endParaRPr lang="en-US" altLang="en-US" strike="sngStrike" dirty="0">
              <a:latin typeface="Arial" panose="020B0604020202020204" pitchFamily="34" charset="0"/>
              <a:cs typeface="Arial" panose="020B0604020202020204" pitchFamily="34" charset="0"/>
            </a:endParaRPr>
          </a:p>
          <a:p>
            <a:pPr lvl="2"/>
            <a:r>
              <a:rPr lang="en-US" altLang="en-US" dirty="0">
                <a:latin typeface="Arial" panose="020B0604020202020204" pitchFamily="34" charset="0"/>
                <a:cs typeface="Arial" panose="020B0604020202020204" pitchFamily="34" charset="0"/>
              </a:rPr>
              <a:t>Cleaning a cat litter box, gardening without gloves, and </a:t>
            </a:r>
          </a:p>
          <a:p>
            <a:pPr lvl="2"/>
            <a:r>
              <a:rPr lang="en-US" altLang="en-US" dirty="0">
                <a:latin typeface="Arial" panose="020B0604020202020204" pitchFamily="34" charset="0"/>
                <a:cs typeface="Arial" panose="020B0604020202020204" pitchFamily="34" charset="0"/>
              </a:rPr>
              <a:t>Eating raw or undercooked meat or unwashed vegetables and fruit.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89C907AA-8B32-343B-D7BE-141C21933C7B}"/>
              </a:ext>
            </a:extLst>
          </p:cNvPr>
          <p:cNvSpPr>
            <a:spLocks noGrp="1"/>
          </p:cNvSpPr>
          <p:nvPr>
            <p:ph type="title"/>
          </p:nvPr>
        </p:nvSpPr>
        <p:spPr>
          <a:xfrm>
            <a:off x="838200" y="365126"/>
            <a:ext cx="10515600" cy="858838"/>
          </a:xfrm>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D. latum </a:t>
            </a:r>
            <a:r>
              <a:rPr lang="en-US" altLang="en-US" sz="4000" dirty="0">
                <a:latin typeface="Arial" panose="020B0604020202020204" pitchFamily="34" charset="0"/>
                <a:cs typeface="Arial" panose="020B0604020202020204" pitchFamily="34" charset="0"/>
              </a:rPr>
              <a:t>Egg</a:t>
            </a:r>
          </a:p>
        </p:txBody>
      </p:sp>
      <p:pic>
        <p:nvPicPr>
          <p:cNvPr id="143365" name="Picture 6" descr="Y:\ELS00000-IW26_[Mahon 6e]\ELS00000-IW26-SRC\Course-N\Construction\IC\jpg\Chapter028\028049.jpg">
            <a:extLst>
              <a:ext uri="{FF2B5EF4-FFF2-40B4-BE49-F238E27FC236}">
                <a16:creationId xmlns:a16="http://schemas.microsoft.com/office/drawing/2014/main" id="{A241A1AC-1073-F48A-BC00-59B1E1097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464" y="1284288"/>
            <a:ext cx="7323137"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5A1C2B60-AD6D-6049-C995-7A65EC653F57}"/>
              </a:ext>
            </a:extLst>
          </p:cNvPr>
          <p:cNvSpPr>
            <a:spLocks noGrp="1"/>
          </p:cNvSpPr>
          <p:nvPr>
            <p:ph type="title"/>
          </p:nvPr>
        </p:nvSpPr>
        <p:spPr/>
        <p:txBody>
          <a:bodyPr/>
          <a:lstStyle/>
          <a:p>
            <a:pPr algn="ctr"/>
            <a:r>
              <a:rPr lang="en-US" altLang="en-US" sz="4000" i="1" dirty="0">
                <a:latin typeface="Arial" panose="020B0604020202020204" pitchFamily="34" charset="0"/>
                <a:cs typeface="Arial" panose="020B0604020202020204" pitchFamily="34" charset="0"/>
              </a:rPr>
              <a:t>Diphyllobothrium latum</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 </a:t>
            </a:r>
            <a:r>
              <a:rPr lang="en-US" altLang="en-US" dirty="0"/>
              <a:t>(Cont.)</a:t>
            </a:r>
          </a:p>
        </p:txBody>
      </p:sp>
      <p:sp>
        <p:nvSpPr>
          <p:cNvPr id="144387" name="Content Placeholder 2">
            <a:extLst>
              <a:ext uri="{FF2B5EF4-FFF2-40B4-BE49-F238E27FC236}">
                <a16:creationId xmlns:a16="http://schemas.microsoft.com/office/drawing/2014/main" id="{72EB3261-D7EB-459B-4A7C-F01B8A173533}"/>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Scolex  morphology </a:t>
            </a:r>
          </a:p>
          <a:p>
            <a:pPr lvl="1"/>
            <a:r>
              <a:rPr lang="en-US" altLang="en-US" dirty="0">
                <a:latin typeface="Arial" panose="020B0604020202020204" pitchFamily="34" charset="0"/>
                <a:cs typeface="Arial" panose="020B0604020202020204" pitchFamily="34" charset="0"/>
              </a:rPr>
              <a:t>2 to 3 mm long</a:t>
            </a:r>
          </a:p>
          <a:p>
            <a:pPr lvl="1"/>
            <a:r>
              <a:rPr lang="en-US" altLang="en-US" dirty="0">
                <a:latin typeface="Arial" panose="020B0604020202020204" pitchFamily="34" charset="0"/>
                <a:cs typeface="Arial" panose="020B0604020202020204" pitchFamily="34" charset="0"/>
              </a:rPr>
              <a:t>Elongated has two sucking grooves, one located on the dorsal surface and the other on the ventral surface</a:t>
            </a:r>
          </a:p>
          <a:p>
            <a:pPr lvl="1"/>
            <a:r>
              <a:rPr lang="en-US" altLang="en-US" dirty="0">
                <a:latin typeface="Arial" panose="020B0604020202020204" pitchFamily="34" charset="0"/>
                <a:cs typeface="Arial" panose="020B0604020202020204" pitchFamily="34" charset="0"/>
              </a:rPr>
              <a:t>No hooks.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B833084B-562C-C5E6-A15B-1DD71E03DEBD}"/>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Taenia </a:t>
            </a:r>
          </a:p>
        </p:txBody>
      </p:sp>
      <p:sp>
        <p:nvSpPr>
          <p:cNvPr id="145411" name="Content Placeholder 2">
            <a:extLst>
              <a:ext uri="{FF2B5EF4-FFF2-40B4-BE49-F238E27FC236}">
                <a16:creationId xmlns:a16="http://schemas.microsoft.com/office/drawing/2014/main" id="{14E37DF7-445D-C12F-2DA8-1337B01DD8BC}"/>
              </a:ext>
            </a:extLst>
          </p:cNvPr>
          <p:cNvSpPr>
            <a:spLocks noGrp="1"/>
          </p:cNvSpPr>
          <p:nvPr>
            <p:ph idx="1"/>
          </p:nvPr>
        </p:nvSpPr>
        <p:spPr>
          <a:xfrm>
            <a:off x="838200" y="1765990"/>
            <a:ext cx="10515600" cy="4351338"/>
          </a:xfrm>
        </p:spPr>
        <p:txBody>
          <a:bodyPr/>
          <a:lstStyle/>
          <a:p>
            <a:pPr marL="0" indent="0">
              <a:buNone/>
            </a:pPr>
            <a:r>
              <a:rPr lang="en-US" altLang="en-US" dirty="0">
                <a:latin typeface="Arial" panose="020B0604020202020204" pitchFamily="34" charset="0"/>
                <a:cs typeface="Arial" panose="020B0604020202020204" pitchFamily="34" charset="0"/>
              </a:rPr>
              <a:t>Two </a:t>
            </a:r>
            <a:r>
              <a:rPr lang="en-US" altLang="en-US" i="1" dirty="0">
                <a:latin typeface="Arial" panose="020B0604020202020204" pitchFamily="34" charset="0"/>
                <a:cs typeface="Arial" panose="020B0604020202020204" pitchFamily="34" charset="0"/>
              </a:rPr>
              <a:t>Taenia</a:t>
            </a:r>
            <a:r>
              <a:rPr lang="en-US" altLang="en-US" dirty="0">
                <a:latin typeface="Arial" panose="020B0604020202020204" pitchFamily="34" charset="0"/>
                <a:cs typeface="Arial" panose="020B0604020202020204" pitchFamily="34" charset="0"/>
              </a:rPr>
              <a:t> spp. infect humans: </a:t>
            </a:r>
          </a:p>
          <a:p>
            <a:pPr marL="457200" lvl="1" indent="0">
              <a:buNone/>
            </a:pPr>
            <a:r>
              <a:rPr lang="en-US" altLang="en-US" dirty="0">
                <a:latin typeface="Arial" panose="020B0604020202020204" pitchFamily="34" charset="0"/>
                <a:cs typeface="Arial" panose="020B0604020202020204" pitchFamily="34" charset="0"/>
              </a:rPr>
              <a:t>(1) </a:t>
            </a:r>
            <a:r>
              <a:rPr lang="en-US" altLang="en-US" i="1" dirty="0">
                <a:latin typeface="Arial" panose="020B0604020202020204" pitchFamily="34" charset="0"/>
                <a:cs typeface="Arial" panose="020B0604020202020204" pitchFamily="34" charset="0"/>
              </a:rPr>
              <a:t>Taenia </a:t>
            </a:r>
            <a:r>
              <a:rPr lang="en-US" altLang="en-US" i="1" dirty="0" err="1">
                <a:latin typeface="Arial" panose="020B0604020202020204" pitchFamily="34" charset="0"/>
                <a:cs typeface="Arial" panose="020B0604020202020204" pitchFamily="34" charset="0"/>
              </a:rPr>
              <a:t>saginata</a:t>
            </a:r>
            <a:r>
              <a:rPr lang="en-US" altLang="en-US" dirty="0">
                <a:latin typeface="Arial" panose="020B0604020202020204" pitchFamily="34" charset="0"/>
                <a:cs typeface="Arial" panose="020B0604020202020204" pitchFamily="34" charset="0"/>
              </a:rPr>
              <a:t>, the beef tapeworm, which is found primarily in beef-eating countries of the world, and </a:t>
            </a:r>
          </a:p>
          <a:p>
            <a:pPr marL="457200" lvl="1" indent="0">
              <a:buNone/>
            </a:pPr>
            <a:r>
              <a:rPr lang="en-US" altLang="en-US" dirty="0">
                <a:latin typeface="Arial" panose="020B0604020202020204" pitchFamily="34" charset="0"/>
                <a:cs typeface="Arial" panose="020B0604020202020204" pitchFamily="34" charset="0"/>
              </a:rPr>
              <a:t>2) </a:t>
            </a:r>
            <a:r>
              <a:rPr lang="en-US" altLang="en-US" i="1" dirty="0">
                <a:latin typeface="Arial" panose="020B0604020202020204" pitchFamily="34" charset="0"/>
                <a:cs typeface="Arial" panose="020B0604020202020204" pitchFamily="34" charset="0"/>
              </a:rPr>
              <a:t>Taenia </a:t>
            </a:r>
            <a:r>
              <a:rPr lang="en-US" altLang="en-US" i="1" dirty="0" err="1">
                <a:latin typeface="Arial" panose="020B0604020202020204" pitchFamily="34" charset="0"/>
                <a:cs typeface="Arial" panose="020B0604020202020204" pitchFamily="34" charset="0"/>
              </a:rPr>
              <a:t>solium</a:t>
            </a:r>
            <a:r>
              <a:rPr lang="en-US" altLang="en-US" dirty="0">
                <a:latin typeface="Arial" panose="020B0604020202020204" pitchFamily="34" charset="0"/>
                <a:cs typeface="Arial" panose="020B0604020202020204" pitchFamily="34" charset="0"/>
              </a:rPr>
              <a:t>, the pork tapeworm, which is found in areas of the world with a high consumption of pork, such as Latin America.</a:t>
            </a:r>
          </a:p>
          <a:p>
            <a:pPr marL="0" indent="0">
              <a:buNone/>
            </a:pPr>
            <a:r>
              <a:rPr lang="en-US" altLang="en-US" dirty="0">
                <a:latin typeface="Arial" panose="020B0604020202020204" pitchFamily="34" charset="0"/>
                <a:cs typeface="Arial" panose="020B0604020202020204" pitchFamily="34" charset="0"/>
              </a:rPr>
              <a:t>Both organisms attach to the intestinal mucosa of the small intestine.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B477597D-0DC8-BA06-A3CA-67901FE8670A}"/>
              </a:ext>
            </a:extLst>
          </p:cNvPr>
          <p:cNvSpPr>
            <a:spLocks noGrp="1"/>
          </p:cNvSpPr>
          <p:nvPr>
            <p:ph type="title"/>
          </p:nvPr>
        </p:nvSpPr>
        <p:spPr>
          <a:xfrm>
            <a:off x="838200" y="365125"/>
            <a:ext cx="10515600" cy="809625"/>
          </a:xfrm>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Life Cycle of </a:t>
            </a:r>
            <a:r>
              <a:rPr lang="en-US" altLang="en-US" sz="4000" i="1" dirty="0">
                <a:latin typeface="Arial" panose="020B0604020202020204" pitchFamily="34" charset="0"/>
                <a:cs typeface="Arial" panose="020B0604020202020204" pitchFamily="34" charset="0"/>
              </a:rPr>
              <a:t>Taenia</a:t>
            </a:r>
            <a:r>
              <a:rPr lang="en-US" altLang="en-US" sz="4000" dirty="0">
                <a:latin typeface="Arial" panose="020B0604020202020204" pitchFamily="34" charset="0"/>
                <a:cs typeface="Arial" panose="020B0604020202020204" pitchFamily="34" charset="0"/>
              </a:rPr>
              <a:t> spp.</a:t>
            </a:r>
          </a:p>
        </p:txBody>
      </p:sp>
      <p:pic>
        <p:nvPicPr>
          <p:cNvPr id="146437" name="Picture 6" descr="Y:\ELS00000-IW26_[Mahon 6e]\ELS00000-IW26-SRC\Course-N\Construction\IC\jpg\Chapter028\028050.jpg">
            <a:extLst>
              <a:ext uri="{FF2B5EF4-FFF2-40B4-BE49-F238E27FC236}">
                <a16:creationId xmlns:a16="http://schemas.microsoft.com/office/drawing/2014/main" id="{5481B787-5A52-BBD5-9877-62D277C58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1371600"/>
            <a:ext cx="6011863"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A2124864-11F6-8BC9-FB1F-508E6B82D5D7}"/>
              </a:ext>
            </a:extLst>
          </p:cNvPr>
          <p:cNvSpPr>
            <a:spLocks noGrp="1"/>
          </p:cNvSpPr>
          <p:nvPr>
            <p:ph type="title"/>
          </p:nvPr>
        </p:nvSpPr>
        <p:spPr/>
        <p:txBody>
          <a:bodyPr/>
          <a:lstStyle/>
          <a:p>
            <a:pPr algn="ctr"/>
            <a:r>
              <a:rPr lang="en-US" altLang="en-US" sz="4000" i="1" dirty="0">
                <a:latin typeface="Arial" panose="020B0604020202020204" pitchFamily="34" charset="0"/>
                <a:cs typeface="Arial" panose="020B0604020202020204" pitchFamily="34" charset="0"/>
              </a:rPr>
              <a:t>Taenia</a:t>
            </a:r>
            <a:r>
              <a:rPr lang="en-US" altLang="en-US" sz="4000" dirty="0">
                <a:latin typeface="Arial" panose="020B0604020202020204" pitchFamily="34" charset="0"/>
                <a:cs typeface="Arial" panose="020B0604020202020204" pitchFamily="34" charset="0"/>
              </a:rPr>
              <a:t> </a:t>
            </a:r>
            <a:r>
              <a:rPr lang="en-US" altLang="en-US" dirty="0"/>
              <a:t>(Cont.)</a:t>
            </a:r>
          </a:p>
        </p:txBody>
      </p:sp>
      <p:sp>
        <p:nvSpPr>
          <p:cNvPr id="147459" name="Content Placeholder 2">
            <a:extLst>
              <a:ext uri="{FF2B5EF4-FFF2-40B4-BE49-F238E27FC236}">
                <a16:creationId xmlns:a16="http://schemas.microsoft.com/office/drawing/2014/main" id="{7A5C107E-9CC2-4A4C-D55F-5AB6470E0D0E}"/>
              </a:ext>
            </a:extLst>
          </p:cNvPr>
          <p:cNvSpPr>
            <a:spLocks noGrp="1"/>
          </p:cNvSpPr>
          <p:nvPr>
            <p:ph idx="1"/>
          </p:nvPr>
        </p:nvSpPr>
        <p:spPr>
          <a:xfrm>
            <a:off x="838200" y="1418121"/>
            <a:ext cx="10515600" cy="4351338"/>
          </a:xfrm>
        </p:spPr>
        <p:txBody>
          <a:bodyPr>
            <a:normAutofit/>
          </a:bodyPr>
          <a:lstStyle/>
          <a:p>
            <a:r>
              <a:rPr lang="en-US" altLang="en-US" dirty="0">
                <a:latin typeface="Arial" panose="020B0604020202020204" pitchFamily="34" charset="0"/>
                <a:cs typeface="Arial" panose="020B0604020202020204" pitchFamily="34" charset="0"/>
              </a:rPr>
              <a:t>Length of adult worms</a:t>
            </a:r>
          </a:p>
          <a:p>
            <a:pPr lvl="1"/>
            <a:r>
              <a:rPr lang="en-US" altLang="en-US" i="1" dirty="0">
                <a:latin typeface="Arial" panose="020B0604020202020204" pitchFamily="34" charset="0"/>
                <a:cs typeface="Arial" panose="020B0604020202020204" pitchFamily="34" charset="0"/>
              </a:rPr>
              <a:t>T. </a:t>
            </a:r>
            <a:r>
              <a:rPr lang="en-US" altLang="en-US" i="1" dirty="0" err="1">
                <a:latin typeface="Arial" panose="020B0604020202020204" pitchFamily="34" charset="0"/>
                <a:cs typeface="Arial" panose="020B0604020202020204" pitchFamily="34" charset="0"/>
              </a:rPr>
              <a:t>saginata</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can reach a length of 10 m</a:t>
            </a:r>
          </a:p>
          <a:p>
            <a:pPr lvl="1"/>
            <a:r>
              <a:rPr lang="en-US" altLang="en-US" i="1" dirty="0">
                <a:latin typeface="Arial" panose="020B0604020202020204" pitchFamily="34" charset="0"/>
                <a:cs typeface="Arial" panose="020B0604020202020204" pitchFamily="34" charset="0"/>
              </a:rPr>
              <a:t>T. </a:t>
            </a:r>
            <a:r>
              <a:rPr lang="en-US" altLang="en-US" i="1" dirty="0" err="1">
                <a:latin typeface="Arial" panose="020B0604020202020204" pitchFamily="34" charset="0"/>
                <a:cs typeface="Arial" panose="020B0604020202020204" pitchFamily="34" charset="0"/>
              </a:rPr>
              <a:t>solium</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may reach only 7 m</a:t>
            </a:r>
          </a:p>
          <a:p>
            <a:r>
              <a:rPr lang="en-US" altLang="en-US" dirty="0">
                <a:latin typeface="Arial" panose="020B0604020202020204" pitchFamily="34" charset="0"/>
                <a:cs typeface="Arial" panose="020B0604020202020204" pitchFamily="34" charset="0"/>
              </a:rPr>
              <a:t>Symptoms</a:t>
            </a:r>
          </a:p>
          <a:p>
            <a:pPr lvl="1"/>
            <a:r>
              <a:rPr lang="en-US" altLang="en-US" dirty="0">
                <a:latin typeface="Arial" panose="020B0604020202020204" pitchFamily="34" charset="0"/>
                <a:cs typeface="Arial" panose="020B0604020202020204" pitchFamily="34" charset="0"/>
              </a:rPr>
              <a:t>Infection with the adult tapeworm of either species usually causes few clinical symptoms, although vague abdominal pain, indigestion, and loss of appetite may be present</a:t>
            </a:r>
            <a:r>
              <a:rPr lang="en-US" altLang="en-US" dirty="0"/>
              <a:t>.</a:t>
            </a:r>
          </a:p>
          <a:p>
            <a:pPr lvl="1"/>
            <a:r>
              <a:rPr lang="en-US" altLang="en-US" dirty="0">
                <a:latin typeface="Arial" panose="020B0604020202020204" pitchFamily="34" charset="0"/>
                <a:cs typeface="Arial" panose="020B0604020202020204" pitchFamily="34" charset="0"/>
              </a:rPr>
              <a:t>The major complication of infection with </a:t>
            </a:r>
            <a:r>
              <a:rPr lang="en-US" altLang="en-US" i="1" dirty="0">
                <a:latin typeface="Arial" panose="020B0604020202020204" pitchFamily="34" charset="0"/>
                <a:cs typeface="Arial" panose="020B0604020202020204" pitchFamily="34" charset="0"/>
              </a:rPr>
              <a:t>T</a:t>
            </a:r>
            <a:r>
              <a:rPr lang="en-US" altLang="en-US"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solium</a:t>
            </a:r>
            <a:r>
              <a:rPr lang="en-US" altLang="en-US" dirty="0">
                <a:latin typeface="Arial" panose="020B0604020202020204" pitchFamily="34" charset="0"/>
                <a:cs typeface="Arial" panose="020B0604020202020204" pitchFamily="34" charset="0"/>
              </a:rPr>
              <a:t> is cysticercosis, in which the infected individual becomes the intermediate host and harbors the larvae in tissues.</a:t>
            </a:r>
          </a:p>
          <a:p>
            <a:pPr marL="457200" lvl="1" indent="0">
              <a:buNone/>
            </a:pPr>
            <a:endParaRPr lang="en-US" alt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A9E35217-274C-9349-313B-540B0BA4B8E9}"/>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Taenia</a:t>
            </a:r>
            <a:r>
              <a:rPr lang="en-US" altLang="en-US" sz="4000" dirty="0">
                <a:latin typeface="Arial" panose="020B0604020202020204" pitchFamily="34" charset="0"/>
                <a:cs typeface="Arial" panose="020B0604020202020204" pitchFamily="34" charset="0"/>
              </a:rPr>
              <a:t> (Cont.)</a:t>
            </a:r>
            <a:endParaRPr lang="en-US" altLang="en-US" sz="4000" i="1" dirty="0">
              <a:latin typeface="Arial" panose="020B0604020202020204" pitchFamily="34" charset="0"/>
              <a:cs typeface="Arial" panose="020B0604020202020204" pitchFamily="34" charset="0"/>
            </a:endParaRPr>
          </a:p>
        </p:txBody>
      </p:sp>
      <p:sp>
        <p:nvSpPr>
          <p:cNvPr id="148483" name="Content Placeholder 2">
            <a:extLst>
              <a:ext uri="{FF2B5EF4-FFF2-40B4-BE49-F238E27FC236}">
                <a16:creationId xmlns:a16="http://schemas.microsoft.com/office/drawing/2014/main" id="{698D2A5B-6FE9-45D8-C449-514DDF18938E}"/>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Eggs are indistinguishable</a:t>
            </a:r>
          </a:p>
          <a:p>
            <a:r>
              <a:rPr lang="en-US" altLang="en-US" dirty="0">
                <a:latin typeface="Arial" panose="020B0604020202020204" pitchFamily="34" charset="0"/>
                <a:cs typeface="Arial" panose="020B0604020202020204" pitchFamily="34" charset="0"/>
              </a:rPr>
              <a:t>Gravid proglottid  morphology</a:t>
            </a:r>
          </a:p>
          <a:p>
            <a:pPr lvl="1"/>
            <a:r>
              <a:rPr lang="en-US" altLang="en-US" i="1" dirty="0">
                <a:latin typeface="Arial" panose="020B0604020202020204" pitchFamily="34" charset="0"/>
                <a:cs typeface="Arial" panose="020B0604020202020204" pitchFamily="34" charset="0"/>
              </a:rPr>
              <a:t>T. </a:t>
            </a:r>
            <a:r>
              <a:rPr lang="en-US" altLang="en-US" i="1" dirty="0" err="1">
                <a:latin typeface="Arial" panose="020B0604020202020204" pitchFamily="34" charset="0"/>
                <a:cs typeface="Arial" panose="020B0604020202020204" pitchFamily="34" charset="0"/>
              </a:rPr>
              <a:t>solium</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has 7 to 13 primary uterine branches on each side of the main uterine trunk</a:t>
            </a:r>
            <a:endParaRPr lang="en-US" altLang="en-US" strike="sngStrike" dirty="0">
              <a:latin typeface="Arial" panose="020B0604020202020204" pitchFamily="34" charset="0"/>
              <a:cs typeface="Arial" panose="020B0604020202020204" pitchFamily="34" charset="0"/>
            </a:endParaRPr>
          </a:p>
          <a:p>
            <a:pPr lvl="1"/>
            <a:r>
              <a:rPr lang="en-US" altLang="en-US" i="1" dirty="0">
                <a:latin typeface="Arial" panose="020B0604020202020204" pitchFamily="34" charset="0"/>
                <a:cs typeface="Arial" panose="020B0604020202020204" pitchFamily="34" charset="0"/>
              </a:rPr>
              <a:t>T. </a:t>
            </a:r>
            <a:r>
              <a:rPr lang="en-US" altLang="en-US" i="1" dirty="0" err="1">
                <a:latin typeface="Arial" panose="020B0604020202020204" pitchFamily="34" charset="0"/>
                <a:cs typeface="Arial" panose="020B0604020202020204" pitchFamily="34" charset="0"/>
              </a:rPr>
              <a:t>saginata</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shows 15 to 20  primary uterine branches per side</a:t>
            </a:r>
          </a:p>
          <a:p>
            <a:pPr lvl="1"/>
            <a:endParaRPr lang="en-US" alt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0310ABA5-4C49-A294-97CF-C115877712B7}"/>
              </a:ext>
            </a:extLst>
          </p:cNvPr>
          <p:cNvSpPr>
            <a:spLocks noGrp="1" noChangeArrowheads="1"/>
          </p:cNvSpPr>
          <p:nvPr>
            <p:ph type="title"/>
          </p:nvPr>
        </p:nvSpPr>
        <p:spPr>
          <a:xfrm>
            <a:off x="838200" y="365126"/>
            <a:ext cx="10515600" cy="935038"/>
          </a:xfrm>
        </p:spPr>
        <p:txBody>
          <a:bodyPr rtlCol="0">
            <a:normAutofit fontScale="90000"/>
          </a:bodyPr>
          <a:lstStyle/>
          <a:p>
            <a:pPr algn="ctr">
              <a:defRPr/>
            </a:pPr>
            <a:r>
              <a:rPr lang="en-US" altLang="en-US" sz="4000" i="1" dirty="0">
                <a:latin typeface="Arial" panose="020B0604020202020204" pitchFamily="34" charset="0"/>
                <a:cs typeface="Arial" panose="020B0604020202020204" pitchFamily="34" charset="0"/>
              </a:rPr>
              <a:t>Taenia</a:t>
            </a:r>
            <a:r>
              <a:rPr lang="en-US" altLang="en-US" sz="4000" dirty="0">
                <a:latin typeface="Arial" panose="020B0604020202020204" pitchFamily="34" charset="0"/>
                <a:cs typeface="Arial" panose="020B0604020202020204" pitchFamily="34" charset="0"/>
              </a:rPr>
              <a:t>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p>
        </p:txBody>
      </p:sp>
      <p:sp>
        <p:nvSpPr>
          <p:cNvPr id="149507" name="Rectangle 3">
            <a:extLst>
              <a:ext uri="{FF2B5EF4-FFF2-40B4-BE49-F238E27FC236}">
                <a16:creationId xmlns:a16="http://schemas.microsoft.com/office/drawing/2014/main" id="{0C42B81B-C8DE-9DC3-2EDC-F8D19044F38E}"/>
              </a:ext>
            </a:extLst>
          </p:cNvPr>
          <p:cNvSpPr>
            <a:spLocks noGrp="1"/>
          </p:cNvSpPr>
          <p:nvPr>
            <p:ph sz="half" idx="1"/>
          </p:nvPr>
        </p:nvSpPr>
        <p:spPr>
          <a:xfrm>
            <a:off x="1018761" y="1569004"/>
            <a:ext cx="5650396" cy="4389505"/>
          </a:xfrm>
        </p:spPr>
        <p:txBody>
          <a:bodyPr/>
          <a:lstStyle/>
          <a:p>
            <a:pPr eaLnBrk="1" hangingPunct="1"/>
            <a:r>
              <a:rPr lang="en-US" altLang="en-US" dirty="0">
                <a:latin typeface="Arial" panose="020B0604020202020204" pitchFamily="34" charset="0"/>
                <a:cs typeface="Arial" panose="020B0604020202020204" pitchFamily="34" charset="0"/>
              </a:rPr>
              <a:t>Primary method</a:t>
            </a:r>
          </a:p>
          <a:p>
            <a:pPr lvl="1" eaLnBrk="1" hangingPunct="1"/>
            <a:r>
              <a:rPr lang="en-US" altLang="en-US" dirty="0">
                <a:latin typeface="Arial" panose="020B0604020202020204" pitchFamily="34" charset="0"/>
                <a:cs typeface="Arial" panose="020B0604020202020204" pitchFamily="34" charset="0"/>
              </a:rPr>
              <a:t>Eggs in stool</a:t>
            </a:r>
          </a:p>
          <a:p>
            <a:pPr lvl="1"/>
            <a:r>
              <a:rPr lang="en-US" altLang="en-US" dirty="0">
                <a:latin typeface="Arial" panose="020B0604020202020204" pitchFamily="34" charset="0"/>
                <a:cs typeface="Arial" panose="020B0604020202020204" pitchFamily="34" charset="0"/>
              </a:rPr>
              <a:t>Eggs are indistinguishable</a:t>
            </a:r>
          </a:p>
          <a:p>
            <a:pPr eaLnBrk="1" hangingPunct="1"/>
            <a:r>
              <a:rPr lang="en-US" altLang="en-US" dirty="0">
                <a:latin typeface="Arial" panose="020B0604020202020204" pitchFamily="34" charset="0"/>
                <a:cs typeface="Arial" panose="020B0604020202020204" pitchFamily="34" charset="0"/>
              </a:rPr>
              <a:t>Embryonated egg morphology</a:t>
            </a:r>
          </a:p>
          <a:p>
            <a:pPr eaLnBrk="1" hangingPunct="1">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Round, 30 to 35 </a:t>
            </a:r>
            <a:r>
              <a:rPr lang="en-US" altLang="en-US" sz="2400" dirty="0" err="1">
                <a:latin typeface="Arial" panose="020B0604020202020204" pitchFamily="34" charset="0"/>
                <a:cs typeface="Arial" panose="020B0604020202020204" pitchFamily="34" charset="0"/>
              </a:rPr>
              <a:t>μm</a:t>
            </a:r>
            <a:r>
              <a:rPr lang="en-US" altLang="en-US" sz="2400" dirty="0">
                <a:latin typeface="Arial" panose="020B0604020202020204" pitchFamily="34" charset="0"/>
                <a:cs typeface="Arial" panose="020B0604020202020204" pitchFamily="34" charset="0"/>
              </a:rPr>
              <a:t> </a:t>
            </a:r>
          </a:p>
          <a:p>
            <a:pPr eaLnBrk="1" hangingPunct="1">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Smooth, thick shell with radial striations in the shell</a:t>
            </a:r>
          </a:p>
          <a:p>
            <a:pPr eaLnBrk="1" hangingPunct="1">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Six-hooked oncosphere</a:t>
            </a:r>
          </a:p>
          <a:p>
            <a:pPr eaLnBrk="1" hangingPunct="1">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Reported as </a:t>
            </a:r>
            <a:r>
              <a:rPr lang="en-US" altLang="en-US" sz="2400" i="1" dirty="0">
                <a:latin typeface="Arial" panose="020B0604020202020204" pitchFamily="34" charset="0"/>
                <a:cs typeface="Arial" panose="020B0604020202020204" pitchFamily="34" charset="0"/>
              </a:rPr>
              <a:t>Taenia </a:t>
            </a:r>
            <a:r>
              <a:rPr lang="en-US" altLang="en-US" sz="2400" dirty="0">
                <a:latin typeface="Arial" panose="020B0604020202020204" pitchFamily="34" charset="0"/>
                <a:cs typeface="Arial" panose="020B0604020202020204" pitchFamily="34" charset="0"/>
              </a:rPr>
              <a:t>sp. eggs</a:t>
            </a:r>
          </a:p>
        </p:txBody>
      </p:sp>
      <p:pic>
        <p:nvPicPr>
          <p:cNvPr id="149510" name="Picture 7" descr="Y:\ELS00000-IW26_[Mahon 6e]\ELS00000-IW26-SRC\Course-N\Construction\IC\jpg\Chapter028\028051.jpg">
            <a:extLst>
              <a:ext uri="{FF2B5EF4-FFF2-40B4-BE49-F238E27FC236}">
                <a16:creationId xmlns:a16="http://schemas.microsoft.com/office/drawing/2014/main" id="{59EEC45E-961B-D6F9-CD72-7A49DB391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664" y="1569004"/>
            <a:ext cx="3996737" cy="308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28F0CCB5-4E65-D824-6D51-4E1C75DC379E}"/>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Taenia </a:t>
            </a:r>
            <a:r>
              <a:rPr lang="en-US" altLang="en-US" sz="4000" dirty="0">
                <a:latin typeface="Arial" panose="020B0604020202020204" pitchFamily="34" charset="0"/>
                <a:cs typeface="Arial" panose="020B0604020202020204" pitchFamily="34" charset="0"/>
              </a:rPr>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 (Cont.)</a:t>
            </a:r>
          </a:p>
        </p:txBody>
      </p:sp>
      <p:sp>
        <p:nvSpPr>
          <p:cNvPr id="151555" name="Content Placeholder 2">
            <a:extLst>
              <a:ext uri="{FF2B5EF4-FFF2-40B4-BE49-F238E27FC236}">
                <a16:creationId xmlns:a16="http://schemas.microsoft.com/office/drawing/2014/main" id="{98F72D1C-1036-D2A0-01DE-9FF76CAAEE23}"/>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Adult  morphology</a:t>
            </a:r>
          </a:p>
          <a:p>
            <a:pPr lvl="1"/>
            <a:r>
              <a:rPr lang="en-US" altLang="en-US" dirty="0">
                <a:latin typeface="Arial" panose="020B0604020202020204" pitchFamily="34" charset="0"/>
                <a:cs typeface="Arial" panose="020B0604020202020204" pitchFamily="34" charset="0"/>
              </a:rPr>
              <a:t>The scolex, if found, can also be used to distinguish the organisms. </a:t>
            </a:r>
          </a:p>
          <a:p>
            <a:pPr lvl="1"/>
            <a:r>
              <a:rPr lang="en-US" altLang="en-US" dirty="0">
                <a:latin typeface="Arial" panose="020B0604020202020204" pitchFamily="34" charset="0"/>
                <a:cs typeface="Arial" panose="020B0604020202020204" pitchFamily="34" charset="0"/>
              </a:rPr>
              <a:t>The scolex of </a:t>
            </a:r>
            <a:r>
              <a:rPr lang="en-US" altLang="en-US" i="1" dirty="0">
                <a:latin typeface="Arial" panose="020B0604020202020204" pitchFamily="34" charset="0"/>
                <a:cs typeface="Arial" panose="020B0604020202020204" pitchFamily="34" charset="0"/>
              </a:rPr>
              <a:t>T. </a:t>
            </a:r>
            <a:r>
              <a:rPr lang="en-US" altLang="en-US" i="1" dirty="0" err="1">
                <a:latin typeface="Arial" panose="020B0604020202020204" pitchFamily="34" charset="0"/>
                <a:cs typeface="Arial" panose="020B0604020202020204" pitchFamily="34" charset="0"/>
              </a:rPr>
              <a:t>saginata</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is less than 5 mm long and has four suckers, </a:t>
            </a:r>
          </a:p>
          <a:p>
            <a:pPr lvl="1"/>
            <a:r>
              <a:rPr lang="en-US" altLang="en-US" i="1" dirty="0">
                <a:latin typeface="Arial" panose="020B0604020202020204" pitchFamily="34" charset="0"/>
                <a:cs typeface="Arial" panose="020B0604020202020204" pitchFamily="34" charset="0"/>
              </a:rPr>
              <a:t>T. </a:t>
            </a:r>
            <a:r>
              <a:rPr lang="en-US" altLang="en-US" i="1" dirty="0" err="1">
                <a:latin typeface="Arial" panose="020B0604020202020204" pitchFamily="34" charset="0"/>
                <a:cs typeface="Arial" panose="020B0604020202020204" pitchFamily="34" charset="0"/>
              </a:rPr>
              <a:t>solium</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has a rostellum, with a double row of 25 to 30 </a:t>
            </a:r>
            <a:r>
              <a:rPr lang="en-US" altLang="en-US" dirty="0" err="1">
                <a:latin typeface="Arial" panose="020B0604020202020204" pitchFamily="34" charset="0"/>
                <a:cs typeface="Arial" panose="020B0604020202020204" pitchFamily="34" charset="0"/>
              </a:rPr>
              <a:t>hooklets</a:t>
            </a:r>
            <a:r>
              <a:rPr lang="en-US" altLang="en-US" dirty="0">
                <a:latin typeface="Arial" panose="020B0604020202020204" pitchFamily="34" charset="0"/>
                <a:cs typeface="Arial" panose="020B0604020202020204" pitchFamily="34" charset="0"/>
              </a:rPr>
              <a:t> in addition to the four suckers.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ED3A9DCC-A642-F221-5754-4F2F45524AA5}"/>
              </a:ext>
            </a:extLst>
          </p:cNvPr>
          <p:cNvSpPr>
            <a:spLocks noGrp="1"/>
          </p:cNvSpPr>
          <p:nvPr>
            <p:ph type="title"/>
          </p:nvPr>
        </p:nvSpPr>
        <p:spPr/>
        <p:txBody>
          <a:bodyPr>
            <a:normAutofit/>
          </a:bodyPr>
          <a:lstStyle/>
          <a:p>
            <a:pPr algn="ctr"/>
            <a:r>
              <a:rPr lang="en-US" altLang="en-US" sz="4000" i="1" dirty="0" err="1">
                <a:latin typeface="Arial" panose="020B0604020202020204" pitchFamily="34" charset="0"/>
                <a:cs typeface="Arial" panose="020B0604020202020204" pitchFamily="34" charset="0"/>
              </a:rPr>
              <a:t>Hymenolepis</a:t>
            </a:r>
            <a:endParaRPr lang="en-US" altLang="en-US" sz="4000" i="1" dirty="0">
              <a:latin typeface="Arial" panose="020B0604020202020204" pitchFamily="34" charset="0"/>
              <a:cs typeface="Arial" panose="020B0604020202020204" pitchFamily="34" charset="0"/>
            </a:endParaRPr>
          </a:p>
        </p:txBody>
      </p:sp>
      <p:sp>
        <p:nvSpPr>
          <p:cNvPr id="153603" name="Content Placeholder 2">
            <a:extLst>
              <a:ext uri="{FF2B5EF4-FFF2-40B4-BE49-F238E27FC236}">
                <a16:creationId xmlns:a16="http://schemas.microsoft.com/office/drawing/2014/main" id="{DA334E85-FB6B-4D48-056A-017DF0D9CBA5}"/>
              </a:ext>
            </a:extLst>
          </p:cNvPr>
          <p:cNvSpPr>
            <a:spLocks noGrp="1"/>
          </p:cNvSpPr>
          <p:nvPr>
            <p:ph idx="1"/>
          </p:nvPr>
        </p:nvSpPr>
        <p:spPr>
          <a:xfrm>
            <a:off x="872987" y="1622012"/>
            <a:ext cx="10515600" cy="4701002"/>
          </a:xfrm>
        </p:spPr>
        <p:txBody>
          <a:bodyPr/>
          <a:lstStyle/>
          <a:p>
            <a:r>
              <a:rPr lang="en-US" altLang="en-US" dirty="0">
                <a:latin typeface="Arial" panose="020B0604020202020204" pitchFamily="34" charset="0"/>
                <a:cs typeface="Arial" panose="020B0604020202020204" pitchFamily="34" charset="0"/>
              </a:rPr>
              <a:t>The dwarf tapeworm, </a:t>
            </a:r>
            <a:r>
              <a:rPr lang="en-US" altLang="en-US" i="1" dirty="0" err="1">
                <a:latin typeface="Arial" panose="020B0604020202020204" pitchFamily="34" charset="0"/>
                <a:cs typeface="Arial" panose="020B0604020202020204" pitchFamily="34" charset="0"/>
              </a:rPr>
              <a:t>Hymenolepis</a:t>
            </a:r>
            <a:r>
              <a:rPr lang="en-US" altLang="en-US" i="1" dirty="0">
                <a:latin typeface="Arial" panose="020B0604020202020204" pitchFamily="34" charset="0"/>
                <a:cs typeface="Arial" panose="020B0604020202020204" pitchFamily="34" charset="0"/>
              </a:rPr>
              <a:t> na</a:t>
            </a:r>
            <a:r>
              <a:rPr lang="en-US" altLang="en-US" dirty="0">
                <a:latin typeface="Arial" panose="020B0604020202020204" pitchFamily="34" charset="0"/>
                <a:cs typeface="Arial" panose="020B0604020202020204" pitchFamily="34" charset="0"/>
              </a:rPr>
              <a:t>na </a:t>
            </a:r>
          </a:p>
          <a:p>
            <a:pPr lvl="1"/>
            <a:r>
              <a:rPr lang="en-US" altLang="en-US" dirty="0">
                <a:latin typeface="Arial" panose="020B0604020202020204" pitchFamily="34" charset="0"/>
                <a:cs typeface="Arial" panose="020B0604020202020204" pitchFamily="34" charset="0"/>
              </a:rPr>
              <a:t>Found worldwide</a:t>
            </a:r>
            <a:endParaRPr lang="en-US" altLang="en-US" strike="sngStrike"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Common tapeworm in children</a:t>
            </a:r>
            <a:endParaRPr lang="en-US" altLang="en-US" strike="sngStrike" dirty="0">
              <a:latin typeface="Arial" panose="020B0604020202020204" pitchFamily="34" charset="0"/>
              <a:cs typeface="Arial" panose="020B0604020202020204" pitchFamily="34" charset="0"/>
            </a:endParaRPr>
          </a:p>
          <a:p>
            <a:pPr lvl="1"/>
            <a:r>
              <a:rPr lang="en-US" altLang="en-US" i="1" dirty="0" err="1">
                <a:latin typeface="Arial" panose="020B0604020202020204" pitchFamily="34" charset="0"/>
                <a:cs typeface="Arial" panose="020B0604020202020204" pitchFamily="34" charset="0"/>
              </a:rPr>
              <a:t>Hymenolepis</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diminuta</a:t>
            </a:r>
            <a:r>
              <a:rPr lang="en-US" altLang="en-US" dirty="0">
                <a:latin typeface="Arial" panose="020B0604020202020204" pitchFamily="34" charset="0"/>
                <a:cs typeface="Arial" panose="020B0604020202020204" pitchFamily="34" charset="0"/>
              </a:rPr>
              <a:t>, the rat tapeworm</a:t>
            </a:r>
            <a:r>
              <a:rPr lang="en-US" altLang="en-US" strike="sngStrike" dirty="0">
                <a:latin typeface="Arial" panose="020B0604020202020204" pitchFamily="34" charset="0"/>
                <a:cs typeface="Arial" panose="020B0604020202020204" pitchFamily="34" charset="0"/>
              </a:rPr>
              <a:t> </a:t>
            </a:r>
          </a:p>
          <a:p>
            <a:pPr lvl="1"/>
            <a:r>
              <a:rPr lang="en-US" altLang="en-US" dirty="0">
                <a:latin typeface="Arial" panose="020B0604020202020204" pitchFamily="34" charset="0"/>
                <a:cs typeface="Arial" panose="020B0604020202020204" pitchFamily="34" charset="0"/>
              </a:rPr>
              <a:t>Seen less frequently</a:t>
            </a:r>
          </a:p>
          <a:p>
            <a:r>
              <a:rPr lang="en-US" altLang="en-US" dirty="0">
                <a:latin typeface="Arial" panose="020B0604020202020204" pitchFamily="34" charset="0"/>
                <a:cs typeface="Arial" panose="020B0604020202020204" pitchFamily="34" charset="0"/>
              </a:rPr>
              <a:t>Light infections are usually asymptomatic.</a:t>
            </a:r>
          </a:p>
          <a:p>
            <a:r>
              <a:rPr lang="en-US" altLang="en-US" dirty="0">
                <a:latin typeface="Arial" panose="020B0604020202020204" pitchFamily="34" charset="0"/>
                <a:cs typeface="Arial" panose="020B0604020202020204" pitchFamily="34" charset="0"/>
              </a:rPr>
              <a:t>Large numbers of worms may cause abdominal pain, diarrhea, irritability, and headache.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29D727F5-EA25-99AA-3A72-5FA1940335B0}"/>
              </a:ext>
            </a:extLst>
          </p:cNvPr>
          <p:cNvSpPr>
            <a:spLocks noGrp="1"/>
          </p:cNvSpPr>
          <p:nvPr>
            <p:ph type="title"/>
          </p:nvPr>
        </p:nvSpPr>
        <p:spPr/>
        <p:txBody>
          <a:bodyPr>
            <a:normAutofit/>
          </a:bodyPr>
          <a:lstStyle/>
          <a:p>
            <a:pPr algn="ctr"/>
            <a:r>
              <a:rPr lang="en-US" altLang="en-US" sz="4000" i="1" dirty="0" err="1">
                <a:latin typeface="Arial" panose="020B0604020202020204" pitchFamily="34" charset="0"/>
                <a:cs typeface="Arial" panose="020B0604020202020204" pitchFamily="34" charset="0"/>
              </a:rPr>
              <a:t>Hymenolepis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154627" name="Content Placeholder 2">
            <a:extLst>
              <a:ext uri="{FF2B5EF4-FFF2-40B4-BE49-F238E27FC236}">
                <a16:creationId xmlns:a16="http://schemas.microsoft.com/office/drawing/2014/main" id="{D62BD588-58BD-DFE1-1E2C-6F9F92BE3644}"/>
              </a:ext>
            </a:extLst>
          </p:cNvPr>
          <p:cNvSpPr>
            <a:spLocks noGrp="1"/>
          </p:cNvSpPr>
          <p:nvPr>
            <p:ph idx="1"/>
          </p:nvPr>
        </p:nvSpPr>
        <p:spPr>
          <a:xfrm>
            <a:off x="838200" y="1562238"/>
            <a:ext cx="10515600" cy="4351338"/>
          </a:xfrm>
        </p:spPr>
        <p:txBody>
          <a:bodyPr/>
          <a:lstStyle/>
          <a:p>
            <a:r>
              <a:rPr lang="en-US" altLang="en-US" i="1" dirty="0">
                <a:latin typeface="Arial" panose="020B0604020202020204" pitchFamily="34" charset="0"/>
                <a:cs typeface="Arial" panose="020B0604020202020204" pitchFamily="34" charset="0"/>
              </a:rPr>
              <a:t>H. nana </a:t>
            </a:r>
            <a:r>
              <a:rPr lang="en-US" altLang="en-US" dirty="0">
                <a:latin typeface="Arial" panose="020B0604020202020204" pitchFamily="34" charset="0"/>
                <a:cs typeface="Arial" panose="020B0604020202020204" pitchFamily="34" charset="0"/>
              </a:rPr>
              <a:t>easily transmitted among children</a:t>
            </a:r>
          </a:p>
          <a:p>
            <a:pPr lvl="1"/>
            <a:r>
              <a:rPr lang="en-US" altLang="en-US" dirty="0">
                <a:latin typeface="Arial" panose="020B0604020202020204" pitchFamily="34" charset="0"/>
                <a:cs typeface="Arial" panose="020B0604020202020204" pitchFamily="34" charset="0"/>
              </a:rPr>
              <a:t>An intermediate host is not required</a:t>
            </a:r>
          </a:p>
          <a:p>
            <a:r>
              <a:rPr lang="en-US" altLang="en-US" i="1" dirty="0">
                <a:latin typeface="Arial" panose="020B0604020202020204" pitchFamily="34" charset="0"/>
                <a:cs typeface="Arial" panose="020B0604020202020204" pitchFamily="34" charset="0"/>
              </a:rPr>
              <a:t>H. nana </a:t>
            </a:r>
            <a:r>
              <a:rPr lang="en-US" altLang="en-US" dirty="0">
                <a:latin typeface="Arial" panose="020B0604020202020204" pitchFamily="34" charset="0"/>
                <a:cs typeface="Arial" panose="020B0604020202020204" pitchFamily="34" charset="0"/>
              </a:rPr>
              <a:t>life cycle</a:t>
            </a:r>
            <a:endParaRPr lang="en-US" altLang="en-US" strike="sngStrike"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Direct fecal-oral egg transmission of egg</a:t>
            </a:r>
          </a:p>
          <a:p>
            <a:pPr lvl="1"/>
            <a:r>
              <a:rPr lang="en-US" altLang="en-US" dirty="0">
                <a:latin typeface="Arial" panose="020B0604020202020204" pitchFamily="34" charset="0"/>
                <a:cs typeface="Arial" panose="020B0604020202020204" pitchFamily="34" charset="0"/>
              </a:rPr>
              <a:t>Development of cysticercoid in intestinal tissue of the host</a:t>
            </a:r>
          </a:p>
          <a:p>
            <a:pPr lvl="1"/>
            <a:r>
              <a:rPr lang="en-US" altLang="en-US" dirty="0">
                <a:latin typeface="Arial" panose="020B0604020202020204" pitchFamily="34" charset="0"/>
                <a:cs typeface="Arial" panose="020B0604020202020204" pitchFamily="34" charset="0"/>
              </a:rPr>
              <a:t>Reentry into the lumen for development into an adult</a:t>
            </a:r>
          </a:p>
          <a:p>
            <a:pPr lvl="1"/>
            <a:r>
              <a:rPr lang="en-US" altLang="en-US" dirty="0">
                <a:latin typeface="Arial" panose="020B0604020202020204" pitchFamily="34" charset="0"/>
                <a:cs typeface="Arial" panose="020B0604020202020204" pitchFamily="34" charset="0"/>
              </a:rPr>
              <a:t>This </a:t>
            </a:r>
            <a:r>
              <a:rPr lang="en-US" altLang="en-US" dirty="0" err="1">
                <a:latin typeface="Arial" panose="020B0604020202020204" pitchFamily="34" charset="0"/>
                <a:cs typeface="Arial" panose="020B0604020202020204" pitchFamily="34" charset="0"/>
              </a:rPr>
              <a:t>autoinfective</a:t>
            </a:r>
            <a:r>
              <a:rPr lang="en-US" altLang="en-US" dirty="0">
                <a:latin typeface="Arial" panose="020B0604020202020204" pitchFamily="34" charset="0"/>
                <a:cs typeface="Arial" panose="020B0604020202020204" pitchFamily="34" charset="0"/>
              </a:rPr>
              <a:t> cycle is most common although an insect vector may serve as an intermediate host in an alternative morphology of the life cycle.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7E9FC1E-3A1B-AC4C-BFF4-2AB5E9AD6E7C}"/>
              </a:ext>
            </a:extLst>
          </p:cNvPr>
          <p:cNvSpPr>
            <a:spLocks noGrp="1"/>
          </p:cNvSpPr>
          <p:nvPr>
            <p:ph type="title"/>
          </p:nvPr>
        </p:nvSpPr>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Life Cycle of </a:t>
            </a:r>
            <a:r>
              <a:rPr lang="en-US" altLang="en-US" sz="4000" i="1" dirty="0">
                <a:latin typeface="Arial" panose="020B0604020202020204" pitchFamily="34" charset="0"/>
                <a:cs typeface="Arial" panose="020B0604020202020204" pitchFamily="34" charset="0"/>
              </a:rPr>
              <a:t>T. gondii</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49050BED-F289-5765-7176-08103FF32065}"/>
                  </a:ext>
                </a:extLst>
              </p14:cNvPr>
              <p14:cNvContentPartPr/>
              <p14:nvPr/>
            </p14:nvContentPartPr>
            <p14:xfrm>
              <a:off x="2930603" y="2067868"/>
              <a:ext cx="360" cy="360"/>
            </p14:xfrm>
          </p:contentPart>
        </mc:Choice>
        <mc:Fallback xmlns="">
          <p:pic>
            <p:nvPicPr>
              <p:cNvPr id="3" name="Ink 2">
                <a:extLst>
                  <a:ext uri="{FF2B5EF4-FFF2-40B4-BE49-F238E27FC236}">
                    <a16:creationId xmlns:a16="http://schemas.microsoft.com/office/drawing/2014/main" id="{49050BED-F289-5765-7176-08103FF32065}"/>
                  </a:ext>
                </a:extLst>
              </p:cNvPr>
              <p:cNvPicPr/>
              <p:nvPr/>
            </p:nvPicPr>
            <p:blipFill>
              <a:blip r:embed="rId3"/>
              <a:stretch>
                <a:fillRect/>
              </a:stretch>
            </p:blipFill>
            <p:spPr>
              <a:xfrm>
                <a:off x="2924483" y="206174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7D46C3A-6FC8-1025-C28E-43B5D7119003}"/>
                  </a:ext>
                </a:extLst>
              </p14:cNvPr>
              <p14:cNvContentPartPr/>
              <p14:nvPr/>
            </p14:nvContentPartPr>
            <p14:xfrm>
              <a:off x="2747723" y="1772668"/>
              <a:ext cx="360" cy="28440"/>
            </p14:xfrm>
          </p:contentPart>
        </mc:Choice>
        <mc:Fallback xmlns="">
          <p:pic>
            <p:nvPicPr>
              <p:cNvPr id="4" name="Ink 3">
                <a:extLst>
                  <a:ext uri="{FF2B5EF4-FFF2-40B4-BE49-F238E27FC236}">
                    <a16:creationId xmlns:a16="http://schemas.microsoft.com/office/drawing/2014/main" id="{F7D46C3A-6FC8-1025-C28E-43B5D7119003}"/>
                  </a:ext>
                </a:extLst>
              </p:cNvPr>
              <p:cNvPicPr/>
              <p:nvPr/>
            </p:nvPicPr>
            <p:blipFill>
              <a:blip r:embed="rId5"/>
              <a:stretch>
                <a:fillRect/>
              </a:stretch>
            </p:blipFill>
            <p:spPr>
              <a:xfrm>
                <a:off x="2741603" y="1766548"/>
                <a:ext cx="12600" cy="40680"/>
              </a:xfrm>
              <a:prstGeom prst="rect">
                <a:avLst/>
              </a:prstGeom>
            </p:spPr>
          </p:pic>
        </mc:Fallback>
      </mc:AlternateContent>
      <p:pic>
        <p:nvPicPr>
          <p:cNvPr id="28679" name="Picture 8" descr="Y:\ELS00000-IW26_[Mahon 6e]\ELS00000-IW26-SRC\Course-N\Construction\IC\jpg\Chapter028\028035.jpg">
            <a:extLst>
              <a:ext uri="{FF2B5EF4-FFF2-40B4-BE49-F238E27FC236}">
                <a16:creationId xmlns:a16="http://schemas.microsoft.com/office/drawing/2014/main" id="{0B4F1C34-430C-E737-9BBB-66F62D7AC7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9718" y="1465262"/>
            <a:ext cx="5850474"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C9B2F65B-8B43-B149-407C-8B6EF1E7EFB5}"/>
              </a:ext>
            </a:extLst>
          </p:cNvPr>
          <p:cNvSpPr>
            <a:spLocks noGrp="1"/>
          </p:cNvSpPr>
          <p:nvPr>
            <p:ph type="title"/>
          </p:nvPr>
        </p:nvSpPr>
        <p:spPr>
          <a:xfrm>
            <a:off x="838200" y="76201"/>
            <a:ext cx="10515600" cy="1041952"/>
          </a:xfrm>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Life Cycle of </a:t>
            </a:r>
            <a:r>
              <a:rPr lang="en-US" altLang="en-US" sz="4000" i="1" dirty="0" err="1">
                <a:latin typeface="Arial" panose="020B0604020202020204" pitchFamily="34" charset="0"/>
                <a:cs typeface="Arial" panose="020B0604020202020204" pitchFamily="34" charset="0"/>
              </a:rPr>
              <a:t>Hymenolepis</a:t>
            </a:r>
            <a:r>
              <a:rPr lang="en-US" altLang="en-US" sz="4000" dirty="0">
                <a:latin typeface="Arial" panose="020B0604020202020204" pitchFamily="34" charset="0"/>
                <a:cs typeface="Arial" panose="020B0604020202020204" pitchFamily="34" charset="0"/>
              </a:rPr>
              <a:t> spp.</a:t>
            </a:r>
          </a:p>
        </p:txBody>
      </p:sp>
      <p:pic>
        <p:nvPicPr>
          <p:cNvPr id="155653" name="Picture 6" descr="Y:\ELS00000-IW26_[Mahon 6e]\ELS00000-IW26-SRC\Course-N\Construction\IC\jpg\Chapter028\028052.jpg">
            <a:extLst>
              <a:ext uri="{FF2B5EF4-FFF2-40B4-BE49-F238E27FC236}">
                <a16:creationId xmlns:a16="http://schemas.microsoft.com/office/drawing/2014/main" id="{EDEC1726-D12F-B72C-D5C4-8946BDCEC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126" y="1337561"/>
            <a:ext cx="5594074" cy="490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5D5BFD63-C51E-474E-F82A-F3F1AD324EA8}"/>
              </a:ext>
            </a:extLst>
          </p:cNvPr>
          <p:cNvSpPr>
            <a:spLocks noGrp="1"/>
          </p:cNvSpPr>
          <p:nvPr>
            <p:ph type="title"/>
          </p:nvPr>
        </p:nvSpPr>
        <p:spPr/>
        <p:txBody>
          <a:bodyPr/>
          <a:lstStyle/>
          <a:p>
            <a:pPr algn="ctr"/>
            <a:r>
              <a:rPr lang="en-US" altLang="en-US" sz="4000" i="1" dirty="0" err="1">
                <a:latin typeface="Arial" panose="020B0604020202020204" pitchFamily="34" charset="0"/>
                <a:cs typeface="Arial" panose="020B0604020202020204" pitchFamily="34" charset="0"/>
              </a:rPr>
              <a:t>Hymenolepis</a:t>
            </a:r>
            <a:r>
              <a:rPr lang="en-US" altLang="en-US" sz="4000" i="1" dirty="0">
                <a:latin typeface="Arial" panose="020B0604020202020204" pitchFamily="34" charset="0"/>
                <a:cs typeface="Arial" panose="020B0604020202020204" pitchFamily="34" charset="0"/>
              </a:rPr>
              <a:t> </a:t>
            </a:r>
            <a:r>
              <a:rPr lang="en-US" altLang="en-US" dirty="0"/>
              <a:t>(Cont.)</a:t>
            </a:r>
            <a:endParaRPr lang="en-US" altLang="en-US" i="1" dirty="0"/>
          </a:p>
        </p:txBody>
      </p:sp>
      <p:sp>
        <p:nvSpPr>
          <p:cNvPr id="156675" name="Content Placeholder 2">
            <a:extLst>
              <a:ext uri="{FF2B5EF4-FFF2-40B4-BE49-F238E27FC236}">
                <a16:creationId xmlns:a16="http://schemas.microsoft.com/office/drawing/2014/main" id="{B0269194-86A8-1A0E-43D4-AD5149B3F54E}"/>
              </a:ext>
            </a:extLst>
          </p:cNvPr>
          <p:cNvSpPr>
            <a:spLocks noGrp="1"/>
          </p:cNvSpPr>
          <p:nvPr>
            <p:ph idx="1"/>
          </p:nvPr>
        </p:nvSpPr>
        <p:spPr>
          <a:xfrm>
            <a:off x="882926" y="1442969"/>
            <a:ext cx="10515600" cy="4351338"/>
          </a:xfrm>
        </p:spPr>
        <p:txBody>
          <a:bodyPr/>
          <a:lstStyle/>
          <a:p>
            <a:r>
              <a:rPr lang="en-US" altLang="en-US" dirty="0">
                <a:latin typeface="Arial" panose="020B0604020202020204" pitchFamily="34" charset="0"/>
                <a:cs typeface="Arial" panose="020B0604020202020204" pitchFamily="34" charset="0"/>
              </a:rPr>
              <a:t>Adult </a:t>
            </a:r>
            <a:r>
              <a:rPr lang="en-US" altLang="en-US" i="1" dirty="0">
                <a:latin typeface="Arial" panose="020B0604020202020204" pitchFamily="34" charset="0"/>
                <a:cs typeface="Arial" panose="020B0604020202020204" pitchFamily="34" charset="0"/>
              </a:rPr>
              <a:t>H. nana </a:t>
            </a:r>
            <a:r>
              <a:rPr lang="en-US" altLang="en-US" dirty="0">
                <a:latin typeface="Arial" panose="020B0604020202020204" pitchFamily="34" charset="0"/>
                <a:cs typeface="Arial" panose="020B0604020202020204" pitchFamily="34" charset="0"/>
              </a:rPr>
              <a:t> morphology</a:t>
            </a:r>
          </a:p>
          <a:p>
            <a:pPr lvl="1"/>
            <a:r>
              <a:rPr lang="en-US" altLang="en-US" dirty="0">
                <a:latin typeface="Arial" panose="020B0604020202020204" pitchFamily="34" charset="0"/>
                <a:cs typeface="Arial" panose="020B0604020202020204" pitchFamily="34" charset="0"/>
              </a:rPr>
              <a:t>Approximately 40 mm long</a:t>
            </a:r>
          </a:p>
          <a:p>
            <a:pPr lvl="1"/>
            <a:r>
              <a:rPr lang="en-US" altLang="en-US" dirty="0">
                <a:latin typeface="Arial" panose="020B0604020202020204" pitchFamily="34" charset="0"/>
                <a:cs typeface="Arial" panose="020B0604020202020204" pitchFamily="34" charset="0"/>
              </a:rPr>
              <a:t>Small scolex</a:t>
            </a:r>
          </a:p>
          <a:p>
            <a:pPr lvl="1"/>
            <a:r>
              <a:rPr lang="en-US" altLang="en-US" dirty="0">
                <a:latin typeface="Arial" panose="020B0604020202020204" pitchFamily="34" charset="0"/>
                <a:cs typeface="Arial" panose="020B0604020202020204" pitchFamily="34" charset="0"/>
              </a:rPr>
              <a:t>Four suckers </a:t>
            </a:r>
          </a:p>
          <a:p>
            <a:pPr lvl="1"/>
            <a:r>
              <a:rPr lang="en-US" altLang="en-US" dirty="0">
                <a:latin typeface="Arial" panose="020B0604020202020204" pitchFamily="34" charset="0"/>
                <a:cs typeface="Arial" panose="020B0604020202020204" pitchFamily="34" charset="0"/>
              </a:rPr>
              <a:t>Rostellum with spines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C2E22A24-341C-ABF4-DBCC-ADA0CF3B027F}"/>
              </a:ext>
            </a:extLst>
          </p:cNvPr>
          <p:cNvSpPr>
            <a:spLocks noGrp="1"/>
          </p:cNvSpPr>
          <p:nvPr>
            <p:ph type="title"/>
          </p:nvPr>
        </p:nvSpPr>
        <p:spPr/>
        <p:txBody>
          <a:bodyPr>
            <a:normAutofit/>
          </a:bodyPr>
          <a:lstStyle/>
          <a:p>
            <a:pPr algn="ctr" eaLnBrk="1" hangingPunct="1"/>
            <a:r>
              <a:rPr lang="en-US" altLang="en-US" sz="4000" i="1" dirty="0" err="1">
                <a:latin typeface="Arial" panose="020B0604020202020204" pitchFamily="34" charset="0"/>
                <a:cs typeface="Arial" panose="020B0604020202020204" pitchFamily="34" charset="0"/>
              </a:rPr>
              <a:t>Hymenolepis</a:t>
            </a:r>
            <a:endParaRPr lang="en-US" altLang="en-US" sz="4000" dirty="0"/>
          </a:p>
        </p:txBody>
      </p:sp>
      <p:sp>
        <p:nvSpPr>
          <p:cNvPr id="157699" name="Rectangle 3">
            <a:extLst>
              <a:ext uri="{FF2B5EF4-FFF2-40B4-BE49-F238E27FC236}">
                <a16:creationId xmlns:a16="http://schemas.microsoft.com/office/drawing/2014/main" id="{E820B0C3-7FE9-E5D0-8C8D-F174BE21820C}"/>
              </a:ext>
            </a:extLst>
          </p:cNvPr>
          <p:cNvSpPr>
            <a:spLocks noGrp="1"/>
          </p:cNvSpPr>
          <p:nvPr>
            <p:ph idx="1"/>
          </p:nvPr>
        </p:nvSpPr>
        <p:spPr>
          <a:xfrm>
            <a:off x="892865" y="1512543"/>
            <a:ext cx="10515600" cy="4351338"/>
          </a:xfrm>
        </p:spPr>
        <p:txBody>
          <a:bodyPr/>
          <a:lstStyle/>
          <a:p>
            <a:pPr eaLnBrk="1" hangingPunct="1"/>
            <a:r>
              <a:rPr lang="en-US" altLang="en-US" dirty="0">
                <a:latin typeface="Arial" panose="020B0604020202020204" pitchFamily="34" charset="0"/>
                <a:cs typeface="Arial" panose="020B0604020202020204" pitchFamily="34" charset="0"/>
              </a:rPr>
              <a:t>Primary diagnosis method</a:t>
            </a:r>
          </a:p>
          <a:p>
            <a:pPr lvl="1" eaLnBrk="1" hangingPunct="1"/>
            <a:r>
              <a:rPr lang="en-US" altLang="en-US" dirty="0">
                <a:latin typeface="Arial" panose="020B0604020202020204" pitchFamily="34" charset="0"/>
                <a:cs typeface="Arial" panose="020B0604020202020204" pitchFamily="34" charset="0"/>
              </a:rPr>
              <a:t>Eggs in stool</a:t>
            </a:r>
            <a:endParaRPr lang="en-US" altLang="en-US" i="1" dirty="0">
              <a:latin typeface="Arial" panose="020B0604020202020204" pitchFamily="34" charset="0"/>
              <a:cs typeface="Arial" panose="020B0604020202020204" pitchFamily="34" charset="0"/>
            </a:endParaRPr>
          </a:p>
          <a:p>
            <a:pPr eaLnBrk="1" hangingPunct="1"/>
            <a:r>
              <a:rPr lang="en-US" altLang="en-US" i="1" dirty="0">
                <a:latin typeface="Arial" panose="020B0604020202020204" pitchFamily="34" charset="0"/>
                <a:cs typeface="Arial" panose="020B0604020202020204" pitchFamily="34" charset="0"/>
              </a:rPr>
              <a:t>H. nana</a:t>
            </a:r>
            <a:r>
              <a:rPr lang="en-US" altLang="en-US" dirty="0">
                <a:latin typeface="Arial" panose="020B0604020202020204" pitchFamily="34" charset="0"/>
                <a:cs typeface="Arial" panose="020B0604020202020204" pitchFamily="34" charset="0"/>
              </a:rPr>
              <a:t> egg morphology</a:t>
            </a:r>
            <a:endParaRPr lang="en-US" altLang="en-US" i="1" dirty="0">
              <a:latin typeface="Arial" panose="020B0604020202020204" pitchFamily="34" charset="0"/>
              <a:cs typeface="Arial" panose="020B0604020202020204" pitchFamily="34" charset="0"/>
            </a:endParaRPr>
          </a:p>
          <a:p>
            <a:pPr lvl="1" eaLnBrk="1" hangingPunct="1"/>
            <a:r>
              <a:rPr lang="en-US" altLang="en-US" dirty="0">
                <a:latin typeface="Arial" panose="020B0604020202020204" pitchFamily="34" charset="0"/>
                <a:cs typeface="Arial" panose="020B0604020202020204" pitchFamily="34" charset="0"/>
              </a:rPr>
              <a:t>Egg is 30 to 47 </a:t>
            </a:r>
            <a:r>
              <a:rPr lang="en-US" altLang="en-US" dirty="0" err="1">
                <a:latin typeface="Arial" panose="020B0604020202020204" pitchFamily="34" charset="0"/>
                <a:cs typeface="Arial" panose="020B0604020202020204" pitchFamily="34" charset="0"/>
              </a:rPr>
              <a:t>μm</a:t>
            </a:r>
            <a:r>
              <a:rPr lang="en-US" altLang="en-US" dirty="0">
                <a:latin typeface="Arial" panose="020B0604020202020204" pitchFamily="34" charset="0"/>
                <a:cs typeface="Arial" panose="020B0604020202020204" pitchFamily="34" charset="0"/>
              </a:rPr>
              <a:t> with a grayish color.</a:t>
            </a:r>
          </a:p>
          <a:p>
            <a:pPr lvl="1" eaLnBrk="1" hangingPunct="1"/>
            <a:r>
              <a:rPr lang="en-US" altLang="en-US" dirty="0">
                <a:latin typeface="Arial" panose="020B0604020202020204" pitchFamily="34" charset="0"/>
                <a:cs typeface="Arial" panose="020B0604020202020204" pitchFamily="34" charset="0"/>
              </a:rPr>
              <a:t>hexacanth embryo is contained within an inner membrane</a:t>
            </a:r>
          </a:p>
          <a:p>
            <a:pPr lvl="1" eaLnBrk="1" hangingPunct="1"/>
            <a:r>
              <a:rPr lang="en-US" altLang="en-US" dirty="0">
                <a:latin typeface="Arial" panose="020B0604020202020204" pitchFamily="34" charset="0"/>
                <a:cs typeface="Arial" panose="020B0604020202020204" pitchFamily="34" charset="0"/>
              </a:rPr>
              <a:t>the area between the inner membrane and egg wall contains two polar thickenings from which </a:t>
            </a:r>
            <a:r>
              <a:rPr lang="en-US" altLang="en-US" i="1" dirty="0">
                <a:latin typeface="Arial" panose="020B0604020202020204" pitchFamily="34" charset="0"/>
                <a:cs typeface="Arial" panose="020B0604020202020204" pitchFamily="34" charset="0"/>
              </a:rPr>
              <a:t>four to eight </a:t>
            </a:r>
            <a:r>
              <a:rPr lang="en-US" altLang="en-US" dirty="0">
                <a:latin typeface="Arial" panose="020B0604020202020204" pitchFamily="34" charset="0"/>
                <a:cs typeface="Arial" panose="020B0604020202020204" pitchFamily="34" charset="0"/>
              </a:rPr>
              <a:t>polar filaments extend </a:t>
            </a:r>
          </a:p>
          <a:p>
            <a:pPr lvl="1" eaLnBrk="1" hangingPunct="1"/>
            <a:endParaRPr lang="en-US" altLang="en-US" dirty="0"/>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10C0A237-D822-496E-369D-657B90668B06}"/>
              </a:ext>
            </a:extLst>
          </p:cNvPr>
          <p:cNvSpPr>
            <a:spLocks noGrp="1"/>
          </p:cNvSpPr>
          <p:nvPr>
            <p:ph type="title"/>
          </p:nvPr>
        </p:nvSpPr>
        <p:spPr>
          <a:xfrm>
            <a:off x="838200" y="365126"/>
            <a:ext cx="10515600" cy="950914"/>
          </a:xfrm>
        </p:spPr>
        <p:txBody>
          <a:bodyPr>
            <a:normAutofit/>
          </a:bodyPr>
          <a:lstStyle/>
          <a:p>
            <a:pPr algn="ctr" eaLnBrk="1" hangingPunct="1"/>
            <a:r>
              <a:rPr lang="en-US" altLang="en-US" sz="4000" i="1" dirty="0" err="1">
                <a:latin typeface="Arial" panose="020B0604020202020204" pitchFamily="34" charset="0"/>
                <a:cs typeface="Arial" panose="020B0604020202020204" pitchFamily="34" charset="0"/>
              </a:rPr>
              <a:t>Hymenolepis</a:t>
            </a:r>
            <a:r>
              <a:rPr lang="en-US" altLang="en-US" sz="4000" i="1" dirty="0">
                <a:latin typeface="Arial" panose="020B0604020202020204" pitchFamily="34" charset="0"/>
                <a:cs typeface="Arial" panose="020B0604020202020204" pitchFamily="34" charset="0"/>
              </a:rPr>
              <a:t> nana</a:t>
            </a:r>
            <a:r>
              <a:rPr lang="en-US" altLang="en-US" sz="4000" dirty="0">
                <a:latin typeface="Arial" panose="020B0604020202020204" pitchFamily="34" charset="0"/>
                <a:cs typeface="Arial" panose="020B0604020202020204" pitchFamily="34" charset="0"/>
              </a:rPr>
              <a:t> Egg</a:t>
            </a:r>
          </a:p>
        </p:txBody>
      </p:sp>
      <p:pic>
        <p:nvPicPr>
          <p:cNvPr id="158725" name="Picture 6" descr="Y:\ELS00000-IW26_[Mahon 6e]\ELS00000-IW26-SRC\Course-N\Construction\IC\jpg\Chapter028\028053.jpg">
            <a:extLst>
              <a:ext uri="{FF2B5EF4-FFF2-40B4-BE49-F238E27FC236}">
                <a16:creationId xmlns:a16="http://schemas.microsoft.com/office/drawing/2014/main" id="{35F313E5-38BE-DD5B-9CCE-F2C0AEB56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524001"/>
            <a:ext cx="6875463"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D98D16D1-28E1-A6FC-7638-18695485054D}"/>
              </a:ext>
            </a:extLst>
          </p:cNvPr>
          <p:cNvSpPr>
            <a:spLocks noGrp="1"/>
          </p:cNvSpPr>
          <p:nvPr>
            <p:ph type="title"/>
          </p:nvPr>
        </p:nvSpPr>
        <p:spPr>
          <a:xfrm>
            <a:off x="838200" y="365125"/>
            <a:ext cx="10515600" cy="718447"/>
          </a:xfrm>
        </p:spPr>
        <p:txBody>
          <a:bodyPr>
            <a:normAutofit/>
          </a:bodyPr>
          <a:lstStyle/>
          <a:p>
            <a:pPr algn="ctr"/>
            <a:r>
              <a:rPr lang="en-US" altLang="en-US" sz="4000" i="1" dirty="0" err="1">
                <a:latin typeface="Arial" panose="020B0604020202020204" pitchFamily="34" charset="0"/>
                <a:cs typeface="Arial" panose="020B0604020202020204" pitchFamily="34" charset="0"/>
              </a:rPr>
              <a:t>Hymenolepis</a:t>
            </a:r>
            <a:endParaRPr lang="en-US" altLang="en-US" sz="4000" i="1" dirty="0"/>
          </a:p>
        </p:txBody>
      </p:sp>
      <p:sp>
        <p:nvSpPr>
          <p:cNvPr id="159747" name="Content Placeholder 2">
            <a:extLst>
              <a:ext uri="{FF2B5EF4-FFF2-40B4-BE49-F238E27FC236}">
                <a16:creationId xmlns:a16="http://schemas.microsoft.com/office/drawing/2014/main" id="{AFF3B08B-926D-2E5F-4D2B-B4E92CDA814C}"/>
              </a:ext>
            </a:extLst>
          </p:cNvPr>
          <p:cNvSpPr>
            <a:spLocks noGrp="1"/>
          </p:cNvSpPr>
          <p:nvPr>
            <p:ph idx="1"/>
          </p:nvPr>
        </p:nvSpPr>
        <p:spPr>
          <a:xfrm>
            <a:off x="917714" y="1423090"/>
            <a:ext cx="10515600" cy="4351338"/>
          </a:xfrm>
        </p:spPr>
        <p:txBody>
          <a:bodyPr/>
          <a:lstStyle/>
          <a:p>
            <a:r>
              <a:rPr lang="en-US" altLang="en-US" i="1" dirty="0" err="1">
                <a:latin typeface="Arial" panose="020B0604020202020204" pitchFamily="34" charset="0"/>
                <a:cs typeface="Arial" panose="020B0604020202020204" pitchFamily="34" charset="0"/>
              </a:rPr>
              <a:t>Hymenolepis</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diminuta</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adult  morphology</a:t>
            </a:r>
          </a:p>
          <a:p>
            <a:pPr lvl="1"/>
            <a:r>
              <a:rPr lang="en-US" altLang="en-US" dirty="0">
                <a:latin typeface="Arial" panose="020B0604020202020204" pitchFamily="34" charset="0"/>
                <a:cs typeface="Arial" panose="020B0604020202020204" pitchFamily="34" charset="0"/>
              </a:rPr>
              <a:t>20 to 60 cm long</a:t>
            </a:r>
          </a:p>
          <a:p>
            <a:r>
              <a:rPr lang="en-US" altLang="en-US" i="1" dirty="0" err="1">
                <a:latin typeface="Arial" panose="020B0604020202020204" pitchFamily="34" charset="0"/>
                <a:cs typeface="Arial" panose="020B0604020202020204" pitchFamily="34" charset="0"/>
              </a:rPr>
              <a:t>Hymenolepis</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diminuta</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egg  morphology</a:t>
            </a:r>
          </a:p>
          <a:p>
            <a:pPr lvl="1"/>
            <a:r>
              <a:rPr lang="en-US" altLang="en-US" dirty="0">
                <a:latin typeface="Arial" panose="020B0604020202020204" pitchFamily="34" charset="0"/>
                <a:cs typeface="Arial" panose="020B0604020202020204" pitchFamily="34" charset="0"/>
              </a:rPr>
              <a:t>50 to 75 µm</a:t>
            </a:r>
          </a:p>
          <a:p>
            <a:pPr lvl="1"/>
            <a:r>
              <a:rPr lang="en-US" altLang="en-US" dirty="0">
                <a:latin typeface="Arial" panose="020B0604020202020204" pitchFamily="34" charset="0"/>
                <a:cs typeface="Arial" panose="020B0604020202020204" pitchFamily="34" charset="0"/>
              </a:rPr>
              <a:t>gray or straw colored</a:t>
            </a:r>
          </a:p>
          <a:p>
            <a:pPr lvl="1"/>
            <a:r>
              <a:rPr lang="en-US" altLang="en-US" dirty="0">
                <a:latin typeface="Arial" panose="020B0604020202020204" pitchFamily="34" charset="0"/>
                <a:cs typeface="Arial" panose="020B0604020202020204" pitchFamily="34" charset="0"/>
              </a:rPr>
              <a:t>Oval</a:t>
            </a:r>
          </a:p>
          <a:p>
            <a:pPr lvl="1"/>
            <a:r>
              <a:rPr lang="en-US" altLang="en-US" dirty="0">
                <a:latin typeface="Arial" panose="020B0604020202020204" pitchFamily="34" charset="0"/>
                <a:cs typeface="Arial" panose="020B0604020202020204" pitchFamily="34" charset="0"/>
              </a:rPr>
              <a:t>An inner membrane with inconspicuous polar thickenings but </a:t>
            </a:r>
            <a:r>
              <a:rPr lang="en-US" altLang="en-US" i="1" dirty="0">
                <a:latin typeface="Arial" panose="020B0604020202020204" pitchFamily="34" charset="0"/>
                <a:cs typeface="Arial" panose="020B0604020202020204" pitchFamily="34" charset="0"/>
              </a:rPr>
              <a:t>no </a:t>
            </a:r>
            <a:r>
              <a:rPr lang="en-US" altLang="en-US" dirty="0">
                <a:latin typeface="Arial" panose="020B0604020202020204" pitchFamily="34" charset="0"/>
                <a:cs typeface="Arial" panose="020B0604020202020204" pitchFamily="34" charset="0"/>
              </a:rPr>
              <a:t>polar filaments surround the oncosphere</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E183277D-EE89-B988-80CC-573D87D79244}"/>
              </a:ext>
            </a:extLst>
          </p:cNvPr>
          <p:cNvSpPr>
            <a:spLocks noGrp="1"/>
          </p:cNvSpPr>
          <p:nvPr>
            <p:ph type="title"/>
          </p:nvPr>
        </p:nvSpPr>
        <p:spPr>
          <a:xfrm>
            <a:off x="838200" y="365125"/>
            <a:ext cx="10515600" cy="897145"/>
          </a:xfrm>
        </p:spPr>
        <p:txBody>
          <a:bodyPr/>
          <a:lstStyle/>
          <a:p>
            <a:pPr algn="ctr" eaLnBrk="1" hangingPunct="1"/>
            <a:r>
              <a:rPr lang="en-US" altLang="en-US" i="1" dirty="0">
                <a:latin typeface="Arial" panose="020B0604020202020204" pitchFamily="34" charset="0"/>
                <a:cs typeface="Arial" panose="020B0604020202020204" pitchFamily="34" charset="0"/>
              </a:rPr>
              <a:t>H. </a:t>
            </a:r>
            <a:r>
              <a:rPr lang="en-US" altLang="en-US" i="1" dirty="0" err="1">
                <a:latin typeface="Arial" panose="020B0604020202020204" pitchFamily="34" charset="0"/>
                <a:cs typeface="Arial" panose="020B0604020202020204" pitchFamily="34" charset="0"/>
              </a:rPr>
              <a:t>diminuta</a:t>
            </a:r>
            <a:r>
              <a:rPr lang="en-US" altLang="en-US" i="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Egg</a:t>
            </a:r>
          </a:p>
        </p:txBody>
      </p:sp>
      <p:pic>
        <p:nvPicPr>
          <p:cNvPr id="160773" name="Picture 6" descr="Y:\ELS00000-IW26_[Mahon 6e]\ELS00000-IW26-SRC\Course-N\Construction\IC\jpg\Chapter028\028054.jpg">
            <a:extLst>
              <a:ext uri="{FF2B5EF4-FFF2-40B4-BE49-F238E27FC236}">
                <a16:creationId xmlns:a16="http://schemas.microsoft.com/office/drawing/2014/main" id="{F2BAC8DE-6B04-823E-E437-052D96E51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164" y="1457326"/>
            <a:ext cx="7183437"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09429B3C-0033-3905-7A7C-25DC3DF61367}"/>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Dipylidium caninum</a:t>
            </a:r>
          </a:p>
        </p:txBody>
      </p:sp>
      <p:sp>
        <p:nvSpPr>
          <p:cNvPr id="161795" name="Rectangle 3">
            <a:extLst>
              <a:ext uri="{FF2B5EF4-FFF2-40B4-BE49-F238E27FC236}">
                <a16:creationId xmlns:a16="http://schemas.microsoft.com/office/drawing/2014/main" id="{C4214CCD-E4A6-2F8A-9034-6DA90550898E}"/>
              </a:ext>
            </a:extLst>
          </p:cNvPr>
          <p:cNvSpPr>
            <a:spLocks noGrp="1"/>
          </p:cNvSpPr>
          <p:nvPr>
            <p:ph idx="1"/>
          </p:nvPr>
        </p:nvSpPr>
        <p:spPr>
          <a:xfrm>
            <a:off x="872987" y="1915318"/>
            <a:ext cx="10515600" cy="4351338"/>
          </a:xfrm>
        </p:spPr>
        <p:txBody>
          <a:bodyPr/>
          <a:lstStyle/>
          <a:p>
            <a:pPr eaLnBrk="1" hangingPunct="1"/>
            <a:r>
              <a:rPr lang="en-US" altLang="en-US" dirty="0">
                <a:latin typeface="Arial" panose="020B0604020202020204" pitchFamily="34" charset="0"/>
                <a:cs typeface="Arial" panose="020B0604020202020204" pitchFamily="34" charset="0"/>
              </a:rPr>
              <a:t>Humans serve as accidental hosts for </a:t>
            </a:r>
            <a:r>
              <a:rPr lang="en-US" altLang="en-US" i="1" dirty="0">
                <a:latin typeface="Arial" panose="020B0604020202020204" pitchFamily="34" charset="0"/>
                <a:cs typeface="Arial" panose="020B0604020202020204" pitchFamily="34" charset="0"/>
              </a:rPr>
              <a:t>Dipylidium caninum, </a:t>
            </a:r>
            <a:r>
              <a:rPr lang="en-US" altLang="en-US" dirty="0">
                <a:latin typeface="Arial" panose="020B0604020202020204" pitchFamily="34" charset="0"/>
                <a:cs typeface="Arial" panose="020B0604020202020204" pitchFamily="34" charset="0"/>
              </a:rPr>
              <a:t>the dog tapeworm.</a:t>
            </a:r>
          </a:p>
          <a:p>
            <a:pPr eaLnBrk="1" hangingPunct="1"/>
            <a:r>
              <a:rPr lang="en-US" altLang="en-US" dirty="0">
                <a:latin typeface="Arial" panose="020B0604020202020204" pitchFamily="34" charset="0"/>
                <a:cs typeface="Arial" panose="020B0604020202020204" pitchFamily="34" charset="0"/>
              </a:rPr>
              <a:t>Children are usually infected by ingesting fleas containing the larval stage.</a:t>
            </a:r>
          </a:p>
          <a:p>
            <a:pPr eaLnBrk="1" hangingPunct="1"/>
            <a:r>
              <a:rPr lang="en-US" altLang="en-US" dirty="0">
                <a:latin typeface="Arial" panose="020B0604020202020204" pitchFamily="34" charset="0"/>
                <a:cs typeface="Arial" panose="020B0604020202020204" pitchFamily="34" charset="0"/>
              </a:rPr>
              <a:t>Resulting infections generally, do not cause any symptoms.</a:t>
            </a:r>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08B6A174-A47D-E623-E081-7310AD26BE25}"/>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Dipylidium caninum</a:t>
            </a:r>
            <a:endParaRPr lang="en-US" altLang="en-US" sz="4000" i="1" dirty="0"/>
          </a:p>
        </p:txBody>
      </p:sp>
      <p:sp>
        <p:nvSpPr>
          <p:cNvPr id="162819" name="Rectangle 3">
            <a:extLst>
              <a:ext uri="{FF2B5EF4-FFF2-40B4-BE49-F238E27FC236}">
                <a16:creationId xmlns:a16="http://schemas.microsoft.com/office/drawing/2014/main" id="{6DB0374D-196D-1422-A559-C9D0BB73B6B5}"/>
              </a:ext>
            </a:extLst>
          </p:cNvPr>
          <p:cNvSpPr>
            <a:spLocks noGrp="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Proglottid  morphology</a:t>
            </a:r>
          </a:p>
          <a:p>
            <a:pPr lvl="1" eaLnBrk="1" hangingPunct="1"/>
            <a:r>
              <a:rPr lang="en-US" altLang="en-US" dirty="0">
                <a:latin typeface="Arial" panose="020B0604020202020204" pitchFamily="34" charset="0"/>
                <a:cs typeface="Arial" panose="020B0604020202020204" pitchFamily="34" charset="0"/>
              </a:rPr>
              <a:t>Pumpkin-seed shape</a:t>
            </a:r>
          </a:p>
          <a:p>
            <a:pPr lvl="1" eaLnBrk="1" hangingPunct="1"/>
            <a:r>
              <a:rPr lang="en-US" altLang="en-US" dirty="0">
                <a:latin typeface="Arial" panose="020B0604020202020204" pitchFamily="34" charset="0"/>
                <a:cs typeface="Arial" panose="020B0604020202020204" pitchFamily="34" charset="0"/>
              </a:rPr>
              <a:t>Twin genitalia </a:t>
            </a:r>
          </a:p>
          <a:p>
            <a:pPr lvl="1" eaLnBrk="1" hangingPunct="1"/>
            <a:r>
              <a:rPr lang="en-US" altLang="en-US" dirty="0">
                <a:latin typeface="Arial" panose="020B0604020202020204" pitchFamily="34" charset="0"/>
                <a:cs typeface="Arial" panose="020B0604020202020204" pitchFamily="34" charset="0"/>
              </a:rPr>
              <a:t>Two genital pores, one on each side of the proglottid</a:t>
            </a:r>
            <a:endParaRPr lang="en-US" altLang="en-US" strike="sngStrike"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Egg  morphology</a:t>
            </a:r>
          </a:p>
          <a:p>
            <a:pPr lvl="1" eaLnBrk="1" hangingPunct="1"/>
            <a:r>
              <a:rPr lang="en-US" altLang="en-US" dirty="0">
                <a:latin typeface="Arial" panose="020B0604020202020204" pitchFamily="34" charset="0"/>
                <a:cs typeface="Arial" panose="020B0604020202020204" pitchFamily="34" charset="0"/>
              </a:rPr>
              <a:t>Seen in packets of 15 to 25 eggs. </a:t>
            </a:r>
          </a:p>
          <a:p>
            <a:pPr lvl="1" eaLnBrk="1" hangingPunct="1"/>
            <a:r>
              <a:rPr lang="en-US" altLang="en-US" dirty="0">
                <a:latin typeface="Arial" panose="020B0604020202020204" pitchFamily="34" charset="0"/>
                <a:cs typeface="Arial" panose="020B0604020202020204" pitchFamily="34" charset="0"/>
              </a:rPr>
              <a:t>Individual eggs are 20 to 40 µm in size and </a:t>
            </a:r>
          </a:p>
          <a:p>
            <a:pPr lvl="1" eaLnBrk="1" hangingPunct="1"/>
            <a:r>
              <a:rPr lang="en-US" altLang="en-US" dirty="0">
                <a:latin typeface="Arial" panose="020B0604020202020204" pitchFamily="34" charset="0"/>
                <a:cs typeface="Arial" panose="020B0604020202020204" pitchFamily="34" charset="0"/>
              </a:rPr>
              <a:t>Resemble those of </a:t>
            </a:r>
            <a:r>
              <a:rPr lang="en-US" altLang="en-US" i="1" dirty="0">
                <a:latin typeface="Arial" panose="020B0604020202020204" pitchFamily="34" charset="0"/>
                <a:cs typeface="Arial" panose="020B0604020202020204" pitchFamily="34" charset="0"/>
              </a:rPr>
              <a:t>Taenia</a:t>
            </a:r>
            <a:r>
              <a:rPr lang="en-US" altLang="en-US" dirty="0">
                <a:latin typeface="Arial" panose="020B0604020202020204" pitchFamily="34" charset="0"/>
                <a:cs typeface="Arial" panose="020B0604020202020204" pitchFamily="34" charset="0"/>
              </a:rPr>
              <a:t> spp.</a:t>
            </a:r>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54656CF7-EBE5-1328-8B89-4C5354324EC4}"/>
              </a:ext>
            </a:extLst>
          </p:cNvPr>
          <p:cNvSpPr>
            <a:spLocks noGrp="1"/>
          </p:cNvSpPr>
          <p:nvPr>
            <p:ph type="title"/>
          </p:nvPr>
        </p:nvSpPr>
        <p:spPr>
          <a:xfrm>
            <a:off x="838200" y="365126"/>
            <a:ext cx="10515600" cy="877266"/>
          </a:xfrm>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Dipylidium caninum</a:t>
            </a:r>
            <a:endParaRPr lang="en-US" altLang="en-US" sz="4000" i="1" dirty="0"/>
          </a:p>
        </p:txBody>
      </p:sp>
      <p:sp>
        <p:nvSpPr>
          <p:cNvPr id="163843" name="Rectangle 3">
            <a:extLst>
              <a:ext uri="{FF2B5EF4-FFF2-40B4-BE49-F238E27FC236}">
                <a16:creationId xmlns:a16="http://schemas.microsoft.com/office/drawing/2014/main" id="{8D15A8AA-F721-6E11-F88F-A3D4141EEDB9}"/>
              </a:ext>
            </a:extLst>
          </p:cNvPr>
          <p:cNvSpPr>
            <a:spLocks noGrp="1"/>
          </p:cNvSpPr>
          <p:nvPr>
            <p:ph idx="1"/>
          </p:nvPr>
        </p:nvSpPr>
        <p:spPr>
          <a:xfrm>
            <a:off x="909430" y="1485900"/>
            <a:ext cx="10444370" cy="4691063"/>
          </a:xfrm>
        </p:spPr>
        <p:txBody>
          <a:bodyPr/>
          <a:lstStyle/>
          <a:p>
            <a:pPr eaLnBrk="1" hangingPunct="1"/>
            <a:r>
              <a:rPr lang="en-US" altLang="en-US" dirty="0">
                <a:latin typeface="Arial" panose="020B0604020202020204" pitchFamily="34" charset="0"/>
                <a:cs typeface="Arial" panose="020B0604020202020204" pitchFamily="34" charset="0"/>
              </a:rPr>
              <a:t>Tapeworm of dogs</a:t>
            </a:r>
          </a:p>
          <a:p>
            <a:pPr eaLnBrk="1" hangingPunct="1"/>
            <a:r>
              <a:rPr lang="en-US" altLang="en-US" dirty="0">
                <a:latin typeface="Arial" panose="020B0604020202020204" pitchFamily="34" charset="0"/>
                <a:cs typeface="Arial" panose="020B0604020202020204" pitchFamily="34" charset="0"/>
              </a:rPr>
              <a:t>Clinical infection</a:t>
            </a:r>
          </a:p>
          <a:p>
            <a:pPr lvl="1" eaLnBrk="1" hangingPunct="1"/>
            <a:r>
              <a:rPr lang="en-US" altLang="en-US" dirty="0">
                <a:latin typeface="Arial" panose="020B0604020202020204" pitchFamily="34" charset="0"/>
                <a:cs typeface="Arial" panose="020B0604020202020204" pitchFamily="34" charset="0"/>
              </a:rPr>
              <a:t>Children</a:t>
            </a:r>
          </a:p>
          <a:p>
            <a:pPr lvl="2" eaLnBrk="1" hangingPunct="1"/>
            <a:r>
              <a:rPr lang="en-US" altLang="en-US" dirty="0">
                <a:latin typeface="Arial" panose="020B0604020202020204" pitchFamily="34" charset="0"/>
                <a:cs typeface="Arial" panose="020B0604020202020204" pitchFamily="34" charset="0"/>
              </a:rPr>
              <a:t>Ingesting fleas containing larval stage</a:t>
            </a:r>
          </a:p>
          <a:p>
            <a:pPr lvl="2" eaLnBrk="1" hangingPunct="1"/>
            <a:r>
              <a:rPr lang="en-US" altLang="en-US" dirty="0">
                <a:latin typeface="Arial" panose="020B0604020202020204" pitchFamily="34" charset="0"/>
                <a:cs typeface="Arial" panose="020B0604020202020204" pitchFamily="34" charset="0"/>
              </a:rPr>
              <a:t>Usually asymptomatic</a:t>
            </a:r>
          </a:p>
          <a:p>
            <a:pPr lvl="1" eaLnBrk="1" hangingPunct="1"/>
            <a:r>
              <a:rPr lang="en-US" altLang="en-US" dirty="0">
                <a:latin typeface="Arial" panose="020B0604020202020204" pitchFamily="34" charset="0"/>
                <a:cs typeface="Arial" panose="020B0604020202020204" pitchFamily="34" charset="0"/>
              </a:rPr>
              <a:t>Eggs</a:t>
            </a:r>
          </a:p>
          <a:p>
            <a:pPr lvl="2" eaLnBrk="1" hangingPunct="1"/>
            <a:r>
              <a:rPr lang="en-US" altLang="en-US" dirty="0">
                <a:latin typeface="Arial" panose="020B0604020202020204" pitchFamily="34" charset="0"/>
                <a:cs typeface="Arial" panose="020B0604020202020204" pitchFamily="34" charset="0"/>
              </a:rPr>
              <a:t>Large egg packet</a:t>
            </a:r>
          </a:p>
          <a:p>
            <a:pPr lvl="2"/>
            <a:r>
              <a:rPr lang="en-US" altLang="en-US" dirty="0">
                <a:latin typeface="Arial" panose="020B0604020202020204" pitchFamily="34" charset="0"/>
                <a:cs typeface="Arial" panose="020B0604020202020204" pitchFamily="34" charset="0"/>
              </a:rPr>
              <a:t>15 to 25 eggs</a:t>
            </a:r>
          </a:p>
          <a:p>
            <a:pPr lvl="2"/>
            <a:r>
              <a:rPr lang="en-US" altLang="en-US" dirty="0">
                <a:latin typeface="Arial" panose="020B0604020202020204" pitchFamily="34" charset="0"/>
                <a:cs typeface="Arial" panose="020B0604020202020204" pitchFamily="34" charset="0"/>
              </a:rPr>
              <a:t>Each 20 to 40 </a:t>
            </a:r>
            <a:r>
              <a:rPr lang="en-US" altLang="en-US" dirty="0" err="1">
                <a:latin typeface="Arial" panose="020B0604020202020204" pitchFamily="34" charset="0"/>
                <a:cs typeface="Arial" panose="020B0604020202020204" pitchFamily="34" charset="0"/>
              </a:rPr>
              <a:t>μm</a:t>
            </a:r>
            <a:r>
              <a:rPr lang="en-US" altLang="en-US" dirty="0">
                <a:latin typeface="Arial" panose="020B0604020202020204" pitchFamily="34" charset="0"/>
                <a:cs typeface="Arial" panose="020B0604020202020204" pitchFamily="34" charset="0"/>
              </a:rPr>
              <a:t> in size resembling those of </a:t>
            </a:r>
            <a:r>
              <a:rPr lang="en-US" altLang="en-US" sz="2200" i="1" dirty="0">
                <a:latin typeface="Arial" panose="020B0604020202020204" pitchFamily="34" charset="0"/>
                <a:cs typeface="Arial" panose="020B0604020202020204" pitchFamily="34" charset="0"/>
              </a:rPr>
              <a:t>Taenia</a:t>
            </a:r>
            <a:r>
              <a:rPr lang="en-US" altLang="en-US" dirty="0">
                <a:latin typeface="Arial" panose="020B0604020202020204" pitchFamily="34" charset="0"/>
                <a:cs typeface="Arial" panose="020B0604020202020204" pitchFamily="34" charset="0"/>
              </a:rPr>
              <a:t> species</a:t>
            </a:r>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9B7C2E52-1CA3-1F6E-7C4B-AEB91D959661}"/>
              </a:ext>
            </a:extLst>
          </p:cNvPr>
          <p:cNvSpPr>
            <a:spLocks noGrp="1"/>
          </p:cNvSpPr>
          <p:nvPr>
            <p:ph type="title"/>
          </p:nvPr>
        </p:nvSpPr>
        <p:spPr>
          <a:xfrm>
            <a:off x="838200" y="365125"/>
            <a:ext cx="10515600" cy="946151"/>
          </a:xfrm>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D. caninum </a:t>
            </a:r>
            <a:r>
              <a:rPr lang="en-US" altLang="en-US" sz="4000" dirty="0">
                <a:latin typeface="Arial" panose="020B0604020202020204" pitchFamily="34" charset="0"/>
                <a:cs typeface="Arial" panose="020B0604020202020204" pitchFamily="34" charset="0"/>
              </a:rPr>
              <a:t>Egg Packet</a:t>
            </a:r>
          </a:p>
        </p:txBody>
      </p:sp>
      <p:pic>
        <p:nvPicPr>
          <p:cNvPr id="164869" name="Picture 6" descr="Y:\ELS00000-IW26_[Mahon 6e]\ELS00000-IW26-SRC\Course-N\Construction\IC\jpg\Chapter028\028055.jpg">
            <a:extLst>
              <a:ext uri="{FF2B5EF4-FFF2-40B4-BE49-F238E27FC236}">
                <a16:creationId xmlns:a16="http://schemas.microsoft.com/office/drawing/2014/main" id="{0C556C98-E4A9-DA5D-DE16-8E4FF99E0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371601"/>
            <a:ext cx="7167563"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8870B0C-6CE7-79F1-F2A7-4B318B16120F}"/>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Toxoplasma gondii</a:t>
            </a:r>
            <a:r>
              <a:rPr lang="en-US" altLang="en-US" sz="4000" dirty="0">
                <a:latin typeface="Arial" panose="020B0604020202020204" pitchFamily="34" charset="0"/>
                <a:cs typeface="Arial" panose="020B0604020202020204" pitchFamily="34" charset="0"/>
              </a:rPr>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p>
        </p:txBody>
      </p:sp>
      <p:sp>
        <p:nvSpPr>
          <p:cNvPr id="29699" name="Content Placeholder 2">
            <a:extLst>
              <a:ext uri="{FF2B5EF4-FFF2-40B4-BE49-F238E27FC236}">
                <a16:creationId xmlns:a16="http://schemas.microsoft.com/office/drawing/2014/main" id="{50FBCAF9-520A-5691-100A-FC4B64C828BB}"/>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Identification of the tachyzoite or pseudocysts with bradyzoites in tissue is very difficult because no single organ is invaded.</a:t>
            </a:r>
          </a:p>
          <a:p>
            <a:r>
              <a:rPr lang="en-US" altLang="en-US" dirty="0">
                <a:latin typeface="Arial" panose="020B0604020202020204" pitchFamily="34" charset="0"/>
                <a:cs typeface="Arial" panose="020B0604020202020204" pitchFamily="34" charset="0"/>
              </a:rPr>
              <a:t>In disseminated toxoplasmosis, histologic stains of biopsy materials may demonstrate the cyst or, in some cases, tachyzoites. </a:t>
            </a:r>
          </a:p>
          <a:p>
            <a:r>
              <a:rPr lang="en-US" altLang="en-US" dirty="0">
                <a:latin typeface="Arial" panose="020B0604020202020204" pitchFamily="34" charset="0"/>
                <a:cs typeface="Arial" panose="020B0604020202020204" pitchFamily="34" charset="0"/>
              </a:rPr>
              <a:t>Noninvasive techniques, such as magnetic resonance imaging (MRI) and CT, may be used in the diagnosis for patients suspected of having disseminated toxoplasmosis.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27CBE-A43A-B32F-D90F-81907A806928}"/>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None/>
              <a:defRPr/>
            </a:pPr>
            <a:r>
              <a:rPr lang="en-US" sz="4000" dirty="0">
                <a:latin typeface="Arial" panose="020B0604020202020204" pitchFamily="34" charset="0"/>
                <a:cs typeface="Arial" panose="020B0604020202020204" pitchFamily="34" charset="0"/>
              </a:rPr>
              <a:t>Tissue Infections with Cestodes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3EB41BD1-7F91-E44F-D5B3-EC81949B5434}"/>
              </a:ext>
            </a:extLst>
          </p:cNvPr>
          <p:cNvSpPr>
            <a:spLocks noGrp="1"/>
          </p:cNvSpPr>
          <p:nvPr>
            <p:ph type="title"/>
          </p:nvPr>
        </p:nvSpPr>
        <p:spPr>
          <a:xfrm>
            <a:off x="838200" y="365125"/>
            <a:ext cx="10515600" cy="1190349"/>
          </a:xfrm>
        </p:spPr>
        <p:txBody>
          <a:bodyPr>
            <a:normAutofit fontScale="90000"/>
          </a:bodyPr>
          <a:lstStyle/>
          <a:p>
            <a:pPr algn="ct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Tissue Infections with Cestodes</a:t>
            </a: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endParaRPr lang="en-US" altLang="en-US" dirty="0"/>
          </a:p>
        </p:txBody>
      </p:sp>
      <p:sp>
        <p:nvSpPr>
          <p:cNvPr id="166915" name="Content Placeholder 2">
            <a:extLst>
              <a:ext uri="{FF2B5EF4-FFF2-40B4-BE49-F238E27FC236}">
                <a16:creationId xmlns:a16="http://schemas.microsoft.com/office/drawing/2014/main" id="{4B49BD79-D857-4044-A7FE-5A1DF28A1346}"/>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Cysticercosis, sparganosis, and hydatid cyst disease are the major diseases caused by the tissue stage of a tapeworm. </a:t>
            </a:r>
          </a:p>
          <a:p>
            <a:r>
              <a:rPr lang="en-US" altLang="en-US" dirty="0">
                <a:latin typeface="Arial" panose="020B0604020202020204" pitchFamily="34" charset="0"/>
                <a:cs typeface="Arial" panose="020B0604020202020204" pitchFamily="34" charset="0"/>
              </a:rPr>
              <a:t>They originate when a human accidentally becomes the intermediate host for the parasite</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a:extLst>
              <a:ext uri="{FF2B5EF4-FFF2-40B4-BE49-F238E27FC236}">
                <a16:creationId xmlns:a16="http://schemas.microsoft.com/office/drawing/2014/main" id="{B03FABB6-6B5B-8193-558F-7FA61900C28A}"/>
              </a:ext>
            </a:extLst>
          </p:cNvPr>
          <p:cNvSpPr>
            <a:spLocks noGrp="1"/>
          </p:cNvSpPr>
          <p:nvPr>
            <p:ph type="title"/>
          </p:nvPr>
        </p:nvSpPr>
        <p:spPr>
          <a:xfrm>
            <a:off x="838200" y="410368"/>
            <a:ext cx="10515600" cy="1325563"/>
          </a:xfrm>
        </p:spPr>
        <p:txBody>
          <a:bodyPr>
            <a:normAutofit/>
          </a:bodyPr>
          <a:lstStyle/>
          <a:p>
            <a:pPr algn="ctr"/>
            <a:r>
              <a:rPr lang="en-US" altLang="en-US" sz="4000" dirty="0" err="1">
                <a:latin typeface="Arial" panose="020B0604020202020204" pitchFamily="34" charset="0"/>
                <a:cs typeface="Arial" panose="020B0604020202020204" pitchFamily="34" charset="0"/>
              </a:rPr>
              <a:t>Cystercosis</a:t>
            </a:r>
            <a:endParaRPr lang="en-US" altLang="en-US" sz="4000" dirty="0">
              <a:latin typeface="Arial" panose="020B0604020202020204" pitchFamily="34" charset="0"/>
              <a:cs typeface="Arial" panose="020B0604020202020204" pitchFamily="34" charset="0"/>
            </a:endParaRPr>
          </a:p>
        </p:txBody>
      </p:sp>
      <p:sp>
        <p:nvSpPr>
          <p:cNvPr id="167939" name="Content Placeholder 2">
            <a:extLst>
              <a:ext uri="{FF2B5EF4-FFF2-40B4-BE49-F238E27FC236}">
                <a16:creationId xmlns:a16="http://schemas.microsoft.com/office/drawing/2014/main" id="{524CC7EC-F88A-D870-0A3D-F270F96E0CC7}"/>
              </a:ext>
            </a:extLst>
          </p:cNvPr>
          <p:cNvSpPr>
            <a:spLocks noGrp="1"/>
          </p:cNvSpPr>
          <p:nvPr>
            <p:ph idx="1"/>
          </p:nvPr>
        </p:nvSpPr>
        <p:spPr>
          <a:xfrm>
            <a:off x="838200" y="1582117"/>
            <a:ext cx="10515600" cy="4351338"/>
          </a:xfrm>
        </p:spPr>
        <p:txBody>
          <a:bodyPr/>
          <a:lstStyle/>
          <a:p>
            <a:r>
              <a:rPr lang="en-US" altLang="en-US" dirty="0">
                <a:latin typeface="Arial" panose="020B0604020202020204" pitchFamily="34" charset="0"/>
                <a:cs typeface="Arial" panose="020B0604020202020204" pitchFamily="34" charset="0"/>
              </a:rPr>
              <a:t>Cysticercosis results when a human ingests the infective eggs of </a:t>
            </a:r>
            <a:r>
              <a:rPr lang="en-US" altLang="en-US" i="1" dirty="0">
                <a:latin typeface="Arial" panose="020B0604020202020204" pitchFamily="34" charset="0"/>
                <a:cs typeface="Arial" panose="020B0604020202020204" pitchFamily="34" charset="0"/>
              </a:rPr>
              <a:t>T. </a:t>
            </a:r>
            <a:r>
              <a:rPr lang="en-US" altLang="en-US" i="1" dirty="0" err="1">
                <a:latin typeface="Arial" panose="020B0604020202020204" pitchFamily="34" charset="0"/>
                <a:cs typeface="Arial" panose="020B0604020202020204" pitchFamily="34" charset="0"/>
              </a:rPr>
              <a:t>solium</a:t>
            </a:r>
            <a:r>
              <a:rPr lang="en-US" altLang="en-US" dirty="0">
                <a:latin typeface="Arial" panose="020B0604020202020204" pitchFamily="34" charset="0"/>
                <a:cs typeface="Arial" panose="020B0604020202020204" pitchFamily="34" charset="0"/>
              </a:rPr>
              <a:t>, the pork tapeworm, thus, becoming an intermediate host. </a:t>
            </a:r>
          </a:p>
          <a:p>
            <a:r>
              <a:rPr lang="en-US" altLang="en-US" dirty="0">
                <a:latin typeface="Arial" panose="020B0604020202020204" pitchFamily="34" charset="0"/>
                <a:cs typeface="Arial" panose="020B0604020202020204" pitchFamily="34" charset="0"/>
              </a:rPr>
              <a:t>Geographic distribution </a:t>
            </a:r>
          </a:p>
          <a:p>
            <a:pPr lvl="1"/>
            <a:r>
              <a:rPr lang="en-US" altLang="en-US" dirty="0">
                <a:latin typeface="Arial" panose="020B0604020202020204" pitchFamily="34" charset="0"/>
                <a:cs typeface="Arial" panose="020B0604020202020204" pitchFamily="34" charset="0"/>
              </a:rPr>
              <a:t>Endemic in rural Latin America, Asia, and Africa</a:t>
            </a:r>
          </a:p>
          <a:p>
            <a:pPr lvl="1"/>
            <a:r>
              <a:rPr lang="en-US" altLang="en-US" dirty="0">
                <a:latin typeface="Arial" panose="020B0604020202020204" pitchFamily="34" charset="0"/>
                <a:cs typeface="Arial" panose="020B0604020202020204" pitchFamily="34" charset="0"/>
              </a:rPr>
              <a:t>Reemerging as a zoonosis in the U.S. as a result of the immigration of persons from endemic areas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a:extLst>
              <a:ext uri="{FF2B5EF4-FFF2-40B4-BE49-F238E27FC236}">
                <a16:creationId xmlns:a16="http://schemas.microsoft.com/office/drawing/2014/main" id="{BE57E941-C1F3-AD85-5C26-0B3BCF187DDC}"/>
              </a:ext>
            </a:extLst>
          </p:cNvPr>
          <p:cNvSpPr>
            <a:spLocks noGrp="1"/>
          </p:cNvSpPr>
          <p:nvPr>
            <p:ph type="title"/>
          </p:nvPr>
        </p:nvSpPr>
        <p:spPr>
          <a:xfrm>
            <a:off x="838200" y="343693"/>
            <a:ext cx="10515600" cy="978211"/>
          </a:xfrm>
        </p:spPr>
        <p:txBody>
          <a:bodyPr>
            <a:normAutofit/>
          </a:bodyPr>
          <a:lstStyle/>
          <a:p>
            <a:pPr algn="ctr"/>
            <a:r>
              <a:rPr lang="en-US" altLang="en-US" sz="4000" dirty="0" err="1">
                <a:latin typeface="Arial" panose="020B0604020202020204" pitchFamily="34" charset="0"/>
                <a:cs typeface="Arial" panose="020B0604020202020204" pitchFamily="34" charset="0"/>
              </a:rPr>
              <a:t>Cystercosis</a:t>
            </a:r>
            <a:r>
              <a:rPr lang="en-US" altLang="en-US" sz="4000" dirty="0"/>
              <a:t> (Cont.)</a:t>
            </a:r>
          </a:p>
        </p:txBody>
      </p:sp>
      <p:sp>
        <p:nvSpPr>
          <p:cNvPr id="3" name="Content Placeholder 2">
            <a:extLst>
              <a:ext uri="{FF2B5EF4-FFF2-40B4-BE49-F238E27FC236}">
                <a16:creationId xmlns:a16="http://schemas.microsoft.com/office/drawing/2014/main" id="{DF03BAE9-CF31-F58B-29FE-DDFF2FEA128C}"/>
              </a:ext>
            </a:extLst>
          </p:cNvPr>
          <p:cNvSpPr>
            <a:spLocks noGrp="1"/>
          </p:cNvSpPr>
          <p:nvPr>
            <p:ph idx="1"/>
          </p:nvPr>
        </p:nvSpPr>
        <p:spPr>
          <a:xfrm>
            <a:off x="997226" y="1669256"/>
            <a:ext cx="10197548" cy="4303643"/>
          </a:xfrm>
        </p:spPr>
        <p:txBody>
          <a:bodyPr/>
          <a:lstStyle/>
          <a:p>
            <a:pPr>
              <a:defRPr/>
            </a:pPr>
            <a:r>
              <a:rPr lang="en-US" dirty="0">
                <a:latin typeface="Arial" panose="020B0604020202020204" pitchFamily="34" charset="0"/>
                <a:cs typeface="Arial" panose="020B0604020202020204" pitchFamily="34" charset="0"/>
              </a:rPr>
              <a:t>Contributing factors for infection</a:t>
            </a:r>
          </a:p>
          <a:p>
            <a:pPr lvl="1">
              <a:defRPr/>
            </a:pPr>
            <a:r>
              <a:rPr lang="en-US" dirty="0">
                <a:latin typeface="Arial" panose="020B0604020202020204" pitchFamily="34" charset="0"/>
                <a:cs typeface="Arial" panose="020B0604020202020204" pitchFamily="34" charset="0"/>
              </a:rPr>
              <a:t>Poor hygiene</a:t>
            </a:r>
          </a:p>
          <a:p>
            <a:pPr lvl="1">
              <a:defRPr/>
            </a:pPr>
            <a:r>
              <a:rPr lang="en-US" dirty="0">
                <a:latin typeface="Arial" panose="020B0604020202020204" pitchFamily="34" charset="0"/>
                <a:cs typeface="Arial" panose="020B0604020202020204" pitchFamily="34" charset="0"/>
              </a:rPr>
              <a:t>Poor sanitary habits</a:t>
            </a:r>
          </a:p>
          <a:p>
            <a:pPr lvl="1">
              <a:defRPr/>
            </a:pPr>
            <a:r>
              <a:rPr lang="en-US" dirty="0">
                <a:latin typeface="Arial" panose="020B0604020202020204" pitchFamily="34" charset="0"/>
                <a:cs typeface="Arial" panose="020B0604020202020204" pitchFamily="34" charset="0"/>
              </a:rPr>
              <a:t>Residence in rural areas</a:t>
            </a:r>
          </a:p>
          <a:p>
            <a:pPr lvl="1">
              <a:defRPr/>
            </a:pPr>
            <a:r>
              <a:rPr lang="en-US" dirty="0">
                <a:latin typeface="Arial" panose="020B0604020202020204" pitchFamily="34" charset="0"/>
                <a:cs typeface="Arial" panose="020B0604020202020204" pitchFamily="34" charset="0"/>
              </a:rPr>
              <a:t>Hog farming</a:t>
            </a:r>
          </a:p>
          <a:p>
            <a:pPr>
              <a:defRPr/>
            </a:pPr>
            <a:r>
              <a:rPr lang="en-US" dirty="0">
                <a:latin typeface="Arial" panose="020B0604020202020204" pitchFamily="34" charset="0"/>
                <a:cs typeface="Arial" panose="020B0604020202020204" pitchFamily="34" charset="0"/>
              </a:rPr>
              <a:t>Life cycle notes</a:t>
            </a:r>
          </a:p>
          <a:p>
            <a:pPr lvl="1">
              <a:defRPr/>
            </a:pPr>
            <a:r>
              <a:rPr lang="en-US" dirty="0">
                <a:latin typeface="Arial" panose="020B0604020202020204" pitchFamily="34" charset="0"/>
                <a:cs typeface="Arial" panose="020B0604020202020204" pitchFamily="34" charset="0"/>
              </a:rPr>
              <a:t>Egg is ingested</a:t>
            </a:r>
          </a:p>
          <a:p>
            <a:pPr lvl="1">
              <a:defRPr/>
            </a:pPr>
            <a:r>
              <a:rPr lang="en-US" dirty="0">
                <a:latin typeface="Arial" panose="020B0604020202020204" pitchFamily="34" charset="0"/>
                <a:cs typeface="Arial" panose="020B0604020202020204" pitchFamily="34" charset="0"/>
              </a:rPr>
              <a:t>Hexacanth embryo is released into the intestines and penetrates the intestinal wall entering circulation</a:t>
            </a:r>
          </a:p>
          <a:p>
            <a:pPr lvl="1">
              <a:defRPr/>
            </a:pPr>
            <a:r>
              <a:rPr lang="en-US" dirty="0">
                <a:latin typeface="Arial" panose="020B0604020202020204" pitchFamily="34" charset="0"/>
                <a:cs typeface="Arial" panose="020B0604020202020204" pitchFamily="34" charset="0"/>
              </a:rPr>
              <a:t>Develops into a </a:t>
            </a:r>
            <a:r>
              <a:rPr lang="en-US" dirty="0" err="1">
                <a:latin typeface="Arial" panose="020B0604020202020204" pitchFamily="34" charset="0"/>
                <a:cs typeface="Arial" panose="020B0604020202020204" pitchFamily="34" charset="0"/>
              </a:rPr>
              <a:t>cystercosis</a:t>
            </a:r>
            <a:r>
              <a:rPr lang="en-US" dirty="0">
                <a:latin typeface="Arial" panose="020B0604020202020204" pitchFamily="34" charset="0"/>
                <a:cs typeface="Arial" panose="020B0604020202020204" pitchFamily="34" charset="0"/>
              </a:rPr>
              <a:t> in any tissue/organ</a:t>
            </a:r>
          </a:p>
          <a:p>
            <a:pPr marL="457200" lvl="1" indent="0">
              <a:buNone/>
              <a:defRPr/>
            </a:pP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E89DA899-38E2-3C3C-063F-EC92EC3CC959}"/>
              </a:ext>
            </a:extLst>
          </p:cNvPr>
          <p:cNvSpPr>
            <a:spLocks noGrp="1"/>
          </p:cNvSpPr>
          <p:nvPr>
            <p:ph type="title"/>
          </p:nvPr>
        </p:nvSpPr>
        <p:spPr>
          <a:xfrm>
            <a:off x="838200" y="365125"/>
            <a:ext cx="10515600" cy="1071079"/>
          </a:xfrm>
        </p:spPr>
        <p:txBody>
          <a:bodyPr>
            <a:normAutofit/>
          </a:bodyPr>
          <a:lstStyle/>
          <a:p>
            <a:pPr algn="ctr"/>
            <a:r>
              <a:rPr lang="en-US" altLang="en-US" sz="4000" dirty="0" err="1">
                <a:latin typeface="Arial" panose="020B0604020202020204" pitchFamily="34" charset="0"/>
                <a:cs typeface="Arial" panose="020B0604020202020204" pitchFamily="34" charset="0"/>
              </a:rPr>
              <a:t>Cystercosis</a:t>
            </a:r>
            <a:r>
              <a:rPr lang="en-US" altLang="en-US" sz="4000" dirty="0"/>
              <a:t> (Cont.)</a:t>
            </a:r>
          </a:p>
        </p:txBody>
      </p:sp>
      <p:sp>
        <p:nvSpPr>
          <p:cNvPr id="172035" name="Content Placeholder 2">
            <a:extLst>
              <a:ext uri="{FF2B5EF4-FFF2-40B4-BE49-F238E27FC236}">
                <a16:creationId xmlns:a16="http://schemas.microsoft.com/office/drawing/2014/main" id="{6D44A37D-7FA8-EEA8-42BC-ED76BEFCFD32}"/>
              </a:ext>
            </a:extLst>
          </p:cNvPr>
          <p:cNvSpPr>
            <a:spLocks noGrp="1"/>
          </p:cNvSpPr>
          <p:nvPr>
            <p:ph idx="1"/>
          </p:nvPr>
        </p:nvSpPr>
        <p:spPr>
          <a:xfrm>
            <a:off x="838200" y="1436204"/>
            <a:ext cx="10515600" cy="4351338"/>
          </a:xfrm>
        </p:spPr>
        <p:txBody>
          <a:bodyPr>
            <a:normAutofit/>
          </a:bodyPr>
          <a:lstStyle/>
          <a:p>
            <a:r>
              <a:rPr lang="en-US" altLang="en-US" sz="2400" dirty="0">
                <a:latin typeface="Arial" panose="020B0604020202020204" pitchFamily="34" charset="0"/>
                <a:cs typeface="Arial" panose="020B0604020202020204" pitchFamily="34" charset="0"/>
              </a:rPr>
              <a:t>The larva can live up to 7 years and elicits a host tissue reaction, resulting in production of a fibrous capsule. </a:t>
            </a:r>
          </a:p>
          <a:p>
            <a:r>
              <a:rPr lang="en-US" altLang="en-US" sz="2400" dirty="0">
                <a:latin typeface="Arial" panose="020B0604020202020204" pitchFamily="34" charset="0"/>
                <a:cs typeface="Arial" panose="020B0604020202020204" pitchFamily="34" charset="0"/>
              </a:rPr>
              <a:t>Once the organism dies and releases larval antigens, there is an intense host inflammatory reaction that leads to tissue damage in the area.</a:t>
            </a:r>
          </a:p>
          <a:p>
            <a:r>
              <a:rPr lang="en-US" altLang="en-US" sz="2400" dirty="0">
                <a:latin typeface="Arial" panose="020B0604020202020204" pitchFamily="34" charset="0"/>
                <a:cs typeface="Arial" panose="020B0604020202020204" pitchFamily="34" charset="0"/>
              </a:rPr>
              <a:t>Eventual calcification of the </a:t>
            </a:r>
            <a:r>
              <a:rPr lang="en-US" altLang="en-US" sz="2400" dirty="0" err="1">
                <a:latin typeface="Arial" panose="020B0604020202020204" pitchFamily="34" charset="0"/>
                <a:cs typeface="Arial" panose="020B0604020202020204" pitchFamily="34" charset="0"/>
              </a:rPr>
              <a:t>cysticercus</a:t>
            </a:r>
            <a:r>
              <a:rPr lang="en-US" altLang="en-US" sz="2400" dirty="0">
                <a:latin typeface="Arial" panose="020B0604020202020204" pitchFamily="34" charset="0"/>
                <a:cs typeface="Arial" panose="020B0604020202020204" pitchFamily="34" charset="0"/>
              </a:rPr>
              <a:t> will occur. </a:t>
            </a:r>
          </a:p>
          <a:p>
            <a:r>
              <a:rPr lang="en-US" altLang="en-US" sz="2400" dirty="0">
                <a:latin typeface="Arial" panose="020B0604020202020204" pitchFamily="34" charset="0"/>
                <a:cs typeface="Arial" panose="020B0604020202020204" pitchFamily="34" charset="0"/>
              </a:rPr>
              <a:t>The most commonly infected sites are the striated muscle, eye, and brain.</a:t>
            </a:r>
          </a:p>
          <a:p>
            <a:r>
              <a:rPr lang="en-US" altLang="en-US" sz="2400" dirty="0">
                <a:latin typeface="Arial" panose="020B0604020202020204" pitchFamily="34" charset="0"/>
                <a:cs typeface="Arial" panose="020B0604020202020204" pitchFamily="34" charset="0"/>
              </a:rPr>
              <a:t>Light infections usually cause no clinical symptoms.</a:t>
            </a:r>
          </a:p>
          <a:p>
            <a:r>
              <a:rPr lang="en-US" altLang="en-US" sz="2400" dirty="0">
                <a:latin typeface="Arial" panose="020B0604020202020204" pitchFamily="34" charset="0"/>
                <a:cs typeface="Arial" panose="020B0604020202020204" pitchFamily="34" charset="0"/>
              </a:rPr>
              <a:t>Symptoms depend on the organ affected and the size and number of </a:t>
            </a:r>
            <a:r>
              <a:rPr lang="en-US" altLang="en-US" sz="2400" dirty="0" err="1">
                <a:latin typeface="Arial" panose="020B0604020202020204" pitchFamily="34" charset="0"/>
                <a:cs typeface="Arial" panose="020B0604020202020204" pitchFamily="34" charset="0"/>
              </a:rPr>
              <a:t>cysticerci</a:t>
            </a:r>
            <a:r>
              <a:rPr lang="en-US" altLang="en-US" sz="2400" dirty="0">
                <a:latin typeface="Arial" panose="020B0604020202020204" pitchFamily="34" charset="0"/>
                <a:cs typeface="Arial" panose="020B0604020202020204" pitchFamily="34" charset="0"/>
              </a:rPr>
              <a:t> present.</a:t>
            </a:r>
          </a:p>
          <a:p>
            <a:pPr marL="0" indent="0">
              <a:buNone/>
            </a:pPr>
            <a:endParaRPr lang="en-US" altLang="en-US" sz="2400" dirty="0">
              <a:latin typeface="Arial" panose="020B0604020202020204" pitchFamily="34" charset="0"/>
              <a:cs typeface="Arial" panose="020B0604020202020204" pitchFamily="34" charset="0"/>
            </a:endParaRPr>
          </a:p>
          <a:p>
            <a:endParaRPr lang="en-US" altLang="en-US" sz="2400" dirty="0">
              <a:highlight>
                <a:srgbClr val="FFFF00"/>
              </a:highlight>
              <a:latin typeface="Arial" panose="020B0604020202020204" pitchFamily="34" charset="0"/>
              <a:cs typeface="Arial" panose="020B0604020202020204" pitchFamily="34"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id="{C5FD007B-5092-3803-A25B-FE5FF295D669}"/>
              </a:ext>
            </a:extLst>
          </p:cNvPr>
          <p:cNvSpPr>
            <a:spLocks noGrp="1"/>
          </p:cNvSpPr>
          <p:nvPr>
            <p:ph type="title"/>
          </p:nvPr>
        </p:nvSpPr>
        <p:spPr>
          <a:xfrm>
            <a:off x="838200" y="365126"/>
            <a:ext cx="10515600" cy="1036292"/>
          </a:xfrm>
        </p:spPr>
        <p:txBody>
          <a:bodyPr>
            <a:normAutofit/>
          </a:bodyPr>
          <a:lstStyle/>
          <a:p>
            <a:pPr algn="ctr"/>
            <a:r>
              <a:rPr lang="en-US" altLang="en-US" sz="4000" dirty="0" err="1">
                <a:latin typeface="Arial" panose="020B0604020202020204" pitchFamily="34" charset="0"/>
                <a:cs typeface="Arial" panose="020B0604020202020204" pitchFamily="34" charset="0"/>
              </a:rPr>
              <a:t>Cystercosis</a:t>
            </a:r>
            <a:r>
              <a:rPr lang="en-US" altLang="en-US" sz="4000" dirty="0"/>
              <a:t> (Cont.)</a:t>
            </a:r>
          </a:p>
        </p:txBody>
      </p:sp>
      <p:sp>
        <p:nvSpPr>
          <p:cNvPr id="174083" name="Content Placeholder 2">
            <a:extLst>
              <a:ext uri="{FF2B5EF4-FFF2-40B4-BE49-F238E27FC236}">
                <a16:creationId xmlns:a16="http://schemas.microsoft.com/office/drawing/2014/main" id="{3171848E-05BD-1C4B-9E62-73027F547735}"/>
              </a:ext>
            </a:extLst>
          </p:cNvPr>
          <p:cNvSpPr>
            <a:spLocks noGrp="1"/>
          </p:cNvSpPr>
          <p:nvPr>
            <p:ph idx="1"/>
          </p:nvPr>
        </p:nvSpPr>
        <p:spPr>
          <a:xfrm>
            <a:off x="882926" y="1401418"/>
            <a:ext cx="10515600" cy="4351338"/>
          </a:xfrm>
        </p:spPr>
        <p:txBody>
          <a:bodyPr/>
          <a:lstStyle/>
          <a:p>
            <a:r>
              <a:rPr lang="en-US" altLang="en-US" dirty="0">
                <a:latin typeface="Arial" panose="020B0604020202020204" pitchFamily="34" charset="0"/>
                <a:cs typeface="Arial" panose="020B0604020202020204" pitchFamily="34" charset="0"/>
              </a:rPr>
              <a:t>In striated muscle</a:t>
            </a:r>
          </a:p>
          <a:p>
            <a:pPr lvl="1"/>
            <a:r>
              <a:rPr lang="en-US" altLang="en-US" dirty="0">
                <a:latin typeface="Arial" panose="020B0604020202020204" pitchFamily="34" charset="0"/>
                <a:cs typeface="Arial" panose="020B0604020202020204" pitchFamily="34" charset="0"/>
              </a:rPr>
              <a:t>Muscular pain, weakness, cramps</a:t>
            </a:r>
          </a:p>
          <a:p>
            <a:r>
              <a:rPr lang="en-US" altLang="en-US" dirty="0">
                <a:latin typeface="Arial" panose="020B0604020202020204" pitchFamily="34" charset="0"/>
                <a:cs typeface="Arial" panose="020B0604020202020204" pitchFamily="34" charset="0"/>
              </a:rPr>
              <a:t>In the eye</a:t>
            </a:r>
          </a:p>
          <a:p>
            <a:pPr lvl="1"/>
            <a:r>
              <a:rPr lang="en-US" altLang="en-US" dirty="0" err="1">
                <a:latin typeface="Arial" panose="020B0604020202020204" pitchFamily="34" charset="0"/>
                <a:cs typeface="Arial" panose="020B0604020202020204" pitchFamily="34" charset="0"/>
              </a:rPr>
              <a:t>Cysticercus</a:t>
            </a:r>
            <a:r>
              <a:rPr lang="en-US" altLang="en-US" dirty="0">
                <a:latin typeface="Arial" panose="020B0604020202020204" pitchFamily="34" charset="0"/>
                <a:cs typeface="Arial" panose="020B0604020202020204" pitchFamily="34" charset="0"/>
              </a:rPr>
              <a:t> can morphology in the vitreous or subretinal space of the eye</a:t>
            </a:r>
          </a:p>
          <a:p>
            <a:pPr lvl="1"/>
            <a:r>
              <a:rPr lang="en-US" altLang="en-US" dirty="0">
                <a:latin typeface="Arial" panose="020B0604020202020204" pitchFamily="34" charset="0"/>
                <a:cs typeface="Arial" panose="020B0604020202020204" pitchFamily="34" charset="0"/>
              </a:rPr>
              <a:t>Retinal detachment, </a:t>
            </a:r>
            <a:r>
              <a:rPr lang="en-US" altLang="en-US" dirty="0" err="1">
                <a:latin typeface="Arial" panose="020B0604020202020204" pitchFamily="34" charset="0"/>
                <a:cs typeface="Arial" panose="020B0604020202020204" pitchFamily="34" charset="0"/>
              </a:rPr>
              <a:t>intraorbital</a:t>
            </a:r>
            <a:r>
              <a:rPr lang="en-US" altLang="en-US" dirty="0">
                <a:latin typeface="Arial" panose="020B0604020202020204" pitchFamily="34" charset="0"/>
                <a:cs typeface="Arial" panose="020B0604020202020204" pitchFamily="34" charset="0"/>
              </a:rPr>
              <a:t> pain, flashes of light, and blurred vision may occur</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80A186C8-AC86-03FD-413E-8C44A05F59BC}"/>
              </a:ext>
            </a:extLst>
          </p:cNvPr>
          <p:cNvSpPr>
            <a:spLocks noGrp="1"/>
          </p:cNvSpPr>
          <p:nvPr>
            <p:ph type="title"/>
          </p:nvPr>
        </p:nvSpPr>
        <p:spPr>
          <a:xfrm>
            <a:off x="838200" y="365125"/>
            <a:ext cx="10515600" cy="1026353"/>
          </a:xfrm>
        </p:spPr>
        <p:txBody>
          <a:bodyPr>
            <a:normAutofit/>
          </a:bodyPr>
          <a:lstStyle/>
          <a:p>
            <a:pPr algn="ctr"/>
            <a:r>
              <a:rPr lang="en-US" altLang="en-US" sz="4000" dirty="0" err="1">
                <a:latin typeface="Arial" panose="020B0604020202020204" pitchFamily="34" charset="0"/>
                <a:cs typeface="Arial" panose="020B0604020202020204" pitchFamily="34" charset="0"/>
              </a:rPr>
              <a:t>Cystercosis</a:t>
            </a:r>
            <a:r>
              <a:rPr lang="en-US" altLang="en-US" sz="4000" dirty="0"/>
              <a:t> (Cont.)</a:t>
            </a:r>
          </a:p>
        </p:txBody>
      </p:sp>
      <p:sp>
        <p:nvSpPr>
          <p:cNvPr id="175107" name="Content Placeholder 2">
            <a:extLst>
              <a:ext uri="{FF2B5EF4-FFF2-40B4-BE49-F238E27FC236}">
                <a16:creationId xmlns:a16="http://schemas.microsoft.com/office/drawing/2014/main" id="{B504301B-5134-C042-FFE9-417E7B8283E6}"/>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Neurocysticercosis</a:t>
            </a:r>
            <a:r>
              <a:rPr lang="en-US" altLang="en-US" strike="sngStrike" dirty="0">
                <a:latin typeface="Arial" panose="020B0604020202020204" pitchFamily="34" charset="0"/>
                <a:cs typeface="Arial" panose="020B0604020202020204" pitchFamily="34" charset="0"/>
              </a:rPr>
              <a:t> </a:t>
            </a:r>
          </a:p>
          <a:p>
            <a:pPr lvl="1"/>
            <a:r>
              <a:rPr lang="en-US" altLang="en-US" dirty="0">
                <a:latin typeface="Arial" panose="020B0604020202020204" pitchFamily="34" charset="0"/>
                <a:cs typeface="Arial" panose="020B0604020202020204" pitchFamily="34" charset="0"/>
              </a:rPr>
              <a:t>Most serious manifestation</a:t>
            </a:r>
            <a:endParaRPr lang="en-US" altLang="en-US" strike="sngStrike"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The causative agent for up to 30% of epilepsy cases seen in patients in countries where the disease is endemic.</a:t>
            </a:r>
          </a:p>
          <a:p>
            <a:r>
              <a:rPr lang="en-US" altLang="en-US" dirty="0">
                <a:latin typeface="Arial" panose="020B0604020202020204" pitchFamily="34" charset="0"/>
                <a:cs typeface="Arial" panose="020B0604020202020204" pitchFamily="34" charset="0"/>
              </a:rPr>
              <a:t>Other possible manifestations</a:t>
            </a:r>
          </a:p>
          <a:p>
            <a:pPr lvl="1"/>
            <a:r>
              <a:rPr lang="en-US" altLang="en-US" dirty="0">
                <a:latin typeface="Arial" panose="020B0604020202020204" pitchFamily="34" charset="0"/>
                <a:cs typeface="Arial" panose="020B0604020202020204" pitchFamily="34" charset="0"/>
              </a:rPr>
              <a:t>Headaches, symptoms resembling those seen in meningitis or a brain tumor, convulsions, or a variety of motor and sensory problems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1A25C665-D413-4243-A090-691631DA3E87}"/>
              </a:ext>
            </a:extLst>
          </p:cNvPr>
          <p:cNvSpPr>
            <a:spLocks noGrp="1"/>
          </p:cNvSpPr>
          <p:nvPr>
            <p:ph type="title"/>
          </p:nvPr>
        </p:nvSpPr>
        <p:spPr>
          <a:xfrm>
            <a:off x="838200" y="365125"/>
            <a:ext cx="10515600" cy="917023"/>
          </a:xfrm>
        </p:spPr>
        <p:txBody>
          <a:bodyPr>
            <a:normAutofit/>
          </a:bodyPr>
          <a:lstStyle/>
          <a:p>
            <a:pPr algn="ctr"/>
            <a:r>
              <a:rPr lang="en-US" altLang="en-US" sz="4000" dirty="0" err="1">
                <a:latin typeface="Arial" panose="020B0604020202020204" pitchFamily="34" charset="0"/>
                <a:cs typeface="Arial" panose="020B0604020202020204" pitchFamily="34" charset="0"/>
              </a:rPr>
              <a:t>Cystercosis</a:t>
            </a:r>
            <a:r>
              <a:rPr lang="en-US" altLang="en-US" sz="4000" dirty="0"/>
              <a:t> (Cont.)</a:t>
            </a:r>
          </a:p>
        </p:txBody>
      </p:sp>
      <p:sp>
        <p:nvSpPr>
          <p:cNvPr id="176131" name="Content Placeholder 2">
            <a:extLst>
              <a:ext uri="{FF2B5EF4-FFF2-40B4-BE49-F238E27FC236}">
                <a16:creationId xmlns:a16="http://schemas.microsoft.com/office/drawing/2014/main" id="{AF4F3E9E-1302-B7E5-FCDB-1400BBAC18C4}"/>
              </a:ext>
            </a:extLst>
          </p:cNvPr>
          <p:cNvSpPr>
            <a:spLocks noGrp="1"/>
          </p:cNvSpPr>
          <p:nvPr>
            <p:ph idx="1"/>
          </p:nvPr>
        </p:nvSpPr>
        <p:spPr>
          <a:xfrm>
            <a:off x="838200" y="1460500"/>
            <a:ext cx="10515600" cy="4351338"/>
          </a:xfrm>
        </p:spPr>
        <p:txBody>
          <a:bodyPr/>
          <a:lstStyle/>
          <a:p>
            <a:r>
              <a:rPr lang="en-US" altLang="en-US" dirty="0">
                <a:latin typeface="Arial" panose="020B0604020202020204" pitchFamily="34" charset="0"/>
                <a:cs typeface="Arial" panose="020B0604020202020204" pitchFamily="34" charset="0"/>
              </a:rPr>
              <a:t>Appearance of </a:t>
            </a:r>
            <a:r>
              <a:rPr lang="en-US" altLang="en-US" dirty="0" err="1">
                <a:latin typeface="Arial" panose="020B0604020202020204" pitchFamily="34" charset="0"/>
                <a:cs typeface="Arial" panose="020B0604020202020204" pitchFamily="34" charset="0"/>
              </a:rPr>
              <a:t>cysticersus</a:t>
            </a:r>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Oval, translucent, and about 5 to 18 mm in size</a:t>
            </a:r>
          </a:p>
          <a:p>
            <a:pPr lvl="1"/>
            <a:r>
              <a:rPr lang="en-US" altLang="en-US" dirty="0">
                <a:latin typeface="Arial" panose="020B0604020202020204" pitchFamily="34" charset="0"/>
                <a:cs typeface="Arial" panose="020B0604020202020204" pitchFamily="34" charset="0"/>
              </a:rPr>
              <a:t>Contains an invaginated scolex containing four suckers and a circle of </a:t>
            </a:r>
            <a:r>
              <a:rPr lang="en-US" altLang="en-US" dirty="0" err="1">
                <a:latin typeface="Arial" panose="020B0604020202020204" pitchFamily="34" charset="0"/>
                <a:cs typeface="Arial" panose="020B0604020202020204" pitchFamily="34" charset="0"/>
              </a:rPr>
              <a:t>hooklets</a:t>
            </a:r>
            <a:r>
              <a:rPr lang="en-US" altLang="en-US" dirty="0">
                <a:latin typeface="Arial" panose="020B0604020202020204" pitchFamily="34" charset="0"/>
                <a:cs typeface="Arial" panose="020B0604020202020204" pitchFamily="34" charset="0"/>
              </a:rPr>
              <a:t> on the rostellum</a:t>
            </a:r>
          </a:p>
          <a:p>
            <a:r>
              <a:rPr lang="en-US" altLang="en-US" dirty="0">
                <a:latin typeface="Arial" panose="020B0604020202020204" pitchFamily="34" charset="0"/>
                <a:cs typeface="Arial" panose="020B0604020202020204" pitchFamily="34" charset="0"/>
              </a:rPr>
              <a:t>Diagnosis</a:t>
            </a:r>
          </a:p>
          <a:p>
            <a:pPr lvl="1"/>
            <a:r>
              <a:rPr lang="en-US" altLang="en-US" dirty="0">
                <a:latin typeface="Arial" panose="020B0604020202020204" pitchFamily="34" charset="0"/>
                <a:cs typeface="Arial" panose="020B0604020202020204" pitchFamily="34" charset="0"/>
              </a:rPr>
              <a:t>Radiography to detect calcified cysts</a:t>
            </a:r>
          </a:p>
          <a:p>
            <a:pPr lvl="1"/>
            <a:r>
              <a:rPr lang="en-US" altLang="en-US" dirty="0">
                <a:latin typeface="Arial" panose="020B0604020202020204" pitchFamily="34" charset="0"/>
                <a:cs typeface="Arial" panose="020B0604020202020204" pitchFamily="34" charset="0"/>
              </a:rPr>
              <a:t>Ophthalmoscopic examination of the eye</a:t>
            </a:r>
          </a:p>
          <a:p>
            <a:pPr lvl="1"/>
            <a:r>
              <a:rPr lang="en-US" altLang="en-US" dirty="0">
                <a:latin typeface="Arial" panose="020B0604020202020204" pitchFamily="34" charset="0"/>
                <a:cs typeface="Arial" panose="020B0604020202020204" pitchFamily="34" charset="0"/>
              </a:rPr>
              <a:t>Imaging techniques (CT, MRI)</a:t>
            </a:r>
          </a:p>
          <a:p>
            <a:pPr lvl="1"/>
            <a:r>
              <a:rPr lang="en-US" altLang="en-US" dirty="0">
                <a:latin typeface="Arial" panose="020B0604020202020204" pitchFamily="34" charset="0"/>
                <a:cs typeface="Arial" panose="020B0604020202020204" pitchFamily="34" charset="0"/>
              </a:rPr>
              <a:t>Histologic tissue staining</a:t>
            </a:r>
          </a:p>
          <a:p>
            <a:pPr lvl="1"/>
            <a:r>
              <a:rPr lang="en-US" altLang="en-US" dirty="0">
                <a:latin typeface="Arial" panose="020B0604020202020204" pitchFamily="34" charset="0"/>
                <a:cs typeface="Arial" panose="020B0604020202020204" pitchFamily="34" charset="0"/>
              </a:rPr>
              <a:t>Serologic tests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5A028E8C-A190-5C7F-527A-E90AA5F19454}"/>
              </a:ext>
            </a:extLst>
          </p:cNvPr>
          <p:cNvSpPr>
            <a:spLocks noGrp="1"/>
          </p:cNvSpPr>
          <p:nvPr>
            <p:ph type="title"/>
          </p:nvPr>
        </p:nvSpPr>
        <p:spPr/>
        <p:txBody>
          <a:bodyPr>
            <a:normAutofit/>
          </a:bodyPr>
          <a:lstStyle/>
          <a:p>
            <a:pPr algn="ctr"/>
            <a:r>
              <a:rPr lang="en-US" altLang="en-US" sz="4000" dirty="0">
                <a:latin typeface="Arial" panose="020B0604020202020204" pitchFamily="34" charset="0"/>
                <a:cs typeface="Arial" panose="020B0604020202020204" pitchFamily="34" charset="0"/>
              </a:rPr>
              <a:t>Sparganosis</a:t>
            </a:r>
          </a:p>
        </p:txBody>
      </p:sp>
      <p:sp>
        <p:nvSpPr>
          <p:cNvPr id="177155" name="Content Placeholder 2">
            <a:extLst>
              <a:ext uri="{FF2B5EF4-FFF2-40B4-BE49-F238E27FC236}">
                <a16:creationId xmlns:a16="http://schemas.microsoft.com/office/drawing/2014/main" id="{E41C8FDD-1D7B-F32C-61A0-2F1B388018FA}"/>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Human infection with the plerocercoid larva (</a:t>
            </a:r>
            <a:r>
              <a:rPr lang="en-US" altLang="en-US" dirty="0" err="1">
                <a:latin typeface="Arial" panose="020B0604020202020204" pitchFamily="34" charset="0"/>
                <a:cs typeface="Arial" panose="020B0604020202020204" pitchFamily="34" charset="0"/>
              </a:rPr>
              <a:t>sparganum</a:t>
            </a:r>
            <a:r>
              <a:rPr lang="en-US" altLang="en-US" dirty="0">
                <a:latin typeface="Arial" panose="020B0604020202020204" pitchFamily="34" charset="0"/>
                <a:cs typeface="Arial" panose="020B0604020202020204" pitchFamily="34" charset="0"/>
              </a:rPr>
              <a:t>) of a dog or cat tapeworm can result in sparganosis.</a:t>
            </a:r>
          </a:p>
          <a:p>
            <a:r>
              <a:rPr lang="en-US" altLang="en-US" dirty="0">
                <a:latin typeface="Arial" panose="020B0604020202020204" pitchFamily="34" charset="0"/>
                <a:cs typeface="Arial" panose="020B0604020202020204" pitchFamily="34" charset="0"/>
              </a:rPr>
              <a:t>Modes of transmission</a:t>
            </a:r>
          </a:p>
          <a:p>
            <a:pPr lvl="1"/>
            <a:r>
              <a:rPr lang="en-US" altLang="en-US" dirty="0">
                <a:latin typeface="Arial" panose="020B0604020202020204" pitchFamily="34" charset="0"/>
                <a:cs typeface="Arial" panose="020B0604020202020204" pitchFamily="34" charset="0"/>
              </a:rPr>
              <a:t>Ingesting a copepod containing the procercoid larva</a:t>
            </a:r>
          </a:p>
          <a:p>
            <a:pPr lvl="1"/>
            <a:r>
              <a:rPr lang="en-US" altLang="en-US" dirty="0">
                <a:latin typeface="Arial" panose="020B0604020202020204" pitchFamily="34" charset="0"/>
                <a:cs typeface="Arial" panose="020B0604020202020204" pitchFamily="34" charset="0"/>
              </a:rPr>
              <a:t>Ingesting reptiles, amphibians, or other animals containing the larva</a:t>
            </a:r>
          </a:p>
          <a:p>
            <a:pPr lvl="1"/>
            <a:r>
              <a:rPr lang="en-US" altLang="en-US" dirty="0">
                <a:latin typeface="Arial" panose="020B0604020202020204" pitchFamily="34" charset="0"/>
                <a:cs typeface="Arial" panose="020B0604020202020204" pitchFamily="34" charset="0"/>
              </a:rPr>
              <a:t>Through invasion of the plerocercoid larva when the raw tissue from the second intermediate host is used as a poultice</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3D7F1CBF-4AAD-E8EE-A66C-D95A8FE3AE5D}"/>
              </a:ext>
            </a:extLst>
          </p:cNvPr>
          <p:cNvSpPr>
            <a:spLocks noGrp="1"/>
          </p:cNvSpPr>
          <p:nvPr>
            <p:ph type="title"/>
          </p:nvPr>
        </p:nvSpPr>
        <p:spPr>
          <a:xfrm>
            <a:off x="838200" y="365125"/>
            <a:ext cx="10515600" cy="847449"/>
          </a:xfrm>
        </p:spPr>
        <p:txBody>
          <a:bodyPr>
            <a:normAutofit/>
          </a:bodyPr>
          <a:lstStyle/>
          <a:p>
            <a:pPr algn="ctr"/>
            <a:r>
              <a:rPr lang="en-US" altLang="en-US" sz="4000" dirty="0">
                <a:latin typeface="Arial" panose="020B0604020202020204" pitchFamily="34" charset="0"/>
                <a:cs typeface="Arial" panose="020B0604020202020204" pitchFamily="34" charset="0"/>
              </a:rPr>
              <a:t>Sparganosis</a:t>
            </a:r>
            <a:endParaRPr lang="en-US" altLang="en-US" sz="4000" dirty="0"/>
          </a:p>
        </p:txBody>
      </p:sp>
      <p:sp>
        <p:nvSpPr>
          <p:cNvPr id="178179" name="Content Placeholder 2">
            <a:extLst>
              <a:ext uri="{FF2B5EF4-FFF2-40B4-BE49-F238E27FC236}">
                <a16:creationId xmlns:a16="http://schemas.microsoft.com/office/drawing/2014/main" id="{F3DCBB2E-553D-591B-81FD-5C3C84DB6B1D}"/>
              </a:ext>
            </a:extLst>
          </p:cNvPr>
          <p:cNvSpPr>
            <a:spLocks noGrp="1"/>
          </p:cNvSpPr>
          <p:nvPr>
            <p:ph idx="1"/>
          </p:nvPr>
        </p:nvSpPr>
        <p:spPr>
          <a:xfrm>
            <a:off x="838200" y="1460500"/>
            <a:ext cx="10515600" cy="4351338"/>
          </a:xfrm>
        </p:spPr>
        <p:txBody>
          <a:bodyPr/>
          <a:lstStyle/>
          <a:p>
            <a:r>
              <a:rPr lang="en-US" altLang="en-US" dirty="0">
                <a:latin typeface="Arial" panose="020B0604020202020204" pitchFamily="34" charset="0"/>
                <a:cs typeface="Arial" panose="020B0604020202020204" pitchFamily="34" charset="0"/>
              </a:rPr>
              <a:t>Disease is common in Southeast Asia.</a:t>
            </a:r>
          </a:p>
          <a:p>
            <a:r>
              <a:rPr lang="en-US" altLang="en-US" dirty="0">
                <a:latin typeface="Arial" panose="020B0604020202020204" pitchFamily="34" charset="0"/>
                <a:cs typeface="Arial" panose="020B0604020202020204" pitchFamily="34" charset="0"/>
              </a:rPr>
              <a:t>Infection is often seen in the eye after a poultice has been applied to relieve an infection. </a:t>
            </a:r>
          </a:p>
          <a:p>
            <a:r>
              <a:rPr lang="en-US" altLang="en-US" dirty="0">
                <a:latin typeface="Arial" panose="020B0604020202020204" pitchFamily="34" charset="0"/>
                <a:cs typeface="Arial" panose="020B0604020202020204" pitchFamily="34" charset="0"/>
              </a:rPr>
              <a:t>The organism may also cause migratory subcutaneous nodules, itching, and pain.</a:t>
            </a:r>
          </a:p>
          <a:p>
            <a:r>
              <a:rPr lang="en-US" altLang="en-US" dirty="0">
                <a:latin typeface="Arial" panose="020B0604020202020204" pitchFamily="34" charset="0"/>
                <a:cs typeface="Arial" panose="020B0604020202020204" pitchFamily="34" charset="0"/>
              </a:rPr>
              <a:t>Diagnosis</a:t>
            </a:r>
          </a:p>
          <a:p>
            <a:pPr lvl="1"/>
            <a:r>
              <a:rPr lang="en-US" altLang="en-US" dirty="0">
                <a:latin typeface="Arial" panose="020B0604020202020204" pitchFamily="34" charset="0"/>
                <a:cs typeface="Arial" panose="020B0604020202020204" pitchFamily="34" charset="0"/>
              </a:rPr>
              <a:t>Finding a small, white, ribbonlike organism with a rudimentary scolex</a:t>
            </a:r>
          </a:p>
          <a:p>
            <a:pPr lvl="1"/>
            <a:r>
              <a:rPr lang="en-US" altLang="en-US" dirty="0">
                <a:latin typeface="Arial" panose="020B0604020202020204" pitchFamily="34" charset="0"/>
                <a:cs typeface="Arial" panose="020B0604020202020204" pitchFamily="34" charset="0"/>
              </a:rPr>
              <a:t>Size range- few millimeters to 40 cm</a:t>
            </a:r>
          </a:p>
          <a:p>
            <a:pPr lvl="1"/>
            <a:r>
              <a:rPr lang="en-US" altLang="en-US" dirty="0">
                <a:latin typeface="Arial" panose="020B0604020202020204" pitchFamily="34" charset="0"/>
                <a:cs typeface="Arial" panose="020B0604020202020204" pitchFamily="34" charset="0"/>
              </a:rPr>
              <a:t>Organism may be removed surgically.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536C8F8-C2C1-B9AE-B05F-F9BF9AD099D8}"/>
              </a:ext>
            </a:extLst>
          </p:cNvPr>
          <p:cNvSpPr>
            <a:spLocks noGrp="1"/>
          </p:cNvSpPr>
          <p:nvPr>
            <p:ph type="title"/>
          </p:nvPr>
        </p:nvSpPr>
        <p:spPr/>
        <p:txBody>
          <a:bodyPr/>
          <a:lstStyle/>
          <a:p>
            <a:pPr algn="ctr"/>
            <a:r>
              <a:rPr lang="en-US" altLang="en-US" sz="4000" i="1" dirty="0">
                <a:latin typeface="Arial" panose="020B0604020202020204" pitchFamily="34" charset="0"/>
                <a:cs typeface="Arial" panose="020B0604020202020204" pitchFamily="34" charset="0"/>
              </a:rPr>
              <a:t>Toxoplasma gondii</a:t>
            </a:r>
            <a:r>
              <a:rPr lang="en-US" altLang="en-US" sz="4000" dirty="0">
                <a:latin typeface="Arial" panose="020B0604020202020204" pitchFamily="34" charset="0"/>
                <a:cs typeface="Arial" panose="020B0604020202020204" pitchFamily="34" charset="0"/>
              </a:rPr>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r>
              <a:rPr lang="en-US" altLang="en-US" sz="4000" dirty="0"/>
              <a:t> </a:t>
            </a:r>
            <a:r>
              <a:rPr lang="en-US" altLang="en-US" dirty="0"/>
              <a:t>(Cont.)</a:t>
            </a:r>
          </a:p>
        </p:txBody>
      </p:sp>
      <p:sp>
        <p:nvSpPr>
          <p:cNvPr id="30723" name="Content Placeholder 2">
            <a:extLst>
              <a:ext uri="{FF2B5EF4-FFF2-40B4-BE49-F238E27FC236}">
                <a16:creationId xmlns:a16="http://schemas.microsoft.com/office/drawing/2014/main" id="{C88C15B2-E933-9CB5-7045-0045690C2223}"/>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The levels of antibodies to the organism show a rapid increase during infection</a:t>
            </a:r>
            <a:r>
              <a:rPr lang="en-US" altLang="en-US" strike="sngStrike" dirty="0">
                <a:latin typeface="Arial" panose="020B0604020202020204" pitchFamily="34" charset="0"/>
                <a:cs typeface="Arial" panose="020B0604020202020204" pitchFamily="34" charset="0"/>
              </a:rPr>
              <a:t> </a:t>
            </a:r>
          </a:p>
          <a:p>
            <a:pPr lvl="1"/>
            <a:r>
              <a:rPr lang="en-US" altLang="en-US" dirty="0">
                <a:latin typeface="Arial" panose="020B0604020202020204" pitchFamily="34" charset="0"/>
                <a:cs typeface="Arial" panose="020B0604020202020204" pitchFamily="34" charset="0"/>
              </a:rPr>
              <a:t>Tests for antibodies are most commonly used for diagnosis.</a:t>
            </a:r>
          </a:p>
          <a:p>
            <a:pPr lvl="1"/>
            <a:r>
              <a:rPr lang="en-US" altLang="en-US" dirty="0">
                <a:latin typeface="Arial" panose="020B0604020202020204" pitchFamily="34" charset="0"/>
                <a:cs typeface="Arial" panose="020B0604020202020204" pitchFamily="34" charset="0"/>
              </a:rPr>
              <a:t>IFAs and EIAs routinely used for diagnosis</a:t>
            </a:r>
          </a:p>
          <a:p>
            <a:r>
              <a:rPr lang="en-US" altLang="en-US" dirty="0">
                <a:latin typeface="Arial" panose="020B0604020202020204" pitchFamily="34" charset="0"/>
                <a:cs typeface="Arial" panose="020B0604020202020204" pitchFamily="34" charset="0"/>
              </a:rPr>
              <a:t>Because most patients have an antibody titer to the organism, interpretation of the titer must be linked to clinical symptoms and the patient’s history.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a:extLst>
              <a:ext uri="{FF2B5EF4-FFF2-40B4-BE49-F238E27FC236}">
                <a16:creationId xmlns:a16="http://schemas.microsoft.com/office/drawing/2014/main" id="{B1B5D306-BA6A-5895-F5FE-0FE06FD994B9}"/>
              </a:ext>
            </a:extLst>
          </p:cNvPr>
          <p:cNvSpPr>
            <a:spLocks noGrp="1"/>
          </p:cNvSpPr>
          <p:nvPr>
            <p:ph type="title"/>
          </p:nvPr>
        </p:nvSpPr>
        <p:spPr>
          <a:xfrm>
            <a:off x="838200" y="365125"/>
            <a:ext cx="10515600" cy="1026353"/>
          </a:xfrm>
        </p:spPr>
        <p:txBody>
          <a:bodyPr>
            <a:normAutofit/>
          </a:bodyPr>
          <a:lstStyle/>
          <a:p>
            <a:pPr algn="ctr"/>
            <a:r>
              <a:rPr lang="en-US" altLang="en-US" sz="4000" dirty="0">
                <a:latin typeface="Arial" panose="020B0604020202020204" pitchFamily="34" charset="0"/>
                <a:cs typeface="Arial" panose="020B0604020202020204" pitchFamily="34" charset="0"/>
              </a:rPr>
              <a:t>Echinococcosis</a:t>
            </a:r>
          </a:p>
        </p:txBody>
      </p:sp>
      <p:sp>
        <p:nvSpPr>
          <p:cNvPr id="179203" name="Content Placeholder 2">
            <a:extLst>
              <a:ext uri="{FF2B5EF4-FFF2-40B4-BE49-F238E27FC236}">
                <a16:creationId xmlns:a16="http://schemas.microsoft.com/office/drawing/2014/main" id="{5E429E24-556D-9284-BF84-604F119128E3}"/>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Also known as the hydatid cyst disease</a:t>
            </a:r>
          </a:p>
          <a:p>
            <a:r>
              <a:rPr lang="en-US" altLang="en-US" dirty="0">
                <a:latin typeface="Arial" panose="020B0604020202020204" pitchFamily="34" charset="0"/>
                <a:cs typeface="Arial" panose="020B0604020202020204" pitchFamily="34" charset="0"/>
              </a:rPr>
              <a:t>Infection caused by </a:t>
            </a:r>
            <a:r>
              <a:rPr lang="en-US" altLang="en-US" i="1" dirty="0">
                <a:latin typeface="Arial" panose="020B0604020202020204" pitchFamily="34" charset="0"/>
                <a:cs typeface="Arial" panose="020B0604020202020204" pitchFamily="34" charset="0"/>
              </a:rPr>
              <a:t>Echinococcus </a:t>
            </a:r>
            <a:r>
              <a:rPr lang="en-US" altLang="en-US" i="1" dirty="0" err="1">
                <a:latin typeface="Arial" panose="020B0604020202020204" pitchFamily="34" charset="0"/>
                <a:cs typeface="Arial" panose="020B0604020202020204" pitchFamily="34" charset="0"/>
              </a:rPr>
              <a:t>granulosus</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Normally involves a dog or other member of the family Canidae as the definitive host</a:t>
            </a:r>
          </a:p>
          <a:p>
            <a:r>
              <a:rPr lang="en-US" altLang="en-US" dirty="0">
                <a:latin typeface="Arial" panose="020B0604020202020204" pitchFamily="34" charset="0"/>
                <a:cs typeface="Arial" panose="020B0604020202020204" pitchFamily="34" charset="0"/>
              </a:rPr>
              <a:t>Usual host of the larval stage (hydatid cyst)</a:t>
            </a:r>
          </a:p>
          <a:p>
            <a:pPr lvl="1"/>
            <a:r>
              <a:rPr lang="en-US" altLang="en-US" dirty="0">
                <a:latin typeface="Arial" panose="020B0604020202020204" pitchFamily="34" charset="0"/>
                <a:cs typeface="Arial" panose="020B0604020202020204" pitchFamily="34" charset="0"/>
              </a:rPr>
              <a:t>Sheep and other herbivores </a:t>
            </a:r>
          </a:p>
          <a:p>
            <a:pPr marL="457200" lvl="1" indent="0">
              <a:buNone/>
            </a:pPr>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77344B36-1390-BB06-A026-FC36A9D8BFB4}"/>
              </a:ext>
            </a:extLst>
          </p:cNvPr>
          <p:cNvSpPr>
            <a:spLocks noGrp="1"/>
          </p:cNvSpPr>
          <p:nvPr>
            <p:ph type="title"/>
          </p:nvPr>
        </p:nvSpPr>
        <p:spPr/>
        <p:txBody>
          <a:bodyPr>
            <a:normAutofit/>
          </a:bodyPr>
          <a:lstStyle/>
          <a:p>
            <a:pPr algn="ctr"/>
            <a:r>
              <a:rPr lang="en-US" altLang="en-US" sz="4000" dirty="0">
                <a:latin typeface="Arial" panose="020B0604020202020204" pitchFamily="34" charset="0"/>
                <a:cs typeface="Arial" panose="020B0604020202020204" pitchFamily="34" charset="0"/>
              </a:rPr>
              <a:t>Echinococcosis</a:t>
            </a:r>
            <a:endParaRPr lang="en-US" altLang="en-US" sz="4000" dirty="0"/>
          </a:p>
        </p:txBody>
      </p:sp>
      <p:sp>
        <p:nvSpPr>
          <p:cNvPr id="180227" name="Content Placeholder 2">
            <a:extLst>
              <a:ext uri="{FF2B5EF4-FFF2-40B4-BE49-F238E27FC236}">
                <a16:creationId xmlns:a16="http://schemas.microsoft.com/office/drawing/2014/main" id="{30C15F51-412C-B03A-47D7-F6F23AA149BC}"/>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The adult worm is approximately 5 mm long and contains only three proglottids.</a:t>
            </a:r>
          </a:p>
          <a:p>
            <a:r>
              <a:rPr lang="en-US" altLang="en-US" dirty="0">
                <a:latin typeface="Arial" panose="020B0604020202020204" pitchFamily="34" charset="0"/>
                <a:cs typeface="Arial" panose="020B0604020202020204" pitchFamily="34" charset="0"/>
              </a:rPr>
              <a:t>Eggs</a:t>
            </a:r>
          </a:p>
          <a:p>
            <a:pPr lvl="1"/>
            <a:r>
              <a:rPr lang="en-US" altLang="en-US" dirty="0">
                <a:latin typeface="Arial" panose="020B0604020202020204" pitchFamily="34" charset="0"/>
                <a:cs typeface="Arial" panose="020B0604020202020204" pitchFamily="34" charset="0"/>
              </a:rPr>
              <a:t>Found in the feces of dogs or other definitive hosts</a:t>
            </a:r>
          </a:p>
          <a:p>
            <a:pPr lvl="1"/>
            <a:r>
              <a:rPr lang="en-US" altLang="en-US" dirty="0">
                <a:latin typeface="Arial" panose="020B0604020202020204" pitchFamily="34" charset="0"/>
                <a:cs typeface="Arial" panose="020B0604020202020204" pitchFamily="34" charset="0"/>
              </a:rPr>
              <a:t>Resemble those of </a:t>
            </a:r>
            <a:r>
              <a:rPr lang="en-US" altLang="en-US" i="1" dirty="0">
                <a:latin typeface="Arial" panose="020B0604020202020204" pitchFamily="34" charset="0"/>
                <a:cs typeface="Arial" panose="020B0604020202020204" pitchFamily="34" charset="0"/>
              </a:rPr>
              <a:t>Taenia</a:t>
            </a:r>
            <a:r>
              <a:rPr lang="en-US" altLang="en-US" dirty="0">
                <a:latin typeface="Arial" panose="020B0604020202020204" pitchFamily="34" charset="0"/>
                <a:cs typeface="Arial" panose="020B0604020202020204" pitchFamily="34" charset="0"/>
              </a:rPr>
              <a:t> spp.</a:t>
            </a:r>
          </a:p>
          <a:p>
            <a:r>
              <a:rPr lang="en-US" altLang="en-US" dirty="0">
                <a:latin typeface="Arial" panose="020B0604020202020204" pitchFamily="34" charset="0"/>
                <a:cs typeface="Arial" panose="020B0604020202020204" pitchFamily="34" charset="0"/>
              </a:rPr>
              <a:t>Human becomes intermediate host by ingestion of eggs</a:t>
            </a:r>
          </a:p>
          <a:p>
            <a:endParaRPr lang="en-US" alt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a:extLst>
              <a:ext uri="{FF2B5EF4-FFF2-40B4-BE49-F238E27FC236}">
                <a16:creationId xmlns:a16="http://schemas.microsoft.com/office/drawing/2014/main" id="{184C8373-9BD4-F10D-DD2A-37FD6C2F03A3}"/>
              </a:ext>
            </a:extLst>
          </p:cNvPr>
          <p:cNvSpPr>
            <a:spLocks noGrp="1"/>
          </p:cNvSpPr>
          <p:nvPr>
            <p:ph type="title"/>
          </p:nvPr>
        </p:nvSpPr>
        <p:spPr>
          <a:xfrm>
            <a:off x="838200" y="365126"/>
            <a:ext cx="10515600" cy="931932"/>
          </a:xfrm>
        </p:spPr>
        <p:txBody>
          <a:bodyPr/>
          <a:lstStyle/>
          <a:p>
            <a:pPr algn="ctr"/>
            <a:r>
              <a:rPr lang="en-US" altLang="en-US" sz="4000" dirty="0">
                <a:latin typeface="Arial" panose="020B0604020202020204" pitchFamily="34" charset="0"/>
                <a:cs typeface="Arial" panose="020B0604020202020204" pitchFamily="34" charset="0"/>
              </a:rPr>
              <a:t>Echinococcosis</a:t>
            </a:r>
            <a:r>
              <a:rPr lang="en-US" altLang="en-US" dirty="0"/>
              <a:t> (Cont.)</a:t>
            </a:r>
          </a:p>
        </p:txBody>
      </p:sp>
      <p:sp>
        <p:nvSpPr>
          <p:cNvPr id="181251" name="Content Placeholder 2">
            <a:extLst>
              <a:ext uri="{FF2B5EF4-FFF2-40B4-BE49-F238E27FC236}">
                <a16:creationId xmlns:a16="http://schemas.microsoft.com/office/drawing/2014/main" id="{C0EE81DE-8FF5-9417-D606-CDAE580D409E}"/>
              </a:ext>
            </a:extLst>
          </p:cNvPr>
          <p:cNvSpPr>
            <a:spLocks noGrp="1"/>
          </p:cNvSpPr>
          <p:nvPr>
            <p:ph idx="1"/>
          </p:nvPr>
        </p:nvSpPr>
        <p:spPr>
          <a:xfrm>
            <a:off x="699052" y="1297058"/>
            <a:ext cx="10515600" cy="4351338"/>
          </a:xfrm>
        </p:spPr>
        <p:txBody>
          <a:bodyPr/>
          <a:lstStyle/>
          <a:p>
            <a:r>
              <a:rPr lang="en-US" altLang="en-US" dirty="0">
                <a:latin typeface="Arial" panose="020B0604020202020204" pitchFamily="34" charset="0"/>
                <a:cs typeface="Arial" panose="020B0604020202020204" pitchFamily="34" charset="0"/>
              </a:rPr>
              <a:t>The </a:t>
            </a:r>
            <a:r>
              <a:rPr lang="en-US" altLang="en-US" dirty="0" err="1">
                <a:latin typeface="Arial" panose="020B0604020202020204" pitchFamily="34" charset="0"/>
                <a:cs typeface="Arial" panose="020B0604020202020204" pitchFamily="34" charset="0"/>
              </a:rPr>
              <a:t>onchosphere</a:t>
            </a:r>
            <a:r>
              <a:rPr lang="en-US" altLang="en-US" dirty="0">
                <a:latin typeface="Arial" panose="020B0604020202020204" pitchFamily="34" charset="0"/>
                <a:cs typeface="Arial" panose="020B0604020202020204" pitchFamily="34" charset="0"/>
              </a:rPr>
              <a:t> </a:t>
            </a:r>
          </a:p>
          <a:p>
            <a:pPr lvl="1"/>
            <a:r>
              <a:rPr lang="en-US" altLang="en-US" dirty="0">
                <a:latin typeface="Arial" panose="020B0604020202020204" pitchFamily="34" charset="0"/>
                <a:cs typeface="Arial" panose="020B0604020202020204" pitchFamily="34" charset="0"/>
              </a:rPr>
              <a:t>Emerges from the egg in the intestine</a:t>
            </a:r>
            <a:endParaRPr lang="en-US" altLang="en-US" strike="sngStrike"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Penetrates the mucosa</a:t>
            </a:r>
            <a:endParaRPr lang="en-US" altLang="en-US" strike="sngStrike"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Enters circulation</a:t>
            </a:r>
            <a:endParaRPr lang="en-US" altLang="en-US" strike="sngStrike"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Lodges in the liver </a:t>
            </a:r>
          </a:p>
          <a:p>
            <a:r>
              <a:rPr lang="en-US" altLang="en-US" sz="2400" dirty="0">
                <a:latin typeface="Arial" panose="020B0604020202020204" pitchFamily="34" charset="0"/>
                <a:cs typeface="Arial" panose="020B0604020202020204" pitchFamily="34" charset="0"/>
              </a:rPr>
              <a:t>The embryo develops a central cavity–like structure lined with a germinal membrane, from which brood capsules and </a:t>
            </a:r>
            <a:r>
              <a:rPr lang="en-US" altLang="en-US" sz="2400" dirty="0" err="1">
                <a:latin typeface="Arial" panose="020B0604020202020204" pitchFamily="34" charset="0"/>
                <a:cs typeface="Arial" panose="020B0604020202020204" pitchFamily="34" charset="0"/>
              </a:rPr>
              <a:t>protoscolices</a:t>
            </a:r>
            <a:r>
              <a:rPr lang="en-US" altLang="en-US" sz="2400" dirty="0">
                <a:latin typeface="Arial" panose="020B0604020202020204" pitchFamily="34" charset="0"/>
                <a:cs typeface="Arial" panose="020B0604020202020204" pitchFamily="34" charset="0"/>
              </a:rPr>
              <a:t> (hydatid sand) develop.</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a:extLst>
              <a:ext uri="{FF2B5EF4-FFF2-40B4-BE49-F238E27FC236}">
                <a16:creationId xmlns:a16="http://schemas.microsoft.com/office/drawing/2014/main" id="{9C32CABB-3E4D-683B-EF98-47FA60C0E7D1}"/>
              </a:ext>
            </a:extLst>
          </p:cNvPr>
          <p:cNvSpPr>
            <a:spLocks noGrp="1"/>
          </p:cNvSpPr>
          <p:nvPr>
            <p:ph type="title"/>
          </p:nvPr>
        </p:nvSpPr>
        <p:spPr>
          <a:xfrm>
            <a:off x="838200" y="365126"/>
            <a:ext cx="10515600" cy="951810"/>
          </a:xfrm>
        </p:spPr>
        <p:txBody>
          <a:bodyPr>
            <a:normAutofit/>
          </a:bodyPr>
          <a:lstStyle/>
          <a:p>
            <a:pPr algn="ctr"/>
            <a:r>
              <a:rPr lang="en-US" altLang="en-US" sz="4000" dirty="0">
                <a:latin typeface="Arial" panose="020B0604020202020204" pitchFamily="34" charset="0"/>
                <a:cs typeface="Arial" panose="020B0604020202020204" pitchFamily="34" charset="0"/>
              </a:rPr>
              <a:t>Echinococcosis</a:t>
            </a:r>
            <a:r>
              <a:rPr lang="en-US" altLang="en-US" sz="4000" dirty="0"/>
              <a:t> (Cont.)</a:t>
            </a:r>
          </a:p>
        </p:txBody>
      </p:sp>
      <p:sp>
        <p:nvSpPr>
          <p:cNvPr id="182275" name="Content Placeholder 2">
            <a:extLst>
              <a:ext uri="{FF2B5EF4-FFF2-40B4-BE49-F238E27FC236}">
                <a16:creationId xmlns:a16="http://schemas.microsoft.com/office/drawing/2014/main" id="{781A4F06-CCC6-894C-5F9F-CA60D8C0477C}"/>
              </a:ext>
            </a:extLst>
          </p:cNvPr>
          <p:cNvSpPr>
            <a:spLocks noGrp="1"/>
          </p:cNvSpPr>
          <p:nvPr>
            <p:ph idx="1"/>
          </p:nvPr>
        </p:nvSpPr>
        <p:spPr>
          <a:xfrm>
            <a:off x="838200" y="1490870"/>
            <a:ext cx="10515600" cy="4686093"/>
          </a:xfrm>
        </p:spPr>
        <p:txBody>
          <a:bodyPr/>
          <a:lstStyle/>
          <a:p>
            <a:r>
              <a:rPr lang="en-US" altLang="en-US" dirty="0">
                <a:latin typeface="Arial" panose="020B0604020202020204" pitchFamily="34" charset="0"/>
                <a:cs typeface="Arial" panose="020B0604020202020204" pitchFamily="34" charset="0"/>
              </a:rPr>
              <a:t>Size of hydatid cyst is limited by the organ in which it develops </a:t>
            </a:r>
          </a:p>
          <a:p>
            <a:r>
              <a:rPr lang="en-US" altLang="en-US" dirty="0">
                <a:latin typeface="Arial" panose="020B0604020202020204" pitchFamily="34" charset="0"/>
                <a:cs typeface="Arial" panose="020B0604020202020204" pitchFamily="34" charset="0"/>
              </a:rPr>
              <a:t>In bone, a limiting membrane never develops </a:t>
            </a:r>
          </a:p>
          <a:p>
            <a:r>
              <a:rPr lang="en-US" altLang="en-US" dirty="0">
                <a:latin typeface="Arial" panose="020B0604020202020204" pitchFamily="34" charset="0"/>
                <a:cs typeface="Arial" panose="020B0604020202020204" pitchFamily="34" charset="0"/>
              </a:rPr>
              <a:t>The cyst fills the marrow and eventually erodes the bone</a:t>
            </a:r>
          </a:p>
          <a:p>
            <a:r>
              <a:rPr lang="en-US" altLang="en-US" dirty="0">
                <a:latin typeface="Arial" panose="020B0604020202020204" pitchFamily="34" charset="0"/>
                <a:cs typeface="Arial" panose="020B0604020202020204" pitchFamily="34" charset="0"/>
              </a:rPr>
              <a:t>Symptoms differ, depending on the organ infected</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a:extLst>
              <a:ext uri="{FF2B5EF4-FFF2-40B4-BE49-F238E27FC236}">
                <a16:creationId xmlns:a16="http://schemas.microsoft.com/office/drawing/2014/main" id="{1FB45BDB-566C-AF85-4B8D-E60680AD40B2}"/>
              </a:ext>
            </a:extLst>
          </p:cNvPr>
          <p:cNvSpPr>
            <a:spLocks noGrp="1"/>
          </p:cNvSpPr>
          <p:nvPr>
            <p:ph type="title"/>
          </p:nvPr>
        </p:nvSpPr>
        <p:spPr/>
        <p:txBody>
          <a:bodyPr>
            <a:normAutofit/>
          </a:bodyPr>
          <a:lstStyle/>
          <a:p>
            <a:pPr algn="ctr"/>
            <a:r>
              <a:rPr lang="en-US" altLang="en-US" sz="4000" dirty="0">
                <a:latin typeface="Arial" panose="020B0604020202020204" pitchFamily="34" charset="0"/>
                <a:cs typeface="Arial" panose="020B0604020202020204" pitchFamily="34" charset="0"/>
              </a:rPr>
              <a:t>Echinococcosis</a:t>
            </a:r>
            <a:r>
              <a:rPr lang="en-US" altLang="en-US" sz="4000" dirty="0"/>
              <a:t> (Cont.)</a:t>
            </a:r>
          </a:p>
        </p:txBody>
      </p:sp>
      <p:sp>
        <p:nvSpPr>
          <p:cNvPr id="183299" name="Content Placeholder 2">
            <a:extLst>
              <a:ext uri="{FF2B5EF4-FFF2-40B4-BE49-F238E27FC236}">
                <a16:creationId xmlns:a16="http://schemas.microsoft.com/office/drawing/2014/main" id="{DB6C085F-DE0C-3E53-519D-D1F3D606F6A0}"/>
              </a:ext>
            </a:extLst>
          </p:cNvPr>
          <p:cNvSpPr>
            <a:spLocks noGrp="1"/>
          </p:cNvSpPr>
          <p:nvPr>
            <p:ph idx="1"/>
          </p:nvPr>
        </p:nvSpPr>
        <p:spPr>
          <a:xfrm>
            <a:off x="838200" y="1631812"/>
            <a:ext cx="10515600" cy="4351338"/>
          </a:xfrm>
        </p:spPr>
        <p:txBody>
          <a:bodyPr/>
          <a:lstStyle/>
          <a:p>
            <a:r>
              <a:rPr lang="en-US" altLang="en-US" dirty="0">
                <a:latin typeface="Arial" panose="020B0604020202020204" pitchFamily="34" charset="0"/>
                <a:cs typeface="Arial" panose="020B0604020202020204" pitchFamily="34" charset="0"/>
              </a:rPr>
              <a:t>Pressure from the increasing size of a cyst may cause necrosis of surrounding tissue. </a:t>
            </a:r>
          </a:p>
          <a:p>
            <a:r>
              <a:rPr lang="en-US" altLang="en-US" dirty="0">
                <a:latin typeface="Arial" panose="020B0604020202020204" pitchFamily="34" charset="0"/>
                <a:cs typeface="Arial" panose="020B0604020202020204" pitchFamily="34" charset="0"/>
              </a:rPr>
              <a:t>Rupture of the cyst liberates large amounts of foreign protein (</a:t>
            </a:r>
            <a:r>
              <a:rPr lang="en-US" altLang="en-US" dirty="0" err="1">
                <a:latin typeface="Arial" panose="020B0604020202020204" pitchFamily="34" charset="0"/>
                <a:cs typeface="Arial" panose="020B0604020202020204" pitchFamily="34" charset="0"/>
              </a:rPr>
              <a:t>allergin</a:t>
            </a:r>
            <a:r>
              <a:rPr lang="en-US" altLang="en-US" dirty="0">
                <a:latin typeface="Arial" panose="020B0604020202020204" pitchFamily="34" charset="0"/>
                <a:cs typeface="Arial" panose="020B0604020202020204" pitchFamily="34" charset="0"/>
              </a:rPr>
              <a:t>) that may elicit an anaphylactic response. </a:t>
            </a:r>
          </a:p>
          <a:p>
            <a:r>
              <a:rPr lang="en-US" altLang="en-US" dirty="0">
                <a:latin typeface="Arial" panose="020B0604020202020204" pitchFamily="34" charset="0"/>
                <a:cs typeface="Arial" panose="020B0604020202020204" pitchFamily="34" charset="0"/>
              </a:rPr>
              <a:t>In addition, freed germinal epithelium may serve as a source of new infection.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a:extLst>
              <a:ext uri="{FF2B5EF4-FFF2-40B4-BE49-F238E27FC236}">
                <a16:creationId xmlns:a16="http://schemas.microsoft.com/office/drawing/2014/main" id="{9E398D63-3D76-A346-F315-BEC0DCEE536E}"/>
              </a:ext>
            </a:extLst>
          </p:cNvPr>
          <p:cNvSpPr>
            <a:spLocks noGrp="1"/>
          </p:cNvSpPr>
          <p:nvPr>
            <p:ph type="title"/>
          </p:nvPr>
        </p:nvSpPr>
        <p:spPr/>
        <p:txBody>
          <a:bodyPr>
            <a:normAutofit/>
          </a:bodyPr>
          <a:lstStyle/>
          <a:p>
            <a:pPr algn="ctr"/>
            <a:r>
              <a:rPr lang="en-US" altLang="en-US" sz="4000" dirty="0">
                <a:latin typeface="Arial" panose="020B0604020202020204" pitchFamily="34" charset="0"/>
                <a:cs typeface="Arial" panose="020B0604020202020204" pitchFamily="34" charset="0"/>
              </a:rPr>
              <a:t>Echinococcosis</a:t>
            </a:r>
            <a:r>
              <a:rPr lang="en-US" altLang="en-US" sz="4000" dirty="0"/>
              <a:t> (Cont.)</a:t>
            </a:r>
          </a:p>
        </p:txBody>
      </p:sp>
      <p:sp>
        <p:nvSpPr>
          <p:cNvPr id="184323" name="Content Placeholder 2">
            <a:extLst>
              <a:ext uri="{FF2B5EF4-FFF2-40B4-BE49-F238E27FC236}">
                <a16:creationId xmlns:a16="http://schemas.microsoft.com/office/drawing/2014/main" id="{45B513F0-F678-6E58-B1F1-933DB539BF94}"/>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Diagnosis</a:t>
            </a:r>
          </a:p>
          <a:p>
            <a:pPr lvl="1"/>
            <a:r>
              <a:rPr lang="en-US" altLang="en-US" dirty="0">
                <a:latin typeface="Arial" panose="020B0604020202020204" pitchFamily="34" charset="0"/>
                <a:cs typeface="Arial" panose="020B0604020202020204" pitchFamily="34" charset="0"/>
              </a:rPr>
              <a:t>Radiologic examination</a:t>
            </a:r>
          </a:p>
          <a:p>
            <a:pPr lvl="1"/>
            <a:r>
              <a:rPr lang="en-US" altLang="en-US" dirty="0">
                <a:latin typeface="Arial" panose="020B0604020202020204" pitchFamily="34" charset="0"/>
                <a:cs typeface="Arial" panose="020B0604020202020204" pitchFamily="34" charset="0"/>
              </a:rPr>
              <a:t>Ultrasonography</a:t>
            </a:r>
            <a:endParaRPr lang="en-US" altLang="en-US" strike="sngStrike"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Other imaging techniques </a:t>
            </a:r>
          </a:p>
          <a:p>
            <a:pPr lvl="1"/>
            <a:r>
              <a:rPr lang="en-US" altLang="en-US" dirty="0">
                <a:latin typeface="Arial" panose="020B0604020202020204" pitchFamily="34" charset="0"/>
                <a:cs typeface="Arial" panose="020B0604020202020204" pitchFamily="34" charset="0"/>
              </a:rPr>
              <a:t>Aspiration of the cyst contents usually reveals the presence of </a:t>
            </a:r>
            <a:r>
              <a:rPr lang="en-US" altLang="en-US" dirty="0" err="1">
                <a:latin typeface="Arial" panose="020B0604020202020204" pitchFamily="34" charset="0"/>
                <a:cs typeface="Arial" panose="020B0604020202020204" pitchFamily="34" charset="0"/>
              </a:rPr>
              <a:t>protoscolices</a:t>
            </a:r>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113CED3-613C-56FC-540B-2B3FCC042A16}"/>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Toxoplasma gondii</a:t>
            </a:r>
            <a:r>
              <a:rPr lang="en-US" altLang="en-US" sz="4000" dirty="0">
                <a:latin typeface="Arial" panose="020B0604020202020204" pitchFamily="34" charset="0"/>
                <a:cs typeface="Arial" panose="020B0604020202020204" pitchFamily="34" charset="0"/>
              </a:rPr>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r>
              <a:rPr lang="en-US" altLang="en-US" sz="4000" dirty="0"/>
              <a:t> (Cont.)</a:t>
            </a:r>
          </a:p>
        </p:txBody>
      </p:sp>
      <p:sp>
        <p:nvSpPr>
          <p:cNvPr id="31747" name="Content Placeholder 2">
            <a:extLst>
              <a:ext uri="{FF2B5EF4-FFF2-40B4-BE49-F238E27FC236}">
                <a16:creationId xmlns:a16="http://schemas.microsoft.com/office/drawing/2014/main" id="{D4159474-36E6-5026-48CC-D38B3F4A0E72}"/>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IgM-specific test</a:t>
            </a:r>
          </a:p>
          <a:p>
            <a:pPr lvl="1"/>
            <a:r>
              <a:rPr lang="en-US" altLang="en-US" dirty="0">
                <a:latin typeface="Arial" panose="020B0604020202020204" pitchFamily="34" charset="0"/>
                <a:cs typeface="Arial" panose="020B0604020202020204" pitchFamily="34" charset="0"/>
              </a:rPr>
              <a:t>May also be used to diagnose acute infections </a:t>
            </a:r>
          </a:p>
          <a:p>
            <a:pPr lvl="1"/>
            <a:r>
              <a:rPr lang="en-US" altLang="en-US" dirty="0">
                <a:latin typeface="Arial" panose="020B0604020202020204" pitchFamily="34" charset="0"/>
                <a:cs typeface="Arial" panose="020B0604020202020204" pitchFamily="34" charset="0"/>
              </a:rPr>
              <a:t>Can be useful in the diagnosis of primary toxoplasmosis in pregnant women suspected of having been exposed to the organism  </a:t>
            </a:r>
          </a:p>
          <a:p>
            <a:pPr lvl="1"/>
            <a:r>
              <a:rPr lang="en-US" altLang="en-US" dirty="0">
                <a:latin typeface="Arial" panose="020B0604020202020204" pitchFamily="34" charset="0"/>
                <a:cs typeface="Arial" panose="020B0604020202020204" pitchFamily="34" charset="0"/>
              </a:rPr>
              <a:t>In neonates in whom congenital infection is suspected</a:t>
            </a:r>
            <a:endParaRPr lang="en-US" altLang="en-US" strike="sngStrike" dirty="0">
              <a:highlight>
                <a:srgbClr val="FFFF00"/>
              </a:highlight>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Antibody titers may be unreliable in immunocompromised patients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92981E2-6F75-7BE0-2578-196B49F6C0C9}"/>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Toxoplasma gondii</a:t>
            </a:r>
            <a:r>
              <a:rPr lang="en-US" altLang="en-US" sz="4000" dirty="0">
                <a:latin typeface="Arial" panose="020B0604020202020204" pitchFamily="34" charset="0"/>
                <a:cs typeface="Arial" panose="020B0604020202020204" pitchFamily="34" charset="0"/>
              </a:rPr>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r>
              <a:rPr lang="en-US" altLang="en-US" sz="4000" dirty="0"/>
              <a:t> (Cont.)</a:t>
            </a:r>
          </a:p>
        </p:txBody>
      </p:sp>
      <p:sp>
        <p:nvSpPr>
          <p:cNvPr id="32771" name="Content Placeholder 2">
            <a:extLst>
              <a:ext uri="{FF2B5EF4-FFF2-40B4-BE49-F238E27FC236}">
                <a16:creationId xmlns:a16="http://schemas.microsoft.com/office/drawing/2014/main" id="{43DCE9CC-4079-1352-8CA3-9F13BC7153C3}"/>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PCR assays to detect </a:t>
            </a:r>
            <a:r>
              <a:rPr lang="en-US" altLang="en-US" i="1" dirty="0">
                <a:latin typeface="Arial" panose="020B0604020202020204" pitchFamily="34" charset="0"/>
                <a:cs typeface="Arial" panose="020B0604020202020204" pitchFamily="34" charset="0"/>
              </a:rPr>
              <a:t>T. gondii </a:t>
            </a:r>
            <a:r>
              <a:rPr lang="en-US" altLang="en-US" dirty="0">
                <a:latin typeface="Arial" panose="020B0604020202020204" pitchFamily="34" charset="0"/>
                <a:cs typeface="Arial" panose="020B0604020202020204" pitchFamily="34" charset="0"/>
              </a:rPr>
              <a:t>DNA may be used for CSF or amniotic fluid and are useful in detecting congenital infection in utero. </a:t>
            </a:r>
          </a:p>
          <a:p>
            <a:r>
              <a:rPr lang="en-US" altLang="en-US" dirty="0">
                <a:latin typeface="Arial" panose="020B0604020202020204" pitchFamily="34" charset="0"/>
                <a:cs typeface="Arial" panose="020B0604020202020204" pitchFamily="34" charset="0"/>
              </a:rPr>
              <a:t>Molecular methods are also used in bone marrow transplant recipients to detect infection.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DCDC1-815C-7864-8016-543FF79AC8D6}"/>
              </a:ext>
            </a:extLst>
          </p:cNvPr>
          <p:cNvSpPr>
            <a:spLocks noGrp="1"/>
          </p:cNvSpPr>
          <p:nvPr>
            <p:ph type="title"/>
          </p:nvPr>
        </p:nvSpPr>
        <p:spPr/>
        <p:txBody>
          <a:bodyPr>
            <a:normAutofit fontScale="90000"/>
          </a:bodyPr>
          <a:lstStyle/>
          <a:p>
            <a:pPr>
              <a:defRPr/>
            </a:pPr>
            <a:r>
              <a:rPr lang="en-US" altLang="en-US" sz="4400" b="0" cap="none" dirty="0">
                <a:latin typeface="Arial" panose="020B0604020202020204" pitchFamily="34" charset="0"/>
                <a:cs typeface="Arial" panose="020B0604020202020204" pitchFamily="34" charset="0"/>
              </a:rPr>
              <a:t>Opportunistic </a:t>
            </a:r>
            <a:br>
              <a:rPr lang="en-US" altLang="en-US" sz="4400" b="0" cap="none" dirty="0">
                <a:latin typeface="Arial" panose="020B0604020202020204" pitchFamily="34" charset="0"/>
                <a:cs typeface="Arial" panose="020B0604020202020204" pitchFamily="34" charset="0"/>
              </a:rPr>
            </a:br>
            <a:r>
              <a:rPr lang="en-US" altLang="en-US" sz="4400" b="0" cap="none" dirty="0">
                <a:latin typeface="Arial" panose="020B0604020202020204" pitchFamily="34" charset="0"/>
                <a:cs typeface="Arial" panose="020B0604020202020204" pitchFamily="34" charset="0"/>
              </a:rPr>
              <a:t>Intestinal Apicomplexa</a:t>
            </a:r>
            <a:endParaRPr lang="en-US" sz="4400"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a:extLst>
              <a:ext uri="{FF2B5EF4-FFF2-40B4-BE49-F238E27FC236}">
                <a16:creationId xmlns:a16="http://schemas.microsoft.com/office/drawing/2014/main" id="{96741710-9931-0B3D-E447-ACC9DC465604}"/>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Cryptosporidium </a:t>
            </a:r>
            <a:r>
              <a:rPr lang="en-US" altLang="en-US" sz="4000" dirty="0">
                <a:latin typeface="Arial" panose="020B0604020202020204" pitchFamily="34" charset="0"/>
                <a:cs typeface="Arial" panose="020B0604020202020204" pitchFamily="34" charset="0"/>
              </a:rPr>
              <a:t>spp.</a:t>
            </a:r>
            <a:endParaRPr lang="en-US" altLang="en-US" sz="4000" i="1" dirty="0">
              <a:latin typeface="Arial" panose="020B0604020202020204" pitchFamily="34" charset="0"/>
              <a:cs typeface="Arial" panose="020B0604020202020204" pitchFamily="34" charset="0"/>
            </a:endParaRPr>
          </a:p>
        </p:txBody>
      </p:sp>
      <p:sp>
        <p:nvSpPr>
          <p:cNvPr id="34819" name="Content Placeholder 6">
            <a:extLst>
              <a:ext uri="{FF2B5EF4-FFF2-40B4-BE49-F238E27FC236}">
                <a16:creationId xmlns:a16="http://schemas.microsoft.com/office/drawing/2014/main" id="{178148A4-DB8E-AC5F-8DCC-8E679A8C1BF1}"/>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Recognized for causing self-limiting GI infection in immunocompetent hosts</a:t>
            </a:r>
          </a:p>
          <a:p>
            <a:r>
              <a:rPr lang="en-US" altLang="en-US" dirty="0">
                <a:latin typeface="Arial" panose="020B0604020202020204" pitchFamily="34" charset="0"/>
                <a:cs typeface="Arial" panose="020B0604020202020204" pitchFamily="34" charset="0"/>
              </a:rPr>
              <a:t>Identified as opportunistic pathogens in immunocompromised hosts, particularly those with AIDS</a:t>
            </a:r>
          </a:p>
          <a:p>
            <a:r>
              <a:rPr lang="en-US" altLang="en-US" dirty="0">
                <a:latin typeface="Arial" panose="020B0604020202020204" pitchFamily="34" charset="0"/>
                <a:cs typeface="Arial" panose="020B0604020202020204" pitchFamily="34" charset="0"/>
              </a:rPr>
              <a:t>Obligate intracellular parasites transmitted by ingestion of the infective oocyst. </a:t>
            </a:r>
          </a:p>
          <a:p>
            <a:pPr lvl="1"/>
            <a:r>
              <a:rPr lang="en-US" altLang="en-US" dirty="0">
                <a:latin typeface="Arial" panose="020B0604020202020204" pitchFamily="34" charset="0"/>
                <a:cs typeface="Arial" panose="020B0604020202020204" pitchFamily="34" charset="0"/>
              </a:rPr>
              <a:t>Fecal-oral route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a:extLst>
              <a:ext uri="{FF2B5EF4-FFF2-40B4-BE49-F238E27FC236}">
                <a16:creationId xmlns:a16="http://schemas.microsoft.com/office/drawing/2014/main" id="{1F48BB6D-69C5-FCC3-046E-08D84F5895DD}"/>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Cryptosporidium </a:t>
            </a:r>
            <a:r>
              <a:rPr lang="en-US" altLang="en-US" sz="4400" dirty="0">
                <a:latin typeface="Arial" panose="020B0604020202020204" pitchFamily="34" charset="0"/>
                <a:cs typeface="Arial" panose="020B0604020202020204" pitchFamily="34" charset="0"/>
              </a:rPr>
              <a:t>spp</a:t>
            </a:r>
            <a:r>
              <a:rPr lang="en-US" altLang="en-US" dirty="0"/>
              <a:t>.</a:t>
            </a:r>
            <a:br>
              <a:rPr lang="en-US" altLang="en-US" dirty="0"/>
            </a:br>
            <a:r>
              <a:rPr lang="en-US" altLang="en-US" dirty="0"/>
              <a:t>(Cont.)</a:t>
            </a:r>
            <a:endParaRPr lang="en-US" altLang="en-US" i="1" dirty="0"/>
          </a:p>
        </p:txBody>
      </p:sp>
      <p:sp>
        <p:nvSpPr>
          <p:cNvPr id="35843" name="Content Placeholder 6">
            <a:extLst>
              <a:ext uri="{FF2B5EF4-FFF2-40B4-BE49-F238E27FC236}">
                <a16:creationId xmlns:a16="http://schemas.microsoft.com/office/drawing/2014/main" id="{5F2172EA-7E50-D217-119D-66DD9A6E0ACC}"/>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Most infections are reported in summer, when there is increased recreational water activity.</a:t>
            </a:r>
          </a:p>
          <a:p>
            <a:r>
              <a:rPr lang="en-US" altLang="en-US" dirty="0">
                <a:latin typeface="Arial" panose="020B0604020202020204" pitchFamily="34" charset="0"/>
                <a:cs typeface="Arial" panose="020B0604020202020204" pitchFamily="34" charset="0"/>
              </a:rPr>
              <a:t>Foodborne infections have been associated with ingestion of raw foods or unpasteurized drinks. </a:t>
            </a:r>
          </a:p>
          <a:p>
            <a:r>
              <a:rPr lang="en-US" altLang="en-US" dirty="0">
                <a:latin typeface="Arial" panose="020B0604020202020204" pitchFamily="34" charset="0"/>
                <a:cs typeface="Arial" panose="020B0604020202020204" pitchFamily="34" charset="0"/>
              </a:rPr>
              <a:t>Most common species found in humans</a:t>
            </a:r>
          </a:p>
          <a:p>
            <a:pPr lvl="1"/>
            <a:r>
              <a:rPr lang="en-US" altLang="en-US" i="1" dirty="0">
                <a:latin typeface="Arial" panose="020B0604020202020204" pitchFamily="34" charset="0"/>
                <a:cs typeface="Arial" panose="020B0604020202020204" pitchFamily="34" charset="0"/>
              </a:rPr>
              <a:t>Cryptosporidium hominis</a:t>
            </a:r>
            <a:r>
              <a:rPr lang="en-US" altLang="en-US" strike="sngStrike" dirty="0">
                <a:latin typeface="Arial" panose="020B0604020202020204" pitchFamily="34" charset="0"/>
                <a:cs typeface="Arial" panose="020B0604020202020204" pitchFamily="34" charset="0"/>
              </a:rPr>
              <a:t> </a:t>
            </a:r>
          </a:p>
          <a:p>
            <a:pPr lvl="1"/>
            <a:r>
              <a:rPr lang="en-US" altLang="en-US" i="1" dirty="0">
                <a:latin typeface="Arial" panose="020B0604020202020204" pitchFamily="34" charset="0"/>
                <a:cs typeface="Arial" panose="020B0604020202020204" pitchFamily="34" charset="0"/>
              </a:rPr>
              <a:t>Cryptosporidium parvum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64F5147-A615-C812-A05F-A9A1829B862D}"/>
              </a:ext>
            </a:extLst>
          </p:cNvPr>
          <p:cNvSpPr>
            <a:spLocks noGrp="1"/>
          </p:cNvSpPr>
          <p:nvPr>
            <p:ph type="title"/>
          </p:nvPr>
        </p:nvSpPr>
        <p:spPr/>
        <p:txBody>
          <a:bodyPr>
            <a:normAutofit/>
          </a:bodyPr>
          <a:lstStyle/>
          <a:p>
            <a:pPr algn="ctr"/>
            <a:r>
              <a:rPr lang="en-US" altLang="en-US" sz="4000" i="1" dirty="0">
                <a:latin typeface="Arial" panose="020B0604020202020204" pitchFamily="34" charset="0"/>
                <a:cs typeface="Arial" panose="020B0604020202020204" pitchFamily="34" charset="0"/>
              </a:rPr>
              <a:t>Toxoplasma gondii</a:t>
            </a:r>
          </a:p>
        </p:txBody>
      </p:sp>
      <p:sp>
        <p:nvSpPr>
          <p:cNvPr id="16387" name="Content Placeholder 2">
            <a:extLst>
              <a:ext uri="{FF2B5EF4-FFF2-40B4-BE49-F238E27FC236}">
                <a16:creationId xmlns:a16="http://schemas.microsoft.com/office/drawing/2014/main" id="{9BD9CFA7-2EA2-1200-FD45-FFCB50EC23ED}"/>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Causative agent of toxoplasmosis</a:t>
            </a:r>
          </a:p>
          <a:p>
            <a:r>
              <a:rPr lang="en-US" altLang="en-US" dirty="0">
                <a:latin typeface="Arial" panose="020B0604020202020204" pitchFamily="34" charset="0"/>
                <a:cs typeface="Arial" panose="020B0604020202020204" pitchFamily="34" charset="0"/>
              </a:rPr>
              <a:t>Obligate intracellular parasite</a:t>
            </a:r>
          </a:p>
          <a:p>
            <a:r>
              <a:rPr lang="en-US" altLang="en-US" dirty="0">
                <a:latin typeface="Arial" panose="020B0604020202020204" pitchFamily="34" charset="0"/>
                <a:cs typeface="Arial" panose="020B0604020202020204" pitchFamily="34" charset="0"/>
              </a:rPr>
              <a:t>Found worldwide</a:t>
            </a:r>
          </a:p>
          <a:p>
            <a:r>
              <a:rPr lang="en-US" altLang="en-US" dirty="0">
                <a:latin typeface="Arial" panose="020B0604020202020204" pitchFamily="34" charset="0"/>
                <a:cs typeface="Arial" panose="020B0604020202020204" pitchFamily="34" charset="0"/>
              </a:rPr>
              <a:t>As many as one third of individuals may be infected</a:t>
            </a:r>
          </a:p>
          <a:p>
            <a:r>
              <a:rPr lang="en-US" altLang="en-US" dirty="0">
                <a:latin typeface="Arial" panose="020B0604020202020204" pitchFamily="34" charset="0"/>
                <a:cs typeface="Arial" panose="020B0604020202020204" pitchFamily="34" charset="0"/>
              </a:rPr>
              <a:t>More than 20% of the U.S. population shows serologic evidence of infection, but in parts of Europe, the proportion may be as high as 80%.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a:extLst>
              <a:ext uri="{FF2B5EF4-FFF2-40B4-BE49-F238E27FC236}">
                <a16:creationId xmlns:a16="http://schemas.microsoft.com/office/drawing/2014/main" id="{509503C0-4B0A-BF18-5898-D9AF43C3A37A}"/>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Cryptosporidium </a:t>
            </a:r>
            <a:r>
              <a:rPr lang="en-US" altLang="en-US" sz="4000" dirty="0">
                <a:latin typeface="Arial" panose="020B0604020202020204" pitchFamily="34" charset="0"/>
                <a:cs typeface="Arial" panose="020B0604020202020204" pitchFamily="34" charset="0"/>
              </a:rPr>
              <a:t>spp</a:t>
            </a:r>
            <a:r>
              <a:rPr lang="en-US" altLang="en-US" sz="4000" dirty="0"/>
              <a:t>.</a:t>
            </a:r>
            <a:br>
              <a:rPr lang="en-US" altLang="en-US" sz="4000" dirty="0"/>
            </a:br>
            <a:r>
              <a:rPr lang="en-US" altLang="en-US" sz="4000" dirty="0"/>
              <a:t>(Cont.)</a:t>
            </a:r>
            <a:endParaRPr lang="en-US" altLang="en-US" sz="4000" i="1" dirty="0"/>
          </a:p>
        </p:txBody>
      </p:sp>
      <p:sp>
        <p:nvSpPr>
          <p:cNvPr id="36867" name="Content Placeholder 6">
            <a:extLst>
              <a:ext uri="{FF2B5EF4-FFF2-40B4-BE49-F238E27FC236}">
                <a16:creationId xmlns:a16="http://schemas.microsoft.com/office/drawing/2014/main" id="{A9F168B3-E43A-D682-8274-5C36F1267E6A}"/>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Cryptosporidiosis is the leading cause of waterborne disease outbreaks in the United States. </a:t>
            </a:r>
          </a:p>
          <a:p>
            <a:r>
              <a:rPr lang="en-US" altLang="en-US" dirty="0">
                <a:latin typeface="Arial" panose="020B0604020202020204" pitchFamily="34" charset="0"/>
                <a:cs typeface="Arial" panose="020B0604020202020204" pitchFamily="34" charset="0"/>
              </a:rPr>
              <a:t>Outbreaks in daycare centers and from environmental contamination of municipal water supplies have been reported.</a:t>
            </a:r>
          </a:p>
          <a:p>
            <a:r>
              <a:rPr lang="en-US" altLang="en-US" dirty="0">
                <a:latin typeface="Arial" panose="020B0604020202020204" pitchFamily="34" charset="0"/>
                <a:cs typeface="Arial" panose="020B0604020202020204" pitchFamily="34" charset="0"/>
              </a:rPr>
              <a:t>In the 1980s, cryptosporidiosis was identified as a major opportunistic infection in patients with AIDS and classified as an AIDS-defining illness.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a:extLst>
              <a:ext uri="{FF2B5EF4-FFF2-40B4-BE49-F238E27FC236}">
                <a16:creationId xmlns:a16="http://schemas.microsoft.com/office/drawing/2014/main" id="{8212C165-5AD4-99A3-3C31-73CB32417352}"/>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Cryptosporidium </a:t>
            </a:r>
            <a:r>
              <a:rPr lang="en-US" altLang="en-US" sz="4000" dirty="0">
                <a:latin typeface="Arial" panose="020B0604020202020204" pitchFamily="34" charset="0"/>
                <a:cs typeface="Arial" panose="020B0604020202020204" pitchFamily="34" charset="0"/>
              </a:rPr>
              <a:t>spp</a:t>
            </a:r>
            <a:r>
              <a:rPr lang="en-US" altLang="en-US" sz="4000" dirty="0"/>
              <a:t>.</a:t>
            </a:r>
            <a:br>
              <a:rPr lang="en-US" altLang="en-US" sz="4000" dirty="0"/>
            </a:br>
            <a:r>
              <a:rPr lang="en-US" altLang="en-US" sz="4000" dirty="0">
                <a:latin typeface="Arial" panose="020B0604020202020204" pitchFamily="34" charset="0"/>
                <a:cs typeface="Arial" panose="020B0604020202020204" pitchFamily="34" charset="0"/>
              </a:rPr>
              <a:t>Clinical Infections</a:t>
            </a:r>
            <a:endParaRPr lang="en-US" altLang="en-US" sz="4000" i="1" dirty="0">
              <a:latin typeface="Arial" panose="020B0604020202020204" pitchFamily="34" charset="0"/>
              <a:cs typeface="Arial" panose="020B0604020202020204" pitchFamily="34" charset="0"/>
            </a:endParaRPr>
          </a:p>
        </p:txBody>
      </p:sp>
      <p:sp>
        <p:nvSpPr>
          <p:cNvPr id="37891" name="Content Placeholder 6">
            <a:extLst>
              <a:ext uri="{FF2B5EF4-FFF2-40B4-BE49-F238E27FC236}">
                <a16:creationId xmlns:a16="http://schemas.microsoft.com/office/drawing/2014/main" id="{72F9475C-592F-45CB-C73F-0ADEE3689889}"/>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In immunocompetent patients, </a:t>
            </a:r>
          </a:p>
          <a:p>
            <a:pPr lvl="1"/>
            <a:r>
              <a:rPr lang="en-US" altLang="en-US" dirty="0">
                <a:latin typeface="Arial" panose="020B0604020202020204" pitchFamily="34" charset="0"/>
                <a:cs typeface="Arial" panose="020B0604020202020204" pitchFamily="34" charset="0"/>
              </a:rPr>
              <a:t>The organisms cause a transient profuse, watery diarrhea along with mild to severe nausea and vomiting, headache, and cramps. </a:t>
            </a:r>
          </a:p>
          <a:p>
            <a:pPr lvl="1"/>
            <a:r>
              <a:rPr lang="en-US" altLang="en-US" dirty="0">
                <a:latin typeface="Arial" panose="020B0604020202020204" pitchFamily="34" charset="0"/>
                <a:cs typeface="Arial" panose="020B0604020202020204" pitchFamily="34" charset="0"/>
              </a:rPr>
              <a:t>The onset is rapid (within 3 to 7 days after ingestion of the oocyst), but the infection is self-limiting.</a:t>
            </a:r>
          </a:p>
          <a:p>
            <a:pPr lvl="1"/>
            <a:r>
              <a:rPr lang="en-US" altLang="en-US" dirty="0">
                <a:latin typeface="Arial" panose="020B0604020202020204" pitchFamily="34" charset="0"/>
                <a:cs typeface="Arial" panose="020B0604020202020204" pitchFamily="34" charset="0"/>
              </a:rPr>
              <a:t>Symptoms resolve in several weeks, but infections can last up to 1 month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a:extLst>
              <a:ext uri="{FF2B5EF4-FFF2-40B4-BE49-F238E27FC236}">
                <a16:creationId xmlns:a16="http://schemas.microsoft.com/office/drawing/2014/main" id="{211FAD62-DFB7-F482-AAFB-896F09AFED0F}"/>
              </a:ext>
            </a:extLst>
          </p:cNvPr>
          <p:cNvSpPr>
            <a:spLocks noGrp="1"/>
          </p:cNvSpPr>
          <p:nvPr>
            <p:ph type="title"/>
          </p:nvPr>
        </p:nvSpPr>
        <p:spPr/>
        <p:txBody>
          <a:bodyPr/>
          <a:lstStyle/>
          <a:p>
            <a:pPr algn="ctr"/>
            <a:r>
              <a:rPr lang="en-US" altLang="en-US" sz="4000" i="1" dirty="0">
                <a:latin typeface="Arial" panose="020B0604020202020204" pitchFamily="34" charset="0"/>
                <a:cs typeface="Arial" panose="020B0604020202020204" pitchFamily="34" charset="0"/>
              </a:rPr>
              <a:t>Cryptosporidium </a:t>
            </a:r>
            <a:r>
              <a:rPr lang="en-US" altLang="en-US" sz="4000" dirty="0">
                <a:latin typeface="Arial" panose="020B0604020202020204" pitchFamily="34" charset="0"/>
                <a:cs typeface="Arial" panose="020B0604020202020204" pitchFamily="34" charset="0"/>
              </a:rPr>
              <a:t>spp</a:t>
            </a:r>
            <a:r>
              <a:rPr lang="en-US" altLang="en-US" sz="4000" dirty="0"/>
              <a:t>.</a:t>
            </a:r>
            <a:br>
              <a:rPr lang="en-US" altLang="en-US" sz="4000" dirty="0"/>
            </a:br>
            <a:r>
              <a:rPr lang="en-US" altLang="en-US" sz="4000" dirty="0">
                <a:latin typeface="Arial" panose="020B0604020202020204" pitchFamily="34" charset="0"/>
                <a:cs typeface="Arial" panose="020B0604020202020204" pitchFamily="34" charset="0"/>
              </a:rPr>
              <a:t>Clinical Infections</a:t>
            </a:r>
            <a:r>
              <a:rPr lang="en-US" altLang="en-US" sz="4000" dirty="0"/>
              <a:t> </a:t>
            </a:r>
            <a:r>
              <a:rPr lang="en-US" altLang="en-US" dirty="0"/>
              <a:t>(Cont.)</a:t>
            </a:r>
            <a:endParaRPr lang="en-US" altLang="en-US" i="1" dirty="0"/>
          </a:p>
        </p:txBody>
      </p:sp>
      <p:sp>
        <p:nvSpPr>
          <p:cNvPr id="38915" name="Content Placeholder 6">
            <a:extLst>
              <a:ext uri="{FF2B5EF4-FFF2-40B4-BE49-F238E27FC236}">
                <a16:creationId xmlns:a16="http://schemas.microsoft.com/office/drawing/2014/main" id="{3AC13D7C-7986-F341-CF11-CC7C1085ADD4}"/>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Infection begins in the small intestine but may spread to the large intestine. </a:t>
            </a:r>
          </a:p>
          <a:p>
            <a:r>
              <a:rPr lang="en-US" altLang="en-US" dirty="0">
                <a:latin typeface="Arial" panose="020B0604020202020204" pitchFamily="34" charset="0"/>
                <a:cs typeface="Arial" panose="020B0604020202020204" pitchFamily="34" charset="0"/>
              </a:rPr>
              <a:t>The first infection occurs in early childhood and is symptomatic </a:t>
            </a:r>
          </a:p>
          <a:p>
            <a:pPr lvl="1"/>
            <a:r>
              <a:rPr lang="en-US" altLang="en-US" dirty="0">
                <a:latin typeface="Arial" panose="020B0604020202020204" pitchFamily="34" charset="0"/>
                <a:cs typeface="Arial" panose="020B0604020202020204" pitchFamily="34" charset="0"/>
              </a:rPr>
              <a:t>Profuse, watery diarrhea </a:t>
            </a:r>
          </a:p>
          <a:p>
            <a:pPr lvl="1"/>
            <a:r>
              <a:rPr lang="en-US" altLang="en-US" dirty="0">
                <a:latin typeface="Arial" panose="020B0604020202020204" pitchFamily="34" charset="0"/>
                <a:cs typeface="Arial" panose="020B0604020202020204" pitchFamily="34" charset="0"/>
              </a:rPr>
              <a:t>Subsequent infections are mild to asymptomatic. </a:t>
            </a:r>
          </a:p>
          <a:p>
            <a:pPr lvl="1"/>
            <a:r>
              <a:rPr lang="en-US" altLang="en-US" dirty="0">
                <a:latin typeface="Arial" panose="020B0604020202020204" pitchFamily="34" charset="0"/>
                <a:cs typeface="Arial" panose="020B0604020202020204" pitchFamily="34" charset="0"/>
              </a:rPr>
              <a:t>The organism alters osmotic pressure in the gut, with a resulting influx of fluid. </a:t>
            </a:r>
          </a:p>
          <a:p>
            <a:pPr lvl="1"/>
            <a:r>
              <a:rPr lang="en-US" altLang="en-US" dirty="0">
                <a:latin typeface="Arial" panose="020B0604020202020204" pitchFamily="34" charset="0"/>
                <a:cs typeface="Arial" panose="020B0604020202020204" pitchFamily="34" charset="0"/>
              </a:rPr>
              <a:t>Excessive fluid loss=dehydration + electrolyte imbalance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5">
            <a:extLst>
              <a:ext uri="{FF2B5EF4-FFF2-40B4-BE49-F238E27FC236}">
                <a16:creationId xmlns:a16="http://schemas.microsoft.com/office/drawing/2014/main" id="{A7573A2F-42C3-854C-BF54-63F0429833DD}"/>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Cryptosporidium </a:t>
            </a:r>
            <a:r>
              <a:rPr lang="en-US" altLang="en-US" sz="4000" dirty="0">
                <a:latin typeface="Arial" panose="020B0604020202020204" pitchFamily="34" charset="0"/>
                <a:cs typeface="Arial" panose="020B0604020202020204" pitchFamily="34" charset="0"/>
              </a:rPr>
              <a:t>spp</a:t>
            </a:r>
            <a:r>
              <a:rPr lang="en-US" altLang="en-US" sz="4000" dirty="0"/>
              <a:t>.</a:t>
            </a:r>
            <a:br>
              <a:rPr lang="en-US" altLang="en-US" sz="4000" dirty="0"/>
            </a:br>
            <a:r>
              <a:rPr lang="en-US" altLang="en-US" sz="4000" dirty="0">
                <a:latin typeface="Arial" panose="020B0604020202020204" pitchFamily="34" charset="0"/>
                <a:cs typeface="Arial" panose="020B0604020202020204" pitchFamily="34" charset="0"/>
              </a:rPr>
              <a:t>Clinical Infections</a:t>
            </a:r>
            <a:r>
              <a:rPr lang="en-US" altLang="en-US" sz="4000" dirty="0"/>
              <a:t> (Cont.)</a:t>
            </a:r>
            <a:endParaRPr lang="en-US" altLang="en-US" sz="4000" i="1" dirty="0"/>
          </a:p>
        </p:txBody>
      </p:sp>
      <p:sp>
        <p:nvSpPr>
          <p:cNvPr id="39939" name="Content Placeholder 6">
            <a:extLst>
              <a:ext uri="{FF2B5EF4-FFF2-40B4-BE49-F238E27FC236}">
                <a16:creationId xmlns:a16="http://schemas.microsoft.com/office/drawing/2014/main" id="{38D169C8-3E63-81DE-E833-5BCDF2F1600C}"/>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In patients with AIDS whose cell-mediated immunity is compromised and whose CD4 count is less than 50 cells/</a:t>
            </a:r>
            <a:r>
              <a:rPr lang="en-US" altLang="en-US" dirty="0" err="1">
                <a:latin typeface="Arial" panose="020B0604020202020204" pitchFamily="34" charset="0"/>
                <a:cs typeface="Arial" panose="020B0604020202020204" pitchFamily="34" charset="0"/>
              </a:rPr>
              <a:t>μL</a:t>
            </a:r>
            <a:r>
              <a:rPr lang="en-US" altLang="en-US" dirty="0">
                <a:latin typeface="Arial" panose="020B0604020202020204" pitchFamily="34" charset="0"/>
                <a:cs typeface="Arial" panose="020B0604020202020204" pitchFamily="34" charset="0"/>
              </a:rPr>
              <a:t>, the infection is more likely to become fulminant or life-threatening or spread to extraintestinal sites.</a:t>
            </a:r>
          </a:p>
          <a:p>
            <a:pPr marL="0"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Chronic cases</a:t>
            </a:r>
          </a:p>
          <a:p>
            <a:pPr lvl="1"/>
            <a:r>
              <a:rPr lang="en-US" altLang="en-US" dirty="0">
                <a:latin typeface="Arial" panose="020B0604020202020204" pitchFamily="34" charset="0"/>
                <a:cs typeface="Arial" panose="020B0604020202020204" pitchFamily="34" charset="0"/>
              </a:rPr>
              <a:t>Damage to intestinal permeability can result in decreased uptake of fluids, electrolytes, nutrients</a:t>
            </a:r>
          </a:p>
          <a:p>
            <a:pPr lvl="1"/>
            <a:r>
              <a:rPr lang="en-US" altLang="en-US" dirty="0">
                <a:latin typeface="Arial" panose="020B0604020202020204" pitchFamily="34" charset="0"/>
                <a:cs typeface="Arial" panose="020B0604020202020204" pitchFamily="34" charset="0"/>
              </a:rPr>
              <a:t>Malabsorption syndrome may occur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a:extLst>
              <a:ext uri="{FF2B5EF4-FFF2-40B4-BE49-F238E27FC236}">
                <a16:creationId xmlns:a16="http://schemas.microsoft.com/office/drawing/2014/main" id="{4CA3D035-A2E5-5F56-F05E-301FB2FC09CB}"/>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Cryptosporidium </a:t>
            </a:r>
            <a:r>
              <a:rPr lang="en-US" altLang="en-US" sz="4000" dirty="0">
                <a:latin typeface="Arial" panose="020B0604020202020204" pitchFamily="34" charset="0"/>
                <a:cs typeface="Arial" panose="020B0604020202020204" pitchFamily="34" charset="0"/>
              </a:rPr>
              <a:t>spp.</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Treatment</a:t>
            </a:r>
            <a:endParaRPr lang="en-US" altLang="en-US" sz="4000" i="1" dirty="0">
              <a:latin typeface="Arial" panose="020B0604020202020204" pitchFamily="34" charset="0"/>
              <a:cs typeface="Arial" panose="020B0604020202020204" pitchFamily="34" charset="0"/>
            </a:endParaRPr>
          </a:p>
        </p:txBody>
      </p:sp>
      <p:sp>
        <p:nvSpPr>
          <p:cNvPr id="40963" name="Content Placeholder 6">
            <a:extLst>
              <a:ext uri="{FF2B5EF4-FFF2-40B4-BE49-F238E27FC236}">
                <a16:creationId xmlns:a16="http://schemas.microsoft.com/office/drawing/2014/main" id="{F0680F30-E94D-5ADC-0BD4-E15304A921A6}"/>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Chronic cases</a:t>
            </a:r>
          </a:p>
          <a:p>
            <a:pPr lvl="1"/>
            <a:r>
              <a:rPr lang="en-US" altLang="en-US" dirty="0">
                <a:latin typeface="Arial" panose="020B0604020202020204" pitchFamily="34" charset="0"/>
                <a:cs typeface="Arial" panose="020B0604020202020204" pitchFamily="34" charset="0"/>
              </a:rPr>
              <a:t>No antimicrobial is completely effective against this infection. </a:t>
            </a:r>
          </a:p>
          <a:p>
            <a:pPr lvl="1"/>
            <a:r>
              <a:rPr lang="en-US" altLang="en-US" dirty="0">
                <a:latin typeface="Arial" panose="020B0604020202020204" pitchFamily="34" charset="0"/>
                <a:cs typeface="Arial" panose="020B0604020202020204" pitchFamily="34" charset="0"/>
              </a:rPr>
              <a:t>Paromomycin and azithromycin, which can suppress the infection, have been used, with mixed results.</a:t>
            </a:r>
          </a:p>
          <a:p>
            <a:r>
              <a:rPr lang="en-US" altLang="en-US" dirty="0">
                <a:latin typeface="Arial" panose="020B0604020202020204" pitchFamily="34" charset="0"/>
                <a:cs typeface="Arial" panose="020B0604020202020204" pitchFamily="34" charset="0"/>
              </a:rPr>
              <a:t>Nitazoxanide, a relatively new agent, has been used for treating Giardia and Cryptosporidium infections in immunocompetent children and adults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71A8840-CA43-D031-7154-18912B2A89AE}"/>
              </a:ext>
            </a:extLst>
          </p:cNvPr>
          <p:cNvSpPr>
            <a:spLocks noGrp="1"/>
          </p:cNvSpPr>
          <p:nvPr>
            <p:ph type="title"/>
          </p:nvPr>
        </p:nvSpPr>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Life Cycle of </a:t>
            </a:r>
            <a:r>
              <a:rPr lang="en-US" altLang="en-US" sz="4000" i="1" dirty="0">
                <a:latin typeface="Arial" panose="020B0604020202020204" pitchFamily="34" charset="0"/>
                <a:cs typeface="Arial" panose="020B0604020202020204" pitchFamily="34" charset="0"/>
              </a:rPr>
              <a:t>Cryptosporidium</a:t>
            </a:r>
          </a:p>
        </p:txBody>
      </p:sp>
      <p:pic>
        <p:nvPicPr>
          <p:cNvPr id="4" name="Picture 3" descr="A picture containing text, drawing, skeleton, illustration&#10;&#10;Description automatically generated">
            <a:extLst>
              <a:ext uri="{FF2B5EF4-FFF2-40B4-BE49-F238E27FC236}">
                <a16:creationId xmlns:a16="http://schemas.microsoft.com/office/drawing/2014/main" id="{0CA9F2A9-7FC3-DC9E-C622-DD9A1D9B63D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55239" y="1729529"/>
            <a:ext cx="5561378" cy="4716515"/>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5EB306B3-4E3F-448F-1F43-CC4313B0BDC9}"/>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Cryptosporidium </a:t>
            </a:r>
            <a:r>
              <a:rPr lang="en-US" altLang="en-US" sz="4000" dirty="0">
                <a:latin typeface="Arial" panose="020B0604020202020204" pitchFamily="34" charset="0"/>
                <a:cs typeface="Arial" panose="020B0604020202020204" pitchFamily="34" charset="0"/>
              </a:rPr>
              <a:t>spp.</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 (Cont.)</a:t>
            </a:r>
            <a:endParaRPr lang="en-US" altLang="en-US" sz="4000" i="1" dirty="0">
              <a:latin typeface="Arial" panose="020B0604020202020204" pitchFamily="34" charset="0"/>
              <a:cs typeface="Arial" panose="020B0604020202020204" pitchFamily="34" charset="0"/>
            </a:endParaRPr>
          </a:p>
        </p:txBody>
      </p:sp>
      <p:sp>
        <p:nvSpPr>
          <p:cNvPr id="43011" name="Content Placeholder 2">
            <a:extLst>
              <a:ext uri="{FF2B5EF4-FFF2-40B4-BE49-F238E27FC236}">
                <a16:creationId xmlns:a16="http://schemas.microsoft.com/office/drawing/2014/main" id="{2D549D0D-192D-A016-50AC-03F75E2612B2}"/>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Diagnostic  morphology </a:t>
            </a:r>
          </a:p>
          <a:p>
            <a:pPr lvl="1"/>
            <a:r>
              <a:rPr lang="en-US" altLang="en-US" dirty="0">
                <a:latin typeface="Arial" panose="020B0604020202020204" pitchFamily="34" charset="0"/>
                <a:cs typeface="Arial" panose="020B0604020202020204" pitchFamily="34" charset="0"/>
              </a:rPr>
              <a:t>Oocyst, 4 to 6 µm, refractile appearance, and round shape</a:t>
            </a:r>
          </a:p>
          <a:p>
            <a:pPr lvl="1"/>
            <a:r>
              <a:rPr lang="en-US" altLang="en-US" dirty="0">
                <a:latin typeface="Arial" panose="020B0604020202020204" pitchFamily="34" charset="0"/>
                <a:cs typeface="Arial" panose="020B0604020202020204" pitchFamily="34" charset="0"/>
              </a:rPr>
              <a:t>Difficult to detect with routine concentration procedures</a:t>
            </a:r>
          </a:p>
          <a:p>
            <a:pPr lvl="1"/>
            <a:r>
              <a:rPr lang="en-US" altLang="en-US" dirty="0">
                <a:latin typeface="Arial" panose="020B0604020202020204" pitchFamily="34" charset="0"/>
                <a:cs typeface="Arial" panose="020B0604020202020204" pitchFamily="34" charset="0"/>
              </a:rPr>
              <a:t>The organism may resemble a yeast of an RBC</a:t>
            </a:r>
          </a:p>
          <a:p>
            <a:pPr lvl="1"/>
            <a:r>
              <a:rPr lang="en-US" altLang="en-US" dirty="0">
                <a:latin typeface="Arial" panose="020B0604020202020204" pitchFamily="34" charset="0"/>
                <a:cs typeface="Arial" panose="020B0604020202020204" pitchFamily="34" charset="0"/>
              </a:rPr>
              <a:t>There are more oocysts in liquid stool than in formed stool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B42CA89-37E9-8715-238D-DDEA24A6B926}"/>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Cryptosporidium </a:t>
            </a:r>
            <a:r>
              <a:rPr lang="en-US" altLang="en-US" sz="4000" dirty="0">
                <a:latin typeface="Arial" panose="020B0604020202020204" pitchFamily="34" charset="0"/>
                <a:cs typeface="Arial" panose="020B0604020202020204" pitchFamily="34" charset="0"/>
              </a:rPr>
              <a:t>Oocysts</a:t>
            </a:r>
          </a:p>
        </p:txBody>
      </p:sp>
      <p:pic>
        <p:nvPicPr>
          <p:cNvPr id="44037" name="Picture 6" descr="Y:\ELS00000-IW26_[Mahon 6e]\ELS00000-IW26-SRC\Course-N\Construction\IC\jpg\Chapter028\028037.jpg">
            <a:extLst>
              <a:ext uri="{FF2B5EF4-FFF2-40B4-BE49-F238E27FC236}">
                <a16:creationId xmlns:a16="http://schemas.microsoft.com/office/drawing/2014/main" id="{B0FE4A9E-E817-659C-F9DA-8D084D773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309" y="1461294"/>
            <a:ext cx="76200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675834E9-660A-9671-D863-8C788633434C}"/>
              </a:ext>
            </a:extLst>
          </p:cNvPr>
          <p:cNvSpPr>
            <a:spLocks noGrp="1" noChangeArrowheads="1"/>
          </p:cNvSpPr>
          <p:nvPr>
            <p:ph type="title"/>
          </p:nvPr>
        </p:nvSpPr>
        <p:spPr/>
        <p:txBody>
          <a:bodyPr rtlCol="0">
            <a:normAutofit fontScale="90000"/>
          </a:bodyPr>
          <a:lstStyle/>
          <a:p>
            <a:pPr algn="ctr">
              <a:defRPr/>
            </a:pPr>
            <a:r>
              <a:rPr lang="en-US" altLang="en-US" sz="4000" i="1" dirty="0">
                <a:latin typeface="Arial" panose="020B0604020202020204" pitchFamily="34" charset="0"/>
                <a:cs typeface="Arial" panose="020B0604020202020204" pitchFamily="34" charset="0"/>
              </a:rPr>
              <a:t>Cryptosporidium </a:t>
            </a:r>
            <a:r>
              <a:rPr lang="en-US" altLang="en-US" sz="4000" dirty="0">
                <a:latin typeface="Arial" panose="020B0604020202020204" pitchFamily="34" charset="0"/>
                <a:cs typeface="Arial" panose="020B0604020202020204" pitchFamily="34" charset="0"/>
              </a:rPr>
              <a:t>spp.</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 (Cont.)</a:t>
            </a:r>
            <a:endParaRPr lang="en-US" altLang="en-US" sz="4000" dirty="0"/>
          </a:p>
        </p:txBody>
      </p:sp>
      <p:sp>
        <p:nvSpPr>
          <p:cNvPr id="45059" name="Rectangle 3">
            <a:extLst>
              <a:ext uri="{FF2B5EF4-FFF2-40B4-BE49-F238E27FC236}">
                <a16:creationId xmlns:a16="http://schemas.microsoft.com/office/drawing/2014/main" id="{5DA5EEE0-0D77-B972-6DF3-E98889C2939E}"/>
              </a:ext>
            </a:extLst>
          </p:cNvPr>
          <p:cNvSpPr>
            <a:spLocks noGrp="1"/>
          </p:cNvSpPr>
          <p:nvPr>
            <p:ph idx="1"/>
          </p:nvPr>
        </p:nvSpPr>
        <p:spPr>
          <a:xfrm>
            <a:off x="894522" y="1823830"/>
            <a:ext cx="10003735" cy="4272171"/>
          </a:xfrm>
        </p:spPr>
        <p:txBody>
          <a:bodyPr/>
          <a:lstStyle/>
          <a:p>
            <a:pPr eaLnBrk="1" hangingPunct="1"/>
            <a:r>
              <a:rPr lang="en-US" altLang="en-US" dirty="0">
                <a:latin typeface="Arial" panose="020B0604020202020204" pitchFamily="34" charset="0"/>
                <a:cs typeface="Arial" panose="020B0604020202020204" pitchFamily="34" charset="0"/>
              </a:rPr>
              <a:t>Recommended detection methods, which do not distinguish organisms to the species level</a:t>
            </a:r>
          </a:p>
          <a:p>
            <a:pPr lvl="1" eaLnBrk="1" hangingPunct="1"/>
            <a:r>
              <a:rPr lang="en-US" altLang="en-US" dirty="0">
                <a:latin typeface="Arial" panose="020B0604020202020204" pitchFamily="34" charset="0"/>
                <a:cs typeface="Arial" panose="020B0604020202020204" pitchFamily="34" charset="0"/>
              </a:rPr>
              <a:t>Modified acid-fast stain</a:t>
            </a:r>
          </a:p>
          <a:p>
            <a:pPr lvl="2" eaLnBrk="1" hangingPunct="1"/>
            <a:r>
              <a:rPr lang="en-US" altLang="en-US" sz="2400" dirty="0">
                <a:latin typeface="Arial" panose="020B0604020202020204" pitchFamily="34" charset="0"/>
                <a:cs typeface="Arial" panose="020B0604020202020204" pitchFamily="34" charset="0"/>
              </a:rPr>
              <a:t>the organism stains a bright red sphere, which distinguishes it from yeasts, which stain green</a:t>
            </a:r>
          </a:p>
          <a:p>
            <a:pPr lvl="1" eaLnBrk="1" hangingPunct="1"/>
            <a:r>
              <a:rPr lang="en-US" altLang="en-US" dirty="0">
                <a:latin typeface="Arial" panose="020B0604020202020204" pitchFamily="34" charset="0"/>
                <a:cs typeface="Arial" panose="020B0604020202020204" pitchFamily="34" charset="0"/>
              </a:rPr>
              <a:t>Antigen detection test</a:t>
            </a:r>
          </a:p>
          <a:p>
            <a:pPr lvl="1" eaLnBrk="1" hangingPunct="1"/>
            <a:r>
              <a:rPr lang="en-US" altLang="en-US" dirty="0">
                <a:latin typeface="Arial" panose="020B0604020202020204" pitchFamily="34" charset="0"/>
                <a:cs typeface="Arial" panose="020B0604020202020204" pitchFamily="34" charset="0"/>
              </a:rPr>
              <a:t>Direct fluorescent antibody (DFA) testing using a monoclonal antibody directed against </a:t>
            </a:r>
            <a:r>
              <a:rPr lang="en-US" altLang="en-US" i="1" dirty="0">
                <a:latin typeface="Arial" panose="020B0604020202020204" pitchFamily="34" charset="0"/>
                <a:cs typeface="Arial" panose="020B0604020202020204" pitchFamily="34" charset="0"/>
              </a:rPr>
              <a:t>Cryptosporidium</a:t>
            </a:r>
            <a:r>
              <a:rPr lang="en-US" altLang="en-US" dirty="0">
                <a:latin typeface="Arial" panose="020B0604020202020204" pitchFamily="34" charset="0"/>
                <a:cs typeface="Arial" panose="020B0604020202020204" pitchFamily="34" charset="0"/>
              </a:rPr>
              <a:t> species</a:t>
            </a:r>
          </a:p>
          <a:p>
            <a:pPr eaLnBrk="1" hangingPunct="1"/>
            <a:endParaRPr lang="en-US" altLang="en-US" sz="2000" dirty="0"/>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BF9B7285-AEE3-0759-F834-2EF828DB28AD}"/>
              </a:ext>
            </a:extLst>
          </p:cNvPr>
          <p:cNvSpPr>
            <a:spLocks noGrp="1" noChangeArrowheads="1"/>
          </p:cNvSpPr>
          <p:nvPr>
            <p:ph type="title"/>
          </p:nvPr>
        </p:nvSpPr>
        <p:spPr/>
        <p:txBody>
          <a:bodyPr rtlCol="0">
            <a:normAutofit fontScale="90000"/>
          </a:bodyPr>
          <a:lstStyle/>
          <a:p>
            <a:pPr algn="ctr">
              <a:defRPr/>
            </a:pPr>
            <a:r>
              <a:rPr lang="en-US" altLang="en-US" sz="4000" i="1" dirty="0">
                <a:latin typeface="Arial" panose="020B0604020202020204" pitchFamily="34" charset="0"/>
                <a:cs typeface="Arial" panose="020B0604020202020204" pitchFamily="34" charset="0"/>
              </a:rPr>
              <a:t>Cryptosporidium </a:t>
            </a:r>
            <a:r>
              <a:rPr lang="en-US" altLang="en-US" sz="4000" dirty="0">
                <a:latin typeface="Arial" panose="020B0604020202020204" pitchFamily="34" charset="0"/>
                <a:cs typeface="Arial" panose="020B0604020202020204" pitchFamily="34" charset="0"/>
              </a:rPr>
              <a:t>spp.</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 (Cont.)</a:t>
            </a:r>
            <a:endParaRPr lang="en-US" altLang="en-US" sz="4000" dirty="0"/>
          </a:p>
        </p:txBody>
      </p:sp>
      <p:sp>
        <p:nvSpPr>
          <p:cNvPr id="46083" name="Rectangle 3">
            <a:extLst>
              <a:ext uri="{FF2B5EF4-FFF2-40B4-BE49-F238E27FC236}">
                <a16:creationId xmlns:a16="http://schemas.microsoft.com/office/drawing/2014/main" id="{43C33328-6BB8-4547-ADA5-C111B9CD809F}"/>
              </a:ext>
            </a:extLst>
          </p:cNvPr>
          <p:cNvSpPr>
            <a:spLocks noGrp="1"/>
          </p:cNvSpPr>
          <p:nvPr>
            <p:ph idx="1"/>
          </p:nvPr>
        </p:nvSpPr>
        <p:spPr>
          <a:xfrm>
            <a:off x="1108213" y="1823830"/>
            <a:ext cx="9695622" cy="4272171"/>
          </a:xfrm>
        </p:spPr>
        <p:txBody>
          <a:bodyPr/>
          <a:lstStyle/>
          <a:p>
            <a:pPr eaLnBrk="1" hangingPunct="1"/>
            <a:r>
              <a:rPr lang="en-US" altLang="en-US" sz="2400" dirty="0">
                <a:latin typeface="Arial" panose="020B0604020202020204" pitchFamily="34" charset="0"/>
                <a:cs typeface="Arial" panose="020B0604020202020204" pitchFamily="34" charset="0"/>
              </a:rPr>
              <a:t>Studies indicate that antigen detection by monoclonal antibody tests demonstrates greater sensitivity and specificity than the modified acid-fast stain. </a:t>
            </a:r>
          </a:p>
          <a:p>
            <a:pPr eaLnBrk="1" hangingPunct="1"/>
            <a:r>
              <a:rPr lang="en-US" altLang="en-US" sz="2400" dirty="0">
                <a:latin typeface="Arial" panose="020B0604020202020204" pitchFamily="34" charset="0"/>
                <a:cs typeface="Arial" panose="020B0604020202020204" pitchFamily="34" charset="0"/>
              </a:rPr>
              <a:t>EIA methods can also be used but are less sensitive (sensitivity of 70%) than fluorescent antibody methods. </a:t>
            </a:r>
          </a:p>
          <a:p>
            <a:pPr eaLnBrk="1" hangingPunct="1"/>
            <a:r>
              <a:rPr lang="en-US" altLang="en-US" sz="2400" dirty="0">
                <a:latin typeface="Arial" panose="020B0604020202020204" pitchFamily="34" charset="0"/>
                <a:cs typeface="Arial" panose="020B0604020202020204" pitchFamily="34" charset="0"/>
              </a:rPr>
              <a:t>More recently, lateral-flow immunochromatographic assays have become available</a:t>
            </a:r>
            <a:endParaRPr lang="en-US" altLang="en-US" sz="3600" strike="sngStrike"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A9AD89D-0609-4530-F415-D8C7DD98DAED}"/>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Toxoplasma gondii </a:t>
            </a:r>
            <a:r>
              <a:rPr lang="en-US" altLang="en-US" sz="4000" dirty="0">
                <a:latin typeface="Arial" panose="020B0604020202020204" pitchFamily="34" charset="0"/>
                <a:cs typeface="Arial" panose="020B0604020202020204" pitchFamily="34" charset="0"/>
              </a:rPr>
              <a:t>(Cont.)</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a:t>
            </a:r>
          </a:p>
        </p:txBody>
      </p:sp>
      <p:sp>
        <p:nvSpPr>
          <p:cNvPr id="17411" name="Content Placeholder 2">
            <a:extLst>
              <a:ext uri="{FF2B5EF4-FFF2-40B4-BE49-F238E27FC236}">
                <a16:creationId xmlns:a16="http://schemas.microsoft.com/office/drawing/2014/main" id="{67BB947D-BF11-7436-B244-50347969BAD5}"/>
              </a:ext>
            </a:extLst>
          </p:cNvPr>
          <p:cNvSpPr>
            <a:spLocks noGrp="1"/>
          </p:cNvSpPr>
          <p:nvPr>
            <p:ph idx="1"/>
          </p:nvPr>
        </p:nvSpPr>
        <p:spPr>
          <a:xfrm>
            <a:off x="932620" y="1755568"/>
            <a:ext cx="9881153" cy="4073732"/>
          </a:xfrm>
        </p:spPr>
        <p:txBody>
          <a:bodyPr>
            <a:normAutofit/>
          </a:bodyPr>
          <a:lstStyle/>
          <a:p>
            <a:r>
              <a:rPr lang="en-US" altLang="en-US" sz="2400" dirty="0">
                <a:latin typeface="Arial" panose="020B0604020202020204" pitchFamily="34" charset="0"/>
                <a:cs typeface="Arial" panose="020B0604020202020204" pitchFamily="34" charset="0"/>
              </a:rPr>
              <a:t>Clinical presentation differs based on the immunologic status of the infected individual.</a:t>
            </a:r>
          </a:p>
          <a:p>
            <a:r>
              <a:rPr lang="en-US" altLang="en-US" sz="2400" dirty="0">
                <a:latin typeface="Arial" panose="020B0604020202020204" pitchFamily="34" charset="0"/>
                <a:cs typeface="Arial" panose="020B0604020202020204" pitchFamily="34" charset="0"/>
              </a:rPr>
              <a:t>Patients with acute infections may be asymptomatic or may have mild flulike or mononucleosis-like symptoms, including low-grade fever, lymphadenopathy, malaise, and muscle pain.</a:t>
            </a:r>
          </a:p>
          <a:p>
            <a:r>
              <a:rPr lang="en-US" altLang="en-US" sz="2400" dirty="0">
                <a:latin typeface="Arial" panose="020B0604020202020204" pitchFamily="34" charset="0"/>
                <a:cs typeface="Arial" panose="020B0604020202020204" pitchFamily="34" charset="0"/>
              </a:rPr>
              <a:t>Once the acute infection has resolved, the organism enters a relatively inactive stage</a:t>
            </a:r>
            <a:r>
              <a:rPr lang="en-US" altLang="en-US"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in which tissue cysts containing many slow-growing forms of the organism are found.</a:t>
            </a:r>
            <a:endParaRPr lang="en-US" altLang="en-US" sz="2000"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928FCF6-254C-311F-9983-95D240323B56}"/>
              </a:ext>
            </a:extLst>
          </p:cNvPr>
          <p:cNvSpPr>
            <a:spLocks noGrp="1"/>
          </p:cNvSpPr>
          <p:nvPr>
            <p:ph type="title"/>
          </p:nvPr>
        </p:nvSpPr>
        <p:spPr>
          <a:xfrm>
            <a:off x="2201863" y="188913"/>
            <a:ext cx="7772400" cy="1219200"/>
          </a:xfrm>
        </p:spPr>
        <p:txBody>
          <a:bodyPr>
            <a:normAutofit/>
          </a:bodyPr>
          <a:lstStyle/>
          <a:p>
            <a:pPr algn="ctr" eaLnBrk="1" hangingPunct="1"/>
            <a:r>
              <a:rPr lang="en-US" altLang="en-US" sz="4000" i="1" dirty="0" err="1">
                <a:latin typeface="Arial" panose="020B0604020202020204" pitchFamily="34" charset="0"/>
                <a:cs typeface="Arial" panose="020B0604020202020204" pitchFamily="34" charset="0"/>
              </a:rPr>
              <a:t>Cystoisospora</a:t>
            </a:r>
            <a:r>
              <a:rPr lang="en-US" altLang="en-US" sz="4000" i="1" dirty="0">
                <a:latin typeface="Arial" panose="020B0604020202020204" pitchFamily="34" charset="0"/>
                <a:cs typeface="Arial" panose="020B0604020202020204" pitchFamily="34" charset="0"/>
              </a:rPr>
              <a:t> belli </a:t>
            </a:r>
            <a:endParaRPr lang="en-US" altLang="en-US" sz="4000" dirty="0">
              <a:latin typeface="Arial" panose="020B0604020202020204" pitchFamily="34" charset="0"/>
              <a:cs typeface="Arial" panose="020B0604020202020204" pitchFamily="34" charset="0"/>
            </a:endParaRPr>
          </a:p>
        </p:txBody>
      </p:sp>
      <p:sp>
        <p:nvSpPr>
          <p:cNvPr id="117763" name="Rectangle 3">
            <a:extLst>
              <a:ext uri="{FF2B5EF4-FFF2-40B4-BE49-F238E27FC236}">
                <a16:creationId xmlns:a16="http://schemas.microsoft.com/office/drawing/2014/main" id="{FEB0E109-592A-B3F4-70F7-BD26FB717676}"/>
              </a:ext>
            </a:extLst>
          </p:cNvPr>
          <p:cNvSpPr>
            <a:spLocks noGrp="1" noChangeArrowheads="1"/>
          </p:cNvSpPr>
          <p:nvPr>
            <p:ph idx="1"/>
          </p:nvPr>
        </p:nvSpPr>
        <p:spPr>
          <a:xfrm>
            <a:off x="988943" y="1408113"/>
            <a:ext cx="10177670" cy="4611688"/>
          </a:xfrm>
        </p:spPr>
        <p:txBody>
          <a:bodyPr rtlCol="0">
            <a:normAutofit lnSpcReduction="10000"/>
          </a:bodyPr>
          <a:lstStyle/>
          <a:p>
            <a:pPr>
              <a:defRPr/>
            </a:pPr>
            <a:r>
              <a:rPr lang="en-US" altLang="en-US" sz="2400" dirty="0">
                <a:latin typeface="Arial" panose="020B0604020202020204" pitchFamily="34" charset="0"/>
                <a:cs typeface="Arial" panose="020B0604020202020204" pitchFamily="34" charset="0"/>
              </a:rPr>
              <a:t>Formerly  </a:t>
            </a:r>
            <a:r>
              <a:rPr lang="en-US" altLang="en-US" sz="2400" i="1" dirty="0">
                <a:latin typeface="Arial" panose="020B0604020202020204" pitchFamily="34" charset="0"/>
                <a:cs typeface="Arial" panose="020B0604020202020204" pitchFamily="34" charset="0"/>
              </a:rPr>
              <a:t>Isospora belli</a:t>
            </a:r>
          </a:p>
          <a:p>
            <a:pPr>
              <a:defRPr/>
            </a:pPr>
            <a:r>
              <a:rPr lang="en-US" altLang="en-US" sz="2400" dirty="0">
                <a:latin typeface="Arial" panose="020B0604020202020204" pitchFamily="34" charset="0"/>
                <a:cs typeface="Arial" panose="020B0604020202020204" pitchFamily="34" charset="0"/>
              </a:rPr>
              <a:t>Opportunistic pathogen</a:t>
            </a:r>
          </a:p>
          <a:p>
            <a:pPr>
              <a:defRPr/>
            </a:pPr>
            <a:r>
              <a:rPr lang="en-US" altLang="en-US" sz="2400" dirty="0">
                <a:latin typeface="Arial" panose="020B0604020202020204" pitchFamily="34" charset="0"/>
                <a:cs typeface="Arial" panose="020B0604020202020204" pitchFamily="34" charset="0"/>
              </a:rPr>
              <a:t>Acute infections are clinically indistinguishable from C. parvum</a:t>
            </a:r>
          </a:p>
          <a:p>
            <a:pPr>
              <a:defRPr/>
            </a:pPr>
            <a:r>
              <a:rPr lang="en-US" sz="2400" dirty="0">
                <a:latin typeface="Arial" panose="020B0604020202020204" pitchFamily="34" charset="0"/>
                <a:cs typeface="Arial" panose="020B0604020202020204" pitchFamily="34" charset="0"/>
              </a:rPr>
              <a:t>The infection is self-limiting and usually resolves in several weeks in an immunocompetent host.</a:t>
            </a:r>
            <a:endParaRPr lang="en-US" sz="2400" i="1"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More serious in immunocompromised patients</a:t>
            </a:r>
          </a:p>
          <a:p>
            <a:pPr lvl="2">
              <a:defRPr/>
            </a:pPr>
            <a:r>
              <a:rPr lang="en-US" altLang="en-US" sz="2400" dirty="0">
                <a:latin typeface="Arial" panose="020B0604020202020204" pitchFamily="34" charset="0"/>
                <a:cs typeface="Arial" panose="020B0604020202020204" pitchFamily="34" charset="0"/>
              </a:rPr>
              <a:t>Watery diarrhea, concurrent weight loss or chronic infection development</a:t>
            </a:r>
          </a:p>
          <a:p>
            <a:pPr lvl="2">
              <a:defRPr/>
            </a:pPr>
            <a:r>
              <a:rPr lang="en-US" sz="2400" dirty="0">
                <a:latin typeface="Arial" panose="020B0604020202020204" pitchFamily="34" charset="0"/>
                <a:cs typeface="Arial" panose="020B0604020202020204" pitchFamily="34" charset="0"/>
              </a:rPr>
              <a:t>Treatment with trimethoprim-sulfamethoxazole has been effective in eliminating diarrhea, but patients often show recurrence of infection when therapy is discontinued</a:t>
            </a:r>
            <a:r>
              <a:rPr lang="en-US" sz="1800" dirty="0">
                <a:latin typeface="Arial" panose="020B0604020202020204" pitchFamily="34" charset="0"/>
                <a:cs typeface="Arial" panose="020B0604020202020204" pitchFamily="34" charset="0"/>
              </a:rPr>
              <a:t>.</a:t>
            </a:r>
            <a:endParaRPr lang="en-US" altLang="en-US" sz="1800"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E5EEA57-1641-6562-411F-C24D69426AD0}"/>
              </a:ext>
            </a:extLst>
          </p:cNvPr>
          <p:cNvSpPr>
            <a:spLocks noGrp="1"/>
          </p:cNvSpPr>
          <p:nvPr>
            <p:ph type="title"/>
          </p:nvPr>
        </p:nvSpPr>
        <p:spPr>
          <a:xfrm>
            <a:off x="2201863" y="188913"/>
            <a:ext cx="7772400" cy="1219200"/>
          </a:xfrm>
        </p:spPr>
        <p:txBody>
          <a:bodyPr>
            <a:normAutofit/>
          </a:bodyPr>
          <a:lstStyle/>
          <a:p>
            <a:pPr algn="ctr" eaLnBrk="1" hangingPunct="1"/>
            <a:r>
              <a:rPr lang="en-US" altLang="en-US" sz="4000" i="1" dirty="0" err="1">
                <a:latin typeface="Arial" panose="020B0604020202020204" pitchFamily="34" charset="0"/>
                <a:cs typeface="Arial" panose="020B0604020202020204" pitchFamily="34" charset="0"/>
              </a:rPr>
              <a:t>Cystoisospora</a:t>
            </a:r>
            <a:r>
              <a:rPr lang="en-US" altLang="en-US" sz="4000" i="1" dirty="0">
                <a:latin typeface="Arial" panose="020B0604020202020204" pitchFamily="34" charset="0"/>
                <a:cs typeface="Arial" panose="020B0604020202020204" pitchFamily="34" charset="0"/>
              </a:rPr>
              <a:t> belli </a:t>
            </a:r>
            <a:r>
              <a:rPr lang="en-US" altLang="en-US" sz="4000" dirty="0"/>
              <a:t>(Cont.)</a:t>
            </a:r>
          </a:p>
        </p:txBody>
      </p:sp>
      <p:sp>
        <p:nvSpPr>
          <p:cNvPr id="117763" name="Rectangle 3">
            <a:extLst>
              <a:ext uri="{FF2B5EF4-FFF2-40B4-BE49-F238E27FC236}">
                <a16:creationId xmlns:a16="http://schemas.microsoft.com/office/drawing/2014/main" id="{1266AF6B-32B8-58D9-B206-5BD9124E8850}"/>
              </a:ext>
            </a:extLst>
          </p:cNvPr>
          <p:cNvSpPr>
            <a:spLocks noGrp="1" noChangeArrowheads="1"/>
          </p:cNvSpPr>
          <p:nvPr>
            <p:ph idx="1"/>
          </p:nvPr>
        </p:nvSpPr>
        <p:spPr>
          <a:xfrm>
            <a:off x="1053548" y="1249569"/>
            <a:ext cx="9929191" cy="4432301"/>
          </a:xfrm>
        </p:spPr>
        <p:txBody>
          <a:bodyPr rtlCol="0">
            <a:normAutofit lnSpcReduction="10000"/>
          </a:bodyPr>
          <a:lstStyle/>
          <a:p>
            <a:pPr>
              <a:defRPr/>
            </a:pPr>
            <a:r>
              <a:rPr lang="en-US" altLang="en-US" dirty="0">
                <a:latin typeface="Arial" panose="020B0604020202020204" pitchFamily="34" charset="0"/>
                <a:cs typeface="Arial" panose="020B0604020202020204" pitchFamily="34" charset="0"/>
              </a:rPr>
              <a:t>General Symptoms</a:t>
            </a:r>
          </a:p>
          <a:p>
            <a:pPr lvl="1">
              <a:defRPr/>
            </a:pPr>
            <a:r>
              <a:rPr lang="en-US" altLang="en-US" dirty="0">
                <a:latin typeface="Arial" panose="020B0604020202020204" pitchFamily="34" charset="0"/>
                <a:cs typeface="Arial" panose="020B0604020202020204" pitchFamily="34" charset="0"/>
              </a:rPr>
              <a:t>Asymptomatic or</a:t>
            </a:r>
          </a:p>
          <a:p>
            <a:pPr lvl="1">
              <a:defRPr/>
            </a:pPr>
            <a:r>
              <a:rPr lang="en-US" altLang="en-US" dirty="0">
                <a:latin typeface="Arial" panose="020B0604020202020204" pitchFamily="34" charset="0"/>
                <a:cs typeface="Arial" panose="020B0604020202020204" pitchFamily="34" charset="0"/>
              </a:rPr>
              <a:t>Low-grade fever, headache, diarrhea, and colicky abdominal pain</a:t>
            </a:r>
          </a:p>
          <a:p>
            <a:pPr>
              <a:defRPr/>
            </a:pPr>
            <a:r>
              <a:rPr lang="en-US" dirty="0">
                <a:latin typeface="Arial" panose="020B0604020202020204" pitchFamily="34" charset="0"/>
                <a:cs typeface="Arial" panose="020B0604020202020204" pitchFamily="34" charset="0"/>
              </a:rPr>
              <a:t>Life cycle of </a:t>
            </a:r>
            <a:r>
              <a:rPr lang="en-US" i="1" dirty="0">
                <a:latin typeface="Arial" panose="020B0604020202020204" pitchFamily="34" charset="0"/>
                <a:cs typeface="Arial" panose="020B0604020202020204" pitchFamily="34" charset="0"/>
              </a:rPr>
              <a:t>C. belli </a:t>
            </a:r>
            <a:r>
              <a:rPr lang="en-US" strike="sngStrike" dirty="0">
                <a:latin typeface="Arial" panose="020B0604020202020204" pitchFamily="34" charset="0"/>
                <a:cs typeface="Arial" panose="020B0604020202020204" pitchFamily="34" charset="0"/>
              </a:rPr>
              <a:t> </a:t>
            </a:r>
          </a:p>
          <a:p>
            <a:pPr lvl="1">
              <a:defRPr/>
            </a:pPr>
            <a:r>
              <a:rPr lang="en-US" dirty="0">
                <a:latin typeface="Arial" panose="020B0604020202020204" pitchFamily="34" charset="0"/>
                <a:cs typeface="Arial" panose="020B0604020202020204" pitchFamily="34" charset="0"/>
              </a:rPr>
              <a:t>Similar to that of </a:t>
            </a:r>
            <a:r>
              <a:rPr lang="en-US" i="1" dirty="0">
                <a:latin typeface="Arial" panose="020B0604020202020204" pitchFamily="34" charset="0"/>
                <a:cs typeface="Arial" panose="020B0604020202020204" pitchFamily="34" charset="0"/>
              </a:rPr>
              <a:t>Cryptosporidium</a:t>
            </a:r>
            <a:r>
              <a:rPr lang="en-US" dirty="0">
                <a:latin typeface="Arial" panose="020B0604020202020204" pitchFamily="34" charset="0"/>
                <a:cs typeface="Arial" panose="020B0604020202020204" pitchFamily="34" charset="0"/>
              </a:rPr>
              <a:t> spp. in that it requires only one host but occurs within the cytoplasm of epithelial cells of the small intestine. </a:t>
            </a:r>
          </a:p>
          <a:p>
            <a:pPr lvl="1">
              <a:defRPr/>
            </a:pPr>
            <a:r>
              <a:rPr lang="en-US" dirty="0">
                <a:latin typeface="Arial" panose="020B0604020202020204" pitchFamily="34" charset="0"/>
                <a:cs typeface="Arial" panose="020B0604020202020204" pitchFamily="34" charset="0"/>
              </a:rPr>
              <a:t>The oocyst of this organism is not infective when passed in the feces and requires 24 to 48 hours outside the body to become infective. </a:t>
            </a:r>
          </a:p>
          <a:p>
            <a:pPr lvl="1">
              <a:defRPr/>
            </a:pPr>
            <a:r>
              <a:rPr lang="en-US" dirty="0">
                <a:latin typeface="Arial" panose="020B0604020202020204" pitchFamily="34" charset="0"/>
                <a:cs typeface="Arial" panose="020B0604020202020204" pitchFamily="34" charset="0"/>
              </a:rPr>
              <a:t>There is no thin-walled oocyst to cause continued autoinfection</a:t>
            </a:r>
            <a:r>
              <a:rPr lang="en-US" dirty="0"/>
              <a:t>.</a:t>
            </a:r>
            <a:endParaRPr lang="en-US" altLang="en-US"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2054EAC-721D-8614-4292-4ECBD03222F5}"/>
              </a:ext>
            </a:extLst>
          </p:cNvPr>
          <p:cNvSpPr>
            <a:spLocks noGrp="1"/>
          </p:cNvSpPr>
          <p:nvPr>
            <p:ph type="title"/>
          </p:nvPr>
        </p:nvSpPr>
        <p:spPr>
          <a:xfrm>
            <a:off x="2201863" y="188913"/>
            <a:ext cx="7772400" cy="1219200"/>
          </a:xfrm>
        </p:spPr>
        <p:txBody>
          <a:bodyPr>
            <a:normAutofit/>
          </a:bodyPr>
          <a:lstStyle/>
          <a:p>
            <a:pPr algn="ctr" eaLnBrk="1" hangingPunct="1"/>
            <a:r>
              <a:rPr lang="en-US" altLang="en-US" sz="4000" i="1" dirty="0" err="1">
                <a:latin typeface="Arial" panose="020B0604020202020204" pitchFamily="34" charset="0"/>
                <a:cs typeface="Arial" panose="020B0604020202020204" pitchFamily="34" charset="0"/>
              </a:rPr>
              <a:t>Cystoisospora</a:t>
            </a:r>
            <a:r>
              <a:rPr lang="en-US" altLang="en-US" sz="4000" i="1" dirty="0">
                <a:latin typeface="Arial" panose="020B0604020202020204" pitchFamily="34" charset="0"/>
                <a:cs typeface="Arial" panose="020B0604020202020204" pitchFamily="34" charset="0"/>
              </a:rPr>
              <a:t> belli </a:t>
            </a:r>
            <a:r>
              <a:rPr lang="en-US" altLang="en-US" sz="4000" dirty="0"/>
              <a:t>(Cont.)</a:t>
            </a:r>
          </a:p>
        </p:txBody>
      </p:sp>
      <p:sp>
        <p:nvSpPr>
          <p:cNvPr id="117763" name="Rectangle 3">
            <a:extLst>
              <a:ext uri="{FF2B5EF4-FFF2-40B4-BE49-F238E27FC236}">
                <a16:creationId xmlns:a16="http://schemas.microsoft.com/office/drawing/2014/main" id="{922875EE-002B-4EFB-E5D9-A8DE104A88AC}"/>
              </a:ext>
            </a:extLst>
          </p:cNvPr>
          <p:cNvSpPr>
            <a:spLocks noGrp="1" noChangeArrowheads="1"/>
          </p:cNvSpPr>
          <p:nvPr>
            <p:ph idx="1"/>
          </p:nvPr>
        </p:nvSpPr>
        <p:spPr>
          <a:xfrm>
            <a:off x="1118152" y="1540564"/>
            <a:ext cx="9963978" cy="4479237"/>
          </a:xfrm>
        </p:spPr>
        <p:txBody>
          <a:bodyPr rtlCol="0">
            <a:normAutofit/>
          </a:bodyPr>
          <a:lstStyle/>
          <a:p>
            <a:pPr>
              <a:defRPr/>
            </a:pPr>
            <a:r>
              <a:rPr lang="en-US" dirty="0">
                <a:latin typeface="Arial" panose="020B0604020202020204" pitchFamily="34" charset="0"/>
                <a:cs typeface="Arial" panose="020B0604020202020204" pitchFamily="34" charset="0"/>
              </a:rPr>
              <a:t>Mature oocyst of </a:t>
            </a:r>
            <a:r>
              <a:rPr lang="en-US" i="1" dirty="0">
                <a:latin typeface="Arial" panose="020B0604020202020204" pitchFamily="34" charset="0"/>
                <a:cs typeface="Arial" panose="020B0604020202020204" pitchFamily="34" charset="0"/>
              </a:rPr>
              <a:t>C. belli</a:t>
            </a:r>
            <a:r>
              <a:rPr lang="en-US" dirty="0">
                <a:latin typeface="Arial" panose="020B0604020202020204" pitchFamily="34" charset="0"/>
                <a:cs typeface="Arial" panose="020B0604020202020204" pitchFamily="34" charset="0"/>
              </a:rPr>
              <a:t>  </a:t>
            </a:r>
          </a:p>
          <a:p>
            <a:pPr lvl="1">
              <a:defRPr/>
            </a:pPr>
            <a:r>
              <a:rPr lang="en-US" dirty="0">
                <a:latin typeface="Arial" panose="020B0604020202020204" pitchFamily="34" charset="0"/>
                <a:cs typeface="Arial" panose="020B0604020202020204" pitchFamily="34" charset="0"/>
              </a:rPr>
              <a:t>Oval, 20 to 33 µm by 10 to 19 µm, with a hyaline cell wall.</a:t>
            </a:r>
          </a:p>
          <a:p>
            <a:pPr lvl="1">
              <a:defRPr/>
            </a:pPr>
            <a:r>
              <a:rPr lang="en-US" dirty="0">
                <a:latin typeface="Arial" panose="020B0604020202020204" pitchFamily="34" charset="0"/>
                <a:cs typeface="Arial" panose="020B0604020202020204" pitchFamily="34" charset="0"/>
              </a:rPr>
              <a:t>The immature oocyst usually shows a single sporoblast (an early stage in the development of a sporocyst, before differentiation of the sporozoites). </a:t>
            </a:r>
          </a:p>
          <a:p>
            <a:pPr lvl="1">
              <a:defRPr/>
            </a:pPr>
            <a:r>
              <a:rPr lang="en-US" dirty="0">
                <a:latin typeface="Arial" panose="020B0604020202020204" pitchFamily="34" charset="0"/>
                <a:cs typeface="Arial" panose="020B0604020202020204" pitchFamily="34" charset="0"/>
              </a:rPr>
              <a:t>The mature oocyst has two sporocysts, which are walled bodies. </a:t>
            </a:r>
            <a:endParaRPr lang="en-US" altLang="en-US"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655BB4B-880E-ED18-F17D-BB057E2FCE32}"/>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C. belli </a:t>
            </a:r>
            <a:r>
              <a:rPr lang="en-US" altLang="en-US" sz="4000" dirty="0">
                <a:latin typeface="Arial" panose="020B0604020202020204" pitchFamily="34" charset="0"/>
                <a:cs typeface="Arial" panose="020B0604020202020204" pitchFamily="34" charset="0"/>
              </a:rPr>
              <a:t>Oocysts</a:t>
            </a:r>
          </a:p>
        </p:txBody>
      </p:sp>
      <p:pic>
        <p:nvPicPr>
          <p:cNvPr id="53253" name="Picture 6" descr="Y:\ELS00000-IW26_[Mahon 6e]\ELS00000-IW26-SRC\Course-N\Construction\IC\jpg\Chapter028\028038.jpg">
            <a:extLst>
              <a:ext uri="{FF2B5EF4-FFF2-40B4-BE49-F238E27FC236}">
                <a16:creationId xmlns:a16="http://schemas.microsoft.com/office/drawing/2014/main" id="{4177AEAF-B18E-08CD-6511-5ED5356F9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088" y="1749282"/>
            <a:ext cx="7030278" cy="472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E7A5E0-FE54-9C80-1565-BEFA4C3BB618}"/>
              </a:ext>
            </a:extLst>
          </p:cNvPr>
          <p:cNvSpPr>
            <a:spLocks noGrp="1"/>
          </p:cNvSpPr>
          <p:nvPr>
            <p:ph type="title"/>
          </p:nvPr>
        </p:nvSpPr>
        <p:spPr>
          <a:xfrm>
            <a:off x="2201863" y="188913"/>
            <a:ext cx="7772400" cy="1219200"/>
          </a:xfrm>
        </p:spPr>
        <p:txBody>
          <a:bodyPr>
            <a:normAutofit/>
          </a:bodyPr>
          <a:lstStyle/>
          <a:p>
            <a:pPr algn="ctr" eaLnBrk="1" hangingPunct="1"/>
            <a:r>
              <a:rPr lang="en-US" altLang="en-US" sz="4000" i="1" dirty="0" err="1">
                <a:latin typeface="Arial" panose="020B0604020202020204" pitchFamily="34" charset="0"/>
                <a:cs typeface="Arial" panose="020B0604020202020204" pitchFamily="34" charset="0"/>
              </a:rPr>
              <a:t>Cystoisospora</a:t>
            </a:r>
            <a:r>
              <a:rPr lang="en-US" altLang="en-US" sz="4000" i="1" dirty="0">
                <a:latin typeface="Arial" panose="020B0604020202020204" pitchFamily="34" charset="0"/>
                <a:cs typeface="Arial" panose="020B0604020202020204" pitchFamily="34" charset="0"/>
              </a:rPr>
              <a:t> belli </a:t>
            </a:r>
            <a:r>
              <a:rPr lang="en-US" altLang="en-US" sz="4000" dirty="0">
                <a:latin typeface="Arial" panose="020B0604020202020204" pitchFamily="34" charset="0"/>
                <a:cs typeface="Arial" panose="020B0604020202020204" pitchFamily="34" charset="0"/>
              </a:rPr>
              <a:t>(Cont.)</a:t>
            </a:r>
          </a:p>
        </p:txBody>
      </p:sp>
      <p:sp>
        <p:nvSpPr>
          <p:cNvPr id="54275" name="Rectangle 3">
            <a:extLst>
              <a:ext uri="{FF2B5EF4-FFF2-40B4-BE49-F238E27FC236}">
                <a16:creationId xmlns:a16="http://schemas.microsoft.com/office/drawing/2014/main" id="{87AAE2F8-538B-C42B-22F9-78C5113C312E}"/>
              </a:ext>
            </a:extLst>
          </p:cNvPr>
          <p:cNvSpPr>
            <a:spLocks noGrp="1"/>
          </p:cNvSpPr>
          <p:nvPr>
            <p:ph idx="1"/>
          </p:nvPr>
        </p:nvSpPr>
        <p:spPr>
          <a:xfrm>
            <a:off x="1172817" y="1356692"/>
            <a:ext cx="9148970" cy="4663110"/>
          </a:xfrm>
        </p:spPr>
        <p:txBody>
          <a:bodyPr/>
          <a:lstStyle/>
          <a:p>
            <a:pPr eaLnBrk="1" hangingPunct="1"/>
            <a:r>
              <a:rPr lang="en-US" altLang="en-US" sz="2400" dirty="0">
                <a:latin typeface="Arial" panose="020B0604020202020204" pitchFamily="34" charset="0"/>
                <a:cs typeface="Arial" panose="020B0604020202020204" pitchFamily="34" charset="0"/>
              </a:rPr>
              <a:t>Mature oocyst</a:t>
            </a:r>
          </a:p>
          <a:p>
            <a:pPr lvl="1" eaLnBrk="1" hangingPunct="1"/>
            <a:r>
              <a:rPr lang="en-US" altLang="en-US" sz="2000" dirty="0">
                <a:latin typeface="Arial" panose="020B0604020202020204" pitchFamily="34" charset="0"/>
                <a:cs typeface="Arial" panose="020B0604020202020204" pitchFamily="34" charset="0"/>
              </a:rPr>
              <a:t>Each sporocyst contains four elongated sporozoites. </a:t>
            </a:r>
          </a:p>
          <a:p>
            <a:pPr lvl="1" eaLnBrk="1" hangingPunct="1"/>
            <a:r>
              <a:rPr lang="en-US" altLang="en-US" sz="2000" dirty="0">
                <a:latin typeface="Arial" panose="020B0604020202020204" pitchFamily="34" charset="0"/>
                <a:cs typeface="Arial" panose="020B0604020202020204" pitchFamily="34" charset="0"/>
              </a:rPr>
              <a:t>Oocysts can be seen in wet mounts.</a:t>
            </a:r>
          </a:p>
          <a:p>
            <a:pPr eaLnBrk="1" hangingPunct="1"/>
            <a:r>
              <a:rPr lang="en-US" altLang="en-US" sz="2400" dirty="0">
                <a:latin typeface="Arial" panose="020B0604020202020204" pitchFamily="34" charset="0"/>
                <a:cs typeface="Arial" panose="020B0604020202020204" pitchFamily="34" charset="0"/>
              </a:rPr>
              <a:t>The modified acid-fast stain has been used to detect </a:t>
            </a:r>
            <a:r>
              <a:rPr lang="en-US" altLang="en-US" sz="2400" i="1" dirty="0">
                <a:latin typeface="Arial" panose="020B0604020202020204" pitchFamily="34" charset="0"/>
                <a:cs typeface="Arial" panose="020B0604020202020204" pitchFamily="34" charset="0"/>
              </a:rPr>
              <a:t>C. belli</a:t>
            </a:r>
            <a:r>
              <a:rPr lang="en-US" altLang="en-US" sz="2400" dirty="0">
                <a:latin typeface="Arial" panose="020B0604020202020204" pitchFamily="34" charset="0"/>
                <a:cs typeface="Arial" panose="020B0604020202020204" pitchFamily="34" charset="0"/>
              </a:rPr>
              <a:t>. </a:t>
            </a:r>
          </a:p>
          <a:p>
            <a:pPr lvl="1" eaLnBrk="1" hangingPunct="1"/>
            <a:r>
              <a:rPr lang="en-US" altLang="en-US" sz="2000" dirty="0">
                <a:latin typeface="Arial" panose="020B0604020202020204" pitchFamily="34" charset="0"/>
                <a:cs typeface="Arial" panose="020B0604020202020204" pitchFamily="34" charset="0"/>
              </a:rPr>
              <a:t>The oocyst wall does not stain but often shows a faint outline because of precipitated stain, and the sporoblasts or sporocysts stain dark red.</a:t>
            </a:r>
          </a:p>
          <a:p>
            <a:pPr eaLnBrk="1" hangingPunct="1"/>
            <a:r>
              <a:rPr lang="en-US" altLang="en-US" sz="2400" dirty="0">
                <a:latin typeface="Arial" panose="020B0604020202020204" pitchFamily="34" charset="0"/>
                <a:cs typeface="Arial" panose="020B0604020202020204" pitchFamily="34" charset="0"/>
              </a:rPr>
              <a:t>Organism will </a:t>
            </a:r>
            <a:r>
              <a:rPr lang="en-US" altLang="en-US" sz="2400" dirty="0" err="1">
                <a:latin typeface="Arial" panose="020B0604020202020204" pitchFamily="34" charset="0"/>
                <a:cs typeface="Arial" panose="020B0604020202020204" pitchFamily="34" charset="0"/>
              </a:rPr>
              <a:t>autofluoresce</a:t>
            </a:r>
            <a:r>
              <a:rPr lang="en-US" altLang="en-US" sz="2400" dirty="0">
                <a:latin typeface="Arial" panose="020B0604020202020204" pitchFamily="34" charset="0"/>
                <a:cs typeface="Arial" panose="020B0604020202020204" pitchFamily="34" charset="0"/>
              </a:rPr>
              <a:t> bluish at 365 nm and b</a:t>
            </a:r>
            <a:r>
              <a:rPr lang="en-US" altLang="en-US" sz="2000" dirty="0">
                <a:latin typeface="Arial" panose="020B0604020202020204" pitchFamily="34" charset="0"/>
                <a:cs typeface="Arial" panose="020B0604020202020204" pitchFamily="34" charset="0"/>
              </a:rPr>
              <a:t>ight green at 405 nm.</a:t>
            </a:r>
          </a:p>
          <a:p>
            <a:pPr eaLnBrk="1" hangingPunct="1"/>
            <a:endParaRPr lang="en-US" altLang="en-US" sz="2400" dirty="0"/>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B389FE5-68F9-8E01-6666-D22857A8934C}"/>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Cyclospora </a:t>
            </a:r>
            <a:r>
              <a:rPr lang="en-US" altLang="en-US" sz="4000" i="1" dirty="0" err="1">
                <a:latin typeface="Arial" panose="020B0604020202020204" pitchFamily="34" charset="0"/>
                <a:cs typeface="Arial" panose="020B0604020202020204" pitchFamily="34" charset="0"/>
              </a:rPr>
              <a:t>cayetanensis</a:t>
            </a:r>
            <a:endParaRPr lang="en-US" altLang="en-US" sz="4000" i="1" dirty="0">
              <a:latin typeface="Arial" panose="020B0604020202020204" pitchFamily="34" charset="0"/>
              <a:cs typeface="Arial" panose="020B0604020202020204" pitchFamily="34" charset="0"/>
            </a:endParaRPr>
          </a:p>
        </p:txBody>
      </p:sp>
      <p:sp>
        <p:nvSpPr>
          <p:cNvPr id="56323" name="Rectangle 3">
            <a:extLst>
              <a:ext uri="{FF2B5EF4-FFF2-40B4-BE49-F238E27FC236}">
                <a16:creationId xmlns:a16="http://schemas.microsoft.com/office/drawing/2014/main" id="{4C747A46-2FF4-93F5-82D9-455CF24D8A7A}"/>
              </a:ext>
            </a:extLst>
          </p:cNvPr>
          <p:cNvSpPr>
            <a:spLocks noGrp="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Transmission- contaminated food and water</a:t>
            </a:r>
          </a:p>
          <a:p>
            <a:pPr eaLnBrk="1" hangingPunct="1"/>
            <a:r>
              <a:rPr lang="en-US" altLang="en-US" dirty="0">
                <a:latin typeface="Arial" panose="020B0604020202020204" pitchFamily="34" charset="0"/>
                <a:cs typeface="Arial" panose="020B0604020202020204" pitchFamily="34" charset="0"/>
              </a:rPr>
              <a:t>Humans are the only known host.</a:t>
            </a:r>
          </a:p>
          <a:p>
            <a:pPr eaLnBrk="1" hangingPunct="1"/>
            <a:r>
              <a:rPr lang="en-US" altLang="en-US" dirty="0">
                <a:latin typeface="Arial" panose="020B0604020202020204" pitchFamily="34" charset="0"/>
                <a:cs typeface="Arial" panose="020B0604020202020204" pitchFamily="34" charset="0"/>
              </a:rPr>
              <a:t>Most commonly encountered in immunocompetent patients</a:t>
            </a:r>
          </a:p>
          <a:p>
            <a:pPr eaLnBrk="1" hangingPunct="1"/>
            <a:r>
              <a:rPr lang="en-US" altLang="en-US" dirty="0">
                <a:latin typeface="Arial" panose="020B0604020202020204" pitchFamily="34" charset="0"/>
                <a:cs typeface="Arial" panose="020B0604020202020204" pitchFamily="34" charset="0"/>
              </a:rPr>
              <a:t>May be considered an opportunistic infection in patients with AIDS</a:t>
            </a:r>
          </a:p>
          <a:p>
            <a:pPr eaLnBrk="1" hangingPunct="1"/>
            <a:r>
              <a:rPr lang="en-US" altLang="en-US" dirty="0">
                <a:latin typeface="Arial" panose="020B0604020202020204" pitchFamily="34" charset="0"/>
                <a:cs typeface="Arial" panose="020B0604020202020204" pitchFamily="34" charset="0"/>
              </a:rPr>
              <a:t>Symptoms vary and are based on age, infective dose, and host immune status</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1B1EC28-67F5-3E47-6F79-17318E630C1C}"/>
              </a:ext>
            </a:extLst>
          </p:cNvPr>
          <p:cNvSpPr>
            <a:spLocks noGrp="1"/>
          </p:cNvSpPr>
          <p:nvPr>
            <p:ph type="title"/>
          </p:nvPr>
        </p:nvSpPr>
        <p:spPr/>
        <p:txBody>
          <a:bodyPr>
            <a:normAutofit fontScale="90000"/>
          </a:bodyPr>
          <a:lstStyle/>
          <a:p>
            <a:pPr algn="ctr" eaLnBrk="1" hangingPunct="1"/>
            <a:r>
              <a:rPr lang="en-US" altLang="en-US" sz="4000" i="1" dirty="0">
                <a:latin typeface="Arial" panose="020B0604020202020204" pitchFamily="34" charset="0"/>
                <a:cs typeface="Arial" panose="020B0604020202020204" pitchFamily="34" charset="0"/>
              </a:rPr>
              <a:t>Cyclospora </a:t>
            </a:r>
            <a:r>
              <a:rPr lang="en-US" altLang="en-US" sz="4000" i="1" dirty="0" err="1">
                <a:latin typeface="Arial" panose="020B0604020202020204" pitchFamily="34" charset="0"/>
                <a:cs typeface="Arial" panose="020B0604020202020204" pitchFamily="34" charset="0"/>
              </a:rPr>
              <a:t>cayetanensis</a:t>
            </a: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(Cont.)</a:t>
            </a:r>
            <a:endParaRPr lang="en-US" altLang="en-US" sz="4000" i="1" dirty="0">
              <a:latin typeface="Arial" panose="020B0604020202020204" pitchFamily="34" charset="0"/>
              <a:cs typeface="Arial" panose="020B0604020202020204" pitchFamily="34" charset="0"/>
            </a:endParaRPr>
          </a:p>
        </p:txBody>
      </p:sp>
      <p:sp>
        <p:nvSpPr>
          <p:cNvPr id="57347" name="Rectangle 3">
            <a:extLst>
              <a:ext uri="{FF2B5EF4-FFF2-40B4-BE49-F238E27FC236}">
                <a16:creationId xmlns:a16="http://schemas.microsoft.com/office/drawing/2014/main" id="{33DE4526-3544-A304-1701-5D8E5A533182}"/>
              </a:ext>
            </a:extLst>
          </p:cNvPr>
          <p:cNvSpPr>
            <a:spLocks noGrp="1"/>
          </p:cNvSpPr>
          <p:nvPr>
            <p:ph idx="1"/>
          </p:nvPr>
        </p:nvSpPr>
        <p:spPr>
          <a:xfrm>
            <a:off x="1098274" y="1749287"/>
            <a:ext cx="10103126" cy="4427676"/>
          </a:xfrm>
        </p:spPr>
        <p:txBody>
          <a:bodyPr/>
          <a:lstStyle/>
          <a:p>
            <a:pPr eaLnBrk="1" hangingPunct="1"/>
            <a:r>
              <a:rPr lang="en-US" altLang="en-US" dirty="0">
                <a:latin typeface="Arial" panose="020B0604020202020204" pitchFamily="34" charset="0"/>
                <a:cs typeface="Arial" panose="020B0604020202020204" pitchFamily="34" charset="0"/>
              </a:rPr>
              <a:t>Incubation period- approximately 1 week</a:t>
            </a:r>
          </a:p>
          <a:p>
            <a:pPr eaLnBrk="1" hangingPunct="1"/>
            <a:r>
              <a:rPr lang="en-US" altLang="en-US" dirty="0">
                <a:latin typeface="Arial" panose="020B0604020202020204" pitchFamily="34" charset="0"/>
                <a:cs typeface="Arial" panose="020B0604020202020204" pitchFamily="34" charset="0"/>
              </a:rPr>
              <a:t>The organism infects cells in the upper portion of the small intestine</a:t>
            </a:r>
            <a:endParaRPr lang="en-US" altLang="en-US" strike="sngStrike" dirty="0">
              <a:latin typeface="Arial" panose="020B0604020202020204" pitchFamily="34" charset="0"/>
              <a:cs typeface="Arial" panose="020B0604020202020204" pitchFamily="34" charset="0"/>
            </a:endParaRPr>
          </a:p>
          <a:p>
            <a:pPr lvl="1" eaLnBrk="1" hangingPunct="1"/>
            <a:r>
              <a:rPr lang="en-US" altLang="en-US" dirty="0">
                <a:latin typeface="Arial" panose="020B0604020202020204" pitchFamily="34" charset="0"/>
                <a:cs typeface="Arial" panose="020B0604020202020204" pitchFamily="34" charset="0"/>
              </a:rPr>
              <a:t>Causes frequent, watery, but </a:t>
            </a:r>
            <a:r>
              <a:rPr lang="en-US" altLang="en-US" dirty="0" err="1">
                <a:latin typeface="Arial" panose="020B0604020202020204" pitchFamily="34" charset="0"/>
                <a:cs typeface="Arial" panose="020B0604020202020204" pitchFamily="34" charset="0"/>
              </a:rPr>
              <a:t>nonbloody</a:t>
            </a:r>
            <a:r>
              <a:rPr lang="en-US" altLang="en-US" dirty="0">
                <a:latin typeface="Arial" panose="020B0604020202020204" pitchFamily="34" charset="0"/>
                <a:cs typeface="Arial" panose="020B0604020202020204" pitchFamily="34" charset="0"/>
              </a:rPr>
              <a:t> stools that may alternate with bouts of constipation.</a:t>
            </a:r>
          </a:p>
          <a:p>
            <a:pPr eaLnBrk="1" hangingPunct="1"/>
            <a:r>
              <a:rPr lang="en-US" altLang="en-US" dirty="0">
                <a:latin typeface="Arial" panose="020B0604020202020204" pitchFamily="34" charset="0"/>
                <a:cs typeface="Arial" panose="020B0604020202020204" pitchFamily="34" charset="0"/>
              </a:rPr>
              <a:t>Other symptoms</a:t>
            </a:r>
          </a:p>
          <a:p>
            <a:pPr lvl="1" eaLnBrk="1" hangingPunct="1"/>
            <a:r>
              <a:rPr lang="en-US" altLang="en-US" dirty="0">
                <a:latin typeface="Arial" panose="020B0604020202020204" pitchFamily="34" charset="0"/>
                <a:cs typeface="Arial" panose="020B0604020202020204" pitchFamily="34" charset="0"/>
              </a:rPr>
              <a:t>Often flulike before onset of diarrhea</a:t>
            </a:r>
          </a:p>
          <a:p>
            <a:pPr lvl="1" eaLnBrk="1" hangingPunct="1"/>
            <a:r>
              <a:rPr lang="en-US" altLang="en-US" dirty="0">
                <a:latin typeface="Arial" panose="020B0604020202020204" pitchFamily="34" charset="0"/>
                <a:cs typeface="Arial" panose="020B0604020202020204" pitchFamily="34" charset="0"/>
              </a:rPr>
              <a:t>Anorexia, fatigue, weight loss, abdominal cramping and bloating, vomiting, low-grade fever, and nausea</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66A44D2-E06C-BE20-5154-0534E0DA82E3}"/>
              </a:ext>
            </a:extLst>
          </p:cNvPr>
          <p:cNvSpPr>
            <a:spLocks noGrp="1"/>
          </p:cNvSpPr>
          <p:nvPr>
            <p:ph type="title"/>
          </p:nvPr>
        </p:nvSpPr>
        <p:spPr/>
        <p:txBody>
          <a:bodyPr>
            <a:normAutofit fontScale="90000"/>
          </a:bodyPr>
          <a:lstStyle/>
          <a:p>
            <a:pPr algn="ctr" eaLnBrk="1" hangingPunct="1"/>
            <a:r>
              <a:rPr lang="en-US" altLang="en-US" sz="4000" i="1" dirty="0">
                <a:latin typeface="Arial" panose="020B0604020202020204" pitchFamily="34" charset="0"/>
                <a:cs typeface="Arial" panose="020B0604020202020204" pitchFamily="34" charset="0"/>
              </a:rPr>
              <a:t>Cyclospora </a:t>
            </a:r>
            <a:r>
              <a:rPr lang="en-US" altLang="en-US" sz="4000" i="1" dirty="0" err="1">
                <a:latin typeface="Arial" panose="020B0604020202020204" pitchFamily="34" charset="0"/>
                <a:cs typeface="Arial" panose="020B0604020202020204" pitchFamily="34" charset="0"/>
              </a:rPr>
              <a:t>cayetanensis</a:t>
            </a: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(Cont.)</a:t>
            </a:r>
            <a:endParaRPr lang="en-US" altLang="en-US" sz="4000" i="1" dirty="0"/>
          </a:p>
        </p:txBody>
      </p:sp>
      <p:sp>
        <p:nvSpPr>
          <p:cNvPr id="58371" name="Rectangle 3">
            <a:extLst>
              <a:ext uri="{FF2B5EF4-FFF2-40B4-BE49-F238E27FC236}">
                <a16:creationId xmlns:a16="http://schemas.microsoft.com/office/drawing/2014/main" id="{D15BBD23-49B3-78C8-7F17-F1C305528E50}"/>
              </a:ext>
            </a:extLst>
          </p:cNvPr>
          <p:cNvSpPr>
            <a:spLocks noGrp="1"/>
          </p:cNvSpPr>
          <p:nvPr>
            <p:ph idx="1"/>
          </p:nvPr>
        </p:nvSpPr>
        <p:spPr>
          <a:xfrm>
            <a:off x="838200" y="1758156"/>
            <a:ext cx="10515600" cy="4351338"/>
          </a:xfrm>
        </p:spPr>
        <p:txBody>
          <a:bodyPr/>
          <a:lstStyle/>
          <a:p>
            <a:pPr eaLnBrk="1" hangingPunct="1"/>
            <a:r>
              <a:rPr lang="en-US" altLang="en-US" dirty="0">
                <a:latin typeface="Arial" panose="020B0604020202020204" pitchFamily="34" charset="0"/>
                <a:cs typeface="Arial" panose="020B0604020202020204" pitchFamily="34" charset="0"/>
              </a:rPr>
              <a:t>In immunocompetent hosts, the symptoms are self-limiting and persist for several weeks but may occur in a relapsing pattern for up to 2 months.</a:t>
            </a:r>
          </a:p>
          <a:p>
            <a:pPr eaLnBrk="1" hangingPunct="1"/>
            <a:r>
              <a:rPr lang="en-US" altLang="en-US" dirty="0">
                <a:latin typeface="Arial" panose="020B0604020202020204" pitchFamily="34" charset="0"/>
                <a:cs typeface="Arial" panose="020B0604020202020204" pitchFamily="34" charset="0"/>
              </a:rPr>
              <a:t>Immunocompromised patients have prolonged course and can be </a:t>
            </a:r>
          </a:p>
          <a:p>
            <a:pPr lvl="1" eaLnBrk="1" hangingPunct="1"/>
            <a:r>
              <a:rPr lang="en-US" altLang="en-US" dirty="0">
                <a:latin typeface="Arial" panose="020B0604020202020204" pitchFamily="34" charset="0"/>
                <a:cs typeface="Arial" panose="020B0604020202020204" pitchFamily="34" charset="0"/>
              </a:rPr>
              <a:t>Symptomatic for as long as 4 months.</a:t>
            </a:r>
          </a:p>
          <a:p>
            <a:pPr lvl="1" eaLnBrk="1" hangingPunct="1"/>
            <a:r>
              <a:rPr lang="en-US" altLang="en-US" dirty="0">
                <a:latin typeface="Arial" panose="020B0604020202020204" pitchFamily="34" charset="0"/>
                <a:cs typeface="Arial" panose="020B0604020202020204" pitchFamily="34" charset="0"/>
              </a:rPr>
              <a:t>In some patients, malabsorption caused by inflammation and damage to the intestinal villi </a:t>
            </a:r>
            <a:endParaRPr lang="en-US" altLang="en-US" strike="sngStrike" dirty="0">
              <a:latin typeface="Arial" panose="020B0604020202020204" pitchFamily="34" charset="0"/>
              <a:cs typeface="Arial" panose="020B0604020202020204" pitchFamily="34" charset="0"/>
            </a:endParaRPr>
          </a:p>
          <a:p>
            <a:pPr lvl="1" eaLnBrk="1" hangingPunct="1"/>
            <a:r>
              <a:rPr lang="en-US" altLang="en-US" dirty="0">
                <a:latin typeface="Arial" panose="020B0604020202020204" pitchFamily="34" charset="0"/>
                <a:cs typeface="Arial" panose="020B0604020202020204" pitchFamily="34" charset="0"/>
              </a:rPr>
              <a:t>A few cases of extraintestinal infection</a:t>
            </a:r>
            <a:endParaRPr lang="en-US" altLang="en-US" strike="sngStrike"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00204DE-6294-2BF0-6F6A-E7112E1C49AF}"/>
              </a:ext>
            </a:extLst>
          </p:cNvPr>
          <p:cNvSpPr>
            <a:spLocks noGrp="1"/>
          </p:cNvSpPr>
          <p:nvPr>
            <p:ph type="title"/>
          </p:nvPr>
        </p:nvSpPr>
        <p:spPr/>
        <p:txBody>
          <a:bodyPr>
            <a:normAutofit fontScale="90000"/>
          </a:bodyPr>
          <a:lstStyle/>
          <a:p>
            <a:pPr algn="ctr" eaLnBrk="1" hangingPunct="1"/>
            <a:r>
              <a:rPr lang="en-US" altLang="en-US" sz="4000" i="1" dirty="0">
                <a:latin typeface="Arial" panose="020B0604020202020204" pitchFamily="34" charset="0"/>
                <a:cs typeface="Arial" panose="020B0604020202020204" pitchFamily="34" charset="0"/>
              </a:rPr>
              <a:t>Cyclospora </a:t>
            </a:r>
            <a:r>
              <a:rPr lang="en-US" altLang="en-US" sz="4000" i="1" dirty="0" err="1">
                <a:latin typeface="Arial" panose="020B0604020202020204" pitchFamily="34" charset="0"/>
                <a:cs typeface="Arial" panose="020B0604020202020204" pitchFamily="34" charset="0"/>
              </a:rPr>
              <a:t>cayetanensis</a:t>
            </a: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(Cont.)</a:t>
            </a:r>
            <a:endParaRPr lang="en-US" altLang="en-US" sz="4000" i="1" dirty="0"/>
          </a:p>
        </p:txBody>
      </p:sp>
      <p:sp>
        <p:nvSpPr>
          <p:cNvPr id="60419" name="Rectangle 3">
            <a:extLst>
              <a:ext uri="{FF2B5EF4-FFF2-40B4-BE49-F238E27FC236}">
                <a16:creationId xmlns:a16="http://schemas.microsoft.com/office/drawing/2014/main" id="{48B71726-064C-6689-2CD1-CA9A9CB28174}"/>
              </a:ext>
            </a:extLst>
          </p:cNvPr>
          <p:cNvSpPr>
            <a:spLocks noGrp="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In endemic areas, infections are common in children 2 to 10 years of age, and most infections resolve spontaneously.</a:t>
            </a:r>
          </a:p>
          <a:p>
            <a:pPr eaLnBrk="1" hangingPunct="1"/>
            <a:r>
              <a:rPr lang="en-US" altLang="en-US" dirty="0">
                <a:latin typeface="Arial" panose="020B0604020202020204" pitchFamily="34" charset="0"/>
                <a:cs typeface="Arial" panose="020B0604020202020204" pitchFamily="34" charset="0"/>
              </a:rPr>
              <a:t>Trimethoprim-sulfamethoxazole is used to treat the infection</a:t>
            </a:r>
            <a:endParaRPr lang="en-US" altLang="en-US" strike="sngStrike" dirty="0">
              <a:highlight>
                <a:srgbClr val="FFFF00"/>
              </a:highlight>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When treatment is started, symptoms usually abate within several days.</a:t>
            </a:r>
          </a:p>
          <a:p>
            <a:pPr eaLnBrk="1" hangingPunct="1"/>
            <a:r>
              <a:rPr lang="en-US" altLang="en-US" dirty="0">
                <a:latin typeface="Arial" panose="020B0604020202020204" pitchFamily="34" charset="0"/>
                <a:cs typeface="Arial" panose="020B0604020202020204" pitchFamily="34" charset="0"/>
              </a:rPr>
              <a:t>Shares general life cycle characteristics of the other intestinal Apicomplexa species</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D6C5A26-5A9A-B0CE-5101-0693C961309E}"/>
              </a:ext>
            </a:extLst>
          </p:cNvPr>
          <p:cNvSpPr>
            <a:spLocks noGrp="1"/>
          </p:cNvSpPr>
          <p:nvPr>
            <p:ph type="title"/>
          </p:nvPr>
        </p:nvSpPr>
        <p:spPr/>
        <p:txBody>
          <a:bodyPr>
            <a:normAutofit fontScale="90000"/>
          </a:bodyPr>
          <a:lstStyle/>
          <a:p>
            <a:pPr algn="ctr" eaLnBrk="1" hangingPunct="1"/>
            <a:r>
              <a:rPr lang="en-US" altLang="en-US" sz="4000" i="1" dirty="0">
                <a:latin typeface="Arial" panose="020B0604020202020204" pitchFamily="34" charset="0"/>
                <a:cs typeface="Arial" panose="020B0604020202020204" pitchFamily="34" charset="0"/>
              </a:rPr>
              <a:t>Cyclospora </a:t>
            </a:r>
            <a:r>
              <a:rPr lang="en-US" altLang="en-US" sz="4000" i="1" dirty="0" err="1">
                <a:latin typeface="Arial" panose="020B0604020202020204" pitchFamily="34" charset="0"/>
                <a:cs typeface="Arial" panose="020B0604020202020204" pitchFamily="34" charset="0"/>
              </a:rPr>
              <a:t>cayetanensis</a:t>
            </a:r>
            <a:r>
              <a:rPr lang="en-US" altLang="en-US" sz="4000" i="1" dirty="0">
                <a:latin typeface="Arial" panose="020B0604020202020204" pitchFamily="34" charset="0"/>
                <a:cs typeface="Arial" panose="020B0604020202020204" pitchFamily="34" charset="0"/>
              </a:rPr>
              <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(Cont.)</a:t>
            </a:r>
            <a:endParaRPr lang="en-US" altLang="en-US" sz="4000" dirty="0"/>
          </a:p>
        </p:txBody>
      </p:sp>
      <p:sp>
        <p:nvSpPr>
          <p:cNvPr id="62467" name="Rectangle 3">
            <a:extLst>
              <a:ext uri="{FF2B5EF4-FFF2-40B4-BE49-F238E27FC236}">
                <a16:creationId xmlns:a16="http://schemas.microsoft.com/office/drawing/2014/main" id="{4D7608B0-BD87-C249-8458-F9D728400159}"/>
              </a:ext>
            </a:extLst>
          </p:cNvPr>
          <p:cNvSpPr>
            <a:spLocks noGrp="1"/>
          </p:cNvSpPr>
          <p:nvPr>
            <p:ph idx="1"/>
          </p:nvPr>
        </p:nvSpPr>
        <p:spPr>
          <a:xfrm>
            <a:off x="838200" y="1690688"/>
            <a:ext cx="10515600" cy="4486275"/>
          </a:xfrm>
        </p:spPr>
        <p:txBody>
          <a:bodyPr/>
          <a:lstStyle/>
          <a:p>
            <a:pPr eaLnBrk="1" hangingPunct="1"/>
            <a:r>
              <a:rPr lang="en-US" altLang="en-US" dirty="0">
                <a:latin typeface="Arial" panose="020B0604020202020204" pitchFamily="34" charset="0"/>
                <a:cs typeface="Arial" panose="020B0604020202020204" pitchFamily="34" charset="0"/>
              </a:rPr>
              <a:t>Oocyst</a:t>
            </a:r>
          </a:p>
          <a:p>
            <a:pPr lvl="1" eaLnBrk="1" hangingPunct="1"/>
            <a:r>
              <a:rPr lang="en-US" altLang="en-US" dirty="0">
                <a:latin typeface="Arial" panose="020B0604020202020204" pitchFamily="34" charset="0"/>
                <a:cs typeface="Arial" panose="020B0604020202020204" pitchFamily="34" charset="0"/>
              </a:rPr>
              <a:t>Similar to </a:t>
            </a:r>
            <a:r>
              <a:rPr lang="en-US" altLang="en-US" i="1" dirty="0">
                <a:latin typeface="Arial" panose="020B0604020202020204" pitchFamily="34" charset="0"/>
                <a:cs typeface="Arial" panose="020B0604020202020204" pitchFamily="34" charset="0"/>
              </a:rPr>
              <a:t>C. parvum </a:t>
            </a:r>
            <a:r>
              <a:rPr lang="en-US" altLang="en-US" dirty="0">
                <a:latin typeface="Arial" panose="020B0604020202020204" pitchFamily="34" charset="0"/>
                <a:cs typeface="Arial" panose="020B0604020202020204" pitchFamily="34" charset="0"/>
              </a:rPr>
              <a:t>but larger, 8 to 10 </a:t>
            </a:r>
            <a:r>
              <a:rPr lang="en-US" altLang="en-US" dirty="0" err="1">
                <a:latin typeface="Arial" panose="020B0604020202020204" pitchFamily="34" charset="0"/>
                <a:cs typeface="Arial" panose="020B0604020202020204" pitchFamily="34" charset="0"/>
              </a:rPr>
              <a:t>μm</a:t>
            </a:r>
            <a:endParaRPr lang="en-US" altLang="en-US" dirty="0">
              <a:latin typeface="Arial" panose="020B0604020202020204" pitchFamily="34" charset="0"/>
              <a:cs typeface="Arial" panose="020B0604020202020204" pitchFamily="34" charset="0"/>
            </a:endParaRPr>
          </a:p>
          <a:p>
            <a:pPr lvl="1" eaLnBrk="1" hangingPunct="1"/>
            <a:r>
              <a:rPr lang="en-US" altLang="en-US" dirty="0">
                <a:latin typeface="Arial" panose="020B0604020202020204" pitchFamily="34" charset="0"/>
                <a:cs typeface="Arial" panose="020B0604020202020204" pitchFamily="34" charset="0"/>
              </a:rPr>
              <a:t>Sporocyst contains two sporozoites.</a:t>
            </a:r>
          </a:p>
          <a:p>
            <a:pPr lvl="1" eaLnBrk="1" hangingPunct="1"/>
            <a:r>
              <a:rPr lang="en-US" altLang="en-US" dirty="0">
                <a:latin typeface="Arial" panose="020B0604020202020204" pitchFamily="34" charset="0"/>
                <a:cs typeface="Arial" panose="020B0604020202020204" pitchFamily="34" charset="0"/>
              </a:rPr>
              <a:t>In wet mounts</a:t>
            </a:r>
          </a:p>
          <a:p>
            <a:pPr lvl="2" eaLnBrk="1" hangingPunct="1"/>
            <a:r>
              <a:rPr lang="en-US" altLang="en-US" dirty="0" err="1">
                <a:latin typeface="Arial" panose="020B0604020202020204" pitchFamily="34" charset="0"/>
                <a:cs typeface="Arial" panose="020B0604020202020204" pitchFamily="34" charset="0"/>
              </a:rPr>
              <a:t>Nonfractile</a:t>
            </a:r>
            <a:r>
              <a:rPr lang="en-US" altLang="en-US" dirty="0">
                <a:latin typeface="Arial" panose="020B0604020202020204" pitchFamily="34" charset="0"/>
                <a:cs typeface="Arial" panose="020B0604020202020204" pitchFamily="34" charset="0"/>
              </a:rPr>
              <a:t>, spherical, </a:t>
            </a:r>
            <a:r>
              <a:rPr lang="en-US" altLang="en-US" dirty="0" err="1">
                <a:latin typeface="Arial" panose="020B0604020202020204" pitchFamily="34" charset="0"/>
                <a:cs typeface="Arial" panose="020B0604020202020204" pitchFamily="34" charset="0"/>
              </a:rPr>
              <a:t>unsporulated</a:t>
            </a:r>
            <a:r>
              <a:rPr lang="en-US" altLang="en-US" dirty="0">
                <a:latin typeface="Arial" panose="020B0604020202020204" pitchFamily="34" charset="0"/>
                <a:cs typeface="Arial" panose="020B0604020202020204" pitchFamily="34" charset="0"/>
              </a:rPr>
              <a:t>, with multiple internal globules or granules</a:t>
            </a:r>
          </a:p>
          <a:p>
            <a:pPr lvl="1" eaLnBrk="1" hangingPunct="1"/>
            <a:r>
              <a:rPr lang="en-US" altLang="en-US" dirty="0" err="1">
                <a:latin typeface="Arial" panose="020B0604020202020204" pitchFamily="34" charset="0"/>
                <a:cs typeface="Arial" panose="020B0604020202020204" pitchFamily="34" charset="0"/>
              </a:rPr>
              <a:t>Autofluorescent</a:t>
            </a:r>
            <a:r>
              <a:rPr lang="en-US" altLang="en-US" dirty="0">
                <a:latin typeface="Arial" panose="020B0604020202020204" pitchFamily="34" charset="0"/>
                <a:cs typeface="Arial" panose="020B0604020202020204" pitchFamily="34" charset="0"/>
              </a:rPr>
              <a:t> under ultraviolet lite</a:t>
            </a:r>
          </a:p>
          <a:p>
            <a:pPr lvl="2" eaLnBrk="1" hangingPunct="1"/>
            <a:r>
              <a:rPr lang="en-US" altLang="en-US" dirty="0">
                <a:latin typeface="Arial" panose="020B0604020202020204" pitchFamily="34" charset="0"/>
                <a:cs typeface="Arial" panose="020B0604020202020204" pitchFamily="34" charset="0"/>
              </a:rPr>
              <a:t>Bright blue at 365 nm</a:t>
            </a:r>
          </a:p>
          <a:p>
            <a:pPr lvl="2" eaLnBrk="1" hangingPunct="1"/>
            <a:r>
              <a:rPr lang="en-US" altLang="en-US" dirty="0">
                <a:latin typeface="Arial" panose="020B0604020202020204" pitchFamily="34" charset="0"/>
                <a:cs typeface="Arial" panose="020B0604020202020204" pitchFamily="34" charset="0"/>
              </a:rPr>
              <a:t>bright green at 450 to 490 nm</a:t>
            </a:r>
          </a:p>
          <a:p>
            <a:pPr eaLnBrk="1" hangingPunct="1"/>
            <a:r>
              <a:rPr lang="en-US" altLang="en-US" dirty="0">
                <a:latin typeface="Arial" panose="020B0604020202020204" pitchFamily="34" charset="0"/>
                <a:cs typeface="Arial" panose="020B0604020202020204" pitchFamily="34" charset="0"/>
              </a:rPr>
              <a:t>Stains</a:t>
            </a:r>
          </a:p>
          <a:p>
            <a:pPr lvl="1" eaLnBrk="1" hangingPunct="1"/>
            <a:r>
              <a:rPr lang="en-US" altLang="en-US" dirty="0">
                <a:latin typeface="Arial" panose="020B0604020202020204" pitchFamily="34" charset="0"/>
                <a:cs typeface="Arial" panose="020B0604020202020204" pitchFamily="34" charset="0"/>
              </a:rPr>
              <a:t>Modified acid fast</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8E20110-1EE3-90A4-8AE1-32DEACD2963C}"/>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Toxoplasma gondii </a:t>
            </a:r>
            <a:r>
              <a:rPr lang="en-US" altLang="en-US" sz="4000" dirty="0">
                <a:latin typeface="Arial" panose="020B0604020202020204" pitchFamily="34" charset="0"/>
                <a:cs typeface="Arial" panose="020B0604020202020204" pitchFamily="34" charset="0"/>
              </a:rPr>
              <a:t>(Cont.)</a:t>
            </a:r>
            <a:r>
              <a:rPr lang="en-US" altLang="en-US" sz="4000" strike="sngStrike" dirty="0">
                <a:highlight>
                  <a:srgbClr val="FFFF00"/>
                </a:highlight>
                <a:latin typeface="Arial" panose="020B0604020202020204" pitchFamily="34" charset="0"/>
                <a:cs typeface="Arial" panose="020B0604020202020204" pitchFamily="34" charset="0"/>
              </a:rPr>
              <a:t/>
            </a:r>
            <a:br>
              <a:rPr lang="en-US" altLang="en-US" sz="4000" strike="sngStrike" dirty="0">
                <a:highlight>
                  <a:srgbClr val="FFFF00"/>
                </a:highlight>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a:t>
            </a:r>
            <a:endParaRPr lang="en-US" altLang="en-US" sz="4000" dirty="0"/>
          </a:p>
        </p:txBody>
      </p:sp>
      <p:sp>
        <p:nvSpPr>
          <p:cNvPr id="18435" name="Content Placeholder 2">
            <a:extLst>
              <a:ext uri="{FF2B5EF4-FFF2-40B4-BE49-F238E27FC236}">
                <a16:creationId xmlns:a16="http://schemas.microsoft.com/office/drawing/2014/main" id="{73BFE5A4-8269-31DA-D67A-6CA951F96CE9}"/>
              </a:ext>
            </a:extLst>
          </p:cNvPr>
          <p:cNvSpPr>
            <a:spLocks noGrp="1"/>
          </p:cNvSpPr>
          <p:nvPr>
            <p:ph idx="1"/>
          </p:nvPr>
        </p:nvSpPr>
        <p:spPr/>
        <p:txBody>
          <a:bodyPr/>
          <a:lstStyle/>
          <a:p>
            <a:r>
              <a:rPr lang="en-US" altLang="en-US" sz="2400" dirty="0">
                <a:latin typeface="Arial" panose="020B0604020202020204" pitchFamily="34" charset="0"/>
                <a:cs typeface="Arial" panose="020B0604020202020204" pitchFamily="34" charset="0"/>
              </a:rPr>
              <a:t>May be transmitted congenitally because of a transient parasitemia in pregnant women who have primary infection</a:t>
            </a:r>
          </a:p>
          <a:p>
            <a:r>
              <a:rPr lang="en-US" altLang="en-US" sz="2400" dirty="0">
                <a:latin typeface="Arial" panose="020B0604020202020204" pitchFamily="34" charset="0"/>
                <a:cs typeface="Arial" panose="020B0604020202020204" pitchFamily="34" charset="0"/>
              </a:rPr>
              <a:t>Congenital transmission occurs when the tachyzoites, the motile, rapidly dividing </a:t>
            </a:r>
            <a:r>
              <a:rPr lang="en-US" altLang="en-US" sz="2400" dirty="0" err="1">
                <a:latin typeface="Arial" panose="020B0604020202020204" pitchFamily="34" charset="0"/>
                <a:cs typeface="Arial" panose="020B0604020202020204" pitchFamily="34" charset="0"/>
              </a:rPr>
              <a:t>morphologys</a:t>
            </a:r>
            <a:r>
              <a:rPr lang="en-US" altLang="en-US" sz="2400" dirty="0">
                <a:latin typeface="Arial" panose="020B0604020202020204" pitchFamily="34" charset="0"/>
                <a:cs typeface="Arial" panose="020B0604020202020204" pitchFamily="34" charset="0"/>
              </a:rPr>
              <a:t> in maternal circulation, cross the placenta and enter fetal circulation and tissues.</a:t>
            </a:r>
          </a:p>
          <a:p>
            <a:r>
              <a:rPr lang="en-US" altLang="en-US" sz="2400" dirty="0">
                <a:latin typeface="Arial" panose="020B0604020202020204" pitchFamily="34" charset="0"/>
                <a:cs typeface="Arial" panose="020B0604020202020204" pitchFamily="34" charset="0"/>
              </a:rPr>
              <a:t>Symptoms in children with congenital infection</a:t>
            </a:r>
          </a:p>
          <a:p>
            <a:pPr lvl="2"/>
            <a:r>
              <a:rPr lang="en-US" altLang="en-US" sz="2400" dirty="0">
                <a:latin typeface="Arial" panose="020B0604020202020204" pitchFamily="34" charset="0"/>
                <a:cs typeface="Arial" panose="020B0604020202020204" pitchFamily="34" charset="0"/>
              </a:rPr>
              <a:t>Intellectual disability</a:t>
            </a:r>
          </a:p>
          <a:p>
            <a:pPr lvl="2"/>
            <a:r>
              <a:rPr lang="en-US" altLang="en-US" sz="2400" dirty="0">
                <a:latin typeface="Arial" panose="020B0604020202020204" pitchFamily="34" charset="0"/>
                <a:cs typeface="Arial" panose="020B0604020202020204" pitchFamily="34" charset="0"/>
              </a:rPr>
              <a:t>Microcephaly, seizures</a:t>
            </a:r>
          </a:p>
          <a:p>
            <a:pPr lvl="2"/>
            <a:r>
              <a:rPr lang="en-US" altLang="en-US" sz="2400" dirty="0">
                <a:latin typeface="Arial" panose="020B0604020202020204" pitchFamily="34" charset="0"/>
                <a:cs typeface="Arial" panose="020B0604020202020204" pitchFamily="34" charset="0"/>
              </a:rPr>
              <a:t>Hydrocephalus</a:t>
            </a:r>
          </a:p>
          <a:p>
            <a:pPr lvl="2"/>
            <a:r>
              <a:rPr lang="en-US" altLang="en-US" sz="2400" dirty="0">
                <a:latin typeface="Arial" panose="020B0604020202020204" pitchFamily="34" charset="0"/>
                <a:cs typeface="Arial" panose="020B0604020202020204" pitchFamily="34" charset="0"/>
              </a:rPr>
              <a:t> Retinochoroiditis</a:t>
            </a:r>
          </a:p>
          <a:p>
            <a:pPr lvl="2"/>
            <a:r>
              <a:rPr lang="en-US" altLang="en-US" sz="2400" dirty="0">
                <a:latin typeface="Arial" panose="020B0604020202020204" pitchFamily="34" charset="0"/>
                <a:cs typeface="Arial" panose="020B0604020202020204" pitchFamily="34" charset="0"/>
              </a:rPr>
              <a:t> Blindness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6F38F49-6468-FF2D-86F0-EBFB050AB196}"/>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C. </a:t>
            </a:r>
            <a:r>
              <a:rPr lang="en-US" altLang="en-US" sz="4000" i="1" dirty="0" err="1">
                <a:latin typeface="Arial" panose="020B0604020202020204" pitchFamily="34" charset="0"/>
                <a:cs typeface="Arial" panose="020B0604020202020204" pitchFamily="34" charset="0"/>
              </a:rPr>
              <a:t>cayetanensis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Oocysts</a:t>
            </a:r>
          </a:p>
        </p:txBody>
      </p:sp>
      <p:pic>
        <p:nvPicPr>
          <p:cNvPr id="63493" name="Picture 6" descr="Y:\ELS00000-IW26_[Mahon 6e]\ELS00000-IW26-SRC\Course-N\Construction\IC\jpg\Chapter028\028039A.jpg">
            <a:extLst>
              <a:ext uri="{FF2B5EF4-FFF2-40B4-BE49-F238E27FC236}">
                <a16:creationId xmlns:a16="http://schemas.microsoft.com/office/drawing/2014/main" id="{B7E857A1-5A85-7F71-0D9C-F9DB7BCED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2286001"/>
            <a:ext cx="3986213"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7" descr="Y:\ELS00000-IW26_[Mahon 6e]\ELS00000-IW26-SRC\Course-N\Construction\IC\jpg\Chapter028\028039B.jpg">
            <a:extLst>
              <a:ext uri="{FF2B5EF4-FFF2-40B4-BE49-F238E27FC236}">
                <a16:creationId xmlns:a16="http://schemas.microsoft.com/office/drawing/2014/main" id="{5779D772-1549-1DCC-9FB4-B15F3F614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388" y="2319338"/>
            <a:ext cx="3986212"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0BE024A-8E5B-4661-F477-A784B5FDCE8A}"/>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None/>
              <a:defRPr/>
            </a:pPr>
            <a:r>
              <a:rPr lang="en-US" sz="4400" i="1" dirty="0">
                <a:latin typeface="Arial" panose="020B0604020202020204" pitchFamily="34" charset="0"/>
                <a:cs typeface="Arial" panose="020B0604020202020204" pitchFamily="34" charset="0"/>
              </a:rPr>
              <a:t>Microsporidia</a:t>
            </a:r>
            <a:endParaRPr lang="en-US" sz="3200" dirty="0">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21ECF403-BC9E-4A14-0E2E-3BD66ED176D9}"/>
              </a:ext>
            </a:extLst>
          </p:cNvPr>
          <p:cNvSpPr>
            <a:spLocks noGrp="1"/>
          </p:cNvSpPr>
          <p:nvPr>
            <p:ph type="title"/>
          </p:nvPr>
        </p:nvSpPr>
        <p:spPr/>
        <p:txBody>
          <a:bodyPr/>
          <a:lstStyle/>
          <a:p>
            <a:pPr marL="0" indent="0" algn="ctr">
              <a:buNone/>
              <a:defRPr/>
            </a:pPr>
            <a:r>
              <a:rPr lang="en-US" sz="4400" i="1" dirty="0">
                <a:latin typeface="Arial" panose="020B0604020202020204" pitchFamily="34" charset="0"/>
                <a:cs typeface="Arial" panose="020B0604020202020204" pitchFamily="34" charset="0"/>
              </a:rPr>
              <a:t>Microsporidia</a:t>
            </a:r>
            <a:endParaRPr lang="en-US" sz="3200" dirty="0">
              <a:latin typeface="Arial" panose="020B0604020202020204" pitchFamily="34" charset="0"/>
              <a:cs typeface="Arial" panose="020B0604020202020204" pitchFamily="34" charset="0"/>
            </a:endParaRPr>
          </a:p>
        </p:txBody>
      </p:sp>
      <p:sp>
        <p:nvSpPr>
          <p:cNvPr id="66563" name="Content Placeholder 2">
            <a:extLst>
              <a:ext uri="{FF2B5EF4-FFF2-40B4-BE49-F238E27FC236}">
                <a16:creationId xmlns:a16="http://schemas.microsoft.com/office/drawing/2014/main" id="{364C24D8-1920-DB8A-6312-BA4E0073CC3F}"/>
              </a:ext>
            </a:extLst>
          </p:cNvPr>
          <p:cNvSpPr>
            <a:spLocks noGrp="1"/>
          </p:cNvSpPr>
          <p:nvPr>
            <p:ph idx="1"/>
          </p:nvPr>
        </p:nvSpPr>
        <p:spPr>
          <a:xfrm>
            <a:off x="838200" y="1918252"/>
            <a:ext cx="10454309" cy="4701002"/>
          </a:xfrm>
        </p:spPr>
        <p:txBody>
          <a:bodyPr/>
          <a:lstStyle/>
          <a:p>
            <a:r>
              <a:rPr lang="en-US" altLang="en-US" dirty="0">
                <a:latin typeface="Arial" panose="020B0604020202020204" pitchFamily="34" charset="0"/>
                <a:cs typeface="Arial" panose="020B0604020202020204" pitchFamily="34" charset="0"/>
              </a:rPr>
              <a:t>Collective name for a category of parasites in more than 200 genera and 1500 species</a:t>
            </a:r>
          </a:p>
          <a:p>
            <a:r>
              <a:rPr lang="en-US" altLang="en-US" dirty="0">
                <a:latin typeface="Arial" panose="020B0604020202020204" pitchFamily="34" charset="0"/>
                <a:cs typeface="Arial" panose="020B0604020202020204" pitchFamily="34" charset="0"/>
              </a:rPr>
              <a:t>Obligate intracellular parasites common to invertebrates and other animals</a:t>
            </a:r>
          </a:p>
          <a:p>
            <a:r>
              <a:rPr lang="en-US" altLang="en-US" dirty="0">
                <a:latin typeface="Arial" panose="020B0604020202020204" pitchFamily="34" charset="0"/>
                <a:cs typeface="Arial" panose="020B0604020202020204" pitchFamily="34" charset="0"/>
              </a:rPr>
              <a:t>Originally considered protists, they have been reclassified as fungi based on chitin present in the spore wall and rRNA sequencing</a:t>
            </a:r>
          </a:p>
          <a:p>
            <a:r>
              <a:rPr lang="en-US" altLang="en-US" dirty="0">
                <a:latin typeface="Arial" panose="020B0604020202020204" pitchFamily="34" charset="0"/>
                <a:cs typeface="Arial" panose="020B0604020202020204" pitchFamily="34" charset="0"/>
              </a:rPr>
              <a:t>There are at least nine genera implicated in human infections.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794F1FEE-58AC-D71A-6776-CC7568F03026}"/>
              </a:ext>
            </a:extLst>
          </p:cNvPr>
          <p:cNvSpPr>
            <a:spLocks noGrp="1"/>
          </p:cNvSpPr>
          <p:nvPr>
            <p:ph type="title"/>
          </p:nvPr>
        </p:nvSpPr>
        <p:spPr/>
        <p:txBody>
          <a:bodyPr/>
          <a:lstStyle/>
          <a:p>
            <a:pPr algn="ctr"/>
            <a:r>
              <a:rPr lang="en-US" sz="4400" i="1" dirty="0">
                <a:latin typeface="Arial" panose="020B0604020202020204" pitchFamily="34" charset="0"/>
                <a:cs typeface="Arial" panose="020B0604020202020204" pitchFamily="34" charset="0"/>
              </a:rPr>
              <a:t>Microsporidia</a:t>
            </a:r>
            <a:endParaRPr lang="en-US" altLang="en-US" dirty="0"/>
          </a:p>
        </p:txBody>
      </p:sp>
      <p:sp>
        <p:nvSpPr>
          <p:cNvPr id="67587" name="Content Placeholder 2">
            <a:extLst>
              <a:ext uri="{FF2B5EF4-FFF2-40B4-BE49-F238E27FC236}">
                <a16:creationId xmlns:a16="http://schemas.microsoft.com/office/drawing/2014/main" id="{7B8ECD7F-C4AA-F219-24DF-48283C58D671}"/>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Often linked to HIV infection</a:t>
            </a:r>
          </a:p>
          <a:p>
            <a:r>
              <a:rPr lang="en-US" altLang="en-US" dirty="0">
                <a:latin typeface="Arial" panose="020B0604020202020204" pitchFamily="34" charset="0"/>
                <a:cs typeface="Arial" panose="020B0604020202020204" pitchFamily="34" charset="0"/>
              </a:rPr>
              <a:t>Have also be identified in</a:t>
            </a:r>
          </a:p>
          <a:p>
            <a:pPr lvl="1"/>
            <a:r>
              <a:rPr lang="en-US" altLang="en-US" dirty="0">
                <a:latin typeface="Arial" panose="020B0604020202020204" pitchFamily="34" charset="0"/>
                <a:cs typeface="Arial" panose="020B0604020202020204" pitchFamily="34" charset="0"/>
              </a:rPr>
              <a:t>Organ transplant recipients</a:t>
            </a:r>
          </a:p>
          <a:p>
            <a:pPr lvl="1"/>
            <a:r>
              <a:rPr lang="en-US" altLang="en-US" dirty="0">
                <a:latin typeface="Arial" panose="020B0604020202020204" pitchFamily="34" charset="0"/>
                <a:cs typeface="Arial" panose="020B0604020202020204" pitchFamily="34" charset="0"/>
              </a:rPr>
              <a:t>Older adults</a:t>
            </a:r>
          </a:p>
          <a:p>
            <a:pPr lvl="1"/>
            <a:r>
              <a:rPr lang="en-US" altLang="en-US" dirty="0">
                <a:latin typeface="Arial" panose="020B0604020202020204" pitchFamily="34" charset="0"/>
                <a:cs typeface="Arial" panose="020B0604020202020204" pitchFamily="34" charset="0"/>
              </a:rPr>
              <a:t>Patients with traveler’s diarrhea</a:t>
            </a:r>
          </a:p>
          <a:p>
            <a:r>
              <a:rPr lang="en-US" altLang="en-US" dirty="0">
                <a:latin typeface="Arial" panose="020B0604020202020204" pitchFamily="34" charset="0"/>
                <a:cs typeface="Arial" panose="020B0604020202020204" pitchFamily="34" charset="0"/>
              </a:rPr>
              <a:t>Capable of infecting a wide variety of human organs, including intestine, eyes, muscles, liver, kidneys, and CNS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7ADDF44D-B6FC-8EED-9614-DA8F964AB2DF}"/>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Microsporidia </a:t>
            </a:r>
            <a:r>
              <a:rPr lang="en-US" altLang="en-US" sz="4000" dirty="0">
                <a:latin typeface="Arial" panose="020B0604020202020204" pitchFamily="34" charset="0"/>
                <a:cs typeface="Arial" panose="020B0604020202020204" pitchFamily="34" charset="0"/>
              </a:rPr>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a:t>
            </a:r>
            <a:endParaRPr lang="en-US" altLang="en-US" sz="4000" i="1" dirty="0">
              <a:latin typeface="Arial" panose="020B0604020202020204" pitchFamily="34" charset="0"/>
              <a:cs typeface="Arial" panose="020B0604020202020204" pitchFamily="34" charset="0"/>
            </a:endParaRPr>
          </a:p>
        </p:txBody>
      </p:sp>
      <p:sp>
        <p:nvSpPr>
          <p:cNvPr id="68611" name="Content Placeholder 2">
            <a:extLst>
              <a:ext uri="{FF2B5EF4-FFF2-40B4-BE49-F238E27FC236}">
                <a16:creationId xmlns:a16="http://schemas.microsoft.com/office/drawing/2014/main" id="{E9EFA92E-0678-B33B-00FF-6B16F0E5B937}"/>
              </a:ext>
            </a:extLst>
          </p:cNvPr>
          <p:cNvSpPr>
            <a:spLocks noGrp="1"/>
          </p:cNvSpPr>
          <p:nvPr>
            <p:ph idx="1"/>
          </p:nvPr>
        </p:nvSpPr>
        <p:spPr/>
        <p:txBody>
          <a:bodyPr/>
          <a:lstStyle/>
          <a:p>
            <a:r>
              <a:rPr lang="en-US" altLang="en-US" sz="2400" dirty="0">
                <a:latin typeface="Arial" panose="020B0604020202020204" pitchFamily="34" charset="0"/>
                <a:cs typeface="Arial" panose="020B0604020202020204" pitchFamily="34" charset="0"/>
              </a:rPr>
              <a:t>Symptoms differ with the species and organ infected. </a:t>
            </a:r>
          </a:p>
          <a:p>
            <a:r>
              <a:rPr lang="en-US" altLang="en-US" sz="2400" dirty="0">
                <a:latin typeface="Arial" panose="020B0604020202020204" pitchFamily="34" charset="0"/>
                <a:cs typeface="Arial" panose="020B0604020202020204" pitchFamily="34" charset="0"/>
              </a:rPr>
              <a:t>Intestinal infections are most often caused by </a:t>
            </a:r>
            <a:r>
              <a:rPr lang="en-US" altLang="en-US" sz="2400" i="1" dirty="0" err="1">
                <a:latin typeface="Arial" panose="020B0604020202020204" pitchFamily="34" charset="0"/>
                <a:cs typeface="Arial" panose="020B0604020202020204" pitchFamily="34" charset="0"/>
              </a:rPr>
              <a:t>Enterocytozoon</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bieneusi</a:t>
            </a:r>
            <a:r>
              <a:rPr lang="en-US" altLang="en-US" sz="2400" i="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or </a:t>
            </a:r>
            <a:r>
              <a:rPr lang="en-US" altLang="en-US" sz="2400" i="1" dirty="0">
                <a:latin typeface="Arial" panose="020B0604020202020204" pitchFamily="34" charset="0"/>
                <a:cs typeface="Arial" panose="020B0604020202020204" pitchFamily="34" charset="0"/>
              </a:rPr>
              <a:t>Encephalitozoon intestinalis</a:t>
            </a:r>
          </a:p>
          <a:p>
            <a:r>
              <a:rPr lang="en-US" altLang="en-US" sz="2400" dirty="0">
                <a:latin typeface="Arial" panose="020B0604020202020204" pitchFamily="34" charset="0"/>
                <a:cs typeface="Arial" panose="020B0604020202020204" pitchFamily="34" charset="0"/>
              </a:rPr>
              <a:t>Infection in immunocompetent hosts is characterized by </a:t>
            </a:r>
          </a:p>
          <a:p>
            <a:pPr lvl="1"/>
            <a:r>
              <a:rPr lang="en-US" altLang="en-US" sz="2000" dirty="0">
                <a:latin typeface="Arial" panose="020B0604020202020204" pitchFamily="34" charset="0"/>
                <a:cs typeface="Arial" panose="020B0604020202020204" pitchFamily="34" charset="0"/>
              </a:rPr>
              <a:t>Diarrhea, cramps, loss of appetite, and fatigue.</a:t>
            </a:r>
            <a:r>
              <a:rPr lang="en-US" altLang="en-US" dirty="0">
                <a:latin typeface="Arial" panose="020B0604020202020204" pitchFamily="34" charset="0"/>
                <a:cs typeface="Arial" panose="020B0604020202020204" pitchFamily="34" charset="0"/>
              </a:rPr>
              <a:t> </a:t>
            </a:r>
          </a:p>
          <a:p>
            <a:pPr lvl="1"/>
            <a:r>
              <a:rPr lang="en-US" altLang="en-US" sz="2000" dirty="0">
                <a:latin typeface="Arial" panose="020B0604020202020204" pitchFamily="34" charset="0"/>
                <a:cs typeface="Arial" panose="020B0604020202020204" pitchFamily="34" charset="0"/>
              </a:rPr>
              <a:t>Dehydration and weight loss are sometimes seen</a:t>
            </a:r>
          </a:p>
          <a:p>
            <a:pPr lvl="1"/>
            <a:r>
              <a:rPr lang="en-US" altLang="en-US" sz="2000" dirty="0">
                <a:latin typeface="Arial" panose="020B0604020202020204" pitchFamily="34" charset="0"/>
                <a:cs typeface="Arial" panose="020B0604020202020204" pitchFamily="34" charset="0"/>
              </a:rPr>
              <a:t>Four to eight liquid stools a day</a:t>
            </a:r>
          </a:p>
          <a:p>
            <a:pPr lvl="1"/>
            <a:r>
              <a:rPr lang="en-US" altLang="en-US" sz="2000" dirty="0">
                <a:latin typeface="Arial" panose="020B0604020202020204" pitchFamily="34" charset="0"/>
                <a:cs typeface="Arial" panose="020B0604020202020204" pitchFamily="34" charset="0"/>
              </a:rPr>
              <a:t>Symptoms may persist for up to 8 months with spontaneous exacerbations and remissions.</a:t>
            </a:r>
          </a:p>
          <a:p>
            <a:pPr lvl="1"/>
            <a:endParaRPr lang="en-US" altLang="en-US"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5276E940-32E5-F5C3-A2B4-ACF7011455DD}"/>
              </a:ext>
            </a:extLst>
          </p:cNvPr>
          <p:cNvSpPr>
            <a:spLocks noGrp="1"/>
          </p:cNvSpPr>
          <p:nvPr>
            <p:ph type="title"/>
          </p:nvPr>
        </p:nvSpPr>
        <p:spPr>
          <a:xfrm>
            <a:off x="1752600" y="329647"/>
            <a:ext cx="8229600" cy="1143000"/>
          </a:xfrm>
        </p:spPr>
        <p:txBody>
          <a:bodyPr>
            <a:normAutofit fontScale="90000"/>
          </a:bodyPr>
          <a:lstStyle/>
          <a:p>
            <a:pPr algn="ctr"/>
            <a:r>
              <a:rPr lang="en-US" altLang="en-US" sz="4400" i="1" dirty="0">
                <a:latin typeface="Arial" panose="020B0604020202020204" pitchFamily="34" charset="0"/>
                <a:cs typeface="Arial" panose="020B0604020202020204" pitchFamily="34" charset="0"/>
              </a:rPr>
              <a:t>Microsporidia </a:t>
            </a:r>
            <a:r>
              <a:rPr lang="en-US" altLang="en-US" sz="4400" dirty="0">
                <a:latin typeface="Arial" panose="020B0604020202020204" pitchFamily="34" charset="0"/>
                <a:cs typeface="Arial" panose="020B0604020202020204" pitchFamily="34" charset="0"/>
              </a:rPr>
              <a:t/>
            </a:r>
            <a:br>
              <a:rPr lang="en-US" altLang="en-US" sz="4400"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Clinical Infections</a:t>
            </a:r>
            <a:r>
              <a:rPr lang="en-US" altLang="en-US" dirty="0"/>
              <a:t>(Cont.)</a:t>
            </a:r>
            <a:endParaRPr lang="en-US" altLang="en-US" i="1" dirty="0"/>
          </a:p>
        </p:txBody>
      </p:sp>
      <p:sp>
        <p:nvSpPr>
          <p:cNvPr id="69635" name="Content Placeholder 2">
            <a:extLst>
              <a:ext uri="{FF2B5EF4-FFF2-40B4-BE49-F238E27FC236}">
                <a16:creationId xmlns:a16="http://schemas.microsoft.com/office/drawing/2014/main" id="{9E0C9B20-57FB-31A4-49F1-5F5BD81FF69A}"/>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In patients with AIDS, infection is chronic</a:t>
            </a:r>
          </a:p>
          <a:p>
            <a:pPr lvl="1"/>
            <a:r>
              <a:rPr lang="en-US" altLang="en-US" dirty="0">
                <a:latin typeface="Arial" panose="020B0604020202020204" pitchFamily="34" charset="0"/>
                <a:cs typeface="Arial" panose="020B0604020202020204" pitchFamily="34" charset="0"/>
              </a:rPr>
              <a:t>Diarrhea may persist for several years, with malabsorption of fats and vitamin B12 and cachexia as additional complications. </a:t>
            </a:r>
          </a:p>
          <a:p>
            <a:pPr lvl="1"/>
            <a:r>
              <a:rPr lang="en-US" altLang="en-US" dirty="0">
                <a:latin typeface="Arial" panose="020B0604020202020204" pitchFamily="34" charset="0"/>
                <a:cs typeface="Arial" panose="020B0604020202020204" pitchFamily="34" charset="0"/>
              </a:rPr>
              <a:t>Risk factors in patients with AIDS</a:t>
            </a:r>
            <a:endParaRPr lang="en-US" altLang="en-US" strike="sngStrike" dirty="0">
              <a:latin typeface="Arial" panose="020B0604020202020204" pitchFamily="34" charset="0"/>
              <a:cs typeface="Arial" panose="020B0604020202020204" pitchFamily="34" charset="0"/>
            </a:endParaRPr>
          </a:p>
          <a:p>
            <a:pPr lvl="2"/>
            <a:r>
              <a:rPr lang="en-US" altLang="en-US" dirty="0">
                <a:latin typeface="Arial" panose="020B0604020202020204" pitchFamily="34" charset="0"/>
                <a:cs typeface="Arial" panose="020B0604020202020204" pitchFamily="34" charset="0"/>
              </a:rPr>
              <a:t>Sexual transmission</a:t>
            </a:r>
          </a:p>
          <a:p>
            <a:pPr lvl="2"/>
            <a:r>
              <a:rPr lang="en-US" altLang="en-US" dirty="0">
                <a:latin typeface="Arial" panose="020B0604020202020204" pitchFamily="34" charset="0"/>
                <a:cs typeface="Arial" panose="020B0604020202020204" pitchFamily="34" charset="0"/>
              </a:rPr>
              <a:t>CD4 cell count of less than 100/</a:t>
            </a:r>
            <a:r>
              <a:rPr lang="en-US" altLang="en-US" dirty="0" err="1">
                <a:latin typeface="Arial" panose="020B0604020202020204" pitchFamily="34" charset="0"/>
                <a:cs typeface="Arial" panose="020B0604020202020204" pitchFamily="34" charset="0"/>
              </a:rPr>
              <a:t>μL</a:t>
            </a:r>
            <a:r>
              <a:rPr lang="en-US" altLang="en-US" dirty="0">
                <a:latin typeface="Arial" panose="020B0604020202020204" pitchFamily="34" charset="0"/>
                <a:cs typeface="Arial" panose="020B0604020202020204" pitchFamily="34" charset="0"/>
              </a:rPr>
              <a:t> </a:t>
            </a:r>
          </a:p>
          <a:p>
            <a:pPr lvl="2"/>
            <a:r>
              <a:rPr lang="en-US" altLang="en-US" dirty="0">
                <a:latin typeface="Arial" panose="020B0604020202020204" pitchFamily="34" charset="0"/>
                <a:cs typeface="Arial" panose="020B0604020202020204" pitchFamily="34" charset="0"/>
              </a:rPr>
              <a:t>Exposure to water during swimming and </a:t>
            </a:r>
          </a:p>
          <a:p>
            <a:pPr lvl="2"/>
            <a:r>
              <a:rPr lang="en-US" altLang="en-US" dirty="0">
                <a:latin typeface="Arial" panose="020B0604020202020204" pitchFamily="34" charset="0"/>
                <a:cs typeface="Arial" panose="020B0604020202020204" pitchFamily="34" charset="0"/>
              </a:rPr>
              <a:t>Contact with animals </a:t>
            </a:r>
          </a:p>
          <a:p>
            <a:pPr lvl="1"/>
            <a:r>
              <a:rPr lang="en-US" altLang="en-US" dirty="0">
                <a:latin typeface="Arial" panose="020B0604020202020204" pitchFamily="34" charset="0"/>
                <a:cs typeface="Arial" panose="020B0604020202020204" pitchFamily="34" charset="0"/>
              </a:rPr>
              <a:t>Dissemination of </a:t>
            </a:r>
            <a:r>
              <a:rPr lang="en-US" altLang="en-US" i="1" dirty="0">
                <a:latin typeface="Arial" panose="020B0604020202020204" pitchFamily="34" charset="0"/>
                <a:cs typeface="Arial" panose="020B0604020202020204" pitchFamily="34" charset="0"/>
              </a:rPr>
              <a:t>E. intestinalis</a:t>
            </a:r>
            <a:r>
              <a:rPr lang="en-US" altLang="en-US" dirty="0">
                <a:latin typeface="Arial" panose="020B0604020202020204" pitchFamily="34" charset="0"/>
                <a:cs typeface="Arial" panose="020B0604020202020204" pitchFamily="34" charset="0"/>
              </a:rPr>
              <a:t>, especially to the urinary tract, gallbladder, or respiratory tract.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6A3C4B9B-1E70-641D-636C-9451F3AA2F88}"/>
              </a:ext>
            </a:extLst>
          </p:cNvPr>
          <p:cNvSpPr>
            <a:spLocks noGrp="1"/>
          </p:cNvSpPr>
          <p:nvPr>
            <p:ph type="title"/>
          </p:nvPr>
        </p:nvSpPr>
        <p:spPr>
          <a:xfrm>
            <a:off x="1981200" y="304800"/>
            <a:ext cx="8229600" cy="1143000"/>
          </a:xfrm>
        </p:spPr>
        <p:txBody>
          <a:bodyPr>
            <a:normAutofit fontScale="90000"/>
          </a:bodyPr>
          <a:lstStyle/>
          <a:p>
            <a:pPr algn="ctr"/>
            <a:r>
              <a:rPr lang="en-US" altLang="en-US" sz="4400" i="1" dirty="0">
                <a:latin typeface="Arial" panose="020B0604020202020204" pitchFamily="34" charset="0"/>
                <a:cs typeface="Arial" panose="020B0604020202020204" pitchFamily="34" charset="0"/>
              </a:rPr>
              <a:t>Microsporidia </a:t>
            </a:r>
            <a:r>
              <a:rPr lang="en-US" altLang="en-US" sz="4400" dirty="0">
                <a:latin typeface="Arial" panose="020B0604020202020204" pitchFamily="34" charset="0"/>
                <a:cs typeface="Arial" panose="020B0604020202020204" pitchFamily="34" charset="0"/>
              </a:rPr>
              <a:t/>
            </a:r>
            <a:br>
              <a:rPr lang="en-US" altLang="en-US" sz="4400"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Clinical Infections </a:t>
            </a:r>
            <a:r>
              <a:rPr lang="en-US" altLang="en-US" dirty="0"/>
              <a:t>(Cont.)</a:t>
            </a:r>
            <a:endParaRPr lang="en-US" altLang="en-US" i="1" dirty="0"/>
          </a:p>
        </p:txBody>
      </p:sp>
      <p:sp>
        <p:nvSpPr>
          <p:cNvPr id="70659" name="Content Placeholder 2">
            <a:extLst>
              <a:ext uri="{FF2B5EF4-FFF2-40B4-BE49-F238E27FC236}">
                <a16:creationId xmlns:a16="http://schemas.microsoft.com/office/drawing/2014/main" id="{BCCD1E14-8E0F-2FBB-6ED4-CA84A59B98AC}"/>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In patients with AIDS</a:t>
            </a:r>
          </a:p>
          <a:p>
            <a:pPr lvl="1"/>
            <a:r>
              <a:rPr lang="en-US" altLang="en-US" dirty="0">
                <a:latin typeface="Arial" panose="020B0604020202020204" pitchFamily="34" charset="0"/>
                <a:cs typeface="Arial" panose="020B0604020202020204" pitchFamily="34" charset="0"/>
              </a:rPr>
              <a:t>Dissemination to muscles may result in weakness and pain. </a:t>
            </a:r>
          </a:p>
          <a:p>
            <a:pPr lvl="1"/>
            <a:r>
              <a:rPr lang="en-US" altLang="en-US" dirty="0">
                <a:latin typeface="Arial" panose="020B0604020202020204" pitchFamily="34" charset="0"/>
                <a:cs typeface="Arial" panose="020B0604020202020204" pitchFamily="34" charset="0"/>
              </a:rPr>
              <a:t>Can develop encephalitis, nephritis, or keratoconjunctivitis. </a:t>
            </a:r>
          </a:p>
          <a:p>
            <a:pPr lvl="1"/>
            <a:r>
              <a:rPr lang="en-US" altLang="en-US" dirty="0">
                <a:latin typeface="Arial" panose="020B0604020202020204" pitchFamily="34" charset="0"/>
                <a:cs typeface="Arial" panose="020B0604020202020204" pitchFamily="34" charset="0"/>
              </a:rPr>
              <a:t>Contact lens wear is a risk factor for corneal infection. </a:t>
            </a:r>
          </a:p>
          <a:p>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86F4BF49-EED0-2933-53AD-DC9A8C08FFE0}"/>
              </a:ext>
            </a:extLst>
          </p:cNvPr>
          <p:cNvSpPr>
            <a:spLocks noGrp="1"/>
          </p:cNvSpPr>
          <p:nvPr>
            <p:ph type="title"/>
          </p:nvPr>
        </p:nvSpPr>
        <p:spPr>
          <a:xfrm>
            <a:off x="997226" y="334617"/>
            <a:ext cx="8229600" cy="1143000"/>
          </a:xfrm>
        </p:spPr>
        <p:txBody>
          <a:bodyPr>
            <a:normAutofit fontScale="90000"/>
          </a:bodyPr>
          <a:lstStyle/>
          <a:p>
            <a:pPr algn="ctr"/>
            <a:r>
              <a:rPr lang="en-US" altLang="en-US" i="1" dirty="0">
                <a:latin typeface="Arial" panose="020B0604020202020204" pitchFamily="34" charset="0"/>
                <a:cs typeface="Arial" panose="020B0604020202020204" pitchFamily="34" charset="0"/>
              </a:rPr>
              <a:t>Microsporidia </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Treatment</a:t>
            </a:r>
            <a:endParaRPr lang="en-US" altLang="en-US" i="1" dirty="0">
              <a:latin typeface="Arial" panose="020B0604020202020204" pitchFamily="34" charset="0"/>
              <a:cs typeface="Arial" panose="020B0604020202020204" pitchFamily="34" charset="0"/>
            </a:endParaRPr>
          </a:p>
        </p:txBody>
      </p:sp>
      <p:sp>
        <p:nvSpPr>
          <p:cNvPr id="71683" name="Content Placeholder 2">
            <a:extLst>
              <a:ext uri="{FF2B5EF4-FFF2-40B4-BE49-F238E27FC236}">
                <a16:creationId xmlns:a16="http://schemas.microsoft.com/office/drawing/2014/main" id="{AE67B061-D840-A76D-FBAE-8734B0712798}"/>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Albendazole has been used to treat infections with </a:t>
            </a:r>
            <a:r>
              <a:rPr lang="en-US" altLang="en-US" i="1" dirty="0">
                <a:latin typeface="Arial" panose="020B0604020202020204" pitchFamily="34" charset="0"/>
                <a:cs typeface="Arial" panose="020B0604020202020204" pitchFamily="34" charset="0"/>
              </a:rPr>
              <a:t>Encephalitozoon</a:t>
            </a:r>
            <a:r>
              <a:rPr lang="en-US" altLang="en-US" dirty="0">
                <a:latin typeface="Arial" panose="020B0604020202020204" pitchFamily="34" charset="0"/>
                <a:cs typeface="Arial" panose="020B0604020202020204" pitchFamily="34" charset="0"/>
              </a:rPr>
              <a:t> spp., but most other </a:t>
            </a:r>
            <a:r>
              <a:rPr lang="en-US" altLang="en-US" dirty="0" err="1">
                <a:latin typeface="Arial" panose="020B0604020202020204" pitchFamily="34" charset="0"/>
                <a:cs typeface="Arial" panose="020B0604020202020204" pitchFamily="34" charset="0"/>
              </a:rPr>
              <a:t>microsporidial</a:t>
            </a:r>
            <a:r>
              <a:rPr lang="en-US" altLang="en-US" dirty="0">
                <a:latin typeface="Arial" panose="020B0604020202020204" pitchFamily="34" charset="0"/>
                <a:cs typeface="Arial" panose="020B0604020202020204" pitchFamily="34" charset="0"/>
              </a:rPr>
              <a:t> organisms are resistant to this and other drugs. </a:t>
            </a:r>
          </a:p>
          <a:p>
            <a:r>
              <a:rPr lang="en-US" altLang="en-US" dirty="0">
                <a:latin typeface="Arial" panose="020B0604020202020204" pitchFamily="34" charset="0"/>
                <a:cs typeface="Arial" panose="020B0604020202020204" pitchFamily="34" charset="0"/>
              </a:rPr>
              <a:t>Metronidazole may provide some relief, but the symptoms recur when use of the drug is discontinued. </a:t>
            </a:r>
          </a:p>
          <a:p>
            <a:r>
              <a:rPr lang="en-US" altLang="en-US" dirty="0">
                <a:latin typeface="Arial" panose="020B0604020202020204" pitchFamily="34" charset="0"/>
                <a:cs typeface="Arial" panose="020B0604020202020204" pitchFamily="34" charset="0"/>
              </a:rPr>
              <a:t>Disseminated infections have also been reported.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C5F6C579-E184-65A8-A1F4-4E8AB793A5C5}"/>
              </a:ext>
            </a:extLst>
          </p:cNvPr>
          <p:cNvSpPr>
            <a:spLocks noGrp="1"/>
          </p:cNvSpPr>
          <p:nvPr>
            <p:ph type="title"/>
          </p:nvPr>
        </p:nvSpPr>
        <p:spPr>
          <a:xfrm>
            <a:off x="1981200" y="304800"/>
            <a:ext cx="8229600" cy="1143000"/>
          </a:xfrm>
        </p:spPr>
        <p:txBody>
          <a:bodyPr>
            <a:normAutofit fontScale="90000"/>
          </a:bodyPr>
          <a:lstStyle/>
          <a:p>
            <a:pPr algn="ctr"/>
            <a:r>
              <a:rPr lang="en-US" altLang="en-US" i="1" dirty="0">
                <a:latin typeface="Arial" panose="020B0604020202020204" pitchFamily="34" charset="0"/>
                <a:cs typeface="Arial" panose="020B0604020202020204" pitchFamily="34" charset="0"/>
              </a:rPr>
              <a:t>Microsporidia </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Life Cycle</a:t>
            </a:r>
            <a:endParaRPr lang="en-US" altLang="en-US" i="1" dirty="0">
              <a:latin typeface="Arial" panose="020B0604020202020204" pitchFamily="34" charset="0"/>
              <a:cs typeface="Arial" panose="020B0604020202020204" pitchFamily="34" charset="0"/>
            </a:endParaRPr>
          </a:p>
        </p:txBody>
      </p:sp>
      <p:sp>
        <p:nvSpPr>
          <p:cNvPr id="72707" name="Content Placeholder 2">
            <a:extLst>
              <a:ext uri="{FF2B5EF4-FFF2-40B4-BE49-F238E27FC236}">
                <a16:creationId xmlns:a16="http://schemas.microsoft.com/office/drawing/2014/main" id="{C1855604-B904-DBCB-ECF3-A555E599A979}"/>
              </a:ext>
            </a:extLst>
          </p:cNvPr>
          <p:cNvSpPr>
            <a:spLocks noGrp="1"/>
          </p:cNvSpPr>
          <p:nvPr>
            <p:ph idx="1"/>
          </p:nvPr>
        </p:nvSpPr>
        <p:spPr>
          <a:xfrm>
            <a:off x="838200" y="1835564"/>
            <a:ext cx="10515600" cy="4351338"/>
          </a:xfrm>
        </p:spPr>
        <p:txBody>
          <a:bodyPr/>
          <a:lstStyle/>
          <a:p>
            <a:r>
              <a:rPr lang="en-US" altLang="en-US" dirty="0">
                <a:latin typeface="Arial" panose="020B0604020202020204" pitchFamily="34" charset="0"/>
                <a:cs typeface="Arial" panose="020B0604020202020204" pitchFamily="34" charset="0"/>
              </a:rPr>
              <a:t>The infective stage for humans is the environmentally resistant spore, which can survive outside the host for as long as 1 year.</a:t>
            </a:r>
          </a:p>
          <a:p>
            <a:pPr marL="0"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Once the infective spore is ingested, shifts in pH and ionic concentration in the intestinal tract trigger infection. </a:t>
            </a:r>
          </a:p>
          <a:p>
            <a:pPr marL="0"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The organism gains access to host cells by emergence of a polar tube through the spore wall and its insertion through the cell membrane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80DA9142-EEB2-7DAB-D81D-768AFE2298C0}"/>
              </a:ext>
            </a:extLst>
          </p:cNvPr>
          <p:cNvSpPr>
            <a:spLocks noGrp="1"/>
          </p:cNvSpPr>
          <p:nvPr>
            <p:ph type="title"/>
          </p:nvPr>
        </p:nvSpPr>
        <p:spPr>
          <a:xfrm>
            <a:off x="1981200" y="304800"/>
            <a:ext cx="8229600" cy="1143000"/>
          </a:xfrm>
        </p:spPr>
        <p:txBody>
          <a:bodyPr>
            <a:normAutofit fontScale="90000"/>
          </a:bodyPr>
          <a:lstStyle/>
          <a:p>
            <a:pPr algn="ctr"/>
            <a:r>
              <a:rPr lang="en-US" altLang="en-US" i="1" dirty="0">
                <a:latin typeface="Arial" panose="020B0604020202020204" pitchFamily="34" charset="0"/>
                <a:cs typeface="Arial" panose="020B0604020202020204" pitchFamily="34" charset="0"/>
              </a:rPr>
              <a:t>Microsporidia </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Life Cycle </a:t>
            </a:r>
            <a:r>
              <a:rPr lang="en-US" altLang="en-US" dirty="0"/>
              <a:t>(Cont.)</a:t>
            </a:r>
            <a:endParaRPr lang="en-US" altLang="en-US" i="1" dirty="0"/>
          </a:p>
        </p:txBody>
      </p:sp>
      <p:sp>
        <p:nvSpPr>
          <p:cNvPr id="73731" name="Content Placeholder 2">
            <a:extLst>
              <a:ext uri="{FF2B5EF4-FFF2-40B4-BE49-F238E27FC236}">
                <a16:creationId xmlns:a16="http://schemas.microsoft.com/office/drawing/2014/main" id="{DA192FC4-71E0-8519-5C10-C7A420681784}"/>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The contents of the spore (</a:t>
            </a:r>
            <a:r>
              <a:rPr lang="en-US" altLang="en-US" dirty="0" err="1">
                <a:latin typeface="Arial" panose="020B0604020202020204" pitchFamily="34" charset="0"/>
                <a:cs typeface="Arial" panose="020B0604020202020204" pitchFamily="34" charset="0"/>
              </a:rPr>
              <a:t>sporoplasm</a:t>
            </a:r>
            <a:r>
              <a:rPr lang="en-US" altLang="en-US" dirty="0">
                <a:latin typeface="Arial" panose="020B0604020202020204" pitchFamily="34" charset="0"/>
                <a:cs typeface="Arial" panose="020B0604020202020204" pitchFamily="34" charset="0"/>
              </a:rPr>
              <a:t> containing a nucleus, ribosomes, Golgi apparatus) are then transferred into the cell. </a:t>
            </a:r>
          </a:p>
          <a:p>
            <a:r>
              <a:rPr lang="en-US" altLang="en-US" dirty="0">
                <a:latin typeface="Arial" panose="020B0604020202020204" pitchFamily="34" charset="0"/>
                <a:cs typeface="Arial" panose="020B0604020202020204" pitchFamily="34" charset="0"/>
              </a:rPr>
              <a:t>Within the host cell, the </a:t>
            </a:r>
            <a:r>
              <a:rPr lang="en-US" altLang="en-US" dirty="0" err="1">
                <a:latin typeface="Arial" panose="020B0604020202020204" pitchFamily="34" charset="0"/>
                <a:cs typeface="Arial" panose="020B0604020202020204" pitchFamily="34" charset="0"/>
              </a:rPr>
              <a:t>sporoplasm</a:t>
            </a:r>
            <a:r>
              <a:rPr lang="en-US" altLang="en-US" dirty="0">
                <a:latin typeface="Arial" panose="020B0604020202020204" pitchFamily="34" charset="0"/>
                <a:cs typeface="Arial" panose="020B0604020202020204" pitchFamily="34" charset="0"/>
              </a:rPr>
              <a:t> divides and develops into meronts. </a:t>
            </a:r>
          </a:p>
          <a:p>
            <a:r>
              <a:rPr lang="en-US" altLang="en-US" dirty="0">
                <a:latin typeface="Arial" panose="020B0604020202020204" pitchFamily="34" charset="0"/>
                <a:cs typeface="Arial" panose="020B0604020202020204" pitchFamily="34" charset="0"/>
              </a:rPr>
              <a:t>These structures subsequently develop into sporoblasts that differentiate into </a:t>
            </a:r>
            <a:r>
              <a:rPr lang="en-US" altLang="en-US" dirty="0" err="1">
                <a:latin typeface="Arial" panose="020B0604020202020204" pitchFamily="34" charset="0"/>
                <a:cs typeface="Arial" panose="020B0604020202020204" pitchFamily="34" charset="0"/>
              </a:rPr>
              <a:t>sporonts</a:t>
            </a:r>
            <a:r>
              <a:rPr lang="en-US" altLang="en-US" dirty="0">
                <a:latin typeface="Arial" panose="020B0604020202020204" pitchFamily="34" charset="0"/>
                <a:cs typeface="Arial" panose="020B0604020202020204" pitchFamily="34" charset="0"/>
              </a:rPr>
              <a:t>. </a:t>
            </a:r>
          </a:p>
          <a:p>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BC8DD92-BF0E-E39E-6F79-650BBAB461CB}"/>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Toxoplasma gondii </a:t>
            </a:r>
            <a:r>
              <a:rPr lang="en-US" altLang="en-US" sz="4000" dirty="0">
                <a:latin typeface="Arial" panose="020B0604020202020204" pitchFamily="34" charset="0"/>
                <a:cs typeface="Arial" panose="020B0604020202020204" pitchFamily="34" charset="0"/>
              </a:rPr>
              <a:t>(Cont.)</a:t>
            </a:r>
            <a:r>
              <a:rPr lang="en-US" altLang="en-US" sz="4000" strike="sngStrike" dirty="0">
                <a:highlight>
                  <a:srgbClr val="FFFF00"/>
                </a:highlight>
                <a:latin typeface="Arial" panose="020B0604020202020204" pitchFamily="34" charset="0"/>
                <a:cs typeface="Arial" panose="020B0604020202020204" pitchFamily="34" charset="0"/>
              </a:rPr>
              <a:t/>
            </a:r>
            <a:br>
              <a:rPr lang="en-US" altLang="en-US" sz="4000" strike="sngStrike" dirty="0">
                <a:highlight>
                  <a:srgbClr val="FFFF00"/>
                </a:highlight>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a:t>
            </a:r>
            <a:endParaRPr lang="en-US" altLang="en-US" sz="4000" dirty="0"/>
          </a:p>
        </p:txBody>
      </p:sp>
      <p:sp>
        <p:nvSpPr>
          <p:cNvPr id="19459" name="Content Placeholder 2">
            <a:extLst>
              <a:ext uri="{FF2B5EF4-FFF2-40B4-BE49-F238E27FC236}">
                <a16:creationId xmlns:a16="http://schemas.microsoft.com/office/drawing/2014/main" id="{01E64AAD-CCB1-8BA9-B136-F68EEFF2842A}"/>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If the fetus is exposed to the infection early in the pregnancy, more severe complications are likely to result. </a:t>
            </a:r>
          </a:p>
          <a:p>
            <a:r>
              <a:rPr lang="en-US" altLang="en-US" dirty="0">
                <a:latin typeface="Arial" panose="020B0604020202020204" pitchFamily="34" charset="0"/>
                <a:cs typeface="Arial" panose="020B0604020202020204" pitchFamily="34" charset="0"/>
              </a:rPr>
              <a:t>Infections acquired later in pregnancy may result in the child being </a:t>
            </a:r>
          </a:p>
          <a:p>
            <a:pPr lvl="1"/>
            <a:r>
              <a:rPr lang="en-US" altLang="en-US" dirty="0">
                <a:latin typeface="Arial" panose="020B0604020202020204" pitchFamily="34" charset="0"/>
                <a:cs typeface="Arial" panose="020B0604020202020204" pitchFamily="34" charset="0"/>
              </a:rPr>
              <a:t>Asymptomatic at birth</a:t>
            </a:r>
          </a:p>
          <a:p>
            <a:pPr lvl="1"/>
            <a:r>
              <a:rPr lang="en-US" altLang="en-US" dirty="0">
                <a:latin typeface="Arial" panose="020B0604020202020204" pitchFamily="34" charset="0"/>
                <a:cs typeface="Arial" panose="020B0604020202020204" pitchFamily="34" charset="0"/>
              </a:rPr>
              <a:t>Develop complications, especially ocular problems, later in childhood.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3BEA2F5-03D6-5F1E-CA08-00F7D9F72007}"/>
              </a:ext>
            </a:extLst>
          </p:cNvPr>
          <p:cNvSpPr>
            <a:spLocks noGrp="1"/>
          </p:cNvSpPr>
          <p:nvPr>
            <p:ph type="title"/>
          </p:nvPr>
        </p:nvSpPr>
        <p:spPr>
          <a:xfrm>
            <a:off x="1998663" y="160338"/>
            <a:ext cx="8229600" cy="1143000"/>
          </a:xfrm>
        </p:spPr>
        <p:txBody>
          <a:bodyPr>
            <a:normAutofit fontScale="90000"/>
          </a:bodyPr>
          <a:lstStyle/>
          <a:p>
            <a:pPr algn="ctr"/>
            <a:r>
              <a:rPr lang="en-US" altLang="en-US" i="1" dirty="0">
                <a:latin typeface="Arial" panose="020B0604020202020204" pitchFamily="34" charset="0"/>
                <a:cs typeface="Arial" panose="020B0604020202020204" pitchFamily="34" charset="0"/>
              </a:rPr>
              <a:t>Microsporidia </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Life Cycle </a:t>
            </a:r>
            <a:r>
              <a:rPr lang="en-US" altLang="en-US" dirty="0"/>
              <a:t>(Cont.)</a:t>
            </a:r>
            <a:endParaRPr lang="en-US" altLang="en-US" i="1" dirty="0"/>
          </a:p>
        </p:txBody>
      </p:sp>
      <p:sp>
        <p:nvSpPr>
          <p:cNvPr id="75779" name="Content Placeholder 2">
            <a:extLst>
              <a:ext uri="{FF2B5EF4-FFF2-40B4-BE49-F238E27FC236}">
                <a16:creationId xmlns:a16="http://schemas.microsoft.com/office/drawing/2014/main" id="{E1086A8D-ADBA-ADED-DACD-28A84204B3D0}"/>
              </a:ext>
            </a:extLst>
          </p:cNvPr>
          <p:cNvSpPr>
            <a:spLocks noGrp="1"/>
          </p:cNvSpPr>
          <p:nvPr>
            <p:ph idx="1"/>
          </p:nvPr>
        </p:nvSpPr>
        <p:spPr>
          <a:xfrm>
            <a:off x="1187726" y="1510748"/>
            <a:ext cx="9804952" cy="4483652"/>
          </a:xfrm>
        </p:spPr>
        <p:txBody>
          <a:bodyPr/>
          <a:lstStyle/>
          <a:p>
            <a:r>
              <a:rPr lang="en-US" altLang="en-US" dirty="0">
                <a:latin typeface="Arial" panose="020B0604020202020204" pitchFamily="34" charset="0"/>
                <a:cs typeface="Arial" panose="020B0604020202020204" pitchFamily="34" charset="0"/>
              </a:rPr>
              <a:t>As these structures mature into spores, they develop a thick membrane and the polar tube. </a:t>
            </a:r>
          </a:p>
          <a:p>
            <a:r>
              <a:rPr lang="en-US" altLang="en-US" dirty="0">
                <a:latin typeface="Arial" panose="020B0604020202020204" pitchFamily="34" charset="0"/>
                <a:cs typeface="Arial" panose="020B0604020202020204" pitchFamily="34" charset="0"/>
              </a:rPr>
              <a:t>The host cell ruptures, and spores are released to penetrate other host cells to repeat the reproductive cycle or be passed out of the body. </a:t>
            </a:r>
          </a:p>
          <a:p>
            <a:r>
              <a:rPr lang="en-US" altLang="en-US" dirty="0">
                <a:latin typeface="Arial" panose="020B0604020202020204" pitchFamily="34" charset="0"/>
                <a:cs typeface="Arial" panose="020B0604020202020204" pitchFamily="34" charset="0"/>
              </a:rPr>
              <a:t>In the case of intestinal infection, spores are passed in feces; in infection of the urinary tract, they can be detected in urine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FCCB3640-D849-0DB2-C07C-52B4C90DDF83}"/>
              </a:ext>
            </a:extLst>
          </p:cNvPr>
          <p:cNvSpPr>
            <a:spLocks noGrp="1"/>
          </p:cNvSpPr>
          <p:nvPr>
            <p:ph type="title"/>
          </p:nvPr>
        </p:nvSpPr>
        <p:spPr>
          <a:xfrm>
            <a:off x="1981200" y="304800"/>
            <a:ext cx="8229600" cy="1143000"/>
          </a:xfrm>
        </p:spPr>
        <p:txBody>
          <a:bodyPr>
            <a:normAutofit fontScale="90000"/>
          </a:bodyPr>
          <a:lstStyle/>
          <a:p>
            <a:pPr algn="ctr"/>
            <a:r>
              <a:rPr lang="en-US" altLang="en-US" i="1" dirty="0">
                <a:latin typeface="Arial" panose="020B0604020202020204" pitchFamily="34" charset="0"/>
                <a:cs typeface="Arial" panose="020B0604020202020204" pitchFamily="34" charset="0"/>
              </a:rPr>
              <a:t>Microsporidia </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Laboratory Diagnosis</a:t>
            </a:r>
            <a:endParaRPr lang="en-US" altLang="en-US" i="1" dirty="0">
              <a:latin typeface="Arial" panose="020B0604020202020204" pitchFamily="34" charset="0"/>
              <a:cs typeface="Arial" panose="020B0604020202020204" pitchFamily="34" charset="0"/>
            </a:endParaRPr>
          </a:p>
        </p:txBody>
      </p:sp>
      <p:sp>
        <p:nvSpPr>
          <p:cNvPr id="76803" name="Content Placeholder 2">
            <a:extLst>
              <a:ext uri="{FF2B5EF4-FFF2-40B4-BE49-F238E27FC236}">
                <a16:creationId xmlns:a16="http://schemas.microsoft.com/office/drawing/2014/main" id="{709EBA5B-F085-6D95-16FC-5BAA733A5AB3}"/>
              </a:ext>
            </a:extLst>
          </p:cNvPr>
          <p:cNvSpPr>
            <a:spLocks noGrp="1"/>
          </p:cNvSpPr>
          <p:nvPr>
            <p:ph idx="1"/>
          </p:nvPr>
        </p:nvSpPr>
        <p:spPr>
          <a:xfrm>
            <a:off x="755374" y="1649896"/>
            <a:ext cx="10598426" cy="4527067"/>
          </a:xfrm>
        </p:spPr>
        <p:txBody>
          <a:bodyPr/>
          <a:lstStyle/>
          <a:p>
            <a:r>
              <a:rPr lang="en-US" altLang="en-US" i="1" dirty="0">
                <a:latin typeface="Arial" panose="020B0604020202020204" pitchFamily="34" charset="0"/>
                <a:cs typeface="Arial" panose="020B0604020202020204" pitchFamily="34" charset="0"/>
              </a:rPr>
              <a:t>Microsporidia</a:t>
            </a:r>
            <a:r>
              <a:rPr lang="en-US" altLang="en-US" dirty="0">
                <a:latin typeface="Arial" panose="020B0604020202020204" pitchFamily="34" charset="0"/>
                <a:cs typeface="Arial" panose="020B0604020202020204" pitchFamily="34" charset="0"/>
              </a:rPr>
              <a:t> can be found in </a:t>
            </a:r>
          </a:p>
          <a:p>
            <a:pPr lvl="1"/>
            <a:r>
              <a:rPr lang="en-US" altLang="en-US" dirty="0">
                <a:latin typeface="Arial" panose="020B0604020202020204" pitchFamily="34" charset="0"/>
                <a:cs typeface="Arial" panose="020B0604020202020204" pitchFamily="34" charset="0"/>
              </a:rPr>
              <a:t>stool, bronchoalveolar lavage fluid, sputum, CSF, conjunctival swabs, corneal scrapings, and other specimens.</a:t>
            </a:r>
          </a:p>
          <a:p>
            <a:r>
              <a:rPr lang="en-US" altLang="en-US" dirty="0">
                <a:latin typeface="Arial" panose="020B0604020202020204" pitchFamily="34" charset="0"/>
                <a:cs typeface="Arial" panose="020B0604020202020204" pitchFamily="34" charset="0"/>
              </a:rPr>
              <a:t>Electron microscopy must be used to identify the species of the organism. </a:t>
            </a:r>
          </a:p>
          <a:p>
            <a:pPr lvl="1"/>
            <a:r>
              <a:rPr lang="en-US" altLang="en-US" dirty="0">
                <a:latin typeface="Arial" panose="020B0604020202020204" pitchFamily="34" charset="0"/>
                <a:cs typeface="Arial" panose="020B0604020202020204" pitchFamily="34" charset="0"/>
              </a:rPr>
              <a:t>Speciation is based on the number of coils in the polar tubule, septations in the spore, and size.</a:t>
            </a:r>
          </a:p>
          <a:p>
            <a:pPr lvl="1"/>
            <a:r>
              <a:rPr lang="en-US" altLang="en-US" dirty="0">
                <a:latin typeface="Arial" panose="020B0604020202020204" pitchFamily="34" charset="0"/>
                <a:cs typeface="Arial" panose="020B0604020202020204" pitchFamily="34" charset="0"/>
              </a:rPr>
              <a:t>Routine O &amp; P examination will not detect the spores in a fecal specimen.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2F2A0CE8-5375-8FE3-DB60-E1EE6E177D7C}"/>
              </a:ext>
            </a:extLst>
          </p:cNvPr>
          <p:cNvSpPr>
            <a:spLocks noGrp="1"/>
          </p:cNvSpPr>
          <p:nvPr>
            <p:ph type="title"/>
          </p:nvPr>
        </p:nvSpPr>
        <p:spPr>
          <a:xfrm>
            <a:off x="1981200" y="304800"/>
            <a:ext cx="8229600" cy="1143000"/>
          </a:xfrm>
        </p:spPr>
        <p:txBody>
          <a:bodyPr>
            <a:normAutofit fontScale="90000"/>
          </a:bodyPr>
          <a:lstStyle/>
          <a:p>
            <a:pPr algn="ctr"/>
            <a:r>
              <a:rPr lang="en-US" altLang="en-US" i="1" dirty="0">
                <a:latin typeface="Arial" panose="020B0604020202020204" pitchFamily="34" charset="0"/>
                <a:cs typeface="Arial" panose="020B0604020202020204" pitchFamily="34" charset="0"/>
              </a:rPr>
              <a:t>Microsporidia </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Laboratory Diagnosis </a:t>
            </a:r>
            <a:r>
              <a:rPr lang="en-US" altLang="en-US" dirty="0"/>
              <a:t>(Cont.)</a:t>
            </a:r>
            <a:endParaRPr lang="en-US" altLang="en-US" i="1" dirty="0"/>
          </a:p>
        </p:txBody>
      </p:sp>
      <p:sp>
        <p:nvSpPr>
          <p:cNvPr id="77827" name="Content Placeholder 2">
            <a:extLst>
              <a:ext uri="{FF2B5EF4-FFF2-40B4-BE49-F238E27FC236}">
                <a16:creationId xmlns:a16="http://schemas.microsoft.com/office/drawing/2014/main" id="{D695F167-1704-16E0-2955-0A2D61D94CCA}"/>
              </a:ext>
            </a:extLst>
          </p:cNvPr>
          <p:cNvSpPr>
            <a:spLocks noGrp="1"/>
          </p:cNvSpPr>
          <p:nvPr>
            <p:ph idx="1"/>
          </p:nvPr>
        </p:nvSpPr>
        <p:spPr>
          <a:xfrm>
            <a:off x="1033670" y="1545536"/>
            <a:ext cx="9804952" cy="4427882"/>
          </a:xfrm>
        </p:spPr>
        <p:txBody>
          <a:bodyPr/>
          <a:lstStyle/>
          <a:p>
            <a:r>
              <a:rPr lang="en-US" altLang="en-US" dirty="0">
                <a:latin typeface="Arial" panose="020B0604020202020204" pitchFamily="34" charset="0"/>
                <a:cs typeface="Arial" panose="020B0604020202020204" pitchFamily="34" charset="0"/>
              </a:rPr>
              <a:t>Stain formalin preserved feces using </a:t>
            </a:r>
          </a:p>
          <a:p>
            <a:pPr lvl="1"/>
            <a:r>
              <a:rPr lang="en-US" altLang="en-US" dirty="0">
                <a:latin typeface="Arial" panose="020B0604020202020204" pitchFamily="34" charset="0"/>
                <a:cs typeface="Arial" panose="020B0604020202020204" pitchFamily="34" charset="0"/>
              </a:rPr>
              <a:t>Weber modification of the trichrome stain</a:t>
            </a:r>
            <a:r>
              <a:rPr lang="en-US" altLang="en-US" strike="sngStrike" dirty="0">
                <a:highlight>
                  <a:srgbClr val="FFFF00"/>
                </a:highlight>
                <a:latin typeface="Arial" panose="020B0604020202020204" pitchFamily="34" charset="0"/>
                <a:cs typeface="Arial" panose="020B0604020202020204" pitchFamily="34" charset="0"/>
              </a:rPr>
              <a:t> </a:t>
            </a:r>
          </a:p>
          <a:p>
            <a:pPr lvl="1"/>
            <a:r>
              <a:rPr lang="en-US" altLang="en-US" dirty="0">
                <a:latin typeface="Arial" panose="020B0604020202020204" pitchFamily="34" charset="0"/>
                <a:cs typeface="Arial" panose="020B0604020202020204" pitchFamily="34" charset="0"/>
              </a:rPr>
              <a:t>Ryan trichrome blue stain</a:t>
            </a:r>
            <a:endParaRPr lang="en-US" altLang="en-US" strike="sngStrike"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The small size of the spores, however, makes them easy to overlook in clinical specimens.</a:t>
            </a:r>
          </a:p>
          <a:p>
            <a:r>
              <a:rPr lang="en-US" altLang="en-US" dirty="0">
                <a:latin typeface="Arial" panose="020B0604020202020204" pitchFamily="34" charset="0"/>
                <a:cs typeface="Arial" panose="020B0604020202020204" pitchFamily="34" charset="0"/>
              </a:rPr>
              <a:t>Spores range in size from 1.5 to 4.0 µm.</a:t>
            </a:r>
          </a:p>
          <a:p>
            <a:r>
              <a:rPr lang="en-US" altLang="en-US" dirty="0">
                <a:latin typeface="Arial" panose="020B0604020202020204" pitchFamily="34" charset="0"/>
                <a:cs typeface="Arial" panose="020B0604020202020204" pitchFamily="34" charset="0"/>
              </a:rPr>
              <a:t>Calcofluor white can be used to screen specimens for the </a:t>
            </a:r>
            <a:r>
              <a:rPr lang="en-US" altLang="en-US" dirty="0" err="1">
                <a:latin typeface="Arial" panose="020B0604020202020204" pitchFamily="34" charset="0"/>
                <a:cs typeface="Arial" panose="020B0604020202020204" pitchFamily="34" charset="0"/>
              </a:rPr>
              <a:t>microsporidial</a:t>
            </a:r>
            <a:r>
              <a:rPr lang="en-US" altLang="en-US" dirty="0">
                <a:latin typeface="Arial" panose="020B0604020202020204" pitchFamily="34" charset="0"/>
                <a:cs typeface="Arial" panose="020B0604020202020204" pitchFamily="34" charset="0"/>
              </a:rPr>
              <a:t> spores.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B668B0F9-5228-2A81-6AAA-DF42372BC730}"/>
              </a:ext>
            </a:extLst>
          </p:cNvPr>
          <p:cNvSpPr>
            <a:spLocks noGrp="1" noChangeArrowheads="1"/>
          </p:cNvSpPr>
          <p:nvPr>
            <p:ph type="title"/>
          </p:nvPr>
        </p:nvSpPr>
        <p:spPr>
          <a:xfrm>
            <a:off x="1399761" y="347871"/>
            <a:ext cx="7772400" cy="1143000"/>
          </a:xfrm>
        </p:spPr>
        <p:txBody>
          <a:bodyPr rtlCol="0">
            <a:normAutofit fontScale="90000"/>
          </a:bodyPr>
          <a:lstStyle/>
          <a:p>
            <a:pPr algn="ctr">
              <a:defRPr/>
            </a:pPr>
            <a:r>
              <a:rPr lang="en-US" altLang="en-US" i="1" dirty="0">
                <a:latin typeface="Arial" panose="020B0604020202020204" pitchFamily="34" charset="0"/>
                <a:cs typeface="Arial" panose="020B0604020202020204" pitchFamily="34" charset="0"/>
              </a:rPr>
              <a:t>Microsporidia </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Laboratory Diagnosis</a:t>
            </a:r>
            <a:endParaRPr lang="en-US" altLang="en-US" dirty="0"/>
          </a:p>
        </p:txBody>
      </p:sp>
      <p:sp>
        <p:nvSpPr>
          <p:cNvPr id="78851" name="Rectangle 3">
            <a:extLst>
              <a:ext uri="{FF2B5EF4-FFF2-40B4-BE49-F238E27FC236}">
                <a16:creationId xmlns:a16="http://schemas.microsoft.com/office/drawing/2014/main" id="{F5469FA3-2386-F02E-ED06-3AE0E4056CCB}"/>
              </a:ext>
            </a:extLst>
          </p:cNvPr>
          <p:cNvSpPr>
            <a:spLocks noGrp="1"/>
          </p:cNvSpPr>
          <p:nvPr>
            <p:ph idx="1"/>
          </p:nvPr>
        </p:nvSpPr>
        <p:spPr>
          <a:xfrm>
            <a:off x="1088335" y="1670260"/>
            <a:ext cx="9968948" cy="4009954"/>
          </a:xfrm>
        </p:spPr>
        <p:txBody>
          <a:bodyPr/>
          <a:lstStyle/>
          <a:p>
            <a:pPr>
              <a:spcBef>
                <a:spcPts val="200"/>
              </a:spcBef>
              <a:spcAft>
                <a:spcPts val="200"/>
              </a:spcAft>
            </a:pPr>
            <a:r>
              <a:rPr lang="en-US" altLang="en-US" dirty="0">
                <a:latin typeface="Arial" panose="020B0604020202020204" pitchFamily="34" charset="0"/>
                <a:cs typeface="Arial" panose="020B0604020202020204" pitchFamily="34" charset="0"/>
              </a:rPr>
              <a:t>Electron microscopy required to speciate</a:t>
            </a:r>
          </a:p>
          <a:p>
            <a:pPr>
              <a:spcBef>
                <a:spcPts val="200"/>
              </a:spcBef>
              <a:spcAft>
                <a:spcPts val="200"/>
              </a:spcAft>
            </a:pPr>
            <a:r>
              <a:rPr lang="en-US" altLang="en-US" dirty="0">
                <a:latin typeface="Arial" panose="020B0604020202020204" pitchFamily="34" charset="0"/>
                <a:cs typeface="Arial" panose="020B0604020202020204" pitchFamily="34" charset="0"/>
              </a:rPr>
              <a:t>Spores</a:t>
            </a:r>
          </a:p>
          <a:p>
            <a:pPr lvl="1">
              <a:spcBef>
                <a:spcPts val="200"/>
              </a:spcBef>
              <a:spcAft>
                <a:spcPts val="200"/>
              </a:spcAft>
            </a:pPr>
            <a:r>
              <a:rPr lang="en-US" altLang="en-US" dirty="0">
                <a:latin typeface="Arial" panose="020B0604020202020204" pitchFamily="34" charset="0"/>
                <a:cs typeface="Arial" panose="020B0604020202020204" pitchFamily="34" charset="0"/>
              </a:rPr>
              <a:t>Tiny and difficult to identify using conventional techniques</a:t>
            </a:r>
          </a:p>
          <a:p>
            <a:pPr lvl="1">
              <a:spcBef>
                <a:spcPts val="200"/>
              </a:spcBef>
              <a:spcAft>
                <a:spcPts val="200"/>
              </a:spcAft>
            </a:pPr>
            <a:r>
              <a:rPr lang="en-US" altLang="en-US" dirty="0">
                <a:latin typeface="Arial" panose="020B0604020202020204" pitchFamily="34" charset="0"/>
                <a:cs typeface="Arial" panose="020B0604020202020204" pitchFamily="34" charset="0"/>
              </a:rPr>
              <a:t>1.5  to  4 </a:t>
            </a:r>
            <a:r>
              <a:rPr lang="en-US" altLang="en-US" dirty="0" err="1">
                <a:latin typeface="Arial" panose="020B0604020202020204" pitchFamily="34" charset="0"/>
                <a:cs typeface="Arial" panose="020B0604020202020204" pitchFamily="34" charset="0"/>
              </a:rPr>
              <a:t>μm</a:t>
            </a:r>
            <a:r>
              <a:rPr lang="en-US" altLang="en-US" dirty="0">
                <a:latin typeface="Arial" panose="020B0604020202020204" pitchFamily="34" charset="0"/>
                <a:cs typeface="Arial" panose="020B0604020202020204" pitchFamily="34" charset="0"/>
              </a:rPr>
              <a:t> in size </a:t>
            </a:r>
          </a:p>
          <a:p>
            <a:pPr lvl="1">
              <a:spcBef>
                <a:spcPts val="200"/>
              </a:spcBef>
              <a:spcAft>
                <a:spcPts val="200"/>
              </a:spcAft>
            </a:pPr>
            <a:r>
              <a:rPr lang="en-US" altLang="en-US" dirty="0">
                <a:latin typeface="Arial" panose="020B0604020202020204" pitchFamily="34" charset="0"/>
                <a:cs typeface="Arial" panose="020B0604020202020204" pitchFamily="34" charset="0"/>
              </a:rPr>
              <a:t>Contain polar tubules for delivery of </a:t>
            </a:r>
            <a:r>
              <a:rPr lang="en-US" altLang="en-US" dirty="0" err="1">
                <a:latin typeface="Arial" panose="020B0604020202020204" pitchFamily="34" charset="0"/>
                <a:cs typeface="Arial" panose="020B0604020202020204" pitchFamily="34" charset="0"/>
              </a:rPr>
              <a:t>sporoplasm</a:t>
            </a:r>
            <a:r>
              <a:rPr lang="en-US" altLang="en-US" dirty="0">
                <a:latin typeface="Arial" panose="020B0604020202020204" pitchFamily="34" charset="0"/>
                <a:cs typeface="Arial" panose="020B0604020202020204" pitchFamily="34" charset="0"/>
              </a:rPr>
              <a:t> to host cell</a:t>
            </a:r>
            <a:endParaRPr lang="en-US" altLang="en-US" sz="2200" dirty="0">
              <a:latin typeface="Arial" panose="020B0604020202020204" pitchFamily="34" charset="0"/>
              <a:cs typeface="Arial" panose="020B0604020202020204" pitchFamily="34" charset="0"/>
            </a:endParaRPr>
          </a:p>
          <a:p>
            <a:pPr>
              <a:spcBef>
                <a:spcPts val="200"/>
              </a:spcBef>
              <a:spcAft>
                <a:spcPts val="200"/>
              </a:spcAft>
            </a:pPr>
            <a:r>
              <a:rPr lang="en-US" altLang="en-US" dirty="0">
                <a:latin typeface="Arial" panose="020B0604020202020204" pitchFamily="34" charset="0"/>
                <a:cs typeface="Arial" panose="020B0604020202020204" pitchFamily="34" charset="0"/>
              </a:rPr>
              <a:t>Staining</a:t>
            </a:r>
          </a:p>
          <a:p>
            <a:pPr lvl="1">
              <a:spcBef>
                <a:spcPts val="200"/>
              </a:spcBef>
              <a:spcAft>
                <a:spcPts val="200"/>
              </a:spcAft>
            </a:pPr>
            <a:r>
              <a:rPr lang="en-US" altLang="en-US" sz="2800" dirty="0">
                <a:latin typeface="Arial" panose="020B0604020202020204" pitchFamily="34" charset="0"/>
                <a:cs typeface="Arial" panose="020B0604020202020204" pitchFamily="34" charset="0"/>
              </a:rPr>
              <a:t>Weber’s stain or Ryan trichrome stain</a:t>
            </a:r>
          </a:p>
          <a:p>
            <a:pPr lvl="1">
              <a:spcBef>
                <a:spcPts val="200"/>
              </a:spcBef>
              <a:spcAft>
                <a:spcPts val="200"/>
              </a:spcAft>
            </a:pPr>
            <a:r>
              <a:rPr lang="en-US" altLang="en-US" sz="2800" dirty="0">
                <a:latin typeface="Arial" panose="020B0604020202020204" pitchFamily="34" charset="0"/>
                <a:cs typeface="Arial" panose="020B0604020202020204" pitchFamily="34" charset="0"/>
              </a:rPr>
              <a:t>Calcofluor white</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F44FF62-9E05-F7A5-058E-9D652B239139}"/>
              </a:ext>
            </a:extLst>
          </p:cNvPr>
          <p:cNvSpPr>
            <a:spLocks noGrp="1"/>
          </p:cNvSpPr>
          <p:nvPr>
            <p:ph type="title"/>
          </p:nvPr>
        </p:nvSpPr>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Microsporidia Spores</a:t>
            </a:r>
          </a:p>
        </p:txBody>
      </p:sp>
      <p:pic>
        <p:nvPicPr>
          <p:cNvPr id="80901" name="Picture 6" descr="Y:\ELS00000-IW26_[Mahon 6e]\ELS00000-IW26-SRC\Course-N\Construction\IC\jpg\Chapter028\028040.jpg">
            <a:extLst>
              <a:ext uri="{FF2B5EF4-FFF2-40B4-BE49-F238E27FC236}">
                <a16:creationId xmlns:a16="http://schemas.microsoft.com/office/drawing/2014/main" id="{B87DA095-5CDD-E456-EF84-30B697848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899" y="1673703"/>
            <a:ext cx="7166389" cy="462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6C55B5CC-1DAB-B978-DDA0-3622364051F6}"/>
              </a:ext>
            </a:extLst>
          </p:cNvPr>
          <p:cNvSpPr>
            <a:spLocks noGrp="1"/>
          </p:cNvSpPr>
          <p:nvPr>
            <p:ph type="title"/>
          </p:nvPr>
        </p:nvSpPr>
        <p:spPr/>
        <p:txBody>
          <a:bodyPr>
            <a:normAutofit fontScale="90000"/>
          </a:bodyPr>
          <a:lstStyle/>
          <a:p>
            <a:r>
              <a:rPr lang="en-US" altLang="en-US" sz="4000" dirty="0">
                <a:latin typeface="Arial" panose="020B0604020202020204" pitchFamily="34" charset="0"/>
                <a:cs typeface="Arial" panose="020B0604020202020204" pitchFamily="34" charset="0"/>
              </a:rPr>
              <a:t>Diarrheic stool, smear, modified Weber stain, light microscopy</a:t>
            </a:r>
          </a:p>
        </p:txBody>
      </p:sp>
      <p:sp>
        <p:nvSpPr>
          <p:cNvPr id="81923" name="Content Placeholder 2">
            <a:extLst>
              <a:ext uri="{FF2B5EF4-FFF2-40B4-BE49-F238E27FC236}">
                <a16:creationId xmlns:a16="http://schemas.microsoft.com/office/drawing/2014/main" id="{75B64FE1-8A4D-0FBC-290C-922543672428}"/>
              </a:ext>
            </a:extLst>
          </p:cNvPr>
          <p:cNvSpPr>
            <a:spLocks noGrp="1"/>
          </p:cNvSpPr>
          <p:nvPr>
            <p:ph idx="1"/>
          </p:nvPr>
        </p:nvSpPr>
        <p:spPr/>
        <p:txBody>
          <a:bodyPr/>
          <a:lstStyle/>
          <a:p>
            <a:r>
              <a:rPr lang="en-US" altLang="en-US" dirty="0"/>
              <a:t>Morphology consistent with </a:t>
            </a:r>
            <a:r>
              <a:rPr lang="en-US" altLang="en-US" i="1" dirty="0" err="1"/>
              <a:t>Enterocytozoon</a:t>
            </a:r>
            <a:r>
              <a:rPr lang="en-US" altLang="en-US" i="1" dirty="0"/>
              <a:t> </a:t>
            </a:r>
            <a:r>
              <a:rPr lang="en-US" altLang="en-US" dirty="0"/>
              <a:t>spp.</a:t>
            </a:r>
          </a:p>
          <a:p>
            <a:pPr marL="0" indent="0">
              <a:buNone/>
            </a:pPr>
            <a:endParaRPr lang="en-US" altLang="en-US" dirty="0">
              <a:solidFill>
                <a:srgbClr val="C00000"/>
              </a:solidFill>
            </a:endParaRPr>
          </a:p>
        </p:txBody>
      </p:sp>
      <p:pic>
        <p:nvPicPr>
          <p:cNvPr id="3" name="Picture 2" descr="A picture containing mold&#10;&#10;Description automatically generated">
            <a:extLst>
              <a:ext uri="{FF2B5EF4-FFF2-40B4-BE49-F238E27FC236}">
                <a16:creationId xmlns:a16="http://schemas.microsoft.com/office/drawing/2014/main" id="{121EA556-6963-8AB1-9358-BCAA24E95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527674"/>
            <a:ext cx="4609578" cy="3036547"/>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8EE6FAC6-9DE0-6A90-6F4A-2D88555B7920}"/>
              </a:ext>
            </a:extLst>
          </p:cNvPr>
          <p:cNvSpPr>
            <a:spLocks noGrp="1"/>
          </p:cNvSpPr>
          <p:nvPr>
            <p:ph type="title"/>
          </p:nvPr>
        </p:nvSpPr>
        <p:spPr>
          <a:xfrm>
            <a:off x="1905000" y="342900"/>
            <a:ext cx="8229600" cy="1143000"/>
          </a:xfrm>
        </p:spPr>
        <p:txBody>
          <a:bodyPr/>
          <a:lstStyle/>
          <a:p>
            <a:r>
              <a:rPr lang="en-US" altLang="en-US" sz="3600" dirty="0">
                <a:latin typeface="Arial" panose="020B0604020202020204" pitchFamily="34" charset="0"/>
                <a:cs typeface="Arial" panose="020B0604020202020204" pitchFamily="34" charset="0"/>
              </a:rPr>
              <a:t>Diarrheic Stool From Concentration, Transmission Electron Microscopy</a:t>
            </a:r>
          </a:p>
        </p:txBody>
      </p:sp>
      <p:sp>
        <p:nvSpPr>
          <p:cNvPr id="82947" name="Content Placeholder 2">
            <a:extLst>
              <a:ext uri="{FF2B5EF4-FFF2-40B4-BE49-F238E27FC236}">
                <a16:creationId xmlns:a16="http://schemas.microsoft.com/office/drawing/2014/main" id="{70D1A492-EE16-7B5E-202B-54587FA1AC2E}"/>
              </a:ext>
            </a:extLst>
          </p:cNvPr>
          <p:cNvSpPr>
            <a:spLocks noGrp="1"/>
          </p:cNvSpPr>
          <p:nvPr>
            <p:ph idx="1"/>
          </p:nvPr>
        </p:nvSpPr>
        <p:spPr/>
        <p:txBody>
          <a:bodyPr/>
          <a:lstStyle/>
          <a:p>
            <a:r>
              <a:rPr lang="en-US" altLang="en-US" dirty="0"/>
              <a:t>Morphology consistent with </a:t>
            </a:r>
            <a:r>
              <a:rPr lang="en-US" altLang="en-US" i="1" dirty="0" err="1"/>
              <a:t>Enterocytozoon</a:t>
            </a:r>
            <a:r>
              <a:rPr lang="en-US" altLang="en-US" i="1" dirty="0"/>
              <a:t> </a:t>
            </a:r>
            <a:r>
              <a:rPr lang="en-US" altLang="en-US" i="1" dirty="0" err="1"/>
              <a:t>bieneusi</a:t>
            </a:r>
            <a:r>
              <a:rPr lang="en-US" altLang="en-US" dirty="0"/>
              <a:t>.</a:t>
            </a:r>
          </a:p>
          <a:p>
            <a:pPr marL="0" indent="0">
              <a:buNone/>
            </a:pPr>
            <a:endParaRPr lang="en-US" altLang="en-US" dirty="0">
              <a:solidFill>
                <a:srgbClr val="C00000"/>
              </a:solidFill>
            </a:endParaRPr>
          </a:p>
        </p:txBody>
      </p:sp>
      <p:pic>
        <p:nvPicPr>
          <p:cNvPr id="3" name="Picture 2" descr="A picture containing sink, dishware, black and white, ceramic ware&#10;&#10;Description automatically generated">
            <a:extLst>
              <a:ext uri="{FF2B5EF4-FFF2-40B4-BE49-F238E27FC236}">
                <a16:creationId xmlns:a16="http://schemas.microsoft.com/office/drawing/2014/main" id="{32BE473A-BE25-F575-0E57-F7532FB82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561" y="2603627"/>
            <a:ext cx="2855259" cy="301896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4">
            <a:extLst>
              <a:ext uri="{FF2B5EF4-FFF2-40B4-BE49-F238E27FC236}">
                <a16:creationId xmlns:a16="http://schemas.microsoft.com/office/drawing/2014/main" id="{1371E3D0-62E3-9612-C6B0-1CCF17ACB829}"/>
              </a:ext>
            </a:extLst>
          </p:cNvPr>
          <p:cNvSpPr>
            <a:spLocks noGrp="1"/>
          </p:cNvSpPr>
          <p:nvPr>
            <p:ph type="title"/>
          </p:nvPr>
        </p:nvSpPr>
        <p:spPr>
          <a:xfrm>
            <a:off x="2286000" y="2362201"/>
            <a:ext cx="7772400" cy="1362075"/>
          </a:xfrm>
        </p:spPr>
        <p:txBody>
          <a:bodyPr>
            <a:normAutofit/>
          </a:bodyPr>
          <a:lstStyle/>
          <a:p>
            <a:pPr algn="ctr" eaLnBrk="1" hangingPunct="1"/>
            <a:r>
              <a:rPr lang="en-US" altLang="en-US" sz="4400" b="0" cap="none" dirty="0">
                <a:latin typeface="Arial" panose="020B0604020202020204" pitchFamily="34" charset="0"/>
                <a:cs typeface="Arial" panose="020B0604020202020204" pitchFamily="34" charset="0"/>
              </a:rPr>
              <a:t>Helminths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5">
            <a:extLst>
              <a:ext uri="{FF2B5EF4-FFF2-40B4-BE49-F238E27FC236}">
                <a16:creationId xmlns:a16="http://schemas.microsoft.com/office/drawing/2014/main" id="{2D0ED162-76BF-CEB3-C714-E8B35CC02C8E}"/>
              </a:ext>
            </a:extLst>
          </p:cNvPr>
          <p:cNvSpPr>
            <a:spLocks noGrp="1"/>
          </p:cNvSpPr>
          <p:nvPr>
            <p:ph type="title"/>
          </p:nvPr>
        </p:nvSpPr>
        <p:spPr/>
        <p:txBody>
          <a:bodyPr/>
          <a:lstStyle/>
          <a:p>
            <a:pPr algn="ctr"/>
            <a:r>
              <a:rPr lang="en-US" altLang="en-US" sz="4400" b="0" cap="none" dirty="0">
                <a:latin typeface="Arial" panose="020B0604020202020204" pitchFamily="34" charset="0"/>
                <a:cs typeface="Arial" panose="020B0604020202020204" pitchFamily="34" charset="0"/>
              </a:rPr>
              <a:t>Helminths</a:t>
            </a:r>
            <a:br>
              <a:rPr lang="en-US" altLang="en-US" sz="4400" b="0" cap="none" dirty="0">
                <a:latin typeface="Arial" panose="020B0604020202020204" pitchFamily="34" charset="0"/>
                <a:cs typeface="Arial" panose="020B0604020202020204" pitchFamily="34" charset="0"/>
              </a:rPr>
            </a:br>
            <a:r>
              <a:rPr lang="en-US" altLang="en-US" sz="4400" b="0" cap="none" dirty="0">
                <a:latin typeface="Arial" panose="020B0604020202020204" pitchFamily="34" charset="0"/>
                <a:cs typeface="Arial" panose="020B0604020202020204" pitchFamily="34" charset="0"/>
              </a:rPr>
              <a:t>Overview</a:t>
            </a:r>
            <a:endParaRPr lang="en-US" altLang="en-US" dirty="0"/>
          </a:p>
        </p:txBody>
      </p:sp>
      <p:sp>
        <p:nvSpPr>
          <p:cNvPr id="84995" name="Content Placeholder 6">
            <a:extLst>
              <a:ext uri="{FF2B5EF4-FFF2-40B4-BE49-F238E27FC236}">
                <a16:creationId xmlns:a16="http://schemas.microsoft.com/office/drawing/2014/main" id="{A2737D63-5343-5D59-379F-E432981D4377}"/>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Helminth infections in humans are caused by flukes, tapeworms, or roundworms.</a:t>
            </a:r>
          </a:p>
          <a:p>
            <a:r>
              <a:rPr lang="en-US" altLang="en-US" dirty="0">
                <a:latin typeface="Arial" panose="020B0604020202020204" pitchFamily="34" charset="0"/>
                <a:cs typeface="Arial" panose="020B0604020202020204" pitchFamily="34" charset="0"/>
              </a:rPr>
              <a:t>Modes of transmission</a:t>
            </a:r>
          </a:p>
          <a:p>
            <a:pPr lvl="1"/>
            <a:r>
              <a:rPr lang="en-US" altLang="en-US" dirty="0">
                <a:latin typeface="Arial" panose="020B0604020202020204" pitchFamily="34" charset="0"/>
                <a:cs typeface="Arial" panose="020B0604020202020204" pitchFamily="34" charset="0"/>
              </a:rPr>
              <a:t>Directly ingesting eggs (ova)</a:t>
            </a:r>
          </a:p>
          <a:p>
            <a:pPr lvl="1"/>
            <a:r>
              <a:rPr lang="en-US" altLang="en-US" dirty="0">
                <a:latin typeface="Arial" panose="020B0604020202020204" pitchFamily="34" charset="0"/>
                <a:cs typeface="Arial" panose="020B0604020202020204" pitchFamily="34" charset="0"/>
              </a:rPr>
              <a:t>By ingesting larvae in an intermediate host</a:t>
            </a:r>
          </a:p>
          <a:p>
            <a:pPr lvl="1"/>
            <a:r>
              <a:rPr lang="en-US" altLang="en-US" dirty="0">
                <a:latin typeface="Arial" panose="020B0604020202020204" pitchFamily="34" charset="0"/>
                <a:cs typeface="Arial" panose="020B0604020202020204" pitchFamily="34" charset="0"/>
              </a:rPr>
              <a:t>Through direct larval penetration of the skin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5">
            <a:extLst>
              <a:ext uri="{FF2B5EF4-FFF2-40B4-BE49-F238E27FC236}">
                <a16:creationId xmlns:a16="http://schemas.microsoft.com/office/drawing/2014/main" id="{1FD301AB-404A-ED36-9723-8550DEA4D9C1}"/>
              </a:ext>
            </a:extLst>
          </p:cNvPr>
          <p:cNvSpPr>
            <a:spLocks noGrp="1"/>
          </p:cNvSpPr>
          <p:nvPr>
            <p:ph type="title"/>
          </p:nvPr>
        </p:nvSpPr>
        <p:spPr/>
        <p:txBody>
          <a:bodyPr/>
          <a:lstStyle/>
          <a:p>
            <a:pPr algn="ctr"/>
            <a:r>
              <a:rPr lang="en-US" altLang="en-US" sz="4400" b="0" cap="none" dirty="0">
                <a:latin typeface="Arial" panose="020B0604020202020204" pitchFamily="34" charset="0"/>
                <a:cs typeface="Arial" panose="020B0604020202020204" pitchFamily="34" charset="0"/>
              </a:rPr>
              <a:t>Helminths</a:t>
            </a:r>
            <a:br>
              <a:rPr lang="en-US" altLang="en-US" sz="4400" b="0" cap="none" dirty="0">
                <a:latin typeface="Arial" panose="020B0604020202020204" pitchFamily="34" charset="0"/>
                <a:cs typeface="Arial" panose="020B0604020202020204" pitchFamily="34" charset="0"/>
              </a:rPr>
            </a:br>
            <a:r>
              <a:rPr lang="en-US" altLang="en-US" sz="4400" b="0" cap="none" dirty="0">
                <a:latin typeface="Arial" panose="020B0604020202020204" pitchFamily="34" charset="0"/>
                <a:cs typeface="Arial" panose="020B0604020202020204" pitchFamily="34" charset="0"/>
              </a:rPr>
              <a:t>Overview</a:t>
            </a:r>
            <a:endParaRPr lang="en-US" altLang="en-US" dirty="0"/>
          </a:p>
        </p:txBody>
      </p:sp>
      <p:sp>
        <p:nvSpPr>
          <p:cNvPr id="86019" name="Content Placeholder 6">
            <a:extLst>
              <a:ext uri="{FF2B5EF4-FFF2-40B4-BE49-F238E27FC236}">
                <a16:creationId xmlns:a16="http://schemas.microsoft.com/office/drawing/2014/main" id="{A33775BE-3D55-6AA6-4BE7-9F47F9E84EC4}"/>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Adult worms do not multiply in the human body.</a:t>
            </a:r>
          </a:p>
          <a:p>
            <a:r>
              <a:rPr lang="en-US" altLang="en-US" dirty="0">
                <a:latin typeface="Arial" panose="020B0604020202020204" pitchFamily="34" charset="0"/>
                <a:cs typeface="Arial" panose="020B0604020202020204" pitchFamily="34" charset="0"/>
              </a:rPr>
              <a:t>The number of worms is related to the number eggs or larvae ingested.</a:t>
            </a:r>
          </a:p>
          <a:p>
            <a:r>
              <a:rPr lang="en-US" altLang="en-US" dirty="0">
                <a:latin typeface="Arial" panose="020B0604020202020204" pitchFamily="34" charset="0"/>
                <a:cs typeface="Arial" panose="020B0604020202020204" pitchFamily="34" charset="0"/>
              </a:rPr>
              <a:t>The pathologic consequences and severity of infection are related to the number of adults present, commonly referred to as the “worm burden”.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ABB020C-632D-CF7D-C8BC-54AC638CA5E2}"/>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Toxoplasma gondii </a:t>
            </a:r>
            <a:r>
              <a:rPr lang="en-US" altLang="en-US" sz="4000" dirty="0">
                <a:latin typeface="Arial" panose="020B0604020202020204" pitchFamily="34" charset="0"/>
                <a:cs typeface="Arial" panose="020B0604020202020204" pitchFamily="34" charset="0"/>
              </a:rPr>
              <a:t>(Cont.)</a:t>
            </a:r>
            <a:r>
              <a:rPr lang="en-US" altLang="en-US" sz="4000" strike="sngStrike" dirty="0">
                <a:highlight>
                  <a:srgbClr val="FFFF00"/>
                </a:highlight>
                <a:latin typeface="Arial" panose="020B0604020202020204" pitchFamily="34" charset="0"/>
                <a:cs typeface="Arial" panose="020B0604020202020204" pitchFamily="34" charset="0"/>
              </a:rPr>
              <a:t/>
            </a:r>
            <a:br>
              <a:rPr lang="en-US" altLang="en-US" sz="4000" strike="sngStrike" dirty="0">
                <a:highlight>
                  <a:srgbClr val="FFFF00"/>
                </a:highlight>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a:t>
            </a:r>
            <a:endParaRPr lang="en-US" altLang="en-US" sz="4000" dirty="0"/>
          </a:p>
        </p:txBody>
      </p:sp>
      <p:sp>
        <p:nvSpPr>
          <p:cNvPr id="20483" name="Content Placeholder 2">
            <a:extLst>
              <a:ext uri="{FF2B5EF4-FFF2-40B4-BE49-F238E27FC236}">
                <a16:creationId xmlns:a16="http://schemas.microsoft.com/office/drawing/2014/main" id="{21E9B11E-C6D2-1E72-1357-74720A3655C2}"/>
              </a:ext>
            </a:extLst>
          </p:cNvPr>
          <p:cNvSpPr>
            <a:spLocks noGrp="1"/>
          </p:cNvSpPr>
          <p:nvPr>
            <p:ph idx="1"/>
          </p:nvPr>
        </p:nvSpPr>
        <p:spPr/>
        <p:txBody>
          <a:bodyPr/>
          <a:lstStyle/>
          <a:p>
            <a:r>
              <a:rPr lang="en-US" altLang="en-US" dirty="0" err="1">
                <a:latin typeface="Arial" panose="020B0604020202020204" pitchFamily="34" charset="0"/>
                <a:cs typeface="Arial" panose="020B0604020202020204" pitchFamily="34" charset="0"/>
              </a:rPr>
              <a:t>Immunosupressed</a:t>
            </a:r>
            <a:r>
              <a:rPr lang="en-US" altLang="en-US" dirty="0">
                <a:latin typeface="Arial" panose="020B0604020202020204" pitchFamily="34" charset="0"/>
                <a:cs typeface="Arial" panose="020B0604020202020204" pitchFamily="34" charset="0"/>
              </a:rPr>
              <a:t> patients (especially those with leukemia, lymphoma, undergoing chemotherapy) may experience </a:t>
            </a:r>
          </a:p>
          <a:p>
            <a:pPr lvl="1"/>
            <a:r>
              <a:rPr lang="en-US" altLang="en-US" dirty="0">
                <a:latin typeface="Arial" panose="020B0604020202020204" pitchFamily="34" charset="0"/>
                <a:cs typeface="Arial" panose="020B0604020202020204" pitchFamily="34" charset="0"/>
              </a:rPr>
              <a:t>A serious primary infection or reactivation of a latent infection.</a:t>
            </a:r>
          </a:p>
          <a:p>
            <a:pPr lvl="1"/>
            <a:r>
              <a:rPr lang="en-US" altLang="en-US" dirty="0">
                <a:latin typeface="Arial" panose="020B0604020202020204" pitchFamily="34" charset="0"/>
                <a:cs typeface="Arial" panose="020B0604020202020204" pitchFamily="34" charset="0"/>
              </a:rPr>
              <a:t>Fulminating encephalitis and result in rapid death.</a:t>
            </a:r>
          </a:p>
          <a:p>
            <a:r>
              <a:rPr lang="en-US" altLang="en-US" dirty="0">
                <a:latin typeface="Arial" panose="020B0604020202020204" pitchFamily="34" charset="0"/>
                <a:cs typeface="Arial" panose="020B0604020202020204" pitchFamily="34" charset="0"/>
              </a:rPr>
              <a:t>Pulmonary toxoplasmosis</a:t>
            </a:r>
          </a:p>
          <a:p>
            <a:pPr lvl="1"/>
            <a:r>
              <a:rPr lang="en-US" altLang="en-US" dirty="0">
                <a:latin typeface="Arial" panose="020B0604020202020204" pitchFamily="34" charset="0"/>
                <a:cs typeface="Arial" panose="020B0604020202020204" pitchFamily="34" charset="0"/>
              </a:rPr>
              <a:t>May be present in conjunction with CNS infections </a:t>
            </a:r>
            <a:r>
              <a:rPr lang="en-US" altLang="en-US" strike="sngStrike" dirty="0">
                <a:latin typeface="Arial" panose="020B0604020202020204" pitchFamily="34" charset="0"/>
                <a:cs typeface="Arial" panose="020B0604020202020204" pitchFamily="34" charset="0"/>
              </a:rPr>
              <a:t>or</a:t>
            </a:r>
          </a:p>
          <a:p>
            <a:pPr lvl="1"/>
            <a:r>
              <a:rPr lang="en-US" altLang="en-US" dirty="0">
                <a:latin typeface="Arial" panose="020B0604020202020204" pitchFamily="34" charset="0"/>
                <a:cs typeface="Arial" panose="020B0604020202020204" pitchFamily="34" charset="0"/>
              </a:rPr>
              <a:t>The presenting condition</a:t>
            </a:r>
            <a:endParaRPr lang="en-US" altLang="en-US" strike="sngStrike"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The organism can spread to any organ in the body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11428BA4-EE84-541F-7553-734866790843}"/>
              </a:ext>
            </a:extLst>
          </p:cNvPr>
          <p:cNvSpPr>
            <a:spLocks noGrp="1"/>
          </p:cNvSpPr>
          <p:nvPr>
            <p:ph type="title"/>
          </p:nvPr>
        </p:nvSpPr>
        <p:spPr/>
        <p:txBody>
          <a:bodyPr/>
          <a:lstStyle/>
          <a:p>
            <a:pPr algn="ctr"/>
            <a:r>
              <a:rPr lang="en-US" altLang="en-US" sz="4400" b="0" cap="none" dirty="0">
                <a:latin typeface="Arial" panose="020B0604020202020204" pitchFamily="34" charset="0"/>
                <a:cs typeface="Arial" panose="020B0604020202020204" pitchFamily="34" charset="0"/>
              </a:rPr>
              <a:t>Helminths</a:t>
            </a:r>
            <a:br>
              <a:rPr lang="en-US" altLang="en-US" sz="4400" b="0" cap="none" dirty="0">
                <a:latin typeface="Arial" panose="020B0604020202020204" pitchFamily="34" charset="0"/>
                <a:cs typeface="Arial" panose="020B0604020202020204" pitchFamily="34" charset="0"/>
              </a:rPr>
            </a:br>
            <a:r>
              <a:rPr lang="en-US" altLang="en-US" sz="4400" b="0" cap="none" dirty="0">
                <a:latin typeface="Arial" panose="020B0604020202020204" pitchFamily="34" charset="0"/>
                <a:cs typeface="Arial" panose="020B0604020202020204" pitchFamily="34" charset="0"/>
              </a:rPr>
              <a:t>Overview</a:t>
            </a:r>
            <a:endParaRPr lang="en-US" altLang="en-US" dirty="0"/>
          </a:p>
        </p:txBody>
      </p:sp>
      <p:sp>
        <p:nvSpPr>
          <p:cNvPr id="87043" name="Content Placeholder 2">
            <a:extLst>
              <a:ext uri="{FF2B5EF4-FFF2-40B4-BE49-F238E27FC236}">
                <a16:creationId xmlns:a16="http://schemas.microsoft.com/office/drawing/2014/main" id="{7AA4ACF8-AE83-3ADE-2AB0-64DC10231CCF}"/>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Patients with only a few adult worms are usually asymptomatic, whereas a patient with a large number of adults often shows clinical symptoms. </a:t>
            </a:r>
          </a:p>
          <a:p>
            <a:r>
              <a:rPr lang="en-US" altLang="en-US" dirty="0">
                <a:latin typeface="Arial" panose="020B0604020202020204" pitchFamily="34" charset="0"/>
                <a:cs typeface="Arial" panose="020B0604020202020204" pitchFamily="34" charset="0"/>
              </a:rPr>
              <a:t>Most of the parasites inhabit the intestinal tract, but species also infect the liver, lungs, lymphatics, and blood vessels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3DE32F-1EAB-B831-840A-62ECDD194A47}"/>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marL="0" indent="0" algn="ctr">
              <a:buNone/>
              <a:defRPr/>
            </a:pPr>
            <a:r>
              <a:rPr lang="en-US" sz="4400" dirty="0">
                <a:latin typeface="Arial" panose="020B0604020202020204" pitchFamily="34" charset="0"/>
                <a:cs typeface="Arial" panose="020B0604020202020204" pitchFamily="34" charset="0"/>
              </a:rPr>
              <a:t>Flukes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4">
            <a:extLst>
              <a:ext uri="{FF2B5EF4-FFF2-40B4-BE49-F238E27FC236}">
                <a16:creationId xmlns:a16="http://schemas.microsoft.com/office/drawing/2014/main" id="{69C8C917-EB84-E767-8C2A-DD03714DC491}"/>
              </a:ext>
            </a:extLst>
          </p:cNvPr>
          <p:cNvSpPr>
            <a:spLocks noGrp="1"/>
          </p:cNvSpPr>
          <p:nvPr>
            <p:ph type="title"/>
          </p:nvPr>
        </p:nvSpPr>
        <p:spPr/>
        <p:txBody>
          <a:bodyPr>
            <a:normAutofit fontScale="90000"/>
          </a:bodyPr>
          <a:lstStyle/>
          <a:p>
            <a:pPr algn="ctr" eaLnBrk="1" hangingPunct="1"/>
            <a:r>
              <a:rPr lang="en-US" altLang="en-US" sz="4000" dirty="0">
                <a:latin typeface="Arial" panose="020B0604020202020204" pitchFamily="34" charset="0"/>
                <a:cs typeface="Arial" panose="020B0604020202020204" pitchFamily="34" charset="0"/>
              </a:rPr>
              <a:t>Scientific and Common Names</a:t>
            </a:r>
            <a:br>
              <a:rPr lang="en-US" altLang="en-US" sz="4000" dirty="0">
                <a:latin typeface="Arial" panose="020B0604020202020204" pitchFamily="34" charset="0"/>
                <a:cs typeface="Arial" panose="020B0604020202020204" pitchFamily="34" charset="0"/>
              </a:rPr>
            </a:br>
            <a:r>
              <a:rPr lang="en-US" altLang="en-US" sz="4000" dirty="0" err="1">
                <a:latin typeface="Arial" panose="020B0604020202020204" pitchFamily="34" charset="0"/>
                <a:cs typeface="Arial" panose="020B0604020202020204" pitchFamily="34" charset="0"/>
              </a:rPr>
              <a:t>Fukes</a:t>
            </a:r>
            <a:r>
              <a:rPr lang="en-US" altLang="en-US" sz="4000" dirty="0">
                <a:latin typeface="Arial" panose="020B0604020202020204" pitchFamily="34" charset="0"/>
                <a:cs typeface="Arial" panose="020B0604020202020204" pitchFamily="34" charset="0"/>
              </a:rPr>
              <a:t> (Trematodes) </a:t>
            </a:r>
          </a:p>
        </p:txBody>
      </p:sp>
      <p:graphicFrame>
        <p:nvGraphicFramePr>
          <p:cNvPr id="7" name="Content Placeholder 6">
            <a:extLst>
              <a:ext uri="{FF2B5EF4-FFF2-40B4-BE49-F238E27FC236}">
                <a16:creationId xmlns:a16="http://schemas.microsoft.com/office/drawing/2014/main" id="{EECFFC12-7013-B6CC-5693-EA7A229993F7}"/>
              </a:ext>
            </a:extLst>
          </p:cNvPr>
          <p:cNvGraphicFramePr>
            <a:graphicFrameLocks noGrp="1"/>
          </p:cNvGraphicFramePr>
          <p:nvPr>
            <p:ph idx="1"/>
            <p:extLst>
              <p:ext uri="{D42A27DB-BD31-4B8C-83A1-F6EECF244321}">
                <p14:modId xmlns:p14="http://schemas.microsoft.com/office/powerpoint/2010/main" val="103258050"/>
              </p:ext>
            </p:extLst>
          </p:nvPr>
        </p:nvGraphicFramePr>
        <p:xfrm>
          <a:off x="1297056" y="1870076"/>
          <a:ext cx="9148970" cy="3278394"/>
        </p:xfrm>
        <a:graphic>
          <a:graphicData uri="http://schemas.openxmlformats.org/drawingml/2006/table">
            <a:tbl>
              <a:tblPr firstRow="1" bandRow="1">
                <a:tableStyleId>{5C22544A-7EE6-4342-B048-85BDC9FD1C3A}</a:tableStyleId>
              </a:tblPr>
              <a:tblGrid>
                <a:gridCol w="4574485">
                  <a:extLst>
                    <a:ext uri="{9D8B030D-6E8A-4147-A177-3AD203B41FA5}">
                      <a16:colId xmlns:a16="http://schemas.microsoft.com/office/drawing/2014/main" val="20000"/>
                    </a:ext>
                  </a:extLst>
                </a:gridCol>
                <a:gridCol w="4574485">
                  <a:extLst>
                    <a:ext uri="{9D8B030D-6E8A-4147-A177-3AD203B41FA5}">
                      <a16:colId xmlns:a16="http://schemas.microsoft.com/office/drawing/2014/main" val="20001"/>
                    </a:ext>
                  </a:extLst>
                </a:gridCol>
              </a:tblGrid>
              <a:tr h="541463">
                <a:tc>
                  <a:txBody>
                    <a:bodyPr/>
                    <a:lstStyle/>
                    <a:p>
                      <a:r>
                        <a:rPr lang="en-US" sz="1800" dirty="0">
                          <a:solidFill>
                            <a:schemeClr val="tx1"/>
                          </a:solidFill>
                        </a:rPr>
                        <a:t>Scientific Name</a:t>
                      </a:r>
                    </a:p>
                  </a:txBody>
                  <a:tcPr marT="45710" marB="45710"/>
                </a:tc>
                <a:tc>
                  <a:txBody>
                    <a:bodyPr/>
                    <a:lstStyle/>
                    <a:p>
                      <a:r>
                        <a:rPr lang="en-US" sz="1800" dirty="0">
                          <a:solidFill>
                            <a:schemeClr val="tx1"/>
                          </a:solidFill>
                        </a:rPr>
                        <a:t>Common Name</a:t>
                      </a:r>
                    </a:p>
                  </a:txBody>
                  <a:tcPr marT="45710" marB="45710"/>
                </a:tc>
                <a:extLst>
                  <a:ext uri="{0D108BD9-81ED-4DB2-BD59-A6C34878D82A}">
                    <a16:rowId xmlns:a16="http://schemas.microsoft.com/office/drawing/2014/main" val="10000"/>
                  </a:ext>
                </a:extLst>
              </a:tr>
              <a:tr h="541463">
                <a:tc>
                  <a:txBody>
                    <a:bodyPr/>
                    <a:lstStyle/>
                    <a:p>
                      <a:r>
                        <a:rPr lang="en-US" sz="1800" i="1" dirty="0" err="1">
                          <a:solidFill>
                            <a:schemeClr val="tx1"/>
                          </a:solidFill>
                        </a:rPr>
                        <a:t>Fasciolopsis</a:t>
                      </a:r>
                      <a:r>
                        <a:rPr lang="en-US" sz="1800" i="1" dirty="0">
                          <a:solidFill>
                            <a:schemeClr val="tx1"/>
                          </a:solidFill>
                        </a:rPr>
                        <a:t> </a:t>
                      </a:r>
                      <a:r>
                        <a:rPr lang="en-US" sz="1800" i="1" dirty="0" err="1">
                          <a:solidFill>
                            <a:schemeClr val="tx1"/>
                          </a:solidFill>
                        </a:rPr>
                        <a:t>buski</a:t>
                      </a:r>
                      <a:endParaRPr lang="en-US" sz="1800" i="1" dirty="0">
                        <a:solidFill>
                          <a:schemeClr val="tx1"/>
                        </a:solidFill>
                      </a:endParaRPr>
                    </a:p>
                  </a:txBody>
                  <a:tcPr marT="45710" marB="45710"/>
                </a:tc>
                <a:tc>
                  <a:txBody>
                    <a:bodyPr/>
                    <a:lstStyle/>
                    <a:p>
                      <a:r>
                        <a:rPr lang="en-US" sz="1800" dirty="0">
                          <a:solidFill>
                            <a:schemeClr val="tx1"/>
                          </a:solidFill>
                        </a:rPr>
                        <a:t>Giant intestinal fluke</a:t>
                      </a:r>
                    </a:p>
                  </a:txBody>
                  <a:tcPr marT="45710" marB="45710"/>
                </a:tc>
                <a:extLst>
                  <a:ext uri="{0D108BD9-81ED-4DB2-BD59-A6C34878D82A}">
                    <a16:rowId xmlns:a16="http://schemas.microsoft.com/office/drawing/2014/main" val="10001"/>
                  </a:ext>
                </a:extLst>
              </a:tr>
              <a:tr h="548867">
                <a:tc>
                  <a:txBody>
                    <a:bodyPr/>
                    <a:lstStyle/>
                    <a:p>
                      <a:r>
                        <a:rPr lang="en-US" sz="1800" i="1" dirty="0" err="1">
                          <a:solidFill>
                            <a:schemeClr val="tx1"/>
                          </a:solidFill>
                        </a:rPr>
                        <a:t>Fasciola</a:t>
                      </a:r>
                      <a:r>
                        <a:rPr lang="en-US" sz="1800" i="1" dirty="0">
                          <a:solidFill>
                            <a:schemeClr val="tx1"/>
                          </a:solidFill>
                        </a:rPr>
                        <a:t> hepatica</a:t>
                      </a:r>
                    </a:p>
                  </a:txBody>
                  <a:tcPr marT="45710" marB="45710"/>
                </a:tc>
                <a:tc>
                  <a:txBody>
                    <a:bodyPr/>
                    <a:lstStyle/>
                    <a:p>
                      <a:r>
                        <a:rPr lang="en-US" sz="1800" dirty="0">
                          <a:solidFill>
                            <a:schemeClr val="tx1"/>
                          </a:solidFill>
                        </a:rPr>
                        <a:t>Sheep liver fluke</a:t>
                      </a:r>
                    </a:p>
                  </a:txBody>
                  <a:tcPr marT="45710" marB="45710"/>
                </a:tc>
                <a:extLst>
                  <a:ext uri="{0D108BD9-81ED-4DB2-BD59-A6C34878D82A}">
                    <a16:rowId xmlns:a16="http://schemas.microsoft.com/office/drawing/2014/main" val="10002"/>
                  </a:ext>
                </a:extLst>
              </a:tr>
              <a:tr h="548867">
                <a:tc>
                  <a:txBody>
                    <a:bodyPr/>
                    <a:lstStyle/>
                    <a:p>
                      <a:r>
                        <a:rPr lang="en-US" sz="1800" i="1" dirty="0" err="1">
                          <a:solidFill>
                            <a:schemeClr val="tx1"/>
                          </a:solidFill>
                        </a:rPr>
                        <a:t>Clonorchis</a:t>
                      </a:r>
                      <a:r>
                        <a:rPr lang="en-US" sz="1800" i="1" dirty="0">
                          <a:solidFill>
                            <a:schemeClr val="tx1"/>
                          </a:solidFill>
                        </a:rPr>
                        <a:t> </a:t>
                      </a:r>
                      <a:r>
                        <a:rPr lang="en-US" sz="1800" i="1" dirty="0" err="1">
                          <a:solidFill>
                            <a:schemeClr val="tx1"/>
                          </a:solidFill>
                        </a:rPr>
                        <a:t>sinensis</a:t>
                      </a:r>
                      <a:endParaRPr lang="en-US" sz="1800" i="1" dirty="0">
                        <a:solidFill>
                          <a:schemeClr val="tx1"/>
                        </a:solidFill>
                      </a:endParaRPr>
                    </a:p>
                  </a:txBody>
                  <a:tcPr marT="45710" marB="45710"/>
                </a:tc>
                <a:tc>
                  <a:txBody>
                    <a:bodyPr/>
                    <a:lstStyle/>
                    <a:p>
                      <a:r>
                        <a:rPr lang="en-US" sz="1800" dirty="0">
                          <a:solidFill>
                            <a:schemeClr val="tx1"/>
                          </a:solidFill>
                        </a:rPr>
                        <a:t>Oriental liver fluke</a:t>
                      </a:r>
                    </a:p>
                  </a:txBody>
                  <a:tcPr marT="45710" marB="45710"/>
                </a:tc>
                <a:extLst>
                  <a:ext uri="{0D108BD9-81ED-4DB2-BD59-A6C34878D82A}">
                    <a16:rowId xmlns:a16="http://schemas.microsoft.com/office/drawing/2014/main" val="10003"/>
                  </a:ext>
                </a:extLst>
              </a:tr>
              <a:tr h="548867">
                <a:tc>
                  <a:txBody>
                    <a:bodyPr/>
                    <a:lstStyle/>
                    <a:p>
                      <a:r>
                        <a:rPr lang="en-US" sz="1800" i="1" dirty="0" err="1">
                          <a:solidFill>
                            <a:schemeClr val="tx1"/>
                          </a:solidFill>
                        </a:rPr>
                        <a:t>Paragonimus</a:t>
                      </a:r>
                      <a:r>
                        <a:rPr lang="en-US" sz="1800" i="1" dirty="0">
                          <a:solidFill>
                            <a:schemeClr val="tx1"/>
                          </a:solidFill>
                        </a:rPr>
                        <a:t> </a:t>
                      </a:r>
                      <a:r>
                        <a:rPr lang="en-US" sz="1800" i="1" dirty="0" err="1">
                          <a:solidFill>
                            <a:schemeClr val="tx1"/>
                          </a:solidFill>
                        </a:rPr>
                        <a:t>westermani</a:t>
                      </a:r>
                      <a:endParaRPr lang="en-US" sz="1800" i="1" dirty="0">
                        <a:solidFill>
                          <a:schemeClr val="tx1"/>
                        </a:solidFill>
                      </a:endParaRPr>
                    </a:p>
                  </a:txBody>
                  <a:tcPr marT="45710" marB="45710"/>
                </a:tc>
                <a:tc>
                  <a:txBody>
                    <a:bodyPr/>
                    <a:lstStyle/>
                    <a:p>
                      <a:r>
                        <a:rPr lang="en-US" sz="1800" dirty="0">
                          <a:solidFill>
                            <a:schemeClr val="tx1"/>
                          </a:solidFill>
                        </a:rPr>
                        <a:t>Lung fluke</a:t>
                      </a:r>
                    </a:p>
                  </a:txBody>
                  <a:tcPr marT="45710" marB="45710"/>
                </a:tc>
                <a:extLst>
                  <a:ext uri="{0D108BD9-81ED-4DB2-BD59-A6C34878D82A}">
                    <a16:rowId xmlns:a16="http://schemas.microsoft.com/office/drawing/2014/main" val="10004"/>
                  </a:ext>
                </a:extLst>
              </a:tr>
              <a:tr h="548867">
                <a:tc>
                  <a:txBody>
                    <a:bodyPr/>
                    <a:lstStyle/>
                    <a:p>
                      <a:r>
                        <a:rPr lang="en-US" sz="1800" i="1" dirty="0">
                          <a:solidFill>
                            <a:schemeClr val="tx1"/>
                          </a:solidFill>
                        </a:rPr>
                        <a:t>Schistosoma </a:t>
                      </a:r>
                      <a:r>
                        <a:rPr lang="en-US" sz="1800" i="0" dirty="0">
                          <a:solidFill>
                            <a:schemeClr val="tx1"/>
                          </a:solidFill>
                        </a:rPr>
                        <a:t>species</a:t>
                      </a:r>
                      <a:endParaRPr lang="en-US" sz="1800" i="1" dirty="0">
                        <a:solidFill>
                          <a:schemeClr val="tx1"/>
                        </a:solidFill>
                      </a:endParaRPr>
                    </a:p>
                  </a:txBody>
                  <a:tcPr marT="45710" marB="45710"/>
                </a:tc>
                <a:tc>
                  <a:txBody>
                    <a:bodyPr/>
                    <a:lstStyle/>
                    <a:p>
                      <a:r>
                        <a:rPr lang="en-US" sz="1800" dirty="0">
                          <a:solidFill>
                            <a:schemeClr val="tx1"/>
                          </a:solidFill>
                        </a:rPr>
                        <a:t>Blood flukes</a:t>
                      </a:r>
                    </a:p>
                  </a:txBody>
                  <a:tcPr marT="45710" marB="45710"/>
                </a:tc>
                <a:extLst>
                  <a:ext uri="{0D108BD9-81ED-4DB2-BD59-A6C34878D82A}">
                    <a16:rowId xmlns:a16="http://schemas.microsoft.com/office/drawing/2014/main" val="10005"/>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B1D13E33-B499-AD5A-FE7D-2187BE67B6BE}"/>
              </a:ext>
            </a:extLst>
          </p:cNvPr>
          <p:cNvSpPr>
            <a:spLocks noGrp="1"/>
          </p:cNvSpPr>
          <p:nvPr>
            <p:ph type="title"/>
          </p:nvPr>
        </p:nvSpPr>
        <p:spPr/>
        <p:txBody>
          <a:bodyPr>
            <a:normAutofit fontScale="90000"/>
          </a:bodyPr>
          <a:lstStyle/>
          <a:p>
            <a:pPr algn="ctr" eaLnBrk="1" hangingPunct="1"/>
            <a:r>
              <a:rPr lang="en-US" altLang="en-US" sz="4000" dirty="0">
                <a:latin typeface="Arial" panose="020B0604020202020204" pitchFamily="34" charset="0"/>
                <a:cs typeface="Arial" panose="020B0604020202020204" pitchFamily="34" charset="0"/>
              </a:rPr>
              <a:t>Flukes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General Characteristics</a:t>
            </a:r>
          </a:p>
        </p:txBody>
      </p:sp>
      <p:sp>
        <p:nvSpPr>
          <p:cNvPr id="90115" name="Content Placeholder 2">
            <a:extLst>
              <a:ext uri="{FF2B5EF4-FFF2-40B4-BE49-F238E27FC236}">
                <a16:creationId xmlns:a16="http://schemas.microsoft.com/office/drawing/2014/main" id="{77A7911B-7D7E-E160-0CE2-5A843424BCEF}"/>
              </a:ext>
            </a:extLst>
          </p:cNvPr>
          <p:cNvSpPr>
            <a:spLocks noGrp="1"/>
          </p:cNvSpPr>
          <p:nvPr>
            <p:ph idx="1"/>
          </p:nvPr>
        </p:nvSpPr>
        <p:spPr>
          <a:xfrm>
            <a:off x="974035" y="1630017"/>
            <a:ext cx="10446026" cy="4457700"/>
          </a:xfrm>
        </p:spPr>
        <p:txBody>
          <a:bodyPr/>
          <a:lstStyle/>
          <a:p>
            <a:pPr eaLnBrk="1" hangingPunct="1"/>
            <a:r>
              <a:rPr lang="en-US" altLang="en-US" dirty="0">
                <a:latin typeface="Arial" panose="020B0604020202020204" pitchFamily="34" charset="0"/>
                <a:cs typeface="Arial" panose="020B0604020202020204" pitchFamily="34" charset="0"/>
              </a:rPr>
              <a:t>Adults can range in size from a few millimeters to almost 8 cm. </a:t>
            </a:r>
          </a:p>
          <a:p>
            <a:pPr eaLnBrk="1" hangingPunct="1"/>
            <a:r>
              <a:rPr lang="en-US" altLang="en-US" dirty="0">
                <a:latin typeface="Arial" panose="020B0604020202020204" pitchFamily="34" charset="0"/>
                <a:cs typeface="Arial" panose="020B0604020202020204" pitchFamily="34" charset="0"/>
              </a:rPr>
              <a:t>Except for blood flukes, adult flukes are</a:t>
            </a:r>
          </a:p>
          <a:p>
            <a:pPr lvl="1"/>
            <a:r>
              <a:rPr lang="en-US" altLang="en-US" dirty="0">
                <a:latin typeface="Arial" panose="020B0604020202020204" pitchFamily="34" charset="0"/>
                <a:cs typeface="Arial" panose="020B0604020202020204" pitchFamily="34" charset="0"/>
              </a:rPr>
              <a:t>Dorsoventrally flattened </a:t>
            </a:r>
          </a:p>
          <a:p>
            <a:pPr lvl="1"/>
            <a:r>
              <a:rPr lang="en-US" altLang="en-US" dirty="0">
                <a:latin typeface="Arial" panose="020B0604020202020204" pitchFamily="34" charset="0"/>
                <a:cs typeface="Arial" panose="020B0604020202020204" pitchFamily="34" charset="0"/>
              </a:rPr>
              <a:t>Have an oral sucker at the anterior end </a:t>
            </a:r>
          </a:p>
          <a:p>
            <a:pPr lvl="1"/>
            <a:r>
              <a:rPr lang="en-US" altLang="en-US" dirty="0">
                <a:latin typeface="Arial" panose="020B0604020202020204" pitchFamily="34" charset="0"/>
                <a:cs typeface="Arial" panose="020B0604020202020204" pitchFamily="34" charset="0"/>
              </a:rPr>
              <a:t>Have a ventral sucker located midline, posterior to the anterior sucker. </a:t>
            </a:r>
          </a:p>
          <a:p>
            <a:pPr lvl="1" eaLnBrk="1" hangingPunct="1"/>
            <a:r>
              <a:rPr lang="en-US" altLang="en-US" dirty="0">
                <a:latin typeface="Arial" panose="020B0604020202020204" pitchFamily="34" charset="0"/>
                <a:cs typeface="Arial" panose="020B0604020202020204" pitchFamily="34" charset="0"/>
              </a:rPr>
              <a:t>Hermaphroditic, possessing male and female reproductive organs.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08EEDE9B-7F42-28A9-9C1F-517FF6EE7055}"/>
              </a:ext>
            </a:extLst>
          </p:cNvPr>
          <p:cNvSpPr>
            <a:spLocks noGrp="1" noChangeArrowheads="1"/>
          </p:cNvSpPr>
          <p:nvPr>
            <p:ph type="title"/>
          </p:nvPr>
        </p:nvSpPr>
        <p:spPr/>
        <p:txBody>
          <a:bodyPr rtlCol="0">
            <a:normAutofit fontScale="90000"/>
          </a:bodyPr>
          <a:lstStyle/>
          <a:p>
            <a:pPr algn="ctr">
              <a:defRPr/>
            </a:pPr>
            <a:r>
              <a:rPr lang="en-US" altLang="en-US" sz="4000" dirty="0">
                <a:latin typeface="Arial" panose="020B0604020202020204" pitchFamily="34" charset="0"/>
                <a:cs typeface="Arial" panose="020B0604020202020204" pitchFamily="34" charset="0"/>
              </a:rPr>
              <a:t>Life Cycle of Liver, Lung,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and Intestinal Flukes</a:t>
            </a:r>
          </a:p>
        </p:txBody>
      </p:sp>
      <p:pic>
        <p:nvPicPr>
          <p:cNvPr id="91141" name="Picture 6" descr="Y:\ELS00000-IW26_[Mahon 6e]\ELS00000-IW26-SRC\Course-N\Construction\IC\jpg\Chapter028\028041.jpg">
            <a:extLst>
              <a:ext uri="{FF2B5EF4-FFF2-40B4-BE49-F238E27FC236}">
                <a16:creationId xmlns:a16="http://schemas.microsoft.com/office/drawing/2014/main" id="{239B0B20-984B-B1AB-C716-B6F475AC5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599" y="1750078"/>
            <a:ext cx="5579165" cy="465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AF488AB6-CB08-E3CB-C6FE-A7AE1AFF562B}"/>
              </a:ext>
            </a:extLst>
          </p:cNvPr>
          <p:cNvSpPr>
            <a:spLocks noGrp="1"/>
          </p:cNvSpPr>
          <p:nvPr>
            <p:ph type="title"/>
          </p:nvPr>
        </p:nvSpPr>
        <p:spPr/>
        <p:txBody>
          <a:bodyPr>
            <a:normAutofit fontScale="90000"/>
          </a:bodyPr>
          <a:lstStyle/>
          <a:p>
            <a:pPr algn="ctr"/>
            <a:r>
              <a:rPr lang="en-US" altLang="en-US" sz="4000" dirty="0">
                <a:latin typeface="Arial" panose="020B0604020202020204" pitchFamily="34" charset="0"/>
                <a:cs typeface="Arial" panose="020B0604020202020204" pitchFamily="34" charset="0"/>
              </a:rPr>
              <a:t>Flukes</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p>
        </p:txBody>
      </p:sp>
      <p:sp>
        <p:nvSpPr>
          <p:cNvPr id="92163" name="Content Placeholder 2">
            <a:extLst>
              <a:ext uri="{FF2B5EF4-FFF2-40B4-BE49-F238E27FC236}">
                <a16:creationId xmlns:a16="http://schemas.microsoft.com/office/drawing/2014/main" id="{0703DE85-5126-A1B9-2FD0-A52EB48FB662}"/>
              </a:ext>
            </a:extLst>
          </p:cNvPr>
          <p:cNvSpPr>
            <a:spLocks noGrp="1"/>
          </p:cNvSpPr>
          <p:nvPr>
            <p:ph idx="1"/>
          </p:nvPr>
        </p:nvSpPr>
        <p:spPr/>
        <p:txBody>
          <a:bodyPr/>
          <a:lstStyle/>
          <a:p>
            <a:r>
              <a:rPr lang="en-US" altLang="en-US" sz="2400" dirty="0">
                <a:latin typeface="Arial" panose="020B0604020202020204" pitchFamily="34" charset="0"/>
                <a:cs typeface="Arial" panose="020B0604020202020204" pitchFamily="34" charset="0"/>
              </a:rPr>
              <a:t>The egg is the primary diagnostic stage. It is best detected on a wet mount of a concentrated specimen. </a:t>
            </a:r>
          </a:p>
          <a:p>
            <a:r>
              <a:rPr lang="en-US" altLang="en-US" sz="2400" dirty="0">
                <a:latin typeface="Arial" panose="020B0604020202020204" pitchFamily="34" charset="0"/>
                <a:cs typeface="Arial" panose="020B0604020202020204" pitchFamily="34" charset="0"/>
              </a:rPr>
              <a:t>Routine concentration procedures for feces, such as FES, may be used.</a:t>
            </a:r>
          </a:p>
          <a:p>
            <a:r>
              <a:rPr lang="en-US" altLang="en-US" sz="2400" dirty="0">
                <a:latin typeface="Arial" panose="020B0604020202020204" pitchFamily="34" charset="0"/>
                <a:cs typeface="Arial" panose="020B0604020202020204" pitchFamily="34" charset="0"/>
              </a:rPr>
              <a:t>The zinc sulfate method is not satisfactory, however, because all eggs except those of schistosomes are operculated. </a:t>
            </a:r>
          </a:p>
          <a:p>
            <a:r>
              <a:rPr lang="en-US" altLang="en-US" sz="2400" dirty="0">
                <a:latin typeface="Arial" panose="020B0604020202020204" pitchFamily="34" charset="0"/>
                <a:cs typeface="Arial" panose="020B0604020202020204" pitchFamily="34" charset="0"/>
              </a:rPr>
              <a:t>With the zinc sulfate method, the operculum might open and release the contents or cause the egg to sink.</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DBCC85A6-A24E-6B0B-CB1E-7EF8F2FFEB7A}"/>
              </a:ext>
            </a:extLst>
          </p:cNvPr>
          <p:cNvSpPr>
            <a:spLocks noGrp="1"/>
          </p:cNvSpPr>
          <p:nvPr>
            <p:ph type="title"/>
          </p:nvPr>
        </p:nvSpPr>
        <p:spPr>
          <a:xfrm>
            <a:off x="838200" y="365126"/>
            <a:ext cx="10515600" cy="900114"/>
          </a:xfrm>
        </p:spPr>
        <p:txBody>
          <a:bodyPr>
            <a:normAutofit/>
          </a:bodyPr>
          <a:lstStyle/>
          <a:p>
            <a:pPr algn="ctr" eaLnBrk="1" hangingPunct="1"/>
            <a:r>
              <a:rPr lang="en-US" altLang="en-US" sz="3600" dirty="0">
                <a:latin typeface="Arial" panose="020B0604020202020204" pitchFamily="34" charset="0"/>
                <a:cs typeface="Arial" panose="020B0604020202020204" pitchFamily="34" charset="0"/>
              </a:rPr>
              <a:t>Comparisons of Fluke Eggs</a:t>
            </a:r>
          </a:p>
        </p:txBody>
      </p:sp>
      <p:pic>
        <p:nvPicPr>
          <p:cNvPr id="94213" name="Picture 6" descr="C:\Users\12994\Desktop\Mahon\table28.7.jpg">
            <a:extLst>
              <a:ext uri="{FF2B5EF4-FFF2-40B4-BE49-F238E27FC236}">
                <a16:creationId xmlns:a16="http://schemas.microsoft.com/office/drawing/2014/main" id="{32BE4464-36BC-E9CB-206C-1889A9CF4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3798" y="1437482"/>
            <a:ext cx="58864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5">
            <a:extLst>
              <a:ext uri="{FF2B5EF4-FFF2-40B4-BE49-F238E27FC236}">
                <a16:creationId xmlns:a16="http://schemas.microsoft.com/office/drawing/2014/main" id="{E2C6996A-7F15-65AF-B873-E93ED2E44959}"/>
              </a:ext>
            </a:extLst>
          </p:cNvPr>
          <p:cNvSpPr>
            <a:spLocks noGrp="1"/>
          </p:cNvSpPr>
          <p:nvPr>
            <p:ph type="title"/>
          </p:nvPr>
        </p:nvSpPr>
        <p:spPr/>
        <p:txBody>
          <a:bodyPr>
            <a:normAutofit/>
          </a:bodyPr>
          <a:lstStyle/>
          <a:p>
            <a:r>
              <a:rPr lang="en-US" altLang="en-US" sz="4400" b="0" cap="none" dirty="0">
                <a:latin typeface="Arial" panose="020B0604020202020204" pitchFamily="34" charset="0"/>
                <a:cs typeface="Arial" panose="020B0604020202020204" pitchFamily="34" charset="0"/>
              </a:rPr>
              <a:t>Intestinal Flukes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24E34908-43B1-7B1A-4409-CDDF82729DCB}"/>
              </a:ext>
            </a:extLst>
          </p:cNvPr>
          <p:cNvSpPr>
            <a:spLocks noGrp="1"/>
          </p:cNvSpPr>
          <p:nvPr>
            <p:ph type="title"/>
          </p:nvPr>
        </p:nvSpPr>
        <p:spPr/>
        <p:txBody>
          <a:bodyPr>
            <a:normAutofit/>
          </a:bodyPr>
          <a:lstStyle/>
          <a:p>
            <a:pPr algn="ctr" eaLnBrk="1" hangingPunct="1"/>
            <a:r>
              <a:rPr lang="en-US" altLang="en-US" sz="4000" i="1" dirty="0" err="1">
                <a:latin typeface="Arial" panose="020B0604020202020204" pitchFamily="34" charset="0"/>
                <a:cs typeface="Arial" panose="020B0604020202020204" pitchFamily="34" charset="0"/>
              </a:rPr>
              <a:t>Fasciolopsis</a:t>
            </a:r>
            <a:r>
              <a:rPr lang="en-US" altLang="en-US" sz="4000" i="1" dirty="0">
                <a:latin typeface="Arial" panose="020B0604020202020204" pitchFamily="34" charset="0"/>
                <a:cs typeface="Arial" panose="020B0604020202020204" pitchFamily="34" charset="0"/>
              </a:rPr>
              <a:t> </a:t>
            </a:r>
            <a:r>
              <a:rPr lang="en-US" altLang="en-US" sz="4000" i="1" dirty="0" err="1">
                <a:latin typeface="Arial" panose="020B0604020202020204" pitchFamily="34" charset="0"/>
                <a:cs typeface="Arial" panose="020B0604020202020204" pitchFamily="34" charset="0"/>
              </a:rPr>
              <a:t>buski</a:t>
            </a:r>
            <a:endParaRPr lang="en-US" altLang="en-US" sz="4000" i="1" dirty="0">
              <a:latin typeface="Arial" panose="020B0604020202020204" pitchFamily="34" charset="0"/>
              <a:cs typeface="Arial" panose="020B0604020202020204" pitchFamily="34" charset="0"/>
            </a:endParaRPr>
          </a:p>
        </p:txBody>
      </p:sp>
      <p:sp>
        <p:nvSpPr>
          <p:cNvPr id="129027" name="Rectangle 3">
            <a:extLst>
              <a:ext uri="{FF2B5EF4-FFF2-40B4-BE49-F238E27FC236}">
                <a16:creationId xmlns:a16="http://schemas.microsoft.com/office/drawing/2014/main" id="{437FF53E-DD87-106D-389E-9ECAF8EDBE59}"/>
              </a:ext>
            </a:extLst>
          </p:cNvPr>
          <p:cNvSpPr>
            <a:spLocks noGrp="1" noChangeArrowheads="1"/>
          </p:cNvSpPr>
          <p:nvPr>
            <p:ph idx="1"/>
          </p:nvPr>
        </p:nvSpPr>
        <p:spPr>
          <a:xfrm>
            <a:off x="1010478" y="1690688"/>
            <a:ext cx="10171044" cy="4626666"/>
          </a:xfrm>
        </p:spPr>
        <p:txBody>
          <a:bodyPr rtlCol="0">
            <a:normAutofit/>
          </a:bodyPr>
          <a:lstStyle/>
          <a:p>
            <a:pPr>
              <a:defRPr/>
            </a:pPr>
            <a:r>
              <a:rPr lang="en-US" altLang="en-US" dirty="0">
                <a:latin typeface="Arial" panose="020B0604020202020204" pitchFamily="34" charset="0"/>
                <a:cs typeface="Arial" panose="020B0604020202020204" pitchFamily="34" charset="0"/>
              </a:rPr>
              <a:t>Giant intestinal fluke</a:t>
            </a:r>
          </a:p>
          <a:p>
            <a:pPr lvl="1">
              <a:defRPr/>
            </a:pPr>
            <a:r>
              <a:rPr lang="en-US" altLang="en-US" dirty="0">
                <a:latin typeface="Arial" panose="020B0604020202020204" pitchFamily="34" charset="0"/>
                <a:cs typeface="Arial" panose="020B0604020202020204" pitchFamily="34" charset="0"/>
              </a:rPr>
              <a:t>Dogs and pigs are reservoir hosts.</a:t>
            </a:r>
          </a:p>
          <a:p>
            <a:pPr>
              <a:defRPr/>
            </a:pPr>
            <a:r>
              <a:rPr lang="en-US" altLang="en-US" dirty="0">
                <a:latin typeface="Arial" panose="020B0604020202020204" pitchFamily="34" charset="0"/>
                <a:cs typeface="Arial" panose="020B0604020202020204" pitchFamily="34" charset="0"/>
              </a:rPr>
              <a:t>Transmission</a:t>
            </a:r>
          </a:p>
          <a:p>
            <a:pPr lvl="1">
              <a:defRPr/>
            </a:pPr>
            <a:r>
              <a:rPr lang="en-US" altLang="en-US" dirty="0">
                <a:latin typeface="Arial" panose="020B0604020202020204" pitchFamily="34" charset="0"/>
                <a:cs typeface="Arial" panose="020B0604020202020204" pitchFamily="34" charset="0"/>
              </a:rPr>
              <a:t>Eating metacercaria on raw vegetation</a:t>
            </a:r>
          </a:p>
          <a:p>
            <a:pPr lvl="2">
              <a:defRPr/>
            </a:pPr>
            <a:r>
              <a:rPr lang="en-US" altLang="en-US" sz="2400" dirty="0">
                <a:latin typeface="Arial" panose="020B0604020202020204" pitchFamily="34" charset="0"/>
                <a:cs typeface="Arial" panose="020B0604020202020204" pitchFamily="34" charset="0"/>
              </a:rPr>
              <a:t>Bamboo shoots</a:t>
            </a:r>
          </a:p>
          <a:p>
            <a:pPr lvl="2">
              <a:defRPr/>
            </a:pPr>
            <a:r>
              <a:rPr lang="en-US" altLang="en-US" sz="2400" dirty="0">
                <a:latin typeface="Arial" panose="020B0604020202020204" pitchFamily="34" charset="0"/>
                <a:cs typeface="Arial" panose="020B0604020202020204" pitchFamily="34" charset="0"/>
              </a:rPr>
              <a:t>Water chestnuts</a:t>
            </a:r>
          </a:p>
          <a:p>
            <a:pPr lvl="1">
              <a:defRPr/>
            </a:pPr>
            <a:r>
              <a:rPr lang="en-US" altLang="en-US" dirty="0">
                <a:latin typeface="Arial" panose="020B0604020202020204" pitchFamily="34" charset="0"/>
                <a:cs typeface="Arial" panose="020B0604020202020204" pitchFamily="34" charset="0"/>
              </a:rPr>
              <a:t>Live in duodenum</a:t>
            </a:r>
          </a:p>
          <a:p>
            <a:pPr>
              <a:defRPr/>
            </a:pPr>
            <a:r>
              <a:rPr lang="en-US" altLang="en-US" dirty="0">
                <a:latin typeface="Arial" panose="020B0604020202020204" pitchFamily="34" charset="0"/>
                <a:cs typeface="Arial" panose="020B0604020202020204" pitchFamily="34" charset="0"/>
              </a:rPr>
              <a:t>Symptoms of heavy infections</a:t>
            </a:r>
          </a:p>
          <a:p>
            <a:pPr lvl="1">
              <a:defRPr/>
            </a:pPr>
            <a:r>
              <a:rPr lang="en-US" altLang="en-US" dirty="0">
                <a:latin typeface="Arial" panose="020B0604020202020204" pitchFamily="34" charset="0"/>
                <a:cs typeface="Arial" panose="020B0604020202020204" pitchFamily="34" charset="0"/>
              </a:rPr>
              <a:t>Persistent diarrhea, anorexia, edema, ascites, nausea, vomiting, or intestinal obstruction</a:t>
            </a: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BA25908D-9C03-2152-B775-AC93F6ED21C6}"/>
              </a:ext>
            </a:extLst>
          </p:cNvPr>
          <p:cNvSpPr>
            <a:spLocks noGrp="1" noChangeArrowheads="1"/>
          </p:cNvSpPr>
          <p:nvPr>
            <p:ph type="title"/>
          </p:nvPr>
        </p:nvSpPr>
        <p:spPr>
          <a:xfrm>
            <a:off x="838200" y="365125"/>
            <a:ext cx="10515600" cy="1126331"/>
          </a:xfrm>
        </p:spPr>
        <p:txBody>
          <a:bodyPr rtlCol="0">
            <a:normAutofit fontScale="90000"/>
          </a:bodyPr>
          <a:lstStyle/>
          <a:p>
            <a:pPr algn="ctr">
              <a:defRPr/>
            </a:pPr>
            <a:r>
              <a:rPr lang="en-US" altLang="en-US" sz="4000" i="1" dirty="0" err="1">
                <a:latin typeface="Arial" panose="020B0604020202020204" pitchFamily="34" charset="0"/>
                <a:cs typeface="Arial" panose="020B0604020202020204" pitchFamily="34" charset="0"/>
              </a:rPr>
              <a:t>Fasciolopsis</a:t>
            </a:r>
            <a:r>
              <a:rPr lang="en-US" altLang="en-US" sz="4000" i="1" dirty="0">
                <a:latin typeface="Arial" panose="020B0604020202020204" pitchFamily="34" charset="0"/>
                <a:cs typeface="Arial" panose="020B0604020202020204" pitchFamily="34" charset="0"/>
              </a:rPr>
              <a:t> </a:t>
            </a:r>
            <a:r>
              <a:rPr lang="en-US" altLang="en-US" sz="4000" i="1" dirty="0" err="1">
                <a:latin typeface="Arial" panose="020B0604020202020204" pitchFamily="34" charset="0"/>
                <a:cs typeface="Arial" panose="020B0604020202020204" pitchFamily="34" charset="0"/>
              </a:rPr>
              <a:t>buski</a:t>
            </a:r>
            <a:r>
              <a:rPr lang="en-US" altLang="en-US" sz="4000" i="1" dirty="0">
                <a:latin typeface="Arial" panose="020B0604020202020204" pitchFamily="34" charset="0"/>
                <a:cs typeface="Arial" panose="020B0604020202020204" pitchFamily="34" charset="0"/>
              </a:rPr>
              <a:t> </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p>
        </p:txBody>
      </p:sp>
      <p:sp>
        <p:nvSpPr>
          <p:cNvPr id="97283" name="Rectangle 3">
            <a:extLst>
              <a:ext uri="{FF2B5EF4-FFF2-40B4-BE49-F238E27FC236}">
                <a16:creationId xmlns:a16="http://schemas.microsoft.com/office/drawing/2014/main" id="{EB9BFE1D-E9DA-914B-8606-0521D8027F8C}"/>
              </a:ext>
            </a:extLst>
          </p:cNvPr>
          <p:cNvSpPr>
            <a:spLocks noGrp="1"/>
          </p:cNvSpPr>
          <p:nvPr>
            <p:ph idx="1"/>
          </p:nvPr>
        </p:nvSpPr>
        <p:spPr>
          <a:xfrm>
            <a:off x="1144173" y="1670844"/>
            <a:ext cx="9888261" cy="4685506"/>
          </a:xfrm>
        </p:spPr>
        <p:txBody>
          <a:bodyPr/>
          <a:lstStyle/>
          <a:p>
            <a:pPr eaLnBrk="1" hangingPunct="1"/>
            <a:r>
              <a:rPr lang="en-US" altLang="en-US" sz="2400" dirty="0">
                <a:latin typeface="Arial" panose="020B0604020202020204" pitchFamily="34" charset="0"/>
                <a:cs typeface="Arial" panose="020B0604020202020204" pitchFamily="34" charset="0"/>
              </a:rPr>
              <a:t>Adult  morphology</a:t>
            </a:r>
          </a:p>
          <a:p>
            <a:pPr lvl="1" eaLnBrk="1" hangingPunct="1"/>
            <a:r>
              <a:rPr lang="en-US" altLang="en-US" sz="2000" dirty="0">
                <a:latin typeface="Arial" panose="020B0604020202020204" pitchFamily="34" charset="0"/>
                <a:cs typeface="Arial" panose="020B0604020202020204" pitchFamily="34" charset="0"/>
              </a:rPr>
              <a:t>Flattened</a:t>
            </a:r>
          </a:p>
          <a:p>
            <a:pPr lvl="1" eaLnBrk="1" hangingPunct="1"/>
            <a:r>
              <a:rPr lang="en-US" altLang="en-US" sz="2000" dirty="0">
                <a:latin typeface="Arial" panose="020B0604020202020204" pitchFamily="34" charset="0"/>
                <a:cs typeface="Arial" panose="020B0604020202020204" pitchFamily="34" charset="0"/>
              </a:rPr>
              <a:t>2 to 7 cm long</a:t>
            </a:r>
          </a:p>
          <a:p>
            <a:pPr lvl="1" eaLnBrk="1" hangingPunct="1"/>
            <a:r>
              <a:rPr lang="en-US" altLang="en-US" sz="2000" dirty="0">
                <a:latin typeface="Arial" panose="020B0604020202020204" pitchFamily="34" charset="0"/>
                <a:cs typeface="Arial" panose="020B0604020202020204" pitchFamily="34" charset="0"/>
              </a:rPr>
              <a:t>Lacks the cephalic cone seen in </a:t>
            </a:r>
            <a:r>
              <a:rPr lang="en-US" altLang="en-US" sz="2000" i="1" dirty="0">
                <a:latin typeface="Arial" panose="020B0604020202020204" pitchFamily="34" charset="0"/>
                <a:cs typeface="Arial" panose="020B0604020202020204" pitchFamily="34" charset="0"/>
              </a:rPr>
              <a:t>Fasciola hepatica</a:t>
            </a:r>
            <a:endParaRPr lang="en-US" altLang="en-US" sz="2000" dirty="0">
              <a:latin typeface="Arial" panose="020B0604020202020204" pitchFamily="34" charset="0"/>
              <a:cs typeface="Arial" panose="020B0604020202020204" pitchFamily="34" charset="0"/>
            </a:endParaRPr>
          </a:p>
          <a:p>
            <a:pPr lvl="1" eaLnBrk="1" hangingPunct="1"/>
            <a:r>
              <a:rPr lang="en-US" altLang="en-US" sz="2000" dirty="0">
                <a:latin typeface="Arial" panose="020B0604020202020204" pitchFamily="34" charset="0"/>
                <a:cs typeface="Arial" panose="020B0604020202020204" pitchFamily="34" charset="0"/>
              </a:rPr>
              <a:t>Usually not seen stool samples; u</a:t>
            </a:r>
            <a:r>
              <a:rPr lang="en-US" altLang="en-US" sz="1800" dirty="0">
                <a:latin typeface="Arial" panose="020B0604020202020204" pitchFamily="34" charset="0"/>
                <a:cs typeface="Arial" panose="020B0604020202020204" pitchFamily="34" charset="0"/>
              </a:rPr>
              <a:t>nless it is a purged specimen</a:t>
            </a:r>
          </a:p>
          <a:p>
            <a:pPr eaLnBrk="1" hangingPunct="1"/>
            <a:r>
              <a:rPr lang="en-US" altLang="en-US" sz="2400" dirty="0">
                <a:latin typeface="Arial" panose="020B0604020202020204" pitchFamily="34" charset="0"/>
                <a:cs typeface="Arial" panose="020B0604020202020204" pitchFamily="34" charset="0"/>
              </a:rPr>
              <a:t>Egg  morphology</a:t>
            </a:r>
          </a:p>
          <a:p>
            <a:pPr lvl="1" eaLnBrk="1" hangingPunct="1"/>
            <a:r>
              <a:rPr lang="en-US" altLang="en-US" sz="2000" dirty="0">
                <a:latin typeface="Arial" panose="020B0604020202020204" pitchFamily="34" charset="0"/>
                <a:cs typeface="Arial" panose="020B0604020202020204" pitchFamily="34" charset="0"/>
              </a:rPr>
              <a:t>Indistinguishable from Fasciola hepatica</a:t>
            </a:r>
          </a:p>
          <a:p>
            <a:pPr lvl="1" eaLnBrk="1" hangingPunct="1"/>
            <a:r>
              <a:rPr lang="en-US" altLang="en-US" sz="2000" dirty="0">
                <a:latin typeface="Arial" panose="020B0604020202020204" pitchFamily="34" charset="0"/>
                <a:cs typeface="Arial" panose="020B0604020202020204" pitchFamily="34" charset="0"/>
              </a:rPr>
              <a:t>Report as </a:t>
            </a:r>
            <a:r>
              <a:rPr lang="en-US" altLang="en-US" sz="2000" i="1" dirty="0" err="1">
                <a:latin typeface="Arial" panose="020B0604020202020204" pitchFamily="34" charset="0"/>
                <a:cs typeface="Arial" panose="020B0604020202020204" pitchFamily="34" charset="0"/>
              </a:rPr>
              <a:t>Fasciolopsis</a:t>
            </a:r>
            <a:r>
              <a:rPr lang="en-US" altLang="en-US" sz="2000" i="1"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buski</a:t>
            </a:r>
            <a:r>
              <a:rPr lang="en-US" altLang="en-US" sz="20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Fasciola hepatica </a:t>
            </a:r>
            <a:r>
              <a:rPr lang="en-US" altLang="en-US" sz="2000" dirty="0">
                <a:latin typeface="Arial" panose="020B0604020202020204" pitchFamily="34" charset="0"/>
                <a:cs typeface="Arial" panose="020B0604020202020204" pitchFamily="34" charset="0"/>
              </a:rPr>
              <a:t>eggs</a:t>
            </a:r>
          </a:p>
          <a:p>
            <a:pPr lvl="1" eaLnBrk="1" hangingPunct="1"/>
            <a:r>
              <a:rPr lang="en-US" altLang="en-US" sz="2000" dirty="0">
                <a:latin typeface="Arial" panose="020B0604020202020204" pitchFamily="34" charset="0"/>
                <a:cs typeface="Arial" panose="020B0604020202020204" pitchFamily="34" charset="0"/>
              </a:rPr>
              <a:t>Most commonly seen in stool samples</a:t>
            </a:r>
          </a:p>
          <a:p>
            <a:pPr lvl="1" eaLnBrk="1" hangingPunct="1"/>
            <a:r>
              <a:rPr lang="en-US" altLang="en-US" sz="2000" dirty="0" err="1">
                <a:latin typeface="Arial" panose="020B0604020202020204" pitchFamily="34" charset="0"/>
                <a:cs typeface="Arial" panose="020B0604020202020204" pitchFamily="34" charset="0"/>
              </a:rPr>
              <a:t>Unembryonated</a:t>
            </a:r>
            <a:r>
              <a:rPr lang="en-US" altLang="en-US" sz="2000" dirty="0">
                <a:latin typeface="Arial" panose="020B0604020202020204" pitchFamily="34" charset="0"/>
                <a:cs typeface="Arial" panose="020B0604020202020204" pitchFamily="34" charset="0"/>
              </a:rPr>
              <a:t> when passed</a:t>
            </a:r>
          </a:p>
          <a:p>
            <a:pPr lvl="1" eaLnBrk="1" hangingPunct="1"/>
            <a:r>
              <a:rPr lang="en-US" altLang="en-US" sz="2000" dirty="0">
                <a:latin typeface="Arial" panose="020B0604020202020204" pitchFamily="34" charset="0"/>
                <a:cs typeface="Arial" panose="020B0604020202020204" pitchFamily="34" charset="0"/>
              </a:rPr>
              <a:t>Yellow-brown, 130 to 140 </a:t>
            </a:r>
            <a:r>
              <a:rPr lang="en-US" altLang="en-US" sz="2000" dirty="0" err="1">
                <a:latin typeface="Arial" panose="020B0604020202020204" pitchFamily="34" charset="0"/>
                <a:cs typeface="Arial" panose="020B0604020202020204" pitchFamily="34" charset="0"/>
              </a:rPr>
              <a:t>μm</a:t>
            </a:r>
            <a:r>
              <a:rPr lang="en-US" altLang="en-US" sz="2000" dirty="0">
                <a:latin typeface="Arial" panose="020B0604020202020204" pitchFamily="34" charset="0"/>
                <a:cs typeface="Arial" panose="020B0604020202020204" pitchFamily="34" charset="0"/>
              </a:rPr>
              <a:t> by 80 to 85 </a:t>
            </a:r>
            <a:r>
              <a:rPr lang="en-US" altLang="en-US" sz="2000" dirty="0" err="1">
                <a:latin typeface="Arial" panose="020B0604020202020204" pitchFamily="34" charset="0"/>
                <a:cs typeface="Arial" panose="020B0604020202020204" pitchFamily="34" charset="0"/>
              </a:rPr>
              <a:t>μm</a:t>
            </a:r>
            <a:endParaRPr lang="en-US" altLang="en-US" sz="2000" dirty="0">
              <a:latin typeface="Arial" panose="020B0604020202020204" pitchFamily="34" charset="0"/>
              <a:cs typeface="Arial" panose="020B0604020202020204" pitchFamily="34" charset="0"/>
            </a:endParaRPr>
          </a:p>
          <a:p>
            <a:pPr lvl="1" eaLnBrk="1" hangingPunct="1"/>
            <a:r>
              <a:rPr lang="en-US" altLang="en-US" sz="2000" dirty="0">
                <a:latin typeface="Arial" panose="020B0604020202020204" pitchFamily="34" charset="0"/>
                <a:cs typeface="Arial" panose="020B0604020202020204" pitchFamily="34" charset="0"/>
              </a:rPr>
              <a:t>Small, relatively inconspicuous operculum</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4466957-42EB-A4ED-B9AE-541E251B97AE}"/>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Toxoplasma gondii </a:t>
            </a:r>
            <a:r>
              <a:rPr lang="en-US" altLang="en-US" sz="4000" dirty="0">
                <a:latin typeface="Arial" panose="020B0604020202020204" pitchFamily="34" charset="0"/>
                <a:cs typeface="Arial" panose="020B0604020202020204" pitchFamily="34" charset="0"/>
              </a:rPr>
              <a:t>(Cont.)</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a:t>
            </a:r>
            <a:endParaRPr lang="en-US" altLang="en-US" sz="4000" dirty="0"/>
          </a:p>
        </p:txBody>
      </p:sp>
      <p:sp>
        <p:nvSpPr>
          <p:cNvPr id="22531" name="Content Placeholder 2">
            <a:extLst>
              <a:ext uri="{FF2B5EF4-FFF2-40B4-BE49-F238E27FC236}">
                <a16:creationId xmlns:a16="http://schemas.microsoft.com/office/drawing/2014/main" id="{537316BE-BC0D-0288-BD80-5DFA354F2B99}"/>
              </a:ext>
            </a:extLst>
          </p:cNvPr>
          <p:cNvSpPr>
            <a:spLocks noGrp="1"/>
          </p:cNvSpPr>
          <p:nvPr>
            <p:ph idx="1"/>
          </p:nvPr>
        </p:nvSpPr>
        <p:spPr>
          <a:xfrm>
            <a:off x="884582" y="1690688"/>
            <a:ext cx="10469217" cy="4486275"/>
          </a:xfrm>
        </p:spPr>
        <p:txBody>
          <a:bodyPr>
            <a:normAutofit/>
          </a:bodyPr>
          <a:lstStyle/>
          <a:p>
            <a:r>
              <a:rPr lang="en-US" altLang="en-US" dirty="0">
                <a:latin typeface="Arial" panose="020B0604020202020204" pitchFamily="34" charset="0"/>
                <a:cs typeface="Arial" panose="020B0604020202020204" pitchFamily="34" charset="0"/>
              </a:rPr>
              <a:t>Toxoplasmosis via organ transplantation</a:t>
            </a:r>
          </a:p>
          <a:p>
            <a:pPr lvl="1"/>
            <a:r>
              <a:rPr lang="en-US" altLang="en-US" dirty="0">
                <a:latin typeface="Arial" panose="020B0604020202020204" pitchFamily="34" charset="0"/>
                <a:cs typeface="Arial" panose="020B0604020202020204" pitchFamily="34" charset="0"/>
              </a:rPr>
              <a:t>The organ may contain bradyzoites, which are slow-growing encysted forms of the parasite responsible for chronic infections that are reactivated in the immunocompromised recipient. </a:t>
            </a:r>
          </a:p>
          <a:p>
            <a:pPr lvl="1"/>
            <a:r>
              <a:rPr lang="en-US" altLang="en-US" dirty="0">
                <a:latin typeface="Arial" panose="020B0604020202020204" pitchFamily="34" charset="0"/>
                <a:cs typeface="Arial" panose="020B0604020202020204" pitchFamily="34" charset="0"/>
              </a:rPr>
              <a:t>Frequently occurs when the organ recipient is seronegative for </a:t>
            </a:r>
            <a:r>
              <a:rPr lang="en-US" altLang="en-US" i="1" dirty="0">
                <a:latin typeface="Arial" panose="020B0604020202020204" pitchFamily="34" charset="0"/>
                <a:cs typeface="Arial" panose="020B0604020202020204" pitchFamily="34" charset="0"/>
              </a:rPr>
              <a:t>T. gondii </a:t>
            </a:r>
            <a:r>
              <a:rPr lang="en-US" altLang="en-US" dirty="0">
                <a:latin typeface="Arial" panose="020B0604020202020204" pitchFamily="34" charset="0"/>
                <a:cs typeface="Arial" panose="020B0604020202020204" pitchFamily="34" charset="0"/>
              </a:rPr>
              <a:t>and the organ donor is seropositive.</a:t>
            </a:r>
          </a:p>
          <a:p>
            <a:pPr lvl="1"/>
            <a:r>
              <a:rPr lang="en-US" altLang="en-US" dirty="0">
                <a:latin typeface="Arial" panose="020B0604020202020204" pitchFamily="34" charset="0"/>
                <a:cs typeface="Arial" panose="020B0604020202020204" pitchFamily="34" charset="0"/>
              </a:rPr>
              <a:t>Usually occurs within the first 3 months after transplantation and may spread to multiple organs</a:t>
            </a:r>
          </a:p>
          <a:p>
            <a:pPr lvl="1"/>
            <a:r>
              <a:rPr lang="en-US" altLang="en-US" dirty="0">
                <a:latin typeface="Arial" panose="020B0604020202020204" pitchFamily="34" charset="0"/>
                <a:cs typeface="Arial" panose="020B0604020202020204" pitchFamily="34" charset="0"/>
              </a:rPr>
              <a:t>In the case of a seropositive transplant recipient, immunosuppressive treatment to prevent organ rejection may reactivate a latent infection in the transplant recipient.</a:t>
            </a:r>
          </a:p>
          <a:p>
            <a:pPr lvl="1"/>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8A73BDEF-FAAD-C65E-5CAF-207098635481}"/>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F. hepatica</a:t>
            </a:r>
            <a:r>
              <a:rPr lang="en-US" altLang="en-US" sz="4000" dirty="0">
                <a:latin typeface="Arial" panose="020B0604020202020204" pitchFamily="34" charset="0"/>
                <a:cs typeface="Arial" panose="020B0604020202020204" pitchFamily="34" charset="0"/>
              </a:rPr>
              <a:t>/</a:t>
            </a:r>
            <a:r>
              <a:rPr lang="en-US" altLang="en-US" sz="4000" i="1" dirty="0">
                <a:latin typeface="Arial" panose="020B0604020202020204" pitchFamily="34" charset="0"/>
                <a:cs typeface="Arial" panose="020B0604020202020204" pitchFamily="34" charset="0"/>
              </a:rPr>
              <a:t>F. </a:t>
            </a:r>
            <a:r>
              <a:rPr lang="en-US" altLang="en-US" sz="4000" i="1" dirty="0" err="1">
                <a:latin typeface="Arial" panose="020B0604020202020204" pitchFamily="34" charset="0"/>
                <a:cs typeface="Arial" panose="020B0604020202020204" pitchFamily="34" charset="0"/>
              </a:rPr>
              <a:t>buski</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egg</a:t>
            </a:r>
          </a:p>
        </p:txBody>
      </p:sp>
      <p:pic>
        <p:nvPicPr>
          <p:cNvPr id="98309" name="Picture 6" descr="Y:\ELS00000-IW26_[Mahon 6e]\ELS00000-IW26-SRC\Course-N\Construction\IC\jpg\Chapter028\028042.jpg">
            <a:extLst>
              <a:ext uri="{FF2B5EF4-FFF2-40B4-BE49-F238E27FC236}">
                <a16:creationId xmlns:a16="http://schemas.microsoft.com/office/drawing/2014/main" id="{9F5EE80D-A10F-1CF3-30F7-8C19BB09B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187" y="1495909"/>
            <a:ext cx="6880225"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80DCFC46-B77C-3E2F-4FFD-56FA4EBF271D}"/>
              </a:ext>
            </a:extLst>
          </p:cNvPr>
          <p:cNvSpPr>
            <a:spLocks noGrp="1"/>
          </p:cNvSpPr>
          <p:nvPr>
            <p:ph type="title"/>
          </p:nvPr>
        </p:nvSpPr>
        <p:spPr>
          <a:xfrm>
            <a:off x="838200" y="365126"/>
            <a:ext cx="10515600" cy="996536"/>
          </a:xfrm>
        </p:spPr>
        <p:txBody>
          <a:bodyPr/>
          <a:lstStyle/>
          <a:p>
            <a:pPr algn="ctr" eaLnBrk="1" hangingPunct="1"/>
            <a:r>
              <a:rPr lang="en-US" altLang="en-US" dirty="0">
                <a:latin typeface="Arial" panose="020B0604020202020204" pitchFamily="34" charset="0"/>
                <a:cs typeface="Arial" panose="020B0604020202020204" pitchFamily="34" charset="0"/>
              </a:rPr>
              <a:t>Other Intestinal Flukes </a:t>
            </a:r>
          </a:p>
        </p:txBody>
      </p:sp>
      <p:sp>
        <p:nvSpPr>
          <p:cNvPr id="99331" name="Content Placeholder 2">
            <a:extLst>
              <a:ext uri="{FF2B5EF4-FFF2-40B4-BE49-F238E27FC236}">
                <a16:creationId xmlns:a16="http://schemas.microsoft.com/office/drawing/2014/main" id="{5EDA83AD-4148-22D2-1F27-AB8AC135E169}"/>
              </a:ext>
            </a:extLst>
          </p:cNvPr>
          <p:cNvSpPr>
            <a:spLocks noGrp="1"/>
          </p:cNvSpPr>
          <p:nvPr>
            <p:ph idx="1"/>
          </p:nvPr>
        </p:nvSpPr>
        <p:spPr>
          <a:xfrm>
            <a:off x="1247360" y="1541051"/>
            <a:ext cx="9864588" cy="4427398"/>
          </a:xfrm>
        </p:spPr>
        <p:txBody>
          <a:bodyPr/>
          <a:lstStyle/>
          <a:p>
            <a:pPr eaLnBrk="1" hangingPunct="1"/>
            <a:r>
              <a:rPr lang="en-US" altLang="en-US" i="1" dirty="0" err="1">
                <a:latin typeface="Arial" panose="020B0604020202020204" pitchFamily="34" charset="0"/>
                <a:cs typeface="Arial" panose="020B0604020202020204" pitchFamily="34" charset="0"/>
              </a:rPr>
              <a:t>Metagonimus</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yokogawai</a:t>
            </a:r>
            <a:r>
              <a:rPr lang="en-US" altLang="en-US" dirty="0">
                <a:latin typeface="Arial" panose="020B0604020202020204" pitchFamily="34" charset="0"/>
                <a:cs typeface="Arial" panose="020B0604020202020204" pitchFamily="34" charset="0"/>
              </a:rPr>
              <a:t> and </a:t>
            </a:r>
            <a:r>
              <a:rPr lang="en-US" altLang="en-US" i="1" dirty="0" err="1">
                <a:latin typeface="Arial" panose="020B0604020202020204" pitchFamily="34" charset="0"/>
                <a:cs typeface="Arial" panose="020B0604020202020204" pitchFamily="34" charset="0"/>
              </a:rPr>
              <a:t>Heterophyes</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heterophyes</a:t>
            </a:r>
            <a:endParaRPr lang="en-US" altLang="en-US" dirty="0">
              <a:latin typeface="Arial" panose="020B0604020202020204" pitchFamily="34" charset="0"/>
              <a:cs typeface="Arial" panose="020B0604020202020204" pitchFamily="34" charset="0"/>
            </a:endParaRPr>
          </a:p>
          <a:p>
            <a:pPr lvl="1" eaLnBrk="1" hangingPunct="1"/>
            <a:r>
              <a:rPr lang="en-US" altLang="en-US" dirty="0">
                <a:latin typeface="Arial" panose="020B0604020202020204" pitchFamily="34" charset="0"/>
                <a:cs typeface="Arial" panose="020B0604020202020204" pitchFamily="34" charset="0"/>
              </a:rPr>
              <a:t>Small flukes found in the Far East and Middle East regions of the world</a:t>
            </a:r>
          </a:p>
          <a:p>
            <a:pPr lvl="1" eaLnBrk="1" hangingPunct="1"/>
            <a:r>
              <a:rPr lang="en-US" altLang="en-US" dirty="0">
                <a:latin typeface="Arial" panose="020B0604020202020204" pitchFamily="34" charset="0"/>
                <a:cs typeface="Arial" panose="020B0604020202020204" pitchFamily="34" charset="0"/>
              </a:rPr>
              <a:t>Transmitted by consuming infected, undercooked or raw fish</a:t>
            </a:r>
          </a:p>
          <a:p>
            <a:pPr lvl="1" eaLnBrk="1" hangingPunct="1"/>
            <a:r>
              <a:rPr lang="en-US" altLang="en-US" dirty="0">
                <a:latin typeface="Arial" panose="020B0604020202020204" pitchFamily="34" charset="0"/>
                <a:cs typeface="Arial" panose="020B0604020202020204" pitchFamily="34" charset="0"/>
              </a:rPr>
              <a:t>Adults live in the small intestine and produce few symptoms</a:t>
            </a:r>
          </a:p>
          <a:p>
            <a:pPr lvl="1" eaLnBrk="1" hangingPunct="1"/>
            <a:r>
              <a:rPr lang="en-US" altLang="en-US" dirty="0">
                <a:latin typeface="Arial" panose="020B0604020202020204" pitchFamily="34" charset="0"/>
                <a:cs typeface="Arial" panose="020B0604020202020204" pitchFamily="34" charset="0"/>
              </a:rPr>
              <a:t>Heavy worm burden symptoms</a:t>
            </a:r>
          </a:p>
          <a:p>
            <a:pPr lvl="2" eaLnBrk="1" hangingPunct="1"/>
            <a:r>
              <a:rPr lang="en-US" altLang="en-US" sz="2400" dirty="0">
                <a:latin typeface="Arial" panose="020B0604020202020204" pitchFamily="34" charset="0"/>
                <a:cs typeface="Arial" panose="020B0604020202020204" pitchFamily="34" charset="0"/>
              </a:rPr>
              <a:t>Diarrhea, colic, and loose stools, with a large amount of mucus</a:t>
            </a:r>
          </a:p>
          <a:p>
            <a:pPr lvl="1" eaLnBrk="1" hangingPunct="1"/>
            <a:r>
              <a:rPr lang="en-US" altLang="en-US" dirty="0">
                <a:latin typeface="Arial" panose="020B0604020202020204" pitchFamily="34" charset="0"/>
                <a:cs typeface="Arial" panose="020B0604020202020204" pitchFamily="34" charset="0"/>
              </a:rPr>
              <a:t>Adult  morphology</a:t>
            </a:r>
          </a:p>
          <a:p>
            <a:pPr lvl="2" eaLnBrk="1" hangingPunct="1"/>
            <a:r>
              <a:rPr lang="en-US" altLang="en-US" sz="2400" dirty="0">
                <a:latin typeface="Arial" panose="020B0604020202020204" pitchFamily="34" charset="0"/>
                <a:cs typeface="Arial" panose="020B0604020202020204" pitchFamily="34" charset="0"/>
              </a:rPr>
              <a:t>Both species are small (1 to 2 mm) and delicate</a:t>
            </a:r>
          </a:p>
          <a:p>
            <a:pPr lvl="1" eaLnBrk="1" hangingPunct="1"/>
            <a:endParaRPr lang="en-US" altLang="en-US" i="1" dirty="0">
              <a:latin typeface="Arial" panose="020B0604020202020204" pitchFamily="34" charset="0"/>
              <a:cs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A625FC5A-60D3-5186-0977-83E7FED1A947}"/>
              </a:ext>
            </a:extLst>
          </p:cNvPr>
          <p:cNvSpPr>
            <a:spLocks noGrp="1"/>
          </p:cNvSpPr>
          <p:nvPr>
            <p:ph type="title"/>
          </p:nvPr>
        </p:nvSpPr>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Other Intestinal Flukes (Cont.) </a:t>
            </a:r>
          </a:p>
        </p:txBody>
      </p:sp>
      <p:sp>
        <p:nvSpPr>
          <p:cNvPr id="49155" name="Content Placeholder 2">
            <a:extLst>
              <a:ext uri="{FF2B5EF4-FFF2-40B4-BE49-F238E27FC236}">
                <a16:creationId xmlns:a16="http://schemas.microsoft.com/office/drawing/2014/main" id="{C8FD6DA9-640C-DAAB-C3E3-6A465264F508}"/>
              </a:ext>
            </a:extLst>
          </p:cNvPr>
          <p:cNvSpPr>
            <a:spLocks noGrp="1"/>
          </p:cNvSpPr>
          <p:nvPr>
            <p:ph idx="1"/>
          </p:nvPr>
        </p:nvSpPr>
        <p:spPr>
          <a:xfrm>
            <a:off x="1013791" y="1630017"/>
            <a:ext cx="9621079" cy="4389784"/>
          </a:xfrm>
        </p:spPr>
        <p:txBody>
          <a:bodyPr/>
          <a:lstStyle/>
          <a:p>
            <a:pPr eaLnBrk="1" hangingPunct="1">
              <a:defRPr/>
            </a:pPr>
            <a:r>
              <a:rPr lang="en-US" altLang="en-US" i="1" dirty="0" err="1">
                <a:latin typeface="Arial" panose="020B0604020202020204" pitchFamily="34" charset="0"/>
                <a:cs typeface="Arial" panose="020B0604020202020204" pitchFamily="34" charset="0"/>
              </a:rPr>
              <a:t>Metagonimus</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yokogawai</a:t>
            </a:r>
            <a:r>
              <a:rPr lang="en-US" altLang="en-US" dirty="0">
                <a:latin typeface="Arial" panose="020B0604020202020204" pitchFamily="34" charset="0"/>
                <a:cs typeface="Arial" panose="020B0604020202020204" pitchFamily="34" charset="0"/>
              </a:rPr>
              <a:t> and </a:t>
            </a:r>
            <a:r>
              <a:rPr lang="en-US" altLang="en-US" i="1" dirty="0">
                <a:latin typeface="Arial" panose="020B0604020202020204" pitchFamily="34" charset="0"/>
                <a:cs typeface="Arial" panose="020B0604020202020204" pitchFamily="34" charset="0"/>
              </a:rPr>
              <a:t>Heterophyes </a:t>
            </a:r>
            <a:r>
              <a:rPr lang="en-US" altLang="en-US" i="1" dirty="0" err="1">
                <a:latin typeface="Arial" panose="020B0604020202020204" pitchFamily="34" charset="0"/>
                <a:cs typeface="Arial" panose="020B0604020202020204" pitchFamily="34" charset="0"/>
              </a:rPr>
              <a:t>heterophyes</a:t>
            </a:r>
            <a:endParaRPr lang="en-US" altLang="en-US" i="1" dirty="0">
              <a:latin typeface="Arial" panose="020B0604020202020204" pitchFamily="34" charset="0"/>
              <a:cs typeface="Arial" panose="020B0604020202020204" pitchFamily="34" charset="0"/>
            </a:endParaRPr>
          </a:p>
          <a:p>
            <a:pPr lvl="1" eaLnBrk="1" hangingPunct="1">
              <a:defRPr/>
            </a:pPr>
            <a:r>
              <a:rPr lang="en-US" altLang="en-US" dirty="0">
                <a:latin typeface="Arial" panose="020B0604020202020204" pitchFamily="34" charset="0"/>
                <a:cs typeface="Arial" panose="020B0604020202020204" pitchFamily="34" charset="0"/>
              </a:rPr>
              <a:t>Eggs serve as primary diagnostic stage</a:t>
            </a:r>
          </a:p>
          <a:p>
            <a:pPr lvl="2" eaLnBrk="1" hangingPunct="1">
              <a:defRPr/>
            </a:pPr>
            <a:r>
              <a:rPr lang="en-US" dirty="0">
                <a:latin typeface="Arial" panose="020B0604020202020204" pitchFamily="34" charset="0"/>
                <a:cs typeface="Arial" panose="020B0604020202020204" pitchFamily="34" charset="0"/>
              </a:rPr>
              <a:t>28 to 30 µm long </a:t>
            </a:r>
          </a:p>
          <a:p>
            <a:pPr lvl="2" eaLnBrk="1" hangingPunct="1">
              <a:defRPr/>
            </a:pPr>
            <a:r>
              <a:rPr lang="en-US" dirty="0">
                <a:latin typeface="Arial" panose="020B0604020202020204" pitchFamily="34" charset="0"/>
                <a:cs typeface="Arial" panose="020B0604020202020204" pitchFamily="34" charset="0"/>
              </a:rPr>
              <a:t>Vase or flask shape </a:t>
            </a:r>
          </a:p>
          <a:p>
            <a:pPr lvl="2" eaLnBrk="1" hangingPunct="1">
              <a:defRPr/>
            </a:pPr>
            <a:r>
              <a:rPr lang="en-US" dirty="0">
                <a:latin typeface="Arial" panose="020B0604020202020204" pitchFamily="34" charset="0"/>
                <a:cs typeface="Arial" panose="020B0604020202020204" pitchFamily="34" charset="0"/>
              </a:rPr>
              <a:t>Embryonated</a:t>
            </a:r>
          </a:p>
          <a:p>
            <a:pPr lvl="2" eaLnBrk="1" hangingPunct="1">
              <a:defRPr/>
            </a:pPr>
            <a:r>
              <a:rPr lang="en-US" dirty="0">
                <a:latin typeface="Arial" panose="020B0604020202020204" pitchFamily="34" charset="0"/>
                <a:cs typeface="Arial" panose="020B0604020202020204" pitchFamily="34" charset="0"/>
              </a:rPr>
              <a:t>Operculated, with inconspicuous shoulders at the operculum. </a:t>
            </a:r>
          </a:p>
          <a:p>
            <a:pPr lvl="2" eaLnBrk="1" hangingPunct="1">
              <a:defRPr/>
            </a:pPr>
            <a:r>
              <a:rPr lang="en-US" dirty="0">
                <a:latin typeface="Arial" panose="020B0604020202020204" pitchFamily="34" charset="0"/>
                <a:cs typeface="Arial" panose="020B0604020202020204" pitchFamily="34" charset="0"/>
              </a:rPr>
              <a:t>Eggs of these species resemble each other and those of </a:t>
            </a:r>
            <a:r>
              <a:rPr lang="en-US" i="1" dirty="0">
                <a:latin typeface="Arial" panose="020B0604020202020204" pitchFamily="34" charset="0"/>
                <a:cs typeface="Arial" panose="020B0604020202020204" pitchFamily="34" charset="0"/>
              </a:rPr>
              <a:t>Clonorchis sinensis.</a:t>
            </a:r>
            <a:endParaRPr lang="en-US" altLang="en-US" i="1" dirty="0">
              <a:latin typeface="Arial" panose="020B0604020202020204" pitchFamily="34" charset="0"/>
              <a:cs typeface="Arial" panose="020B0604020202020204" pitchFamily="34" charset="0"/>
            </a:endParaRPr>
          </a:p>
          <a:p>
            <a:pPr lvl="1" eaLnBrk="1" hangingPunct="1">
              <a:defRPr/>
            </a:pPr>
            <a:endParaRPr lang="en-US" altLang="en-US" i="1" dirty="0"/>
          </a:p>
          <a:p>
            <a:pPr eaLnBrk="1" hangingPunct="1">
              <a:defRPr/>
            </a:pPr>
            <a:endParaRPr lang="en-US" altLang="en-US" i="1" dirty="0"/>
          </a:p>
          <a:p>
            <a:pPr eaLnBrk="1" hangingPunct="1">
              <a:defRPr/>
            </a:pPr>
            <a:endParaRPr lang="en-US" altLang="en-US" i="1" dirty="0"/>
          </a:p>
          <a:p>
            <a:pPr marL="0" indent="0">
              <a:buNone/>
              <a:defRPr/>
            </a:pPr>
            <a:endParaRPr lang="en-US"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5">
            <a:extLst>
              <a:ext uri="{FF2B5EF4-FFF2-40B4-BE49-F238E27FC236}">
                <a16:creationId xmlns:a16="http://schemas.microsoft.com/office/drawing/2014/main" id="{8DA89B17-0783-E9BC-BC43-B008436EA96B}"/>
              </a:ext>
            </a:extLst>
          </p:cNvPr>
          <p:cNvSpPr>
            <a:spLocks noGrp="1"/>
          </p:cNvSpPr>
          <p:nvPr>
            <p:ph type="title"/>
          </p:nvPr>
        </p:nvSpPr>
        <p:spPr/>
        <p:txBody>
          <a:bodyPr>
            <a:normAutofit/>
          </a:bodyPr>
          <a:lstStyle/>
          <a:p>
            <a:r>
              <a:rPr lang="en-US" altLang="en-US" sz="4000" b="0" cap="none" dirty="0">
                <a:latin typeface="Arial" panose="020B0604020202020204" pitchFamily="34" charset="0"/>
                <a:cs typeface="Arial" panose="020B0604020202020204" pitchFamily="34" charset="0"/>
              </a:rPr>
              <a:t>Liver Flukes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F13C8E2E-EEFB-A5F5-85E5-94BCAFE1A1E4}"/>
              </a:ext>
            </a:extLst>
          </p:cNvPr>
          <p:cNvSpPr>
            <a:spLocks noGrp="1"/>
          </p:cNvSpPr>
          <p:nvPr>
            <p:ph type="title"/>
          </p:nvPr>
        </p:nvSpPr>
        <p:spPr>
          <a:xfrm>
            <a:off x="838200" y="47590"/>
            <a:ext cx="10515600" cy="1325563"/>
          </a:xfrm>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Fasciola hepatica</a:t>
            </a:r>
          </a:p>
        </p:txBody>
      </p:sp>
      <p:sp>
        <p:nvSpPr>
          <p:cNvPr id="103427" name="Rectangle 3">
            <a:extLst>
              <a:ext uri="{FF2B5EF4-FFF2-40B4-BE49-F238E27FC236}">
                <a16:creationId xmlns:a16="http://schemas.microsoft.com/office/drawing/2014/main" id="{A9A5D5EB-77E3-6FFE-DB22-8A0AF9419A87}"/>
              </a:ext>
            </a:extLst>
          </p:cNvPr>
          <p:cNvSpPr>
            <a:spLocks noGrp="1"/>
          </p:cNvSpPr>
          <p:nvPr>
            <p:ph idx="1"/>
          </p:nvPr>
        </p:nvSpPr>
        <p:spPr>
          <a:xfrm>
            <a:off x="894522" y="1287117"/>
            <a:ext cx="10459278" cy="4527068"/>
          </a:xfrm>
        </p:spPr>
        <p:txBody>
          <a:bodyPr>
            <a:normAutofit/>
          </a:bodyPr>
          <a:lstStyle/>
          <a:p>
            <a:pPr eaLnBrk="1" hangingPunct="1"/>
            <a:r>
              <a:rPr lang="en-US" altLang="en-US" sz="2400" dirty="0">
                <a:latin typeface="Arial" panose="020B0604020202020204" pitchFamily="34" charset="0"/>
                <a:cs typeface="Arial" panose="020B0604020202020204" pitchFamily="34" charset="0"/>
              </a:rPr>
              <a:t>Sheep liver fluke</a:t>
            </a:r>
          </a:p>
          <a:p>
            <a:pPr lvl="1" eaLnBrk="1" hangingPunct="1"/>
            <a:r>
              <a:rPr lang="en-US" altLang="en-US" sz="2000" dirty="0">
                <a:latin typeface="Arial" panose="020B0604020202020204" pitchFamily="34" charset="0"/>
                <a:cs typeface="Arial" panose="020B0604020202020204" pitchFamily="34" charset="0"/>
              </a:rPr>
              <a:t>Causes disease known as liver rot, characterized by liver destruction</a:t>
            </a:r>
          </a:p>
          <a:p>
            <a:pPr eaLnBrk="1" hangingPunct="1"/>
            <a:r>
              <a:rPr lang="en-US" altLang="en-US" sz="2400" dirty="0">
                <a:latin typeface="Arial" panose="020B0604020202020204" pitchFamily="34" charset="0"/>
                <a:cs typeface="Arial" panose="020B0604020202020204" pitchFamily="34" charset="0"/>
              </a:rPr>
              <a:t>Transmission</a:t>
            </a:r>
          </a:p>
          <a:p>
            <a:pPr lvl="1" eaLnBrk="1" hangingPunct="1"/>
            <a:r>
              <a:rPr lang="en-US" altLang="en-US" sz="2000" dirty="0">
                <a:latin typeface="Arial" panose="020B0604020202020204" pitchFamily="34" charset="0"/>
                <a:cs typeface="Arial" panose="020B0604020202020204" pitchFamily="34" charset="0"/>
              </a:rPr>
              <a:t>Eating raw vegetation, especially watercress</a:t>
            </a:r>
          </a:p>
          <a:p>
            <a:pPr eaLnBrk="1" hangingPunct="1"/>
            <a:r>
              <a:rPr lang="en-US" altLang="en-US" sz="2400" dirty="0">
                <a:latin typeface="Arial" panose="020B0604020202020204" pitchFamily="34" charset="0"/>
                <a:cs typeface="Arial" panose="020B0604020202020204" pitchFamily="34" charset="0"/>
              </a:rPr>
              <a:t>Heavy infection symptoms</a:t>
            </a:r>
          </a:p>
          <a:p>
            <a:pPr lvl="1" eaLnBrk="1" hangingPunct="1"/>
            <a:r>
              <a:rPr lang="en-US" altLang="en-US" sz="2000" dirty="0">
                <a:latin typeface="Arial" panose="020B0604020202020204" pitchFamily="34" charset="0"/>
                <a:cs typeface="Arial" panose="020B0604020202020204" pitchFamily="34" charset="0"/>
              </a:rPr>
              <a:t>Diarrhea, upper right quadrant abdominal pain, hepatomegaly, cirrhosis, and liver obstruction, with resulting jaundice. </a:t>
            </a:r>
          </a:p>
          <a:p>
            <a:r>
              <a:rPr lang="en-US" altLang="en-US" sz="2400" dirty="0">
                <a:latin typeface="Arial" panose="020B0604020202020204" pitchFamily="34" charset="0"/>
                <a:cs typeface="Arial" panose="020B0604020202020204" pitchFamily="34" charset="0"/>
              </a:rPr>
              <a:t>Tissue damage during migration through the liver can result in eosinophilia, an inflammatory reaction, secondary bacterial infection, and fibrosis in the biliary ducts.</a:t>
            </a:r>
            <a:endParaRPr lang="en-US" altLang="en-US" sz="20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Chronic infections are usually asymptomatic.</a:t>
            </a:r>
          </a:p>
          <a:p>
            <a:pPr lvl="1"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7A2B8323-CC57-E3EB-E318-6D03A9E0D46A}"/>
              </a:ext>
            </a:extLst>
          </p:cNvPr>
          <p:cNvSpPr>
            <a:spLocks noGrp="1" noChangeArrowheads="1"/>
          </p:cNvSpPr>
          <p:nvPr>
            <p:ph type="title"/>
          </p:nvPr>
        </p:nvSpPr>
        <p:spPr/>
        <p:txBody>
          <a:bodyPr rtlCol="0">
            <a:normAutofit fontScale="90000"/>
          </a:bodyPr>
          <a:lstStyle/>
          <a:p>
            <a:pPr algn="ctr">
              <a:defRPr/>
            </a:pPr>
            <a:r>
              <a:rPr lang="en-US" altLang="en-US" sz="4000" i="1" dirty="0" err="1">
                <a:latin typeface="Arial" panose="020B0604020202020204" pitchFamily="34" charset="0"/>
                <a:cs typeface="Arial" panose="020B0604020202020204" pitchFamily="34" charset="0"/>
              </a:rPr>
              <a:t>Fasciola</a:t>
            </a:r>
            <a:r>
              <a:rPr lang="en-US" altLang="en-US" sz="4000" i="1" dirty="0">
                <a:latin typeface="Arial" panose="020B0604020202020204" pitchFamily="34" charset="0"/>
                <a:cs typeface="Arial" panose="020B0604020202020204" pitchFamily="34" charset="0"/>
              </a:rPr>
              <a:t> hepatica </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p>
        </p:txBody>
      </p:sp>
      <p:sp>
        <p:nvSpPr>
          <p:cNvPr id="105475" name="Rectangle 3">
            <a:extLst>
              <a:ext uri="{FF2B5EF4-FFF2-40B4-BE49-F238E27FC236}">
                <a16:creationId xmlns:a16="http://schemas.microsoft.com/office/drawing/2014/main" id="{C1C3ABB1-1FFA-68E0-A64C-86F0597CB8DA}"/>
              </a:ext>
            </a:extLst>
          </p:cNvPr>
          <p:cNvSpPr>
            <a:spLocks noGrp="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Adult  morphology</a:t>
            </a:r>
          </a:p>
          <a:p>
            <a:pPr lvl="1" eaLnBrk="1" hangingPunct="1"/>
            <a:r>
              <a:rPr lang="en-US" altLang="en-US" dirty="0">
                <a:latin typeface="Arial" panose="020B0604020202020204" pitchFamily="34" charset="0"/>
                <a:cs typeface="Arial" panose="020B0604020202020204" pitchFamily="34" charset="0"/>
              </a:rPr>
              <a:t>Approximately 3 cm long</a:t>
            </a:r>
          </a:p>
          <a:p>
            <a:pPr lvl="1" eaLnBrk="1" hangingPunct="1"/>
            <a:r>
              <a:rPr lang="en-US" altLang="en-US" dirty="0">
                <a:latin typeface="Arial" panose="020B0604020202020204" pitchFamily="34" charset="0"/>
                <a:cs typeface="Arial" panose="020B0604020202020204" pitchFamily="34" charset="0"/>
              </a:rPr>
              <a:t>Prominent cephalic zone</a:t>
            </a:r>
          </a:p>
          <a:p>
            <a:pPr eaLnBrk="1" hangingPunct="1"/>
            <a:r>
              <a:rPr lang="en-US" altLang="en-US" dirty="0" err="1">
                <a:latin typeface="Arial" panose="020B0604020202020204" pitchFamily="34" charset="0"/>
                <a:cs typeface="Arial" panose="020B0604020202020204" pitchFamily="34" charset="0"/>
              </a:rPr>
              <a:t>Unembryonated</a:t>
            </a:r>
            <a:r>
              <a:rPr lang="en-US" altLang="en-US" dirty="0">
                <a:latin typeface="Arial" panose="020B0604020202020204" pitchFamily="34" charset="0"/>
                <a:cs typeface="Arial" panose="020B0604020202020204" pitchFamily="34" charset="0"/>
              </a:rPr>
              <a:t> egg morphology</a:t>
            </a:r>
          </a:p>
          <a:p>
            <a:pPr lvl="1" eaLnBrk="1" hangingPunct="1"/>
            <a:r>
              <a:rPr lang="en-US" altLang="en-US" dirty="0">
                <a:latin typeface="Arial" panose="020B0604020202020204" pitchFamily="34" charset="0"/>
                <a:cs typeface="Arial" panose="020B0604020202020204" pitchFamily="34" charset="0"/>
              </a:rPr>
              <a:t>130 to 150 µm × 60 to 90 µm</a:t>
            </a:r>
          </a:p>
          <a:p>
            <a:pPr lvl="1" eaLnBrk="1" hangingPunct="1"/>
            <a:r>
              <a:rPr lang="en-US" altLang="en-US" dirty="0">
                <a:latin typeface="Arial" panose="020B0604020202020204" pitchFamily="34" charset="0"/>
                <a:cs typeface="Arial" panose="020B0604020202020204" pitchFamily="34" charset="0"/>
              </a:rPr>
              <a:t>Indistinguishable from </a:t>
            </a:r>
            <a:r>
              <a:rPr lang="en-US" altLang="en-US" i="1" dirty="0">
                <a:latin typeface="Arial" panose="020B0604020202020204" pitchFamily="34" charset="0"/>
                <a:cs typeface="Arial" panose="020B0604020202020204" pitchFamily="34" charset="0"/>
              </a:rPr>
              <a:t>F. </a:t>
            </a:r>
            <a:r>
              <a:rPr lang="en-US" altLang="en-US" i="1" dirty="0" err="1">
                <a:latin typeface="Arial" panose="020B0604020202020204" pitchFamily="34" charset="0"/>
                <a:cs typeface="Arial" panose="020B0604020202020204" pitchFamily="34" charset="0"/>
              </a:rPr>
              <a:t>buski</a:t>
            </a:r>
            <a:endParaRPr lang="en-US" altLang="en-US" i="1" dirty="0">
              <a:latin typeface="Arial" panose="020B0604020202020204" pitchFamily="34" charset="0"/>
              <a:cs typeface="Arial" panose="020B0604020202020204" pitchFamily="34" charset="0"/>
            </a:endParaRPr>
          </a:p>
          <a:p>
            <a:pPr lvl="1" eaLnBrk="1" hangingPunct="1"/>
            <a:r>
              <a:rPr lang="en-US" altLang="en-US" dirty="0">
                <a:latin typeface="Arial" panose="020B0604020202020204" pitchFamily="34" charset="0"/>
                <a:cs typeface="Arial" panose="020B0604020202020204" pitchFamily="34" charset="0"/>
              </a:rPr>
              <a:t>Reported as </a:t>
            </a:r>
            <a:r>
              <a:rPr lang="en-US" altLang="en-US" i="1" dirty="0">
                <a:latin typeface="Arial" panose="020B0604020202020204" pitchFamily="34" charset="0"/>
                <a:cs typeface="Arial" panose="020B0604020202020204" pitchFamily="34" charset="0"/>
              </a:rPr>
              <a:t>F. </a:t>
            </a:r>
            <a:r>
              <a:rPr lang="en-US" altLang="en-US" i="1" dirty="0" err="1">
                <a:latin typeface="Arial" panose="020B0604020202020204" pitchFamily="34" charset="0"/>
                <a:cs typeface="Arial" panose="020B0604020202020204" pitchFamily="34" charset="0"/>
              </a:rPr>
              <a:t>buski</a:t>
            </a:r>
            <a:r>
              <a:rPr lang="en-US" altLang="en-US" i="1" dirty="0">
                <a:latin typeface="Arial" panose="020B0604020202020204" pitchFamily="34" charset="0"/>
                <a:cs typeface="Arial" panose="020B0604020202020204" pitchFamily="34" charset="0"/>
              </a:rPr>
              <a:t>/F. hepatica </a:t>
            </a:r>
            <a:r>
              <a:rPr lang="en-US" altLang="en-US" dirty="0">
                <a:latin typeface="Arial" panose="020B0604020202020204" pitchFamily="34" charset="0"/>
                <a:cs typeface="Arial" panose="020B0604020202020204" pitchFamily="34" charset="0"/>
              </a:rPr>
              <a:t>eggs</a:t>
            </a: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EE38BF8E-52F3-5DC2-4E6D-65105257CB16}"/>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F. hepatica</a:t>
            </a:r>
            <a:r>
              <a:rPr lang="en-US" altLang="en-US" sz="4000" dirty="0">
                <a:latin typeface="Arial" panose="020B0604020202020204" pitchFamily="34" charset="0"/>
                <a:cs typeface="Arial" panose="020B0604020202020204" pitchFamily="34" charset="0"/>
              </a:rPr>
              <a:t>/</a:t>
            </a:r>
            <a:r>
              <a:rPr lang="en-US" altLang="en-US" sz="4000" i="1" dirty="0">
                <a:latin typeface="Arial" panose="020B0604020202020204" pitchFamily="34" charset="0"/>
                <a:cs typeface="Arial" panose="020B0604020202020204" pitchFamily="34" charset="0"/>
              </a:rPr>
              <a:t>F. </a:t>
            </a:r>
            <a:r>
              <a:rPr lang="en-US" altLang="en-US" sz="4000" i="1" dirty="0" err="1">
                <a:latin typeface="Arial" panose="020B0604020202020204" pitchFamily="34" charset="0"/>
                <a:cs typeface="Arial" panose="020B0604020202020204" pitchFamily="34" charset="0"/>
              </a:rPr>
              <a:t>buski</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egg</a:t>
            </a:r>
          </a:p>
        </p:txBody>
      </p:sp>
      <p:pic>
        <p:nvPicPr>
          <p:cNvPr id="106501" name="Picture 7" descr="Y:\ELS00000-IW26_[Mahon 6e]\ELS00000-IW26-SRC\Course-N\Construction\IC\jpg\Chapter028\028042.jpg">
            <a:extLst>
              <a:ext uri="{FF2B5EF4-FFF2-40B4-BE49-F238E27FC236}">
                <a16:creationId xmlns:a16="http://schemas.microsoft.com/office/drawing/2014/main" id="{20590C87-09FE-9A96-7660-2FAF49F00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1804226"/>
            <a:ext cx="6591300" cy="460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257BC778-5450-6031-CFD3-1E4FEB442B59}"/>
              </a:ext>
            </a:extLst>
          </p:cNvPr>
          <p:cNvSpPr>
            <a:spLocks noGrp="1"/>
          </p:cNvSpPr>
          <p:nvPr>
            <p:ph type="title"/>
          </p:nvPr>
        </p:nvSpPr>
        <p:spPr>
          <a:xfrm>
            <a:off x="1981200" y="152400"/>
            <a:ext cx="8229600" cy="884238"/>
          </a:xfrm>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Clonorchis sinensis</a:t>
            </a:r>
          </a:p>
        </p:txBody>
      </p:sp>
      <p:sp>
        <p:nvSpPr>
          <p:cNvPr id="107523" name="Rectangle 3">
            <a:extLst>
              <a:ext uri="{FF2B5EF4-FFF2-40B4-BE49-F238E27FC236}">
                <a16:creationId xmlns:a16="http://schemas.microsoft.com/office/drawing/2014/main" id="{7E865058-9DDC-084A-0BC6-58088170618E}"/>
              </a:ext>
            </a:extLst>
          </p:cNvPr>
          <p:cNvSpPr>
            <a:spLocks noGrp="1"/>
          </p:cNvSpPr>
          <p:nvPr>
            <p:ph idx="1"/>
          </p:nvPr>
        </p:nvSpPr>
        <p:spPr>
          <a:xfrm>
            <a:off x="874642" y="1036638"/>
            <a:ext cx="10232335" cy="4549153"/>
          </a:xfrm>
        </p:spPr>
        <p:txBody>
          <a:bodyPr/>
          <a:lstStyle/>
          <a:p>
            <a:pPr eaLnBrk="1" hangingPunct="1"/>
            <a:r>
              <a:rPr lang="en-US" altLang="en-US" dirty="0">
                <a:latin typeface="Arial" panose="020B0604020202020204" pitchFamily="34" charset="0"/>
                <a:cs typeface="Arial" panose="020B0604020202020204" pitchFamily="34" charset="0"/>
              </a:rPr>
              <a:t>Oriental liver fluke</a:t>
            </a:r>
          </a:p>
          <a:p>
            <a:pPr eaLnBrk="1" hangingPunct="1"/>
            <a:r>
              <a:rPr lang="en-US" altLang="en-US" dirty="0">
                <a:latin typeface="Arial" panose="020B0604020202020204" pitchFamily="34" charset="0"/>
                <a:cs typeface="Arial" panose="020B0604020202020204" pitchFamily="34" charset="0"/>
              </a:rPr>
              <a:t>Transmission</a:t>
            </a:r>
          </a:p>
          <a:p>
            <a:pPr lvl="1" eaLnBrk="1" hangingPunct="1"/>
            <a:r>
              <a:rPr lang="en-US" altLang="en-US" dirty="0">
                <a:latin typeface="Arial" panose="020B0604020202020204" pitchFamily="34" charset="0"/>
                <a:cs typeface="Arial" panose="020B0604020202020204" pitchFamily="34" charset="0"/>
              </a:rPr>
              <a:t>Ingestion of </a:t>
            </a:r>
            <a:r>
              <a:rPr lang="en-US" altLang="en-US" dirty="0" err="1">
                <a:latin typeface="Arial" panose="020B0604020202020204" pitchFamily="34" charset="0"/>
                <a:cs typeface="Arial" panose="020B0604020202020204" pitchFamily="34" charset="0"/>
              </a:rPr>
              <a:t>metacercariae</a:t>
            </a:r>
            <a:r>
              <a:rPr lang="en-US" altLang="en-US" dirty="0">
                <a:latin typeface="Arial" panose="020B0604020202020204" pitchFamily="34" charset="0"/>
                <a:cs typeface="Arial" panose="020B0604020202020204" pitchFamily="34" charset="0"/>
              </a:rPr>
              <a:t> in raw, undercooked, or pickled fresh-water fish</a:t>
            </a:r>
          </a:p>
          <a:p>
            <a:pPr lvl="1" eaLnBrk="1" hangingPunct="1"/>
            <a:r>
              <a:rPr lang="en-US" altLang="en-US" dirty="0">
                <a:latin typeface="Arial" panose="020B0604020202020204" pitchFamily="34" charset="0"/>
                <a:cs typeface="Arial" panose="020B0604020202020204" pitchFamily="34" charset="0"/>
              </a:rPr>
              <a:t>Far East</a:t>
            </a:r>
          </a:p>
          <a:p>
            <a:pPr lvl="2" eaLnBrk="1" hangingPunct="1"/>
            <a:r>
              <a:rPr lang="en-US" altLang="en-US" sz="2400" dirty="0">
                <a:latin typeface="Arial" panose="020B0604020202020204" pitchFamily="34" charset="0"/>
                <a:cs typeface="Arial" panose="020B0604020202020204" pitchFamily="34" charset="0"/>
              </a:rPr>
              <a:t>Dogs and cats are reservoir hosts.</a:t>
            </a:r>
          </a:p>
          <a:p>
            <a:pPr eaLnBrk="1" hangingPunct="1"/>
            <a:r>
              <a:rPr lang="en-US" altLang="en-US" dirty="0">
                <a:latin typeface="Arial" panose="020B0604020202020204" pitchFamily="34" charset="0"/>
                <a:cs typeface="Arial" panose="020B0604020202020204" pitchFamily="34" charset="0"/>
              </a:rPr>
              <a:t>Symptoms</a:t>
            </a:r>
          </a:p>
          <a:p>
            <a:pPr lvl="1" eaLnBrk="1" hangingPunct="1"/>
            <a:r>
              <a:rPr lang="en-US" altLang="en-US" dirty="0">
                <a:latin typeface="Arial" panose="020B0604020202020204" pitchFamily="34" charset="0"/>
                <a:cs typeface="Arial" panose="020B0604020202020204" pitchFamily="34" charset="0"/>
              </a:rPr>
              <a:t>Light infections, usually asymptomatic</a:t>
            </a:r>
          </a:p>
          <a:p>
            <a:pPr lvl="1" eaLnBrk="1" hangingPunct="1"/>
            <a:r>
              <a:rPr lang="en-US" altLang="en-US" dirty="0">
                <a:latin typeface="Arial" panose="020B0604020202020204" pitchFamily="34" charset="0"/>
                <a:cs typeface="Arial" panose="020B0604020202020204" pitchFamily="34" charset="0"/>
              </a:rPr>
              <a:t>Repeated/heavy infections show inflammation, fever, diarrhea, pain, fibrotic changes, or obstruction of the bile ducts </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5F9D7AD2-6F02-19A5-8CD7-7AB40EAF25C6}"/>
              </a:ext>
            </a:extLst>
          </p:cNvPr>
          <p:cNvSpPr>
            <a:spLocks noGrp="1" noChangeArrowheads="1"/>
          </p:cNvSpPr>
          <p:nvPr>
            <p:ph type="title"/>
          </p:nvPr>
        </p:nvSpPr>
        <p:spPr/>
        <p:txBody>
          <a:bodyPr rtlCol="0">
            <a:normAutofit fontScale="90000"/>
          </a:bodyPr>
          <a:lstStyle/>
          <a:p>
            <a:pPr algn="ctr">
              <a:defRPr/>
            </a:pPr>
            <a:r>
              <a:rPr lang="en-US" altLang="en-US" sz="4000" i="1" dirty="0">
                <a:latin typeface="Arial" panose="020B0604020202020204" pitchFamily="34" charset="0"/>
                <a:cs typeface="Arial" panose="020B0604020202020204" pitchFamily="34" charset="0"/>
              </a:rPr>
              <a:t>Clonorchis sinensis</a:t>
            </a:r>
            <a:r>
              <a:rPr lang="en-US" altLang="en-US" sz="4000" i="1" dirty="0"/>
              <a:t/>
            </a:r>
            <a:br>
              <a:rPr lang="en-US" altLang="en-US" sz="4000" i="1" dirty="0"/>
            </a:br>
            <a:r>
              <a:rPr lang="en-US" altLang="en-US" sz="4000" dirty="0">
                <a:latin typeface="Arial" panose="020B0604020202020204" pitchFamily="34" charset="0"/>
                <a:cs typeface="Arial" panose="020B0604020202020204" pitchFamily="34" charset="0"/>
              </a:rPr>
              <a:t>Laboratory Diagnosis</a:t>
            </a:r>
          </a:p>
        </p:txBody>
      </p:sp>
      <p:sp>
        <p:nvSpPr>
          <p:cNvPr id="108547" name="Rectangle 3">
            <a:extLst>
              <a:ext uri="{FF2B5EF4-FFF2-40B4-BE49-F238E27FC236}">
                <a16:creationId xmlns:a16="http://schemas.microsoft.com/office/drawing/2014/main" id="{B121793E-B9DF-584C-8342-0D76A38124E2}"/>
              </a:ext>
            </a:extLst>
          </p:cNvPr>
          <p:cNvSpPr>
            <a:spLocks noGrp="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Diagnosis is made by finding ova in feces or, occasionally, in duodenal aspirates.</a:t>
            </a:r>
          </a:p>
          <a:p>
            <a:pPr eaLnBrk="1" hangingPunct="1"/>
            <a:r>
              <a:rPr lang="en-US" altLang="en-US" dirty="0">
                <a:latin typeface="Arial" panose="020B0604020202020204" pitchFamily="34" charset="0"/>
                <a:cs typeface="Arial" panose="020B0604020202020204" pitchFamily="34" charset="0"/>
              </a:rPr>
              <a:t>Adult  morphology</a:t>
            </a:r>
          </a:p>
          <a:p>
            <a:pPr lvl="1" eaLnBrk="1" hangingPunct="1"/>
            <a:r>
              <a:rPr lang="en-US" altLang="en-US" dirty="0">
                <a:latin typeface="Arial" panose="020B0604020202020204" pitchFamily="34" charset="0"/>
                <a:cs typeface="Arial" panose="020B0604020202020204" pitchFamily="34" charset="0"/>
              </a:rPr>
              <a:t>Thin, tapered at both ends, and 1 to 2.5 cm long</a:t>
            </a:r>
          </a:p>
          <a:p>
            <a:pPr lvl="1" eaLnBrk="1" hangingPunct="1"/>
            <a:r>
              <a:rPr lang="en-US" altLang="en-US" dirty="0">
                <a:latin typeface="Arial" panose="020B0604020202020204" pitchFamily="34" charset="0"/>
                <a:cs typeface="Arial" panose="020B0604020202020204" pitchFamily="34" charset="0"/>
              </a:rPr>
              <a:t>Resides in distal portion of bile ducts</a:t>
            </a:r>
          </a:p>
          <a:p>
            <a:pPr lvl="1" eaLnBrk="1" hangingPunct="1"/>
            <a:r>
              <a:rPr lang="en-US" altLang="en-US" dirty="0">
                <a:latin typeface="Arial" panose="020B0604020202020204" pitchFamily="34" charset="0"/>
                <a:cs typeface="Arial" panose="020B0604020202020204" pitchFamily="34" charset="0"/>
              </a:rPr>
              <a:t>Egg  morphology</a:t>
            </a:r>
          </a:p>
          <a:p>
            <a:pPr lvl="2" eaLnBrk="1" hangingPunct="1"/>
            <a:r>
              <a:rPr lang="en-US" altLang="en-US" dirty="0">
                <a:latin typeface="Arial" panose="020B0604020202020204" pitchFamily="34" charset="0"/>
                <a:cs typeface="Arial" panose="020B0604020202020204" pitchFamily="34" charset="0"/>
              </a:rPr>
              <a:t>29 to 35 </a:t>
            </a:r>
            <a:r>
              <a:rPr lang="en-US" altLang="en-US" dirty="0" err="1">
                <a:latin typeface="Arial" panose="020B0604020202020204" pitchFamily="34" charset="0"/>
                <a:cs typeface="Arial" panose="020B0604020202020204" pitchFamily="34" charset="0"/>
              </a:rPr>
              <a:t>μm</a:t>
            </a:r>
            <a:r>
              <a:rPr lang="en-US" altLang="en-US" dirty="0">
                <a:latin typeface="Arial" panose="020B0604020202020204" pitchFamily="34" charset="0"/>
                <a:cs typeface="Arial" panose="020B0604020202020204" pitchFamily="34" charset="0"/>
              </a:rPr>
              <a:t> long</a:t>
            </a:r>
          </a:p>
          <a:p>
            <a:pPr lvl="2" eaLnBrk="1" hangingPunct="1"/>
            <a:r>
              <a:rPr lang="en-US" altLang="en-US" dirty="0">
                <a:latin typeface="Arial" panose="020B0604020202020204" pitchFamily="34" charset="0"/>
                <a:cs typeface="Arial" panose="020B0604020202020204" pitchFamily="34" charset="0"/>
              </a:rPr>
              <a:t>Embryonated when passed</a:t>
            </a:r>
          </a:p>
          <a:p>
            <a:pPr lvl="2" eaLnBrk="1" hangingPunct="1"/>
            <a:r>
              <a:rPr lang="en-US" altLang="en-US" dirty="0">
                <a:latin typeface="Arial" panose="020B0604020202020204" pitchFamily="34" charset="0"/>
                <a:cs typeface="Arial" panose="020B0604020202020204" pitchFamily="34" charset="0"/>
              </a:rPr>
              <a:t>Flask-shaped</a:t>
            </a:r>
          </a:p>
          <a:p>
            <a:pPr lvl="2" eaLnBrk="1" hangingPunct="1"/>
            <a:r>
              <a:rPr lang="en-US" altLang="en-US" dirty="0">
                <a:latin typeface="Arial" panose="020B0604020202020204" pitchFamily="34" charset="0"/>
                <a:cs typeface="Arial" panose="020B0604020202020204" pitchFamily="34" charset="0"/>
              </a:rPr>
              <a:t>Operculated with prominent shoulders at the operculum</a:t>
            </a:r>
          </a:p>
          <a:p>
            <a:pPr lvl="2" eaLnBrk="1" hangingPunct="1"/>
            <a:r>
              <a:rPr lang="en-US" altLang="en-US" dirty="0">
                <a:latin typeface="Arial" panose="020B0604020202020204" pitchFamily="34" charset="0"/>
                <a:cs typeface="Arial" panose="020B0604020202020204" pitchFamily="34" charset="0"/>
              </a:rPr>
              <a:t>Knob at opposite end of operculum</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8BEC254E-B1E6-E34C-AC80-31793F3FF5AE}"/>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Clonorchis sinensis </a:t>
            </a:r>
            <a:r>
              <a:rPr lang="en-US" altLang="en-US" sz="4000" dirty="0">
                <a:latin typeface="Arial" panose="020B0604020202020204" pitchFamily="34" charset="0"/>
                <a:cs typeface="Arial" panose="020B0604020202020204" pitchFamily="34" charset="0"/>
              </a:rPr>
              <a:t>Egg</a:t>
            </a:r>
          </a:p>
        </p:txBody>
      </p:sp>
      <p:pic>
        <p:nvPicPr>
          <p:cNvPr id="109573" name="Picture 6" descr="Y:\ELS00000-IW26_[Mahon 6e]\ELS00000-IW26-SRC\Course-N\Construction\IC\jpg\Chapter028\028043.jpg">
            <a:extLst>
              <a:ext uri="{FF2B5EF4-FFF2-40B4-BE49-F238E27FC236}">
                <a16:creationId xmlns:a16="http://schemas.microsoft.com/office/drawing/2014/main" id="{BC5E9445-BE98-D61E-3E9C-C0E7C6C9C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735" y="1693376"/>
            <a:ext cx="6255441" cy="470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3D12D59-EAF4-DA15-FE30-5EF9E3EDB1B8}"/>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Toxoplasma gondii </a:t>
            </a:r>
            <a:br>
              <a:rPr lang="en-US" altLang="en-US" sz="4000" i="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Treatment</a:t>
            </a:r>
          </a:p>
        </p:txBody>
      </p:sp>
      <p:sp>
        <p:nvSpPr>
          <p:cNvPr id="24579" name="Content Placeholder 2">
            <a:extLst>
              <a:ext uri="{FF2B5EF4-FFF2-40B4-BE49-F238E27FC236}">
                <a16:creationId xmlns:a16="http://schemas.microsoft.com/office/drawing/2014/main" id="{0853BB58-8F9C-4031-ABFD-CA34C3699E5D}"/>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Toxoplasmosis in the immunocompetent host is not treated. </a:t>
            </a:r>
          </a:p>
          <a:p>
            <a:r>
              <a:rPr lang="en-US" altLang="en-US" dirty="0">
                <a:latin typeface="Arial" panose="020B0604020202020204" pitchFamily="34" charset="0"/>
                <a:cs typeface="Arial" panose="020B0604020202020204" pitchFamily="34" charset="0"/>
              </a:rPr>
              <a:t>When treatment is necessary, a combination of antimicrobials, such as trimethoprim-sulfamethoxazole, is used for treating the infection in the tachyzoite stage. </a:t>
            </a:r>
          </a:p>
          <a:p>
            <a:r>
              <a:rPr lang="en-US" altLang="en-US" dirty="0">
                <a:latin typeface="Arial" panose="020B0604020202020204" pitchFamily="34" charset="0"/>
                <a:cs typeface="Arial" panose="020B0604020202020204" pitchFamily="34" charset="0"/>
              </a:rPr>
              <a:t>The drugs are not effective against bradyzoites in cysts located in muscle and brain tissues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5">
            <a:extLst>
              <a:ext uri="{FF2B5EF4-FFF2-40B4-BE49-F238E27FC236}">
                <a16:creationId xmlns:a16="http://schemas.microsoft.com/office/drawing/2014/main" id="{56388158-8A0B-A2C2-2C3C-CA5355E09704}"/>
              </a:ext>
            </a:extLst>
          </p:cNvPr>
          <p:cNvSpPr>
            <a:spLocks noGrp="1"/>
          </p:cNvSpPr>
          <p:nvPr>
            <p:ph type="title"/>
          </p:nvPr>
        </p:nvSpPr>
        <p:spPr/>
        <p:txBody>
          <a:bodyPr>
            <a:normAutofit/>
          </a:bodyPr>
          <a:lstStyle/>
          <a:p>
            <a:r>
              <a:rPr lang="en-US" altLang="en-US" sz="4400" b="0" cap="none" dirty="0">
                <a:latin typeface="Arial" panose="020B0604020202020204" pitchFamily="34" charset="0"/>
                <a:cs typeface="Arial" panose="020B0604020202020204" pitchFamily="34" charset="0"/>
              </a:rPr>
              <a:t>Lung Flukes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9F23A844-EF53-07C0-AF78-948431118F6B}"/>
              </a:ext>
            </a:extLst>
          </p:cNvPr>
          <p:cNvSpPr>
            <a:spLocks noGrp="1"/>
          </p:cNvSpPr>
          <p:nvPr>
            <p:ph type="title"/>
          </p:nvPr>
        </p:nvSpPr>
        <p:spPr/>
        <p:txBody>
          <a:bodyPr>
            <a:normAutofit/>
          </a:bodyPr>
          <a:lstStyle/>
          <a:p>
            <a:pPr algn="ctr" eaLnBrk="1" hangingPunct="1"/>
            <a:r>
              <a:rPr lang="en-US" altLang="en-US" sz="4000" i="1" dirty="0" err="1">
                <a:latin typeface="Arial" panose="020B0604020202020204" pitchFamily="34" charset="0"/>
                <a:cs typeface="Arial" panose="020B0604020202020204" pitchFamily="34" charset="0"/>
              </a:rPr>
              <a:t>Paragonimus</a:t>
            </a:r>
            <a:r>
              <a:rPr lang="en-US" altLang="en-US" sz="4000" i="1" dirty="0">
                <a:latin typeface="Arial" panose="020B0604020202020204" pitchFamily="34" charset="0"/>
                <a:cs typeface="Arial" panose="020B0604020202020204" pitchFamily="34" charset="0"/>
              </a:rPr>
              <a:t> </a:t>
            </a:r>
            <a:r>
              <a:rPr lang="en-US" altLang="en-US" sz="4000" i="1" dirty="0" err="1">
                <a:latin typeface="Arial" panose="020B0604020202020204" pitchFamily="34" charset="0"/>
                <a:cs typeface="Arial" panose="020B0604020202020204" pitchFamily="34" charset="0"/>
              </a:rPr>
              <a:t>westermani</a:t>
            </a:r>
            <a:endParaRPr lang="en-US" altLang="en-US" sz="4000" i="1" dirty="0">
              <a:latin typeface="Arial" panose="020B0604020202020204" pitchFamily="34" charset="0"/>
              <a:cs typeface="Arial" panose="020B0604020202020204" pitchFamily="34" charset="0"/>
            </a:endParaRPr>
          </a:p>
        </p:txBody>
      </p:sp>
      <p:sp>
        <p:nvSpPr>
          <p:cNvPr id="59395" name="Rectangle 3">
            <a:extLst>
              <a:ext uri="{FF2B5EF4-FFF2-40B4-BE49-F238E27FC236}">
                <a16:creationId xmlns:a16="http://schemas.microsoft.com/office/drawing/2014/main" id="{0897B639-3DC5-6007-75D3-89E842129E00}"/>
              </a:ext>
            </a:extLst>
          </p:cNvPr>
          <p:cNvSpPr>
            <a:spLocks noGrp="1"/>
          </p:cNvSpPr>
          <p:nvPr>
            <p:ph idx="1"/>
          </p:nvPr>
        </p:nvSpPr>
        <p:spPr/>
        <p:txBody>
          <a:bodyPr/>
          <a:lstStyle/>
          <a:p>
            <a:pPr eaLnBrk="1" hangingPunct="1">
              <a:defRPr/>
            </a:pPr>
            <a:r>
              <a:rPr lang="en-US" altLang="en-US" dirty="0">
                <a:latin typeface="Arial" panose="020B0604020202020204" pitchFamily="34" charset="0"/>
                <a:cs typeface="Arial" panose="020B0604020202020204" pitchFamily="34" charset="0"/>
              </a:rPr>
              <a:t>Primarily found in the Southeast Asia, focal areas of Latin America and Africa</a:t>
            </a:r>
          </a:p>
          <a:p>
            <a:pPr eaLnBrk="1" hangingPunct="1">
              <a:defRPr/>
            </a:pPr>
            <a:r>
              <a:rPr lang="en-US" altLang="en-US" dirty="0">
                <a:latin typeface="Arial" panose="020B0604020202020204" pitchFamily="34" charset="0"/>
                <a:cs typeface="Arial" panose="020B0604020202020204" pitchFamily="34" charset="0"/>
              </a:rPr>
              <a:t>Oriental lung fluke</a:t>
            </a:r>
          </a:p>
          <a:p>
            <a:pPr eaLnBrk="1" hangingPunct="1">
              <a:defRPr/>
            </a:pPr>
            <a:r>
              <a:rPr lang="en-US" altLang="en-US" dirty="0">
                <a:latin typeface="Arial" panose="020B0604020202020204" pitchFamily="34" charset="0"/>
                <a:cs typeface="Arial" panose="020B0604020202020204" pitchFamily="34" charset="0"/>
              </a:rPr>
              <a:t>Transmission</a:t>
            </a:r>
          </a:p>
          <a:p>
            <a:pPr lvl="1" eaLnBrk="1" hangingPunct="1">
              <a:defRPr/>
            </a:pPr>
            <a:r>
              <a:rPr lang="en-US" altLang="en-US" dirty="0">
                <a:latin typeface="Arial" panose="020B0604020202020204" pitchFamily="34" charset="0"/>
                <a:cs typeface="Arial" panose="020B0604020202020204" pitchFamily="34" charset="0"/>
              </a:rPr>
              <a:t>Eating raw, undercooked, or pickled fresh-water crabs or crayfish</a:t>
            </a:r>
          </a:p>
          <a:p>
            <a:pPr eaLnBrk="1" hangingPunct="1">
              <a:defRPr/>
            </a:pPr>
            <a:r>
              <a:rPr lang="en-US" altLang="en-US" dirty="0">
                <a:latin typeface="Arial" panose="020B0604020202020204" pitchFamily="34" charset="0"/>
                <a:cs typeface="Arial" panose="020B0604020202020204" pitchFamily="34" charset="0"/>
              </a:rPr>
              <a:t>Major symptoms associated with lung habitation</a:t>
            </a:r>
          </a:p>
          <a:p>
            <a:pPr lvl="1" eaLnBrk="1" hangingPunct="1">
              <a:defRPr/>
            </a:pPr>
            <a:r>
              <a:rPr lang="en-US" altLang="en-US" dirty="0">
                <a:latin typeface="Arial" panose="020B0604020202020204" pitchFamily="34" charset="0"/>
                <a:cs typeface="Arial" panose="020B0604020202020204" pitchFamily="34" charset="0"/>
              </a:rPr>
              <a:t>Nonspecific, often include persistent cough, chest pain, hemoptysis</a:t>
            </a:r>
          </a:p>
          <a:p>
            <a:pPr marL="457200" lvl="1" indent="0">
              <a:buNone/>
              <a:defRPr/>
            </a:pPr>
            <a:endParaRPr lang="en-US" altLang="en-US" dirty="0"/>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A55EA0FE-438D-0038-F71B-C17F4D491650}"/>
              </a:ext>
            </a:extLst>
          </p:cNvPr>
          <p:cNvSpPr>
            <a:spLocks noGrp="1" noChangeArrowheads="1"/>
          </p:cNvSpPr>
          <p:nvPr>
            <p:ph type="title"/>
          </p:nvPr>
        </p:nvSpPr>
        <p:spPr/>
        <p:txBody>
          <a:bodyPr rtlCol="0">
            <a:normAutofit fontScale="90000"/>
          </a:bodyPr>
          <a:lstStyle/>
          <a:p>
            <a:pPr algn="ctr">
              <a:defRPr/>
            </a:pPr>
            <a:r>
              <a:rPr lang="en-US" altLang="en-US" sz="4000" i="1" dirty="0" err="1">
                <a:latin typeface="Arial" panose="020B0604020202020204" pitchFamily="34" charset="0"/>
                <a:cs typeface="Arial" panose="020B0604020202020204" pitchFamily="34" charset="0"/>
              </a:rPr>
              <a:t>Paragonimus</a:t>
            </a:r>
            <a:r>
              <a:rPr lang="en-US" altLang="en-US" sz="4000" i="1" dirty="0">
                <a:latin typeface="Arial" panose="020B0604020202020204" pitchFamily="34" charset="0"/>
                <a:cs typeface="Arial" panose="020B0604020202020204" pitchFamily="34" charset="0"/>
              </a:rPr>
              <a:t> </a:t>
            </a:r>
            <a:r>
              <a:rPr lang="en-US" altLang="en-US" sz="4000" i="1" dirty="0" err="1">
                <a:latin typeface="Arial" panose="020B0604020202020204" pitchFamily="34" charset="0"/>
                <a:cs typeface="Arial" panose="020B0604020202020204" pitchFamily="34" charset="0"/>
              </a:rPr>
              <a:t>westermani</a:t>
            </a:r>
            <a:r>
              <a:rPr lang="en-US" altLang="en-US" sz="4000" dirty="0">
                <a:latin typeface="Arial" panose="020B0604020202020204" pitchFamily="34" charset="0"/>
                <a:cs typeface="Arial" panose="020B0604020202020204" pitchFamily="34" charset="0"/>
              </a:rPr>
              <a:t>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p>
        </p:txBody>
      </p:sp>
      <p:sp>
        <p:nvSpPr>
          <p:cNvPr id="113667" name="Rectangle 3">
            <a:extLst>
              <a:ext uri="{FF2B5EF4-FFF2-40B4-BE49-F238E27FC236}">
                <a16:creationId xmlns:a16="http://schemas.microsoft.com/office/drawing/2014/main" id="{73A4E626-8017-5317-485E-F96ABA771D6A}"/>
              </a:ext>
            </a:extLst>
          </p:cNvPr>
          <p:cNvSpPr>
            <a:spLocks noGrp="1"/>
          </p:cNvSpPr>
          <p:nvPr>
            <p:ph idx="1"/>
          </p:nvPr>
        </p:nvSpPr>
        <p:spPr>
          <a:xfrm>
            <a:off x="1028699" y="1690689"/>
            <a:ext cx="10003735" cy="4118734"/>
          </a:xfrm>
        </p:spPr>
        <p:txBody>
          <a:bodyPr/>
          <a:lstStyle/>
          <a:p>
            <a:pPr eaLnBrk="1" hangingPunct="1"/>
            <a:r>
              <a:rPr lang="en-US" altLang="en-US" dirty="0">
                <a:latin typeface="Arial" panose="020B0604020202020204" pitchFamily="34" charset="0"/>
                <a:cs typeface="Arial" panose="020B0604020202020204" pitchFamily="34" charset="0"/>
              </a:rPr>
              <a:t>Adult  morphology </a:t>
            </a:r>
          </a:p>
          <a:p>
            <a:pPr lvl="1" eaLnBrk="1" hangingPunct="1"/>
            <a:r>
              <a:rPr lang="en-US" altLang="en-US" dirty="0">
                <a:latin typeface="Arial" panose="020B0604020202020204" pitchFamily="34" charset="0"/>
                <a:cs typeface="Arial" panose="020B0604020202020204" pitchFamily="34" charset="0"/>
              </a:rPr>
              <a:t>Reddish brown, ~1 cm long</a:t>
            </a:r>
          </a:p>
          <a:p>
            <a:pPr lvl="1" eaLnBrk="1" hangingPunct="1"/>
            <a:r>
              <a:rPr lang="en-US" altLang="en-US" dirty="0">
                <a:latin typeface="Arial" panose="020B0604020202020204" pitchFamily="34" charset="0"/>
                <a:cs typeface="Arial" panose="020B0604020202020204" pitchFamily="34" charset="0"/>
              </a:rPr>
              <a:t>Reside within capsules of the bronchioles</a:t>
            </a:r>
          </a:p>
          <a:p>
            <a:pPr eaLnBrk="1" hangingPunct="1"/>
            <a:r>
              <a:rPr lang="en-US" altLang="en-US" dirty="0">
                <a:latin typeface="Arial" panose="020B0604020202020204" pitchFamily="34" charset="0"/>
                <a:cs typeface="Arial" panose="020B0604020202020204" pitchFamily="34" charset="0"/>
              </a:rPr>
              <a:t>Egg  morphology</a:t>
            </a:r>
          </a:p>
          <a:p>
            <a:pPr lvl="1" eaLnBrk="1" hangingPunct="1"/>
            <a:r>
              <a:rPr lang="en-US" altLang="en-US" dirty="0">
                <a:latin typeface="Arial" panose="020B0604020202020204" pitchFamily="34" charset="0"/>
                <a:cs typeface="Arial" panose="020B0604020202020204" pitchFamily="34" charset="0"/>
              </a:rPr>
              <a:t>Broadly oval and 80 to 115 </a:t>
            </a:r>
            <a:r>
              <a:rPr lang="en-US" altLang="en-US" dirty="0" err="1">
                <a:latin typeface="Arial" panose="020B0604020202020204" pitchFamily="34" charset="0"/>
                <a:cs typeface="Arial" panose="020B0604020202020204" pitchFamily="34" charset="0"/>
              </a:rPr>
              <a:t>μm</a:t>
            </a:r>
            <a:r>
              <a:rPr lang="en-US" altLang="en-US" dirty="0">
                <a:latin typeface="Arial" panose="020B0604020202020204" pitchFamily="34" charset="0"/>
                <a:cs typeface="Arial" panose="020B0604020202020204" pitchFamily="34" charset="0"/>
              </a:rPr>
              <a:t> long by 48 to 60 </a:t>
            </a:r>
            <a:r>
              <a:rPr lang="en-US" altLang="en-US" dirty="0" err="1">
                <a:latin typeface="Arial" panose="020B0604020202020204" pitchFamily="34" charset="0"/>
                <a:cs typeface="Arial" panose="020B0604020202020204" pitchFamily="34" charset="0"/>
              </a:rPr>
              <a:t>μm</a:t>
            </a:r>
            <a:r>
              <a:rPr lang="en-US" altLang="en-US" dirty="0">
                <a:latin typeface="Arial" panose="020B0604020202020204" pitchFamily="34" charset="0"/>
                <a:cs typeface="Arial" panose="020B0604020202020204" pitchFamily="34" charset="0"/>
              </a:rPr>
              <a:t> wide.</a:t>
            </a:r>
          </a:p>
          <a:p>
            <a:pPr lvl="1" eaLnBrk="1" hangingPunct="1"/>
            <a:r>
              <a:rPr lang="en-US" altLang="en-US" dirty="0">
                <a:latin typeface="Arial" panose="020B0604020202020204" pitchFamily="34" charset="0"/>
                <a:cs typeface="Arial" panose="020B0604020202020204" pitchFamily="34" charset="0"/>
              </a:rPr>
              <a:t>Flattened operculum </a:t>
            </a:r>
          </a:p>
          <a:p>
            <a:pPr lvl="1" eaLnBrk="1" hangingPunct="1"/>
            <a:r>
              <a:rPr lang="en-US" altLang="en-US" dirty="0">
                <a:latin typeface="Arial" panose="020B0604020202020204" pitchFamily="34" charset="0"/>
                <a:cs typeface="Arial" panose="020B0604020202020204" pitchFamily="34" charset="0"/>
              </a:rPr>
              <a:t>Slight shoulders</a:t>
            </a:r>
          </a:p>
          <a:p>
            <a:pPr lvl="1" eaLnBrk="1" hangingPunct="1"/>
            <a:r>
              <a:rPr lang="en-US" altLang="en-US" dirty="0">
                <a:latin typeface="Arial" panose="020B0604020202020204" pitchFamily="34" charset="0"/>
                <a:cs typeface="Arial" panose="020B0604020202020204" pitchFamily="34" charset="0"/>
              </a:rPr>
              <a:t>These eggs can appear similar to those of </a:t>
            </a:r>
            <a:r>
              <a:rPr lang="en-US" altLang="en-US" i="1" dirty="0">
                <a:latin typeface="Arial" panose="020B0604020202020204" pitchFamily="34" charset="0"/>
                <a:cs typeface="Arial" panose="020B0604020202020204" pitchFamily="34" charset="0"/>
              </a:rPr>
              <a:t>Diphyllobothrium latum </a:t>
            </a:r>
            <a:r>
              <a:rPr lang="en-US" altLang="en-US" dirty="0">
                <a:latin typeface="Arial" panose="020B0604020202020204" pitchFamily="34" charset="0"/>
                <a:cs typeface="Arial" panose="020B0604020202020204" pitchFamily="34" charset="0"/>
              </a:rPr>
              <a:t>and must be carefully examined when seen in the feces</a:t>
            </a:r>
          </a:p>
          <a:p>
            <a:pPr lvl="1" eaLnBrk="1" hangingPunct="1"/>
            <a:endParaRPr lang="en-US" altLang="en-US" dirty="0"/>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7075062E-5CBB-F47B-8273-D10F6707ED23}"/>
              </a:ext>
            </a:extLst>
          </p:cNvPr>
          <p:cNvSpPr>
            <a:spLocks noGrp="1"/>
          </p:cNvSpPr>
          <p:nvPr>
            <p:ph type="title"/>
          </p:nvPr>
        </p:nvSpPr>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P. </a:t>
            </a:r>
            <a:r>
              <a:rPr lang="en-US" altLang="en-US" sz="4000" i="1" dirty="0" err="1">
                <a:latin typeface="Arial" panose="020B0604020202020204" pitchFamily="34" charset="0"/>
                <a:cs typeface="Arial" panose="020B0604020202020204" pitchFamily="34" charset="0"/>
              </a:rPr>
              <a:t>westermani</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Egg</a:t>
            </a:r>
          </a:p>
        </p:txBody>
      </p:sp>
      <p:pic>
        <p:nvPicPr>
          <p:cNvPr id="114693" name="Picture 6" descr="Y:\ELS00000-IW26_[Mahon 6e]\ELS00000-IW26-SRC\Course-N\Construction\IC\jpg\Chapter028\028044.jpg">
            <a:extLst>
              <a:ext uri="{FF2B5EF4-FFF2-40B4-BE49-F238E27FC236}">
                <a16:creationId xmlns:a16="http://schemas.microsoft.com/office/drawing/2014/main" id="{D5B06FC9-C028-B081-EEE2-34DA8579B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765" y="1779941"/>
            <a:ext cx="6612836" cy="462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5">
            <a:extLst>
              <a:ext uri="{FF2B5EF4-FFF2-40B4-BE49-F238E27FC236}">
                <a16:creationId xmlns:a16="http://schemas.microsoft.com/office/drawing/2014/main" id="{E533DE23-608D-27E8-BD3B-1D7FEF39E46F}"/>
              </a:ext>
            </a:extLst>
          </p:cNvPr>
          <p:cNvSpPr>
            <a:spLocks noGrp="1"/>
          </p:cNvSpPr>
          <p:nvPr>
            <p:ph type="title"/>
          </p:nvPr>
        </p:nvSpPr>
        <p:spPr/>
        <p:txBody>
          <a:bodyPr>
            <a:normAutofit/>
          </a:bodyPr>
          <a:lstStyle/>
          <a:p>
            <a:r>
              <a:rPr lang="en-US" altLang="en-US" sz="4400" b="0" cap="none" dirty="0">
                <a:latin typeface="Arial" panose="020B0604020202020204" pitchFamily="34" charset="0"/>
                <a:cs typeface="Arial" panose="020B0604020202020204" pitchFamily="34" charset="0"/>
              </a:rPr>
              <a:t>Blood Flukes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A8EBFE51-1F3A-AD2D-1A37-7522F29EC74C}"/>
              </a:ext>
            </a:extLst>
          </p:cNvPr>
          <p:cNvSpPr>
            <a:spLocks noGrp="1"/>
          </p:cNvSpPr>
          <p:nvPr>
            <p:ph type="title"/>
          </p:nvPr>
        </p:nvSpPr>
        <p:spPr>
          <a:xfrm>
            <a:off x="1981200" y="228600"/>
            <a:ext cx="8229600" cy="838200"/>
          </a:xfrm>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Schistosoma</a:t>
            </a:r>
            <a:r>
              <a:rPr lang="en-US" altLang="en-US" sz="4000" dirty="0">
                <a:latin typeface="Arial" panose="020B0604020202020204" pitchFamily="34" charset="0"/>
                <a:cs typeface="Arial" panose="020B0604020202020204" pitchFamily="34" charset="0"/>
              </a:rPr>
              <a:t> Species</a:t>
            </a:r>
          </a:p>
        </p:txBody>
      </p:sp>
      <p:sp>
        <p:nvSpPr>
          <p:cNvPr id="140291" name="Rectangle 3">
            <a:extLst>
              <a:ext uri="{FF2B5EF4-FFF2-40B4-BE49-F238E27FC236}">
                <a16:creationId xmlns:a16="http://schemas.microsoft.com/office/drawing/2014/main" id="{13348E58-5D3C-DA51-183F-297DF191615F}"/>
              </a:ext>
            </a:extLst>
          </p:cNvPr>
          <p:cNvSpPr>
            <a:spLocks noGrp="1" noChangeArrowheads="1"/>
          </p:cNvSpPr>
          <p:nvPr>
            <p:ph idx="1"/>
          </p:nvPr>
        </p:nvSpPr>
        <p:spPr>
          <a:xfrm>
            <a:off x="1058518" y="1208086"/>
            <a:ext cx="9959008" cy="4787347"/>
          </a:xfrm>
        </p:spPr>
        <p:txBody>
          <a:bodyPr rtlCol="0">
            <a:normAutofit lnSpcReduction="10000"/>
          </a:bodyPr>
          <a:lstStyle/>
          <a:p>
            <a:pPr>
              <a:defRPr/>
            </a:pPr>
            <a:r>
              <a:rPr lang="en-US" altLang="en-US" dirty="0">
                <a:latin typeface="Arial" panose="020B0604020202020204" pitchFamily="34" charset="0"/>
                <a:cs typeface="Arial" panose="020B0604020202020204" pitchFamily="34" charset="0"/>
              </a:rPr>
              <a:t>Causative agent of schistosomiasis</a:t>
            </a:r>
          </a:p>
          <a:p>
            <a:pPr>
              <a:defRPr/>
            </a:pPr>
            <a:r>
              <a:rPr lang="en-US" altLang="en-US" dirty="0">
                <a:latin typeface="Arial" panose="020B0604020202020204" pitchFamily="34" charset="0"/>
                <a:cs typeface="Arial" panose="020B0604020202020204" pitchFamily="34" charset="0"/>
              </a:rPr>
              <a:t>Different from other flukes</a:t>
            </a:r>
          </a:p>
          <a:p>
            <a:pPr lvl="1">
              <a:defRPr/>
            </a:pPr>
            <a:r>
              <a:rPr lang="en-US" altLang="en-US" dirty="0">
                <a:latin typeface="Arial" panose="020B0604020202020204" pitchFamily="34" charset="0"/>
                <a:cs typeface="Arial" panose="020B0604020202020204" pitchFamily="34" charset="0"/>
              </a:rPr>
              <a:t>Separate male and female adults</a:t>
            </a:r>
          </a:p>
          <a:p>
            <a:pPr lvl="1">
              <a:defRPr/>
            </a:pPr>
            <a:r>
              <a:rPr lang="en-US" altLang="en-US" dirty="0">
                <a:latin typeface="Arial" panose="020B0604020202020204" pitchFamily="34" charset="0"/>
                <a:cs typeface="Arial" panose="020B0604020202020204" pitchFamily="34" charset="0"/>
              </a:rPr>
              <a:t>Other flukes are hermaphroditic.</a:t>
            </a:r>
          </a:p>
          <a:p>
            <a:pPr lvl="1">
              <a:defRPr/>
            </a:pPr>
            <a:r>
              <a:rPr lang="en-US" altLang="en-US" dirty="0">
                <a:latin typeface="Arial" panose="020B0604020202020204" pitchFamily="34" charset="0"/>
                <a:cs typeface="Arial" panose="020B0604020202020204" pitchFamily="34" charset="0"/>
              </a:rPr>
              <a:t>Eggs are </a:t>
            </a:r>
            <a:r>
              <a:rPr lang="en-US" altLang="en-US" dirty="0" err="1">
                <a:latin typeface="Arial" panose="020B0604020202020204" pitchFamily="34" charset="0"/>
                <a:cs typeface="Arial" panose="020B0604020202020204" pitchFamily="34" charset="0"/>
              </a:rPr>
              <a:t>unoperculated</a:t>
            </a:r>
            <a:endParaRPr lang="en-US" altLang="en-US" dirty="0">
              <a:latin typeface="Arial" panose="020B0604020202020204" pitchFamily="34" charset="0"/>
              <a:cs typeface="Arial" panose="020B0604020202020204" pitchFamily="34" charset="0"/>
            </a:endParaRPr>
          </a:p>
          <a:p>
            <a:pPr lvl="1">
              <a:defRPr/>
            </a:pPr>
            <a:r>
              <a:rPr lang="en-US" altLang="en-US" dirty="0">
                <a:latin typeface="Arial" panose="020B0604020202020204" pitchFamily="34" charset="0"/>
                <a:cs typeface="Arial" panose="020B0604020202020204" pitchFamily="34" charset="0"/>
              </a:rPr>
              <a:t>Infection by direct cercarial penetration of the skin</a:t>
            </a:r>
          </a:p>
          <a:p>
            <a:pPr lvl="1">
              <a:defRPr/>
            </a:pPr>
            <a:r>
              <a:rPr lang="en-US" altLang="en-US" dirty="0">
                <a:latin typeface="Arial" panose="020B0604020202020204" pitchFamily="34" charset="0"/>
                <a:cs typeface="Arial" panose="020B0604020202020204" pitchFamily="34" charset="0"/>
              </a:rPr>
              <a:t>Cylindrical shape rather than being dorsoventrally flattened</a:t>
            </a:r>
          </a:p>
          <a:p>
            <a:pPr>
              <a:defRPr/>
            </a:pPr>
            <a:r>
              <a:rPr lang="en-US" altLang="en-US" dirty="0">
                <a:latin typeface="Arial" panose="020B0604020202020204" pitchFamily="34" charset="0"/>
                <a:cs typeface="Arial" panose="020B0604020202020204" pitchFamily="34" charset="0"/>
              </a:rPr>
              <a:t>Three primary species</a:t>
            </a:r>
          </a:p>
          <a:p>
            <a:pPr lvl="1">
              <a:defRPr/>
            </a:pPr>
            <a:r>
              <a:rPr lang="en-US" altLang="en-US" i="1" dirty="0">
                <a:latin typeface="Arial" panose="020B0604020202020204" pitchFamily="34" charset="0"/>
                <a:cs typeface="Arial" panose="020B0604020202020204" pitchFamily="34" charset="0"/>
              </a:rPr>
              <a:t>S. mansoni</a:t>
            </a:r>
          </a:p>
          <a:p>
            <a:pPr lvl="1">
              <a:defRPr/>
            </a:pPr>
            <a:r>
              <a:rPr lang="en-US" altLang="en-US" i="1" dirty="0">
                <a:latin typeface="Arial" panose="020B0604020202020204" pitchFamily="34" charset="0"/>
                <a:cs typeface="Arial" panose="020B0604020202020204" pitchFamily="34" charset="0"/>
              </a:rPr>
              <a:t>S. haematobium</a:t>
            </a:r>
          </a:p>
          <a:p>
            <a:pPr lvl="1">
              <a:defRPr/>
            </a:pPr>
            <a:r>
              <a:rPr lang="en-US" altLang="en-US" i="1" dirty="0">
                <a:latin typeface="Arial" panose="020B0604020202020204" pitchFamily="34" charset="0"/>
                <a:cs typeface="Arial" panose="020B0604020202020204" pitchFamily="34" charset="0"/>
              </a:rPr>
              <a:t>S. japonicum</a:t>
            </a:r>
            <a:endParaRPr lang="en-US" altLang="en-US" sz="2100" i="1" dirty="0">
              <a:latin typeface="Arial" panose="020B0604020202020204" pitchFamily="34" charset="0"/>
              <a:cs typeface="Arial" panose="020B0604020202020204" pitchFamily="34" charset="0"/>
            </a:endParaRPr>
          </a:p>
        </p:txBody>
      </p:sp>
      <p:sp>
        <p:nvSpPr>
          <p:cNvPr id="116741" name="Rectangle 4">
            <a:extLst>
              <a:ext uri="{FF2B5EF4-FFF2-40B4-BE49-F238E27FC236}">
                <a16:creationId xmlns:a16="http://schemas.microsoft.com/office/drawing/2014/main" id="{AA768C70-5345-D0A0-751A-315E9E45CB8F}"/>
              </a:ext>
            </a:extLst>
          </p:cNvPr>
          <p:cNvSpPr>
            <a:spLocks noChangeArrowheads="1"/>
          </p:cNvSpPr>
          <p:nvPr/>
        </p:nvSpPr>
        <p:spPr bwMode="auto">
          <a:xfrm>
            <a:off x="3267075" y="5130801"/>
            <a:ext cx="376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Clr>
                <a:schemeClr val="tx2"/>
              </a:buClr>
              <a:buFont typeface="Wingdings 2" panose="05020102010507070707" pitchFamily="18" charset="2"/>
              <a:buChar char=""/>
            </a:pPr>
            <a:endParaRPr lang="en-GB" altLang="en-US">
              <a:ea typeface="ＭＳ Ｐゴシック" panose="020B0600070205080204" pitchFamily="34" charset="-128"/>
            </a:endParaRP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22F771FC-F18D-7800-C48F-26BC187DA8FA}"/>
              </a:ext>
            </a:extLst>
          </p:cNvPr>
          <p:cNvSpPr>
            <a:spLocks noGrp="1"/>
          </p:cNvSpPr>
          <p:nvPr>
            <p:ph type="title"/>
          </p:nvPr>
        </p:nvSpPr>
        <p:spPr>
          <a:xfrm>
            <a:off x="1981200" y="228600"/>
            <a:ext cx="8229600" cy="838200"/>
          </a:xfrm>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Schistosoma</a:t>
            </a:r>
            <a:r>
              <a:rPr lang="en-US" altLang="en-US" sz="4000" dirty="0">
                <a:latin typeface="Arial" panose="020B0604020202020204" pitchFamily="34" charset="0"/>
                <a:cs typeface="Arial" panose="020B0604020202020204" pitchFamily="34" charset="0"/>
              </a:rPr>
              <a:t> Species (Cont.)</a:t>
            </a:r>
          </a:p>
        </p:txBody>
      </p:sp>
      <p:sp>
        <p:nvSpPr>
          <p:cNvPr id="140291" name="Rectangle 3">
            <a:extLst>
              <a:ext uri="{FF2B5EF4-FFF2-40B4-BE49-F238E27FC236}">
                <a16:creationId xmlns:a16="http://schemas.microsoft.com/office/drawing/2014/main" id="{6E59C2F7-1921-7073-2508-CC1EADC3BCD6}"/>
              </a:ext>
            </a:extLst>
          </p:cNvPr>
          <p:cNvSpPr>
            <a:spLocks noGrp="1" noChangeArrowheads="1"/>
          </p:cNvSpPr>
          <p:nvPr>
            <p:ph idx="1"/>
          </p:nvPr>
        </p:nvSpPr>
        <p:spPr>
          <a:xfrm>
            <a:off x="1341783" y="1066801"/>
            <a:ext cx="9606169" cy="4683126"/>
          </a:xfrm>
        </p:spPr>
        <p:txBody>
          <a:bodyPr rtlCol="0">
            <a:normAutofit lnSpcReduction="10000"/>
          </a:bodyPr>
          <a:lstStyle/>
          <a:p>
            <a:pPr>
              <a:defRPr/>
            </a:pPr>
            <a:r>
              <a:rPr lang="en-US" altLang="en-US" dirty="0">
                <a:latin typeface="Arial" panose="020B0604020202020204" pitchFamily="34" charset="0"/>
                <a:cs typeface="Arial" panose="020B0604020202020204" pitchFamily="34" charset="0"/>
              </a:rPr>
              <a:t>Adult male  morphology</a:t>
            </a:r>
          </a:p>
          <a:p>
            <a:pPr lvl="1">
              <a:defRPr/>
            </a:pPr>
            <a:r>
              <a:rPr lang="en-US" dirty="0">
                <a:latin typeface="Arial" panose="020B0604020202020204" pitchFamily="34" charset="0"/>
                <a:cs typeface="Arial" panose="020B0604020202020204" pitchFamily="34" charset="0"/>
              </a:rPr>
              <a:t>7 to 20 mm</a:t>
            </a:r>
          </a:p>
          <a:p>
            <a:pPr>
              <a:defRPr/>
            </a:pPr>
            <a:r>
              <a:rPr lang="en-US" altLang="en-US" dirty="0">
                <a:latin typeface="Arial" panose="020B0604020202020204" pitchFamily="34" charset="0"/>
                <a:cs typeface="Arial" panose="020B0604020202020204" pitchFamily="34" charset="0"/>
              </a:rPr>
              <a:t>Adult female  morphology</a:t>
            </a:r>
          </a:p>
          <a:p>
            <a:pPr lvl="1">
              <a:defRPr/>
            </a:pPr>
            <a:r>
              <a:rPr lang="en-US" dirty="0">
                <a:latin typeface="Arial" panose="020B0604020202020204" pitchFamily="34" charset="0"/>
                <a:cs typeface="Arial" panose="020B0604020202020204" pitchFamily="34" charset="0"/>
              </a:rPr>
              <a:t>7 to 26 mm</a:t>
            </a:r>
          </a:p>
          <a:p>
            <a:pPr>
              <a:defRPr/>
            </a:pPr>
            <a:r>
              <a:rPr lang="en-US" altLang="en-US" dirty="0">
                <a:latin typeface="Arial" panose="020B0604020202020204" pitchFamily="34" charset="0"/>
                <a:cs typeface="Arial" panose="020B0604020202020204" pitchFamily="34" charset="0"/>
              </a:rPr>
              <a:t>Location of adult worms</a:t>
            </a:r>
          </a:p>
          <a:p>
            <a:pPr lvl="1">
              <a:defRPr/>
            </a:pPr>
            <a:r>
              <a:rPr lang="en-US" altLang="en-US" i="1" dirty="0">
                <a:latin typeface="Arial" panose="020B0604020202020204" pitchFamily="34" charset="0"/>
                <a:cs typeface="Arial" panose="020B0604020202020204" pitchFamily="34" charset="0"/>
              </a:rPr>
              <a:t>S. mansoni</a:t>
            </a:r>
          </a:p>
          <a:p>
            <a:pPr lvl="2">
              <a:defRPr/>
            </a:pPr>
            <a:r>
              <a:rPr lang="en-US" altLang="en-US" dirty="0">
                <a:latin typeface="Arial" panose="020B0604020202020204" pitchFamily="34" charset="0"/>
                <a:cs typeface="Arial" panose="020B0604020202020204" pitchFamily="34" charset="0"/>
              </a:rPr>
              <a:t>Venules of the mesentery and large intestines</a:t>
            </a:r>
          </a:p>
          <a:p>
            <a:pPr lvl="1">
              <a:defRPr/>
            </a:pPr>
            <a:r>
              <a:rPr lang="en-US" altLang="en-US" i="1" dirty="0">
                <a:latin typeface="Arial" panose="020B0604020202020204" pitchFamily="34" charset="0"/>
                <a:cs typeface="Arial" panose="020B0604020202020204" pitchFamily="34" charset="0"/>
              </a:rPr>
              <a:t>S. japonicum</a:t>
            </a:r>
          </a:p>
          <a:p>
            <a:pPr lvl="2">
              <a:defRPr/>
            </a:pPr>
            <a:r>
              <a:rPr lang="en-US" altLang="en-US" dirty="0">
                <a:latin typeface="Arial" panose="020B0604020202020204" pitchFamily="34" charset="0"/>
                <a:cs typeface="Arial" panose="020B0604020202020204" pitchFamily="34" charset="0"/>
              </a:rPr>
              <a:t>Venules of the small intestines</a:t>
            </a:r>
          </a:p>
          <a:p>
            <a:pPr lvl="1">
              <a:defRPr/>
            </a:pPr>
            <a:r>
              <a:rPr lang="en-US" altLang="en-US" i="1" dirty="0">
                <a:latin typeface="Arial" panose="020B0604020202020204" pitchFamily="34" charset="0"/>
                <a:cs typeface="Arial" panose="020B0604020202020204" pitchFamily="34" charset="0"/>
              </a:rPr>
              <a:t>S. haematobium</a:t>
            </a:r>
          </a:p>
          <a:p>
            <a:pPr lvl="2">
              <a:defRPr/>
            </a:pPr>
            <a:r>
              <a:rPr lang="en-US" altLang="en-US" dirty="0">
                <a:latin typeface="Arial" panose="020B0604020202020204" pitchFamily="34" charset="0"/>
                <a:cs typeface="Arial" panose="020B0604020202020204" pitchFamily="34" charset="0"/>
              </a:rPr>
              <a:t>Veins surrounding the bladder</a:t>
            </a:r>
          </a:p>
        </p:txBody>
      </p:sp>
      <p:sp>
        <p:nvSpPr>
          <p:cNvPr id="117765" name="Rectangle 4">
            <a:extLst>
              <a:ext uri="{FF2B5EF4-FFF2-40B4-BE49-F238E27FC236}">
                <a16:creationId xmlns:a16="http://schemas.microsoft.com/office/drawing/2014/main" id="{3F397A3A-A433-53D1-46B8-E506A11DA4D3}"/>
              </a:ext>
            </a:extLst>
          </p:cNvPr>
          <p:cNvSpPr>
            <a:spLocks noChangeArrowheads="1"/>
          </p:cNvSpPr>
          <p:nvPr/>
        </p:nvSpPr>
        <p:spPr bwMode="auto">
          <a:xfrm>
            <a:off x="3267075" y="5130801"/>
            <a:ext cx="376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Clr>
                <a:schemeClr val="tx2"/>
              </a:buClr>
              <a:buFont typeface="Wingdings 2" panose="05020102010507070707" pitchFamily="18" charset="2"/>
              <a:buChar char=""/>
            </a:pPr>
            <a:endParaRPr lang="en-GB" altLang="en-US">
              <a:ea typeface="ＭＳ Ｐゴシック" panose="020B0600070205080204" pitchFamily="34" charset="-128"/>
            </a:endParaRP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5432D5AC-565C-A5EA-5650-35680231B66A}"/>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Schistosoma</a:t>
            </a:r>
            <a:r>
              <a:rPr lang="en-US" altLang="en-US" sz="4000" dirty="0">
                <a:latin typeface="Arial" panose="020B0604020202020204" pitchFamily="34" charset="0"/>
                <a:cs typeface="Arial" panose="020B0604020202020204" pitchFamily="34" charset="0"/>
              </a:rPr>
              <a:t> spp.</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 </a:t>
            </a:r>
          </a:p>
        </p:txBody>
      </p:sp>
      <p:sp>
        <p:nvSpPr>
          <p:cNvPr id="3" name="Content Placeholder 2">
            <a:extLst>
              <a:ext uri="{FF2B5EF4-FFF2-40B4-BE49-F238E27FC236}">
                <a16:creationId xmlns:a16="http://schemas.microsoft.com/office/drawing/2014/main" id="{70D72C43-DD19-2099-6441-2D4F83961DA9}"/>
              </a:ext>
            </a:extLst>
          </p:cNvPr>
          <p:cNvSpPr>
            <a:spLocks noGrp="1"/>
          </p:cNvSpPr>
          <p:nvPr>
            <p:ph idx="1"/>
          </p:nvPr>
        </p:nvSpPr>
        <p:spPr>
          <a:xfrm>
            <a:off x="998882" y="1863588"/>
            <a:ext cx="10354917" cy="4178438"/>
          </a:xfrm>
        </p:spPr>
        <p:txBody>
          <a:bodyPr>
            <a:normAutofit fontScale="92500" lnSpcReduction="10000"/>
          </a:bodyPr>
          <a:lstStyle/>
          <a:p>
            <a:pPr>
              <a:defRPr/>
            </a:pPr>
            <a:r>
              <a:rPr lang="en-US" dirty="0">
                <a:latin typeface="Arial" panose="020B0604020202020204" pitchFamily="34" charset="0"/>
                <a:cs typeface="Arial" panose="020B0604020202020204" pitchFamily="34" charset="0"/>
              </a:rPr>
              <a:t>Schistosomiasis (bilharziasis) affects approximately 200 million people worldwide.</a:t>
            </a:r>
          </a:p>
          <a:p>
            <a:pPr>
              <a:defRPr/>
            </a:pPr>
            <a:r>
              <a:rPr lang="en-US" dirty="0">
                <a:latin typeface="Arial" panose="020B0604020202020204" pitchFamily="34" charset="0"/>
                <a:cs typeface="Arial" panose="020B0604020202020204" pitchFamily="34" charset="0"/>
              </a:rPr>
              <a:t>Symptoms are related to the</a:t>
            </a:r>
          </a:p>
          <a:p>
            <a:pPr lvl="1">
              <a:defRPr/>
            </a:pPr>
            <a:r>
              <a:rPr lang="en-US" dirty="0">
                <a:latin typeface="Arial" panose="020B0604020202020204" pitchFamily="34" charset="0"/>
                <a:cs typeface="Arial" panose="020B0604020202020204" pitchFamily="34" charset="0"/>
              </a:rPr>
              <a:t>Phases of the fluke’s life cycle</a:t>
            </a:r>
          </a:p>
          <a:p>
            <a:pPr lvl="1">
              <a:defRPr/>
            </a:pPr>
            <a:r>
              <a:rPr lang="en-US" dirty="0">
                <a:latin typeface="Arial" panose="020B0604020202020204" pitchFamily="34" charset="0"/>
                <a:cs typeface="Arial" panose="020B0604020202020204" pitchFamily="34" charset="0"/>
              </a:rPr>
              <a:t>Location of the adult worms</a:t>
            </a:r>
          </a:p>
          <a:p>
            <a:pPr>
              <a:defRPr/>
            </a:pPr>
            <a:r>
              <a:rPr lang="en-US" dirty="0">
                <a:latin typeface="Arial" panose="020B0604020202020204" pitchFamily="34" charset="0"/>
                <a:cs typeface="Arial" panose="020B0604020202020204" pitchFamily="34" charset="0"/>
              </a:rPr>
              <a:t>Cercarial penetration</a:t>
            </a:r>
          </a:p>
          <a:p>
            <a:pPr lvl="1">
              <a:defRPr/>
            </a:pPr>
            <a:r>
              <a:rPr lang="en-US" dirty="0">
                <a:latin typeface="Arial" panose="020B0604020202020204" pitchFamily="34" charset="0"/>
                <a:cs typeface="Arial" panose="020B0604020202020204" pitchFamily="34" charset="0"/>
              </a:rPr>
              <a:t>May cause self-limiting local dermatitis</a:t>
            </a:r>
          </a:p>
          <a:p>
            <a:pPr lvl="1">
              <a:defRPr/>
            </a:pPr>
            <a:r>
              <a:rPr lang="en-US" dirty="0">
                <a:latin typeface="Arial" panose="020B0604020202020204" pitchFamily="34" charset="0"/>
                <a:cs typeface="Arial" panose="020B0604020202020204" pitchFamily="34" charset="0"/>
              </a:rPr>
              <a:t>Persists for approximately 3 days</a:t>
            </a:r>
          </a:p>
          <a:p>
            <a:pPr lvl="1">
              <a:defRPr/>
            </a:pPr>
            <a:r>
              <a:rPr lang="en-US" dirty="0">
                <a:latin typeface="Arial" panose="020B0604020202020204" pitchFamily="34" charset="0"/>
                <a:cs typeface="Arial" panose="020B0604020202020204" pitchFamily="34" charset="0"/>
              </a:rPr>
              <a:t>Irritation, redness, rash</a:t>
            </a:r>
          </a:p>
          <a:p>
            <a:pPr marL="0" indent="0">
              <a:buNone/>
              <a:defRPr/>
            </a:pPr>
            <a:r>
              <a:rPr lang="en-US" dirty="0">
                <a:latin typeface="Arial" panose="020B0604020202020204" pitchFamily="34" charset="0"/>
                <a:cs typeface="Arial" panose="020B0604020202020204" pitchFamily="34" charset="0"/>
              </a:rPr>
              <a: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F579F9F9-B8CB-3FED-40DF-538CAF6B989A}"/>
              </a:ext>
            </a:extLst>
          </p:cNvPr>
          <p:cNvSpPr>
            <a:spLocks noGrp="1"/>
          </p:cNvSpPr>
          <p:nvPr>
            <p:ph type="title"/>
          </p:nvPr>
        </p:nvSpPr>
        <p:spPr/>
        <p:txBody>
          <a:bodyPr/>
          <a:lstStyle/>
          <a:p>
            <a:pPr algn="ctr"/>
            <a:r>
              <a:rPr lang="en-US" altLang="en-US" sz="4000" i="1" dirty="0">
                <a:latin typeface="Arial" panose="020B0604020202020204" pitchFamily="34" charset="0"/>
                <a:cs typeface="Arial" panose="020B0604020202020204" pitchFamily="34" charset="0"/>
              </a:rPr>
              <a:t>Schistosoma</a:t>
            </a:r>
            <a:r>
              <a:rPr lang="en-US" altLang="en-US" sz="4000" dirty="0">
                <a:latin typeface="Arial" panose="020B0604020202020204" pitchFamily="34" charset="0"/>
                <a:cs typeface="Arial" panose="020B0604020202020204" pitchFamily="34" charset="0"/>
              </a:rPr>
              <a:t> spp.</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 </a:t>
            </a:r>
            <a:r>
              <a:rPr lang="en-US" altLang="en-US" dirty="0"/>
              <a:t>(Cont.)</a:t>
            </a:r>
          </a:p>
        </p:txBody>
      </p:sp>
      <p:sp>
        <p:nvSpPr>
          <p:cNvPr id="120835" name="Content Placeholder 2">
            <a:extLst>
              <a:ext uri="{FF2B5EF4-FFF2-40B4-BE49-F238E27FC236}">
                <a16:creationId xmlns:a16="http://schemas.microsoft.com/office/drawing/2014/main" id="{7175773F-69E7-3252-83E2-C8B31653EA97}"/>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Larval migration</a:t>
            </a:r>
          </a:p>
          <a:p>
            <a:pPr lvl="1"/>
            <a:r>
              <a:rPr lang="en-US" altLang="en-US" dirty="0">
                <a:latin typeface="Arial" panose="020B0604020202020204" pitchFamily="34" charset="0"/>
                <a:cs typeface="Arial" panose="020B0604020202020204" pitchFamily="34" charset="0"/>
              </a:rPr>
              <a:t>Generalized symptoms</a:t>
            </a:r>
          </a:p>
          <a:p>
            <a:pPr lvl="2"/>
            <a:r>
              <a:rPr lang="en-US" altLang="en-US" sz="2400" dirty="0">
                <a:latin typeface="Arial" panose="020B0604020202020204" pitchFamily="34" charset="0"/>
                <a:cs typeface="Arial" panose="020B0604020202020204" pitchFamily="34" charset="0"/>
              </a:rPr>
              <a:t>Urticaria, fever, malaise</a:t>
            </a:r>
          </a:p>
          <a:p>
            <a:pPr lvl="2"/>
            <a:r>
              <a:rPr lang="en-US" altLang="en-US" sz="2400" dirty="0">
                <a:latin typeface="Arial" panose="020B0604020202020204" pitchFamily="34" charset="0"/>
                <a:cs typeface="Arial" panose="020B0604020202020204" pitchFamily="34" charset="0"/>
              </a:rPr>
              <a:t>Can last up to 4 weeks</a:t>
            </a:r>
          </a:p>
          <a:p>
            <a:r>
              <a:rPr lang="en-US" altLang="en-US" sz="2400" dirty="0">
                <a:latin typeface="Arial" panose="020B0604020202020204" pitchFamily="34" charset="0"/>
                <a:cs typeface="Arial" panose="020B0604020202020204" pitchFamily="34" charset="0"/>
              </a:rPr>
              <a:t>The presence of the migrating larvae and adults in the veins causes little inflammatory damage seemingly because they acquire host HLAs and ABO blood group antigens on their surface that diminish the host’s immune response.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5A8D3A77-FEB9-8358-D54A-22EEDE97B115}"/>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Schistosoma </a:t>
            </a:r>
            <a:r>
              <a:rPr lang="en-US" altLang="en-US" sz="4400" dirty="0">
                <a:latin typeface="Arial" panose="020B0604020202020204" pitchFamily="34" charset="0"/>
                <a:cs typeface="Arial" panose="020B0604020202020204" pitchFamily="34" charset="0"/>
              </a:rPr>
              <a:t>spp.</a:t>
            </a:r>
            <a:br>
              <a:rPr lang="en-US" altLang="en-US" sz="4400"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Clinical Infections </a:t>
            </a:r>
            <a:endParaRPr lang="en-US" altLang="en-US" dirty="0"/>
          </a:p>
        </p:txBody>
      </p:sp>
      <p:sp>
        <p:nvSpPr>
          <p:cNvPr id="121859" name="Content Placeholder 2">
            <a:extLst>
              <a:ext uri="{FF2B5EF4-FFF2-40B4-BE49-F238E27FC236}">
                <a16:creationId xmlns:a16="http://schemas.microsoft.com/office/drawing/2014/main" id="{26915F34-BB48-53CD-21BB-5174EBEFD733}"/>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Egg production and egg migration through the tissues are responsible for most of the immediate damage because the eggs are highly immunogenic.</a:t>
            </a:r>
          </a:p>
          <a:p>
            <a:r>
              <a:rPr lang="en-US" altLang="en-US" dirty="0">
                <a:latin typeface="Arial" panose="020B0604020202020204" pitchFamily="34" charset="0"/>
                <a:cs typeface="Arial" panose="020B0604020202020204" pitchFamily="34" charset="0"/>
              </a:rPr>
              <a:t>After eggs are released by the adult female,</a:t>
            </a:r>
          </a:p>
          <a:p>
            <a:pPr lvl="1"/>
            <a:r>
              <a:rPr lang="en-US" altLang="en-US" dirty="0">
                <a:latin typeface="Arial" panose="020B0604020202020204" pitchFamily="34" charset="0"/>
                <a:cs typeface="Arial" panose="020B0604020202020204" pitchFamily="34" charset="0"/>
              </a:rPr>
              <a:t>Eggs secrete enzymes and begin to penetrate vessel walls and tissue.</a:t>
            </a:r>
          </a:p>
          <a:p>
            <a:pPr lvl="1"/>
            <a:r>
              <a:rPr lang="en-US" altLang="en-US" dirty="0">
                <a:latin typeface="Arial" panose="020B0604020202020204" pitchFamily="34" charset="0"/>
                <a:cs typeface="Arial" panose="020B0604020202020204" pitchFamily="34" charset="0"/>
              </a:rPr>
              <a:t>Eggs subsequently find their way into the lumen of the intestines of bladder.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549C301-5496-930E-4B24-A6B7192A6BBF}"/>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Toxoplasma gondii </a:t>
            </a:r>
            <a:r>
              <a:rPr lang="en-US" altLang="en-US" sz="4000" dirty="0">
                <a:latin typeface="Arial" panose="020B0604020202020204" pitchFamily="34" charset="0"/>
                <a:cs typeface="Arial" panose="020B0604020202020204" pitchFamily="34" charset="0"/>
              </a:rPr>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Life Cycle </a:t>
            </a:r>
          </a:p>
        </p:txBody>
      </p:sp>
      <p:sp>
        <p:nvSpPr>
          <p:cNvPr id="25603" name="Content Placeholder 2">
            <a:extLst>
              <a:ext uri="{FF2B5EF4-FFF2-40B4-BE49-F238E27FC236}">
                <a16:creationId xmlns:a16="http://schemas.microsoft.com/office/drawing/2014/main" id="{032A9259-59E0-BD35-F4D1-AD1062447182}"/>
              </a:ext>
            </a:extLst>
          </p:cNvPr>
          <p:cNvSpPr>
            <a:spLocks noGrp="1"/>
          </p:cNvSpPr>
          <p:nvPr>
            <p:ph idx="1"/>
          </p:nvPr>
        </p:nvSpPr>
        <p:spPr/>
        <p:txBody>
          <a:bodyPr/>
          <a:lstStyle/>
          <a:p>
            <a:r>
              <a:rPr lang="en-US" altLang="en-US" i="1" dirty="0">
                <a:latin typeface="Arial" panose="020B0604020202020204" pitchFamily="34" charset="0"/>
                <a:cs typeface="Arial" panose="020B0604020202020204" pitchFamily="34" charset="0"/>
              </a:rPr>
              <a:t>T. gondii </a:t>
            </a:r>
            <a:r>
              <a:rPr lang="en-US" altLang="en-US" dirty="0">
                <a:latin typeface="Arial" panose="020B0604020202020204" pitchFamily="34" charset="0"/>
                <a:cs typeface="Arial" panose="020B0604020202020204" pitchFamily="34" charset="0"/>
              </a:rPr>
              <a:t>has two life-cycle stages in humans:</a:t>
            </a:r>
          </a:p>
          <a:p>
            <a:pPr lvl="1"/>
            <a:r>
              <a:rPr lang="en-US" altLang="en-US" dirty="0">
                <a:latin typeface="Arial" panose="020B0604020202020204" pitchFamily="34" charset="0"/>
                <a:cs typeface="Arial" panose="020B0604020202020204" pitchFamily="34" charset="0"/>
              </a:rPr>
              <a:t>Tachyzoite and bradyzoite. </a:t>
            </a:r>
          </a:p>
          <a:p>
            <a:r>
              <a:rPr lang="en-US" altLang="en-US" dirty="0">
                <a:latin typeface="Arial" panose="020B0604020202020204" pitchFamily="34" charset="0"/>
                <a:cs typeface="Arial" panose="020B0604020202020204" pitchFamily="34" charset="0"/>
              </a:rPr>
              <a:t>Tachyzoites can invade any nucleated cell and are the actively motile and reproducing forms </a:t>
            </a:r>
          </a:p>
          <a:p>
            <a:r>
              <a:rPr lang="en-US" altLang="en-US" dirty="0">
                <a:latin typeface="Arial" panose="020B0604020202020204" pitchFamily="34" charset="0"/>
                <a:cs typeface="Arial" panose="020B0604020202020204" pitchFamily="34" charset="0"/>
              </a:rPr>
              <a:t>They are crescent shaped, are 4 to 6 µm long, and have a prominent nucleus.</a:t>
            </a:r>
          </a:p>
          <a:p>
            <a:r>
              <a:rPr lang="en-US" altLang="en-US" dirty="0">
                <a:latin typeface="Arial" panose="020B0604020202020204" pitchFamily="34" charset="0"/>
                <a:cs typeface="Arial" panose="020B0604020202020204" pitchFamily="34" charset="0"/>
              </a:rPr>
              <a:t>Bradyzoites are the slow-growing asexual forms found in a cyst-like structure during the dormant phase of infection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EF154AE8-24C7-C213-F840-0A3193D18D17}"/>
              </a:ext>
            </a:extLst>
          </p:cNvPr>
          <p:cNvSpPr>
            <a:spLocks noGrp="1"/>
          </p:cNvSpPr>
          <p:nvPr>
            <p:ph type="title"/>
          </p:nvPr>
        </p:nvSpPr>
        <p:spPr/>
        <p:txBody>
          <a:bodyPr/>
          <a:lstStyle/>
          <a:p>
            <a:pPr algn="ctr"/>
            <a:r>
              <a:rPr lang="en-US" altLang="en-US" sz="4400" i="1" dirty="0">
                <a:latin typeface="Arial" panose="020B0604020202020204" pitchFamily="34" charset="0"/>
                <a:cs typeface="Arial" panose="020B0604020202020204" pitchFamily="34" charset="0"/>
              </a:rPr>
              <a:t>Schistosoma </a:t>
            </a:r>
            <a:r>
              <a:rPr lang="en-US" altLang="en-US" sz="4400" dirty="0">
                <a:latin typeface="Arial" panose="020B0604020202020204" pitchFamily="34" charset="0"/>
                <a:cs typeface="Arial" panose="020B0604020202020204" pitchFamily="34" charset="0"/>
              </a:rPr>
              <a:t>spp.</a:t>
            </a:r>
            <a:br>
              <a:rPr lang="en-US" altLang="en-US" sz="4400"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Clinical Infections </a:t>
            </a:r>
            <a:r>
              <a:rPr lang="en-US" altLang="en-US" dirty="0"/>
              <a:t>(Cont.)</a:t>
            </a:r>
          </a:p>
        </p:txBody>
      </p:sp>
      <p:sp>
        <p:nvSpPr>
          <p:cNvPr id="3" name="Content Placeholder 2">
            <a:extLst>
              <a:ext uri="{FF2B5EF4-FFF2-40B4-BE49-F238E27FC236}">
                <a16:creationId xmlns:a16="http://schemas.microsoft.com/office/drawing/2014/main" id="{8D1DC934-DAAC-38E2-7AF3-F2B39A079BA4}"/>
              </a:ext>
            </a:extLst>
          </p:cNvPr>
          <p:cNvSpPr>
            <a:spLocks noGrp="1"/>
          </p:cNvSpPr>
          <p:nvPr>
            <p:ph idx="1"/>
          </p:nvPr>
        </p:nvSpPr>
        <p:spPr/>
        <p:txBody>
          <a:bodyPr/>
          <a:lstStyle/>
          <a:p>
            <a:pPr>
              <a:defRPr/>
            </a:pPr>
            <a:r>
              <a:rPr lang="en-US" sz="2400" dirty="0">
                <a:latin typeface="Arial" panose="020B0604020202020204" pitchFamily="34" charset="0"/>
                <a:cs typeface="Arial" panose="020B0604020202020204" pitchFamily="34" charset="0"/>
              </a:rPr>
              <a:t>The egg spines cause trauma to the tissues and walls of the vessels during the early stage of acute infections and can result in gross or microscopic hematuria (</a:t>
            </a:r>
            <a:r>
              <a:rPr lang="en-US" sz="2400" i="1" dirty="0">
                <a:latin typeface="Arial" panose="020B0604020202020204" pitchFamily="34" charset="0"/>
                <a:cs typeface="Arial" panose="020B0604020202020204" pitchFamily="34" charset="0"/>
              </a:rPr>
              <a:t>S. haematobium</a:t>
            </a:r>
            <a:r>
              <a:rPr lang="en-US" sz="2400" dirty="0">
                <a:latin typeface="Arial" panose="020B0604020202020204" pitchFamily="34" charset="0"/>
                <a:cs typeface="Arial" panose="020B0604020202020204" pitchFamily="34" charset="0"/>
              </a:rPr>
              <a:t>) or diarrhea (</a:t>
            </a:r>
            <a:r>
              <a:rPr lang="en-US" sz="2400" i="1" dirty="0">
                <a:latin typeface="Arial" panose="020B0604020202020204" pitchFamily="34" charset="0"/>
                <a:cs typeface="Arial" panose="020B0604020202020204" pitchFamily="34" charset="0"/>
              </a:rPr>
              <a:t>S. mansoni </a:t>
            </a:r>
            <a:r>
              <a:rPr lang="en-US" sz="2400" dirty="0">
                <a:latin typeface="Arial" panose="020B0604020202020204" pitchFamily="34" charset="0"/>
                <a:cs typeface="Arial" panose="020B0604020202020204" pitchFamily="34" charset="0"/>
              </a:rPr>
              <a:t>and</a:t>
            </a:r>
            <a:r>
              <a:rPr lang="en-US" sz="2400" i="1" dirty="0">
                <a:latin typeface="Arial" panose="020B0604020202020204" pitchFamily="34" charset="0"/>
                <a:cs typeface="Arial" panose="020B0604020202020204" pitchFamily="34" charset="0"/>
              </a:rPr>
              <a:t> S. japonicum)</a:t>
            </a:r>
          </a:p>
          <a:p>
            <a:pPr>
              <a:defRPr/>
            </a:pPr>
            <a:r>
              <a:rPr lang="en-US" sz="2400" dirty="0">
                <a:latin typeface="Arial" panose="020B0604020202020204" pitchFamily="34" charset="0"/>
                <a:cs typeface="Arial" panose="020B0604020202020204" pitchFamily="34" charset="0"/>
              </a:rPr>
              <a:t>Those heavily infected with </a:t>
            </a:r>
            <a:r>
              <a:rPr lang="en-US" sz="2400" i="1" dirty="0">
                <a:latin typeface="Arial" panose="020B0604020202020204" pitchFamily="34" charset="0"/>
                <a:cs typeface="Arial" panose="020B0604020202020204" pitchFamily="34" charset="0"/>
              </a:rPr>
              <a:t>S. japonicum</a:t>
            </a:r>
            <a:endParaRPr lang="en-US" sz="2400" dirty="0">
              <a:latin typeface="Arial" panose="020B0604020202020204" pitchFamily="34" charset="0"/>
              <a:cs typeface="Arial" panose="020B0604020202020204" pitchFamily="34" charset="0"/>
            </a:endParaRPr>
          </a:p>
          <a:p>
            <a:pPr lvl="1">
              <a:defRPr/>
            </a:pPr>
            <a:r>
              <a:rPr lang="en-US" sz="2000" dirty="0">
                <a:latin typeface="Arial" panose="020B0604020202020204" pitchFamily="34" charset="0"/>
                <a:cs typeface="Arial" panose="020B0604020202020204" pitchFamily="34" charset="0"/>
              </a:rPr>
              <a:t>Experience an acute serum sickness-like illness (Katayama fever) during initial egg-laying period.</a:t>
            </a:r>
          </a:p>
          <a:p>
            <a:pPr lvl="2">
              <a:defRPr/>
            </a:pPr>
            <a:r>
              <a:rPr lang="en-US" dirty="0">
                <a:latin typeface="Arial" panose="020B0604020202020204" pitchFamily="34" charset="0"/>
                <a:cs typeface="Arial" panose="020B0604020202020204" pitchFamily="34" charset="0"/>
              </a:rPr>
              <a:t>Induced by antigenic response to the egg </a:t>
            </a:r>
            <a:endParaRPr lang="en-US" strike="sngStrike" dirty="0">
              <a:latin typeface="Arial" panose="020B0604020202020204" pitchFamily="34" charset="0"/>
              <a:cs typeface="Arial" panose="020B0604020202020204" pitchFamily="34" charset="0"/>
            </a:endParaRPr>
          </a:p>
          <a:p>
            <a:pPr lvl="2">
              <a:defRPr/>
            </a:pPr>
            <a:r>
              <a:rPr lang="en-US" dirty="0">
                <a:latin typeface="Arial" panose="020B0604020202020204" pitchFamily="34" charset="0"/>
                <a:cs typeface="Arial" panose="020B0604020202020204" pitchFamily="34" charset="0"/>
              </a:rPr>
              <a:t>Characterized by increased circulating levels of immune complexes and eosinophils</a:t>
            </a:r>
          </a:p>
          <a:p>
            <a:pPr marL="0" indent="0">
              <a:buNone/>
              <a:defRPr/>
            </a:pP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7089A2DD-AE03-C952-5764-D6C8561EE3A5}"/>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Schistosoma </a:t>
            </a:r>
            <a:r>
              <a:rPr lang="en-US" altLang="en-US" sz="4000" dirty="0">
                <a:latin typeface="Arial" panose="020B0604020202020204" pitchFamily="34" charset="0"/>
                <a:cs typeface="Arial" panose="020B0604020202020204" pitchFamily="34" charset="0"/>
              </a:rPr>
              <a:t>spp.</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 </a:t>
            </a:r>
            <a:r>
              <a:rPr lang="en-US" altLang="en-US" sz="4000" dirty="0"/>
              <a:t>(Cont.)</a:t>
            </a:r>
          </a:p>
        </p:txBody>
      </p:sp>
      <p:sp>
        <p:nvSpPr>
          <p:cNvPr id="123907" name="Content Placeholder 2">
            <a:extLst>
              <a:ext uri="{FF2B5EF4-FFF2-40B4-BE49-F238E27FC236}">
                <a16:creationId xmlns:a16="http://schemas.microsoft.com/office/drawing/2014/main" id="{F5E0E9CE-BF00-1501-3C77-C1871F4F9DA9}"/>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Chronic infections</a:t>
            </a:r>
          </a:p>
          <a:p>
            <a:pPr lvl="1"/>
            <a:r>
              <a:rPr lang="en-US" altLang="en-US" dirty="0">
                <a:latin typeface="Arial" panose="020B0604020202020204" pitchFamily="34" charset="0"/>
                <a:cs typeface="Arial" panose="020B0604020202020204" pitchFamily="34" charset="0"/>
              </a:rPr>
              <a:t>Eggs remaining in the tissue induce an immune response resulting in granuloma formation</a:t>
            </a:r>
            <a:endParaRPr lang="en-US" altLang="en-US" strike="sngStrike" dirty="0">
              <a:latin typeface="Arial" panose="020B0604020202020204" pitchFamily="34" charset="0"/>
              <a:cs typeface="Arial" panose="020B0604020202020204" pitchFamily="34" charset="0"/>
            </a:endParaRPr>
          </a:p>
          <a:p>
            <a:pPr lvl="2"/>
            <a:r>
              <a:rPr lang="en-US" altLang="en-US" dirty="0">
                <a:latin typeface="Arial" panose="020B0604020202020204" pitchFamily="34" charset="0"/>
                <a:cs typeface="Arial" panose="020B0604020202020204" pitchFamily="34" charset="0"/>
              </a:rPr>
              <a:t>Thickening and fibrotic changes</a:t>
            </a:r>
          </a:p>
          <a:p>
            <a:pPr lvl="2"/>
            <a:r>
              <a:rPr lang="en-US" altLang="en-US" dirty="0">
                <a:latin typeface="Arial" panose="020B0604020202020204" pitchFamily="34" charset="0"/>
                <a:cs typeface="Arial" panose="020B0604020202020204" pitchFamily="34" charset="0"/>
              </a:rPr>
              <a:t>Scarring of the veins, development of ascites, pain, anemia, hypertension, hepatomegaly, and splenomegaly are also seen.</a:t>
            </a:r>
          </a:p>
          <a:p>
            <a:r>
              <a:rPr lang="en-US" altLang="en-US" dirty="0">
                <a:latin typeface="Arial" panose="020B0604020202020204" pitchFamily="34" charset="0"/>
                <a:cs typeface="Arial" panose="020B0604020202020204" pitchFamily="34" charset="0"/>
              </a:rPr>
              <a:t>Urinary schistosomiasis</a:t>
            </a:r>
          </a:p>
          <a:p>
            <a:pPr lvl="1"/>
            <a:r>
              <a:rPr lang="en-US" altLang="en-US" dirty="0">
                <a:latin typeface="Arial" panose="020B0604020202020204" pitchFamily="34" charset="0"/>
                <a:cs typeface="Arial" panose="020B0604020202020204" pitchFamily="34" charset="0"/>
              </a:rPr>
              <a:t>Acute phase- bleeding</a:t>
            </a:r>
          </a:p>
          <a:p>
            <a:pPr lvl="1"/>
            <a:r>
              <a:rPr lang="en-US" altLang="en-US" dirty="0">
                <a:latin typeface="Arial" panose="020B0604020202020204" pitchFamily="34" charset="0"/>
                <a:cs typeface="Arial" panose="020B0604020202020204" pitchFamily="34" charset="0"/>
              </a:rPr>
              <a:t>Chronic stages- dysuria, urine retention, UTIs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779D2B61-1584-CCFF-2F47-AB7F17EB1692}"/>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Schistosoma </a:t>
            </a:r>
            <a:r>
              <a:rPr lang="en-US" altLang="en-US" sz="4000" dirty="0">
                <a:latin typeface="Arial" panose="020B0604020202020204" pitchFamily="34" charset="0"/>
                <a:cs typeface="Arial" panose="020B0604020202020204" pitchFamily="34" charset="0"/>
              </a:rPr>
              <a:t>spp.</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Clinical Infections </a:t>
            </a:r>
            <a:r>
              <a:rPr lang="en-US" altLang="en-US" sz="4000" dirty="0"/>
              <a:t>(Cont.)</a:t>
            </a:r>
          </a:p>
        </p:txBody>
      </p:sp>
      <p:sp>
        <p:nvSpPr>
          <p:cNvPr id="124931" name="Content Placeholder 2">
            <a:extLst>
              <a:ext uri="{FF2B5EF4-FFF2-40B4-BE49-F238E27FC236}">
                <a16:creationId xmlns:a16="http://schemas.microsoft.com/office/drawing/2014/main" id="{E9BC2927-3A80-F9A0-4FCD-BDDCEDBC943A}"/>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Penetration of humans by cercariae of the flukes of birds and other mammals causes </a:t>
            </a:r>
            <a:r>
              <a:rPr lang="en-US" altLang="en-US" dirty="0" err="1">
                <a:latin typeface="Arial" panose="020B0604020202020204" pitchFamily="34" charset="0"/>
                <a:cs typeface="Arial" panose="020B0604020202020204" pitchFamily="34" charset="0"/>
              </a:rPr>
              <a:t>schistosomal</a:t>
            </a:r>
            <a:r>
              <a:rPr lang="en-US" altLang="en-US" dirty="0">
                <a:latin typeface="Arial" panose="020B0604020202020204" pitchFamily="34" charset="0"/>
                <a:cs typeface="Arial" panose="020B0604020202020204" pitchFamily="34" charset="0"/>
              </a:rPr>
              <a:t> dermatitis, commonly referred to as swimmer’s itch. </a:t>
            </a:r>
          </a:p>
          <a:p>
            <a:r>
              <a:rPr lang="en-US" altLang="en-US" dirty="0">
                <a:latin typeface="Arial" panose="020B0604020202020204" pitchFamily="34" charset="0"/>
                <a:cs typeface="Arial" panose="020B0604020202020204" pitchFamily="34" charset="0"/>
              </a:rPr>
              <a:t>Foreign proteins from these cercariae elicit a tissue reaction </a:t>
            </a:r>
          </a:p>
          <a:p>
            <a:pPr lvl="1"/>
            <a:r>
              <a:rPr lang="en-US" altLang="en-US" dirty="0">
                <a:latin typeface="Arial" panose="020B0604020202020204" pitchFamily="34" charset="0"/>
                <a:cs typeface="Arial" panose="020B0604020202020204" pitchFamily="34" charset="0"/>
              </a:rPr>
              <a:t>characterized by small papules 3 to 5 mm in diameter, edema, erythema, and intense itching. </a:t>
            </a:r>
          </a:p>
          <a:p>
            <a:pPr lvl="1"/>
            <a:r>
              <a:rPr lang="en-US" altLang="en-US" dirty="0">
                <a:latin typeface="Arial" panose="020B0604020202020204" pitchFamily="34" charset="0"/>
                <a:cs typeface="Arial" panose="020B0604020202020204" pitchFamily="34" charset="0"/>
              </a:rPr>
              <a:t>Symptoms last about 1 week and disappear as cercariae die and degenerate</a:t>
            </a:r>
            <a:r>
              <a:rPr lang="en-US" altLang="en-US" dirty="0"/>
              <a: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8BC6BCC6-5B02-0038-7680-6C00AA362A8E}"/>
              </a:ext>
            </a:extLst>
          </p:cNvPr>
          <p:cNvSpPr>
            <a:spLocks noGrp="1"/>
          </p:cNvSpPr>
          <p:nvPr>
            <p:ph type="title"/>
          </p:nvPr>
        </p:nvSpPr>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Life Cycle of Blood Flukes</a:t>
            </a:r>
          </a:p>
        </p:txBody>
      </p:sp>
      <p:pic>
        <p:nvPicPr>
          <p:cNvPr id="125957" name="Picture 6" descr="Y:\ELS00000-IW26_[Mahon 6e]\ELS00000-IW26-SRC\Course-N\Construction\IC\jpg\Chapter028\028045.jpg">
            <a:extLst>
              <a:ext uri="{FF2B5EF4-FFF2-40B4-BE49-F238E27FC236}">
                <a16:creationId xmlns:a16="http://schemas.microsoft.com/office/drawing/2014/main" id="{95D9439D-F5D3-5B08-4BEA-BA716BC00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813" y="1447478"/>
            <a:ext cx="7056783" cy="504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D17F306C-A049-B635-9B6A-6F6C60FA30CA}"/>
              </a:ext>
            </a:extLst>
          </p:cNvPr>
          <p:cNvSpPr>
            <a:spLocks noGrp="1" noChangeArrowheads="1"/>
          </p:cNvSpPr>
          <p:nvPr>
            <p:ph type="title"/>
          </p:nvPr>
        </p:nvSpPr>
        <p:spPr/>
        <p:txBody>
          <a:bodyPr rtlCol="0">
            <a:normAutofit fontScale="90000"/>
          </a:bodyPr>
          <a:lstStyle/>
          <a:p>
            <a:pPr algn="ctr">
              <a:defRPr/>
            </a:pPr>
            <a:r>
              <a:rPr lang="en-US" altLang="en-US" sz="4000" i="1" dirty="0" err="1">
                <a:latin typeface="Arial" panose="020B0604020202020204" pitchFamily="34" charset="0"/>
                <a:cs typeface="Arial" panose="020B0604020202020204" pitchFamily="34" charset="0"/>
              </a:rPr>
              <a:t>Schistosoma</a:t>
            </a:r>
            <a:r>
              <a:rPr lang="en-US" altLang="en-US" sz="4000" dirty="0">
                <a:latin typeface="Arial" panose="020B0604020202020204" pitchFamily="34" charset="0"/>
                <a:cs typeface="Arial" panose="020B0604020202020204" pitchFamily="34" charset="0"/>
              </a:rPr>
              <a:t> Species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p>
        </p:txBody>
      </p:sp>
      <p:sp>
        <p:nvSpPr>
          <p:cNvPr id="126979" name="Rectangle 3">
            <a:extLst>
              <a:ext uri="{FF2B5EF4-FFF2-40B4-BE49-F238E27FC236}">
                <a16:creationId xmlns:a16="http://schemas.microsoft.com/office/drawing/2014/main" id="{12621BDC-4BB1-19C8-476F-2FF6FEEA3A98}"/>
              </a:ext>
            </a:extLst>
          </p:cNvPr>
          <p:cNvSpPr>
            <a:spLocks noGrp="1"/>
          </p:cNvSpPr>
          <p:nvPr>
            <p:ph idx="1"/>
          </p:nvPr>
        </p:nvSpPr>
        <p:spPr>
          <a:xfrm>
            <a:off x="1152938" y="1974849"/>
            <a:ext cx="9606169" cy="4381501"/>
          </a:xfrm>
        </p:spPr>
        <p:txBody>
          <a:bodyPr/>
          <a:lstStyle/>
          <a:p>
            <a:pPr eaLnBrk="1" hangingPunct="1"/>
            <a:r>
              <a:rPr lang="en-US" altLang="en-US" dirty="0">
                <a:latin typeface="Arial" panose="020B0604020202020204" pitchFamily="34" charset="0"/>
                <a:cs typeface="Arial" panose="020B0604020202020204" pitchFamily="34" charset="0"/>
              </a:rPr>
              <a:t>Diagnosis-finding embryonated eggs in feces</a:t>
            </a:r>
          </a:p>
          <a:p>
            <a:pPr eaLnBrk="1" hangingPunct="1"/>
            <a:r>
              <a:rPr lang="en-US" altLang="en-US" dirty="0">
                <a:latin typeface="Arial" panose="020B0604020202020204" pitchFamily="34" charset="0"/>
                <a:cs typeface="Arial" panose="020B0604020202020204" pitchFamily="34" charset="0"/>
              </a:rPr>
              <a:t>Eggs are oval shaped with spines located on the eggs.</a:t>
            </a:r>
          </a:p>
          <a:p>
            <a:pPr eaLnBrk="1" hangingPunct="1"/>
            <a:r>
              <a:rPr lang="en-US" altLang="en-US" i="1" dirty="0">
                <a:latin typeface="Arial" panose="020B0604020202020204" pitchFamily="34" charset="0"/>
                <a:cs typeface="Arial" panose="020B0604020202020204" pitchFamily="34" charset="0"/>
              </a:rPr>
              <a:t>S. </a:t>
            </a:r>
            <a:r>
              <a:rPr lang="en-US" altLang="en-US" i="1" dirty="0" err="1">
                <a:latin typeface="Arial" panose="020B0604020202020204" pitchFamily="34" charset="0"/>
                <a:cs typeface="Arial" panose="020B0604020202020204" pitchFamily="34" charset="0"/>
              </a:rPr>
              <a:t>mansoni</a:t>
            </a:r>
            <a:r>
              <a:rPr lang="en-US" altLang="en-US" i="1" dirty="0">
                <a:latin typeface="Arial" panose="020B0604020202020204" pitchFamily="34" charset="0"/>
                <a:cs typeface="Arial" panose="020B0604020202020204" pitchFamily="34" charset="0"/>
              </a:rPr>
              <a:t> </a:t>
            </a:r>
          </a:p>
          <a:p>
            <a:pPr lvl="1" eaLnBrk="1" hangingPunct="1"/>
            <a:r>
              <a:rPr lang="en-US" altLang="en-US" dirty="0">
                <a:latin typeface="Arial" panose="020B0604020202020204" pitchFamily="34" charset="0"/>
                <a:cs typeface="Arial" panose="020B0604020202020204" pitchFamily="34" charset="0"/>
              </a:rPr>
              <a:t>Embryonated and found in feces</a:t>
            </a:r>
          </a:p>
          <a:p>
            <a:pPr lvl="1" eaLnBrk="1" hangingPunct="1"/>
            <a:r>
              <a:rPr lang="en-US" altLang="en-US" dirty="0">
                <a:latin typeface="Arial" panose="020B0604020202020204" pitchFamily="34" charset="0"/>
                <a:cs typeface="Arial" panose="020B0604020202020204" pitchFamily="34" charset="0"/>
              </a:rPr>
              <a:t>Yellowish oval eggs 115 to 175 </a:t>
            </a:r>
            <a:r>
              <a:rPr lang="en-US" altLang="en-US" dirty="0" err="1">
                <a:latin typeface="Arial" panose="020B0604020202020204" pitchFamily="34" charset="0"/>
                <a:cs typeface="Arial" panose="020B0604020202020204" pitchFamily="34" charset="0"/>
              </a:rPr>
              <a:t>μm</a:t>
            </a:r>
            <a:r>
              <a:rPr lang="en-US" altLang="en-US" dirty="0">
                <a:latin typeface="Arial" panose="020B0604020202020204" pitchFamily="34" charset="0"/>
                <a:cs typeface="Arial" panose="020B0604020202020204" pitchFamily="34" charset="0"/>
              </a:rPr>
              <a:t> long by 45 to 75 </a:t>
            </a:r>
            <a:r>
              <a:rPr lang="en-US" altLang="en-US" dirty="0" err="1">
                <a:latin typeface="Arial" panose="020B0604020202020204" pitchFamily="34" charset="0"/>
                <a:cs typeface="Arial" panose="020B0604020202020204" pitchFamily="34" charset="0"/>
              </a:rPr>
              <a:t>μm</a:t>
            </a:r>
            <a:r>
              <a:rPr lang="en-US" altLang="en-US" dirty="0">
                <a:latin typeface="Arial" panose="020B0604020202020204" pitchFamily="34" charset="0"/>
                <a:cs typeface="Arial" panose="020B0604020202020204" pitchFamily="34" charset="0"/>
              </a:rPr>
              <a:t> wide found in fecal material</a:t>
            </a:r>
          </a:p>
          <a:p>
            <a:pPr lvl="1" eaLnBrk="1" hangingPunct="1"/>
            <a:r>
              <a:rPr lang="en-US" altLang="en-US" dirty="0">
                <a:latin typeface="Arial" panose="020B0604020202020204" pitchFamily="34" charset="0"/>
                <a:cs typeface="Arial" panose="020B0604020202020204" pitchFamily="34" charset="0"/>
              </a:rPr>
              <a:t>Prominent lateral spine clearly visible and no operculum</a:t>
            </a:r>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56FB8722-6981-6BEF-1C2A-B8F960A09FAF}"/>
              </a:ext>
            </a:extLst>
          </p:cNvPr>
          <p:cNvSpPr>
            <a:spLocks noGrp="1" noChangeArrowheads="1"/>
          </p:cNvSpPr>
          <p:nvPr>
            <p:ph type="title"/>
          </p:nvPr>
        </p:nvSpPr>
        <p:spPr/>
        <p:txBody>
          <a:bodyPr rtlCol="0">
            <a:normAutofit fontScale="90000"/>
          </a:bodyPr>
          <a:lstStyle/>
          <a:p>
            <a:pPr algn="ctr">
              <a:defRPr/>
            </a:pPr>
            <a:r>
              <a:rPr lang="en-US" altLang="en-US" sz="4000" i="1" dirty="0">
                <a:latin typeface="Arial" panose="020B0604020202020204" pitchFamily="34" charset="0"/>
                <a:cs typeface="Arial" panose="020B0604020202020204" pitchFamily="34" charset="0"/>
              </a:rPr>
              <a:t>Schistosoma</a:t>
            </a:r>
            <a:r>
              <a:rPr lang="en-US" altLang="en-US" sz="4000" dirty="0">
                <a:latin typeface="Arial" panose="020B0604020202020204" pitchFamily="34" charset="0"/>
                <a:cs typeface="Arial" panose="020B0604020202020204" pitchFamily="34" charset="0"/>
              </a:rPr>
              <a:t> Species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r>
              <a:rPr lang="en-US" altLang="en-US" sz="4000" dirty="0"/>
              <a:t> </a:t>
            </a:r>
            <a:r>
              <a:rPr lang="en-US" altLang="en-US" dirty="0"/>
              <a:t>(Cont.)</a:t>
            </a:r>
          </a:p>
        </p:txBody>
      </p:sp>
      <p:sp>
        <p:nvSpPr>
          <p:cNvPr id="128003" name="Rectangle 3">
            <a:extLst>
              <a:ext uri="{FF2B5EF4-FFF2-40B4-BE49-F238E27FC236}">
                <a16:creationId xmlns:a16="http://schemas.microsoft.com/office/drawing/2014/main" id="{35BD1BC8-95CE-C8D8-6470-8D3DC517E66F}"/>
              </a:ext>
            </a:extLst>
          </p:cNvPr>
          <p:cNvSpPr>
            <a:spLocks noGrp="1"/>
          </p:cNvSpPr>
          <p:nvPr>
            <p:ph idx="1"/>
          </p:nvPr>
        </p:nvSpPr>
        <p:spPr>
          <a:xfrm>
            <a:off x="1087224" y="1796256"/>
            <a:ext cx="9224624" cy="4321279"/>
          </a:xfrm>
        </p:spPr>
        <p:txBody>
          <a:bodyPr/>
          <a:lstStyle/>
          <a:p>
            <a:pPr eaLnBrk="1" hangingPunct="1"/>
            <a:r>
              <a:rPr lang="en-US" altLang="en-US" i="1" dirty="0">
                <a:latin typeface="Arial" panose="020B0604020202020204" pitchFamily="34" charset="0"/>
                <a:cs typeface="Arial" panose="020B0604020202020204" pitchFamily="34" charset="0"/>
              </a:rPr>
              <a:t>S. haematobium</a:t>
            </a:r>
          </a:p>
          <a:p>
            <a:pPr lvl="1" eaLnBrk="1" hangingPunct="1"/>
            <a:r>
              <a:rPr lang="en-US" altLang="en-US" dirty="0">
                <a:latin typeface="Arial" panose="020B0604020202020204" pitchFamily="34" charset="0"/>
                <a:cs typeface="Arial" panose="020B0604020202020204" pitchFamily="34" charset="0"/>
              </a:rPr>
              <a:t>Found in urine</a:t>
            </a:r>
          </a:p>
          <a:p>
            <a:pPr lvl="1" eaLnBrk="1" hangingPunct="1"/>
            <a:r>
              <a:rPr lang="en-US" altLang="en-US" dirty="0">
                <a:latin typeface="Arial" panose="020B0604020202020204" pitchFamily="34" charset="0"/>
                <a:cs typeface="Arial" panose="020B0604020202020204" pitchFamily="34" charset="0"/>
              </a:rPr>
              <a:t>Oval 110 to 170 </a:t>
            </a:r>
            <a:r>
              <a:rPr lang="en-US" altLang="en-US" dirty="0" err="1">
                <a:latin typeface="Arial" panose="020B0604020202020204" pitchFamily="34" charset="0"/>
                <a:cs typeface="Arial" panose="020B0604020202020204" pitchFamily="34" charset="0"/>
              </a:rPr>
              <a:t>μm</a:t>
            </a:r>
            <a:r>
              <a:rPr lang="en-US" altLang="en-US" dirty="0">
                <a:latin typeface="Arial" panose="020B0604020202020204" pitchFamily="34" charset="0"/>
                <a:cs typeface="Arial" panose="020B0604020202020204" pitchFamily="34" charset="0"/>
              </a:rPr>
              <a:t> long by 40 to 70 </a:t>
            </a:r>
            <a:r>
              <a:rPr lang="en-US" altLang="en-US" dirty="0" err="1">
                <a:latin typeface="Arial" panose="020B0604020202020204" pitchFamily="34" charset="0"/>
                <a:cs typeface="Arial" panose="020B0604020202020204" pitchFamily="34" charset="0"/>
              </a:rPr>
              <a:t>μm</a:t>
            </a:r>
            <a:r>
              <a:rPr lang="en-US" altLang="en-US" dirty="0">
                <a:latin typeface="Arial" panose="020B0604020202020204" pitchFamily="34" charset="0"/>
                <a:cs typeface="Arial" panose="020B0604020202020204" pitchFamily="34" charset="0"/>
              </a:rPr>
              <a:t> wide in urine</a:t>
            </a:r>
          </a:p>
          <a:p>
            <a:pPr lvl="1" eaLnBrk="1" hangingPunct="1"/>
            <a:r>
              <a:rPr lang="en-US" altLang="en-US" dirty="0">
                <a:latin typeface="Arial" panose="020B0604020202020204" pitchFamily="34" charset="0"/>
                <a:cs typeface="Arial" panose="020B0604020202020204" pitchFamily="34" charset="0"/>
              </a:rPr>
              <a:t>Terminal spine clearly visible and no operculum</a:t>
            </a:r>
          </a:p>
          <a:p>
            <a:pPr eaLnBrk="1" hangingPunct="1"/>
            <a:r>
              <a:rPr lang="en-US" altLang="en-US" i="1" dirty="0">
                <a:latin typeface="Arial" panose="020B0604020202020204" pitchFamily="34" charset="0"/>
                <a:cs typeface="Arial" panose="020B0604020202020204" pitchFamily="34" charset="0"/>
              </a:rPr>
              <a:t>S. japonicum</a:t>
            </a:r>
          </a:p>
          <a:p>
            <a:pPr lvl="1" eaLnBrk="1" hangingPunct="1"/>
            <a:r>
              <a:rPr lang="en-US" altLang="en-US" dirty="0">
                <a:latin typeface="Arial" panose="020B0604020202020204" pitchFamily="34" charset="0"/>
                <a:cs typeface="Arial" panose="020B0604020202020204" pitchFamily="34" charset="0"/>
              </a:rPr>
              <a:t>Found in feces</a:t>
            </a:r>
          </a:p>
          <a:p>
            <a:pPr lvl="1" eaLnBrk="1" hangingPunct="1"/>
            <a:r>
              <a:rPr lang="en-US" altLang="en-US" dirty="0">
                <a:latin typeface="Arial" panose="020B0604020202020204" pitchFamily="34" charset="0"/>
                <a:cs typeface="Arial" panose="020B0604020202020204" pitchFamily="34" charset="0"/>
              </a:rPr>
              <a:t>Oval 60 to 95 </a:t>
            </a:r>
            <a:r>
              <a:rPr lang="en-US" altLang="en-US" dirty="0" err="1">
                <a:latin typeface="Arial" panose="020B0604020202020204" pitchFamily="34" charset="0"/>
                <a:cs typeface="Arial" panose="020B0604020202020204" pitchFamily="34" charset="0"/>
              </a:rPr>
              <a:t>μm</a:t>
            </a:r>
            <a:r>
              <a:rPr lang="en-US" altLang="en-US" dirty="0">
                <a:latin typeface="Arial" panose="020B0604020202020204" pitchFamily="34" charset="0"/>
                <a:cs typeface="Arial" panose="020B0604020202020204" pitchFamily="34" charset="0"/>
              </a:rPr>
              <a:t> long by 40 to 60 </a:t>
            </a:r>
            <a:r>
              <a:rPr lang="en-US" altLang="en-US" dirty="0" err="1">
                <a:latin typeface="Arial" panose="020B0604020202020204" pitchFamily="34" charset="0"/>
                <a:cs typeface="Arial" panose="020B0604020202020204" pitchFamily="34" charset="0"/>
              </a:rPr>
              <a:t>μm</a:t>
            </a:r>
            <a:r>
              <a:rPr lang="en-US" altLang="en-US" dirty="0">
                <a:latin typeface="Arial" panose="020B0604020202020204" pitchFamily="34" charset="0"/>
                <a:cs typeface="Arial" panose="020B0604020202020204" pitchFamily="34" charset="0"/>
              </a:rPr>
              <a:t> wide in fecal material</a:t>
            </a:r>
          </a:p>
          <a:p>
            <a:pPr lvl="1" eaLnBrk="1" hangingPunct="1"/>
            <a:r>
              <a:rPr lang="en-US" altLang="en-US" dirty="0">
                <a:latin typeface="Arial" panose="020B0604020202020204" pitchFamily="34" charset="0"/>
                <a:cs typeface="Arial" panose="020B0604020202020204" pitchFamily="34" charset="0"/>
              </a:rPr>
              <a:t>Small, curved, often obscure, rudimentary spine and no operculum</a:t>
            </a:r>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C699800D-8B66-7E78-CAE8-AF7EBBC5275A}"/>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Schistosoma</a:t>
            </a:r>
            <a:r>
              <a:rPr lang="en-US" altLang="en-US" sz="4000" dirty="0">
                <a:latin typeface="Arial" panose="020B0604020202020204" pitchFamily="34" charset="0"/>
                <a:cs typeface="Arial" panose="020B0604020202020204" pitchFamily="34" charset="0"/>
              </a:rPr>
              <a:t> Species </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a:t>
            </a:r>
            <a:endParaRPr lang="en-US" altLang="en-US" sz="4000" dirty="0"/>
          </a:p>
        </p:txBody>
      </p:sp>
      <p:sp>
        <p:nvSpPr>
          <p:cNvPr id="129027" name="Content Placeholder 2">
            <a:extLst>
              <a:ext uri="{FF2B5EF4-FFF2-40B4-BE49-F238E27FC236}">
                <a16:creationId xmlns:a16="http://schemas.microsoft.com/office/drawing/2014/main" id="{59E39AFA-25DB-A614-E419-7B7071F972F7}"/>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Best time to collect eggs in urinary schistosomiasis</a:t>
            </a:r>
          </a:p>
          <a:p>
            <a:pPr lvl="1"/>
            <a:r>
              <a:rPr lang="en-US" altLang="en-US" dirty="0">
                <a:latin typeface="Arial" panose="020B0604020202020204" pitchFamily="34" charset="0"/>
                <a:cs typeface="Arial" panose="020B0604020202020204" pitchFamily="34" charset="0"/>
              </a:rPr>
              <a:t>During peak excretion time in the early afternoon (noon to 2 pm). </a:t>
            </a:r>
          </a:p>
          <a:p>
            <a:r>
              <a:rPr lang="en-US" altLang="en-US" dirty="0">
                <a:latin typeface="Arial" panose="020B0604020202020204" pitchFamily="34" charset="0"/>
                <a:cs typeface="Arial" panose="020B0604020202020204" pitchFamily="34" charset="0"/>
              </a:rPr>
              <a:t>Biopsy may also be used in the diagnosis of schistosomiasis.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0D9ECF11-B786-201B-D24C-BBC6FA59C79E}"/>
              </a:ext>
            </a:extLst>
          </p:cNvPr>
          <p:cNvSpPr>
            <a:spLocks noGrp="1"/>
          </p:cNvSpPr>
          <p:nvPr>
            <p:ph type="title"/>
          </p:nvPr>
        </p:nvSpPr>
        <p:spPr/>
        <p:txBody>
          <a:bodyPr>
            <a:normAutofit fontScale="90000"/>
          </a:bodyPr>
          <a:lstStyle/>
          <a:p>
            <a:pPr algn="ctr"/>
            <a:r>
              <a:rPr lang="en-US" altLang="en-US" sz="4000" i="1" dirty="0">
                <a:latin typeface="Arial" panose="020B0604020202020204" pitchFamily="34" charset="0"/>
                <a:cs typeface="Arial" panose="020B0604020202020204" pitchFamily="34" charset="0"/>
              </a:rPr>
              <a:t>Schistosoma </a:t>
            </a:r>
            <a:r>
              <a:rPr lang="en-US" altLang="en-US" sz="4000" dirty="0">
                <a:latin typeface="Arial" panose="020B0604020202020204" pitchFamily="34" charset="0"/>
                <a:cs typeface="Arial" panose="020B0604020202020204" pitchFamily="34" charset="0"/>
              </a:rPr>
              <a:t>Species</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Laboratory Diagnosis (Cont.)</a:t>
            </a:r>
          </a:p>
        </p:txBody>
      </p:sp>
      <p:sp>
        <p:nvSpPr>
          <p:cNvPr id="130051" name="Content Placeholder 2">
            <a:extLst>
              <a:ext uri="{FF2B5EF4-FFF2-40B4-BE49-F238E27FC236}">
                <a16:creationId xmlns:a16="http://schemas.microsoft.com/office/drawing/2014/main" id="{87F23E0F-083B-6488-235F-ECC8C9AF2428}"/>
              </a:ext>
            </a:extLst>
          </p:cNvPr>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Serodiagnosis can be useful to diagnose infection in patients from nonendemic countries who develop symptoms after visiting endemic areas. </a:t>
            </a:r>
          </a:p>
          <a:p>
            <a:r>
              <a:rPr lang="en-US" altLang="en-US" dirty="0">
                <a:latin typeface="Arial" panose="020B0604020202020204" pitchFamily="34" charset="0"/>
                <a:cs typeface="Arial" panose="020B0604020202020204" pitchFamily="34" charset="0"/>
              </a:rPr>
              <a:t>In areas of endemicity, serum antibody testing cannot differentiate between active and nonactive infections. </a:t>
            </a:r>
          </a:p>
          <a:p>
            <a:r>
              <a:rPr lang="en-US" altLang="en-US" dirty="0">
                <a:latin typeface="Arial" panose="020B0604020202020204" pitchFamily="34" charset="0"/>
                <a:cs typeface="Arial" panose="020B0604020202020204" pitchFamily="34" charset="0"/>
              </a:rPr>
              <a:t>A urine-based rapid test strip for the detection of parasite antigen </a:t>
            </a:r>
          </a:p>
          <a:p>
            <a:pPr lvl="1"/>
            <a:r>
              <a:rPr lang="en-US" altLang="en-US" dirty="0">
                <a:latin typeface="Arial" panose="020B0604020202020204" pitchFamily="34" charset="0"/>
                <a:cs typeface="Arial" panose="020B0604020202020204" pitchFamily="34" charset="0"/>
              </a:rPr>
              <a:t>Commercially available and useful in field screening</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E2F56D9E-1DC2-38C0-422F-180D47848B36}"/>
              </a:ext>
            </a:extLst>
          </p:cNvPr>
          <p:cNvSpPr>
            <a:spLocks noGrp="1"/>
          </p:cNvSpPr>
          <p:nvPr>
            <p:ph type="title"/>
          </p:nvPr>
        </p:nvSpPr>
        <p:spPr>
          <a:xfrm>
            <a:off x="838200" y="365126"/>
            <a:ext cx="10515600" cy="846138"/>
          </a:xfrm>
        </p:spPr>
        <p:txBody>
          <a:bodyPr>
            <a:normAutofit/>
          </a:bodyPr>
          <a:lstStyle/>
          <a:p>
            <a:pPr algn="ctr" eaLnBrk="1" hangingPunct="1"/>
            <a:r>
              <a:rPr lang="en-US" altLang="en-US" sz="4000" i="1" dirty="0">
                <a:latin typeface="Arial" panose="020B0604020202020204" pitchFamily="34" charset="0"/>
                <a:cs typeface="Arial" panose="020B0604020202020204" pitchFamily="34" charset="0"/>
              </a:rPr>
              <a:t>Schistosoma </a:t>
            </a:r>
            <a:r>
              <a:rPr lang="en-US" altLang="en-US" sz="4000" dirty="0">
                <a:latin typeface="Arial" panose="020B0604020202020204" pitchFamily="34" charset="0"/>
                <a:cs typeface="Arial" panose="020B0604020202020204" pitchFamily="34" charset="0"/>
              </a:rPr>
              <a:t>Species</a:t>
            </a:r>
            <a:r>
              <a:rPr lang="en-US" altLang="en-US" sz="4000" i="1" dirty="0">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Eggs</a:t>
            </a:r>
          </a:p>
        </p:txBody>
      </p:sp>
      <p:pic>
        <p:nvPicPr>
          <p:cNvPr id="131077" name="Picture 6" descr="Y:\ELS00000-IW26_[Mahon 6e]\ELS00000-IW26-SRC\Course-N\Construction\IC\jpg\Chapter028\028046B.jpg">
            <a:extLst>
              <a:ext uri="{FF2B5EF4-FFF2-40B4-BE49-F238E27FC236}">
                <a16:creationId xmlns:a16="http://schemas.microsoft.com/office/drawing/2014/main" id="{7A6A6BA0-CE33-E872-25B4-C7A3453E3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3733800"/>
            <a:ext cx="31623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7" descr="Y:\ELS00000-IW26_[Mahon 6e]\ELS00000-IW26-SRC\Course-N\Construction\IC\jpg\Chapter028\028046C.jpg">
            <a:extLst>
              <a:ext uri="{FF2B5EF4-FFF2-40B4-BE49-F238E27FC236}">
                <a16:creationId xmlns:a16="http://schemas.microsoft.com/office/drawing/2014/main" id="{449D3D43-39FC-7FCF-BA1E-58366468B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2135189"/>
            <a:ext cx="4246563"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9" name="Picture 8" descr="Y:\ELS00000-IW26_[Mahon 6e]\ELS00000-IW26-SRC\Course-N\Construction\IC\jpg\Chapter028\028046A.jpg">
            <a:extLst>
              <a:ext uri="{FF2B5EF4-FFF2-40B4-BE49-F238E27FC236}">
                <a16:creationId xmlns:a16="http://schemas.microsoft.com/office/drawing/2014/main" id="{02F01B30-0984-1B41-6E09-5EB193CA8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219201"/>
            <a:ext cx="34290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4">
            <a:extLst>
              <a:ext uri="{FF2B5EF4-FFF2-40B4-BE49-F238E27FC236}">
                <a16:creationId xmlns:a16="http://schemas.microsoft.com/office/drawing/2014/main" id="{00D10272-AD83-1925-A7B2-D19478C41ECF}"/>
              </a:ext>
            </a:extLst>
          </p:cNvPr>
          <p:cNvSpPr>
            <a:spLocks noGrp="1"/>
          </p:cNvSpPr>
          <p:nvPr>
            <p:ph type="title"/>
          </p:nvPr>
        </p:nvSpPr>
        <p:spPr>
          <a:xfrm>
            <a:off x="2286000" y="2514601"/>
            <a:ext cx="7772400" cy="1362075"/>
          </a:xfrm>
        </p:spPr>
        <p:txBody>
          <a:bodyPr>
            <a:normAutofit/>
          </a:bodyPr>
          <a:lstStyle/>
          <a:p>
            <a:pPr algn="ctr" eaLnBrk="1" hangingPunct="1"/>
            <a:r>
              <a:rPr lang="en-US" altLang="en-US" sz="4000" dirty="0">
                <a:latin typeface="Arial" panose="020B0604020202020204" pitchFamily="34" charset="0"/>
                <a:cs typeface="Arial" panose="020B0604020202020204" pitchFamily="34" charset="0"/>
              </a:rPr>
              <a:t> </a:t>
            </a:r>
            <a:r>
              <a:rPr lang="en-US" altLang="en-US" b="0" cap="none" dirty="0">
                <a:latin typeface="Arial" panose="020B0604020202020204" pitchFamily="34" charset="0"/>
                <a:cs typeface="Arial" panose="020B0604020202020204" pitchFamily="34" charset="0"/>
              </a:rPr>
              <a:t>Tapeworms</a:t>
            </a:r>
            <a:endParaRPr lang="en-US" altLang="en-US" sz="40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Neon-RoyalBlue">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on-RoyalBlue" id="{72EAA468-4DB8-4A64-830F-1CBAD7B3591C}" vid="{6AF9C7EC-0BC1-4F79-9811-701B7FD60B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Neon-RoyalBlue</Template>
  <TotalTime>748</TotalTime>
  <Words>6340</Words>
  <Application>Microsoft Office PowerPoint</Application>
  <PresentationFormat>Widescreen</PresentationFormat>
  <Paragraphs>809</Paragraphs>
  <Slides>145</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145</vt:i4>
      </vt:variant>
    </vt:vector>
  </HeadingPairs>
  <TitlesOfParts>
    <vt:vector size="155" baseType="lpstr">
      <vt:lpstr>ＭＳ Ｐゴシック</vt:lpstr>
      <vt:lpstr>ＭＳ Ｐゴシック</vt:lpstr>
      <vt:lpstr>Arial</vt:lpstr>
      <vt:lpstr>Calibri</vt:lpstr>
      <vt:lpstr>Comic Sans MS</vt:lpstr>
      <vt:lpstr>Times New Roman</vt:lpstr>
      <vt:lpstr>Wingdings</vt:lpstr>
      <vt:lpstr>Wingdings 2</vt:lpstr>
      <vt:lpstr>Wingdings 3</vt:lpstr>
      <vt:lpstr>Neon-RoyalBlue</vt:lpstr>
      <vt:lpstr>PowerPoint Presentation</vt:lpstr>
      <vt:lpstr>Toxoplasma gondii</vt:lpstr>
      <vt:lpstr>Toxoplasma gondii (Cont.) Clinical Infections</vt:lpstr>
      <vt:lpstr>Toxoplasma gondii (Cont.) Clinical Infections</vt:lpstr>
      <vt:lpstr>Toxoplasma gondii (Cont.) Clinical Infections</vt:lpstr>
      <vt:lpstr>Toxoplasma gondii (Cont.) Clinical Infections</vt:lpstr>
      <vt:lpstr>Toxoplasma gondii (Cont.) Clinical Infections</vt:lpstr>
      <vt:lpstr>Toxoplasma gondii  Treatment</vt:lpstr>
      <vt:lpstr>Toxoplasma gondii  Life Cycle </vt:lpstr>
      <vt:lpstr>Tachyzoites of T. gondii</vt:lpstr>
      <vt:lpstr>Toxoplasma gondii (Cont.)</vt:lpstr>
      <vt:lpstr>Life Cycle of T. gondii</vt:lpstr>
      <vt:lpstr>Toxoplasma gondii Laboratory Diagnosis</vt:lpstr>
      <vt:lpstr>Toxoplasma gondii Laboratory Diagnosis (Cont.)</vt:lpstr>
      <vt:lpstr>Toxoplasma gondii Laboratory Diagnosis (Cont.)</vt:lpstr>
      <vt:lpstr>Toxoplasma gondii Laboratory Diagnosis (Cont.)</vt:lpstr>
      <vt:lpstr>Opportunistic  Intestinal Apicomplexa</vt:lpstr>
      <vt:lpstr>Cryptosporidium spp.</vt:lpstr>
      <vt:lpstr>Cryptosporidium spp. (Cont.)</vt:lpstr>
      <vt:lpstr>Cryptosporidium spp. (Cont.)</vt:lpstr>
      <vt:lpstr>Cryptosporidium spp. Clinical Infections</vt:lpstr>
      <vt:lpstr>Cryptosporidium spp. Clinical Infections (Cont.)</vt:lpstr>
      <vt:lpstr>Cryptosporidium spp. Clinical Infections (Cont.)</vt:lpstr>
      <vt:lpstr>Cryptosporidium spp. Treatment</vt:lpstr>
      <vt:lpstr>Life Cycle of Cryptosporidium</vt:lpstr>
      <vt:lpstr>Cryptosporidium spp. Laboratory Diagnosis (Cont.)</vt:lpstr>
      <vt:lpstr>Cryptosporidium Oocysts</vt:lpstr>
      <vt:lpstr>Cryptosporidium spp. Laboratory Diagnosis (Cont.)</vt:lpstr>
      <vt:lpstr>Cryptosporidium spp. Laboratory Diagnosis (Cont.)</vt:lpstr>
      <vt:lpstr>Cystoisospora belli </vt:lpstr>
      <vt:lpstr>Cystoisospora belli (Cont.)</vt:lpstr>
      <vt:lpstr>Cystoisospora belli (Cont.)</vt:lpstr>
      <vt:lpstr>C. belli Oocysts</vt:lpstr>
      <vt:lpstr>Cystoisospora belli (Cont.)</vt:lpstr>
      <vt:lpstr>Cyclospora cayetanensis</vt:lpstr>
      <vt:lpstr>Cyclospora cayetanensis (Cont.)</vt:lpstr>
      <vt:lpstr>Cyclospora cayetanensis (Cont.)</vt:lpstr>
      <vt:lpstr>Cyclospora cayetanensis (Cont.)</vt:lpstr>
      <vt:lpstr>Cyclospora cayetanensis (Cont.)</vt:lpstr>
      <vt:lpstr>C. cayetanensis Oocysts</vt:lpstr>
      <vt:lpstr>PowerPoint Presentation</vt:lpstr>
      <vt:lpstr>Microsporidia</vt:lpstr>
      <vt:lpstr>Microsporidia</vt:lpstr>
      <vt:lpstr>Microsporidia  Clinical Infections</vt:lpstr>
      <vt:lpstr>Microsporidia  Clinical Infections(Cont.)</vt:lpstr>
      <vt:lpstr>Microsporidia  Clinical Infections (Cont.)</vt:lpstr>
      <vt:lpstr>Microsporidia  Treatment</vt:lpstr>
      <vt:lpstr>Microsporidia  Life Cycle</vt:lpstr>
      <vt:lpstr>Microsporidia  Life Cycle (Cont.)</vt:lpstr>
      <vt:lpstr>Microsporidia  Life Cycle (Cont.)</vt:lpstr>
      <vt:lpstr>Microsporidia  Laboratory Diagnosis</vt:lpstr>
      <vt:lpstr>Microsporidia  Laboratory Diagnosis (Cont.)</vt:lpstr>
      <vt:lpstr>Microsporidia  Laboratory Diagnosis</vt:lpstr>
      <vt:lpstr>Microsporidia Spores</vt:lpstr>
      <vt:lpstr>Diarrheic stool, smear, modified Weber stain, light microscopy</vt:lpstr>
      <vt:lpstr>Diarrheic Stool From Concentration, Transmission Electron Microscopy</vt:lpstr>
      <vt:lpstr>Helminths</vt:lpstr>
      <vt:lpstr>Helminths Overview</vt:lpstr>
      <vt:lpstr>Helminths Overview</vt:lpstr>
      <vt:lpstr>Helminths Overview</vt:lpstr>
      <vt:lpstr>PowerPoint Presentation</vt:lpstr>
      <vt:lpstr>Scientific and Common Names Fukes (Trematodes) </vt:lpstr>
      <vt:lpstr>Flukes  General Characteristics</vt:lpstr>
      <vt:lpstr>Life Cycle of Liver, Lung,  and Intestinal Flukes</vt:lpstr>
      <vt:lpstr>Flukes Laboratory Diagnosis</vt:lpstr>
      <vt:lpstr>Comparisons of Fluke Eggs</vt:lpstr>
      <vt:lpstr>Intestinal Flukes</vt:lpstr>
      <vt:lpstr>Fasciolopsis buski</vt:lpstr>
      <vt:lpstr>Fasciolopsis buski  Laboratory Diagnosis</vt:lpstr>
      <vt:lpstr>F. hepatica/F. buski egg</vt:lpstr>
      <vt:lpstr>Other Intestinal Flukes </vt:lpstr>
      <vt:lpstr>Other Intestinal Flukes (Cont.) </vt:lpstr>
      <vt:lpstr>Liver Flukes</vt:lpstr>
      <vt:lpstr>Fasciola hepatica</vt:lpstr>
      <vt:lpstr>Fasciola hepatica  Laboratory Diagnosis</vt:lpstr>
      <vt:lpstr>F. hepatica/F. buski egg</vt:lpstr>
      <vt:lpstr>Clonorchis sinensis</vt:lpstr>
      <vt:lpstr>Clonorchis sinensis Laboratory Diagnosis</vt:lpstr>
      <vt:lpstr>Clonorchis sinensis Egg</vt:lpstr>
      <vt:lpstr>Lung Flukes</vt:lpstr>
      <vt:lpstr>Paragonimus westermani</vt:lpstr>
      <vt:lpstr>Paragonimus westermani  Laboratory Diagnosis</vt:lpstr>
      <vt:lpstr>P. westermani Egg</vt:lpstr>
      <vt:lpstr>Blood Flukes</vt:lpstr>
      <vt:lpstr>Schistosoma Species</vt:lpstr>
      <vt:lpstr>Schistosoma Species (Cont.)</vt:lpstr>
      <vt:lpstr>Schistosoma spp. Clinical Infections </vt:lpstr>
      <vt:lpstr>Schistosoma spp. Clinical Infections (Cont.)</vt:lpstr>
      <vt:lpstr>Schistosoma spp. Clinical Infections </vt:lpstr>
      <vt:lpstr>Schistosoma spp. Clinical Infections (Cont.)</vt:lpstr>
      <vt:lpstr>Schistosoma spp. Clinical Infections (Cont.)</vt:lpstr>
      <vt:lpstr>Schistosoma spp. Clinical Infections (Cont.)</vt:lpstr>
      <vt:lpstr>Life Cycle of Blood Flukes</vt:lpstr>
      <vt:lpstr>Schistosoma Species  Laboratory Diagnosis</vt:lpstr>
      <vt:lpstr>Schistosoma Species  Laboratory Diagnosis (Cont.)</vt:lpstr>
      <vt:lpstr>Schistosoma Species  Laboratory Diagnosis</vt:lpstr>
      <vt:lpstr>Schistosoma Species Laboratory Diagnosis (Cont.)</vt:lpstr>
      <vt:lpstr>Schistosoma Species Eggs</vt:lpstr>
      <vt:lpstr> Tapeworms</vt:lpstr>
      <vt:lpstr>Scientific and Common Names Tapeworms (Cestodes)</vt:lpstr>
      <vt:lpstr>Tapeworms General Characteristics</vt:lpstr>
      <vt:lpstr>Diagram of a Tapeworm</vt:lpstr>
      <vt:lpstr>Tapeworms General Characteristics (Cont.)</vt:lpstr>
      <vt:lpstr>Comparisons of Tapeworm Eggs</vt:lpstr>
      <vt:lpstr>Tapeworms General Characteristics (Cont.)</vt:lpstr>
      <vt:lpstr>Diphyllobothrium latum</vt:lpstr>
      <vt:lpstr>Life Cycle of D. latum</vt:lpstr>
      <vt:lpstr>Diphyllobothrium latum Laboratory Diagnosis</vt:lpstr>
      <vt:lpstr>Diphyllobothrium latum Laboratory Diagnosis</vt:lpstr>
      <vt:lpstr>D. latum Egg</vt:lpstr>
      <vt:lpstr>Diphyllobothrium latum Laboratory Diagnosis (Cont.)</vt:lpstr>
      <vt:lpstr>Taenia </vt:lpstr>
      <vt:lpstr>Life Cycle of Taenia spp.</vt:lpstr>
      <vt:lpstr>Taenia (Cont.)</vt:lpstr>
      <vt:lpstr>Taenia (Cont.)</vt:lpstr>
      <vt:lpstr>Taenia  Laboratory Diagnosis</vt:lpstr>
      <vt:lpstr>Taenia  Laboratory Diagnosis (Cont.)</vt:lpstr>
      <vt:lpstr>Hymenolepis</vt:lpstr>
      <vt:lpstr>Hymenolepis (Cont.)</vt:lpstr>
      <vt:lpstr>Life Cycle of Hymenolepis spp.</vt:lpstr>
      <vt:lpstr>Hymenolepis (Cont.)</vt:lpstr>
      <vt:lpstr>Hymenolepis</vt:lpstr>
      <vt:lpstr>Hymenolepis nana Egg</vt:lpstr>
      <vt:lpstr>Hymenolepis</vt:lpstr>
      <vt:lpstr>H. diminuta Egg</vt:lpstr>
      <vt:lpstr>Dipylidium caninum</vt:lpstr>
      <vt:lpstr>Dipylidium caninum</vt:lpstr>
      <vt:lpstr>Dipylidium caninum</vt:lpstr>
      <vt:lpstr>D. caninum Egg Packet</vt:lpstr>
      <vt:lpstr>PowerPoint Presentation</vt:lpstr>
      <vt:lpstr> Tissue Infections with Cestodes </vt:lpstr>
      <vt:lpstr>Cystercosis</vt:lpstr>
      <vt:lpstr>Cystercosis (Cont.)</vt:lpstr>
      <vt:lpstr>Cystercosis (Cont.)</vt:lpstr>
      <vt:lpstr>Cystercosis (Cont.)</vt:lpstr>
      <vt:lpstr>Cystercosis (Cont.)</vt:lpstr>
      <vt:lpstr>Cystercosis (Cont.)</vt:lpstr>
      <vt:lpstr>Sparganosis</vt:lpstr>
      <vt:lpstr>Sparganosis</vt:lpstr>
      <vt:lpstr>Echinococcosis</vt:lpstr>
      <vt:lpstr>Echinococcosis</vt:lpstr>
      <vt:lpstr>Echinococcosis (Cont.)</vt:lpstr>
      <vt:lpstr>Echinococcosis (Cont.)</vt:lpstr>
      <vt:lpstr>Echinococcosis (Cont.)</vt:lpstr>
      <vt:lpstr>Echinococcosis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Blessing</dc:creator>
  <cp:lastModifiedBy>Tyler Thomas</cp:lastModifiedBy>
  <cp:revision>8</cp:revision>
  <dcterms:created xsi:type="dcterms:W3CDTF">2023-01-04T04:50:02Z</dcterms:created>
  <dcterms:modified xsi:type="dcterms:W3CDTF">2024-10-07T13:54:15Z</dcterms:modified>
</cp:coreProperties>
</file>