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3"/>
  </p:notesMasterIdLst>
  <p:sldIdLst>
    <p:sldId id="705" r:id="rId2"/>
    <p:sldId id="495" r:id="rId3"/>
    <p:sldId id="503" r:id="rId4"/>
    <p:sldId id="611" r:id="rId5"/>
    <p:sldId id="612" r:id="rId6"/>
    <p:sldId id="613" r:id="rId7"/>
    <p:sldId id="364" r:id="rId8"/>
    <p:sldId id="445" r:id="rId9"/>
    <p:sldId id="605" r:id="rId10"/>
    <p:sldId id="615" r:id="rId11"/>
    <p:sldId id="363" r:id="rId12"/>
    <p:sldId id="616" r:id="rId13"/>
    <p:sldId id="446" r:id="rId14"/>
    <p:sldId id="365" r:id="rId15"/>
    <p:sldId id="447" r:id="rId16"/>
    <p:sldId id="620" r:id="rId17"/>
    <p:sldId id="619" r:id="rId18"/>
    <p:sldId id="617" r:id="rId19"/>
    <p:sldId id="618" r:id="rId20"/>
    <p:sldId id="623" r:id="rId21"/>
    <p:sldId id="448" r:id="rId22"/>
    <p:sldId id="622" r:id="rId23"/>
    <p:sldId id="366" r:id="rId24"/>
    <p:sldId id="449" r:id="rId25"/>
    <p:sldId id="626" r:id="rId26"/>
    <p:sldId id="624" r:id="rId27"/>
    <p:sldId id="625" r:id="rId28"/>
    <p:sldId id="627" r:id="rId29"/>
    <p:sldId id="367" r:id="rId30"/>
    <p:sldId id="629" r:id="rId31"/>
    <p:sldId id="368" r:id="rId32"/>
    <p:sldId id="630" r:id="rId33"/>
    <p:sldId id="628" r:id="rId34"/>
    <p:sldId id="602" r:id="rId35"/>
    <p:sldId id="631" r:id="rId36"/>
    <p:sldId id="633" r:id="rId37"/>
    <p:sldId id="634" r:id="rId38"/>
    <p:sldId id="635" r:id="rId39"/>
    <p:sldId id="369" r:id="rId40"/>
    <p:sldId id="636" r:id="rId41"/>
    <p:sldId id="638" r:id="rId42"/>
    <p:sldId id="637" r:id="rId43"/>
    <p:sldId id="639" r:id="rId44"/>
    <p:sldId id="640" r:id="rId45"/>
    <p:sldId id="453" r:id="rId46"/>
    <p:sldId id="469" r:id="rId47"/>
    <p:sldId id="642" r:id="rId48"/>
    <p:sldId id="643" r:id="rId49"/>
    <p:sldId id="454" r:id="rId50"/>
    <p:sldId id="644" r:id="rId51"/>
    <p:sldId id="646" r:id="rId52"/>
    <p:sldId id="645" r:id="rId53"/>
    <p:sldId id="647" r:id="rId54"/>
    <p:sldId id="649" r:id="rId55"/>
    <p:sldId id="371" r:id="rId56"/>
    <p:sldId id="650" r:id="rId57"/>
    <p:sldId id="455" r:id="rId58"/>
    <p:sldId id="372" r:id="rId59"/>
    <p:sldId id="648" r:id="rId60"/>
    <p:sldId id="652" r:id="rId61"/>
    <p:sldId id="651" r:id="rId62"/>
    <p:sldId id="653" r:id="rId63"/>
    <p:sldId id="654" r:id="rId64"/>
    <p:sldId id="505" r:id="rId65"/>
    <p:sldId id="657" r:id="rId66"/>
    <p:sldId id="655" r:id="rId67"/>
    <p:sldId id="658" r:id="rId68"/>
    <p:sldId id="661" r:id="rId69"/>
    <p:sldId id="662" r:id="rId70"/>
    <p:sldId id="663" r:id="rId71"/>
    <p:sldId id="665" r:id="rId72"/>
    <p:sldId id="373" r:id="rId73"/>
    <p:sldId id="668" r:id="rId74"/>
    <p:sldId id="664" r:id="rId75"/>
    <p:sldId id="659" r:id="rId76"/>
    <p:sldId id="669" r:id="rId77"/>
    <p:sldId id="670" r:id="rId78"/>
    <p:sldId id="507" r:id="rId79"/>
    <p:sldId id="506" r:id="rId80"/>
    <p:sldId id="671" r:id="rId81"/>
    <p:sldId id="672" r:id="rId82"/>
    <p:sldId id="673" r:id="rId83"/>
    <p:sldId id="375" r:id="rId84"/>
    <p:sldId id="374" r:id="rId85"/>
    <p:sldId id="675" r:id="rId86"/>
    <p:sldId id="676" r:id="rId87"/>
    <p:sldId id="677" r:id="rId88"/>
    <p:sldId id="679" r:id="rId89"/>
    <p:sldId id="680" r:id="rId90"/>
    <p:sldId id="678" r:id="rId91"/>
    <p:sldId id="681" r:id="rId92"/>
    <p:sldId id="682" r:id="rId93"/>
    <p:sldId id="674" r:id="rId94"/>
    <p:sldId id="684" r:id="rId95"/>
    <p:sldId id="686" r:id="rId96"/>
    <p:sldId id="687" r:id="rId97"/>
    <p:sldId id="688" r:id="rId98"/>
    <p:sldId id="689" r:id="rId99"/>
    <p:sldId id="691" r:id="rId100"/>
    <p:sldId id="690" r:id="rId101"/>
    <p:sldId id="377" r:id="rId102"/>
    <p:sldId id="685" r:id="rId103"/>
    <p:sldId id="692" r:id="rId104"/>
    <p:sldId id="693" r:id="rId105"/>
    <p:sldId id="683" r:id="rId106"/>
    <p:sldId id="694" r:id="rId107"/>
    <p:sldId id="696" r:id="rId108"/>
    <p:sldId id="695" r:id="rId109"/>
    <p:sldId id="698" r:id="rId110"/>
    <p:sldId id="697" r:id="rId111"/>
    <p:sldId id="702" r:id="rId1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3F5DD6-791E-8ACB-8374-EBEBC65B052B}" name="Connie Mahon" initials="CM" userId="dffcbafd17e6388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62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123" Type="http://schemas.microsoft.com/office/2018/10/relationships/authors" Target="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3C61B-4DE3-4D63-96B6-3EA2DBC54EC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4E1DF-F029-4ADE-9412-14EE82120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1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>
            <a:extLst>
              <a:ext uri="{FF2B5EF4-FFF2-40B4-BE49-F238E27FC236}">
                <a16:creationId xmlns:a16="http://schemas.microsoft.com/office/drawing/2014/main" id="{626BE902-83A7-EA13-3391-B57C430A6A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>
            <a:extLst>
              <a:ext uri="{FF2B5EF4-FFF2-40B4-BE49-F238E27FC236}">
                <a16:creationId xmlns:a16="http://schemas.microsoft.com/office/drawing/2014/main" id="{075882C1-C31F-391A-438A-D6B6177DA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6612" name="Slide Number Placeholder 3">
            <a:extLst>
              <a:ext uri="{FF2B5EF4-FFF2-40B4-BE49-F238E27FC236}">
                <a16:creationId xmlns:a16="http://schemas.microsoft.com/office/drawing/2014/main" id="{F43921EE-2661-7EA7-5A44-695692CD10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6229D1-7208-4451-AEA2-53B3252447C9}" type="slidenum">
              <a:rPr lang="en-US" altLang="en-US" sz="1200" b="0">
                <a:latin typeface="Arial" panose="020B0604020202020204" pitchFamily="34" charset="0"/>
              </a:rPr>
              <a:pPr/>
              <a:t>12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>
            <a:extLst>
              <a:ext uri="{FF2B5EF4-FFF2-40B4-BE49-F238E27FC236}">
                <a16:creationId xmlns:a16="http://schemas.microsoft.com/office/drawing/2014/main" id="{AECEEDAB-C718-5DB1-E67C-B72CAB889D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>
            <a:extLst>
              <a:ext uri="{FF2B5EF4-FFF2-40B4-BE49-F238E27FC236}">
                <a16:creationId xmlns:a16="http://schemas.microsoft.com/office/drawing/2014/main" id="{CBCAEBAC-3700-E435-3867-9731842AE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8660" name="Slide Number Placeholder 3">
            <a:extLst>
              <a:ext uri="{FF2B5EF4-FFF2-40B4-BE49-F238E27FC236}">
                <a16:creationId xmlns:a16="http://schemas.microsoft.com/office/drawing/2014/main" id="{C72C835D-1E6C-D680-63E1-D9B9B419BD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222EF4-5623-435C-A58D-14E2DBDEF6EA}" type="slidenum">
              <a:rPr lang="en-US" altLang="en-US" sz="1200" b="0">
                <a:latin typeface="Arial" panose="020B0604020202020204" pitchFamily="34" charset="0"/>
              </a:rPr>
              <a:pPr/>
              <a:t>13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>
            <a:extLst>
              <a:ext uri="{FF2B5EF4-FFF2-40B4-BE49-F238E27FC236}">
                <a16:creationId xmlns:a16="http://schemas.microsoft.com/office/drawing/2014/main" id="{744070F3-8E6A-4663-81C7-95842806B1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>
            <a:extLst>
              <a:ext uri="{FF2B5EF4-FFF2-40B4-BE49-F238E27FC236}">
                <a16:creationId xmlns:a16="http://schemas.microsoft.com/office/drawing/2014/main" id="{4D2AD410-FF23-ECD2-E8F2-4CEF4C804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0948" name="Slide Number Placeholder 3">
            <a:extLst>
              <a:ext uri="{FF2B5EF4-FFF2-40B4-BE49-F238E27FC236}">
                <a16:creationId xmlns:a16="http://schemas.microsoft.com/office/drawing/2014/main" id="{C157E1D2-AF45-A6B6-17A9-DDED575B0F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B8F533-B14E-4FCB-9DB6-C4457D2B91A3}" type="slidenum">
              <a:rPr lang="en-US" altLang="en-US" sz="1200" b="0">
                <a:latin typeface="Arial" panose="020B0604020202020204" pitchFamily="34" charset="0"/>
              </a:rPr>
              <a:pPr/>
              <a:t>24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>
            <a:extLst>
              <a:ext uri="{FF2B5EF4-FFF2-40B4-BE49-F238E27FC236}">
                <a16:creationId xmlns:a16="http://schemas.microsoft.com/office/drawing/2014/main" id="{C7BBE193-7D19-5F06-6561-3726F00E2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>
            <a:extLst>
              <a:ext uri="{FF2B5EF4-FFF2-40B4-BE49-F238E27FC236}">
                <a16:creationId xmlns:a16="http://schemas.microsoft.com/office/drawing/2014/main" id="{A21A0381-DF99-02DF-C4C2-C6CC5701A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6308" name="Slide Number Placeholder 3">
            <a:extLst>
              <a:ext uri="{FF2B5EF4-FFF2-40B4-BE49-F238E27FC236}">
                <a16:creationId xmlns:a16="http://schemas.microsoft.com/office/drawing/2014/main" id="{423D0AC2-F458-ED2D-E9F9-CB572D390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E2F014-2BB0-4454-8A7C-7ED6C8711DAD}" type="slidenum">
              <a:rPr lang="en-US" altLang="en-US" sz="1200" b="0">
                <a:latin typeface="Arial" panose="020B0604020202020204" pitchFamily="34" charset="0"/>
              </a:rPr>
              <a:pPr/>
              <a:t>38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>
            <a:extLst>
              <a:ext uri="{FF2B5EF4-FFF2-40B4-BE49-F238E27FC236}">
                <a16:creationId xmlns:a16="http://schemas.microsoft.com/office/drawing/2014/main" id="{E847E78A-9BD9-8F5D-FCEC-76D5F8EAA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>
            <a:extLst>
              <a:ext uri="{FF2B5EF4-FFF2-40B4-BE49-F238E27FC236}">
                <a16:creationId xmlns:a16="http://schemas.microsoft.com/office/drawing/2014/main" id="{0CE21DF1-414A-D7A1-C465-D813012C0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8596" name="Slide Number Placeholder 3">
            <a:extLst>
              <a:ext uri="{FF2B5EF4-FFF2-40B4-BE49-F238E27FC236}">
                <a16:creationId xmlns:a16="http://schemas.microsoft.com/office/drawing/2014/main" id="{4FDC0F0B-B719-F88F-8696-F7D0B1FBD0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E782C3-6CC0-45D2-9C2A-E411AB2FD44F}" type="slidenum">
              <a:rPr lang="en-US" altLang="en-US" sz="1200" b="0">
                <a:latin typeface="Arial" panose="020B0604020202020204" pitchFamily="34" charset="0"/>
              </a:rPr>
              <a:pPr/>
              <a:t>47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>
            <a:extLst>
              <a:ext uri="{FF2B5EF4-FFF2-40B4-BE49-F238E27FC236}">
                <a16:creationId xmlns:a16="http://schemas.microsoft.com/office/drawing/2014/main" id="{F34CC838-4820-10A3-F3AA-184E0DA1C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>
            <a:extLst>
              <a:ext uri="{FF2B5EF4-FFF2-40B4-BE49-F238E27FC236}">
                <a16:creationId xmlns:a16="http://schemas.microsoft.com/office/drawing/2014/main" id="{6DD2E9AB-20BB-30FE-32E2-08A52F665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64" name="Slide Number Placeholder 3">
            <a:extLst>
              <a:ext uri="{FF2B5EF4-FFF2-40B4-BE49-F238E27FC236}">
                <a16:creationId xmlns:a16="http://schemas.microsoft.com/office/drawing/2014/main" id="{5653A16A-D9E5-ACB1-5EFB-32CB76B65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AA934A-7B3E-4250-9E48-69BDF991F6DE}" type="slidenum">
              <a:rPr lang="en-US" altLang="en-US" sz="1200" b="0">
                <a:latin typeface="Arial" panose="020B0604020202020204" pitchFamily="34" charset="0"/>
              </a:rPr>
              <a:pPr/>
              <a:t>53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>
            <a:extLst>
              <a:ext uri="{FF2B5EF4-FFF2-40B4-BE49-F238E27FC236}">
                <a16:creationId xmlns:a16="http://schemas.microsoft.com/office/drawing/2014/main" id="{EDB784DB-9920-CDD0-4B60-CF33E2A48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>
            <a:extLst>
              <a:ext uri="{FF2B5EF4-FFF2-40B4-BE49-F238E27FC236}">
                <a16:creationId xmlns:a16="http://schemas.microsoft.com/office/drawing/2014/main" id="{518325A1-D04E-F1FD-D8AE-B2FADE18A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8532" name="Slide Number Placeholder 3">
            <a:extLst>
              <a:ext uri="{FF2B5EF4-FFF2-40B4-BE49-F238E27FC236}">
                <a16:creationId xmlns:a16="http://schemas.microsoft.com/office/drawing/2014/main" id="{83EDE3EC-2AB5-23D7-A537-930BDA5D53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6B9E35-AB2F-46DF-AB89-9C97430ADBF6}" type="slidenum">
              <a:rPr lang="en-US" altLang="en-US" sz="1200" b="0">
                <a:latin typeface="Arial" panose="020B0604020202020204" pitchFamily="34" charset="0"/>
              </a:rPr>
              <a:pPr/>
              <a:t>82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>
            <a:extLst>
              <a:ext uri="{FF2B5EF4-FFF2-40B4-BE49-F238E27FC236}">
                <a16:creationId xmlns:a16="http://schemas.microsoft.com/office/drawing/2014/main" id="{ECB4F88E-FA77-7545-11F7-B88C6E50D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Notes Placeholder 2">
            <a:extLst>
              <a:ext uri="{FF2B5EF4-FFF2-40B4-BE49-F238E27FC236}">
                <a16:creationId xmlns:a16="http://schemas.microsoft.com/office/drawing/2014/main" id="{7BEB07A3-D084-31C8-A107-8219DF87C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5700" name="Slide Number Placeholder 3">
            <a:extLst>
              <a:ext uri="{FF2B5EF4-FFF2-40B4-BE49-F238E27FC236}">
                <a16:creationId xmlns:a16="http://schemas.microsoft.com/office/drawing/2014/main" id="{B1453E0F-5675-3BF3-BAC4-70BCDBC00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288FAC-1388-455A-942C-CAC4BC7B2EE0}" type="slidenum">
              <a:rPr lang="en-US" altLang="en-US" sz="1200" b="0">
                <a:latin typeface="Arial" panose="020B0604020202020204" pitchFamily="34" charset="0"/>
              </a:rPr>
              <a:pPr/>
              <a:t>87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143000"/>
            <a:ext cx="103632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2819400"/>
            <a:ext cx="95504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 2" pitchFamily="18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07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99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7176"/>
            <a:ext cx="508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7176"/>
            <a:ext cx="508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02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45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2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228600"/>
            <a:ext cx="2590800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569200" cy="57531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6F51D86F-2136-8292-09B1-20A17EE15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36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78C2A6C-AF62-A437-EE2C-41BB98BC4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7176"/>
            <a:ext cx="103632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988552A0-3152-1F69-4C02-33BE7BD97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9200" y="6508751"/>
            <a:ext cx="812800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A717FAC-A327-4206-8D97-C15D00EFD7D8}" type="slidenum">
              <a:rPr lang="en-US" altLang="en-US" sz="10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B2955-C4BD-2C1A-586E-ABF68AB00F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650154" y="6621829"/>
            <a:ext cx="3048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870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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anose="05040102010807070707" pitchFamily="18" charset="2"/>
        <a:buChar char="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39F165C2-0A44-8E31-7973-FC0DAAB2D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SzPct val="60000"/>
              <a:buFont typeface="Wingdings 2" panose="05020102010507070707" pitchFamily="18" charset="2"/>
              <a:buChar char="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 3" panose="05040102010807070707" pitchFamily="18" charset="2"/>
              <a:buChar char="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GB" altLang="en-US" sz="4000">
                <a:ea typeface="ＭＳ Ｐゴシック" panose="020B0600070205080204" pitchFamily="34" charset="-128"/>
              </a:rPr>
              <a:t>Chapter 28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A906207B-E2C8-D5F4-EFBA-C5BCBC810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160714"/>
            <a:ext cx="73152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SzPct val="60000"/>
              <a:buFont typeface="Wingdings 2" panose="05020102010507070707" pitchFamily="18" charset="2"/>
              <a:buChar char="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 3" panose="05040102010807070707" pitchFamily="18" charset="2"/>
              <a:buChar char="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Font typeface="Wingdings 2" panose="05020102010507070707" pitchFamily="18" charset="2"/>
              <a:buNone/>
            </a:pPr>
            <a:r>
              <a:rPr lang="en-US" altLang="en-US" sz="3000" dirty="0">
                <a:ea typeface="ＭＳ Ｐゴシック" panose="020B0600070205080204" pitchFamily="34" charset="-128"/>
              </a:rPr>
              <a:t>Diagnostic Parasitology</a:t>
            </a:r>
          </a:p>
          <a:p>
            <a:pPr algn="ctr">
              <a:spcBef>
                <a:spcPct val="0"/>
              </a:spcBef>
              <a:buClr>
                <a:schemeClr val="tx2"/>
              </a:buClr>
              <a:buFont typeface="Wingdings 2" panose="05020102010507070707" pitchFamily="18" charset="2"/>
              <a:buNone/>
            </a:pPr>
            <a:endParaRPr lang="en-US" altLang="en-US" sz="3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algn="ctr">
              <a:spcBef>
                <a:spcPct val="0"/>
              </a:spcBef>
              <a:buClr>
                <a:schemeClr val="tx2"/>
              </a:buClr>
              <a:buFont typeface="Wingdings 2" panose="05020102010507070707" pitchFamily="18" charset="2"/>
              <a:buNone/>
            </a:pPr>
            <a:r>
              <a:rPr lang="en-US" altLang="en-US" sz="3000" dirty="0">
                <a:ea typeface="ＭＳ Ｐゴシック" panose="020B0600070205080204" pitchFamily="34" charset="-128"/>
              </a:rPr>
              <a:t>PART FOUR</a:t>
            </a:r>
          </a:p>
        </p:txBody>
      </p:sp>
      <p:sp useBgFill="1">
        <p:nvSpPr>
          <p:cNvPr id="15364" name="Rectangle 5">
            <a:extLst>
              <a:ext uri="{FF2B5EF4-FFF2-40B4-BE49-F238E27FC236}">
                <a16:creationId xmlns:a16="http://schemas.microsoft.com/office/drawing/2014/main" id="{53FF3311-9BC2-44A9-C011-DE472BF01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477000"/>
            <a:ext cx="381000" cy="2286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 2" panose="05020102010507070707" pitchFamily="18" charset="2"/>
              <a:buChar char="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 3" panose="05040102010807070707" pitchFamily="18" charset="2"/>
              <a:buChar char="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80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>
            <a:extLst>
              <a:ext uri="{FF2B5EF4-FFF2-40B4-BE49-F238E27FC236}">
                <a16:creationId xmlns:a16="http://schemas.microsoft.com/office/drawing/2014/main" id="{0658F1E8-B18D-F0A3-61DF-FB7C5461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1" y="320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Enterobius vermicularis</a:t>
            </a:r>
            <a:r>
              <a:rPr lang="en-US" altLang="en-US" sz="4000" i="1" dirty="0"/>
              <a:t/>
            </a:r>
            <a:br>
              <a:rPr lang="en-US" altLang="en-US" sz="4000" i="1" dirty="0"/>
            </a:br>
            <a:r>
              <a:rPr lang="en-US" altLang="en-US" sz="4000" b="1" dirty="0"/>
              <a:t>(Cont.)</a:t>
            </a:r>
          </a:p>
        </p:txBody>
      </p:sp>
      <p:sp>
        <p:nvSpPr>
          <p:cNvPr id="193539" name="Content Placeholder 2">
            <a:extLst>
              <a:ext uri="{FF2B5EF4-FFF2-40B4-BE49-F238E27FC236}">
                <a16:creationId xmlns:a16="http://schemas.microsoft.com/office/drawing/2014/main" id="{187ED92B-44D8-0B7F-7A66-6EB030A8E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Often asymptomatic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Loss of appetite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Abdominal pain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Loss of sleep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Nausea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Anal pruritis, caused by migration of the female adult worm through the anus at night to lay eggs in the perianal area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itle 1">
            <a:extLst>
              <a:ext uri="{FF2B5EF4-FFF2-40B4-BE49-F238E27FC236}">
                <a16:creationId xmlns:a16="http://schemas.microsoft.com/office/drawing/2014/main" id="{0B24C8FC-225B-1754-A24E-8B2A9C15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Onchocerca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volvulus</a:t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300035" name="Content Placeholder 2">
            <a:extLst>
              <a:ext uri="{FF2B5EF4-FFF2-40B4-BE49-F238E27FC236}">
                <a16:creationId xmlns:a16="http://schemas.microsoft.com/office/drawing/2014/main" id="{297EC8D2-7685-1762-8240-572FB6F08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Microfilariae with no sheath and with nuclei that do not extend into the tip of the tail are characteristic of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Onchocerca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NAATs are being used in research laboratories.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Serologic assays using recombinant antigens have demonstrated high sensitivity and specificity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67D0BA17-BBF6-ACE6-8594-D8868523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11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Tissue Infected with 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O. volvulus</a:t>
            </a:r>
          </a:p>
        </p:txBody>
      </p:sp>
      <p:pic>
        <p:nvPicPr>
          <p:cNvPr id="301061" name="Picture 6" descr="Y:\ELS00000-IW26_[Mahon 6e]\ELS00000-IW26-SRC\Course-N\Construction\IC\jpg\Chapter028\028069.jpg">
            <a:extLst>
              <a:ext uri="{FF2B5EF4-FFF2-40B4-BE49-F238E27FC236}">
                <a16:creationId xmlns:a16="http://schemas.microsoft.com/office/drawing/2014/main" id="{4F0E6995-4A5F-FD70-97BD-C3501825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4" y="1371600"/>
            <a:ext cx="70881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itle 1">
            <a:extLst>
              <a:ext uri="{FF2B5EF4-FFF2-40B4-BE49-F238E27FC236}">
                <a16:creationId xmlns:a16="http://schemas.microsoft.com/office/drawing/2014/main" id="{FAB2E7F4-B2BE-9B7F-2F9B-F2825A87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Mansonella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spp.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083" name="Content Placeholder 2">
            <a:extLst>
              <a:ext uri="{FF2B5EF4-FFF2-40B4-BE49-F238E27FC236}">
                <a16:creationId xmlns:a16="http://schemas.microsoft.com/office/drawing/2014/main" id="{67595A96-03BB-42D6-30DA-D2EC8D70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965"/>
            <a:ext cx="10515600" cy="4351338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Three species, none of which are known to cause serious infections	</a:t>
            </a:r>
          </a:p>
          <a:p>
            <a:pPr lvl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ozzardi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streptocerca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, and M. perstans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Mode of transmission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Midges belonging to the genus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Culicoides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microfilariae of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streptocerca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are found in skin.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Unsheathed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Nuclei extend to the end of the so-called shepherd’s crook tail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itle 1">
            <a:extLst>
              <a:ext uri="{FF2B5EF4-FFF2-40B4-BE49-F238E27FC236}">
                <a16:creationId xmlns:a16="http://schemas.microsoft.com/office/drawing/2014/main" id="{CAE2C04C-E09F-CCEB-ED4E-578BB7FF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Mansonella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spp.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107" name="Content Placeholder 2">
            <a:extLst>
              <a:ext uri="{FF2B5EF4-FFF2-40B4-BE49-F238E27FC236}">
                <a16:creationId xmlns:a16="http://schemas.microsoft.com/office/drawing/2014/main" id="{775045CA-715A-C05B-187C-D1BC0C82D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Microfilariae of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ozzardi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M. perstans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are found in blood as unsheathed organisms. </a:t>
            </a:r>
          </a:p>
          <a:p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ozzardi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microfilariae have tails with nuclei that do not extend to the tips,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nuclei in the tail of an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M. perstans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microfilaria extend to the tip.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itle 1">
            <a:extLst>
              <a:ext uri="{FF2B5EF4-FFF2-40B4-BE49-F238E27FC236}">
                <a16:creationId xmlns:a16="http://schemas.microsoft.com/office/drawing/2014/main" id="{987FFAD5-3683-A063-3555-DB8C2B8F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Dranculus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medinensis</a:t>
            </a:r>
          </a:p>
        </p:txBody>
      </p:sp>
      <p:sp>
        <p:nvSpPr>
          <p:cNvPr id="304131" name="Content Placeholder 2">
            <a:extLst>
              <a:ext uri="{FF2B5EF4-FFF2-40B4-BE49-F238E27FC236}">
                <a16:creationId xmlns:a16="http://schemas.microsoft.com/office/drawing/2014/main" id="{3FC02DE0-CFDB-BB18-128B-B6DD8C26C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Known as the guinea worm 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Israelites described this organism as the fiery serpent in the Bible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Historically caused serious infections in the Middle East, parts of Africa and India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It is often found in areas where step-down wells are used. 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itle 1">
            <a:extLst>
              <a:ext uri="{FF2B5EF4-FFF2-40B4-BE49-F238E27FC236}">
                <a16:creationId xmlns:a16="http://schemas.microsoft.com/office/drawing/2014/main" id="{6AAD58B1-0E82-DF48-EAB3-8FBEB638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Dranculus</a:t>
            </a:r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medinensis</a:t>
            </a:r>
            <a:endParaRPr lang="en-US" altLang="en-US" i="1" dirty="0"/>
          </a:p>
        </p:txBody>
      </p:sp>
      <p:sp>
        <p:nvSpPr>
          <p:cNvPr id="305155" name="Content Placeholder 2">
            <a:extLst>
              <a:ext uri="{FF2B5EF4-FFF2-40B4-BE49-F238E27FC236}">
                <a16:creationId xmlns:a16="http://schemas.microsoft.com/office/drawing/2014/main" id="{A756B011-0DD5-0408-1424-4B1B08C54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 eradication program was launched in 1986, a time when an estimated 3.5 million people were infected.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By 2012, only 542 cases were reported, and infection was limited to four African countries.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2020, only 27 cases were reported, raising hopes that the disease may be totally eradicated. 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itle 1">
            <a:extLst>
              <a:ext uri="{FF2B5EF4-FFF2-40B4-BE49-F238E27FC236}">
                <a16:creationId xmlns:a16="http://schemas.microsoft.com/office/drawing/2014/main" id="{71281D99-0AC9-787C-B2F4-30E87361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Dranculus</a:t>
            </a:r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medinensis</a:t>
            </a:r>
            <a:endParaRPr lang="en-US" altLang="en-US" i="1" dirty="0"/>
          </a:p>
        </p:txBody>
      </p:sp>
      <p:sp>
        <p:nvSpPr>
          <p:cNvPr id="306179" name="Content Placeholder 2">
            <a:extLst>
              <a:ext uri="{FF2B5EF4-FFF2-40B4-BE49-F238E27FC236}">
                <a16:creationId xmlns:a16="http://schemas.microsoft.com/office/drawing/2014/main" id="{846B5E85-435B-DB81-C0A3-A8E61DBBA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worms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Mature in the deep connective tissue.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Gravid females migrate to the subcutaneous tissue.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Initially, a painful, blister-like, inflammatory papule appears on the leg in the area where the gravid female is present.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Papule ulcerates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itle 1">
            <a:extLst>
              <a:ext uri="{FF2B5EF4-FFF2-40B4-BE49-F238E27FC236}">
                <a16:creationId xmlns:a16="http://schemas.microsoft.com/office/drawing/2014/main" id="{A86BEA3C-C54D-125A-48FE-FC3EB605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Dranculus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medinensis</a:t>
            </a:r>
            <a:endParaRPr lang="en-US" altLang="en-US" sz="4000" i="1" dirty="0"/>
          </a:p>
        </p:txBody>
      </p:sp>
      <p:sp>
        <p:nvSpPr>
          <p:cNvPr id="307203" name="Content Placeholder 2">
            <a:extLst>
              <a:ext uri="{FF2B5EF4-FFF2-40B4-BE49-F238E27FC236}">
                <a16:creationId xmlns:a16="http://schemas.microsoft.com/office/drawing/2014/main" id="{C19A7100-BACE-A781-1376-54352236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129" y="1643270"/>
            <a:ext cx="9811579" cy="410651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When person’s body comes in contact with water,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female worm exposes her uterus through the ulceration and releases larvae into the water.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Patients may experience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Nausea and vomiting, urticaria, and dyspnea before the rupture of the worm’s uterus.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the worm is broken during an attempt to remove it, the patient may experience a severe inflammatory reaction and secondary bacterial infection.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itle 1">
            <a:extLst>
              <a:ext uri="{FF2B5EF4-FFF2-40B4-BE49-F238E27FC236}">
                <a16:creationId xmlns:a16="http://schemas.microsoft.com/office/drawing/2014/main" id="{23DA969C-5F1C-8E22-12C2-80D6C1FB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Dranculus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medinensis</a:t>
            </a:r>
            <a:endParaRPr lang="en-US" altLang="en-US" sz="4000" i="1" dirty="0"/>
          </a:p>
        </p:txBody>
      </p:sp>
      <p:sp>
        <p:nvSpPr>
          <p:cNvPr id="308227" name="Content Placeholder 2">
            <a:extLst>
              <a:ext uri="{FF2B5EF4-FFF2-40B4-BE49-F238E27FC236}">
                <a16:creationId xmlns:a16="http://schemas.microsoft.com/office/drawing/2014/main" id="{33B359AE-B084-D94C-0679-2247C3B9A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Life cycle notes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Humans acquire the infection by ingesting a copepod (cyclops) that contains an infective larva.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Larva is released in the intestine, penetrates the intestinal wall, and migrates to the body cavity.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Male and females mature and mate.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gravid female migrates through the subcutaneous tissue to the arm or leg to release live larvae into the water.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rhabditiform larvae are then ingested by the copepod.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itle 1">
            <a:extLst>
              <a:ext uri="{FF2B5EF4-FFF2-40B4-BE49-F238E27FC236}">
                <a16:creationId xmlns:a16="http://schemas.microsoft.com/office/drawing/2014/main" id="{AAF90C12-6FEE-C54F-E55B-B2A8A0F7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Dranculus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medinensis</a:t>
            </a:r>
            <a:endParaRPr lang="en-US" altLang="en-US" sz="4000" i="1" dirty="0"/>
          </a:p>
        </p:txBody>
      </p:sp>
      <p:sp>
        <p:nvSpPr>
          <p:cNvPr id="309251" name="Content Placeholder 2">
            <a:extLst>
              <a:ext uri="{FF2B5EF4-FFF2-40B4-BE49-F238E27FC236}">
                <a16:creationId xmlns:a16="http://schemas.microsoft.com/office/drawing/2014/main" id="{A0C16AE2-2666-6DDC-FBCA-B6145EE8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86"/>
            <a:ext cx="10515600" cy="4351338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Made from the typical appearance of the lesion.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Although organism-specific antibodies develop with infection, immunity does not develop, and an individual can be infected multiple times.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Treatment is based on the extraction of the adult worm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worm can be wound around a stick and eased out a few centimeters each day.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99959C3A-A3D7-CA4D-E58F-5547F68B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9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Life Cycle of 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E. vermicularis</a:t>
            </a:r>
          </a:p>
        </p:txBody>
      </p:sp>
      <p:pic>
        <p:nvPicPr>
          <p:cNvPr id="194565" name="Picture 6" descr="Y:\ELS00000-IW26_[Mahon 6e]\ELS00000-IW26-SRC\Course-N\Construction\IC\jpg\Chapter028\028056.jpg">
            <a:extLst>
              <a:ext uri="{FF2B5EF4-FFF2-40B4-BE49-F238E27FC236}">
                <a16:creationId xmlns:a16="http://schemas.microsoft.com/office/drawing/2014/main" id="{BAF8E98E-4FA8-33BB-5F34-DC906569E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43026"/>
            <a:ext cx="7239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itle 1">
            <a:extLst>
              <a:ext uri="{FF2B5EF4-FFF2-40B4-BE49-F238E27FC236}">
                <a16:creationId xmlns:a16="http://schemas.microsoft.com/office/drawing/2014/main" id="{1297EE41-75B6-78B8-6C4B-4CFF47C1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Dranculus</a:t>
            </a:r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medinensis</a:t>
            </a:r>
            <a:endParaRPr lang="en-US" altLang="en-US" i="1" dirty="0"/>
          </a:p>
        </p:txBody>
      </p:sp>
      <p:sp>
        <p:nvSpPr>
          <p:cNvPr id="310275" name="Content Placeholder 2">
            <a:extLst>
              <a:ext uri="{FF2B5EF4-FFF2-40B4-BE49-F238E27FC236}">
                <a16:creationId xmlns:a16="http://schemas.microsoft.com/office/drawing/2014/main" id="{73447CF4-AF85-8E51-B211-4B11FB59C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Analgesics and topical agents, such as metronidazole or thiabendazole can help in the removal process, although they do not kill the adult worm.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Because this method can rupture the worm, surgical excision is preferred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5D199F-795D-E405-7340-9EB16062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Points to Remember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FD898-9810-4D3C-2BA3-4BD5A8A9A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numerous points to remember, so much so that is it impractical to list them all here.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Learners are encouraged to review the list of points to remember in the course textbook. </a:t>
            </a:r>
          </a:p>
        </p:txBody>
      </p:sp>
    </p:spTree>
    <p:extLst>
      <p:ext uri="{BB962C8B-B14F-4D97-AF65-F5344CB8AC3E}">
        <p14:creationId xmlns:p14="http://schemas.microsoft.com/office/powerpoint/2010/main" val="402843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>
            <a:extLst>
              <a:ext uri="{FF2B5EF4-FFF2-40B4-BE49-F238E27FC236}">
                <a16:creationId xmlns:a16="http://schemas.microsoft.com/office/drawing/2014/main" id="{4467B3C9-63A4-5492-BE1D-717A502A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Enterobius vermicularis</a:t>
            </a:r>
            <a:r>
              <a:rPr lang="en-US" altLang="en-US" sz="4000" i="1" dirty="0"/>
              <a:t/>
            </a:r>
            <a:br>
              <a:rPr lang="en-US" altLang="en-US" sz="4000" i="1" dirty="0"/>
            </a:br>
            <a:r>
              <a:rPr lang="en-US" altLang="en-US" sz="4000" b="1" dirty="0"/>
              <a:t>(Cont.)</a:t>
            </a:r>
          </a:p>
        </p:txBody>
      </p:sp>
      <p:sp>
        <p:nvSpPr>
          <p:cNvPr id="195587" name="Content Placeholder 2">
            <a:extLst>
              <a:ext uri="{FF2B5EF4-FFF2-40B4-BE49-F238E27FC236}">
                <a16:creationId xmlns:a16="http://schemas.microsoft.com/office/drawing/2014/main" id="{0DC5F2EC-0287-2587-252E-8213C04D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Laboratory diagnosis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Cellophane tape preparation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Commercially available sticky paddle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Because the gravid female can migrate into the vagina, eggs can also be seen in vaginal specimens.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A132DDF8-0D91-DA82-6A61-F9193FDF8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Enterobius vermicularis</a:t>
            </a:r>
            <a:r>
              <a:rPr lang="en-US" altLang="en-US" sz="4000" i="1" dirty="0"/>
              <a:t/>
            </a:r>
            <a:br>
              <a:rPr lang="en-US" altLang="en-US" sz="4000" i="1" dirty="0"/>
            </a:br>
            <a:r>
              <a:rPr lang="en-US" altLang="en-US" sz="4000" b="1" dirty="0"/>
              <a:t>(Cont.)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0CAB916D-49C1-2041-EC44-668714D3A9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2500" y="1690688"/>
            <a:ext cx="10515600" cy="435133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female morphology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8 to 13 mm long  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Pointed tail resembling a pin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Three cuticle lips with alae at the anterior end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male morphology (less commonly seen)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 to 5 mm long with curved posterior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Egg-usually seen embryonated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50 to 60 μm long by 20 to 30 μm wide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Oval, colorless shell flattened on one side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C-shaped Larva may be visible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BC5AAAEC-AF0A-9BBB-B538-30034ECD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E. vermicularis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Egg</a:t>
            </a:r>
          </a:p>
        </p:txBody>
      </p:sp>
      <p:pic>
        <p:nvPicPr>
          <p:cNvPr id="199685" name="Picture 6" descr="Y:\ELS00000-IW26_[Mahon 6e]\ELS00000-IW26-SRC\Course-N\Construction\IC\jpg\Chapter028\028057.jpg">
            <a:extLst>
              <a:ext uri="{FF2B5EF4-FFF2-40B4-BE49-F238E27FC236}">
                <a16:creationId xmlns:a16="http://schemas.microsoft.com/office/drawing/2014/main" id="{06B19F47-F227-4AAE-A4DE-3B441F33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371601"/>
            <a:ext cx="72866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382861DE-A601-BE6A-C921-12F76988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Trichuris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trichiura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B5485271-5BE8-61CA-A28A-10FD4F1C1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Soil transmitted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Along with the two species of hookworm and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Ascaris</a:t>
            </a:r>
          </a:p>
          <a:p>
            <a:pPr lvl="1" eaLnBrk="1" hangingPunct="1"/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Worldwide distribution and are major causes of morbidity, rather than death, in developing areas of the world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It is estimated that 25% of the world’s population is infected with one or more of these organism.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A38E8237-D65B-F8D7-6FB0-2787FC31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Trichuris </a:t>
            </a:r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trichiura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b="1" dirty="0"/>
              <a:t>(Cont.)</a:t>
            </a:r>
            <a:endParaRPr lang="en-US" altLang="en-US" b="1" i="1" dirty="0"/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6034BE12-E85B-1A76-3D70-B65E2CD92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Also known as whipworm, causative agent of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trichuriasis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Moist warm, climates are the environment of choice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Often presents as a co-infection with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Ascaris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85B7CE0B-F606-3047-7CF3-773C9C0D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Trichuris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trichiura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b="1" dirty="0"/>
              <a:t>(Cont.)</a:t>
            </a:r>
            <a:endParaRPr lang="en-US" altLang="en-US" sz="4000" b="1" i="1" dirty="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C542CA1-F655-05DB-3B97-49C6E52B1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Chronic infection can adversely affect physical and mental development in children.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Heavy worm burden likely to result in complications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Risk factors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Poor sanitation (personal and community)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Occupation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>
            <a:extLst>
              <a:ext uri="{FF2B5EF4-FFF2-40B4-BE49-F238E27FC236}">
                <a16:creationId xmlns:a16="http://schemas.microsoft.com/office/drawing/2014/main" id="{CD97C52A-D7DF-0647-6B75-0F490866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Trichuris </a:t>
            </a:r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trichiura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b="1" dirty="0"/>
              <a:t>(Cont.)</a:t>
            </a:r>
            <a:endParaRPr lang="en-US" altLang="en-US" b="1" i="1" dirty="0"/>
          </a:p>
        </p:txBody>
      </p:sp>
      <p:sp>
        <p:nvSpPr>
          <p:cNvPr id="203779" name="Content Placeholder 2">
            <a:extLst>
              <a:ext uri="{FF2B5EF4-FFF2-40B4-BE49-F238E27FC236}">
                <a16:creationId xmlns:a16="http://schemas.microsoft.com/office/drawing/2014/main" id="{8AA25B32-2F14-0E09-DF4E-B1B03BCD7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Light infections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Usually, asymptomatic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Heavy infections result in colitis or diarrhea with blood-tinged stools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Rectal prolapse can be the result of repeated heavy infections in undernourished children.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>
            <a:extLst>
              <a:ext uri="{FF2B5EF4-FFF2-40B4-BE49-F238E27FC236}">
                <a16:creationId xmlns:a16="http://schemas.microsoft.com/office/drawing/2014/main" id="{E3BFE3E4-FD3B-174C-1E0B-7676C153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Trichuris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trichiura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b="1" dirty="0"/>
              <a:t>(Cont.)</a:t>
            </a:r>
            <a:endParaRPr lang="en-US" altLang="en-US" sz="4000" b="1" i="1" dirty="0"/>
          </a:p>
        </p:txBody>
      </p:sp>
      <p:sp>
        <p:nvSpPr>
          <p:cNvPr id="204803" name="Content Placeholder 2">
            <a:extLst>
              <a:ext uri="{FF2B5EF4-FFF2-40B4-BE49-F238E27FC236}">
                <a16:creationId xmlns:a16="http://schemas.microsoft.com/office/drawing/2014/main" id="{5B7C2B3F-37FE-2E84-0EAC-443C5B122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children with inadequate iron and protein intake in the presence of constant, low-level bleeding with chronic infection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Hypochromic anemia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Mebendazole or albendazole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4">
            <a:extLst>
              <a:ext uri="{FF2B5EF4-FFF2-40B4-BE49-F238E27FC236}">
                <a16:creationId xmlns:a16="http://schemas.microsoft.com/office/drawing/2014/main" id="{27E01FF5-63BE-3FF6-8550-74369A03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3" y="2447926"/>
            <a:ext cx="7772400" cy="13620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0" cap="none" dirty="0">
                <a:latin typeface="Arial" panose="020B0604020202020204" pitchFamily="34" charset="0"/>
                <a:cs typeface="Arial" panose="020B0604020202020204" pitchFamily="34" charset="0"/>
              </a:rPr>
              <a:t>Round Worms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le 1">
            <a:extLst>
              <a:ext uri="{FF2B5EF4-FFF2-40B4-BE49-F238E27FC236}">
                <a16:creationId xmlns:a16="http://schemas.microsoft.com/office/drawing/2014/main" id="{6091A69C-8CD5-A636-8FE2-FADA75BE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Trichuris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trichiura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b="1" dirty="0"/>
              <a:t>(Cont.)</a:t>
            </a:r>
          </a:p>
        </p:txBody>
      </p:sp>
      <p:sp>
        <p:nvSpPr>
          <p:cNvPr id="205827" name="Content Placeholder 2">
            <a:extLst>
              <a:ext uri="{FF2B5EF4-FFF2-40B4-BE49-F238E27FC236}">
                <a16:creationId xmlns:a16="http://schemas.microsoft.com/office/drawing/2014/main" id="{E50C640B-40C8-E6BE-780A-677DDE6D3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Life cycle notes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Eggs passed in stool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Require at least 14 days in warm, moist soil for embryonation to occur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Humans ingest the infective egg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Larva is released in the small intestine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Undergoes several molts before maturing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worm emerges in the cecum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58989E3A-2FF2-66F4-E98D-55C669B66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Trichuris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trichiura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b="1" dirty="0"/>
              <a:t>(Cont.)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DAB9028E-37F6-2D52-E79C-7E9D84088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Diagnosis- eggs, and less commonly adult males in stool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male morphology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measures 30 to 45 mm and has a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thin anterior and a thick, coiled posterior.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female morphology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30 to 50 mm long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thin anterior and thick, straight posterior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1">
            <a:extLst>
              <a:ext uri="{FF2B5EF4-FFF2-40B4-BE49-F238E27FC236}">
                <a16:creationId xmlns:a16="http://schemas.microsoft.com/office/drawing/2014/main" id="{8C436C7A-89D2-F1FB-518A-648A35DC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Trichuris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trichiura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b="1" dirty="0"/>
              <a:t>(Cont.)</a:t>
            </a:r>
          </a:p>
        </p:txBody>
      </p:sp>
      <p:sp>
        <p:nvSpPr>
          <p:cNvPr id="207875" name="Content Placeholder 2">
            <a:extLst>
              <a:ext uri="{FF2B5EF4-FFF2-40B4-BE49-F238E27FC236}">
                <a16:creationId xmlns:a16="http://schemas.microsoft.com/office/drawing/2014/main" id="{93DBF658-3C0D-6AF8-0B23-5A2491200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Egg morphology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typical diagnostic form</a:t>
            </a:r>
            <a:endParaRPr lang="en-US" alt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Barrel-shaped</a:t>
            </a:r>
          </a:p>
          <a:p>
            <a:pPr lvl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Unembryonated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when passed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50 to 55 µm × 22 to 23 µm in size,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Thick wall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Hyaline polar plugs at each end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219C9D74-5ACF-A3C1-53B4-F3715DA9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083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Trichuris </a:t>
            </a:r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trichiura</a:t>
            </a:r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Egg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endParaRPr lang="en-US" altLang="en-US" dirty="0"/>
          </a:p>
        </p:txBody>
      </p:sp>
      <p:pic>
        <p:nvPicPr>
          <p:cNvPr id="208901" name="Picture 6" descr="Y:\ELS00000-IW26_[Mahon 6e]\ELS00000-IW26-SRC\Course-N\Construction\IC\jpg\Chapter028\028058.jpg">
            <a:extLst>
              <a:ext uri="{FF2B5EF4-FFF2-40B4-BE49-F238E27FC236}">
                <a16:creationId xmlns:a16="http://schemas.microsoft.com/office/drawing/2014/main" id="{D1D6319C-FA3A-472F-785E-8AE10513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74" y="1676400"/>
            <a:ext cx="6868285" cy="479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EF956267-04F5-0479-674C-5D466AB4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Ascaris lumbricoides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447370E4-7958-F855-6484-EBB373762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More than 1 billion people infected worldwide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common in tropical and subtropical areas, and in areas of poor sanitation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Uncommon in U.S. but is seen in rural parts of the Southeast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Mode of transmission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Fecal-oral route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Often found concurrently with whipworm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EC42D7A9-A9C4-3713-D6F8-333AE333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Ascaris lumbricoides</a:t>
            </a:r>
            <a:r>
              <a:rPr lang="en-US" altLang="en-US" sz="4000" i="1" dirty="0"/>
              <a:t/>
            </a:r>
            <a:br>
              <a:rPr lang="en-US" altLang="en-US" sz="4000" i="1" dirty="0"/>
            </a:br>
            <a:r>
              <a:rPr lang="en-US" altLang="en-US" sz="4000" b="1" dirty="0"/>
              <a:t>(Cont.)</a:t>
            </a:r>
            <a:endParaRPr lang="en-US" altLang="en-US" sz="4000" b="1" i="1" dirty="0"/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0481A290-F411-B2BE-F589-1C0F61642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Known as the intestinal roundworm, causative agent of ascariasis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Clinical symptoms may be related to the different phases of the life cycle.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Symptoms when adult worms are in the intestine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Abdominal discomfort, loss of appetite, colicky pains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Heavy infections are thought to contribute to Lactose intolerance and malabsorption of some vitamins (e.g., vitamin A)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1">
            <a:extLst>
              <a:ext uri="{FF2B5EF4-FFF2-40B4-BE49-F238E27FC236}">
                <a16:creationId xmlns:a16="http://schemas.microsoft.com/office/drawing/2014/main" id="{556A2B56-077A-5C0C-6B12-C3DD468A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Ascaris lumbricoides</a:t>
            </a:r>
            <a:r>
              <a:rPr lang="en-US" altLang="en-US" sz="4000" i="1" dirty="0"/>
              <a:t/>
            </a:r>
            <a:br>
              <a:rPr lang="en-US" altLang="en-US" sz="4000" i="1" dirty="0"/>
            </a:br>
            <a:r>
              <a:rPr lang="en-US" altLang="en-US" sz="4000" b="1" dirty="0"/>
              <a:t>(Cont.)</a:t>
            </a:r>
            <a:endParaRPr lang="en-US" altLang="en-US" sz="4000" b="1" i="1" dirty="0"/>
          </a:p>
        </p:txBody>
      </p:sp>
      <p:sp>
        <p:nvSpPr>
          <p:cNvPr id="212995" name="Content Placeholder 2">
            <a:extLst>
              <a:ext uri="{FF2B5EF4-FFF2-40B4-BE49-F238E27FC236}">
                <a16:creationId xmlns:a16="http://schemas.microsoft.com/office/drawing/2014/main" id="{BD0EED05-CBF5-B9BA-E608-F9E476C3C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children</a:t>
            </a:r>
            <a:endParaRPr lang="en-US" alt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Large numbers of adult worms can cause intestinal obstruction.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Because the worms feed on liquid intestinal contents, chronic infection with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A. lumbricoides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hamper growth and development.</a:t>
            </a:r>
          </a:p>
          <a:p>
            <a:pPr marL="457200" lvl="1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Larval migration through the lungs cause an immune response in the host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Asthma, edema, pneumonitis, eosinophilic infiltrations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Rarely, larvae are seen in sputum in heavy infections. </a:t>
            </a:r>
          </a:p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>
            <a:extLst>
              <a:ext uri="{FF2B5EF4-FFF2-40B4-BE49-F238E27FC236}">
                <a16:creationId xmlns:a16="http://schemas.microsoft.com/office/drawing/2014/main" id="{A51E888B-A60F-C680-9C3B-AB786D80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Ascaris lumbricoides</a:t>
            </a:r>
            <a:r>
              <a:rPr lang="en-US" altLang="en-US" sz="4000" i="1" dirty="0"/>
              <a:t/>
            </a:r>
            <a:br>
              <a:rPr lang="en-US" altLang="en-US" sz="4000" i="1" dirty="0"/>
            </a:br>
            <a:r>
              <a:rPr lang="en-US" altLang="en-US" sz="4000" b="1" dirty="0"/>
              <a:t>(Cont.)</a:t>
            </a:r>
          </a:p>
        </p:txBody>
      </p:sp>
      <p:sp>
        <p:nvSpPr>
          <p:cNvPr id="214019" name="Content Placeholder 2">
            <a:extLst>
              <a:ext uri="{FF2B5EF4-FFF2-40B4-BE49-F238E27FC236}">
                <a16:creationId xmlns:a16="http://schemas.microsoft.com/office/drawing/2014/main" id="{64F39901-3656-D9CA-ECFB-D19807453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Occasionally, fever or other disease conditions cause the adult worms to migrate from the intestine and invade other organs, resulting in peritonitis, liver abscess, or secondary infection in the lungs.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Adults may also exit through the mouth, tear duct, or nose</a:t>
            </a:r>
            <a:endParaRPr lang="en-US" alt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been reported to enter and block catheters. </a:t>
            </a:r>
          </a:p>
          <a:p>
            <a:endParaRPr lang="en-US" alt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>
            <a:extLst>
              <a:ext uri="{FF2B5EF4-FFF2-40B4-BE49-F238E27FC236}">
                <a16:creationId xmlns:a16="http://schemas.microsoft.com/office/drawing/2014/main" id="{D33816E6-AA32-02B7-6C62-C23FA0CD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Ascaris lumbricoides</a:t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215043" name="Content Placeholder 2">
            <a:extLst>
              <a:ext uri="{FF2B5EF4-FFF2-40B4-BE49-F238E27FC236}">
                <a16:creationId xmlns:a16="http://schemas.microsoft.com/office/drawing/2014/main" id="{EF7C0E4C-8A62-2AF5-94B3-0C2486AFE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Eosinophilia may be present.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Albendazole or mebendazole are the drugs of choice for treating infection with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Ascaris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2056B41C-ADA1-1AB4-BD7F-463DD1A2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26" y="176282"/>
            <a:ext cx="10515600" cy="105769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Life Cycle of 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A. lumbricoides</a:t>
            </a:r>
          </a:p>
        </p:txBody>
      </p:sp>
      <p:pic>
        <p:nvPicPr>
          <p:cNvPr id="216069" name="Picture 6" descr="Y:\ELS00000-IW26_[Mahon 6e]\ELS00000-IW26-SRC\Course-N\Construction\IC\jpg\Chapter028\028059.jpg">
            <a:extLst>
              <a:ext uri="{FF2B5EF4-FFF2-40B4-BE49-F238E27FC236}">
                <a16:creationId xmlns:a16="http://schemas.microsoft.com/office/drawing/2014/main" id="{EDF962DD-C671-DEC9-AC06-44F51F1E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31" y="1320249"/>
            <a:ext cx="5722937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4">
            <a:extLst>
              <a:ext uri="{FF2B5EF4-FFF2-40B4-BE49-F238E27FC236}">
                <a16:creationId xmlns:a16="http://schemas.microsoft.com/office/drawing/2014/main" id="{F86609FF-B38F-A43D-B6B8-083927FE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Scientific and Common Names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202E720-95E3-9434-73A7-FF7845172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8822"/>
              </p:ext>
            </p:extLst>
          </p:nvPr>
        </p:nvGraphicFramePr>
        <p:xfrm>
          <a:off x="1505777" y="1690689"/>
          <a:ext cx="8980006" cy="3407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0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0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7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Scientific Name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Common Name</a:t>
                      </a:r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97"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chemeClr val="bg2"/>
                          </a:solidFill>
                        </a:rPr>
                        <a:t>Enterobius</a:t>
                      </a:r>
                      <a:r>
                        <a:rPr lang="en-US" i="1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i="1" dirty="0" err="1">
                          <a:solidFill>
                            <a:schemeClr val="bg2"/>
                          </a:solidFill>
                        </a:rPr>
                        <a:t>vermicularis</a:t>
                      </a:r>
                      <a:endParaRPr lang="en-US" i="1" dirty="0">
                        <a:solidFill>
                          <a:schemeClr val="bg2"/>
                        </a:solidFill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Pinworm</a:t>
                      </a:r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80"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chemeClr val="bg2"/>
                          </a:solidFill>
                        </a:rPr>
                        <a:t>Trichuris</a:t>
                      </a:r>
                      <a:r>
                        <a:rPr lang="en-US" i="1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i="1" dirty="0" err="1">
                          <a:solidFill>
                            <a:schemeClr val="bg2"/>
                          </a:solidFill>
                        </a:rPr>
                        <a:t>trichiura</a:t>
                      </a:r>
                      <a:endParaRPr lang="en-US" i="1" dirty="0">
                        <a:solidFill>
                          <a:schemeClr val="bg2"/>
                        </a:solidFill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Whipworm</a:t>
                      </a:r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80"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chemeClr val="bg2"/>
                          </a:solidFill>
                        </a:rPr>
                        <a:t>Ascaris</a:t>
                      </a:r>
                      <a:r>
                        <a:rPr lang="en-US" i="1" dirty="0">
                          <a:solidFill>
                            <a:schemeClr val="bg2"/>
                          </a:solidFill>
                        </a:rPr>
                        <a:t> lumbricoides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Intestinal roundworm</a:t>
                      </a:r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80"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chemeClr val="bg2"/>
                          </a:solidFill>
                        </a:rPr>
                        <a:t>Necator</a:t>
                      </a:r>
                      <a:r>
                        <a:rPr lang="en-US" i="1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i="1" dirty="0" err="1">
                          <a:solidFill>
                            <a:schemeClr val="bg2"/>
                          </a:solidFill>
                        </a:rPr>
                        <a:t>americanus</a:t>
                      </a:r>
                      <a:r>
                        <a:rPr lang="en-US" i="1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New World hookworm</a:t>
                      </a:r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780"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chemeClr val="bg2"/>
                          </a:solidFill>
                        </a:rPr>
                        <a:t>Ancylostoma</a:t>
                      </a:r>
                      <a:r>
                        <a:rPr lang="en-US" i="1" dirty="0">
                          <a:solidFill>
                            <a:schemeClr val="bg2"/>
                          </a:solidFill>
                        </a:rPr>
                        <a:t> duodenale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Old World hookworm</a:t>
                      </a:r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780"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chemeClr val="bg2"/>
                          </a:solidFill>
                        </a:rPr>
                        <a:t>Strongyloides</a:t>
                      </a:r>
                      <a:r>
                        <a:rPr lang="en-US" i="1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i="1" dirty="0" err="1">
                          <a:solidFill>
                            <a:schemeClr val="bg2"/>
                          </a:solidFill>
                        </a:rPr>
                        <a:t>stercoralis</a:t>
                      </a:r>
                      <a:endParaRPr lang="en-US" i="1" dirty="0">
                        <a:solidFill>
                          <a:schemeClr val="bg2"/>
                        </a:solidFill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Threadworm</a:t>
                      </a:r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le 1">
            <a:extLst>
              <a:ext uri="{FF2B5EF4-FFF2-40B4-BE49-F238E27FC236}">
                <a16:creationId xmlns:a16="http://schemas.microsoft.com/office/drawing/2014/main" id="{89CB4A5D-88A9-7197-964E-A05C94C9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Ascaris lumbricoides</a:t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dirty="0"/>
          </a:p>
        </p:txBody>
      </p:sp>
      <p:sp>
        <p:nvSpPr>
          <p:cNvPr id="217091" name="Content Placeholder 2">
            <a:extLst>
              <a:ext uri="{FF2B5EF4-FFF2-40B4-BE49-F238E27FC236}">
                <a16:creationId xmlns:a16="http://schemas.microsoft.com/office/drawing/2014/main" id="{E0008F6D-D47C-BC43-F252-902CEA7B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Usual diagnostic stage is the egg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Fertile egg morphology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oval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measure 45 to 75 µm × 35 to 50 µm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thick hyaline wall surrounding a one-cell–stage embryo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eggs have a brown, bile-stained,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mammillated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outer layer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BB10AB3D-E597-6DB2-0939-0D3F796F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A. lumbricoides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Egg (Fertile)</a:t>
            </a:r>
          </a:p>
        </p:txBody>
      </p:sp>
      <p:pic>
        <p:nvPicPr>
          <p:cNvPr id="218117" name="Picture 6" descr="Y:\ELS00000-IW26_[Mahon 6e]\ELS00000-IW26-SRC\Course-N\Construction\IC\jpg\Chapter028\028060.jpg">
            <a:extLst>
              <a:ext uri="{FF2B5EF4-FFF2-40B4-BE49-F238E27FC236}">
                <a16:creationId xmlns:a16="http://schemas.microsoft.com/office/drawing/2014/main" id="{DE02EF77-529D-4AD3-2240-B4D2EAE7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37" y="1352621"/>
            <a:ext cx="6905125" cy="482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itle 1">
            <a:extLst>
              <a:ext uri="{FF2B5EF4-FFF2-40B4-BE49-F238E27FC236}">
                <a16:creationId xmlns:a16="http://schemas.microsoft.com/office/drawing/2014/main" id="{D4A5215D-859D-A787-9CCB-0DD67C7A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Ascaris lumbricoides</a:t>
            </a:r>
            <a:b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dirty="0"/>
          </a:p>
        </p:txBody>
      </p:sp>
      <p:sp>
        <p:nvSpPr>
          <p:cNvPr id="219139" name="Content Placeholder 2">
            <a:extLst>
              <a:ext uri="{FF2B5EF4-FFF2-40B4-BE49-F238E27FC236}">
                <a16:creationId xmlns:a16="http://schemas.microsoft.com/office/drawing/2014/main" id="{4043384F-09A4-9225-8CD1-86AE9BDE5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Some eggs, described as decorticated, lack the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mammillated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outer coat.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Infertile egg morphology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up to 90 µm in length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often elongated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contain a mass of highly refractile granules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itle 1">
            <a:extLst>
              <a:ext uri="{FF2B5EF4-FFF2-40B4-BE49-F238E27FC236}">
                <a16:creationId xmlns:a16="http://schemas.microsoft.com/office/drawing/2014/main" id="{4F9A4E55-0318-4077-2182-2A37A060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Ascaris lumbricoides</a:t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dirty="0"/>
          </a:p>
        </p:txBody>
      </p:sp>
      <p:sp>
        <p:nvSpPr>
          <p:cNvPr id="220163" name="Content Placeholder 2">
            <a:extLst>
              <a:ext uri="{FF2B5EF4-FFF2-40B4-BE49-F238E27FC236}">
                <a16:creationId xmlns:a16="http://schemas.microsoft.com/office/drawing/2014/main" id="{67FAB749-199C-73C8-5280-045E38CE8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morphology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15 to 35 cm long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about the diameter of a lead pencil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be seen in stool sample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three anterior lips with small, toothlike projections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female has a straight posterior, and the male has a curved posterior.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62C2A-A026-E339-458B-F2F6F224F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Hookworms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1">
            <a:extLst>
              <a:ext uri="{FF2B5EF4-FFF2-40B4-BE49-F238E27FC236}">
                <a16:creationId xmlns:a16="http://schemas.microsoft.com/office/drawing/2014/main" id="{B9196A2E-75A6-B21A-3528-7EFFE95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Hookworms</a:t>
            </a:r>
          </a:p>
        </p:txBody>
      </p:sp>
      <p:sp>
        <p:nvSpPr>
          <p:cNvPr id="222211" name="Content Placeholder 2">
            <a:extLst>
              <a:ext uri="{FF2B5EF4-FFF2-40B4-BE49-F238E27FC236}">
                <a16:creationId xmlns:a16="http://schemas.microsoft.com/office/drawing/2014/main" id="{FE2328A6-8140-E846-655A-C5D97A656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Worldwide, about 740 million people are estimated to be infected with hookworms.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Greatest incidence-tropics, subtropics, Latin America, the Caribbean, Sub-Saharan Africa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the U.S.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Hookworm infection was common in the 1950s.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Improved sanitation greatly reduce the incidence.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le 1">
            <a:extLst>
              <a:ext uri="{FF2B5EF4-FFF2-40B4-BE49-F238E27FC236}">
                <a16:creationId xmlns:a16="http://schemas.microsoft.com/office/drawing/2014/main" id="{606E47A7-44E3-E447-CB8D-F91B9A79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Hookworms</a:t>
            </a:r>
            <a:endParaRPr lang="en-US" altLang="en-US" dirty="0"/>
          </a:p>
        </p:txBody>
      </p:sp>
      <p:sp>
        <p:nvSpPr>
          <p:cNvPr id="223235" name="Content Placeholder 2">
            <a:extLst>
              <a:ext uri="{FF2B5EF4-FFF2-40B4-BE49-F238E27FC236}">
                <a16:creationId xmlns:a16="http://schemas.microsoft.com/office/drawing/2014/main" id="{E12EFC24-AE4C-9E71-93F8-422457E01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Hookwom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is the causative agent of hookworm infection.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Unlike the other helminths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hookworm burden often increases with age.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There are two species of hookworm associated with human infection.</a:t>
            </a:r>
          </a:p>
          <a:p>
            <a:pPr lvl="1"/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Ancylostoma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duodenale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(Old World hookworm)</a:t>
            </a:r>
          </a:p>
          <a:p>
            <a:pPr lvl="1"/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Necator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americanus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(New World hookworm)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itle 1">
            <a:extLst>
              <a:ext uri="{FF2B5EF4-FFF2-40B4-BE49-F238E27FC236}">
                <a16:creationId xmlns:a16="http://schemas.microsoft.com/office/drawing/2014/main" id="{7F0BEF37-4049-6784-3256-79B142A7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Hookworms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/>
              <a:t>(Cont.)</a:t>
            </a:r>
          </a:p>
        </p:txBody>
      </p:sp>
      <p:sp>
        <p:nvSpPr>
          <p:cNvPr id="224259" name="Content Placeholder 2">
            <a:extLst>
              <a:ext uri="{FF2B5EF4-FFF2-40B4-BE49-F238E27FC236}">
                <a16:creationId xmlns:a16="http://schemas.microsoft.com/office/drawing/2014/main" id="{C79B0B36-6822-072F-C576-22E4C857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Geographic distribution</a:t>
            </a:r>
          </a:p>
          <a:p>
            <a:pPr lvl="1"/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Ancylostoma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duodenale (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Old World hookworm) 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Southern Europe and northern Africa along the Mediterranean, parts of Southeast Asia and South America</a:t>
            </a:r>
          </a:p>
          <a:p>
            <a:pPr lvl="1"/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Necator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americanus (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New World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hookwor</a:t>
            </a:r>
            <a:r>
              <a:rPr lang="en-US" altLang="en-US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Africa, Southeast Asia, South and Central America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Endemic in rural areas of the southeastern U.S.</a:t>
            </a:r>
          </a:p>
          <a:p>
            <a:pPr lvl="1"/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Anclyostoma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ceyanicum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 animal parasite (prevalent in Southeast Asia, Australia, and the Pacific Islands) was recognized as a human pathogen.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itle 1">
            <a:extLst>
              <a:ext uri="{FF2B5EF4-FFF2-40B4-BE49-F238E27FC236}">
                <a16:creationId xmlns:a16="http://schemas.microsoft.com/office/drawing/2014/main" id="{3BDF8E9C-F7D6-0DF2-A042-7E5F37AA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Hookworms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/>
              <a:t>(Cont.)</a:t>
            </a:r>
          </a:p>
        </p:txBody>
      </p:sp>
      <p:sp>
        <p:nvSpPr>
          <p:cNvPr id="225283" name="Content Placeholder 2">
            <a:extLst>
              <a:ext uri="{FF2B5EF4-FFF2-40B4-BE49-F238E27FC236}">
                <a16:creationId xmlns:a16="http://schemas.microsoft.com/office/drawing/2014/main" id="{5E2BCC5B-9D1B-6C58-4149-E1FFF10A7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worms of the three hookworm species can be differentiated by the buccal cavity morphology, or in the male, the copulatory bursa.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eggs of these three species are identical.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EF7B1E42-62E1-347F-5C1B-B7A85265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Life Cycle of Hookworm</a:t>
            </a:r>
          </a:p>
        </p:txBody>
      </p:sp>
      <p:pic>
        <p:nvPicPr>
          <p:cNvPr id="227333" name="Picture 6" descr="Y:\ELS00000-IW26_[Mahon 6e]\ELS00000-IW26-SRC\Course-N\Construction\IC\jpg\Chapter028\028061.jpg">
            <a:extLst>
              <a:ext uri="{FF2B5EF4-FFF2-40B4-BE49-F238E27FC236}">
                <a16:creationId xmlns:a16="http://schemas.microsoft.com/office/drawing/2014/main" id="{4BBAB97C-24D8-57A7-18AA-E2CC8D19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36" y="1507039"/>
            <a:ext cx="6181927" cy="475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>
            <a:extLst>
              <a:ext uri="{FF2B5EF4-FFF2-40B4-BE49-F238E27FC236}">
                <a16:creationId xmlns:a16="http://schemas.microsoft.com/office/drawing/2014/main" id="{2655EA71-D50F-0CCB-EEC4-47A9E4CE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Roundworms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General Characteristics </a:t>
            </a:r>
          </a:p>
        </p:txBody>
      </p:sp>
      <p:sp>
        <p:nvSpPr>
          <p:cNvPr id="187395" name="Content Placeholder 2">
            <a:extLst>
              <a:ext uri="{FF2B5EF4-FFF2-40B4-BE49-F238E27FC236}">
                <a16:creationId xmlns:a16="http://schemas.microsoft.com/office/drawing/2014/main" id="{67656392-19EE-2E9C-190D-4834FE43C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Human roundworms include those that infect the intestinal tract and blood and tissue.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Distribution- worldwide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common of the helminths to cause human infections in the U.S.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Modes of transmission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Ingestion of an embryonated egg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Direct penetration of skin by larvae in the soil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Via an insect vector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tle 1">
            <a:extLst>
              <a:ext uri="{FF2B5EF4-FFF2-40B4-BE49-F238E27FC236}">
                <a16:creationId xmlns:a16="http://schemas.microsoft.com/office/drawing/2014/main" id="{92F314B2-B3BE-247E-4469-6CB12D11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Hookworms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/>
              <a:t>(Cont.)</a:t>
            </a:r>
          </a:p>
        </p:txBody>
      </p:sp>
      <p:sp>
        <p:nvSpPr>
          <p:cNvPr id="228355" name="Content Placeholder 2">
            <a:extLst>
              <a:ext uri="{FF2B5EF4-FFF2-40B4-BE49-F238E27FC236}">
                <a16:creationId xmlns:a16="http://schemas.microsoft.com/office/drawing/2014/main" id="{6CBC5F31-7C7C-3D9F-FD1E-23E59C8F5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Clinical symptoms differ according to the phase of the life cycle and the worm burden.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small, red, itchy papule, referred to as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ground itch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develops at the site of larval penetration.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large numbers of larvae are present during the lung phase of migration, patient may have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Bronchitis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 host sensitization occurs.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itle 1">
            <a:extLst>
              <a:ext uri="{FF2B5EF4-FFF2-40B4-BE49-F238E27FC236}">
                <a16:creationId xmlns:a16="http://schemas.microsoft.com/office/drawing/2014/main" id="{5B924397-6D63-4E77-F9F9-5129BD77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Hookworms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/>
              <a:t>(Cont.)</a:t>
            </a:r>
          </a:p>
        </p:txBody>
      </p:sp>
      <p:sp>
        <p:nvSpPr>
          <p:cNvPr id="229379" name="Content Placeholder 2">
            <a:extLst>
              <a:ext uri="{FF2B5EF4-FFF2-40B4-BE49-F238E27FC236}">
                <a16:creationId xmlns:a16="http://schemas.microsoft.com/office/drawing/2014/main" id="{DDC69EDF-5F76-4445-0D1C-C2CA7267C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severe symptoms associated with the adult worm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Nonspecific symptoms- diarrhea, fever, nausea, vomiting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Eosinophilia is often present</a:t>
            </a:r>
            <a:endParaRPr lang="en-US" alt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few patients may experience pica and then ingest dirt (geophagia</a:t>
            </a:r>
            <a:r>
              <a:rPr lang="en-US" altLang="en-US" dirty="0"/>
              <a:t>).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itle 1">
            <a:extLst>
              <a:ext uri="{FF2B5EF4-FFF2-40B4-BE49-F238E27FC236}">
                <a16:creationId xmlns:a16="http://schemas.microsoft.com/office/drawing/2014/main" id="{04566701-6883-A5E9-C087-8E36EBA2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Hookworms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/>
              <a:t>(Cont.)</a:t>
            </a:r>
          </a:p>
        </p:txBody>
      </p:sp>
      <p:sp>
        <p:nvSpPr>
          <p:cNvPr id="230403" name="Content Placeholder 2">
            <a:extLst>
              <a:ext uri="{FF2B5EF4-FFF2-40B4-BE49-F238E27FC236}">
                <a16:creationId xmlns:a16="http://schemas.microsoft.com/office/drawing/2014/main" id="{99389524-35F6-4C39-5515-67E1D1454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Blood loss ranges from 0.03 to 0.2 mL per worm per day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Primarily the result of ingestion of blood by the adult worm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Hemorrhages at the attachment site can also contribute to total blood loss.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Chronic heavy infections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 lead to hypochromic anemia, especially in malnourished children (low iron and protein)</a:t>
            </a:r>
          </a:p>
          <a:p>
            <a:pPr lvl="1"/>
            <a:r>
              <a:rPr lang="en-US" altLang="en-US" dirty="0"/>
              <a:t>May affect the mental and physical development of a child because of anemia and malnutrition.</a:t>
            </a:r>
          </a:p>
          <a:p>
            <a:endParaRPr lang="en-US" alt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itle 1">
            <a:extLst>
              <a:ext uri="{FF2B5EF4-FFF2-40B4-BE49-F238E27FC236}">
                <a16:creationId xmlns:a16="http://schemas.microsoft.com/office/drawing/2014/main" id="{5B58F3CA-F30B-4D05-B45C-8B5E8944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Hookworms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/>
              <a:t>(Cont.)</a:t>
            </a:r>
          </a:p>
        </p:txBody>
      </p:sp>
      <p:sp>
        <p:nvSpPr>
          <p:cNvPr id="231427" name="Content Placeholder 2">
            <a:extLst>
              <a:ext uri="{FF2B5EF4-FFF2-40B4-BE49-F238E27FC236}">
                <a16:creationId xmlns:a16="http://schemas.microsoft.com/office/drawing/2014/main" id="{CFB6C4F6-848F-E69A-407B-66FFBBE7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Infection is usually treated with albendazole or mebendazole.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Supportive therapy</a:t>
            </a:r>
            <a:endParaRPr lang="en-US" alt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Iron and protein supplements, may be needed in severe cases, especially if the child shows evidence of anemia or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the infection occurs in a pregnant woman</a:t>
            </a:r>
            <a:endParaRPr lang="en-US" alt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Vaccine development using hookworm antigens is being targeted as a way to help control infections.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itle 1">
            <a:extLst>
              <a:ext uri="{FF2B5EF4-FFF2-40B4-BE49-F238E27FC236}">
                <a16:creationId xmlns:a16="http://schemas.microsoft.com/office/drawing/2014/main" id="{869956A0-0AF7-7910-0C8F-98853CDC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Hookworm Egg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/>
              <a:t>(Cont.)</a:t>
            </a:r>
          </a:p>
        </p:txBody>
      </p:sp>
      <p:sp>
        <p:nvSpPr>
          <p:cNvPr id="233475" name="Content Placeholder 2">
            <a:extLst>
              <a:ext uri="{FF2B5EF4-FFF2-40B4-BE49-F238E27FC236}">
                <a16:creationId xmlns:a16="http://schemas.microsoft.com/office/drawing/2014/main" id="{2AB2BB7D-6D4F-8ECF-5BE8-EB767925F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2074" cy="426209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Egg morphology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Oval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Colorless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Thin shelled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50 to 60 µm long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Usually contains an embryo in the four-to eight-cell stage of cleavage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3CA94-AEB1-B981-CFF6-293079D9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886" y="1959320"/>
            <a:ext cx="6097098" cy="426271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A25ED99E-1B89-0469-9A84-832F66D9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Hookworms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/>
              <a:t>(Cont.)</a:t>
            </a:r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8BC60E62-1F0A-1705-28D2-1B5958F73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156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Distinguishing features in adult worms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Rarely seen in stool specimens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Anterior buccal capsules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N. americanus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has flat tetrad cutting plates.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A. duodenale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has four pointed teeth.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Rhabditiform larvae – non-infective, feeding stage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Larvae of the three species indistinguishable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250 to 300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Small, inconspicuous, genital primordium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Long buccal capsule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C8C6857C-4E36-D192-4335-8C7F97803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Hookworm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Rhabditiform Larva</a:t>
            </a:r>
          </a:p>
        </p:txBody>
      </p:sp>
      <p:pic>
        <p:nvPicPr>
          <p:cNvPr id="236549" name="Picture 6" descr="Y:\ELS00000-IW26_[Mahon 6e]\ELS00000-IW26-SRC\Course-N\Construction\IC\jpg\Chapter028\028063B.jpg">
            <a:extLst>
              <a:ext uri="{FF2B5EF4-FFF2-40B4-BE49-F238E27FC236}">
                <a16:creationId xmlns:a16="http://schemas.microsoft.com/office/drawing/2014/main" id="{57E9B66A-C997-3455-188E-3A35E537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112964"/>
            <a:ext cx="395605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0" name="Picture 7" descr="Y:\ELS00000-IW26_[Mahon 6e]\ELS00000-IW26-SRC\Course-N\Construction\IC\jpg\Chapter028\028063A.jpg">
            <a:extLst>
              <a:ext uri="{FF2B5EF4-FFF2-40B4-BE49-F238E27FC236}">
                <a16:creationId xmlns:a16="http://schemas.microsoft.com/office/drawing/2014/main" id="{B295987B-F70F-CE16-0669-9725EBDD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4" y="2112964"/>
            <a:ext cx="3957637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itle 1">
            <a:extLst>
              <a:ext uri="{FF2B5EF4-FFF2-40B4-BE49-F238E27FC236}">
                <a16:creationId xmlns:a16="http://schemas.microsoft.com/office/drawing/2014/main" id="{4F0FEDF7-4A48-688B-8390-CDE7D2B9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Hookworms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237571" name="Content Placeholder 2">
            <a:extLst>
              <a:ext uri="{FF2B5EF4-FFF2-40B4-BE49-F238E27FC236}">
                <a16:creationId xmlns:a16="http://schemas.microsoft.com/office/drawing/2014/main" id="{B27674F9-C3D4-DFA3-04A5-D5B9B48E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Filariform larvae- infective stage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500 µm long, with a pointed tail </a:t>
            </a:r>
          </a:p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sophageal-intestinal ratio of 1 :4.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hookworm filariform larva must be distinguished from that of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84956-F304-BCE2-D150-21F673804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8A4DA43F-6E32-E21F-5155-94F23046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3795AD59-9BA1-8BF9-4FA8-08FC84CE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Known as the threadworm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Inhabits small intestine but is also capable of existing as free-living worm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Endemic in the tropics and subtropics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Southeast Asia, Latin America, sub-Saharan Africa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Found on all continents except Antarctica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estimated that 30 million to 100 million people are infected worldwide.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1600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>
            <a:extLst>
              <a:ext uri="{FF2B5EF4-FFF2-40B4-BE49-F238E27FC236}">
                <a16:creationId xmlns:a16="http://schemas.microsoft.com/office/drawing/2014/main" id="{412E33BC-38D8-F87C-34BC-A3904C26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Roundworms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General Characteristics </a:t>
            </a:r>
            <a:endParaRPr lang="en-US" altLang="en-US" sz="4000" dirty="0"/>
          </a:p>
        </p:txBody>
      </p:sp>
      <p:sp>
        <p:nvSpPr>
          <p:cNvPr id="188419" name="Content Placeholder 2">
            <a:extLst>
              <a:ext uri="{FF2B5EF4-FFF2-40B4-BE49-F238E27FC236}">
                <a16:creationId xmlns:a16="http://schemas.microsoft.com/office/drawing/2014/main" id="{75E8AA12-45DF-3799-BF16-E5848C538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Life cycle notes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Roundworms are characterized by 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presence of two sexes</a:t>
            </a:r>
            <a:r>
              <a:rPr lang="en-US" altLang="en-US" sz="24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life cycle that may involve larval migration throughout the body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worms obtain nourishment by 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Absorbing nutrients from partly digested intestinal contents or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sucking blood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E9CA8E13-8582-A246-790B-DCF8DF3C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dirty="0"/>
              <a:t>(Cont.)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E6649A6A-2B59-F706-07A9-58E13723E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Patients may be asymptomatic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When symptomatic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Fever, nausea and vomiting, tracheal irritation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Sharp, stabbing pains that resemble those of an ulcer or other GI disease, including pancreatitis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Eosinophil count is often elevated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Larval penetration does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cause a prominent papule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Migration through the lungs rarely elicits pneumonitis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Patient may have wheezing and a mild cough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itle 1">
            <a:extLst>
              <a:ext uri="{FF2B5EF4-FFF2-40B4-BE49-F238E27FC236}">
                <a16:creationId xmlns:a16="http://schemas.microsoft.com/office/drawing/2014/main" id="{7F54AEED-B017-2D54-18CB-3C3D4D08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r>
              <a:rPr lang="en-US" altLang="en-US" sz="4000" i="1" dirty="0"/>
              <a:t/>
            </a:r>
            <a:br>
              <a:rPr lang="en-US" altLang="en-US" sz="4000" i="1" dirty="0"/>
            </a:br>
            <a:r>
              <a:rPr lang="en-US" altLang="en-US" sz="4000" dirty="0"/>
              <a:t>(Cont.)</a:t>
            </a:r>
          </a:p>
        </p:txBody>
      </p:sp>
      <p:sp>
        <p:nvSpPr>
          <p:cNvPr id="242691" name="Content Placeholder 2">
            <a:extLst>
              <a:ext uri="{FF2B5EF4-FFF2-40B4-BE49-F238E27FC236}">
                <a16:creationId xmlns:a16="http://schemas.microsoft.com/office/drawing/2014/main" id="{9A4FEE83-2B1E-168A-02A3-7567046C6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Severe infections referred to as disseminated strongyloidiasis or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hyperinfection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may develop in patients with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Drug-induced immunocompromised state (corticosteroids)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Lymphoma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Human T-lymphotropic virus 1 (HTLV-1) infection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Malignancy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Other conditions that cause T-cell depletion</a:t>
            </a:r>
            <a:endParaRPr lang="en-US" alt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le 1">
            <a:extLst>
              <a:ext uri="{FF2B5EF4-FFF2-40B4-BE49-F238E27FC236}">
                <a16:creationId xmlns:a16="http://schemas.microsoft.com/office/drawing/2014/main" id="{5D6BF195-E9D5-A5ED-8D82-71E9A481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243715" name="Content Placeholder 2">
            <a:extLst>
              <a:ext uri="{FF2B5EF4-FFF2-40B4-BE49-F238E27FC236}">
                <a16:creationId xmlns:a16="http://schemas.microsoft.com/office/drawing/2014/main" id="{9368C18E-4331-C505-E7AD-05DCEF7E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this population,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Large numbers of the filariform larvae develop in the intestine in an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autoinfective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cycle</a:t>
            </a:r>
            <a:r>
              <a:rPr lang="en-US" altLang="en-US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Larvae migrate from the intestine into the lungs and other organs, such as the liver, heart, and CNS, causing a fulminating, often fatal infection.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Shortness of breath and coughing are common symptoms in this group of patients.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itle 1">
            <a:extLst>
              <a:ext uri="{FF2B5EF4-FFF2-40B4-BE49-F238E27FC236}">
                <a16:creationId xmlns:a16="http://schemas.microsoft.com/office/drawing/2014/main" id="{58028781-2F9A-05B3-25FD-BC6CD853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244739" name="Content Placeholder 2">
            <a:extLst>
              <a:ext uri="{FF2B5EF4-FFF2-40B4-BE49-F238E27FC236}">
                <a16:creationId xmlns:a16="http://schemas.microsoft.com/office/drawing/2014/main" id="{988C76CF-7A01-40B6-97EE-A09A4ECB6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infections in organ transplant recipients are caused by reactivation of latent or chronic infection, although some cases may result from primary infection.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Secondary bacterial infections that occur because of massive larval migration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be seen in up to 40% of patients with disseminated strongyloidiasis and can delay diagnosis of the underlying infection.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le 1">
            <a:extLst>
              <a:ext uri="{FF2B5EF4-FFF2-40B4-BE49-F238E27FC236}">
                <a16:creationId xmlns:a16="http://schemas.microsoft.com/office/drawing/2014/main" id="{5F591403-5CA0-DFA2-F81C-22305C8B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dirty="0"/>
          </a:p>
        </p:txBody>
      </p:sp>
      <p:sp>
        <p:nvSpPr>
          <p:cNvPr id="246787" name="Content Placeholder 2">
            <a:extLst>
              <a:ext uri="{FF2B5EF4-FFF2-40B4-BE49-F238E27FC236}">
                <a16:creationId xmlns:a16="http://schemas.microsoft.com/office/drawing/2014/main" id="{9A529D98-5892-BEE5-96DA-4F8BE7849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mortality rate in immunocompromised patients is over 80%;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usual causes of death are complications resulting in respiratory failure.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Disseminated strongyloidiasis, however, is not common in patients with advanced AIDS, despite their immunocompromised status.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1EDB3099-30E0-7A95-5185-F2A3B1A1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643"/>
            <a:ext cx="10515600" cy="92696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Life Cycle of 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7813" name="Picture 6" descr="Y:\ELS00000-IW26_[Mahon 6e]\ELS00000-IW26-SRC\Course-N\Construction\IC\jpg\Chapter028\028064.jpg">
            <a:extLst>
              <a:ext uri="{FF2B5EF4-FFF2-40B4-BE49-F238E27FC236}">
                <a16:creationId xmlns:a16="http://schemas.microsoft.com/office/drawing/2014/main" id="{5A74353D-CAFA-178B-3CE7-7AC314DB4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21" y="1411287"/>
            <a:ext cx="4926013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>
            <a:extLst>
              <a:ext uri="{FF2B5EF4-FFF2-40B4-BE49-F238E27FC236}">
                <a16:creationId xmlns:a16="http://schemas.microsoft.com/office/drawing/2014/main" id="{16E85D4F-6981-1484-7907-356EBBC3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dirty="0"/>
          </a:p>
        </p:txBody>
      </p:sp>
      <p:sp>
        <p:nvSpPr>
          <p:cNvPr id="248835" name="Content Placeholder 2">
            <a:extLst>
              <a:ext uri="{FF2B5EF4-FFF2-40B4-BE49-F238E27FC236}">
                <a16:creationId xmlns:a16="http://schemas.microsoft.com/office/drawing/2014/main" id="{DA415EC5-4E11-29E0-3156-9A63D12D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female morphology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Small at 2.5 mm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Rarely seen in stool samples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 male has been identified in intestinal infections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Primary diagnostic stage in humans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Rhabditiform larva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77F5BE0D-6A34-6A0E-5E4A-A6F0BFC42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dirty="0"/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A34C7282-53FC-B744-D3F3-B95262115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Rhabditiform larva morphology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200 to 250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Short buccal capsule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Large bulb in esophagus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Large genital primordium located in its posterior half to posterior third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Eggs rarely if ever found, and they look like hookworm eggs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54 by 32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and often segmented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be seen in cases of severe diarrhea</a:t>
            </a:r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2CB2C7A5-3E1B-5620-639C-AC57E5A5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Rhabditiform Larva</a:t>
            </a:r>
          </a:p>
        </p:txBody>
      </p:sp>
      <p:pic>
        <p:nvPicPr>
          <p:cNvPr id="250885" name="Picture 6" descr="Y:\ELS00000-IW26_[Mahon 6e]\ELS00000-IW26-SRC\Course-N\Construction\IC\jpg\Chapter028\028065B.jpg">
            <a:extLst>
              <a:ext uri="{FF2B5EF4-FFF2-40B4-BE49-F238E27FC236}">
                <a16:creationId xmlns:a16="http://schemas.microsoft.com/office/drawing/2014/main" id="{59FF4BE0-5F91-830E-F603-5F61AE65B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057400"/>
            <a:ext cx="4143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6" name="Picture 7" descr="Y:\ELS00000-IW26_[Mahon 6e]\ELS00000-IW26-SRC\Course-N\Construction\IC\jpg\Chapter028\028065A.jpg">
            <a:extLst>
              <a:ext uri="{FF2B5EF4-FFF2-40B4-BE49-F238E27FC236}">
                <a16:creationId xmlns:a16="http://schemas.microsoft.com/office/drawing/2014/main" id="{74451A7F-F182-EB3C-501F-A18B991BB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057400"/>
            <a:ext cx="4143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le 1">
            <a:extLst>
              <a:ext uri="{FF2B5EF4-FFF2-40B4-BE49-F238E27FC236}">
                <a16:creationId xmlns:a16="http://schemas.microsoft.com/office/drawing/2014/main" id="{317604DD-CC1B-8994-269C-D9F71B97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dirty="0"/>
          </a:p>
        </p:txBody>
      </p:sp>
      <p:sp>
        <p:nvSpPr>
          <p:cNvPr id="251907" name="Content Placeholder 2">
            <a:extLst>
              <a:ext uri="{FF2B5EF4-FFF2-40B4-BE49-F238E27FC236}">
                <a16:creationId xmlns:a16="http://schemas.microsoft.com/office/drawing/2014/main" id="{23507037-92E4-7070-D8DD-9C847A5CE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Filariform larva morphology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Notched tail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500 µm long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Esophageal-to-intestinal ratio of 1 : 1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be seen in the sputum of patients with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hyperinfection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>
            <a:extLst>
              <a:ext uri="{FF2B5EF4-FFF2-40B4-BE49-F238E27FC236}">
                <a16:creationId xmlns:a16="http://schemas.microsoft.com/office/drawing/2014/main" id="{4509282D-8B53-06B3-6C2F-12A1B207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Roundworms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General Characteristics </a:t>
            </a:r>
            <a:endParaRPr lang="en-US" altLang="en-US" sz="4000" dirty="0"/>
          </a:p>
        </p:txBody>
      </p:sp>
      <p:sp>
        <p:nvSpPr>
          <p:cNvPr id="189443" name="Content Placeholder 2">
            <a:extLst>
              <a:ext uri="{FF2B5EF4-FFF2-40B4-BE49-F238E27FC236}">
                <a16:creationId xmlns:a16="http://schemas.microsoft.com/office/drawing/2014/main" id="{5B5908E4-A39E-95A5-05E4-D04573E59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Patients may be asymptomatic or symptomatic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Severity of symptoms is related to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Worm burden</a:t>
            </a:r>
            <a:endParaRPr lang="en-US" altLang="en-US" sz="2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Host’s nutritional status and age</a:t>
            </a:r>
            <a:endParaRPr lang="en-US" altLang="en-US" sz="2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Duration of infection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roundworm infections can be treated with oral administration of albendazole or mebendazole.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le 1">
            <a:extLst>
              <a:ext uri="{FF2B5EF4-FFF2-40B4-BE49-F238E27FC236}">
                <a16:creationId xmlns:a16="http://schemas.microsoft.com/office/drawing/2014/main" id="{9079D59E-2AC6-4CE6-4CA8-8233114A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i="1" dirty="0"/>
          </a:p>
        </p:txBody>
      </p:sp>
      <p:sp>
        <p:nvSpPr>
          <p:cNvPr id="252931" name="Content Placeholder 2">
            <a:extLst>
              <a:ext uri="{FF2B5EF4-FFF2-40B4-BE49-F238E27FC236}">
                <a16:creationId xmlns:a16="http://schemas.microsoft.com/office/drawing/2014/main" id="{94BF9F45-7CE6-2428-BA59-0972B116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Filariform larvae may be found in patients with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hyperinfection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Sputum specimens inoculated onto sheep blood agar (SBA) after 24-hour incubation with 5% carbon dioxide in air reveal heavy bacterial growth in the area of primary inoculation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Thin trails of colonies lacing the surface of the agar due to motile larva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le 1">
            <a:extLst>
              <a:ext uri="{FF2B5EF4-FFF2-40B4-BE49-F238E27FC236}">
                <a16:creationId xmlns:a16="http://schemas.microsoft.com/office/drawing/2014/main" id="{7746CA02-8FB8-CB63-8373-870F6A86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Sheep Blood Agar Plate Inoculated with Expectorated Sputum</a:t>
            </a:r>
          </a:p>
        </p:txBody>
      </p:sp>
      <p:sp>
        <p:nvSpPr>
          <p:cNvPr id="253955" name="Content Placeholder 2">
            <a:extLst>
              <a:ext uri="{FF2B5EF4-FFF2-40B4-BE49-F238E27FC236}">
                <a16:creationId xmlns:a16="http://schemas.microsoft.com/office/drawing/2014/main" id="{15404B3B-F26A-4107-6853-775A20252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altLang="en-US" dirty="0"/>
              <a:t>Note heavy bacterial growth in the area of primary inoculation with thin trails of colonies (arrows) lacing the surface of the agar </a:t>
            </a:r>
          </a:p>
        </p:txBody>
      </p:sp>
      <p:pic>
        <p:nvPicPr>
          <p:cNvPr id="3" name="Picture 2" descr="A close-up of a microscope&#10;&#10;Description automatically generated with low confidence">
            <a:extLst>
              <a:ext uri="{FF2B5EF4-FFF2-40B4-BE49-F238E27FC236}">
                <a16:creationId xmlns:a16="http://schemas.microsoft.com/office/drawing/2014/main" id="{97496157-5E30-B455-9B73-370C9A97B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64" y="1870075"/>
            <a:ext cx="3605428" cy="237506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le 1">
            <a:extLst>
              <a:ext uri="{FF2B5EF4-FFF2-40B4-BE49-F238E27FC236}">
                <a16:creationId xmlns:a16="http://schemas.microsoft.com/office/drawing/2014/main" id="{242C342B-6F9D-06F7-8AF3-0BA64942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i="1" dirty="0"/>
          </a:p>
        </p:txBody>
      </p:sp>
      <p:sp>
        <p:nvSpPr>
          <p:cNvPr id="254979" name="Content Placeholder 2">
            <a:extLst>
              <a:ext uri="{FF2B5EF4-FFF2-40B4-BE49-F238E27FC236}">
                <a16:creationId xmlns:a16="http://schemas.microsoft.com/office/drawing/2014/main" id="{020F94BE-6D8C-09F5-049D-369B95CA2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Diagnosis relies on identification of larva in stool.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clinical symptoms suggest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infection but multiple stool specimens test negative for the larvae, a duodenal aspirate or biopsy specimen may be used for diagnosis. The organism lives in the upper small intestine.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 specific antigen tests available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Antibody tests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Cannot distinguish current from past infection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Prone to false-positive results from infections with other helminths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itle 1">
            <a:extLst>
              <a:ext uri="{FF2B5EF4-FFF2-40B4-BE49-F238E27FC236}">
                <a16:creationId xmlns:a16="http://schemas.microsoft.com/office/drawing/2014/main" id="{BFD218A7-C620-E557-7F4F-F879D29C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stercoralis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03" name="Content Placeholder 2">
            <a:extLst>
              <a:ext uri="{FF2B5EF4-FFF2-40B4-BE49-F238E27FC236}">
                <a16:creationId xmlns:a16="http://schemas.microsoft.com/office/drawing/2014/main" id="{1FB03A1A-79B0-70B5-7968-48017828E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Recommended therapy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Ivermectin with albendazole as an alternative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hyperinfection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or disseminated infections, it is recommended that immunosuppressive therapy be reduced if possible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itle 6">
            <a:extLst>
              <a:ext uri="{FF2B5EF4-FFF2-40B4-BE49-F238E27FC236}">
                <a16:creationId xmlns:a16="http://schemas.microsoft.com/office/drawing/2014/main" id="{5D9B2882-F717-039A-581D-258BE93D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3" y="2514601"/>
            <a:ext cx="7772400" cy="13620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 b="0" cap="none" dirty="0">
                <a:latin typeface="Arial" panose="020B0604020202020204" pitchFamily="34" charset="0"/>
                <a:cs typeface="Arial" panose="020B0604020202020204" pitchFamily="34" charset="0"/>
              </a:rPr>
              <a:t>Blood and Tissue Roundworm Infections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5">
            <a:extLst>
              <a:ext uri="{FF2B5EF4-FFF2-40B4-BE49-F238E27FC236}">
                <a16:creationId xmlns:a16="http://schemas.microsoft.com/office/drawing/2014/main" id="{2B8095CA-23AC-056F-04E5-4EA74064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Trichinella spiralis</a:t>
            </a:r>
          </a:p>
        </p:txBody>
      </p:sp>
      <p:sp>
        <p:nvSpPr>
          <p:cNvPr id="259075" name="Content Placeholder 6">
            <a:extLst>
              <a:ext uri="{FF2B5EF4-FFF2-40B4-BE49-F238E27FC236}">
                <a16:creationId xmlns:a16="http://schemas.microsoft.com/office/drawing/2014/main" id="{78E140B5-9A3E-E663-13FD-227FF101C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Causative agent of trichinosis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Infection of muscle tissue with the larval form of T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 spiralis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stages live in the human intestine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Mode of transmission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Consuming contaminated undercooked meat, particularly pork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Life cycle notes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After ingestion, larvae are released from the tissue capsule in the intestine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le 5">
            <a:extLst>
              <a:ext uri="{FF2B5EF4-FFF2-40B4-BE49-F238E27FC236}">
                <a16:creationId xmlns:a16="http://schemas.microsoft.com/office/drawing/2014/main" id="{6F002407-1202-D299-FB65-F8A76764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Trichinella spiralis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dirty="0"/>
              <a:t>(Cont.)</a:t>
            </a:r>
            <a:endParaRPr lang="en-US" altLang="en-US" i="1" dirty="0"/>
          </a:p>
        </p:txBody>
      </p:sp>
      <p:sp>
        <p:nvSpPr>
          <p:cNvPr id="260099" name="Content Placeholder 6">
            <a:extLst>
              <a:ext uri="{FF2B5EF4-FFF2-40B4-BE49-F238E27FC236}">
                <a16:creationId xmlns:a16="http://schemas.microsoft.com/office/drawing/2014/main" id="{E6788979-DB0F-5AB7-B504-DF3B5F7D3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Life cycle notes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Larvae mature into adults in the intestine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Female worms produce liveborn larvae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Liveborn larvae penetrate the intestinal wall, enter the circulation, and are carried through the body.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Liveborn larvae enter striated muscle and begin maturation cycle that is completed in about 1 month.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Liveborn larvae coil and become encapsulated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Remaining viable for years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Eventually the capsules calcify, and the liveborn larvae die.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itle 5">
            <a:extLst>
              <a:ext uri="{FF2B5EF4-FFF2-40B4-BE49-F238E27FC236}">
                <a16:creationId xmlns:a16="http://schemas.microsoft.com/office/drawing/2014/main" id="{BF1F265D-358D-1E4A-16D6-020C6DB7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Trichinella spiralis</a:t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123" name="Content Placeholder 6">
            <a:extLst>
              <a:ext uri="{FF2B5EF4-FFF2-40B4-BE49-F238E27FC236}">
                <a16:creationId xmlns:a16="http://schemas.microsoft.com/office/drawing/2014/main" id="{D05E981B-0D76-1D9F-8C5C-548DFE755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Few symptoms occur during the intestinal phase. </a:t>
            </a:r>
            <a:endParaRPr lang="en-US" alt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Diarrhea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Abdominal discomfort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symptoms occur during the migration and encapsulation periods.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itle 5">
            <a:extLst>
              <a:ext uri="{FF2B5EF4-FFF2-40B4-BE49-F238E27FC236}">
                <a16:creationId xmlns:a16="http://schemas.microsoft.com/office/drawing/2014/main" id="{F07CBB91-5DD1-B469-49EB-42E51EF5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Trichinella spiralis</a:t>
            </a:r>
            <a:r>
              <a:rPr lang="en-US" altLang="en-US" sz="4000" i="1" dirty="0"/>
              <a:t/>
            </a:r>
            <a:br>
              <a:rPr lang="en-US" altLang="en-US" sz="4000" i="1" dirty="0"/>
            </a:br>
            <a:r>
              <a:rPr lang="en-US" altLang="en-US" sz="4000" dirty="0"/>
              <a:t>(Cont.)</a:t>
            </a:r>
            <a:endParaRPr lang="en-US" altLang="en-US" sz="4000" i="1" dirty="0"/>
          </a:p>
        </p:txBody>
      </p:sp>
      <p:sp>
        <p:nvSpPr>
          <p:cNvPr id="262147" name="Content Placeholder 6">
            <a:extLst>
              <a:ext uri="{FF2B5EF4-FFF2-40B4-BE49-F238E27FC236}">
                <a16:creationId xmlns:a16="http://schemas.microsoft.com/office/drawing/2014/main" id="{27D31CFB-0D0C-D936-5505-867211A53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severity of symptoms depends on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number of parasites,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tissues invaded</a:t>
            </a:r>
            <a:r>
              <a:rPr lang="en-US" altLang="en-US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person’s general health.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Symptoms that occur during the larval phase are the result of an intense inflammatory response by the host.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itle 5">
            <a:extLst>
              <a:ext uri="{FF2B5EF4-FFF2-40B4-BE49-F238E27FC236}">
                <a16:creationId xmlns:a16="http://schemas.microsoft.com/office/drawing/2014/main" id="{1EB91C1C-7028-BFD8-DDFA-8E938FA3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Trichinella spiralis</a:t>
            </a:r>
            <a:r>
              <a:rPr lang="en-US" altLang="en-US" sz="4000" i="1" dirty="0"/>
              <a:t/>
            </a:r>
            <a:br>
              <a:rPr lang="en-US" altLang="en-US" sz="4000" i="1" dirty="0"/>
            </a:br>
            <a:r>
              <a:rPr lang="en-US" altLang="en-US" sz="4000" dirty="0"/>
              <a:t>(Cont.)</a:t>
            </a:r>
            <a:endParaRPr lang="en-US" altLang="en-US" sz="4000" i="1" dirty="0"/>
          </a:p>
        </p:txBody>
      </p:sp>
      <p:sp>
        <p:nvSpPr>
          <p:cNvPr id="263171" name="Content Placeholder 6">
            <a:extLst>
              <a:ext uri="{FF2B5EF4-FFF2-40B4-BE49-F238E27FC236}">
                <a16:creationId xmlns:a16="http://schemas.microsoft.com/office/drawing/2014/main" id="{1B02F56D-3451-42CF-B169-901A61E22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Common symptoms include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Periorbital edema, fever, muscular pain or tenderness, headache, and general weakness.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Muscle enzyme levels may be elevated.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Splinter hemorrhages beneath the nails can be seen in many patients.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Increase in eosinophils is common.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529D9BF9-6070-6959-5283-8C0C34EBB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1465" y="201129"/>
            <a:ext cx="10515600" cy="13255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Comparison of Roundworm 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Eggs and Larvae</a:t>
            </a:r>
          </a:p>
        </p:txBody>
      </p:sp>
      <p:pic>
        <p:nvPicPr>
          <p:cNvPr id="190469" name="Picture 6" descr="C:\Users\12994\Desktop\Mahon\table28.9.jpg">
            <a:extLst>
              <a:ext uri="{FF2B5EF4-FFF2-40B4-BE49-F238E27FC236}">
                <a16:creationId xmlns:a16="http://schemas.microsoft.com/office/drawing/2014/main" id="{D9FC1489-4AD0-62AD-8AB5-F4A22BC5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4" y="1447801"/>
            <a:ext cx="55149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itle 5">
            <a:extLst>
              <a:ext uri="{FF2B5EF4-FFF2-40B4-BE49-F238E27FC236}">
                <a16:creationId xmlns:a16="http://schemas.microsoft.com/office/drawing/2014/main" id="{D2FAB791-719F-69BF-F057-817E3161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Trichinella spiralis</a:t>
            </a:r>
            <a:r>
              <a:rPr lang="en-US" altLang="en-US" sz="4000" i="1" dirty="0"/>
              <a:t/>
            </a:r>
            <a:br>
              <a:rPr lang="en-US" altLang="en-US" sz="4000" i="1" dirty="0"/>
            </a:br>
            <a:r>
              <a:rPr lang="en-US" altLang="en-US" sz="4000" dirty="0"/>
              <a:t>(Cont.)</a:t>
            </a:r>
            <a:endParaRPr lang="en-US" altLang="en-US" sz="4000" i="1" dirty="0"/>
          </a:p>
        </p:txBody>
      </p:sp>
      <p:sp>
        <p:nvSpPr>
          <p:cNvPr id="264195" name="Content Placeholder 6">
            <a:extLst>
              <a:ext uri="{FF2B5EF4-FFF2-40B4-BE49-F238E27FC236}">
                <a16:creationId xmlns:a16="http://schemas.microsoft.com/office/drawing/2014/main" id="{4313C4B9-F6B2-63B7-5E7D-5108861C1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Patients with symptoms should be treated with analgesics and general supportive measures.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Steroids are given only in rare cases.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use of albendazole or mebendazole is effective when administered early in the infection, before the release of larvae.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diagnosis is delayed, the impact of antiparasitic drugs is less effective.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5">
            <a:extLst>
              <a:ext uri="{FF2B5EF4-FFF2-40B4-BE49-F238E27FC236}">
                <a16:creationId xmlns:a16="http://schemas.microsoft.com/office/drawing/2014/main" id="{15E7F103-0BF3-3DF0-E02E-1E83DE2B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Trichinella spiralis</a:t>
            </a:r>
            <a:r>
              <a:rPr lang="en-US" altLang="en-US" sz="4000" i="1" dirty="0"/>
              <a:t/>
            </a:r>
            <a:br>
              <a:rPr lang="en-US" altLang="en-US" sz="4000" i="1" dirty="0"/>
            </a:br>
            <a:r>
              <a:rPr lang="en-US" altLang="en-US" sz="4000" dirty="0"/>
              <a:t>(Cont.)</a:t>
            </a:r>
            <a:endParaRPr lang="en-US" altLang="en-US" sz="4000" i="1" dirty="0"/>
          </a:p>
        </p:txBody>
      </p:sp>
      <p:sp>
        <p:nvSpPr>
          <p:cNvPr id="265219" name="Content Placeholder 6">
            <a:extLst>
              <a:ext uri="{FF2B5EF4-FFF2-40B4-BE49-F238E27FC236}">
                <a16:creationId xmlns:a16="http://schemas.microsoft.com/office/drawing/2014/main" id="{E2D12100-BFAB-5AA5-8B59-5BB8B982D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It is difficult to recover adults or larvae in stool in a stool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diagnosis is often based on clinical symptoms and the patient’s history.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Biopsy of muscle tissue and identification of the encapsulated, coiled larva is the definitive diagnostic method.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presence of calcified larvae on a radiographic film indicates infection.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Serologic tests are available.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8579CFBD-4498-FF70-F8EF-27C2574D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56" y="365125"/>
            <a:ext cx="10285343" cy="8651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T. spiralis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Larva</a:t>
            </a:r>
          </a:p>
        </p:txBody>
      </p:sp>
      <p:pic>
        <p:nvPicPr>
          <p:cNvPr id="266245" name="Picture 6" descr="Y:\ELS00000-IW26_[Mahon 6e]\ELS00000-IW26-SRC\Course-N\Construction\IC\jpg\Chapter028\028066.jpg">
            <a:extLst>
              <a:ext uri="{FF2B5EF4-FFF2-40B4-BE49-F238E27FC236}">
                <a16:creationId xmlns:a16="http://schemas.microsoft.com/office/drawing/2014/main" id="{F1000C72-C9E5-843D-AF84-15FCE539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27" y="1320006"/>
            <a:ext cx="7335838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1">
            <a:extLst>
              <a:ext uri="{FF2B5EF4-FFF2-40B4-BE49-F238E27FC236}">
                <a16:creationId xmlns:a16="http://schemas.microsoft.com/office/drawing/2014/main" id="{69FC9F15-19B1-5BC4-5144-CD398E3EF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Muscle Tissue, Directly Viewed</a:t>
            </a:r>
            <a:br>
              <a:rPr lang="en-US" altLang="en-US" b="1" dirty="0"/>
            </a:br>
            <a:r>
              <a:rPr lang="en-US" altLang="en-US" b="1" dirty="0"/>
              <a:t>Encysted Calcified Larvae</a:t>
            </a:r>
          </a:p>
        </p:txBody>
      </p:sp>
      <p:sp>
        <p:nvSpPr>
          <p:cNvPr id="267267" name="Content Placeholder 2">
            <a:extLst>
              <a:ext uri="{FF2B5EF4-FFF2-40B4-BE49-F238E27FC236}">
                <a16:creationId xmlns:a16="http://schemas.microsoft.com/office/drawing/2014/main" id="{52B1F264-DA90-51ED-9DF6-660619D2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altLang="en-US" dirty="0">
              <a:solidFill>
                <a:srgbClr val="C00000"/>
              </a:solidFill>
            </a:endParaRPr>
          </a:p>
          <a:p>
            <a:pPr lvl="1"/>
            <a:endParaRPr lang="en-US" altLang="en-US" dirty="0">
              <a:solidFill>
                <a:srgbClr val="C00000"/>
              </a:solidFill>
            </a:endParaRPr>
          </a:p>
          <a:p>
            <a:pPr lvl="1"/>
            <a:endParaRPr lang="en-US" altLang="en-US" dirty="0">
              <a:solidFill>
                <a:srgbClr val="C00000"/>
              </a:solidFill>
            </a:endParaRPr>
          </a:p>
          <a:p>
            <a:pPr lvl="1"/>
            <a:endParaRPr lang="en-US" altLang="en-US" dirty="0">
              <a:solidFill>
                <a:srgbClr val="C00000"/>
              </a:solidFill>
            </a:endParaRPr>
          </a:p>
          <a:p>
            <a:pPr lvl="1"/>
            <a:endParaRPr lang="en-US" altLang="en-US" dirty="0">
              <a:solidFill>
                <a:srgbClr val="C00000"/>
              </a:solidFill>
            </a:endParaRPr>
          </a:p>
          <a:p>
            <a:pPr lvl="1"/>
            <a:endParaRPr lang="en-US" alt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Morphology consistent with </a:t>
            </a:r>
            <a:r>
              <a:rPr lang="en-US" altLang="en-US" i="1" dirty="0"/>
              <a:t>Trichinella spiralis</a:t>
            </a:r>
          </a:p>
        </p:txBody>
      </p:sp>
      <p:pic>
        <p:nvPicPr>
          <p:cNvPr id="3" name="Picture 2" descr="A picture containing child art, painting, art&#10;&#10;Description automatically generated">
            <a:extLst>
              <a:ext uri="{FF2B5EF4-FFF2-40B4-BE49-F238E27FC236}">
                <a16:creationId xmlns:a16="http://schemas.microsoft.com/office/drawing/2014/main" id="{0B75B2B1-883D-0795-1E45-7704AF788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16" y="1994362"/>
            <a:ext cx="4031074" cy="2655459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le 5">
            <a:extLst>
              <a:ext uri="{FF2B5EF4-FFF2-40B4-BE49-F238E27FC236}">
                <a16:creationId xmlns:a16="http://schemas.microsoft.com/office/drawing/2014/main" id="{A3F75FEC-90CE-B0EA-7361-9B18114B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Larva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Migrans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291" name="Content Placeholder 6">
            <a:extLst>
              <a:ext uri="{FF2B5EF4-FFF2-40B4-BE49-F238E27FC236}">
                <a16:creationId xmlns:a16="http://schemas.microsoft.com/office/drawing/2014/main" id="{2AA655AE-F020-E638-FD7D-2A4C2BC21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Two forms of larva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migrans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exist in humans: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Cutaneous (creeping eruption)</a:t>
            </a:r>
            <a:r>
              <a:rPr lang="en-US" altLang="en-US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Visceral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Humans are the accidental hosts for nonhuman nematode larvae in both cases.</a:t>
            </a:r>
          </a:p>
          <a:p>
            <a:r>
              <a:rPr lang="en-US" altLang="en-US" dirty="0"/>
              <a:t>In the United States, cutaneous larva </a:t>
            </a:r>
            <a:r>
              <a:rPr lang="en-US" altLang="en-US" dirty="0" err="1"/>
              <a:t>migrans</a:t>
            </a:r>
            <a:r>
              <a:rPr lang="en-US" altLang="en-US" dirty="0"/>
              <a:t> occurs primarily in the  Southwest, MidAtlantic, and Gulf Coast areas</a:t>
            </a:r>
            <a:endParaRPr lang="en-US" altLang="en-US" strike="sngStrike" dirty="0"/>
          </a:p>
          <a:p>
            <a:r>
              <a:rPr lang="en-US" altLang="en-US" dirty="0"/>
              <a:t>Most commonly caused by the filariform larva of the dog or cat hookworm (</a:t>
            </a:r>
            <a:r>
              <a:rPr lang="en-US" altLang="en-US" i="1" dirty="0" err="1"/>
              <a:t>Ancylostoma</a:t>
            </a:r>
            <a:r>
              <a:rPr lang="en-US" altLang="en-US" i="1" dirty="0"/>
              <a:t> </a:t>
            </a:r>
            <a:r>
              <a:rPr lang="en-US" altLang="en-US" i="1" dirty="0" err="1"/>
              <a:t>braziliense</a:t>
            </a:r>
            <a:r>
              <a:rPr lang="en-US" altLang="en-US" dirty="0"/>
              <a:t>).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5">
            <a:extLst>
              <a:ext uri="{FF2B5EF4-FFF2-40B4-BE49-F238E27FC236}">
                <a16:creationId xmlns:a16="http://schemas.microsoft.com/office/drawing/2014/main" id="{68C8CA36-6B98-5513-7DF6-1E9370BC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Larva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Migrans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dirty="0"/>
              <a:t>(Cont.)</a:t>
            </a:r>
            <a:endParaRPr lang="en-US" altLang="en-US" i="1" dirty="0"/>
          </a:p>
        </p:txBody>
      </p:sp>
      <p:sp>
        <p:nvSpPr>
          <p:cNvPr id="269315" name="Content Placeholder 6">
            <a:extLst>
              <a:ext uri="{FF2B5EF4-FFF2-40B4-BE49-F238E27FC236}">
                <a16:creationId xmlns:a16="http://schemas.microsoft.com/office/drawing/2014/main" id="{7D80430B-73F6-E8FA-88E4-FFB25DB38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5596"/>
            <a:ext cx="10515601" cy="464136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Cutaneous larva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migrans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life cycle notes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larva penetrates skin through a hair follicle, a break in skin, or unbroken skin.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Once inside the body the larva wanders through subcutaneous tissue, creating long, winding tunnels.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Secretions from the larva create a severe allergic reaction, with intensely itchy skin lesions that are vesicular and erythematous.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Secondary bacterial infections can result from scratching.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infection resolves within several weeks when the larva dies.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Diagnosis is based primarily on history and clinical symptoms.</a:t>
            </a:r>
          </a:p>
          <a:p>
            <a:pPr lvl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5">
            <a:extLst>
              <a:ext uri="{FF2B5EF4-FFF2-40B4-BE49-F238E27FC236}">
                <a16:creationId xmlns:a16="http://schemas.microsoft.com/office/drawing/2014/main" id="{46995449-6304-B213-8D1D-3B8F8E84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Larva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migrans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363" name="Content Placeholder 6">
            <a:extLst>
              <a:ext uri="{FF2B5EF4-FFF2-40B4-BE49-F238E27FC236}">
                <a16:creationId xmlns:a16="http://schemas.microsoft.com/office/drawing/2014/main" id="{83C60A7D-41D5-480C-D901-730EC7810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Visceral larva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migrans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Human accidentally ingests eggs of the 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Dog roundworm (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Toxocara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canis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or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Cat roundworm (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Toxocara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cati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Larvae hatch in the intestine, penetrate the intestinal mucosa, and wander through the abdominal cavity.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Larvae can enter the lung, eye, liver, or brain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Infection seen primarily in children ages 1 to 4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le 5">
            <a:extLst>
              <a:ext uri="{FF2B5EF4-FFF2-40B4-BE49-F238E27FC236}">
                <a16:creationId xmlns:a16="http://schemas.microsoft.com/office/drawing/2014/main" id="{BFA823D8-A34A-E34B-293D-58A664C2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Larva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migrans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i="1" dirty="0"/>
          </a:p>
        </p:txBody>
      </p:sp>
      <p:sp>
        <p:nvSpPr>
          <p:cNvPr id="272387" name="Content Placeholder 6">
            <a:extLst>
              <a:ext uri="{FF2B5EF4-FFF2-40B4-BE49-F238E27FC236}">
                <a16:creationId xmlns:a16="http://schemas.microsoft.com/office/drawing/2014/main" id="{3DE7EF6C-CE4C-6EDC-6FBF-0815C95A4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Visceral larva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migrans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Clinical symptoms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Malaise, fever, pneumonitis, hepatomegaly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Increase in eosinophils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CNS complications may develop.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Eye invasion is known as ocular larva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migrans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eosinophilia is absent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Diagnosis is made on the basis of clinical findings and results of serologic tests using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Toxocara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-specific antigens.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itle 4">
            <a:extLst>
              <a:ext uri="{FF2B5EF4-FFF2-40B4-BE49-F238E27FC236}">
                <a16:creationId xmlns:a16="http://schemas.microsoft.com/office/drawing/2014/main" id="{FF5C62C6-9E04-950D-1911-86EF434B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3" y="2438400"/>
            <a:ext cx="77724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0" cap="none" dirty="0">
                <a:latin typeface="Arial" panose="020B0604020202020204" pitchFamily="34" charset="0"/>
                <a:cs typeface="Arial" panose="020B0604020202020204" pitchFamily="34" charset="0"/>
              </a:rPr>
              <a:t>Filarial Worms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le 4">
            <a:extLst>
              <a:ext uri="{FF2B5EF4-FFF2-40B4-BE49-F238E27FC236}">
                <a16:creationId xmlns:a16="http://schemas.microsoft.com/office/drawing/2014/main" id="{46C15F7E-20CA-9F0E-1D82-BE58DDF2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Scientific Names and Descriptions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5F142FA-1DA6-A2C2-42CC-81BB33411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51298"/>
              </p:ext>
            </p:extLst>
          </p:nvPr>
        </p:nvGraphicFramePr>
        <p:xfrm>
          <a:off x="1321904" y="1870076"/>
          <a:ext cx="8698396" cy="354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0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50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Scientific Name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Description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51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chemeClr val="bg2"/>
                          </a:solidFill>
                        </a:rPr>
                        <a:t>Wuchereria</a:t>
                      </a:r>
                      <a:r>
                        <a:rPr lang="en-US" sz="1800" i="1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bg2"/>
                          </a:solidFill>
                        </a:rPr>
                        <a:t>bancrofti</a:t>
                      </a:r>
                      <a:endParaRPr lang="en-US" sz="1800" i="1" dirty="0">
                        <a:solidFill>
                          <a:schemeClr val="bg2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Bancroftian filariasis, lymphatic filariasis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502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chemeClr val="bg2"/>
                          </a:solidFill>
                        </a:rPr>
                        <a:t>Brugia</a:t>
                      </a:r>
                      <a:r>
                        <a:rPr lang="en-US" sz="1800" i="1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bg2"/>
                          </a:solidFill>
                        </a:rPr>
                        <a:t>malayi</a:t>
                      </a:r>
                      <a:endParaRPr lang="en-US" sz="1800" i="1" dirty="0">
                        <a:solidFill>
                          <a:schemeClr val="bg2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bg2"/>
                          </a:solidFill>
                        </a:rPr>
                        <a:t>Brugian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 filariasis, lymphatic filariasis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02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bg2"/>
                          </a:solidFill>
                        </a:rPr>
                        <a:t>Loa </a:t>
                      </a:r>
                      <a:r>
                        <a:rPr lang="en-US" sz="1800" i="1" dirty="0" err="1">
                          <a:solidFill>
                            <a:schemeClr val="bg2"/>
                          </a:solidFill>
                        </a:rPr>
                        <a:t>loa</a:t>
                      </a:r>
                      <a:endParaRPr lang="en-US" sz="1800" i="1" dirty="0">
                        <a:solidFill>
                          <a:schemeClr val="bg2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African eye worm 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02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chemeClr val="bg2"/>
                          </a:solidFill>
                        </a:rPr>
                        <a:t>Onchocerca</a:t>
                      </a:r>
                      <a:r>
                        <a:rPr lang="en-US" sz="1800" i="1" dirty="0">
                          <a:solidFill>
                            <a:schemeClr val="bg2"/>
                          </a:solidFill>
                        </a:rPr>
                        <a:t> volvulus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bg2"/>
                          </a:solidFill>
                        </a:rPr>
                        <a:t>Onchocercosis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 / river blindness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02">
                <a:tc>
                  <a:txBody>
                    <a:bodyPr/>
                    <a:lstStyle/>
                    <a:p>
                      <a:endParaRPr lang="en-US" sz="1800" i="1" dirty="0">
                        <a:solidFill>
                          <a:schemeClr val="bg2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502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chemeClr val="bg2"/>
                          </a:solidFill>
                        </a:rPr>
                        <a:t>Mansonella</a:t>
                      </a:r>
                      <a:r>
                        <a:rPr lang="en-US" sz="1800" i="1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800" i="0" dirty="0">
                          <a:solidFill>
                            <a:schemeClr val="bg2"/>
                          </a:solidFill>
                        </a:rPr>
                        <a:t>species</a:t>
                      </a:r>
                      <a:endParaRPr lang="en-US" sz="1800" i="1" dirty="0">
                        <a:solidFill>
                          <a:schemeClr val="bg2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Usually not associated with serious infections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3665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chemeClr val="bg2"/>
                          </a:solidFill>
                        </a:rPr>
                        <a:t>Drancunculus</a:t>
                      </a:r>
                      <a:r>
                        <a:rPr lang="en-US" sz="1800" i="1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bg2"/>
                          </a:solidFill>
                        </a:rPr>
                        <a:t>medinensis</a:t>
                      </a:r>
                      <a:endParaRPr lang="en-US" sz="1800" i="1" dirty="0">
                        <a:solidFill>
                          <a:schemeClr val="bg2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Guinea worm, serious infections in the Middle East, parts of Africa, and India</a:t>
                      </a:r>
                    </a:p>
                    <a:p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D846819D-8F15-0730-0BBA-F5CDDC08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Enterobius vermicularis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BDC87715-967D-FE44-C15A-1E9E5EDC7A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Known as pinworm, causes pinworm infection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Common in children 5 to 10 years old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Key risk factors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Inadequate personal hygiene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Inadequate community hygiene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Populations at risk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Kindergartens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Daycare centers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Crowded conditions</a:t>
            </a:r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itle 1">
            <a:extLst>
              <a:ext uri="{FF2B5EF4-FFF2-40B4-BE49-F238E27FC236}">
                <a16:creationId xmlns:a16="http://schemas.microsoft.com/office/drawing/2014/main" id="{FE5ED703-1F59-0E59-67EF-FE53E401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0" cap="none" dirty="0">
                <a:latin typeface="Arial" panose="020B0604020202020204" pitchFamily="34" charset="0"/>
                <a:cs typeface="Arial" panose="020B0604020202020204" pitchFamily="34" charset="0"/>
              </a:rPr>
              <a:t>Filarial Worms</a:t>
            </a:r>
            <a:endParaRPr lang="en-US" altLang="en-US" sz="4000" dirty="0"/>
          </a:p>
        </p:txBody>
      </p:sp>
      <p:sp>
        <p:nvSpPr>
          <p:cNvPr id="275459" name="Content Placeholder 2">
            <a:extLst>
              <a:ext uri="{FF2B5EF4-FFF2-40B4-BE49-F238E27FC236}">
                <a16:creationId xmlns:a16="http://schemas.microsoft.com/office/drawing/2014/main" id="{29ACB374-B103-0083-766D-3435E0F4E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Filarial worms are roundworms of blood and tissue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Found primarily in tropical areas of the world.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At least eight species infect humans.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pathogenic are </a:t>
            </a:r>
          </a:p>
          <a:p>
            <a:pPr lvl="2"/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Brugia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malayi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Wuchereria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bancrofti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Onchocerca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volvulus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Loa loa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Lymphatic filariasis (caused by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bancrofti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, B.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malayi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Brugia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timori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second most common mosquito-borne disease after malaria.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itle 1">
            <a:extLst>
              <a:ext uri="{FF2B5EF4-FFF2-40B4-BE49-F238E27FC236}">
                <a16:creationId xmlns:a16="http://schemas.microsoft.com/office/drawing/2014/main" id="{C77E9266-F871-8434-6220-C9083B08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0" cap="none" dirty="0">
                <a:latin typeface="Arial" panose="020B0604020202020204" pitchFamily="34" charset="0"/>
                <a:cs typeface="Arial" panose="020B0604020202020204" pitchFamily="34" charset="0"/>
              </a:rPr>
              <a:t>Filarial Worms</a:t>
            </a:r>
            <a:endParaRPr lang="en-US" altLang="en-US" sz="4000" dirty="0"/>
          </a:p>
        </p:txBody>
      </p:sp>
      <p:sp>
        <p:nvSpPr>
          <p:cNvPr id="276483" name="Content Placeholder 2">
            <a:extLst>
              <a:ext uri="{FF2B5EF4-FFF2-40B4-BE49-F238E27FC236}">
                <a16:creationId xmlns:a16="http://schemas.microsoft.com/office/drawing/2014/main" id="{6A542A0C-D435-E9F5-EA78-A5CA08100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filarial worms give birth to liveborn larvae referred to as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microfilariae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Identification depends on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Morphology of the microfilaria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Periodicity (microfilaria migration)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Location of the worms in the host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itle 1">
            <a:extLst>
              <a:ext uri="{FF2B5EF4-FFF2-40B4-BE49-F238E27FC236}">
                <a16:creationId xmlns:a16="http://schemas.microsoft.com/office/drawing/2014/main" id="{EB71381E-C604-34DD-9E5C-203ABD98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0" cap="none" dirty="0">
                <a:latin typeface="Arial" panose="020B0604020202020204" pitchFamily="34" charset="0"/>
                <a:cs typeface="Arial" panose="020B0604020202020204" pitchFamily="34" charset="0"/>
              </a:rPr>
              <a:t>Filarial Worms</a:t>
            </a:r>
            <a:endParaRPr lang="en-US" altLang="en-US" sz="4000" dirty="0"/>
          </a:p>
        </p:txBody>
      </p:sp>
      <p:sp>
        <p:nvSpPr>
          <p:cNvPr id="277507" name="Content Placeholder 2">
            <a:extLst>
              <a:ext uri="{FF2B5EF4-FFF2-40B4-BE49-F238E27FC236}">
                <a16:creationId xmlns:a16="http://schemas.microsoft.com/office/drawing/2014/main" id="{C359468A-5030-CF56-3C25-5D3AAD730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Microfilariae morphology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Characteristics used in identification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Presence or absence of a sheath (the remnant of the egg from which the larva hatched) 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Arrangement of nuclei in and near the tail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Some microfilariae migrate in the blood during certain times during the day/night (periodicity).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filarial morphology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Range in size from 2 to 50 cm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Live in lymphatics, muscles, or connective tissue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Mature females produce microfilariae (larval, infective stage).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CFEBF4B1-18A0-FB73-A12C-21EC5747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Comparisons of Microfilariae</a:t>
            </a:r>
          </a:p>
        </p:txBody>
      </p:sp>
      <p:pic>
        <p:nvPicPr>
          <p:cNvPr id="280581" name="Picture 6" descr="C:\Users\12994\Desktop\Mahon\table28.10.jpg">
            <a:extLst>
              <a:ext uri="{FF2B5EF4-FFF2-40B4-BE49-F238E27FC236}">
                <a16:creationId xmlns:a16="http://schemas.microsoft.com/office/drawing/2014/main" id="{FDDE9C52-ED1E-2912-3DC9-09EAF66B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05" y="1697038"/>
            <a:ext cx="62547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B85B572D-0263-5019-E26D-E8F2A90B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General Life Cycle of Microfilaria</a:t>
            </a:r>
          </a:p>
        </p:txBody>
      </p:sp>
      <p:pic>
        <p:nvPicPr>
          <p:cNvPr id="281605" name="Picture 6" descr="Y:\ELS00000-IW26_[Mahon 6e]\ELS00000-IW26-SRC\Course-N\Construction\IC\jpg\Chapter028\028067.jpg">
            <a:extLst>
              <a:ext uri="{FF2B5EF4-FFF2-40B4-BE49-F238E27FC236}">
                <a16:creationId xmlns:a16="http://schemas.microsoft.com/office/drawing/2014/main" id="{48D8B680-F247-B273-BB09-76C07A921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46" y="1747492"/>
            <a:ext cx="61436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itle 1">
            <a:extLst>
              <a:ext uri="{FF2B5EF4-FFF2-40B4-BE49-F238E27FC236}">
                <a16:creationId xmlns:a16="http://schemas.microsoft.com/office/drawing/2014/main" id="{0AE6BB5B-0395-D511-D015-55A8ED3C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Wuchereria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bancrofti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627" name="Content Placeholder 2">
            <a:extLst>
              <a:ext uri="{FF2B5EF4-FFF2-40B4-BE49-F238E27FC236}">
                <a16:creationId xmlns:a16="http://schemas.microsoft.com/office/drawing/2014/main" id="{7F8169B2-6EDD-A21D-C7D3-2956097F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7937"/>
            <a:ext cx="10651435" cy="460002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Causative agent of bancroftian filariasis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worms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Live in the lymphatics and lymph nodes especially in the lower extremities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presence of the adults initiates an immunologic response consisting of cellular reactions, edema, and hyperplasia. 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itle 1">
            <a:extLst>
              <a:ext uri="{FF2B5EF4-FFF2-40B4-BE49-F238E27FC236}">
                <a16:creationId xmlns:a16="http://schemas.microsoft.com/office/drawing/2014/main" id="{5DDD1875-0A85-A1F8-03AB-B940EC8D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Wuchereria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bancrofti</a:t>
            </a:r>
            <a:endParaRPr lang="en-US" altLang="en-US" sz="4000" dirty="0"/>
          </a:p>
        </p:txBody>
      </p:sp>
      <p:sp>
        <p:nvSpPr>
          <p:cNvPr id="283651" name="Content Placeholder 2">
            <a:extLst>
              <a:ext uri="{FF2B5EF4-FFF2-40B4-BE49-F238E27FC236}">
                <a16:creationId xmlns:a16="http://schemas.microsoft.com/office/drawing/2014/main" id="{CEA9F229-BCCD-25A6-92DB-FD8ED951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596"/>
            <a:ext cx="10515600" cy="4641367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strong granulomatous reaction with production of fibrous tissue around dead worms ensues.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resulting reaction causes the small lymphatics to become narrowed or closed, causing increased hydrostatic pressure, with subsequent leakage of fluid into the surrounding tissue.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During this time, patient may experience generalized symptoms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	Fever, headache, chills, localized swelling, redness, lymphangitis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itle 1">
            <a:extLst>
              <a:ext uri="{FF2B5EF4-FFF2-40B4-BE49-F238E27FC236}">
                <a16:creationId xmlns:a16="http://schemas.microsoft.com/office/drawing/2014/main" id="{92C81B54-0FFE-E23F-9E08-5A3ECB41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Wuchereria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bancrofti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284675" name="Content Placeholder 2">
            <a:extLst>
              <a:ext uri="{FF2B5EF4-FFF2-40B4-BE49-F238E27FC236}">
                <a16:creationId xmlns:a16="http://schemas.microsoft.com/office/drawing/2014/main" id="{40E241F7-A47B-C884-5D39-D85D44912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affected sites in the male and female</a:t>
            </a:r>
          </a:p>
          <a:p>
            <a:pPr marL="971550" lvl="1" indent="-45720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Genitalia</a:t>
            </a:r>
          </a:p>
          <a:p>
            <a:pPr marL="971550" lvl="1" indent="-45720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Extremities</a:t>
            </a:r>
          </a:p>
          <a:p>
            <a:pPr marL="571500" indent="-45720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Elephantiasis</a:t>
            </a:r>
          </a:p>
          <a:p>
            <a:pPr marL="971550" lvl="1" indent="-45720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Debilitating and deforming complication, occurs in less than 10% of infections, usually after many years of continual filarial infection.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itle 1">
            <a:extLst>
              <a:ext uri="{FF2B5EF4-FFF2-40B4-BE49-F238E27FC236}">
                <a16:creationId xmlns:a16="http://schemas.microsoft.com/office/drawing/2014/main" id="{9BA3DD03-3B58-EF97-0809-BFCA3A2EC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Wuchereria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bancrofti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B5DAB-3F2E-F03F-40AE-1BC1ED9E3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Chronic obstruction to the lymphatic flow results in lymphatic varices, fibrosis, and proliferation of dermal and connective tissue.</a:t>
            </a:r>
          </a:p>
          <a:p>
            <a:pPr marL="571500" indent="-45720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enlarged areas eventually develop a hard, leathery appearance.</a:t>
            </a:r>
          </a:p>
          <a:p>
            <a:pPr marL="114300" indent="0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itle 1">
            <a:extLst>
              <a:ext uri="{FF2B5EF4-FFF2-40B4-BE49-F238E27FC236}">
                <a16:creationId xmlns:a16="http://schemas.microsoft.com/office/drawing/2014/main" id="{ACE99CA1-33BC-B212-41FB-201A5B0D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Wuchereria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bancrofti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dirty="0"/>
          </a:p>
        </p:txBody>
      </p:sp>
      <p:sp>
        <p:nvSpPr>
          <p:cNvPr id="287747" name="Content Placeholder 2">
            <a:extLst>
              <a:ext uri="{FF2B5EF4-FFF2-40B4-BE49-F238E27FC236}">
                <a16:creationId xmlns:a16="http://schemas.microsoft.com/office/drawing/2014/main" id="{14474A75-AA0C-137F-CB17-512444787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Examination of a blood specimen obtained at night (10 pm to 2 am) for the presence of microfilariae.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Blood specimens may be examined immediately for live microfilariae or may be pooled on a slide and stained.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Filtration of up to 5 mL of blood through a 5-µm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nuclepore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filter can detect light infections.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1">
            <a:extLst>
              <a:ext uri="{FF2B5EF4-FFF2-40B4-BE49-F238E27FC236}">
                <a16:creationId xmlns:a16="http://schemas.microsoft.com/office/drawing/2014/main" id="{30D861EF-DF08-24D4-CCC0-1EEBBBEC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Enterobius vermicularis</a:t>
            </a:r>
            <a:r>
              <a:rPr lang="en-US" altLang="en-US" sz="4000" i="1" dirty="0"/>
              <a:t/>
            </a:r>
            <a:br>
              <a:rPr lang="en-US" altLang="en-US" sz="4000" i="1" dirty="0"/>
            </a:br>
            <a:r>
              <a:rPr lang="en-US" altLang="en-US" sz="4000" b="1" dirty="0"/>
              <a:t>(Cont.)</a:t>
            </a:r>
            <a:endParaRPr lang="en-US" altLang="en-US" sz="4000" b="1" i="1" dirty="0"/>
          </a:p>
        </p:txBody>
      </p:sp>
      <p:sp>
        <p:nvSpPr>
          <p:cNvPr id="192515" name="Content Placeholder 2">
            <a:extLst>
              <a:ext uri="{FF2B5EF4-FFF2-40B4-BE49-F238E27FC236}">
                <a16:creationId xmlns:a16="http://schemas.microsoft.com/office/drawing/2014/main" id="{43F0985D-0F48-292F-1BBC-AED3492C2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987" y="1736173"/>
            <a:ext cx="10515600" cy="4351338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Egg characteristics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Resistant to drying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Easily spread in the environment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Areas where adult worms may be found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Live in the large intestine (cecum)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Occasionally found in the appendix or vagina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Possible outcomes of ectopic infections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Endometriosis, urethritis, salpingitis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There is evidence that pinworm is associated with UTIs in young girls.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itle 1">
            <a:extLst>
              <a:ext uri="{FF2B5EF4-FFF2-40B4-BE49-F238E27FC236}">
                <a16:creationId xmlns:a16="http://schemas.microsoft.com/office/drawing/2014/main" id="{D6043C97-6BB5-653E-5445-551E18E28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Wuchereria</a:t>
            </a:r>
            <a:r>
              <a:rPr lang="en-US" alt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bancrofti</a:t>
            </a:r>
            <a:r>
              <a:rPr lang="en-US" alt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Microfilaria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3600" dirty="0"/>
          </a:p>
        </p:txBody>
      </p:sp>
      <p:sp>
        <p:nvSpPr>
          <p:cNvPr id="288771" name="Content Placeholder 2">
            <a:extLst>
              <a:ext uri="{FF2B5EF4-FFF2-40B4-BE49-F238E27FC236}">
                <a16:creationId xmlns:a16="http://schemas.microsoft.com/office/drawing/2014/main" id="{EE1660AF-30CD-61F0-95EA-79FAA9E8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2" y="1361408"/>
            <a:ext cx="4051987" cy="4361892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Microfilariae morphology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Sheathed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Nuclei do not extend to the tip of the tail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antigen detections assays are available but none have U.S. FDA approval. 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antibody detection tests are available</a:t>
            </a:r>
          </a:p>
        </p:txBody>
      </p:sp>
      <p:pic>
        <p:nvPicPr>
          <p:cNvPr id="2" name="Picture 6" descr="Y:\ELS00000-IW26_[Mahon 6e]\ELS00000-IW26-SRC\Course-N\Construction\IC\jpg\Chapter028\028068.jpg">
            <a:extLst>
              <a:ext uri="{FF2B5EF4-FFF2-40B4-BE49-F238E27FC236}">
                <a16:creationId xmlns:a16="http://schemas.microsoft.com/office/drawing/2014/main" id="{5558EC0B-311C-E7E5-E88F-48A91998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1962" y="1321553"/>
            <a:ext cx="6231274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AEED9D-C30C-B291-890B-55D6C5A189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54" y="6621829"/>
            <a:ext cx="30480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itle 1">
            <a:extLst>
              <a:ext uri="{FF2B5EF4-FFF2-40B4-BE49-F238E27FC236}">
                <a16:creationId xmlns:a16="http://schemas.microsoft.com/office/drawing/2014/main" id="{2B29ACF9-2B2A-1FFE-AD7C-3AD76DD8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Brugia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malayi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819" name="Content Placeholder 2">
            <a:extLst>
              <a:ext uri="{FF2B5EF4-FFF2-40B4-BE49-F238E27FC236}">
                <a16:creationId xmlns:a16="http://schemas.microsoft.com/office/drawing/2014/main" id="{2638AE93-FE20-DACE-C353-9684F5547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Geographic distribution </a:t>
            </a:r>
          </a:p>
          <a:p>
            <a:pPr lvl="1" algn="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Limited to the Far East, including Korea, China, and the Philippines.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genera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Mansonia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Aedes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mosquitoes transmit the organism</a:t>
            </a:r>
            <a:r>
              <a:rPr lang="en-US" altLang="en-US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i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pathologic aspects of the disease and the clinical symptoms are the same as those seen with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bancrofti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itle 1">
            <a:extLst>
              <a:ext uri="{FF2B5EF4-FFF2-40B4-BE49-F238E27FC236}">
                <a16:creationId xmlns:a16="http://schemas.microsoft.com/office/drawing/2014/main" id="{175F284D-08A2-7917-8949-9C7CC0E48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Brugia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malayi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291843" name="Content Placeholder 2">
            <a:extLst>
              <a:ext uri="{FF2B5EF4-FFF2-40B4-BE49-F238E27FC236}">
                <a16:creationId xmlns:a16="http://schemas.microsoft.com/office/drawing/2014/main" id="{6E53C27F-F9CD-1E0C-43CB-517D096BA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Microfilaria morphology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Presence of a sheath</a:t>
            </a:r>
            <a:r>
              <a:rPr lang="en-US" altLang="en-US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Arrangement of tail nuclei—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nuclei extend to the tip, but a space separates the two terminal nuclei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itle 1">
            <a:extLst>
              <a:ext uri="{FF2B5EF4-FFF2-40B4-BE49-F238E27FC236}">
                <a16:creationId xmlns:a16="http://schemas.microsoft.com/office/drawing/2014/main" id="{90735233-BFE8-A149-7918-8FD43ABE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Loa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867" name="Content Placeholder 2">
            <a:extLst>
              <a:ext uri="{FF2B5EF4-FFF2-40B4-BE49-F238E27FC236}">
                <a16:creationId xmlns:a16="http://schemas.microsoft.com/office/drawing/2014/main" id="{E07D428C-A4B8-7886-7229-6FFBA70EF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Known as the African eye worm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Causative agent of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loasis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Geographic distribution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Limited to the African equatorial rainforest, where the fly vector (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Chrysops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breeds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worms may live in humans for as long as 15 years</a:t>
            </a:r>
            <a:r>
              <a:rPr lang="en-US" altLang="en-US" strike="sngStrik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Migrate through the subcutaneous tissue, causing temporary inflammation reactions called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Calabar swellings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itle 1">
            <a:extLst>
              <a:ext uri="{FF2B5EF4-FFF2-40B4-BE49-F238E27FC236}">
                <a16:creationId xmlns:a16="http://schemas.microsoft.com/office/drawing/2014/main" id="{EA63D9F7-A13E-2C65-BF52-0D47E6E3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Loa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endParaRPr lang="en-US" altLang="en-US" sz="4000" i="1" dirty="0"/>
          </a:p>
        </p:txBody>
      </p:sp>
      <p:sp>
        <p:nvSpPr>
          <p:cNvPr id="293891" name="Content Placeholder 2">
            <a:extLst>
              <a:ext uri="{FF2B5EF4-FFF2-40B4-BE49-F238E27FC236}">
                <a16:creationId xmlns:a16="http://schemas.microsoft.com/office/drawing/2014/main" id="{C5F4B8D2-6D2E-F47D-2B54-5BD412F69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Calabar swellings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 cause pain and pruritis that last about 1 week before disappearing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Reappear in another part of the body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adult worm can often be seen as it migrates across the surface of the eye.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itle 1">
            <a:extLst>
              <a:ext uri="{FF2B5EF4-FFF2-40B4-BE49-F238E27FC236}">
                <a16:creationId xmlns:a16="http://schemas.microsoft.com/office/drawing/2014/main" id="{33782B23-AA3E-C401-D0E7-A5BDD50E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Loa </a:t>
            </a:r>
            <a:r>
              <a:rPr lang="en-US" alt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endParaRPr lang="en-US" altLang="en-US" i="1" dirty="0"/>
          </a:p>
        </p:txBody>
      </p:sp>
      <p:sp>
        <p:nvSpPr>
          <p:cNvPr id="294915" name="Content Placeholder 2">
            <a:extLst>
              <a:ext uri="{FF2B5EF4-FFF2-40B4-BE49-F238E27FC236}">
                <a16:creationId xmlns:a16="http://schemas.microsoft.com/office/drawing/2014/main" id="{A15A4391-29DB-6D81-617E-20163F299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Based on the presence of Calabar swellings or of the adult worm in the conjunctiva of the eye.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Microfilariae may be seen in a blood specimen if it is taken during the day, especially around noon, when migration peaks.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microfilaria is sheathed, and nuclei extend to the tip of the tail.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itle 1">
            <a:extLst>
              <a:ext uri="{FF2B5EF4-FFF2-40B4-BE49-F238E27FC236}">
                <a16:creationId xmlns:a16="http://schemas.microsoft.com/office/drawing/2014/main" id="{0B957DE4-9F6B-2DF4-476C-77C6E3A3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Onchocerca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volvulus</a:t>
            </a:r>
          </a:p>
        </p:txBody>
      </p:sp>
      <p:sp>
        <p:nvSpPr>
          <p:cNvPr id="295939" name="Content Placeholder 2">
            <a:extLst>
              <a:ext uri="{FF2B5EF4-FFF2-40B4-BE49-F238E27FC236}">
                <a16:creationId xmlns:a16="http://schemas.microsoft.com/office/drawing/2014/main" id="{A8750FB5-E376-FC77-12BF-B17FE3AFE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Causative agent for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onchocercosis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also known as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river blindness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Geographic distribution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Africa and South and Central America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Mode of transmission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Bite of the black fly (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Simulium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Adult worms are encapsulated in fibrous tumors in the subcutaneous tissues of humans.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itle 1">
            <a:extLst>
              <a:ext uri="{FF2B5EF4-FFF2-40B4-BE49-F238E27FC236}">
                <a16:creationId xmlns:a16="http://schemas.microsoft.com/office/drawing/2014/main" id="{66696B81-62E1-F1EC-6049-E7F1002D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Onchocerca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volvulus</a:t>
            </a:r>
            <a:endParaRPr lang="en-US" altLang="en-US" sz="4000" dirty="0"/>
          </a:p>
        </p:txBody>
      </p:sp>
      <p:sp>
        <p:nvSpPr>
          <p:cNvPr id="296963" name="Content Placeholder 2">
            <a:extLst>
              <a:ext uri="{FF2B5EF4-FFF2-40B4-BE49-F238E27FC236}">
                <a16:creationId xmlns:a16="http://schemas.microsoft.com/office/drawing/2014/main" id="{C4104F71-9921-1F6E-C132-A09974164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13" y="1582116"/>
            <a:ext cx="10515600" cy="4351338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Microfilariae can be isolated from the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Subcutaneous tissue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nodule itself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Rarely found in blood or lymphatic fluid</a:t>
            </a:r>
            <a:endParaRPr lang="en-US" alt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nodules in which the adults live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measure up to 25 mm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 be found on most parts of the body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result of an inflammatory and granulomatous reaction (around the adult worms)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itle 1">
            <a:extLst>
              <a:ext uri="{FF2B5EF4-FFF2-40B4-BE49-F238E27FC236}">
                <a16:creationId xmlns:a16="http://schemas.microsoft.com/office/drawing/2014/main" id="{8761234B-4F47-25EE-30DC-52D7F339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Onchocerca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volvulus</a:t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297987" name="Content Placeholder 2">
            <a:extLst>
              <a:ext uri="{FF2B5EF4-FFF2-40B4-BE49-F238E27FC236}">
                <a16:creationId xmlns:a16="http://schemas.microsoft.com/office/drawing/2014/main" id="{27292928-2A58-A284-D8C8-194531CE1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most serious complication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Blindness results when microfilariae collect in the cornea and iris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causing hemorrhage, keratitis, and atrophy of the iris.</a:t>
            </a:r>
          </a:p>
          <a:p>
            <a:pPr marL="457200" lvl="1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presence of endosymbiotic bacteria of the genus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Wolbachia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has been linked to stimulation of the host immune response and may contribute to the inflammatory tissue reaction.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1">
            <a:extLst>
              <a:ext uri="{FF2B5EF4-FFF2-40B4-BE49-F238E27FC236}">
                <a16:creationId xmlns:a16="http://schemas.microsoft.com/office/drawing/2014/main" id="{E4FFC6BA-79A4-2A68-188A-82EE33F8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Onchocerca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volvulus</a:t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039BE-D265-A9E1-768C-BCF0EEDCF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177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symptoms</a:t>
            </a:r>
          </a:p>
          <a:p>
            <a:pPr lvl="2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Presence of nodules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Microscopic identification of microfilariae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Diagnostic method used to isolate microfilariae</a:t>
            </a:r>
          </a:p>
          <a:p>
            <a:pPr lvl="2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Skin snip, a process in which a small slice of skin is obtained and placed on a saline mount</a:t>
            </a:r>
          </a:p>
          <a:p>
            <a:pPr lvl="2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Skin snips pose a risk of infection </a:t>
            </a:r>
          </a:p>
          <a:p>
            <a:pPr marL="914400" lvl="2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on-RoyalBlue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on-RoyalBlue" id="{72EAA468-4DB8-4A64-830F-1CBAD7B3591C}" vid="{6AF9C7EC-0BC1-4F79-9811-701B7FD60B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Neon-RoyalBlue</Template>
  <TotalTime>1405</TotalTime>
  <Words>4723</Words>
  <Application>Microsoft Office PowerPoint</Application>
  <PresentationFormat>Widescreen</PresentationFormat>
  <Paragraphs>648</Paragraphs>
  <Slides>111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1" baseType="lpstr">
      <vt:lpstr>ＭＳ Ｐゴシック</vt:lpstr>
      <vt:lpstr>ＭＳ Ｐゴシック</vt:lpstr>
      <vt:lpstr>Arial</vt:lpstr>
      <vt:lpstr>Calibri</vt:lpstr>
      <vt:lpstr>Comic Sans MS</vt:lpstr>
      <vt:lpstr>Times New Roman</vt:lpstr>
      <vt:lpstr>Wingdings</vt:lpstr>
      <vt:lpstr>Wingdings 2</vt:lpstr>
      <vt:lpstr>Wingdings 3</vt:lpstr>
      <vt:lpstr>Neon-RoyalBlue</vt:lpstr>
      <vt:lpstr>PowerPoint Presentation</vt:lpstr>
      <vt:lpstr>Round Worms</vt:lpstr>
      <vt:lpstr>Scientific and Common Names</vt:lpstr>
      <vt:lpstr>Roundworms General Characteristics </vt:lpstr>
      <vt:lpstr>Roundworms General Characteristics </vt:lpstr>
      <vt:lpstr>Roundworms General Characteristics </vt:lpstr>
      <vt:lpstr>Comparison of Roundworm  Eggs and Larvae</vt:lpstr>
      <vt:lpstr>Enterobius vermicularis</vt:lpstr>
      <vt:lpstr>Enterobius vermicularis (Cont.)</vt:lpstr>
      <vt:lpstr>Enterobius vermicularis (Cont.)</vt:lpstr>
      <vt:lpstr>Life Cycle of E. vermicularis</vt:lpstr>
      <vt:lpstr>Enterobius vermicularis (Cont.)</vt:lpstr>
      <vt:lpstr>Enterobius vermicularis (Cont.)</vt:lpstr>
      <vt:lpstr>E. vermicularis Egg</vt:lpstr>
      <vt:lpstr>Trichuris trichiura</vt:lpstr>
      <vt:lpstr>Trichuris trichiura (Cont.)</vt:lpstr>
      <vt:lpstr>Trichuris trichiura (Cont.)</vt:lpstr>
      <vt:lpstr>Trichuris trichiura (Cont.)</vt:lpstr>
      <vt:lpstr>Trichuris trichiura (Cont.)</vt:lpstr>
      <vt:lpstr>Trichuris trichiura (Cont.)</vt:lpstr>
      <vt:lpstr>Trichuris trichiura (Cont.)</vt:lpstr>
      <vt:lpstr>Trichuris trichiura (Cont.)</vt:lpstr>
      <vt:lpstr> Trichuris trichiura  Egg </vt:lpstr>
      <vt:lpstr>Ascaris lumbricoides</vt:lpstr>
      <vt:lpstr>Ascaris lumbricoides (Cont.)</vt:lpstr>
      <vt:lpstr>Ascaris lumbricoides (Cont.)</vt:lpstr>
      <vt:lpstr>Ascaris lumbricoides (Cont.)</vt:lpstr>
      <vt:lpstr>Ascaris lumbricoides (Cont.)</vt:lpstr>
      <vt:lpstr>Life Cycle of A. lumbricoides</vt:lpstr>
      <vt:lpstr>Ascaris lumbricoides (Cont.)</vt:lpstr>
      <vt:lpstr>A. lumbricoides Egg (Fertile)</vt:lpstr>
      <vt:lpstr>Ascaris lumbricoides (Cont.)</vt:lpstr>
      <vt:lpstr>Ascaris lumbricoides (Cont.)</vt:lpstr>
      <vt:lpstr>PowerPoint Presentation</vt:lpstr>
      <vt:lpstr>Hookworms</vt:lpstr>
      <vt:lpstr>Hookworms</vt:lpstr>
      <vt:lpstr>Hookworms (Cont.)</vt:lpstr>
      <vt:lpstr>Hookworms (Cont.)</vt:lpstr>
      <vt:lpstr>Life Cycle of Hookworm</vt:lpstr>
      <vt:lpstr>Hookworms (Cont.)</vt:lpstr>
      <vt:lpstr>Hookworms (Cont.)</vt:lpstr>
      <vt:lpstr>Hookworms (Cont.)</vt:lpstr>
      <vt:lpstr>Hookworms (Cont.)</vt:lpstr>
      <vt:lpstr>Hookworm Egg (Cont.)</vt:lpstr>
      <vt:lpstr>Hookworms (Cont.)</vt:lpstr>
      <vt:lpstr>Hookworm Rhabditiform Larva</vt:lpstr>
      <vt:lpstr>Hookworms (Cont.)</vt:lpstr>
      <vt:lpstr>PowerPoint Presentation</vt:lpstr>
      <vt:lpstr>Strongyloides stercoralis</vt:lpstr>
      <vt:lpstr>Strongyloides stercoralis (Cont.)</vt:lpstr>
      <vt:lpstr>Strongyloides stercoralis (Cont.)</vt:lpstr>
      <vt:lpstr>Strongyloides stercoralis (Cont.)</vt:lpstr>
      <vt:lpstr>Strongyloides stercoralis (Cont.)</vt:lpstr>
      <vt:lpstr>Strongyloides stercoralis (Cont.)</vt:lpstr>
      <vt:lpstr>Life Cycle of S. stercoralis</vt:lpstr>
      <vt:lpstr>Strongyloides stercoralis (Cont.)</vt:lpstr>
      <vt:lpstr>Strongyloides stercoralis (Cont.)</vt:lpstr>
      <vt:lpstr>S. stercoralis Rhabditiform Larva</vt:lpstr>
      <vt:lpstr>Strongyloides stercoralis (Cont.)</vt:lpstr>
      <vt:lpstr>Strongyloides stercoralis (Cont.)</vt:lpstr>
      <vt:lpstr>Sheep Blood Agar Plate Inoculated with Expectorated Sputum</vt:lpstr>
      <vt:lpstr>Strongyloides stercoralis (Cont.)</vt:lpstr>
      <vt:lpstr>Strongyloides stercoralis (Cont.)</vt:lpstr>
      <vt:lpstr>Blood and Tissue Roundworm Infections</vt:lpstr>
      <vt:lpstr>Trichinella spiralis</vt:lpstr>
      <vt:lpstr>Trichinella spiralis (Cont.)</vt:lpstr>
      <vt:lpstr>Trichinella spiralis (Cont.)</vt:lpstr>
      <vt:lpstr>Trichinella spiralis (Cont.)</vt:lpstr>
      <vt:lpstr>Trichinella spiralis (Cont.)</vt:lpstr>
      <vt:lpstr>Trichinella spiralis (Cont.)</vt:lpstr>
      <vt:lpstr>Trichinella spiralis (Cont.)</vt:lpstr>
      <vt:lpstr>T. spiralis Larva</vt:lpstr>
      <vt:lpstr>Muscle Tissue, Directly Viewed Encysted Calcified Larvae</vt:lpstr>
      <vt:lpstr>Larva Migrans</vt:lpstr>
      <vt:lpstr>Larva Migrans (Cont.)</vt:lpstr>
      <vt:lpstr>Larva migrans (Cont.)</vt:lpstr>
      <vt:lpstr>Larva migrans (Cont.)</vt:lpstr>
      <vt:lpstr>Filarial Worms</vt:lpstr>
      <vt:lpstr>Scientific Names and Descriptions</vt:lpstr>
      <vt:lpstr>Filarial Worms</vt:lpstr>
      <vt:lpstr>Filarial Worms</vt:lpstr>
      <vt:lpstr>Filarial Worms</vt:lpstr>
      <vt:lpstr>Comparisons of Microfilariae</vt:lpstr>
      <vt:lpstr>General Life Cycle of Microfilaria</vt:lpstr>
      <vt:lpstr>Wuchereria bancrofti</vt:lpstr>
      <vt:lpstr>Wuchereria bancrofti</vt:lpstr>
      <vt:lpstr>Wuchereria bancrofti (Cont.)</vt:lpstr>
      <vt:lpstr>Wuchereria bancrofti (Cont.)</vt:lpstr>
      <vt:lpstr>Wuchereria bancrofti (Cont.)</vt:lpstr>
      <vt:lpstr>Wuchereria bancrofti Microfilaria (Cont.)</vt:lpstr>
      <vt:lpstr>Brugia malayi</vt:lpstr>
      <vt:lpstr>Brugia malayi (Cont.)</vt:lpstr>
      <vt:lpstr>Loa loa</vt:lpstr>
      <vt:lpstr>Loa loa</vt:lpstr>
      <vt:lpstr>Loa loa</vt:lpstr>
      <vt:lpstr>Onchocerca volvulus</vt:lpstr>
      <vt:lpstr>Onchocerca volvulus</vt:lpstr>
      <vt:lpstr>Onchocerca volvulus (Cont.)</vt:lpstr>
      <vt:lpstr>Onchocerca volvulus (Cont.)</vt:lpstr>
      <vt:lpstr>Onchocerca volvulus (Cont.)</vt:lpstr>
      <vt:lpstr>Tissue Infected with O. volvulus</vt:lpstr>
      <vt:lpstr>Mansonella spp.</vt:lpstr>
      <vt:lpstr>Mansonella spp. (Cont.)</vt:lpstr>
      <vt:lpstr>Dranculus medinensis</vt:lpstr>
      <vt:lpstr>Dranculus medinensis</vt:lpstr>
      <vt:lpstr>Dranculus medinensis</vt:lpstr>
      <vt:lpstr>Dranculus medinensis</vt:lpstr>
      <vt:lpstr>Dranculus medinensis</vt:lpstr>
      <vt:lpstr>Dranculus medinensis</vt:lpstr>
      <vt:lpstr>Dranculus medinensis</vt:lpstr>
      <vt:lpstr>Points to Remember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Blessing</dc:creator>
  <cp:lastModifiedBy>Tyler Thomas</cp:lastModifiedBy>
  <cp:revision>14</cp:revision>
  <dcterms:created xsi:type="dcterms:W3CDTF">2023-01-04T04:55:23Z</dcterms:created>
  <dcterms:modified xsi:type="dcterms:W3CDTF">2024-10-07T14:46:20Z</dcterms:modified>
</cp:coreProperties>
</file>