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703" r:id="rId2"/>
  </p:sldMasterIdLst>
  <p:notesMasterIdLst>
    <p:notesMasterId r:id="rId80"/>
  </p:notesMasterIdLst>
  <p:handoutMasterIdLst>
    <p:handoutMasterId r:id="rId81"/>
  </p:handoutMasterIdLst>
  <p:sldIdLst>
    <p:sldId id="353" r:id="rId3"/>
    <p:sldId id="387" r:id="rId4"/>
    <p:sldId id="388" r:id="rId5"/>
    <p:sldId id="389" r:id="rId6"/>
    <p:sldId id="390" r:id="rId7"/>
    <p:sldId id="391" r:id="rId8"/>
    <p:sldId id="392" r:id="rId9"/>
    <p:sldId id="393" r:id="rId10"/>
    <p:sldId id="394" r:id="rId11"/>
    <p:sldId id="395" r:id="rId12"/>
    <p:sldId id="396" r:id="rId13"/>
    <p:sldId id="397" r:id="rId14"/>
    <p:sldId id="464" r:id="rId15"/>
    <p:sldId id="398" r:id="rId16"/>
    <p:sldId id="399" r:id="rId17"/>
    <p:sldId id="400" r:id="rId18"/>
    <p:sldId id="401" r:id="rId19"/>
    <p:sldId id="402" r:id="rId20"/>
    <p:sldId id="403" r:id="rId21"/>
    <p:sldId id="404" r:id="rId22"/>
    <p:sldId id="405" r:id="rId23"/>
    <p:sldId id="406" r:id="rId24"/>
    <p:sldId id="465" r:id="rId25"/>
    <p:sldId id="407" r:id="rId26"/>
    <p:sldId id="408" r:id="rId27"/>
    <p:sldId id="409" r:id="rId28"/>
    <p:sldId id="410" r:id="rId29"/>
    <p:sldId id="411" r:id="rId30"/>
    <p:sldId id="412" r:id="rId31"/>
    <p:sldId id="413" r:id="rId32"/>
    <p:sldId id="417" r:id="rId33"/>
    <p:sldId id="414" r:id="rId34"/>
    <p:sldId id="415" r:id="rId35"/>
    <p:sldId id="416"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orient="horz" pos="4320" userDrawn="1">
          <p15:clr>
            <a:srgbClr val="A4A3A4"/>
          </p15:clr>
        </p15:guide>
        <p15:guide id="9" pos="295" userDrawn="1">
          <p15:clr>
            <a:srgbClr val="A4A3A4"/>
          </p15:clr>
        </p15:guide>
        <p15:guide id="11" orient="horz" pos="4020" userDrawn="1">
          <p15:clr>
            <a:srgbClr val="A4A3A4"/>
          </p15:clr>
        </p15:guide>
        <p15:guide id="13" orient="horz" pos="1026" userDrawn="1">
          <p15:clr>
            <a:srgbClr val="A4A3A4"/>
          </p15:clr>
        </p15:guide>
        <p15:guide id="14" orient="horz" pos="7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1047" autoAdjust="0"/>
  </p:normalViewPr>
  <p:slideViewPr>
    <p:cSldViewPr snapToGrid="0" snapToObjects="1">
      <p:cViewPr varScale="1">
        <p:scale>
          <a:sx n="95" d="100"/>
          <a:sy n="95" d="100"/>
        </p:scale>
        <p:origin x="2322" y="78"/>
      </p:cViewPr>
      <p:guideLst>
        <p:guide orient="horz" pos="4320"/>
        <p:guide pos="295"/>
        <p:guide orient="horz" pos="4020"/>
        <p:guide orient="horz" pos="1026"/>
        <p:guide orient="horz" pos="777"/>
      </p:guideLst>
    </p:cSldViewPr>
  </p:slideViewPr>
  <p:outlineViewPr>
    <p:cViewPr>
      <p:scale>
        <a:sx n="50" d="100"/>
        <a:sy n="50" d="100"/>
      </p:scale>
      <p:origin x="0" y="-7945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1/28/2025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Pseudopods develop on the platelet surface and contain a network of actin and myosin; the microtubule circumferential ring contracts; the membrane phospholipids are activated; activated glycoprotein IIb/IIIa receptors appear; internal biochemical changes occur; and granule secretion follows.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6923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“Resting,” disc-shaped platelet. (b) Partially activated platelet (upper left) and fully activated platelet (spiny sphere-lower right). (c) Aggregate of activated platelets. (d) Platelets (P) adherent to exposed subendothelium (SE). EC, intact endothelial cells.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408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Agonist stimulation in the presence of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causes high-affinity fibrinogen receptors, activated glycoprotein IIb/IIIa, to form on the platelet surface. Fibrinogen binds horizontally to two platelets by peptide sequences at the terminal end of its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 and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-chains in the D domains, one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-chain to GPIIb/IIIa receptors on each platelet. Fibrinogen thus becomes a bridge between the two platelets.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792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Resting platelets maintain low levels of cytoplasmic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via active uptake by the DTS and active extrusion from the cell, probably via a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pump. These mechanisms counter a passive diffusion of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into the platelet along a concentration gradient. With activation, platelets increase intracellular cytoplasmic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due to release from the DTS (by IP</a:t>
            </a:r>
            <a:r>
              <a:rPr lang="en-US" sz="1200" b="0" i="0" u="none" strike="noStrike" kern="1200" cap="none" baseline="-25000" dirty="0">
                <a:solidFill>
                  <a:schemeClr val="tx1"/>
                </a:solidFill>
                <a:effectLst/>
                <a:latin typeface="Arial"/>
                <a:ea typeface="Arial"/>
                <a:cs typeface="Arial"/>
                <a:sym typeface="Arial"/>
              </a:rPr>
              <a:t>3</a:t>
            </a:r>
            <a:r>
              <a:rPr lang="en-US" sz="1200" b="0" i="0" u="none" strike="noStrike" kern="1200" cap="none" dirty="0">
                <a:solidFill>
                  <a:schemeClr val="tx1"/>
                </a:solidFill>
                <a:effectLst/>
                <a:latin typeface="Arial"/>
                <a:ea typeface="Arial"/>
                <a:cs typeface="Arial"/>
                <a:sym typeface="Arial"/>
              </a:rPr>
              <a:t>) and increase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influx (probably mediated via ATP and the P2X</a:t>
            </a:r>
            <a:r>
              <a:rPr lang="en-US" sz="1200" b="0" i="0" u="none" strike="noStrike" kern="1200" cap="none" baseline="-25000" dirty="0">
                <a:solidFill>
                  <a:schemeClr val="tx1"/>
                </a:solidFill>
                <a:effectLst/>
                <a:latin typeface="Arial"/>
                <a:ea typeface="Arial"/>
                <a:cs typeface="Arial"/>
                <a:sym typeface="Arial"/>
              </a:rPr>
              <a:t>1</a:t>
            </a:r>
            <a:r>
              <a:rPr lang="en-US" sz="1200" b="0" i="0" u="none" strike="noStrike" kern="1200" cap="none" dirty="0">
                <a:solidFill>
                  <a:schemeClr val="tx1"/>
                </a:solidFill>
                <a:effectLst/>
                <a:latin typeface="Arial"/>
                <a:ea typeface="Arial"/>
                <a:cs typeface="Arial"/>
                <a:sym typeface="Arial"/>
              </a:rPr>
              <a:t> receptor). DTS, dense tubular system.</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3125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Stimulation of platelet membranes (both intracellular granule and cytoplasmic membranes) by agonists (e.g., collagen, thrombin, arachidonic acid) liberates arachidonic acid from membrane phospholipids. Cyclo-oxygenase incorporates two molecules of oxygen, forming prostaglandin PGG</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(PGH</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in the reduced form). Thromboxane synthetase converts PGG</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to TXA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and TXA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is spontaneously converted to inactive thromboxane B</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Alternatively, PGG</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can be converted to PGI</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a powerful platelet inhibitor, in endothelial cells. TXA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thromboxane 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PGI</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prostacyclin.</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60129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 cAMP is a negative regulator of platelet function, inhibiting various steps of platelet activation. Adenyl cyclase converts ATP or ADP to cAMP. Subsequently, phosphodiesterase degrades cAMP to inactive AMP. PGI</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a platelet-activation antagonist, activates adenyl cyclase, whereas ADP, a potent platelet agonist, inhibits adenyl cyclase. Dipyridamole, a platelet inhibitory drug, functions by inhibiting phosphodiesterase, thereby stabilizing cAMP and preventing platelet activation. cAMP, cyclic AMP; →, stimulation; </a:t>
            </a:r>
            <a:r>
              <a:rPr lang="az-Cyrl-AZ" sz="1200" b="0" i="0" u="none" strike="noStrike" kern="1200" cap="none" dirty="0">
                <a:solidFill>
                  <a:schemeClr val="tx1"/>
                </a:solidFill>
                <a:effectLst/>
                <a:latin typeface="Arial"/>
                <a:ea typeface="Arial"/>
                <a:cs typeface="Arial"/>
                <a:sym typeface="Arial"/>
              </a:rPr>
              <a:t>Т</a:t>
            </a:r>
            <a:r>
              <a:rPr lang="en-US" sz="1200" b="0" i="0" u="none" strike="noStrike" kern="1200" cap="none" dirty="0">
                <a:solidFill>
                  <a:schemeClr val="tx1"/>
                </a:solidFill>
                <a:effectLst/>
                <a:latin typeface="Arial"/>
                <a:ea typeface="Arial"/>
                <a:cs typeface="Arial"/>
                <a:sym typeface="Arial"/>
              </a:rPr>
              <a:t> , inhibition.</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310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An agonist (A) binds to a receptor (R) on the platelet. The GPIIb/IIIa complex appears soon after platelet activation with an agonist. G-proteins (Gp) on the inner part of the phospholipid membrane (linked with R) become activated and in turn activate PLC, which cleaves PIP</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to form IP</a:t>
            </a:r>
            <a:r>
              <a:rPr lang="en-US" sz="1200" b="0" i="0" u="none" strike="noStrike" kern="1200" cap="none" baseline="-25000" dirty="0">
                <a:solidFill>
                  <a:schemeClr val="tx1"/>
                </a:solidFill>
                <a:effectLst/>
                <a:latin typeface="Arial"/>
                <a:ea typeface="Arial"/>
                <a:cs typeface="Arial"/>
                <a:sym typeface="Arial"/>
              </a:rPr>
              <a:t>3</a:t>
            </a:r>
            <a:r>
              <a:rPr lang="en-US" sz="1200" b="0" i="0" u="none" strike="noStrike" kern="1200" cap="none" dirty="0">
                <a:solidFill>
                  <a:schemeClr val="tx1"/>
                </a:solidFill>
                <a:effectLst/>
                <a:latin typeface="Arial"/>
                <a:ea typeface="Arial"/>
                <a:cs typeface="Arial"/>
                <a:sym typeface="Arial"/>
              </a:rPr>
              <a:t> and DAG. Subsequently,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is mobilized into the cytoplasm from the DTS. Many enzymes are activated by the increase in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including phospholipase A2. Arachidonic acid released from the membrane phospholipids is converted to thromboxane, which stimulates platelet secretion. DAG activates PKC, which contributes to granule secretion. Coagulation factors (e.g., FXa, FVa) bind to the platelet surface leading to fibrin formation. GP IIb, IIIa, GPIIa/IIIa receptor; FIB, fibrinogen; DAG, diacylglycerol; Gp, guanine nucleotide binding protein (G protein); IP</a:t>
            </a:r>
            <a:r>
              <a:rPr lang="en-US" sz="1200" b="0" i="0" u="none" strike="noStrike" kern="1200" cap="none" baseline="-25000" dirty="0">
                <a:solidFill>
                  <a:schemeClr val="tx1"/>
                </a:solidFill>
                <a:effectLst/>
                <a:latin typeface="Arial"/>
                <a:ea typeface="Arial"/>
                <a:cs typeface="Arial"/>
                <a:sym typeface="Arial"/>
              </a:rPr>
              <a:t>3</a:t>
            </a:r>
            <a:r>
              <a:rPr lang="en-US" sz="1200" b="0" i="0" u="none" strike="noStrike" kern="1200" cap="none" dirty="0">
                <a:solidFill>
                  <a:schemeClr val="tx1"/>
                </a:solidFill>
                <a:effectLst/>
                <a:latin typeface="Arial"/>
                <a:ea typeface="Arial"/>
                <a:cs typeface="Arial"/>
                <a:sym typeface="Arial"/>
              </a:rPr>
              <a:t>, inositol-3-phosphate; PLC, phospholipase C; PKC, protein kinase C; PIP</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phosphatidylinositol bisphosphate.</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664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Bleeding occurs after an injury to a blood vessel. The hemostatic system is activated to prevent excessive blood loss. Hemostasis occurs in two stages: (1) primary hemostasis when the platelets aggregate at the site of the injury and form the platelet plug (primary hemostatic plug) and (2) secondary hemostasis when fibrin develops to strengthen the platelet plug forming the fibrin-platelet plug (secondary hemostatic plug).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613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Structure and function of the blood vessel wall, comparing and contrasting arterioles, venules, and capillaries. (a) Arterioles and venules. Endothelial cells, smooth muscle cells, and fibroblasts synthesize and secrete the components of the subendothelial matrix of connective tissue and the basement membrane proteins. The wall of arterioles is primarily composed of smooth muscle cells and contains elastin in contrast to the venule, which has only sparse smooth muscle cells. The media of arterioles is the most prominent layer; the adventitia layer is the largest in venules. (b) A capillary consists primarily of endothelial cells and basement membrane with very little connective tissue.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717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Antithrombotic characteristics of resting endothelium versus the prothrombotic effects of damaged or activated endothelium. Resting endothelium provides an environment that inhibits activation of hemostasis. This includes secretion of substances that (1) inhibit platelet activation (PGI</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NO, ADPase); (2) inhibit coagulation (heparan sulfate as a cofactor for AT; TM for activation of protein C, which inactivates activated FVa and FVIIIa; and TFPI), and EPCR; and (3) activate fibrinolysis (tPA, A2, uPA, uPAR). When endothelium is damaged, it secretes substances that (1) activate platelets (TXA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PAF, ET) and bind them to the vessel wall (VWF), (2) activate coagulation (TF, which initiates formation of fibrin), and (3) inhibit fibrinolysis (PAI-1). EC, endothelial cells; ET, endothelin; PGI</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prostacyclin; NO, nitric oxide; HS, heparin sulfate; AT, antithrombin; TM, thrombomodulin; APC, activated protein C; F IIa, factor IIa (thrombin); EPCR, endothelial cell protein C receptor; PS, protein S; TXA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thromboxane 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tPA, tissue type plasminogen activator; A2, annexin A2; uPA, urinary-type plasminogen activator; uPAR, uPA receptor; PAF, platelet activating factor; TF, tissue factor; TFPI, tissue factor pathway inhibitor; VWF, von Willebrand factor; PAI-1, plasminogen activator inhibitor-1; →, stimulation; - - -&gt; , inhibition.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059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3864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088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Glycoprotein Ib is composed of an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 and a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-chain. Both span the phospholipid bilayer. The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-chain is larger and contains the binding sites for thrombin, ristocetin, and VWF. Actin-binding protein (filamin) is attached to the cytoplasmic side. Glycoprotein IX and glycoprotein V associate with glycoprotein Ib in the platelet membrane. (b) Glycoproteins IIb and IIIa associate in a complex after platelet activation. Binding sites for fibrinogen as well as platelet-specific antigens are present. Cytoplasmic portions of each component have binding areas for actin.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193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Inactive GPIIb/IIIa as found in inert platelets: complex is bent or folded in an inactive conformation and has low affinity for fibrinogen in solution. (b) Activated form of GPIIb/IIIa displays significantly enhanced fibrinogen-binding affinity: activated GPIIb-IIIa exists as an “open” conformation, with the receptor “head” extended and the two “tails” separated further apart.</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297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Tissue injury causes platelets to adhere to subendothelial structures including collagen. Shape change, secretion of granule contents, and aggregation follow. Additional platelets become activated by the secreted substances and clump together, eventually forming a mechanical barrier that halts the flow of blood from the wound.</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688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3888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957684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808672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980940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182128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40627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71346766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10109375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7804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665960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7356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380072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026303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003460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045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673" r:id="rId15"/>
    <p:sldLayoutId id="2147483695" r:id="rId16"/>
    <p:sldLayoutId id="2147483696" r:id="rId17"/>
    <p:sldLayoutId id="2147483699" r:id="rId18"/>
    <p:sldLayoutId id="2147483700" r:id="rId19"/>
    <p:sldLayoutId id="2147483701" r:id="rId20"/>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16.xml"/><Relationship Id="rId6" Type="http://schemas.openxmlformats.org/officeDocument/2006/relationships/oleObject" Target="../embeddings/oleObject4.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1.wmf"/></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16.x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0.bin"/><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1.bin"/><Relationship Id="rId1" Type="http://schemas.openxmlformats.org/officeDocument/2006/relationships/slideLayout" Target="../slideLayouts/slideLayout16.xml"/><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862"/>
            <a:ext cx="8229600" cy="693308"/>
          </a:xfrm>
        </p:spPr>
        <p:txBody>
          <a:bodyPr anchor="ctr">
            <a:noAutofit/>
          </a:bodyPr>
          <a:lstStyle/>
          <a:p>
            <a:pPr algn="ctr"/>
            <a:r>
              <a:rPr lang="en-US" sz="4400" dirty="0">
                <a:latin typeface="+mj-lt"/>
              </a:rPr>
              <a:t>Clinical Laboratory Hematology</a:t>
            </a:r>
            <a:endParaRPr lang="en-US" altLang="en-US" sz="4400" dirty="0">
              <a:solidFill>
                <a:schemeClr val="tx2"/>
              </a:solidFill>
              <a:latin typeface="+mj-lt"/>
              <a:cs typeface="Times New Roman" panose="02020603050405020304" pitchFamily="18" charset="0"/>
            </a:endParaRPr>
          </a:p>
        </p:txBody>
      </p:sp>
      <p:sp>
        <p:nvSpPr>
          <p:cNvPr id="5" name="Text Placeholder 4"/>
          <p:cNvSpPr>
            <a:spLocks noGrp="1"/>
          </p:cNvSpPr>
          <p:nvPr>
            <p:ph type="body" idx="3"/>
          </p:nvPr>
        </p:nvSpPr>
        <p:spPr>
          <a:xfrm>
            <a:off x="2743200" y="3174522"/>
            <a:ext cx="3657600" cy="836762"/>
          </a:xfrm>
        </p:spPr>
        <p:txBody>
          <a:bodyPr>
            <a:normAutofit/>
          </a:bodyPr>
          <a:lstStyle/>
          <a:p>
            <a:pPr algn="ctr"/>
            <a:r>
              <a:rPr lang="en-US" sz="3200" b="1" dirty="0">
                <a:latin typeface="+mn-lt"/>
              </a:rPr>
              <a:t>Primary Hemostasis</a:t>
            </a:r>
          </a:p>
        </p:txBody>
      </p:sp>
      <p:sp>
        <p:nvSpPr>
          <p:cNvPr id="6" name="Text Placeholder 5"/>
          <p:cNvSpPr>
            <a:spLocks noGrp="1"/>
          </p:cNvSpPr>
          <p:nvPr>
            <p:ph type="body" idx="13"/>
          </p:nvPr>
        </p:nvSpPr>
        <p:spPr>
          <a:xfrm>
            <a:off x="1559459" y="6489702"/>
            <a:ext cx="6025081" cy="368298"/>
          </a:xfrm>
        </p:spPr>
        <p:txBody>
          <a:bodyPr anchor="ctr"/>
          <a:lstStyle/>
          <a:p>
            <a:pPr lvl="0">
              <a:spcBef>
                <a:spcPts val="1500"/>
              </a:spcBef>
            </a:pPr>
            <a:r>
              <a:rPr lang="en-US" altLang="en-US" sz="1200" dirty="0">
                <a:solidFill>
                  <a:srgbClr val="000000"/>
                </a:solidFill>
                <a:latin typeface="Verdana" panose="020B0604030504040204" pitchFamily="34" charset="0"/>
              </a:rPr>
              <a:t>Copyright © 2020, 2015, 2012 Pearson Education, Inc. All Rights Reserved</a:t>
            </a:r>
          </a:p>
        </p:txBody>
      </p:sp>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0F30-C604-4CA5-8F56-E37569ED4C92}"/>
              </a:ext>
            </a:extLst>
          </p:cNvPr>
          <p:cNvSpPr>
            <a:spLocks noGrp="1"/>
          </p:cNvSpPr>
          <p:nvPr>
            <p:ph type="title"/>
          </p:nvPr>
        </p:nvSpPr>
        <p:spPr/>
        <p:txBody>
          <a:bodyPr/>
          <a:lstStyle/>
          <a:p>
            <a:r>
              <a:rPr lang="en-US" dirty="0"/>
              <a:t>Vasculature</a:t>
            </a:r>
          </a:p>
        </p:txBody>
      </p:sp>
      <p:sp>
        <p:nvSpPr>
          <p:cNvPr id="3" name="Content Placeholder 2">
            <a:extLst>
              <a:ext uri="{FF2B5EF4-FFF2-40B4-BE49-F238E27FC236}">
                <a16:creationId xmlns:a16="http://schemas.microsoft.com/office/drawing/2014/main" id="{B23E2B84-AB4D-4908-BC84-CD7B1E20E98F}"/>
              </a:ext>
            </a:extLst>
          </p:cNvPr>
          <p:cNvSpPr>
            <a:spLocks noGrp="1"/>
          </p:cNvSpPr>
          <p:nvPr>
            <p:ph sz="quarter" idx="13"/>
          </p:nvPr>
        </p:nvSpPr>
        <p:spPr/>
        <p:txBody>
          <a:bodyPr/>
          <a:lstStyle/>
          <a:p>
            <a:endParaRPr lang="en-US" dirty="0"/>
          </a:p>
          <a:p>
            <a:r>
              <a:rPr lang="en-US" dirty="0"/>
              <a:t>Forms an extensive distribution system for blood</a:t>
            </a:r>
          </a:p>
          <a:p>
            <a:r>
              <a:rPr lang="en-US" dirty="0"/>
              <a:t>Serves as a conduit in the body for</a:t>
            </a:r>
          </a:p>
          <a:p>
            <a:pPr lvl="1"/>
            <a:r>
              <a:rPr lang="en-US" dirty="0"/>
              <a:t>Distribution of nutrients</a:t>
            </a:r>
          </a:p>
          <a:p>
            <a:pPr lvl="1"/>
            <a:r>
              <a:rPr lang="en-US" dirty="0"/>
              <a:t>Transport of waste products</a:t>
            </a:r>
          </a:p>
          <a:p>
            <a:r>
              <a:rPr lang="en-US" dirty="0"/>
              <a:t>Allows for uninterrupted flow of blood</a:t>
            </a:r>
          </a:p>
          <a:p>
            <a:r>
              <a:rPr lang="en-US" dirty="0"/>
              <a:t>Maintains blood in a fluid state</a:t>
            </a:r>
          </a:p>
        </p:txBody>
      </p:sp>
    </p:spTree>
    <p:extLst>
      <p:ext uri="{BB962C8B-B14F-4D97-AF65-F5344CB8AC3E}">
        <p14:creationId xmlns:p14="http://schemas.microsoft.com/office/powerpoint/2010/main" val="296714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0F30-C604-4CA5-8F56-E37569ED4C92}"/>
              </a:ext>
            </a:extLst>
          </p:cNvPr>
          <p:cNvSpPr>
            <a:spLocks noGrp="1"/>
          </p:cNvSpPr>
          <p:nvPr>
            <p:ph type="title"/>
          </p:nvPr>
        </p:nvSpPr>
        <p:spPr/>
        <p:txBody>
          <a:bodyPr/>
          <a:lstStyle/>
          <a:p>
            <a:r>
              <a:rPr lang="en-US" dirty="0"/>
              <a:t>Vasculature System</a:t>
            </a:r>
          </a:p>
        </p:txBody>
      </p:sp>
      <p:sp>
        <p:nvSpPr>
          <p:cNvPr id="3" name="Content Placeholder 2">
            <a:extLst>
              <a:ext uri="{FF2B5EF4-FFF2-40B4-BE49-F238E27FC236}">
                <a16:creationId xmlns:a16="http://schemas.microsoft.com/office/drawing/2014/main" id="{B23E2B84-AB4D-4908-BC84-CD7B1E20E98F}"/>
              </a:ext>
            </a:extLst>
          </p:cNvPr>
          <p:cNvSpPr>
            <a:spLocks noGrp="1"/>
          </p:cNvSpPr>
          <p:nvPr>
            <p:ph sz="quarter" idx="13"/>
          </p:nvPr>
        </p:nvSpPr>
        <p:spPr/>
        <p:txBody>
          <a:bodyPr/>
          <a:lstStyle/>
          <a:p>
            <a:endParaRPr lang="en-US" dirty="0"/>
          </a:p>
          <a:p>
            <a:r>
              <a:rPr lang="en-US" dirty="0"/>
              <a:t>Consists of three types of blood vessels</a:t>
            </a:r>
          </a:p>
          <a:p>
            <a:pPr lvl="1"/>
            <a:r>
              <a:rPr lang="en-US" dirty="0"/>
              <a:t>Arteries</a:t>
            </a:r>
          </a:p>
          <a:p>
            <a:pPr lvl="1"/>
            <a:r>
              <a:rPr lang="en-US" dirty="0"/>
              <a:t>Veins</a:t>
            </a:r>
          </a:p>
          <a:p>
            <a:pPr lvl="1"/>
            <a:r>
              <a:rPr lang="en-US" dirty="0"/>
              <a:t>Capillaries</a:t>
            </a:r>
          </a:p>
          <a:p>
            <a:r>
              <a:rPr lang="en-US" dirty="0"/>
              <a:t>Vessels in which hemostasis occurs are primarily</a:t>
            </a:r>
          </a:p>
          <a:p>
            <a:pPr lvl="1"/>
            <a:r>
              <a:rPr lang="en-US" dirty="0"/>
              <a:t>Smallest veins (venules)</a:t>
            </a:r>
          </a:p>
          <a:p>
            <a:pPr lvl="1"/>
            <a:r>
              <a:rPr lang="en-US" dirty="0"/>
              <a:t>Smallest arteries (arterioles)</a:t>
            </a:r>
          </a:p>
        </p:txBody>
      </p:sp>
    </p:spTree>
    <p:extLst>
      <p:ext uri="{BB962C8B-B14F-4D97-AF65-F5344CB8AC3E}">
        <p14:creationId xmlns:p14="http://schemas.microsoft.com/office/powerpoint/2010/main" val="284134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BF62-EDAA-435B-80AF-D49D56D1D421}"/>
              </a:ext>
            </a:extLst>
          </p:cNvPr>
          <p:cNvSpPr>
            <a:spLocks noGrp="1"/>
          </p:cNvSpPr>
          <p:nvPr>
            <p:ph type="title"/>
          </p:nvPr>
        </p:nvSpPr>
        <p:spPr>
          <a:xfrm>
            <a:off x="457200" y="215371"/>
            <a:ext cx="8343900" cy="1097279"/>
          </a:xfrm>
        </p:spPr>
        <p:txBody>
          <a:bodyPr/>
          <a:lstStyle/>
          <a:p>
            <a:r>
              <a:rPr lang="en-US" sz="3000" dirty="0"/>
              <a:t>Table 31-2 Structure and Functions of Blood Vessels of the Microcirculation </a:t>
            </a:r>
            <a:r>
              <a:rPr lang="en-US" sz="2000" b="0" dirty="0"/>
              <a:t>(1 of 2)</a:t>
            </a:r>
          </a:p>
        </p:txBody>
      </p:sp>
      <p:graphicFrame>
        <p:nvGraphicFramePr>
          <p:cNvPr id="4" name="Table 3">
            <a:extLst>
              <a:ext uri="{FF2B5EF4-FFF2-40B4-BE49-F238E27FC236}">
                <a16:creationId xmlns:a16="http://schemas.microsoft.com/office/drawing/2014/main" id="{A3CD2F19-308C-4DAA-B46D-48056ADDEF5B}"/>
              </a:ext>
            </a:extLst>
          </p:cNvPr>
          <p:cNvGraphicFramePr>
            <a:graphicFrameLocks noGrp="1"/>
          </p:cNvGraphicFramePr>
          <p:nvPr>
            <p:extLst>
              <p:ext uri="{D42A27DB-BD31-4B8C-83A1-F6EECF244321}">
                <p14:modId xmlns:p14="http://schemas.microsoft.com/office/powerpoint/2010/main" val="849901122"/>
              </p:ext>
            </p:extLst>
          </p:nvPr>
        </p:nvGraphicFramePr>
        <p:xfrm>
          <a:off x="457200" y="1586682"/>
          <a:ext cx="8343899" cy="4551680"/>
        </p:xfrm>
        <a:graphic>
          <a:graphicData uri="http://schemas.openxmlformats.org/drawingml/2006/table">
            <a:tbl>
              <a:tblPr firstRow="1" bandRow="1">
                <a:tableStyleId>{40F9630F-82C1-40B7-BC3A-925EFCFF5E92}</a:tableStyleId>
              </a:tblPr>
              <a:tblGrid>
                <a:gridCol w="1799303">
                  <a:extLst>
                    <a:ext uri="{9D8B030D-6E8A-4147-A177-3AD203B41FA5}">
                      <a16:colId xmlns:a16="http://schemas.microsoft.com/office/drawing/2014/main" val="1176642733"/>
                    </a:ext>
                  </a:extLst>
                </a:gridCol>
                <a:gridCol w="2846439">
                  <a:extLst>
                    <a:ext uri="{9D8B030D-6E8A-4147-A177-3AD203B41FA5}">
                      <a16:colId xmlns:a16="http://schemas.microsoft.com/office/drawing/2014/main" val="2250441447"/>
                    </a:ext>
                  </a:extLst>
                </a:gridCol>
                <a:gridCol w="3698157">
                  <a:extLst>
                    <a:ext uri="{9D8B030D-6E8A-4147-A177-3AD203B41FA5}">
                      <a16:colId xmlns:a16="http://schemas.microsoft.com/office/drawing/2014/main" val="3684884427"/>
                    </a:ext>
                  </a:extLst>
                </a:gridCol>
              </a:tblGrid>
              <a:tr h="370840">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Blood Vessel</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Structural Characteristics</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Functions</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4743391"/>
                  </a:ext>
                </a:extLst>
              </a:tr>
              <a:tr h="370840">
                <a:tc>
                  <a:txBody>
                    <a:bodyPr/>
                    <a:lstStyle/>
                    <a:p>
                      <a:pPr marL="0" marR="0" algn="l">
                        <a:lnSpc>
                          <a:spcPct val="100000"/>
                        </a:lnSpc>
                        <a:spcBef>
                          <a:spcPts val="0"/>
                        </a:spcBef>
                        <a:spcAft>
                          <a:spcPts val="0"/>
                        </a:spcAft>
                        <a:tabLst>
                          <a:tab pos="1193800" algn="l"/>
                          <a:tab pos="2641600" algn="l"/>
                        </a:tabLst>
                      </a:pPr>
                      <a:r>
                        <a:rPr lang="en-US" sz="1400" b="1" kern="0" spc="0" dirty="0">
                          <a:solidFill>
                            <a:schemeClr val="tx1"/>
                          </a:solidFill>
                          <a:effectLst/>
                          <a:latin typeface="+mn-lt"/>
                          <a:ea typeface="Times New Roman" panose="02020603050405020304" pitchFamily="18" charset="0"/>
                          <a:cs typeface="Times New Roman" panose="02020603050405020304" pitchFamily="18" charset="0"/>
                        </a:rPr>
                        <a:t>Arterioles</a:t>
                      </a:r>
                      <a:endParaRPr lang="en-US" sz="1400" dirty="0">
                        <a:solidFill>
                          <a:schemeClr val="tx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20-200 m</a:t>
                      </a:r>
                      <a:r>
                        <a:rPr lang="en-US" sz="100" b="0" i="0" u="none" strike="noStrike" cap="none" dirty="0">
                          <a:solidFill>
                            <a:schemeClr val="bg1"/>
                          </a:solidFill>
                          <a:effectLst/>
                          <a:latin typeface="+mn-lt"/>
                          <a:ea typeface="Times New Roman" panose="02020603050405020304" pitchFamily="18" charset="0"/>
                          <a:cs typeface="Arial"/>
                          <a:sym typeface="Arial"/>
                        </a:rPr>
                        <a:t>i</a:t>
                      </a:r>
                      <a:r>
                        <a:rPr lang="en-US" sz="1400" dirty="0">
                          <a:solidFill>
                            <a:schemeClr val="tx1"/>
                          </a:solidFill>
                          <a:effectLst/>
                          <a:latin typeface="+mn-lt"/>
                          <a:ea typeface="Times New Roman" panose="02020603050405020304" pitchFamily="18" charset="0"/>
                        </a:rPr>
                        <a:t>c</a:t>
                      </a:r>
                      <a:r>
                        <a:rPr lang="en-US" sz="100" b="0" i="0" u="none" strike="noStrike" cap="none" dirty="0">
                          <a:solidFill>
                            <a:schemeClr val="bg1"/>
                          </a:solidFill>
                          <a:effectLst/>
                          <a:latin typeface="+mn-lt"/>
                          <a:ea typeface="Times New Roman" panose="02020603050405020304" pitchFamily="18" charset="0"/>
                          <a:cs typeface="Arial"/>
                          <a:sym typeface="Arial"/>
                        </a:rPr>
                        <a:t>ro</a:t>
                      </a:r>
                      <a:r>
                        <a:rPr lang="en-US" sz="1400" dirty="0">
                          <a:solidFill>
                            <a:schemeClr val="tx1"/>
                          </a:solidFill>
                          <a:effectLst/>
                          <a:latin typeface="+mn-lt"/>
                          <a:ea typeface="Times New Roman" panose="02020603050405020304" pitchFamily="18" charset="0"/>
                        </a:rPr>
                        <a:t>M</a:t>
                      </a:r>
                      <a:r>
                        <a:rPr lang="en-US" sz="100" dirty="0">
                          <a:solidFill>
                            <a:schemeClr val="bg1"/>
                          </a:solidFill>
                          <a:effectLst/>
                          <a:latin typeface="+mn-lt"/>
                          <a:ea typeface="Times New Roman" panose="02020603050405020304" pitchFamily="18" charset="0"/>
                        </a:rPr>
                        <a:t>eter</a:t>
                      </a:r>
                      <a:r>
                        <a:rPr lang="en-US" sz="1400" baseline="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in diameter</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Serve as site of hemostatic activity following injury</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2097967"/>
                  </a:ext>
                </a:extLst>
              </a:tr>
              <a:tr h="370840">
                <a:tc>
                  <a:txBody>
                    <a:bodyPr/>
                    <a:lstStyle/>
                    <a:p>
                      <a:pPr marL="0" marR="0" algn="just">
                        <a:lnSpc>
                          <a:spcPct val="100000"/>
                        </a:lnSpc>
                        <a:spcBef>
                          <a:spcPts val="0"/>
                        </a:spcBef>
                        <a:spcAft>
                          <a:spcPts val="0"/>
                        </a:spcAft>
                        <a:tabLst>
                          <a:tab pos="1193800" algn="l"/>
                          <a:tab pos="2641600" algn="l"/>
                        </a:tabLst>
                      </a:pPr>
                      <a:r>
                        <a:rPr lang="en-US" sz="1400" b="1" i="0" u="none" strike="noStrike" kern="0" cap="none" spc="0" dirty="0">
                          <a:solidFill>
                            <a:schemeClr val="bg1"/>
                          </a:solidFill>
                          <a:effectLst/>
                          <a:latin typeface="+mn-lt"/>
                          <a:ea typeface="Times New Roman" panose="02020603050405020304" pitchFamily="18" charset="0"/>
                          <a:cs typeface="Times New Roman" panose="02020603050405020304" pitchFamily="18" charset="0"/>
                          <a:sym typeface="Arial"/>
                        </a:rPr>
                        <a:t>Arterioles</a:t>
                      </a:r>
                      <a:endParaRPr lang="en-US" sz="1400" dirty="0">
                        <a:solidFill>
                          <a:schemeClr val="bg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Basement membrane</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Regulate blood pressure by change in diameter and chemical mediators</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7804024"/>
                  </a:ext>
                </a:extLst>
              </a:tr>
              <a:tr h="370840">
                <a:tc>
                  <a:txBody>
                    <a:bodyPr/>
                    <a:lstStyle/>
                    <a:p>
                      <a:pPr marL="0" marR="0" algn="just">
                        <a:lnSpc>
                          <a:spcPct val="100000"/>
                        </a:lnSpc>
                        <a:spcBef>
                          <a:spcPts val="0"/>
                        </a:spcBef>
                        <a:spcAft>
                          <a:spcPts val="0"/>
                        </a:spcAft>
                        <a:tabLst>
                          <a:tab pos="1193800" algn="l"/>
                          <a:tab pos="2641600" algn="l"/>
                        </a:tabLst>
                      </a:pPr>
                      <a:r>
                        <a:rPr lang="en-US" sz="1400" b="1" i="0" u="none" strike="noStrike" kern="0" cap="none" spc="0" dirty="0">
                          <a:solidFill>
                            <a:schemeClr val="bg1"/>
                          </a:solidFill>
                          <a:effectLst/>
                          <a:latin typeface="+mn-lt"/>
                          <a:ea typeface="Times New Roman" panose="02020603050405020304" pitchFamily="18" charset="0"/>
                          <a:cs typeface="Times New Roman" panose="02020603050405020304" pitchFamily="18" charset="0"/>
                          <a:sym typeface="Arial"/>
                        </a:rPr>
                        <a:t>Arterioles</a:t>
                      </a:r>
                      <a:endParaRPr lang="en-US" sz="1400" dirty="0">
                        <a:solidFill>
                          <a:schemeClr val="bg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Primary components: </a:t>
                      </a:r>
                    </a:p>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Smooth muscle cells </a:t>
                      </a:r>
                    </a:p>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Fibroblasts</a:t>
                      </a:r>
                    </a:p>
                    <a:p>
                      <a:pPr marL="0" marR="0">
                        <a:lnSpc>
                          <a:spcPct val="100000"/>
                        </a:lnSpc>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Thicker wall of collagen and extracellular matrix</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100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Perform endothelial cell hemostatic functions</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150894"/>
                  </a:ext>
                </a:extLst>
              </a:tr>
              <a:tr h="370840">
                <a:tc>
                  <a:txBody>
                    <a:bodyPr/>
                    <a:lstStyle/>
                    <a:p>
                      <a:pPr marL="0" marR="0" algn="l">
                        <a:lnSpc>
                          <a:spcPct val="100000"/>
                        </a:lnSpc>
                        <a:spcBef>
                          <a:spcPts val="0"/>
                        </a:spcBef>
                        <a:spcAft>
                          <a:spcPts val="0"/>
                        </a:spcAft>
                        <a:tabLst>
                          <a:tab pos="1193800" algn="l"/>
                          <a:tab pos="2641600" algn="l"/>
                        </a:tabLst>
                      </a:pPr>
                      <a:r>
                        <a:rPr lang="en-US" sz="1400" b="1" kern="0" spc="0" dirty="0">
                          <a:solidFill>
                            <a:schemeClr val="tx1"/>
                          </a:solidFill>
                          <a:effectLst/>
                          <a:latin typeface="+mn-lt"/>
                          <a:ea typeface="Times New Roman" panose="02020603050405020304" pitchFamily="18" charset="0"/>
                          <a:cs typeface="Times New Roman" panose="02020603050405020304" pitchFamily="18" charset="0"/>
                        </a:rPr>
                        <a:t>Venules</a:t>
                      </a:r>
                      <a:endParaRPr lang="en-US" sz="1400" dirty="0">
                        <a:solidFill>
                          <a:schemeClr val="tx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20-200 m</a:t>
                      </a:r>
                      <a:r>
                        <a:rPr lang="en-US" sz="100" b="0" i="0" u="none" strike="noStrike" cap="none" dirty="0">
                          <a:solidFill>
                            <a:schemeClr val="bg1"/>
                          </a:solidFill>
                          <a:effectLst/>
                          <a:latin typeface="+mn-lt"/>
                          <a:ea typeface="Times New Roman" panose="02020603050405020304" pitchFamily="18" charset="0"/>
                          <a:cs typeface="Arial"/>
                          <a:sym typeface="Arial"/>
                        </a:rPr>
                        <a:t>i</a:t>
                      </a:r>
                      <a:r>
                        <a:rPr lang="en-US" sz="1400" dirty="0">
                          <a:solidFill>
                            <a:schemeClr val="tx1"/>
                          </a:solidFill>
                          <a:effectLst/>
                          <a:latin typeface="+mn-lt"/>
                          <a:ea typeface="Times New Roman" panose="02020603050405020304" pitchFamily="18" charset="0"/>
                        </a:rPr>
                        <a:t>c</a:t>
                      </a:r>
                      <a:r>
                        <a:rPr lang="en-US" sz="100" b="0" i="0" u="none" strike="noStrike" cap="none" dirty="0">
                          <a:solidFill>
                            <a:schemeClr val="bg1"/>
                          </a:solidFill>
                          <a:effectLst/>
                          <a:latin typeface="+mn-lt"/>
                          <a:ea typeface="Times New Roman" panose="02020603050405020304" pitchFamily="18" charset="0"/>
                          <a:cs typeface="Arial"/>
                          <a:sym typeface="Arial"/>
                        </a:rPr>
                        <a:t>ro</a:t>
                      </a:r>
                      <a:r>
                        <a:rPr lang="en-US" sz="1400" dirty="0">
                          <a:solidFill>
                            <a:schemeClr val="tx1"/>
                          </a:solidFill>
                          <a:effectLst/>
                          <a:latin typeface="+mn-lt"/>
                          <a:ea typeface="Times New Roman" panose="02020603050405020304" pitchFamily="18" charset="0"/>
                        </a:rPr>
                        <a:t>M</a:t>
                      </a:r>
                      <a:r>
                        <a:rPr lang="en-US" sz="100" b="0" i="0" u="none" strike="noStrike" cap="none" dirty="0">
                          <a:solidFill>
                            <a:schemeClr val="bg1"/>
                          </a:solidFill>
                          <a:effectLst/>
                          <a:latin typeface="+mn-lt"/>
                          <a:ea typeface="Times New Roman" panose="02020603050405020304" pitchFamily="18" charset="0"/>
                          <a:cs typeface="Arial"/>
                          <a:sym typeface="Arial"/>
                        </a:rPr>
                        <a:t>eter</a:t>
                      </a:r>
                      <a:r>
                        <a:rPr lang="en-US" sz="1400" dirty="0">
                          <a:solidFill>
                            <a:schemeClr val="tx1"/>
                          </a:solidFill>
                          <a:effectLst/>
                          <a:latin typeface="+mn-lt"/>
                          <a:ea typeface="Times New Roman" panose="02020603050405020304" pitchFamily="18" charset="0"/>
                        </a:rPr>
                        <a:t> in diameter</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Serve as major site of hemostatic activity following traumatic injury</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773608"/>
                  </a:ext>
                </a:extLst>
              </a:tr>
              <a:tr h="370840">
                <a:tc>
                  <a:txBody>
                    <a:bodyPr/>
                    <a:lstStyle/>
                    <a:p>
                      <a:pPr marL="0" marR="0" algn="just">
                        <a:lnSpc>
                          <a:spcPct val="100000"/>
                        </a:lnSpc>
                        <a:spcBef>
                          <a:spcPts val="0"/>
                        </a:spcBef>
                        <a:spcAft>
                          <a:spcPts val="0"/>
                        </a:spcAft>
                        <a:tabLst>
                          <a:tab pos="1193800" algn="l"/>
                          <a:tab pos="2641600" algn="l"/>
                        </a:tabLst>
                      </a:pPr>
                      <a:r>
                        <a:rPr lang="en-US" sz="1400" b="1" i="0" u="none" strike="noStrike" kern="0" cap="none" spc="0" dirty="0">
                          <a:solidFill>
                            <a:schemeClr val="bg1"/>
                          </a:solidFill>
                          <a:effectLst/>
                          <a:latin typeface="+mn-lt"/>
                          <a:ea typeface="Times New Roman" panose="02020603050405020304" pitchFamily="18" charset="0"/>
                          <a:cs typeface="Times New Roman" panose="02020603050405020304" pitchFamily="18" charset="0"/>
                          <a:sym typeface="Arial"/>
                        </a:rPr>
                        <a:t>Venules</a:t>
                      </a:r>
                      <a:endParaRPr lang="en-US" sz="1400" dirty="0">
                        <a:solidFill>
                          <a:schemeClr val="bg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Basement membrane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Exchange nutrients, oxygen, and waste products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2489416"/>
                  </a:ext>
                </a:extLst>
              </a:tr>
              <a:tr h="0">
                <a:tc>
                  <a:txBody>
                    <a:bodyPr/>
                    <a:lstStyle/>
                    <a:p>
                      <a:pPr marL="0" marR="0" algn="just">
                        <a:lnSpc>
                          <a:spcPct val="100000"/>
                        </a:lnSpc>
                        <a:spcBef>
                          <a:spcPts val="0"/>
                        </a:spcBef>
                        <a:spcAft>
                          <a:spcPts val="0"/>
                        </a:spcAft>
                        <a:tabLst>
                          <a:tab pos="1193800" algn="l"/>
                          <a:tab pos="2641600" algn="l"/>
                        </a:tabLst>
                      </a:pPr>
                      <a:r>
                        <a:rPr lang="en-US" sz="1400" b="1" i="0" u="none" strike="noStrike" kern="0" cap="none" spc="0" dirty="0">
                          <a:solidFill>
                            <a:schemeClr val="bg1"/>
                          </a:solidFill>
                          <a:effectLst/>
                          <a:latin typeface="+mn-lt"/>
                          <a:ea typeface="Times New Roman" panose="02020603050405020304" pitchFamily="18" charset="0"/>
                          <a:cs typeface="Times New Roman" panose="02020603050405020304" pitchFamily="18" charset="0"/>
                          <a:sym typeface="Arial"/>
                        </a:rPr>
                        <a:t>Venules</a:t>
                      </a:r>
                      <a:endParaRPr lang="en-US" sz="1400" dirty="0">
                        <a:solidFill>
                          <a:schemeClr val="bg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Primary components:</a:t>
                      </a:r>
                    </a:p>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Few smooth muscle cells </a:t>
                      </a:r>
                      <a:endParaRPr lang="en-US" sz="1600" b="0" i="0" u="none" strike="noStrike" cap="none" dirty="0">
                        <a:solidFill>
                          <a:schemeClr val="tx1"/>
                        </a:solidFill>
                        <a:effectLst/>
                        <a:latin typeface="+mn-lt"/>
                        <a:ea typeface="Times New Roman" panose="02020603050405020304" pitchFamily="18" charset="0"/>
                        <a:cs typeface="Arial"/>
                        <a:sym typeface="Arial"/>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Regulate vascular permeability</a:t>
                      </a:r>
                      <a:endParaRPr lang="en-US" sz="1600" dirty="0">
                        <a:solidFill>
                          <a:schemeClr val="tx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024684"/>
                  </a:ext>
                </a:extLst>
              </a:tr>
            </a:tbl>
          </a:graphicData>
        </a:graphic>
      </p:graphicFrame>
    </p:spTree>
    <p:extLst>
      <p:ext uri="{BB962C8B-B14F-4D97-AF65-F5344CB8AC3E}">
        <p14:creationId xmlns:p14="http://schemas.microsoft.com/office/powerpoint/2010/main" val="11165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BF62-EDAA-435B-80AF-D49D56D1D421}"/>
              </a:ext>
            </a:extLst>
          </p:cNvPr>
          <p:cNvSpPr>
            <a:spLocks noGrp="1"/>
          </p:cNvSpPr>
          <p:nvPr>
            <p:ph type="title"/>
          </p:nvPr>
        </p:nvSpPr>
        <p:spPr>
          <a:xfrm>
            <a:off x="457200" y="215371"/>
            <a:ext cx="8343900" cy="1097279"/>
          </a:xfrm>
        </p:spPr>
        <p:txBody>
          <a:bodyPr/>
          <a:lstStyle/>
          <a:p>
            <a:r>
              <a:rPr lang="en-US" sz="3000" dirty="0"/>
              <a:t>Table 31-2 Structure and Functions of Blood Vessels of the Microcirculation </a:t>
            </a:r>
            <a:r>
              <a:rPr lang="en-US" sz="2000" b="0" dirty="0"/>
              <a:t>(2 of 2)</a:t>
            </a:r>
            <a:endParaRPr lang="en-US" sz="3000" dirty="0"/>
          </a:p>
        </p:txBody>
      </p:sp>
      <p:graphicFrame>
        <p:nvGraphicFramePr>
          <p:cNvPr id="4" name="Table 3">
            <a:extLst>
              <a:ext uri="{FF2B5EF4-FFF2-40B4-BE49-F238E27FC236}">
                <a16:creationId xmlns:a16="http://schemas.microsoft.com/office/drawing/2014/main" id="{A3CD2F19-308C-4DAA-B46D-48056ADDEF5B}"/>
              </a:ext>
            </a:extLst>
          </p:cNvPr>
          <p:cNvGraphicFramePr>
            <a:graphicFrameLocks noGrp="1"/>
          </p:cNvGraphicFramePr>
          <p:nvPr>
            <p:extLst>
              <p:ext uri="{D42A27DB-BD31-4B8C-83A1-F6EECF244321}">
                <p14:modId xmlns:p14="http://schemas.microsoft.com/office/powerpoint/2010/main" val="862421166"/>
              </p:ext>
            </p:extLst>
          </p:nvPr>
        </p:nvGraphicFramePr>
        <p:xfrm>
          <a:off x="457200" y="1586682"/>
          <a:ext cx="8343899" cy="4152995"/>
        </p:xfrm>
        <a:graphic>
          <a:graphicData uri="http://schemas.openxmlformats.org/drawingml/2006/table">
            <a:tbl>
              <a:tblPr firstRow="1" bandRow="1">
                <a:tableStyleId>{40F9630F-82C1-40B7-BC3A-925EFCFF5E92}</a:tableStyleId>
              </a:tblPr>
              <a:tblGrid>
                <a:gridCol w="1799303">
                  <a:extLst>
                    <a:ext uri="{9D8B030D-6E8A-4147-A177-3AD203B41FA5}">
                      <a16:colId xmlns:a16="http://schemas.microsoft.com/office/drawing/2014/main" val="1176642733"/>
                    </a:ext>
                  </a:extLst>
                </a:gridCol>
                <a:gridCol w="2846439">
                  <a:extLst>
                    <a:ext uri="{9D8B030D-6E8A-4147-A177-3AD203B41FA5}">
                      <a16:colId xmlns:a16="http://schemas.microsoft.com/office/drawing/2014/main" val="2250441447"/>
                    </a:ext>
                  </a:extLst>
                </a:gridCol>
                <a:gridCol w="3698157">
                  <a:extLst>
                    <a:ext uri="{9D8B030D-6E8A-4147-A177-3AD203B41FA5}">
                      <a16:colId xmlns:a16="http://schemas.microsoft.com/office/drawing/2014/main" val="3684884427"/>
                    </a:ext>
                  </a:extLst>
                </a:gridCol>
              </a:tblGrid>
              <a:tr h="425435">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Blood Vessel</a:t>
                      </a:r>
                    </a:p>
                  </a:txBody>
                  <a:tcPr marT="73152" marB="7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Structural Characteristics</a:t>
                      </a:r>
                    </a:p>
                  </a:txBody>
                  <a:tcPr marT="73152" marB="7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Functions</a:t>
                      </a:r>
                    </a:p>
                  </a:txBody>
                  <a:tcPr marT="73152" marB="7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4743391"/>
                  </a:ext>
                </a:extLst>
              </a:tr>
              <a:tr h="1245433">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93800" algn="l"/>
                          <a:tab pos="2641600" algn="l"/>
                        </a:tabLst>
                        <a:defRPr/>
                      </a:pPr>
                      <a:r>
                        <a:rPr lang="en-US" sz="1400" b="1" i="0" u="none" strike="noStrike" kern="0" cap="none" spc="0" dirty="0">
                          <a:solidFill>
                            <a:schemeClr val="bg1"/>
                          </a:solidFill>
                          <a:effectLst/>
                          <a:latin typeface="+mn-lt"/>
                          <a:ea typeface="Times New Roman" panose="02020603050405020304" pitchFamily="18" charset="0"/>
                          <a:cs typeface="Times New Roman" panose="02020603050405020304" pitchFamily="18" charset="0"/>
                          <a:sym typeface="Arial"/>
                        </a:rPr>
                        <a:t>Venules</a:t>
                      </a:r>
                      <a:endParaRPr lang="en-US" sz="1400" b="0" i="0" u="none" strike="noStrike" cap="none" dirty="0">
                        <a:solidFill>
                          <a:schemeClr val="bg1"/>
                        </a:solidFill>
                        <a:effectLst/>
                        <a:latin typeface="+mn-lt"/>
                        <a:ea typeface="Times New Roman" panose="02020603050405020304" pitchFamily="18" charset="0"/>
                        <a:cs typeface="Arial"/>
                        <a:sym typeface="Arial"/>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Few fibroblasts </a:t>
                      </a:r>
                    </a:p>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Thin layer of collagen and extracellular matrix</a:t>
                      </a:r>
                    </a:p>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Minimal elastin fibers</a:t>
                      </a:r>
                      <a:endParaRPr lang="en-US" sz="1400" b="0" i="0" u="none" strike="noStrike" cap="none" dirty="0">
                        <a:solidFill>
                          <a:srgbClr val="000000"/>
                        </a:solidFill>
                        <a:effectLst/>
                        <a:latin typeface="+mn-lt"/>
                        <a:ea typeface="Times New Roman" panose="02020603050405020304" pitchFamily="18" charset="0"/>
                        <a:cs typeface="Times New Roman" panose="02020603050405020304" pitchFamily="18" charset="0"/>
                        <a:sym typeface="Arial"/>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100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Perform endothelial cell hemostatic functions</a:t>
                      </a:r>
                      <a:endParaRPr lang="en-US" sz="1400" b="0" i="0" u="none" strike="noStrike" cap="none" dirty="0">
                        <a:solidFill>
                          <a:schemeClr val="tx1"/>
                        </a:solidFill>
                        <a:effectLst/>
                        <a:latin typeface="+mn-lt"/>
                        <a:ea typeface="Times New Roman" panose="02020603050405020304" pitchFamily="18" charset="0"/>
                        <a:cs typeface="Arial"/>
                        <a:sym typeface="Arial"/>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150894"/>
                  </a:ext>
                </a:extLst>
              </a:tr>
              <a:tr h="489542">
                <a:tc>
                  <a:txBody>
                    <a:bodyPr/>
                    <a:lstStyle/>
                    <a:p>
                      <a:pPr marL="0" marR="0" algn="just">
                        <a:lnSpc>
                          <a:spcPct val="100000"/>
                        </a:lnSpc>
                        <a:spcBef>
                          <a:spcPts val="0"/>
                        </a:spcBef>
                        <a:spcAft>
                          <a:spcPts val="0"/>
                        </a:spcAft>
                        <a:tabLst>
                          <a:tab pos="1193800" algn="l"/>
                          <a:tab pos="2641600" algn="l"/>
                        </a:tabLst>
                      </a:pPr>
                      <a:r>
                        <a:rPr lang="en-US" sz="1400" b="1" i="0" u="none" strike="noStrike" cap="none" dirty="0">
                          <a:solidFill>
                            <a:schemeClr val="dk1"/>
                          </a:solidFill>
                          <a:effectLst/>
                          <a:latin typeface="+mn-lt"/>
                          <a:ea typeface="Arial"/>
                          <a:cs typeface="Arial"/>
                          <a:sym typeface="Arial"/>
                        </a:rPr>
                        <a:t>Capillaries</a:t>
                      </a:r>
                      <a:endParaRPr lang="en-US" sz="1400" dirty="0">
                        <a:solidFill>
                          <a:schemeClr val="tx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5-10 m</a:t>
                      </a:r>
                      <a:r>
                        <a:rPr lang="en-US" sz="100" b="0" i="0" u="none" strike="noStrike" cap="none" dirty="0">
                          <a:solidFill>
                            <a:schemeClr val="bg1"/>
                          </a:solidFill>
                          <a:effectLst/>
                          <a:latin typeface="+mn-lt"/>
                          <a:ea typeface="Times New Roman" panose="02020603050405020304" pitchFamily="18" charset="0"/>
                          <a:cs typeface="Arial"/>
                          <a:sym typeface="Arial"/>
                        </a:rPr>
                        <a:t>i</a:t>
                      </a:r>
                      <a:r>
                        <a:rPr lang="en-US" sz="1400" b="0" i="0" u="none" strike="noStrike" cap="none" dirty="0">
                          <a:solidFill>
                            <a:schemeClr val="dk1"/>
                          </a:solidFill>
                          <a:effectLst/>
                          <a:latin typeface="+mn-lt"/>
                          <a:ea typeface="Arial"/>
                          <a:cs typeface="Arial"/>
                          <a:sym typeface="Arial"/>
                        </a:rPr>
                        <a:t>c</a:t>
                      </a:r>
                      <a:r>
                        <a:rPr lang="en-US" sz="100" b="0" i="0" u="none" strike="noStrike" cap="none" dirty="0">
                          <a:solidFill>
                            <a:schemeClr val="bg1"/>
                          </a:solidFill>
                          <a:effectLst/>
                          <a:latin typeface="+mn-lt"/>
                          <a:ea typeface="Times New Roman" panose="02020603050405020304" pitchFamily="18" charset="0"/>
                          <a:cs typeface="Arial"/>
                          <a:sym typeface="Arial"/>
                        </a:rPr>
                        <a:t>ro</a:t>
                      </a:r>
                      <a:r>
                        <a:rPr lang="en-US" sz="1400" b="0" i="0" u="none" strike="noStrike" cap="none" dirty="0">
                          <a:solidFill>
                            <a:schemeClr val="dk1"/>
                          </a:solidFill>
                          <a:effectLst/>
                          <a:latin typeface="+mn-lt"/>
                          <a:ea typeface="Arial"/>
                          <a:cs typeface="Arial"/>
                          <a:sym typeface="Arial"/>
                        </a:rPr>
                        <a:t>M</a:t>
                      </a:r>
                      <a:r>
                        <a:rPr lang="en-US" sz="100" b="0" i="0" u="none" strike="noStrike" cap="none" dirty="0">
                          <a:solidFill>
                            <a:schemeClr val="bg1"/>
                          </a:solidFill>
                          <a:effectLst/>
                          <a:latin typeface="+mn-lt"/>
                          <a:ea typeface="Times New Roman" panose="02020603050405020304" pitchFamily="18" charset="0"/>
                          <a:cs typeface="Arial"/>
                          <a:sym typeface="Arial"/>
                        </a:rPr>
                        <a:t>eter</a:t>
                      </a:r>
                      <a:r>
                        <a:rPr lang="en-US" sz="1400" b="0" i="0" u="none" strike="noStrike" cap="none" dirty="0">
                          <a:solidFill>
                            <a:schemeClr val="dk1"/>
                          </a:solidFill>
                          <a:effectLst/>
                          <a:latin typeface="+mn-lt"/>
                          <a:ea typeface="Arial"/>
                          <a:cs typeface="Arial"/>
                          <a:sym typeface="Arial"/>
                        </a:rPr>
                        <a:t> in diameter</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Provide hemostatic effects by endothelial cell function</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311601"/>
                  </a:ext>
                </a:extLst>
              </a:tr>
              <a:tr h="489542">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93800" algn="l"/>
                          <a:tab pos="2641600" algn="l"/>
                        </a:tabLst>
                        <a:defRPr/>
                      </a:pPr>
                      <a:r>
                        <a:rPr lang="en-US" sz="1400" b="1" i="0" u="none" strike="noStrike" cap="none" dirty="0">
                          <a:solidFill>
                            <a:schemeClr val="bg1"/>
                          </a:solidFill>
                          <a:effectLst/>
                          <a:latin typeface="+mn-lt"/>
                          <a:ea typeface="Arial"/>
                          <a:cs typeface="Arial"/>
                          <a:sym typeface="Arial"/>
                        </a:rPr>
                        <a:t>Capillaries</a:t>
                      </a:r>
                      <a:endParaRPr lang="en-US" sz="1400" b="0" i="0" u="none" strike="noStrike" cap="none" dirty="0">
                        <a:solidFill>
                          <a:schemeClr val="bg1"/>
                        </a:solidFill>
                        <a:effectLst/>
                        <a:latin typeface="+mn-lt"/>
                        <a:ea typeface="Times New Roman" panose="02020603050405020304" pitchFamily="18" charset="0"/>
                        <a:cs typeface="Arial"/>
                        <a:sym typeface="Arial"/>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Primary components:</a:t>
                      </a:r>
                    </a:p>
                    <a:p>
                      <a:r>
                        <a:rPr lang="en-IN" sz="1400" b="0" i="0" u="none" strike="noStrike" cap="none" baseline="0" dirty="0">
                          <a:solidFill>
                            <a:schemeClr val="dk1"/>
                          </a:solidFill>
                          <a:latin typeface="+mn-lt"/>
                          <a:ea typeface="Arial"/>
                          <a:cs typeface="Arial"/>
                          <a:sym typeface="Arial"/>
                        </a:rPr>
                        <a:t>Endothelial cell monolayer,</a:t>
                      </a:r>
                    </a:p>
                    <a:p>
                      <a:r>
                        <a:rPr lang="en-IN" sz="1400" b="0" i="0" u="none" strike="noStrike" cap="none" baseline="0" dirty="0">
                          <a:solidFill>
                            <a:schemeClr val="dk1"/>
                          </a:solidFill>
                          <a:latin typeface="+mn-lt"/>
                          <a:ea typeface="Arial"/>
                          <a:cs typeface="Arial"/>
                          <a:sym typeface="Arial"/>
                        </a:rPr>
                        <a:t>Surrounding Pericytes</a:t>
                      </a:r>
                      <a:endParaRPr lang="en-US" sz="1400" b="0" i="0" u="none" strike="noStrike" cap="none" dirty="0">
                        <a:solidFill>
                          <a:schemeClr val="dk1"/>
                        </a:solidFill>
                        <a:effectLst/>
                        <a:latin typeface="+mn-lt"/>
                        <a:ea typeface="Arial"/>
                        <a:cs typeface="Arial"/>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Exchange nutrients, oxygen, and waste products</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882232"/>
                  </a:ext>
                </a:extLst>
              </a:tr>
              <a:tr h="425435">
                <a:tc>
                  <a:txBody>
                    <a:bodyPr/>
                    <a:lstStyle/>
                    <a:p>
                      <a:pPr marL="0" marR="0" algn="just">
                        <a:lnSpc>
                          <a:spcPct val="100000"/>
                        </a:lnSpc>
                        <a:spcBef>
                          <a:spcPts val="0"/>
                        </a:spcBef>
                        <a:spcAft>
                          <a:spcPts val="0"/>
                        </a:spcAft>
                        <a:tabLst>
                          <a:tab pos="1193800" algn="l"/>
                          <a:tab pos="2641600" algn="l"/>
                        </a:tabLst>
                      </a:pPr>
                      <a:r>
                        <a:rPr lang="en-US" sz="1400" b="1" i="0" u="none" strike="noStrike" cap="none" dirty="0">
                          <a:solidFill>
                            <a:schemeClr val="bg1"/>
                          </a:solidFill>
                          <a:effectLst/>
                          <a:latin typeface="+mn-lt"/>
                          <a:ea typeface="Arial"/>
                          <a:cs typeface="Arial"/>
                          <a:sym typeface="Arial"/>
                        </a:rPr>
                        <a:t>Capillaries</a:t>
                      </a:r>
                      <a:endParaRPr lang="en-US" sz="1400" dirty="0">
                        <a:solidFill>
                          <a:schemeClr val="bg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Basement membrane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Arial"/>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945339"/>
                  </a:ext>
                </a:extLst>
              </a:tr>
              <a:tr h="425435">
                <a:tc>
                  <a:txBody>
                    <a:bodyPr/>
                    <a:lstStyle/>
                    <a:p>
                      <a:pPr marL="0" marR="0" algn="just">
                        <a:lnSpc>
                          <a:spcPct val="100000"/>
                        </a:lnSpc>
                        <a:spcBef>
                          <a:spcPts val="0"/>
                        </a:spcBef>
                        <a:spcAft>
                          <a:spcPts val="0"/>
                        </a:spcAft>
                        <a:tabLst>
                          <a:tab pos="1193800" algn="l"/>
                          <a:tab pos="2641600" algn="l"/>
                        </a:tabLst>
                      </a:pPr>
                      <a:r>
                        <a:rPr lang="en-US" sz="1400" b="1" i="0" u="none" strike="noStrike" cap="none" dirty="0">
                          <a:solidFill>
                            <a:schemeClr val="bg1"/>
                          </a:solidFill>
                          <a:effectLst/>
                          <a:latin typeface="+mn-lt"/>
                          <a:ea typeface="Arial"/>
                          <a:cs typeface="Arial"/>
                          <a:sym typeface="Arial"/>
                        </a:rPr>
                        <a:t>Capillaries</a:t>
                      </a:r>
                      <a:endParaRPr lang="en-US" sz="1400" dirty="0">
                        <a:solidFill>
                          <a:schemeClr val="bg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No smooth muscle cells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Arial"/>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808393"/>
                  </a:ext>
                </a:extLst>
              </a:tr>
              <a:tr h="425435">
                <a:tc>
                  <a:txBody>
                    <a:bodyPr/>
                    <a:lstStyle/>
                    <a:p>
                      <a:pPr marL="0" marR="0" algn="just">
                        <a:lnSpc>
                          <a:spcPct val="100000"/>
                        </a:lnSpc>
                        <a:spcBef>
                          <a:spcPts val="0"/>
                        </a:spcBef>
                        <a:spcAft>
                          <a:spcPts val="0"/>
                        </a:spcAft>
                        <a:tabLst>
                          <a:tab pos="1193800" algn="l"/>
                          <a:tab pos="2641600" algn="l"/>
                        </a:tabLst>
                      </a:pPr>
                      <a:r>
                        <a:rPr lang="en-US" sz="1400" b="1" i="0" u="none" strike="noStrike" cap="none" dirty="0">
                          <a:solidFill>
                            <a:schemeClr val="bg1"/>
                          </a:solidFill>
                          <a:effectLst/>
                          <a:latin typeface="+mn-lt"/>
                          <a:ea typeface="Arial"/>
                          <a:cs typeface="Arial"/>
                          <a:sym typeface="Arial"/>
                        </a:rPr>
                        <a:t>Capillaries</a:t>
                      </a:r>
                      <a:endParaRPr lang="en-US" sz="1400" dirty="0">
                        <a:solidFill>
                          <a:schemeClr val="bg1"/>
                        </a:solidFill>
                        <a:effectLst/>
                        <a:latin typeface="+mn-lt"/>
                        <a:ea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effectLst/>
                          <a:latin typeface="+mn-lt"/>
                          <a:ea typeface="Arial"/>
                          <a:cs typeface="Arial"/>
                          <a:sym typeface="Arial"/>
                        </a:rPr>
                        <a:t>No collagen fibers, elastin fibers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Arial"/>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4187623"/>
                  </a:ext>
                </a:extLst>
              </a:tr>
            </a:tbl>
          </a:graphicData>
        </a:graphic>
      </p:graphicFrame>
    </p:spTree>
    <p:extLst>
      <p:ext uri="{BB962C8B-B14F-4D97-AF65-F5344CB8AC3E}">
        <p14:creationId xmlns:p14="http://schemas.microsoft.com/office/powerpoint/2010/main" val="254422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2AAA-F130-4A61-A46C-5BC71151D321}"/>
              </a:ext>
            </a:extLst>
          </p:cNvPr>
          <p:cNvSpPr>
            <a:spLocks noGrp="1"/>
          </p:cNvSpPr>
          <p:nvPr>
            <p:ph type="title"/>
          </p:nvPr>
        </p:nvSpPr>
        <p:spPr/>
        <p:txBody>
          <a:bodyPr/>
          <a:lstStyle/>
          <a:p>
            <a:r>
              <a:rPr lang="en-US" dirty="0"/>
              <a:t>Structure of Blood Vessels</a:t>
            </a:r>
          </a:p>
        </p:txBody>
      </p:sp>
      <p:sp>
        <p:nvSpPr>
          <p:cNvPr id="3" name="Content Placeholder 2">
            <a:extLst>
              <a:ext uri="{FF2B5EF4-FFF2-40B4-BE49-F238E27FC236}">
                <a16:creationId xmlns:a16="http://schemas.microsoft.com/office/drawing/2014/main" id="{0B23E4D9-35C9-4216-8DDA-50287AD74D03}"/>
              </a:ext>
            </a:extLst>
          </p:cNvPr>
          <p:cNvSpPr>
            <a:spLocks noGrp="1"/>
          </p:cNvSpPr>
          <p:nvPr>
            <p:ph sz="quarter" idx="13"/>
          </p:nvPr>
        </p:nvSpPr>
        <p:spPr>
          <a:xfrm>
            <a:off x="457200" y="1556326"/>
            <a:ext cx="8229600" cy="4788912"/>
          </a:xfrm>
        </p:spPr>
        <p:txBody>
          <a:bodyPr/>
          <a:lstStyle/>
          <a:p>
            <a:endParaRPr lang="en-US" sz="2200" dirty="0"/>
          </a:p>
          <a:p>
            <a:r>
              <a:rPr lang="en-US" sz="2200" dirty="0"/>
              <a:t>Central cavity</a:t>
            </a:r>
          </a:p>
          <a:p>
            <a:pPr lvl="1"/>
            <a:r>
              <a:rPr lang="en-US" sz="2200" dirty="0"/>
              <a:t>Lumen</a:t>
            </a:r>
          </a:p>
          <a:p>
            <a:pPr lvl="1"/>
            <a:r>
              <a:rPr lang="en-US" sz="2200" dirty="0"/>
              <a:t>Lined with single layer of flattened endothelial cells</a:t>
            </a:r>
          </a:p>
          <a:p>
            <a:pPr lvl="2"/>
            <a:r>
              <a:rPr lang="en-US" sz="2200" dirty="0"/>
              <a:t>Separates blood from underlying tissues</a:t>
            </a:r>
          </a:p>
          <a:p>
            <a:pPr lvl="2"/>
            <a:r>
              <a:rPr lang="en-US" sz="2200" dirty="0"/>
              <a:t>Provides protective environment for cellular elements of blood</a:t>
            </a:r>
          </a:p>
          <a:p>
            <a:r>
              <a:rPr lang="en-US" sz="2200" dirty="0"/>
              <a:t>Vessel wall of arteries and veins</a:t>
            </a:r>
          </a:p>
          <a:p>
            <a:pPr lvl="1"/>
            <a:r>
              <a:rPr lang="en-US" sz="2200" dirty="0"/>
              <a:t>Three tissue layers</a:t>
            </a:r>
          </a:p>
          <a:p>
            <a:pPr lvl="2"/>
            <a:r>
              <a:rPr lang="en-US" sz="2200" dirty="0"/>
              <a:t>Tunica intima</a:t>
            </a:r>
          </a:p>
          <a:p>
            <a:pPr lvl="2"/>
            <a:r>
              <a:rPr lang="en-US" sz="2200" dirty="0"/>
              <a:t>Tunica media-thicker in arteries than veins</a:t>
            </a:r>
          </a:p>
          <a:p>
            <a:pPr lvl="2"/>
            <a:r>
              <a:rPr lang="en-US" sz="2200" dirty="0"/>
              <a:t>Tunica adventitia</a:t>
            </a:r>
          </a:p>
        </p:txBody>
      </p:sp>
    </p:spTree>
    <p:extLst>
      <p:ext uri="{BB962C8B-B14F-4D97-AF65-F5344CB8AC3E}">
        <p14:creationId xmlns:p14="http://schemas.microsoft.com/office/powerpoint/2010/main" val="13730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9BA7-4B00-4A1D-B4B8-DC9F09DE0B93}"/>
              </a:ext>
            </a:extLst>
          </p:cNvPr>
          <p:cNvSpPr>
            <a:spLocks noGrp="1"/>
          </p:cNvSpPr>
          <p:nvPr>
            <p:ph type="title"/>
          </p:nvPr>
        </p:nvSpPr>
        <p:spPr/>
        <p:txBody>
          <a:bodyPr/>
          <a:lstStyle/>
          <a:p>
            <a:r>
              <a:rPr lang="en-US" dirty="0"/>
              <a:t>Figure 31-2</a:t>
            </a:r>
          </a:p>
        </p:txBody>
      </p:sp>
      <p:pic>
        <p:nvPicPr>
          <p:cNvPr id="4" name="Picture 3" descr="From the top to the left and right Arterioles and venules cover endothelial cells, smooth muscle cells, and fibroblasts synthesize and secrete the components of the subendothelial matrix of connective tissue and the basement membrane proteins. The wall of arterioles is primarily composed of smooth muscle cells and contains elastin in contrast to the venule to the right, which has only sparse smooth muscle cells. The media of arterioles is the most prominent layer. the adventitia layer is the largest in venules. A separate enlarged diagram shows that the capillary consists primarily of endothelial cells and basement membrane with very little connective tissue.">
            <a:extLst>
              <a:ext uri="{FF2B5EF4-FFF2-40B4-BE49-F238E27FC236}">
                <a16:creationId xmlns:a16="http://schemas.microsoft.com/office/drawing/2014/main" id="{8E268937-DE8C-4C11-83C2-A0F65468195D}"/>
              </a:ext>
            </a:extLst>
          </p:cNvPr>
          <p:cNvPicPr>
            <a:picLocks noChangeAspect="1"/>
          </p:cNvPicPr>
          <p:nvPr/>
        </p:nvPicPr>
        <p:blipFill>
          <a:blip r:embed="rId3"/>
          <a:stretch>
            <a:fillRect/>
          </a:stretch>
        </p:blipFill>
        <p:spPr>
          <a:xfrm>
            <a:off x="2362305" y="1846700"/>
            <a:ext cx="4419389" cy="4403376"/>
          </a:xfrm>
          <a:prstGeom prst="rect">
            <a:avLst/>
          </a:prstGeom>
        </p:spPr>
      </p:pic>
    </p:spTree>
    <p:extLst>
      <p:ext uri="{BB962C8B-B14F-4D97-AF65-F5344CB8AC3E}">
        <p14:creationId xmlns:p14="http://schemas.microsoft.com/office/powerpoint/2010/main" val="130562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59DB-C97D-45EC-983B-20A706A5EE51}"/>
              </a:ext>
            </a:extLst>
          </p:cNvPr>
          <p:cNvSpPr>
            <a:spLocks noGrp="1"/>
          </p:cNvSpPr>
          <p:nvPr>
            <p:ph type="title"/>
          </p:nvPr>
        </p:nvSpPr>
        <p:spPr/>
        <p:txBody>
          <a:bodyPr/>
          <a:lstStyle/>
          <a:p>
            <a:r>
              <a:rPr lang="en-US" dirty="0"/>
              <a:t>Functions of Blood Vessels</a:t>
            </a:r>
          </a:p>
        </p:txBody>
      </p:sp>
      <p:sp>
        <p:nvSpPr>
          <p:cNvPr id="3" name="Content Placeholder 2">
            <a:extLst>
              <a:ext uri="{FF2B5EF4-FFF2-40B4-BE49-F238E27FC236}">
                <a16:creationId xmlns:a16="http://schemas.microsoft.com/office/drawing/2014/main" id="{2E7EE192-1E34-4290-9A1E-2175B6150F32}"/>
              </a:ext>
            </a:extLst>
          </p:cNvPr>
          <p:cNvSpPr>
            <a:spLocks noGrp="1"/>
          </p:cNvSpPr>
          <p:nvPr>
            <p:ph sz="quarter" idx="13"/>
          </p:nvPr>
        </p:nvSpPr>
        <p:spPr/>
        <p:txBody>
          <a:bodyPr/>
          <a:lstStyle/>
          <a:p>
            <a:endParaRPr lang="en-US" dirty="0"/>
          </a:p>
          <a:p>
            <a:r>
              <a:rPr lang="en-US" dirty="0"/>
              <a:t>Following an injury:</a:t>
            </a:r>
          </a:p>
          <a:p>
            <a:pPr lvl="1"/>
            <a:r>
              <a:rPr lang="en-US" dirty="0"/>
              <a:t>Vasoconstriction</a:t>
            </a:r>
          </a:p>
          <a:p>
            <a:pPr lvl="2"/>
            <a:r>
              <a:rPr lang="en-US" dirty="0"/>
              <a:t>Narrows vessel lumen to minimize blood loss</a:t>
            </a:r>
          </a:p>
          <a:p>
            <a:pPr lvl="2"/>
            <a:r>
              <a:rPr lang="en-US" dirty="0"/>
              <a:t>Brings hemostatic components (platelets and plasma proteins) into closer proximity to vessel wall</a:t>
            </a:r>
          </a:p>
          <a:p>
            <a:pPr lvl="2"/>
            <a:r>
              <a:rPr lang="en-US" dirty="0"/>
              <a:t>Complex mechanism which involves</a:t>
            </a:r>
          </a:p>
          <a:p>
            <a:pPr lvl="3"/>
            <a:r>
              <a:rPr lang="en-US" dirty="0"/>
              <a:t>Neurogenic factors</a:t>
            </a:r>
          </a:p>
          <a:p>
            <a:pPr lvl="3"/>
            <a:r>
              <a:rPr lang="en-US" dirty="0"/>
              <a:t>Regulatory substances</a:t>
            </a:r>
          </a:p>
          <a:p>
            <a:pPr lvl="4"/>
            <a:r>
              <a:rPr lang="en-US" dirty="0"/>
              <a:t>Serotonin</a:t>
            </a:r>
          </a:p>
          <a:p>
            <a:pPr lvl="4"/>
            <a:r>
              <a:rPr lang="en-US" dirty="0"/>
              <a:t>Thromboxane A2</a:t>
            </a:r>
          </a:p>
        </p:txBody>
      </p:sp>
    </p:spTree>
    <p:extLst>
      <p:ext uri="{BB962C8B-B14F-4D97-AF65-F5344CB8AC3E}">
        <p14:creationId xmlns:p14="http://schemas.microsoft.com/office/powerpoint/2010/main" val="362014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59DB-C97D-45EC-983B-20A706A5EE51}"/>
              </a:ext>
            </a:extLst>
          </p:cNvPr>
          <p:cNvSpPr>
            <a:spLocks noGrp="1"/>
          </p:cNvSpPr>
          <p:nvPr>
            <p:ph type="title"/>
          </p:nvPr>
        </p:nvSpPr>
        <p:spPr/>
        <p:txBody>
          <a:bodyPr/>
          <a:lstStyle/>
          <a:p>
            <a:r>
              <a:rPr lang="en-US" dirty="0"/>
              <a:t>Functions of Endothelial Cells </a:t>
            </a:r>
            <a:r>
              <a:rPr lang="en-US" sz="2000" b="0" dirty="0"/>
              <a:t>(1 of 3)</a:t>
            </a:r>
          </a:p>
        </p:txBody>
      </p:sp>
      <p:sp>
        <p:nvSpPr>
          <p:cNvPr id="3" name="Content Placeholder 2">
            <a:extLst>
              <a:ext uri="{FF2B5EF4-FFF2-40B4-BE49-F238E27FC236}">
                <a16:creationId xmlns:a16="http://schemas.microsoft.com/office/drawing/2014/main" id="{2E7EE192-1E34-4290-9A1E-2175B6150F32}"/>
              </a:ext>
            </a:extLst>
          </p:cNvPr>
          <p:cNvSpPr>
            <a:spLocks noGrp="1"/>
          </p:cNvSpPr>
          <p:nvPr>
            <p:ph sz="quarter" idx="13"/>
          </p:nvPr>
        </p:nvSpPr>
        <p:spPr>
          <a:xfrm>
            <a:off x="457200" y="1556326"/>
            <a:ext cx="8229600" cy="4806374"/>
          </a:xfrm>
        </p:spPr>
        <p:txBody>
          <a:bodyPr/>
          <a:lstStyle/>
          <a:p>
            <a:endParaRPr lang="en-US" dirty="0"/>
          </a:p>
          <a:p>
            <a:r>
              <a:rPr lang="en-US" dirty="0"/>
              <a:t>Intact endothelial cell lining</a:t>
            </a:r>
          </a:p>
          <a:p>
            <a:pPr lvl="1"/>
            <a:r>
              <a:rPr lang="en-US" dirty="0"/>
              <a:t>Non-thrombogenic, antithrombotic, profibrinolytic</a:t>
            </a:r>
          </a:p>
          <a:p>
            <a:pPr lvl="2"/>
            <a:r>
              <a:rPr lang="en-US" dirty="0"/>
              <a:t>Negatively charged-repels proteins and platelets</a:t>
            </a:r>
          </a:p>
          <a:p>
            <a:pPr lvl="2"/>
            <a:r>
              <a:rPr lang="en-US" dirty="0"/>
              <a:t>Inhibits platelet activation/vasoconstriction by secretion of</a:t>
            </a:r>
          </a:p>
          <a:p>
            <a:pPr lvl="3"/>
            <a:r>
              <a:rPr lang="en-US" dirty="0"/>
              <a:t>P</a:t>
            </a:r>
            <a:r>
              <a:rPr lang="en-US" sz="100" dirty="0"/>
              <a:t> </a:t>
            </a:r>
            <a:r>
              <a:rPr lang="en-US" dirty="0"/>
              <a:t>G</a:t>
            </a:r>
            <a:r>
              <a:rPr lang="en-US" sz="100" dirty="0"/>
              <a:t> </a:t>
            </a:r>
            <a:r>
              <a:rPr lang="en-US" dirty="0"/>
              <a:t>I</a:t>
            </a:r>
            <a:r>
              <a:rPr lang="en-US" baseline="-25000" dirty="0"/>
              <a:t>2</a:t>
            </a:r>
            <a:r>
              <a:rPr lang="en-US" dirty="0"/>
              <a:t>(prostacyclin), nitrous oxide and A</a:t>
            </a:r>
            <a:r>
              <a:rPr lang="en-US" sz="100" dirty="0"/>
              <a:t> </a:t>
            </a:r>
            <a:r>
              <a:rPr lang="en-US" dirty="0"/>
              <a:t>D</a:t>
            </a:r>
            <a:r>
              <a:rPr lang="en-US" sz="100" dirty="0"/>
              <a:t> </a:t>
            </a:r>
            <a:r>
              <a:rPr lang="en-US" dirty="0"/>
              <a:t>Pase</a:t>
            </a:r>
          </a:p>
          <a:p>
            <a:pPr lvl="2"/>
            <a:r>
              <a:rPr lang="en-US" dirty="0"/>
              <a:t>Inhibits coagulation</a:t>
            </a:r>
          </a:p>
          <a:p>
            <a:pPr lvl="3"/>
            <a:r>
              <a:rPr lang="en-US" dirty="0"/>
              <a:t>Thrombomodulin/protein C, heparan-S</a:t>
            </a:r>
            <a:r>
              <a:rPr lang="en-US" sz="100" dirty="0"/>
              <a:t> </a:t>
            </a:r>
            <a:r>
              <a:rPr lang="en-US" dirty="0"/>
              <a:t>O</a:t>
            </a:r>
            <a:r>
              <a:rPr lang="en-US" baseline="-25000" dirty="0"/>
              <a:t>4</a:t>
            </a:r>
            <a:r>
              <a:rPr lang="en-US" dirty="0"/>
              <a:t>, T</a:t>
            </a:r>
            <a:r>
              <a:rPr lang="en-US" sz="100" dirty="0"/>
              <a:t> </a:t>
            </a:r>
            <a:r>
              <a:rPr lang="en-US" dirty="0"/>
              <a:t>F</a:t>
            </a:r>
            <a:r>
              <a:rPr lang="en-US" sz="100" dirty="0"/>
              <a:t> </a:t>
            </a:r>
            <a:r>
              <a:rPr lang="en-US" dirty="0"/>
              <a:t>P</a:t>
            </a:r>
            <a:r>
              <a:rPr lang="en-US" sz="100" dirty="0"/>
              <a:t> </a:t>
            </a:r>
            <a:r>
              <a:rPr lang="en-US" dirty="0"/>
              <a:t>I</a:t>
            </a:r>
          </a:p>
          <a:p>
            <a:pPr lvl="2"/>
            <a:r>
              <a:rPr lang="en-US" dirty="0"/>
              <a:t>Activates fibrinolysis</a:t>
            </a:r>
          </a:p>
          <a:p>
            <a:pPr lvl="3"/>
            <a:r>
              <a:rPr lang="en-US" dirty="0"/>
              <a:t>t</a:t>
            </a:r>
            <a:r>
              <a:rPr lang="en-US" sz="100" dirty="0"/>
              <a:t> </a:t>
            </a:r>
            <a:r>
              <a:rPr lang="en-US" dirty="0"/>
              <a:t>P</a:t>
            </a:r>
            <a:r>
              <a:rPr lang="en-US" sz="100" dirty="0"/>
              <a:t> </a:t>
            </a:r>
            <a:r>
              <a:rPr lang="en-US" dirty="0"/>
              <a:t>A, u</a:t>
            </a:r>
            <a:r>
              <a:rPr lang="en-US" sz="100" dirty="0"/>
              <a:t> </a:t>
            </a:r>
            <a:r>
              <a:rPr lang="en-US" dirty="0"/>
              <a:t>P</a:t>
            </a:r>
            <a:r>
              <a:rPr lang="en-US" sz="100" dirty="0"/>
              <a:t> </a:t>
            </a:r>
            <a:r>
              <a:rPr lang="en-US" dirty="0"/>
              <a:t>A, and u</a:t>
            </a:r>
            <a:r>
              <a:rPr lang="en-US" sz="100" dirty="0"/>
              <a:t> </a:t>
            </a:r>
            <a:r>
              <a:rPr lang="en-US" dirty="0"/>
              <a:t>P</a:t>
            </a:r>
            <a:r>
              <a:rPr lang="en-US" sz="100" dirty="0"/>
              <a:t> </a:t>
            </a:r>
            <a:r>
              <a:rPr lang="en-US" dirty="0"/>
              <a:t>A</a:t>
            </a:r>
            <a:r>
              <a:rPr lang="en-US" sz="100" dirty="0"/>
              <a:t> </a:t>
            </a:r>
            <a:r>
              <a:rPr lang="en-US" dirty="0"/>
              <a:t>R</a:t>
            </a:r>
          </a:p>
        </p:txBody>
      </p:sp>
    </p:spTree>
    <p:extLst>
      <p:ext uri="{BB962C8B-B14F-4D97-AF65-F5344CB8AC3E}">
        <p14:creationId xmlns:p14="http://schemas.microsoft.com/office/powerpoint/2010/main" val="21299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59DB-C97D-45EC-983B-20A706A5EE51}"/>
              </a:ext>
            </a:extLst>
          </p:cNvPr>
          <p:cNvSpPr>
            <a:spLocks noGrp="1"/>
          </p:cNvSpPr>
          <p:nvPr>
            <p:ph type="title"/>
          </p:nvPr>
        </p:nvSpPr>
        <p:spPr/>
        <p:txBody>
          <a:bodyPr/>
          <a:lstStyle/>
          <a:p>
            <a:r>
              <a:rPr lang="en-US" dirty="0"/>
              <a:t>Functions of Endothelial Cells </a:t>
            </a:r>
            <a:r>
              <a:rPr lang="en-US" sz="2000" b="0" dirty="0"/>
              <a:t>(2 of 3)</a:t>
            </a:r>
          </a:p>
        </p:txBody>
      </p:sp>
      <p:sp>
        <p:nvSpPr>
          <p:cNvPr id="3" name="Content Placeholder 2">
            <a:extLst>
              <a:ext uri="{FF2B5EF4-FFF2-40B4-BE49-F238E27FC236}">
                <a16:creationId xmlns:a16="http://schemas.microsoft.com/office/drawing/2014/main" id="{2E7EE192-1E34-4290-9A1E-2175B6150F32}"/>
              </a:ext>
            </a:extLst>
          </p:cNvPr>
          <p:cNvSpPr>
            <a:spLocks noGrp="1"/>
          </p:cNvSpPr>
          <p:nvPr>
            <p:ph sz="quarter" idx="13"/>
          </p:nvPr>
        </p:nvSpPr>
        <p:spPr>
          <a:xfrm>
            <a:off x="457200" y="1556326"/>
            <a:ext cx="8229600" cy="4806374"/>
          </a:xfrm>
        </p:spPr>
        <p:txBody>
          <a:bodyPr/>
          <a:lstStyle/>
          <a:p>
            <a:endParaRPr lang="en-US" dirty="0"/>
          </a:p>
          <a:p>
            <a:r>
              <a:rPr lang="en-US" dirty="0"/>
              <a:t>Endothelial cell lining injury</a:t>
            </a:r>
          </a:p>
          <a:p>
            <a:pPr lvl="1"/>
            <a:r>
              <a:rPr lang="en-US" dirty="0"/>
              <a:t>Thrombogenic, antifibrinolytic</a:t>
            </a:r>
          </a:p>
          <a:p>
            <a:pPr lvl="2"/>
            <a:r>
              <a:rPr lang="en-US" dirty="0"/>
              <a:t>Secretion of V</a:t>
            </a:r>
            <a:r>
              <a:rPr lang="en-US" sz="100" dirty="0"/>
              <a:t> </a:t>
            </a:r>
            <a:r>
              <a:rPr lang="en-US" dirty="0"/>
              <a:t>W</a:t>
            </a:r>
            <a:r>
              <a:rPr lang="en-US" sz="100" dirty="0"/>
              <a:t> </a:t>
            </a:r>
            <a:r>
              <a:rPr lang="en-US" dirty="0"/>
              <a:t>F-primary hemostasis</a:t>
            </a:r>
          </a:p>
          <a:p>
            <a:pPr lvl="2"/>
            <a:r>
              <a:rPr lang="en-US" dirty="0"/>
              <a:t>Production of tissue factor-secondary hemostasis</a:t>
            </a:r>
          </a:p>
          <a:p>
            <a:pPr lvl="2"/>
            <a:r>
              <a:rPr lang="en-US" dirty="0"/>
              <a:t>Exposure of collagen and secretion of P</a:t>
            </a:r>
            <a:r>
              <a:rPr lang="en-US" sz="100" dirty="0"/>
              <a:t> </a:t>
            </a:r>
            <a:r>
              <a:rPr lang="en-US" dirty="0"/>
              <a:t>A</a:t>
            </a:r>
            <a:r>
              <a:rPr lang="en-US" sz="100" dirty="0"/>
              <a:t> </a:t>
            </a:r>
            <a:r>
              <a:rPr lang="en-US" dirty="0"/>
              <a:t>F, T</a:t>
            </a:r>
            <a:r>
              <a:rPr lang="en-US" sz="100" dirty="0"/>
              <a:t> </a:t>
            </a:r>
            <a:r>
              <a:rPr lang="en-US" dirty="0"/>
              <a:t>X</a:t>
            </a:r>
            <a:r>
              <a:rPr lang="en-US" sz="100" dirty="0"/>
              <a:t> </a:t>
            </a:r>
            <a:r>
              <a:rPr lang="en-US" dirty="0"/>
              <a:t>A2, E</a:t>
            </a:r>
            <a:r>
              <a:rPr lang="en-US" sz="100" dirty="0"/>
              <a:t> </a:t>
            </a:r>
            <a:r>
              <a:rPr lang="en-US" dirty="0"/>
              <a:t>T-activate platelets and bind them to vessel wall</a:t>
            </a:r>
          </a:p>
          <a:p>
            <a:pPr lvl="2"/>
            <a:r>
              <a:rPr lang="en-US" dirty="0"/>
              <a:t>Release of P</a:t>
            </a:r>
            <a:r>
              <a:rPr lang="en-US" sz="100" dirty="0"/>
              <a:t> </a:t>
            </a:r>
            <a:r>
              <a:rPr lang="en-US" dirty="0"/>
              <a:t>A</a:t>
            </a:r>
            <a:r>
              <a:rPr lang="en-US" sz="100" dirty="0"/>
              <a:t> </a:t>
            </a:r>
            <a:r>
              <a:rPr lang="en-US" dirty="0"/>
              <a:t>I-1-inhibits fibrinolysis</a:t>
            </a:r>
          </a:p>
        </p:txBody>
      </p:sp>
    </p:spTree>
    <p:extLst>
      <p:ext uri="{BB962C8B-B14F-4D97-AF65-F5344CB8AC3E}">
        <p14:creationId xmlns:p14="http://schemas.microsoft.com/office/powerpoint/2010/main" val="211347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59DB-C97D-45EC-983B-20A706A5EE51}"/>
              </a:ext>
            </a:extLst>
          </p:cNvPr>
          <p:cNvSpPr>
            <a:spLocks noGrp="1"/>
          </p:cNvSpPr>
          <p:nvPr>
            <p:ph type="title"/>
          </p:nvPr>
        </p:nvSpPr>
        <p:spPr/>
        <p:txBody>
          <a:bodyPr/>
          <a:lstStyle/>
          <a:p>
            <a:r>
              <a:rPr lang="en-US" dirty="0"/>
              <a:t>Functions of Endothelial Cells </a:t>
            </a:r>
            <a:r>
              <a:rPr lang="en-US" sz="2000" b="0" dirty="0"/>
              <a:t>(3 of 3)</a:t>
            </a:r>
          </a:p>
        </p:txBody>
      </p:sp>
      <p:sp>
        <p:nvSpPr>
          <p:cNvPr id="3" name="Content Placeholder 2">
            <a:extLst>
              <a:ext uri="{FF2B5EF4-FFF2-40B4-BE49-F238E27FC236}">
                <a16:creationId xmlns:a16="http://schemas.microsoft.com/office/drawing/2014/main" id="{2E7EE192-1E34-4290-9A1E-2175B6150F32}"/>
              </a:ext>
            </a:extLst>
          </p:cNvPr>
          <p:cNvSpPr>
            <a:spLocks noGrp="1"/>
          </p:cNvSpPr>
          <p:nvPr>
            <p:ph sz="quarter" idx="13"/>
          </p:nvPr>
        </p:nvSpPr>
        <p:spPr>
          <a:xfrm>
            <a:off x="457200" y="1556326"/>
            <a:ext cx="8229600" cy="4788912"/>
          </a:xfrm>
        </p:spPr>
        <p:txBody>
          <a:bodyPr/>
          <a:lstStyle/>
          <a:p>
            <a:endParaRPr lang="en-US" sz="2200" dirty="0"/>
          </a:p>
          <a:p>
            <a:r>
              <a:rPr lang="en-US" sz="2200" dirty="0"/>
              <a:t>Non-hemostatic functions</a:t>
            </a:r>
          </a:p>
          <a:p>
            <a:pPr lvl="1"/>
            <a:r>
              <a:rPr lang="en-US" sz="2200" dirty="0"/>
              <a:t>Blood/tissue barrier</a:t>
            </a:r>
          </a:p>
          <a:p>
            <a:pPr lvl="1"/>
            <a:r>
              <a:rPr lang="en-US" sz="2200" dirty="0"/>
              <a:t>Processing of blood-borne antigens</a:t>
            </a:r>
          </a:p>
          <a:p>
            <a:pPr lvl="1"/>
            <a:r>
              <a:rPr lang="en-US" sz="2200" dirty="0"/>
              <a:t>Synthesis/secretion of</a:t>
            </a:r>
          </a:p>
          <a:p>
            <a:pPr lvl="2"/>
            <a:r>
              <a:rPr lang="en-US" sz="2200" dirty="0"/>
              <a:t>Collagen, elastin, fibronectin, laminin, vitronectin, and thrombospondin</a:t>
            </a:r>
          </a:p>
          <a:p>
            <a:r>
              <a:rPr lang="en-US" sz="2200" dirty="0"/>
              <a:t>Damaged endothelium</a:t>
            </a:r>
          </a:p>
          <a:p>
            <a:pPr lvl="1"/>
            <a:r>
              <a:rPr lang="en-US" sz="2200" dirty="0"/>
              <a:t>Thrombogenic, produces substances that</a:t>
            </a:r>
          </a:p>
          <a:p>
            <a:pPr lvl="2"/>
            <a:r>
              <a:rPr lang="en-US" sz="2200" dirty="0"/>
              <a:t>Activate platelets, coagulation proteins</a:t>
            </a:r>
          </a:p>
          <a:p>
            <a:pPr lvl="2"/>
            <a:r>
              <a:rPr lang="en-US" sz="2200" dirty="0"/>
              <a:t>Inhibit fibrinolysis</a:t>
            </a:r>
          </a:p>
          <a:p>
            <a:pPr lvl="1"/>
            <a:r>
              <a:rPr lang="en-US" sz="2200" dirty="0"/>
              <a:t>Activate platelet function and/or vasoconstriction</a:t>
            </a:r>
          </a:p>
        </p:txBody>
      </p:sp>
    </p:spTree>
    <p:extLst>
      <p:ext uri="{BB962C8B-B14F-4D97-AF65-F5344CB8AC3E}">
        <p14:creationId xmlns:p14="http://schemas.microsoft.com/office/powerpoint/2010/main" val="276957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F07B-2CEA-4A32-AE29-D3EC2E1460CC}"/>
              </a:ext>
            </a:extLst>
          </p:cNvPr>
          <p:cNvSpPr>
            <a:spLocks noGrp="1"/>
          </p:cNvSpPr>
          <p:nvPr>
            <p:ph type="title"/>
          </p:nvPr>
        </p:nvSpPr>
        <p:spPr>
          <a:xfrm>
            <a:off x="457200" y="215371"/>
            <a:ext cx="7594270" cy="1097279"/>
          </a:xfrm>
        </p:spPr>
        <p:txBody>
          <a:bodyPr/>
          <a:lstStyle/>
          <a:p>
            <a:r>
              <a:rPr lang="en-IN" dirty="0"/>
              <a:t>Objectives-Level I </a:t>
            </a:r>
            <a:r>
              <a:rPr lang="en-IN" sz="100" dirty="0">
                <a:solidFill>
                  <a:schemeClr val="bg1"/>
                </a:solidFill>
              </a:rPr>
              <a:t>One</a:t>
            </a:r>
          </a:p>
        </p:txBody>
      </p:sp>
      <p:sp>
        <p:nvSpPr>
          <p:cNvPr id="3" name="Content Placeholder 2">
            <a:extLst>
              <a:ext uri="{FF2B5EF4-FFF2-40B4-BE49-F238E27FC236}">
                <a16:creationId xmlns:a16="http://schemas.microsoft.com/office/drawing/2014/main" id="{91590436-3236-4F39-AFA2-1A56E688483C}"/>
              </a:ext>
            </a:extLst>
          </p:cNvPr>
          <p:cNvSpPr>
            <a:spLocks noGrp="1"/>
          </p:cNvSpPr>
          <p:nvPr>
            <p:ph sz="quarter" idx="13"/>
          </p:nvPr>
        </p:nvSpPr>
        <p:spPr>
          <a:xfrm>
            <a:off x="457200" y="1556326"/>
            <a:ext cx="8544296" cy="4824377"/>
          </a:xfrm>
        </p:spPr>
        <p:txBody>
          <a:bodyPr/>
          <a:lstStyle/>
          <a:p>
            <a:pPr marL="0" indent="0">
              <a:buNone/>
            </a:pPr>
            <a:endParaRPr lang="en-US" sz="1800" b="1" dirty="0">
              <a:solidFill>
                <a:srgbClr val="007FA3"/>
              </a:solidFill>
            </a:endParaRPr>
          </a:p>
          <a:p>
            <a:pPr marL="0" indent="0">
              <a:buNone/>
            </a:pPr>
            <a:r>
              <a:rPr lang="en-US" sz="1800" b="1" dirty="0">
                <a:solidFill>
                  <a:srgbClr val="007FA3"/>
                </a:solidFill>
              </a:rPr>
              <a:t>31.1.1. </a:t>
            </a:r>
            <a:r>
              <a:rPr lang="en-US" sz="1800" dirty="0"/>
              <a:t>Define hemostasis, blood coagulation, and thrombosis.</a:t>
            </a:r>
          </a:p>
          <a:p>
            <a:pPr marL="0" indent="0">
              <a:buNone/>
            </a:pPr>
            <a:r>
              <a:rPr lang="en-US" sz="1800" b="1" dirty="0">
                <a:solidFill>
                  <a:srgbClr val="007FA3"/>
                </a:solidFill>
              </a:rPr>
              <a:t>31.1.2. </a:t>
            </a:r>
            <a:r>
              <a:rPr lang="en-US" sz="1800" dirty="0"/>
              <a:t>Explain the general interaction of the systems involved in maintaining hemostasis.</a:t>
            </a:r>
          </a:p>
          <a:p>
            <a:pPr marL="0" indent="0">
              <a:buNone/>
            </a:pPr>
            <a:r>
              <a:rPr lang="en-US" sz="1800" b="1" dirty="0">
                <a:solidFill>
                  <a:srgbClr val="007FA3"/>
                </a:solidFill>
              </a:rPr>
              <a:t>31.1.3. </a:t>
            </a:r>
            <a:r>
              <a:rPr lang="en-US" sz="1800" dirty="0"/>
              <a:t>Differentiate the primary hemostatic plug from the secondary hemostatic plug.</a:t>
            </a:r>
          </a:p>
          <a:p>
            <a:pPr marL="0" indent="0">
              <a:buNone/>
            </a:pPr>
            <a:r>
              <a:rPr lang="en-US" sz="1800" b="1" dirty="0">
                <a:solidFill>
                  <a:srgbClr val="007FA3"/>
                </a:solidFill>
              </a:rPr>
              <a:t>31.1.4. </a:t>
            </a:r>
            <a:r>
              <a:rPr lang="en-US" sz="1800" dirty="0"/>
              <a:t>Name the three types of blood vessels and explain the general roles of the vasculature and normal endothelial cells in aiding and preventing the activation of the hemostatic system.</a:t>
            </a:r>
          </a:p>
          <a:p>
            <a:pPr marL="0" indent="0">
              <a:buNone/>
            </a:pPr>
            <a:r>
              <a:rPr lang="en-US" sz="1800" b="1" dirty="0">
                <a:solidFill>
                  <a:srgbClr val="007FA3"/>
                </a:solidFill>
              </a:rPr>
              <a:t>31.1.5. </a:t>
            </a:r>
            <a:r>
              <a:rPr lang="en-US" sz="1800" dirty="0"/>
              <a:t>Describe the role of the primary hemostatic plug in the cessation of bleeding</a:t>
            </a:r>
          </a:p>
          <a:p>
            <a:pPr marL="0" indent="0">
              <a:buNone/>
            </a:pPr>
            <a:r>
              <a:rPr lang="en-US" sz="1800" b="1" dirty="0">
                <a:solidFill>
                  <a:srgbClr val="007FA3"/>
                </a:solidFill>
              </a:rPr>
              <a:t>31.1.6. </a:t>
            </a:r>
            <a:r>
              <a:rPr lang="en-US" sz="1800" dirty="0"/>
              <a:t>Identify and define the steps in the normal sequence of events of platelet activation following injury to the endothelium.</a:t>
            </a:r>
          </a:p>
          <a:p>
            <a:pPr marL="0" indent="0">
              <a:buNone/>
            </a:pPr>
            <a:r>
              <a:rPr lang="en-US" sz="1800" b="1" dirty="0">
                <a:solidFill>
                  <a:srgbClr val="007FA3"/>
                </a:solidFill>
              </a:rPr>
              <a:t>31.1.7. </a:t>
            </a:r>
            <a:r>
              <a:rPr lang="en-US" sz="1800" dirty="0"/>
              <a:t>Distinguish the events that occur in primary hemostasis from those that occur in secondary hemostasis.</a:t>
            </a:r>
          </a:p>
        </p:txBody>
      </p:sp>
    </p:spTree>
    <p:extLst>
      <p:ext uri="{BB962C8B-B14F-4D97-AF65-F5344CB8AC3E}">
        <p14:creationId xmlns:p14="http://schemas.microsoft.com/office/powerpoint/2010/main" val="269174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EAFC-9CCE-422E-AA3E-57D97BE8D2BC}"/>
              </a:ext>
            </a:extLst>
          </p:cNvPr>
          <p:cNvSpPr>
            <a:spLocks noGrp="1"/>
          </p:cNvSpPr>
          <p:nvPr>
            <p:ph type="title"/>
          </p:nvPr>
        </p:nvSpPr>
        <p:spPr/>
        <p:txBody>
          <a:bodyPr/>
          <a:lstStyle/>
          <a:p>
            <a:r>
              <a:rPr lang="en-US" dirty="0"/>
              <a:t>Figure 31-3</a:t>
            </a:r>
          </a:p>
        </p:txBody>
      </p:sp>
      <p:pic>
        <p:nvPicPr>
          <p:cNvPr id="4" name="Picture 3" descr="From the top left, resting endothelium provides an environment that inhibits activation of hemostasis. This includes secretion of substances that 1, inhibit platelet activation, P G I sub 2 N O, A D P ase, 2, inhibit coagulation, heparan sulfate as a cofactor for A T. T M for activation of protein C, which inactivates activated F V a and F V I I I a. and T F P I, and E P C R. and 3, activate fibrinolysis, t P A, A 2, u P A, u P A R. When endothelium is damaged, it secretes substances that 1) activate platelets T X A sub 2. P A F, E T and bind them to the vessel wall V W F, 2, supra 0, activate coagulation, T F, which initiates formation of fibrin, and 3, inhibit fibrinolysis ,P A I 1. E C, endothelial cells. E T, endothelin. P G I sub 2, prostacyclin. N O, nitric oxide. H S, heparin sulfate. A T, antithrombin. T M, thrombomodulin. A P C, activated protein C. F I I a, factor I I a, thrombin. E P C R, endothelial cell protein C receptor. P S, protein S. T X A sub 2, thromboxane A sub 2. t P A, tissue type plasminogen activator. A 2, annexin A 2. u P A, urinary-type plasminogen activator. u P A R, u P A receptor. P A F, platelet activating factor. T F, tissue factor. T F P I, tissue factor pathway inhibitor. V W F, von Willebrand factor. P A I -1, plasminogen activator inhibitor 1. yields to stimulation. yields to inhibition.">
            <a:extLst>
              <a:ext uri="{FF2B5EF4-FFF2-40B4-BE49-F238E27FC236}">
                <a16:creationId xmlns:a16="http://schemas.microsoft.com/office/drawing/2014/main" id="{2A829F8C-4FE4-4322-A26E-29CCA2FAFF4F}"/>
              </a:ext>
            </a:extLst>
          </p:cNvPr>
          <p:cNvPicPr>
            <a:picLocks noChangeAspect="1"/>
          </p:cNvPicPr>
          <p:nvPr/>
        </p:nvPicPr>
        <p:blipFill>
          <a:blip r:embed="rId3"/>
          <a:stretch>
            <a:fillRect/>
          </a:stretch>
        </p:blipFill>
        <p:spPr>
          <a:xfrm>
            <a:off x="2014292" y="1856483"/>
            <a:ext cx="4858782" cy="4264356"/>
          </a:xfrm>
          <a:prstGeom prst="rect">
            <a:avLst/>
          </a:prstGeom>
        </p:spPr>
      </p:pic>
    </p:spTree>
    <p:extLst>
      <p:ext uri="{BB962C8B-B14F-4D97-AF65-F5344CB8AC3E}">
        <p14:creationId xmlns:p14="http://schemas.microsoft.com/office/powerpoint/2010/main" val="274597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F47-E629-40D1-9481-5016590CCAB4}"/>
              </a:ext>
            </a:extLst>
          </p:cNvPr>
          <p:cNvSpPr>
            <a:spLocks noGrp="1"/>
          </p:cNvSpPr>
          <p:nvPr>
            <p:ph type="title"/>
          </p:nvPr>
        </p:nvSpPr>
        <p:spPr/>
        <p:txBody>
          <a:bodyPr/>
          <a:lstStyle/>
          <a:p>
            <a:r>
              <a:rPr lang="en-US" sz="3400" dirty="0"/>
              <a:t>Table 31-3 Functions of Endothelial Cells </a:t>
            </a:r>
            <a:r>
              <a:rPr lang="en-US" sz="2000" b="0" dirty="0"/>
              <a:t>(1 of 3)</a:t>
            </a:r>
            <a:endParaRPr lang="en-US" sz="3400" dirty="0"/>
          </a:p>
        </p:txBody>
      </p:sp>
      <p:sp>
        <p:nvSpPr>
          <p:cNvPr id="3" name="Content Placeholder 2"/>
          <p:cNvSpPr>
            <a:spLocks noGrp="1"/>
          </p:cNvSpPr>
          <p:nvPr>
            <p:ph sz="quarter" idx="13"/>
          </p:nvPr>
        </p:nvSpPr>
        <p:spPr>
          <a:xfrm>
            <a:off x="457200" y="1425698"/>
            <a:ext cx="8229600" cy="403103"/>
          </a:xfrm>
        </p:spPr>
        <p:txBody>
          <a:bodyPr/>
          <a:lstStyle/>
          <a:p>
            <a:pPr marL="432" indent="0">
              <a:buNone/>
            </a:pPr>
            <a:r>
              <a:rPr lang="en-US" sz="2000" b="1" dirty="0">
                <a:solidFill>
                  <a:schemeClr val="tx1"/>
                </a:solidFill>
                <a:ea typeface="Times New Roman" panose="02020603050405020304" pitchFamily="18" charset="0"/>
                <a:cs typeface="Times New Roman" panose="02020603050405020304" pitchFamily="18" charset="0"/>
              </a:rPr>
              <a:t>Hemostatic Functions</a:t>
            </a:r>
            <a:endParaRPr lang="en-IN" sz="2000" dirty="0"/>
          </a:p>
        </p:txBody>
      </p:sp>
      <p:graphicFrame>
        <p:nvGraphicFramePr>
          <p:cNvPr id="4" name="Table 3">
            <a:extLst>
              <a:ext uri="{FF2B5EF4-FFF2-40B4-BE49-F238E27FC236}">
                <a16:creationId xmlns:a16="http://schemas.microsoft.com/office/drawing/2014/main" id="{75596D3B-3B05-4C65-9297-7C7367318A02}"/>
              </a:ext>
            </a:extLst>
          </p:cNvPr>
          <p:cNvGraphicFramePr>
            <a:graphicFrameLocks noGrp="1"/>
          </p:cNvGraphicFramePr>
          <p:nvPr>
            <p:extLst>
              <p:ext uri="{D42A27DB-BD31-4B8C-83A1-F6EECF244321}">
                <p14:modId xmlns:p14="http://schemas.microsoft.com/office/powerpoint/2010/main" val="3040762130"/>
              </p:ext>
            </p:extLst>
          </p:nvPr>
        </p:nvGraphicFramePr>
        <p:xfrm>
          <a:off x="400049" y="2181435"/>
          <a:ext cx="8343901" cy="3430016"/>
        </p:xfrm>
        <a:graphic>
          <a:graphicData uri="http://schemas.openxmlformats.org/drawingml/2006/table">
            <a:tbl>
              <a:tblPr firstRow="1" bandRow="1">
                <a:tableStyleId>{40F9630F-82C1-40B7-BC3A-925EFCFF5E92}</a:tableStyleId>
              </a:tblPr>
              <a:tblGrid>
                <a:gridCol w="3675414">
                  <a:extLst>
                    <a:ext uri="{9D8B030D-6E8A-4147-A177-3AD203B41FA5}">
                      <a16:colId xmlns:a16="http://schemas.microsoft.com/office/drawing/2014/main" val="792578908"/>
                    </a:ext>
                  </a:extLst>
                </a:gridCol>
                <a:gridCol w="4668487">
                  <a:extLst>
                    <a:ext uri="{9D8B030D-6E8A-4147-A177-3AD203B41FA5}">
                      <a16:colId xmlns:a16="http://schemas.microsoft.com/office/drawing/2014/main" val="3055432322"/>
                    </a:ext>
                  </a:extLst>
                </a:gridCol>
              </a:tblGrid>
              <a:tr h="370840">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Component/Characteristic</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Function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672875"/>
                  </a:ext>
                </a:extLst>
              </a:tr>
              <a:tr h="370840">
                <a:tc>
                  <a:txBody>
                    <a:bodyPr/>
                    <a:lstStyle/>
                    <a:p>
                      <a:pPr marL="254000" marR="0" indent="-25400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Non-thrombogenic/antithrombotic</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4000" marR="0" indent="-254000">
                        <a:spcBef>
                          <a:spcPts val="0"/>
                        </a:spcBef>
                        <a:spcAft>
                          <a:spcPts val="600"/>
                        </a:spcAft>
                        <a:tabLst>
                          <a:tab pos="1193800" algn="l"/>
                          <a:tab pos="2641600" algn="l"/>
                        </a:tabLst>
                      </a:pPr>
                      <a:r>
                        <a:rPr lang="en-US" sz="1400" b="0" i="0" u="none" strike="noStrike" cap="none" dirty="0">
                          <a:solidFill>
                            <a:schemeClr val="bg1"/>
                          </a:solidFill>
                          <a:effectLst/>
                          <a:latin typeface="+mn-lt"/>
                          <a:ea typeface="Times New Roman" panose="02020603050405020304" pitchFamily="18" charset="0"/>
                          <a:cs typeface="Arial"/>
                          <a:sym typeface="Arial"/>
                        </a:rPr>
                        <a:t>Blank</a:t>
                      </a:r>
                      <a:endParaRPr lang="en-US" sz="1400" dirty="0">
                        <a:solidFill>
                          <a:schemeClr val="tx1"/>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50753"/>
                  </a:ext>
                </a:extLst>
              </a:tr>
              <a:tr h="370840">
                <a:tc>
                  <a:txBody>
                    <a:bodyPr/>
                    <a:lstStyle/>
                    <a:p>
                      <a:pPr marL="254000" marR="0" indent="-101600">
                        <a:spcBef>
                          <a:spcPts val="0"/>
                        </a:spcBef>
                        <a:spcAft>
                          <a:spcPts val="600"/>
                        </a:spcAft>
                        <a:tabLst>
                          <a:tab pos="254000" algn="l"/>
                          <a:tab pos="1193800" algn="l"/>
                          <a:tab pos="2641600" algn="l"/>
                        </a:tabLst>
                      </a:pPr>
                      <a:r>
                        <a:rPr lang="en-US" sz="1400" dirty="0">
                          <a:solidFill>
                            <a:schemeClr val="tx1"/>
                          </a:solidFill>
                          <a:effectLst/>
                          <a:latin typeface="+mn-lt"/>
                          <a:ea typeface="Times New Roman" panose="02020603050405020304" pitchFamily="18" charset="0"/>
                        </a:rPr>
                        <a:t>Negatively charged surface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Repels platelets and hemostatic proteins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716922"/>
                  </a:ext>
                </a:extLst>
              </a:tr>
              <a:tr h="370840">
                <a:tc>
                  <a:txBody>
                    <a:bodyPr/>
                    <a:lstStyle/>
                    <a:p>
                      <a:pPr marL="254000" marR="0" indent="-101600">
                        <a:spcBef>
                          <a:spcPts val="0"/>
                        </a:spcBef>
                        <a:spcAft>
                          <a:spcPts val="600"/>
                        </a:spcAft>
                        <a:tabLst>
                          <a:tab pos="254000" algn="l"/>
                          <a:tab pos="1193800" algn="l"/>
                          <a:tab pos="2641600" algn="l"/>
                        </a:tabLst>
                      </a:pPr>
                      <a:r>
                        <a:rPr lang="en-US" sz="1400" dirty="0">
                          <a:solidFill>
                            <a:schemeClr val="tx1"/>
                          </a:solidFill>
                          <a:effectLst/>
                          <a:latin typeface="+mn-lt"/>
                          <a:ea typeface="Times New Roman" panose="02020603050405020304" pitchFamily="18" charset="0"/>
                        </a:rPr>
                        <a:t>Heparan sulfate (H</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Inhibits fibrin formation (cofactor for antithrombin)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7127752"/>
                  </a:ext>
                </a:extLst>
              </a:tr>
              <a:tr h="370840">
                <a:tc>
                  <a:txBody>
                    <a:bodyPr/>
                    <a:lstStyle/>
                    <a:p>
                      <a:pPr marL="254000" marR="0" indent="-101600">
                        <a:spcBef>
                          <a:spcPts val="0"/>
                        </a:spcBef>
                        <a:spcAft>
                          <a:spcPts val="600"/>
                        </a:spcAft>
                        <a:tabLst>
                          <a:tab pos="254000" algn="l"/>
                          <a:tab pos="1193800" algn="l"/>
                          <a:tab pos="2641600" algn="l"/>
                        </a:tabLst>
                      </a:pPr>
                      <a:r>
                        <a:rPr lang="en-US" sz="1400" dirty="0">
                          <a:solidFill>
                            <a:schemeClr val="tx1"/>
                          </a:solidFill>
                          <a:effectLst/>
                          <a:latin typeface="+mn-lt"/>
                          <a:ea typeface="Times New Roman" panose="02020603050405020304" pitchFamily="18" charset="0"/>
                        </a:rPr>
                        <a:t>Thrombomodulin (T</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M)</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Binds thrombin, enhances activation of protein C</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124388"/>
                  </a:ext>
                </a:extLst>
              </a:tr>
              <a:tr h="370840">
                <a:tc>
                  <a:txBody>
                    <a:bodyPr/>
                    <a:lstStyle/>
                    <a:p>
                      <a:pPr marL="254000" marR="0" indent="-101600">
                        <a:spcBef>
                          <a:spcPts val="0"/>
                        </a:spcBef>
                        <a:spcAft>
                          <a:spcPts val="600"/>
                        </a:spcAft>
                        <a:tabLst>
                          <a:tab pos="254000" algn="l"/>
                          <a:tab pos="1193800" algn="l"/>
                          <a:tab pos="2641600" algn="l"/>
                        </a:tabLst>
                      </a:pPr>
                      <a:r>
                        <a:rPr lang="en-US" sz="1400" dirty="0">
                          <a:solidFill>
                            <a:schemeClr val="tx1"/>
                          </a:solidFill>
                          <a:effectLst/>
                          <a:latin typeface="+mn-lt"/>
                          <a:ea typeface="Times New Roman" panose="02020603050405020304" pitchFamily="18" charset="0"/>
                        </a:rPr>
                        <a:t>Endothelial protein C receptor (E</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C</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R)</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Binds protein C; facilitates 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C activation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43331"/>
                  </a:ext>
                </a:extLst>
              </a:tr>
              <a:tr h="370840">
                <a:tc>
                  <a:txBody>
                    <a:bodyPr/>
                    <a:lstStyle/>
                    <a:p>
                      <a:pPr marL="254000" marR="0" indent="-101600">
                        <a:spcBef>
                          <a:spcPts val="0"/>
                        </a:spcBef>
                        <a:spcAft>
                          <a:spcPts val="600"/>
                        </a:spcAft>
                        <a:tabLst>
                          <a:tab pos="254000" algn="l"/>
                          <a:tab pos="1193800" algn="l"/>
                          <a:tab pos="2641600" algn="l"/>
                        </a:tabLst>
                      </a:pPr>
                      <a:r>
                        <a:rPr lang="en-US" sz="1400" dirty="0">
                          <a:solidFill>
                            <a:schemeClr val="tx1"/>
                          </a:solidFill>
                          <a:effectLst/>
                          <a:latin typeface="+mn-lt"/>
                          <a:ea typeface="Times New Roman" panose="02020603050405020304" pitchFamily="18" charset="0"/>
                        </a:rPr>
                        <a:t>Tissue factor pathway inhibitor (T</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F</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Binds T</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F/</a:t>
                      </a:r>
                      <a:r>
                        <a:rPr lang="en-IN" sz="1400" b="0" i="0" u="none" strike="noStrike" cap="none" baseline="0" dirty="0">
                          <a:solidFill>
                            <a:schemeClr val="dk1"/>
                          </a:solidFill>
                          <a:latin typeface="+mn-lt"/>
                          <a:ea typeface="Arial"/>
                          <a:cs typeface="Arial"/>
                          <a:sym typeface="Arial"/>
                        </a:rPr>
                        <a:t>F</a:t>
                      </a:r>
                      <a:r>
                        <a:rPr lang="en-IN" sz="100" b="0" i="0" u="none" strike="noStrike" cap="none" baseline="0" dirty="0">
                          <a:solidFill>
                            <a:schemeClr val="dk1"/>
                          </a:solidFill>
                          <a:latin typeface="+mn-lt"/>
                          <a:ea typeface="Arial"/>
                          <a:cs typeface="Arial"/>
                          <a:sym typeface="Arial"/>
                        </a:rPr>
                        <a:t> </a:t>
                      </a:r>
                      <a:r>
                        <a:rPr lang="en-IN" sz="1400" b="0" i="0" u="none" strike="noStrike" cap="none" baseline="0" dirty="0">
                          <a:solidFill>
                            <a:schemeClr val="dk1"/>
                          </a:solidFill>
                          <a:latin typeface="+mn-lt"/>
                          <a:ea typeface="Arial"/>
                          <a:cs typeface="Arial"/>
                          <a:sym typeface="Arial"/>
                        </a:rPr>
                        <a:t>V</a:t>
                      </a:r>
                      <a:r>
                        <a:rPr lang="en-IN" sz="100" b="0" i="0" u="none" strike="noStrike" cap="none" baseline="0" dirty="0">
                          <a:solidFill>
                            <a:schemeClr val="dk1"/>
                          </a:solidFill>
                          <a:latin typeface="+mn-lt"/>
                          <a:ea typeface="Arial"/>
                          <a:cs typeface="Arial"/>
                          <a:sym typeface="Arial"/>
                        </a:rPr>
                        <a:t> </a:t>
                      </a:r>
                      <a:r>
                        <a:rPr lang="en-IN" sz="1400" b="0" i="0" u="none" strike="noStrike" cap="none" baseline="0" dirty="0">
                          <a:solidFill>
                            <a:schemeClr val="dk1"/>
                          </a:solidFill>
                          <a:latin typeface="+mn-lt"/>
                          <a:ea typeface="Arial"/>
                          <a:cs typeface="Arial"/>
                          <a:sym typeface="Arial"/>
                        </a:rPr>
                        <a:t>I</a:t>
                      </a:r>
                      <a:r>
                        <a:rPr lang="en-IN" sz="100" b="0" i="0" u="none" strike="noStrike" cap="none" baseline="0" dirty="0">
                          <a:solidFill>
                            <a:schemeClr val="dk1"/>
                          </a:solidFill>
                          <a:latin typeface="+mn-lt"/>
                          <a:ea typeface="Arial"/>
                          <a:cs typeface="Arial"/>
                          <a:sym typeface="Arial"/>
                        </a:rPr>
                        <a:t> </a:t>
                      </a:r>
                      <a:r>
                        <a:rPr lang="en-IN" sz="1400" b="0" i="0" u="none" strike="noStrike" cap="none" baseline="0" dirty="0">
                          <a:solidFill>
                            <a:schemeClr val="dk1"/>
                          </a:solidFill>
                          <a:latin typeface="+mn-lt"/>
                          <a:ea typeface="Arial"/>
                          <a:cs typeface="Arial"/>
                          <a:sym typeface="Arial"/>
                        </a:rPr>
                        <a:t>I</a:t>
                      </a:r>
                      <a:r>
                        <a:rPr lang="en-IN" sz="100" b="0" i="0" u="none" strike="noStrike" cap="none" baseline="0" dirty="0">
                          <a:solidFill>
                            <a:schemeClr val="dk1"/>
                          </a:solidFill>
                          <a:latin typeface="+mn-lt"/>
                          <a:ea typeface="Arial"/>
                          <a:cs typeface="Arial"/>
                          <a:sym typeface="Arial"/>
                        </a:rPr>
                        <a:t> </a:t>
                      </a:r>
                      <a:r>
                        <a:rPr lang="en-IN" sz="1400" b="0" i="0" u="none" strike="noStrike" cap="none" baseline="0" dirty="0">
                          <a:solidFill>
                            <a:schemeClr val="dk1"/>
                          </a:solidFill>
                          <a:latin typeface="+mn-lt"/>
                          <a:ea typeface="Arial"/>
                          <a:cs typeface="Arial"/>
                          <a:sym typeface="Arial"/>
                        </a:rPr>
                        <a:t>a</a:t>
                      </a:r>
                      <a:r>
                        <a:rPr lang="en-US" sz="1400" dirty="0">
                          <a:solidFill>
                            <a:schemeClr val="tx1"/>
                          </a:solidFill>
                          <a:effectLst/>
                          <a:latin typeface="+mn-lt"/>
                          <a:ea typeface="Times New Roman" panose="02020603050405020304" pitchFamily="18" charset="0"/>
                        </a:rPr>
                        <a:t>/F</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X</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a complex; inhibits extrinsic pathway of coagulation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0327698"/>
                  </a:ext>
                </a:extLst>
              </a:tr>
              <a:tr h="370840">
                <a:tc>
                  <a:txBody>
                    <a:bodyPr/>
                    <a:lstStyle/>
                    <a:p>
                      <a:pPr marL="254000" marR="0" indent="-101600">
                        <a:spcBef>
                          <a:spcPts val="0"/>
                        </a:spcBef>
                        <a:spcAft>
                          <a:spcPts val="600"/>
                        </a:spcAft>
                        <a:tabLst>
                          <a:tab pos="254000" algn="l"/>
                          <a:tab pos="1193800" algn="l"/>
                          <a:tab pos="2641600" algn="l"/>
                        </a:tabLst>
                      </a:pPr>
                      <a:r>
                        <a:rPr lang="en-US" sz="1400" dirty="0">
                          <a:solidFill>
                            <a:schemeClr val="tx1"/>
                          </a:solidFill>
                          <a:effectLst/>
                          <a:latin typeface="+mn-lt"/>
                          <a:ea typeface="Times New Roman" panose="02020603050405020304" pitchFamily="18" charset="0"/>
                        </a:rPr>
                        <a:t>Prostacyclin (P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G</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l</a:t>
                      </a:r>
                      <a:r>
                        <a:rPr lang="en-US" sz="1400" baseline="-25000" dirty="0">
                          <a:solidFill>
                            <a:schemeClr val="tx1"/>
                          </a:solidFill>
                          <a:effectLst/>
                          <a:latin typeface="+mn-lt"/>
                          <a:ea typeface="Times New Roman" panose="02020603050405020304" pitchFamily="18" charset="0"/>
                        </a:rPr>
                        <a:t>2</a:t>
                      </a:r>
                      <a:r>
                        <a:rPr lang="en-US" sz="1400" dirty="0">
                          <a:solidFill>
                            <a:schemeClr val="tx1"/>
                          </a:solidFill>
                          <a:effectLst/>
                          <a:latin typeface="+mn-lt"/>
                          <a:ea typeface="Times New Roman" panose="02020603050405020304" pitchFamily="18" charset="0"/>
                        </a:rPr>
                        <a: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Promotes vasodilation; inhibits platelet activation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011058"/>
                  </a:ext>
                </a:extLst>
              </a:tr>
              <a:tr h="370840">
                <a:tc>
                  <a:txBody>
                    <a:bodyPr/>
                    <a:lstStyle/>
                    <a:p>
                      <a:pPr marL="254000" marR="0" indent="-101600">
                        <a:spcBef>
                          <a:spcPts val="0"/>
                        </a:spcBef>
                        <a:spcAft>
                          <a:spcPts val="600"/>
                        </a:spcAft>
                        <a:tabLst>
                          <a:tab pos="254000" algn="l"/>
                          <a:tab pos="1193800" algn="l"/>
                          <a:tab pos="2641600" algn="l"/>
                        </a:tabLst>
                      </a:pPr>
                      <a:r>
                        <a:rPr lang="en-US" sz="1400" dirty="0">
                          <a:solidFill>
                            <a:schemeClr val="tx1"/>
                          </a:solidFill>
                          <a:effectLst/>
                          <a:latin typeface="+mn-lt"/>
                          <a:ea typeface="Times New Roman" panose="02020603050405020304" pitchFamily="18" charset="0"/>
                        </a:rPr>
                        <a:t>Tissue plasminogen activator (t</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A)</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Activates fibrinolytic system</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482112"/>
                  </a:ext>
                </a:extLst>
              </a:tr>
            </a:tbl>
          </a:graphicData>
        </a:graphic>
      </p:graphicFrame>
    </p:spTree>
    <p:extLst>
      <p:ext uri="{BB962C8B-B14F-4D97-AF65-F5344CB8AC3E}">
        <p14:creationId xmlns:p14="http://schemas.microsoft.com/office/powerpoint/2010/main" val="31810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F47-E629-40D1-9481-5016590CCAB4}"/>
              </a:ext>
            </a:extLst>
          </p:cNvPr>
          <p:cNvSpPr>
            <a:spLocks noGrp="1"/>
          </p:cNvSpPr>
          <p:nvPr>
            <p:ph type="title"/>
          </p:nvPr>
        </p:nvSpPr>
        <p:spPr/>
        <p:txBody>
          <a:bodyPr/>
          <a:lstStyle/>
          <a:p>
            <a:r>
              <a:rPr lang="en-US" sz="3400" dirty="0"/>
              <a:t>Table 31-3 Functions of Endothelial Cells </a:t>
            </a:r>
            <a:r>
              <a:rPr lang="en-US" sz="2000" b="0" dirty="0"/>
              <a:t>(2 of 3)</a:t>
            </a:r>
            <a:endParaRPr lang="en-US" sz="3400" dirty="0"/>
          </a:p>
        </p:txBody>
      </p:sp>
      <p:graphicFrame>
        <p:nvGraphicFramePr>
          <p:cNvPr id="4" name="Table 3">
            <a:extLst>
              <a:ext uri="{FF2B5EF4-FFF2-40B4-BE49-F238E27FC236}">
                <a16:creationId xmlns:a16="http://schemas.microsoft.com/office/drawing/2014/main" id="{75596D3B-3B05-4C65-9297-7C7367318A02}"/>
              </a:ext>
            </a:extLst>
          </p:cNvPr>
          <p:cNvGraphicFramePr>
            <a:graphicFrameLocks noGrp="1"/>
          </p:cNvGraphicFramePr>
          <p:nvPr>
            <p:extLst>
              <p:ext uri="{D42A27DB-BD31-4B8C-83A1-F6EECF244321}">
                <p14:modId xmlns:p14="http://schemas.microsoft.com/office/powerpoint/2010/main" val="1458187725"/>
              </p:ext>
            </p:extLst>
          </p:nvPr>
        </p:nvGraphicFramePr>
        <p:xfrm>
          <a:off x="400049" y="1825175"/>
          <a:ext cx="8343901" cy="3985768"/>
        </p:xfrm>
        <a:graphic>
          <a:graphicData uri="http://schemas.openxmlformats.org/drawingml/2006/table">
            <a:tbl>
              <a:tblPr firstRow="1" bandRow="1">
                <a:tableStyleId>{40F9630F-82C1-40B7-BC3A-925EFCFF5E92}</a:tableStyleId>
              </a:tblPr>
              <a:tblGrid>
                <a:gridCol w="3449782">
                  <a:extLst>
                    <a:ext uri="{9D8B030D-6E8A-4147-A177-3AD203B41FA5}">
                      <a16:colId xmlns:a16="http://schemas.microsoft.com/office/drawing/2014/main" val="792578908"/>
                    </a:ext>
                  </a:extLst>
                </a:gridCol>
                <a:gridCol w="4894119">
                  <a:extLst>
                    <a:ext uri="{9D8B030D-6E8A-4147-A177-3AD203B41FA5}">
                      <a16:colId xmlns:a16="http://schemas.microsoft.com/office/drawing/2014/main" val="3055432322"/>
                    </a:ext>
                  </a:extLst>
                </a:gridCol>
              </a:tblGrid>
              <a:tr h="370840">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Component/Characteristic</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Function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672875"/>
                  </a:ext>
                </a:extLst>
              </a:tr>
              <a:tr h="370840">
                <a:tc>
                  <a:txBody>
                    <a:bodyPr/>
                    <a:lstStyle/>
                    <a:p>
                      <a:pPr marL="177800" marR="0" indent="0">
                        <a:spcBef>
                          <a:spcPts val="0"/>
                        </a:spcBef>
                        <a:spcAft>
                          <a:spcPts val="60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Annexin A2 (t</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A receptor) (A2)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Binds t</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A and plasminogen; activates fibrinolysis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57859"/>
                  </a:ext>
                </a:extLst>
              </a:tr>
              <a:tr h="370840">
                <a:tc>
                  <a:txBody>
                    <a:bodyPr/>
                    <a:lstStyle/>
                    <a:p>
                      <a:pPr marL="177800" marR="0" indent="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Urinary-type plasminogen activator</a:t>
                      </a:r>
                      <a:r>
                        <a:rPr lang="en-US" sz="1400" baseline="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receptor (u</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A</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Binds u</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A and plasminogen; activates fibrinolysis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50753"/>
                  </a:ext>
                </a:extLst>
              </a:tr>
              <a:tr h="370840">
                <a:tc>
                  <a:txBody>
                    <a:bodyPr/>
                    <a:lstStyle/>
                    <a:p>
                      <a:pPr marL="177800" marR="0" indent="0">
                        <a:spcBef>
                          <a:spcPts val="0"/>
                        </a:spcBef>
                        <a:spcAft>
                          <a:spcPts val="60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Nitric oxide (NO)</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Promotes vasodilation; inhibits platelet recruitment and accumulation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716922"/>
                  </a:ext>
                </a:extLst>
              </a:tr>
              <a:tr h="370840">
                <a:tc>
                  <a:txBody>
                    <a:bodyPr/>
                    <a:lstStyle/>
                    <a:p>
                      <a:pPr marL="177800" marR="0" indent="0">
                        <a:spcBef>
                          <a:spcPts val="0"/>
                        </a:spcBef>
                        <a:spcAft>
                          <a:spcPts val="60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A</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D</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Pase (C</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D39)</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Degrades A</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T</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 and A</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D</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 to A</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M</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 and adenosine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7127752"/>
                  </a:ext>
                </a:extLst>
              </a:tr>
              <a:tr h="370840">
                <a:tc>
                  <a:txBody>
                    <a:bodyPr/>
                    <a:lstStyle/>
                    <a:p>
                      <a:pPr marL="177800" marR="0" indent="0">
                        <a:spcBef>
                          <a:spcPts val="0"/>
                        </a:spcBef>
                        <a:spcAft>
                          <a:spcPts val="60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Thrombogenic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bg1"/>
                          </a:solidFill>
                          <a:effectLst/>
                          <a:latin typeface="+mn-lt"/>
                          <a:ea typeface="Times New Roman" panose="02020603050405020304" pitchFamily="18" charset="0"/>
                          <a:cs typeface="Arial"/>
                          <a:sym typeface="Arial"/>
                        </a:rPr>
                        <a:t>Blank</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124388"/>
                  </a:ext>
                </a:extLst>
              </a:tr>
              <a:tr h="370840">
                <a:tc>
                  <a:txBody>
                    <a:bodyPr/>
                    <a:lstStyle/>
                    <a:p>
                      <a:pPr marL="177800" marR="0" indent="0">
                        <a:spcBef>
                          <a:spcPts val="0"/>
                        </a:spcBef>
                        <a:spcAft>
                          <a:spcPts val="600"/>
                        </a:spcAft>
                        <a:tabLst>
                          <a:tab pos="355600" algn="l"/>
                          <a:tab pos="1193800" algn="l"/>
                          <a:tab pos="2641600" algn="l"/>
                        </a:tabLst>
                      </a:pPr>
                      <a:r>
                        <a:rPr lang="en-US" sz="1400" dirty="0">
                          <a:solidFill>
                            <a:srgbClr val="000000"/>
                          </a:solidFill>
                          <a:effectLst/>
                          <a:latin typeface="+mn-lt"/>
                          <a:ea typeface="Times New Roman" panose="02020603050405020304" pitchFamily="18" charset="0"/>
                        </a:rPr>
                        <a:t>Endothelin (E</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Promotes vasoconstriction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43331"/>
                  </a:ext>
                </a:extLst>
              </a:tr>
              <a:tr h="370840">
                <a:tc>
                  <a:txBody>
                    <a:bodyPr/>
                    <a:lstStyle/>
                    <a:p>
                      <a:pPr marL="177800" marR="0" indent="0">
                        <a:spcBef>
                          <a:spcPts val="0"/>
                        </a:spcBef>
                        <a:spcAft>
                          <a:spcPts val="60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von Willebrand factor (v</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W</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F; production and processing)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Carries factor </a:t>
                      </a:r>
                      <a:r>
                        <a:rPr lang="en-US" sz="1200" dirty="0">
                          <a:solidFill>
                            <a:schemeClr val="bg1"/>
                          </a:solidFill>
                          <a:effectLst/>
                          <a:latin typeface="+mn-lt"/>
                          <a:ea typeface="Times New Roman" panose="02020603050405020304" pitchFamily="18" charset="0"/>
                        </a:rPr>
                        <a:t>Eight</a:t>
                      </a:r>
                      <a:r>
                        <a:rPr lang="en-US" sz="1400" dirty="0">
                          <a:solidFill>
                            <a:srgbClr val="000000"/>
                          </a:solidFill>
                          <a:effectLst/>
                          <a:latin typeface="+mn-lt"/>
                          <a:ea typeface="Times New Roman" panose="02020603050405020304" pitchFamily="18" charset="0"/>
                        </a:rPr>
                        <a:t> (F</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V</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 in plasma; facilitates platelet adhesion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0327698"/>
                  </a:ext>
                </a:extLst>
              </a:tr>
              <a:tr h="370840">
                <a:tc>
                  <a:txBody>
                    <a:bodyPr/>
                    <a:lstStyle/>
                    <a:p>
                      <a:pPr marL="177800" marR="0" indent="0">
                        <a:spcBef>
                          <a:spcPts val="0"/>
                        </a:spcBef>
                        <a:spcAft>
                          <a:spcPts val="60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Tissue factor (T</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F)</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Initiates fibrin formation, activates</a:t>
                      </a:r>
                      <a:r>
                        <a:rPr lang="en-US" sz="1400" baseline="0" dirty="0">
                          <a:solidFill>
                            <a:srgbClr val="000000"/>
                          </a:solidFill>
                          <a:effectLst/>
                          <a:latin typeface="+mn-lt"/>
                          <a:ea typeface="Times New Roman" panose="02020603050405020304" pitchFamily="18" charset="0"/>
                        </a:rPr>
                        <a:t> F</a:t>
                      </a:r>
                      <a:r>
                        <a:rPr lang="en-US" sz="100" baseline="0" dirty="0">
                          <a:solidFill>
                            <a:srgbClr val="000000"/>
                          </a:solidFill>
                          <a:effectLst/>
                          <a:latin typeface="+mn-lt"/>
                          <a:ea typeface="Times New Roman" panose="02020603050405020304" pitchFamily="18" charset="0"/>
                        </a:rPr>
                        <a:t> </a:t>
                      </a:r>
                      <a:r>
                        <a:rPr lang="en-US" sz="1400" baseline="0" dirty="0">
                          <a:solidFill>
                            <a:srgbClr val="000000"/>
                          </a:solidFill>
                          <a:effectLst/>
                          <a:latin typeface="+mn-lt"/>
                          <a:ea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rPr>
                        <a:t> </a:t>
                      </a:r>
                      <a:r>
                        <a:rPr lang="en-US" sz="1400" baseline="0" dirty="0">
                          <a:solidFill>
                            <a:srgbClr val="000000"/>
                          </a:solidFill>
                          <a:effectLst/>
                          <a:latin typeface="+mn-lt"/>
                          <a:ea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rPr>
                        <a:t> </a:t>
                      </a:r>
                      <a:r>
                        <a:rPr lang="en-US" sz="1400" baseline="0" dirty="0">
                          <a:solidFill>
                            <a:srgbClr val="000000"/>
                          </a:solidFill>
                          <a:effectLst/>
                          <a:latin typeface="+mn-lt"/>
                          <a:ea typeface="Times New Roman" panose="02020603050405020304" pitchFamily="18" charset="0"/>
                        </a:rPr>
                        <a:t>I</a:t>
                      </a:r>
                      <a:endParaRPr lang="en-US" sz="600" dirty="0">
                        <a:solidFill>
                          <a:schemeClr val="bg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011058"/>
                  </a:ext>
                </a:extLst>
              </a:tr>
              <a:tr h="370840">
                <a:tc>
                  <a:txBody>
                    <a:bodyPr/>
                    <a:lstStyle/>
                    <a:p>
                      <a:pPr marL="177800" marR="0" indent="0">
                        <a:spcBef>
                          <a:spcPts val="0"/>
                        </a:spcBef>
                        <a:spcAft>
                          <a:spcPts val="60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Plasminogen activator inhibitor (P</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A</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Inhibits activation of fibrinolytic system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482112"/>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70066033"/>
              </p:ext>
            </p:extLst>
          </p:nvPr>
        </p:nvGraphicFramePr>
        <p:xfrm>
          <a:off x="5133219" y="4636272"/>
          <a:ext cx="328132" cy="193895"/>
        </p:xfrm>
        <a:graphic>
          <a:graphicData uri="http://schemas.openxmlformats.org/presentationml/2006/ole">
            <mc:AlternateContent xmlns:mc="http://schemas.openxmlformats.org/markup-compatibility/2006">
              <mc:Choice xmlns:v="urn:schemas-microsoft-com:vml" Requires="v">
                <p:oleObj name="Equation" r:id="rId2" imgW="279360" imgH="164880" progId="Equation.DSMT4">
                  <p:embed/>
                </p:oleObj>
              </mc:Choice>
              <mc:Fallback>
                <p:oleObj name="Equation" r:id="rId2" imgW="279360" imgH="164880" progId="Equation.DSMT4">
                  <p:embed/>
                  <p:pic>
                    <p:nvPicPr>
                      <p:cNvPr id="0" name=""/>
                      <p:cNvPicPr/>
                      <p:nvPr/>
                    </p:nvPicPr>
                    <p:blipFill>
                      <a:blip r:embed="rId3"/>
                      <a:stretch>
                        <a:fillRect/>
                      </a:stretch>
                    </p:blipFill>
                    <p:spPr>
                      <a:xfrm>
                        <a:off x="5133219" y="4636272"/>
                        <a:ext cx="328132" cy="193895"/>
                      </a:xfrm>
                      <a:prstGeom prst="rect">
                        <a:avLst/>
                      </a:prstGeom>
                    </p:spPr>
                  </p:pic>
                </p:oleObj>
              </mc:Fallback>
            </mc:AlternateContent>
          </a:graphicData>
        </a:graphic>
      </p:graphicFrame>
    </p:spTree>
    <p:extLst>
      <p:ext uri="{BB962C8B-B14F-4D97-AF65-F5344CB8AC3E}">
        <p14:creationId xmlns:p14="http://schemas.microsoft.com/office/powerpoint/2010/main" val="222011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F47-E629-40D1-9481-5016590CCAB4}"/>
              </a:ext>
            </a:extLst>
          </p:cNvPr>
          <p:cNvSpPr>
            <a:spLocks noGrp="1"/>
          </p:cNvSpPr>
          <p:nvPr>
            <p:ph type="title"/>
          </p:nvPr>
        </p:nvSpPr>
        <p:spPr/>
        <p:txBody>
          <a:bodyPr/>
          <a:lstStyle/>
          <a:p>
            <a:r>
              <a:rPr lang="en-US" sz="3400" dirty="0"/>
              <a:t>Table 31-3 Functions of Endothelial Cells </a:t>
            </a:r>
            <a:r>
              <a:rPr lang="en-US" sz="2000" b="0" dirty="0"/>
              <a:t>(3 of 3)</a:t>
            </a:r>
            <a:endParaRPr lang="en-US" sz="3400" dirty="0"/>
          </a:p>
        </p:txBody>
      </p:sp>
      <p:sp>
        <p:nvSpPr>
          <p:cNvPr id="3" name="Content Placeholder 2"/>
          <p:cNvSpPr>
            <a:spLocks noGrp="1"/>
          </p:cNvSpPr>
          <p:nvPr>
            <p:ph sz="quarter" idx="13"/>
          </p:nvPr>
        </p:nvSpPr>
        <p:spPr>
          <a:xfrm>
            <a:off x="457200" y="1378525"/>
            <a:ext cx="8229600" cy="355601"/>
          </a:xfrm>
        </p:spPr>
        <p:txBody>
          <a:bodyPr/>
          <a:lstStyle/>
          <a:p>
            <a:pPr marL="432" indent="0">
              <a:buNone/>
            </a:pPr>
            <a:r>
              <a:rPr lang="en-US" sz="2000" b="1" dirty="0">
                <a:solidFill>
                  <a:srgbClr val="000000"/>
                </a:solidFill>
                <a:ea typeface="Times New Roman" panose="02020603050405020304" pitchFamily="18" charset="0"/>
                <a:cs typeface="Times New Roman" panose="02020603050405020304" pitchFamily="18" charset="0"/>
              </a:rPr>
              <a:t>Non-hemostatic Functions</a:t>
            </a:r>
            <a:endParaRPr lang="en-IN" dirty="0"/>
          </a:p>
        </p:txBody>
      </p:sp>
      <p:graphicFrame>
        <p:nvGraphicFramePr>
          <p:cNvPr id="4" name="Table 3">
            <a:extLst>
              <a:ext uri="{FF2B5EF4-FFF2-40B4-BE49-F238E27FC236}">
                <a16:creationId xmlns:a16="http://schemas.microsoft.com/office/drawing/2014/main" id="{75596D3B-3B05-4C65-9297-7C7367318A02}"/>
              </a:ext>
            </a:extLst>
          </p:cNvPr>
          <p:cNvGraphicFramePr>
            <a:graphicFrameLocks noGrp="1"/>
          </p:cNvGraphicFramePr>
          <p:nvPr>
            <p:extLst>
              <p:ext uri="{D42A27DB-BD31-4B8C-83A1-F6EECF244321}">
                <p14:modId xmlns:p14="http://schemas.microsoft.com/office/powerpoint/2010/main" val="4107813046"/>
              </p:ext>
            </p:extLst>
          </p:nvPr>
        </p:nvGraphicFramePr>
        <p:xfrm>
          <a:off x="468313" y="2042562"/>
          <a:ext cx="8343901" cy="3948372"/>
        </p:xfrm>
        <a:graphic>
          <a:graphicData uri="http://schemas.openxmlformats.org/drawingml/2006/table">
            <a:tbl>
              <a:tblPr firstRow="1" bandRow="1">
                <a:tableStyleId>{40F9630F-82C1-40B7-BC3A-925EFCFF5E92}</a:tableStyleId>
              </a:tblPr>
              <a:tblGrid>
                <a:gridCol w="3240872">
                  <a:extLst>
                    <a:ext uri="{9D8B030D-6E8A-4147-A177-3AD203B41FA5}">
                      <a16:colId xmlns:a16="http://schemas.microsoft.com/office/drawing/2014/main" val="792578908"/>
                    </a:ext>
                  </a:extLst>
                </a:gridCol>
                <a:gridCol w="5103029">
                  <a:extLst>
                    <a:ext uri="{9D8B030D-6E8A-4147-A177-3AD203B41FA5}">
                      <a16:colId xmlns:a16="http://schemas.microsoft.com/office/drawing/2014/main" val="3055432322"/>
                    </a:ext>
                  </a:extLst>
                </a:gridCol>
              </a:tblGrid>
              <a:tr h="286940">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Component/Characteristic</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Function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300299"/>
                  </a:ext>
                </a:extLst>
              </a:tr>
              <a:tr h="410519">
                <a:tc>
                  <a:txBody>
                    <a:bodyPr/>
                    <a:lstStyle/>
                    <a:p>
                      <a:pPr marL="254000" marR="0" indent="-254000">
                        <a:spcBef>
                          <a:spcPts val="0"/>
                        </a:spcBef>
                        <a:spcAft>
                          <a:spcPts val="600"/>
                        </a:spcAft>
                        <a:tabLst>
                          <a:tab pos="254000" algn="l"/>
                          <a:tab pos="1193800" algn="l"/>
                          <a:tab pos="2641600" algn="l"/>
                        </a:tabLst>
                      </a:pPr>
                      <a:r>
                        <a:rPr lang="en-US" sz="1400" b="0" i="0" u="none" strike="noStrike" cap="none" dirty="0">
                          <a:solidFill>
                            <a:schemeClr val="dk1"/>
                          </a:solidFill>
                          <a:effectLst/>
                          <a:latin typeface="+mn-lt"/>
                          <a:ea typeface="Arial"/>
                          <a:cs typeface="Arial"/>
                          <a:sym typeface="Arial"/>
                        </a:rPr>
                        <a:t>Selective blood/tissue barrier</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Keeps cells and macromolecules in vessels; allows nutrient and gas exchange</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57859"/>
                  </a:ext>
                </a:extLst>
              </a:tr>
              <a:tr h="318967">
                <a:tc>
                  <a:txBody>
                    <a:bodyPr/>
                    <a:lstStyle/>
                    <a:p>
                      <a:pPr marL="254000" marR="0" indent="-254000">
                        <a:spcBef>
                          <a:spcPts val="0"/>
                        </a:spcBef>
                        <a:spcAft>
                          <a:spcPts val="600"/>
                        </a:spcAft>
                        <a:tabLst>
                          <a:tab pos="254000" algn="l"/>
                          <a:tab pos="1193800" algn="l"/>
                          <a:tab pos="2641600" algn="l"/>
                        </a:tabLst>
                      </a:pPr>
                      <a:r>
                        <a:rPr lang="en-US" sz="1400" b="0" i="0" u="none" strike="noStrike" cap="none" dirty="0">
                          <a:solidFill>
                            <a:schemeClr val="dk1"/>
                          </a:solidFill>
                          <a:effectLst/>
                          <a:latin typeface="+mn-lt"/>
                          <a:ea typeface="Arial"/>
                          <a:cs typeface="Arial"/>
                          <a:sym typeface="Arial"/>
                        </a:rPr>
                        <a:t>Processing of blood-borne antigens</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Contributes to cellular immunity</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50753"/>
                  </a:ext>
                </a:extLst>
              </a:tr>
              <a:tr h="410519">
                <a:tc>
                  <a:txBody>
                    <a:bodyPr/>
                    <a:lstStyle/>
                    <a:p>
                      <a:pPr marL="0" marR="0" indent="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Synthesis and secretion of connective tissue:</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716922"/>
                  </a:ext>
                </a:extLst>
              </a:tr>
              <a:tr h="318967">
                <a:tc>
                  <a:txBody>
                    <a:bodyPr/>
                    <a:lstStyle/>
                    <a:p>
                      <a:pPr marL="177800" marR="0" indent="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Basement membrane collagen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Provides backup protection for endothelial cells</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7127752"/>
                  </a:ext>
                </a:extLst>
              </a:tr>
              <a:tr h="318967">
                <a:tc>
                  <a:txBody>
                    <a:bodyPr/>
                    <a:lstStyle/>
                    <a:p>
                      <a:pPr marL="177800" marR="0" indent="0">
                        <a:spcBef>
                          <a:spcPts val="0"/>
                        </a:spcBef>
                        <a:spcAft>
                          <a:spcPts val="600"/>
                        </a:spcAft>
                        <a:tabLst>
                          <a:tab pos="254000" algn="l"/>
                          <a:tab pos="1193800" algn="l"/>
                          <a:tab pos="2641600" algn="l"/>
                        </a:tabLst>
                      </a:pPr>
                      <a:r>
                        <a:rPr lang="en-US" sz="1400" b="0" i="0" u="none" strike="noStrike" cap="none" dirty="0">
                          <a:solidFill>
                            <a:schemeClr val="dk1"/>
                          </a:solidFill>
                          <a:effectLst/>
                          <a:latin typeface="+mn-lt"/>
                          <a:ea typeface="Arial"/>
                          <a:cs typeface="Arial"/>
                          <a:sym typeface="Arial"/>
                        </a:rPr>
                        <a:t>Collagen of the matrix</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Induces platelet adhesion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124388"/>
                  </a:ext>
                </a:extLst>
              </a:tr>
              <a:tr h="318967">
                <a:tc>
                  <a:txBody>
                    <a:bodyPr/>
                    <a:lstStyle/>
                    <a:p>
                      <a:pPr marL="177800" marR="0" indent="0">
                        <a:spcBef>
                          <a:spcPts val="0"/>
                        </a:spcBef>
                        <a:spcAft>
                          <a:spcPts val="600"/>
                        </a:spcAft>
                        <a:tabLst>
                          <a:tab pos="254000" algn="l"/>
                          <a:tab pos="1193800" algn="l"/>
                          <a:tab pos="2641600" algn="l"/>
                        </a:tabLst>
                      </a:pPr>
                      <a:r>
                        <a:rPr lang="en-US" sz="1400" b="0" i="0" u="none" strike="noStrike" cap="none" dirty="0">
                          <a:solidFill>
                            <a:schemeClr val="dk1"/>
                          </a:solidFill>
                          <a:effectLst/>
                          <a:latin typeface="+mn-lt"/>
                          <a:ea typeface="Arial"/>
                          <a:cs typeface="Arial"/>
                          <a:sym typeface="Arial"/>
                        </a:rPr>
                        <a:t>Elastin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Mediates vasodilation and vasoconstriction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43331"/>
                  </a:ext>
                </a:extLst>
              </a:tr>
              <a:tr h="318967">
                <a:tc>
                  <a:txBody>
                    <a:bodyPr/>
                    <a:lstStyle/>
                    <a:p>
                      <a:pPr marL="177800" marR="0" indent="0">
                        <a:spcBef>
                          <a:spcPts val="0"/>
                        </a:spcBef>
                        <a:spcAft>
                          <a:spcPts val="600"/>
                        </a:spcAft>
                        <a:tabLst>
                          <a:tab pos="254000" algn="l"/>
                          <a:tab pos="1193800" algn="l"/>
                          <a:tab pos="2641600" algn="l"/>
                        </a:tabLst>
                      </a:pPr>
                      <a:r>
                        <a:rPr lang="en-US" sz="1400" b="0" i="0" u="none" strike="noStrike" cap="none" dirty="0">
                          <a:solidFill>
                            <a:schemeClr val="dk1"/>
                          </a:solidFill>
                          <a:effectLst/>
                          <a:latin typeface="+mn-lt"/>
                          <a:ea typeface="Arial"/>
                          <a:cs typeface="Arial"/>
                          <a:sym typeface="Arial"/>
                        </a:rPr>
                        <a:t>Fibronectin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Binds cells to one another</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0327698"/>
                  </a:ext>
                </a:extLst>
              </a:tr>
              <a:tr h="318967">
                <a:tc>
                  <a:txBody>
                    <a:bodyPr/>
                    <a:lstStyle/>
                    <a:p>
                      <a:pPr marL="177800" marR="0" indent="0">
                        <a:spcBef>
                          <a:spcPts val="0"/>
                        </a:spcBef>
                        <a:spcAft>
                          <a:spcPts val="600"/>
                        </a:spcAft>
                        <a:tabLst>
                          <a:tab pos="254000" algn="l"/>
                          <a:tab pos="1193800" algn="l"/>
                          <a:tab pos="2641600" algn="l"/>
                        </a:tabLst>
                      </a:pPr>
                      <a:r>
                        <a:rPr lang="en-US" sz="1400" b="0" i="0" u="none" strike="noStrike" cap="none" dirty="0">
                          <a:solidFill>
                            <a:schemeClr val="dk1"/>
                          </a:solidFill>
                          <a:effectLst/>
                          <a:latin typeface="+mn-lt"/>
                          <a:ea typeface="Arial"/>
                          <a:cs typeface="Arial"/>
                          <a:sym typeface="Arial"/>
                        </a:rPr>
                        <a:t>Laminin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Contributes to platelet adhesion after injury</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011058"/>
                  </a:ext>
                </a:extLst>
              </a:tr>
              <a:tr h="410519">
                <a:tc>
                  <a:txBody>
                    <a:bodyPr/>
                    <a:lstStyle/>
                    <a:p>
                      <a:pPr marL="177800" marR="0" indent="0">
                        <a:spcBef>
                          <a:spcPts val="0"/>
                        </a:spcBef>
                        <a:spcAft>
                          <a:spcPts val="600"/>
                        </a:spcAft>
                        <a:tabLst>
                          <a:tab pos="254000" algn="l"/>
                          <a:tab pos="1193800" algn="l"/>
                          <a:tab pos="2641600" algn="l"/>
                        </a:tabLst>
                      </a:pPr>
                      <a:r>
                        <a:rPr lang="en-US" sz="1400" b="0" i="0" u="none" strike="noStrike" cap="none" dirty="0">
                          <a:solidFill>
                            <a:schemeClr val="dk1"/>
                          </a:solidFill>
                          <a:effectLst/>
                          <a:latin typeface="+mn-lt"/>
                          <a:ea typeface="Arial"/>
                          <a:cs typeface="Arial"/>
                          <a:sym typeface="Arial"/>
                        </a:rPr>
                        <a:t>Vitronectin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Binds cells to one another; possibly promotes platelet adhesion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482112"/>
                  </a:ext>
                </a:extLst>
              </a:tr>
              <a:tr h="410519">
                <a:tc>
                  <a:txBody>
                    <a:bodyPr/>
                    <a:lstStyle/>
                    <a:p>
                      <a:pPr marL="177800" marR="0" indent="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Thrombospondin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193800" algn="l"/>
                          <a:tab pos="2641600" algn="l"/>
                        </a:tabLst>
                      </a:pPr>
                      <a:r>
                        <a:rPr lang="en-US" sz="1400" b="0" i="0" u="none" strike="noStrike" cap="none" dirty="0">
                          <a:solidFill>
                            <a:schemeClr val="dk1"/>
                          </a:solidFill>
                          <a:effectLst/>
                          <a:latin typeface="+mn-lt"/>
                          <a:ea typeface="Arial"/>
                          <a:cs typeface="Arial"/>
                          <a:sym typeface="Arial"/>
                        </a:rPr>
                        <a:t>Binds cells to one another; possibly promotes platelet adhesion</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2542126"/>
                  </a:ext>
                </a:extLst>
              </a:tr>
            </a:tbl>
          </a:graphicData>
        </a:graphic>
      </p:graphicFrame>
    </p:spTree>
    <p:extLst>
      <p:ext uri="{BB962C8B-B14F-4D97-AF65-F5344CB8AC3E}">
        <p14:creationId xmlns:p14="http://schemas.microsoft.com/office/powerpoint/2010/main" val="264869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11EE-E008-4775-878B-310F28FB87BC}"/>
              </a:ext>
            </a:extLst>
          </p:cNvPr>
          <p:cNvSpPr>
            <a:spLocks noGrp="1"/>
          </p:cNvSpPr>
          <p:nvPr>
            <p:ph type="ctrTitle"/>
          </p:nvPr>
        </p:nvSpPr>
        <p:spPr/>
        <p:txBody>
          <a:bodyPr lIns="0" tIns="0" rIns="0" bIns="0"/>
          <a:lstStyle/>
          <a:p>
            <a:r>
              <a:rPr lang="en-US" dirty="0"/>
              <a:t>Platelets in Hemostasis</a:t>
            </a:r>
          </a:p>
        </p:txBody>
      </p:sp>
    </p:spTree>
    <p:extLst>
      <p:ext uri="{BB962C8B-B14F-4D97-AF65-F5344CB8AC3E}">
        <p14:creationId xmlns:p14="http://schemas.microsoft.com/office/powerpoint/2010/main" val="20366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8992-1614-46CA-83CD-FA111D425F7B}"/>
              </a:ext>
            </a:extLst>
          </p:cNvPr>
          <p:cNvSpPr>
            <a:spLocks noGrp="1"/>
          </p:cNvSpPr>
          <p:nvPr>
            <p:ph type="title"/>
          </p:nvPr>
        </p:nvSpPr>
        <p:spPr/>
        <p:txBody>
          <a:bodyPr/>
          <a:lstStyle/>
          <a:p>
            <a:r>
              <a:rPr lang="en-US" dirty="0"/>
              <a:t>Primary Hemostasis</a:t>
            </a:r>
          </a:p>
        </p:txBody>
      </p:sp>
      <p:sp>
        <p:nvSpPr>
          <p:cNvPr id="3" name="Content Placeholder 2">
            <a:extLst>
              <a:ext uri="{FF2B5EF4-FFF2-40B4-BE49-F238E27FC236}">
                <a16:creationId xmlns:a16="http://schemas.microsoft.com/office/drawing/2014/main" id="{2F4786B1-8AF2-4CAF-A7C7-91389CF3ADE2}"/>
              </a:ext>
            </a:extLst>
          </p:cNvPr>
          <p:cNvSpPr>
            <a:spLocks noGrp="1"/>
          </p:cNvSpPr>
          <p:nvPr>
            <p:ph sz="quarter" idx="13"/>
          </p:nvPr>
        </p:nvSpPr>
        <p:spPr/>
        <p:txBody>
          <a:bodyPr/>
          <a:lstStyle/>
          <a:p>
            <a:r>
              <a:rPr lang="en-US" dirty="0"/>
              <a:t>Platelets</a:t>
            </a:r>
          </a:p>
          <a:p>
            <a:pPr lvl="1"/>
            <a:r>
              <a:rPr lang="en-US" dirty="0"/>
              <a:t>Interact with injured vessel wall</a:t>
            </a:r>
          </a:p>
          <a:p>
            <a:pPr lvl="1"/>
            <a:r>
              <a:rPr lang="en-US" dirty="0"/>
              <a:t>Interact with one another</a:t>
            </a:r>
          </a:p>
          <a:p>
            <a:pPr lvl="1"/>
            <a:r>
              <a:rPr lang="en-US" dirty="0"/>
              <a:t>Produce the primary hemostatic plug</a:t>
            </a:r>
          </a:p>
          <a:p>
            <a:r>
              <a:rPr lang="en-US" dirty="0"/>
              <a:t>Primary platelet plug</a:t>
            </a:r>
          </a:p>
          <a:p>
            <a:pPr lvl="1"/>
            <a:r>
              <a:rPr lang="en-US" dirty="0"/>
              <a:t>Fragile</a:t>
            </a:r>
          </a:p>
          <a:p>
            <a:pPr lvl="1"/>
            <a:r>
              <a:rPr lang="en-US" dirty="0"/>
              <a:t>Can easily be dislodged from the vessel wall</a:t>
            </a:r>
          </a:p>
        </p:txBody>
      </p:sp>
    </p:spTree>
    <p:extLst>
      <p:ext uri="{BB962C8B-B14F-4D97-AF65-F5344CB8AC3E}">
        <p14:creationId xmlns:p14="http://schemas.microsoft.com/office/powerpoint/2010/main" val="50730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8992-1614-46CA-83CD-FA111D425F7B}"/>
              </a:ext>
            </a:extLst>
          </p:cNvPr>
          <p:cNvSpPr>
            <a:spLocks noGrp="1"/>
          </p:cNvSpPr>
          <p:nvPr>
            <p:ph type="title"/>
          </p:nvPr>
        </p:nvSpPr>
        <p:spPr/>
        <p:txBody>
          <a:bodyPr/>
          <a:lstStyle/>
          <a:p>
            <a:r>
              <a:rPr lang="en-US" dirty="0"/>
              <a:t>Platelets</a:t>
            </a:r>
          </a:p>
        </p:txBody>
      </p:sp>
      <p:sp>
        <p:nvSpPr>
          <p:cNvPr id="3" name="Content Placeholder 2">
            <a:extLst>
              <a:ext uri="{FF2B5EF4-FFF2-40B4-BE49-F238E27FC236}">
                <a16:creationId xmlns:a16="http://schemas.microsoft.com/office/drawing/2014/main" id="{2F4786B1-8AF2-4CAF-A7C7-91389CF3ADE2}"/>
              </a:ext>
            </a:extLst>
          </p:cNvPr>
          <p:cNvSpPr>
            <a:spLocks noGrp="1"/>
          </p:cNvSpPr>
          <p:nvPr>
            <p:ph sz="quarter" idx="13"/>
          </p:nvPr>
        </p:nvSpPr>
        <p:spPr>
          <a:xfrm>
            <a:off x="457200" y="1556326"/>
            <a:ext cx="8432800" cy="4434275"/>
          </a:xfrm>
        </p:spPr>
        <p:txBody>
          <a:bodyPr/>
          <a:lstStyle/>
          <a:p>
            <a:endParaRPr lang="en-US" dirty="0"/>
          </a:p>
          <a:p>
            <a:r>
              <a:rPr lang="en-US" dirty="0"/>
              <a:t>Anucleate cytoplasmic fragments with azurophilic granules</a:t>
            </a:r>
          </a:p>
          <a:p>
            <a:r>
              <a:rPr lang="en-US" dirty="0"/>
              <a:t>Released into circulation from B</a:t>
            </a:r>
            <a:r>
              <a:rPr lang="en-US" sz="100" dirty="0"/>
              <a:t> </a:t>
            </a:r>
            <a:r>
              <a:rPr lang="en-US" dirty="0"/>
              <a:t>M megakaryocytes</a:t>
            </a:r>
          </a:p>
          <a:p>
            <a:r>
              <a:rPr lang="en-US" dirty="0"/>
              <a:t>Production regulated by T</a:t>
            </a:r>
            <a:r>
              <a:rPr lang="en-US" sz="100" dirty="0"/>
              <a:t> </a:t>
            </a:r>
            <a:r>
              <a:rPr lang="en-US" dirty="0"/>
              <a:t>P</a:t>
            </a:r>
            <a:r>
              <a:rPr lang="en-US" sz="100" dirty="0"/>
              <a:t> </a:t>
            </a:r>
            <a:r>
              <a:rPr lang="en-US" dirty="0"/>
              <a:t>O</a:t>
            </a:r>
          </a:p>
          <a:p>
            <a:r>
              <a:rPr lang="en-US" dirty="0"/>
              <a:t>7-10 day life span</a:t>
            </a:r>
          </a:p>
          <a:p>
            <a:r>
              <a:rPr lang="en-US" dirty="0"/>
              <a:t>Circulate in “resting” state-disc shaped with smooth regular surface</a:t>
            </a:r>
          </a:p>
          <a:p>
            <a:r>
              <a:rPr lang="en-US" dirty="0"/>
              <a:t>Repel one another and have minimal interaction with vessel wall</a:t>
            </a:r>
          </a:p>
        </p:txBody>
      </p:sp>
    </p:spTree>
    <p:extLst>
      <p:ext uri="{BB962C8B-B14F-4D97-AF65-F5344CB8AC3E}">
        <p14:creationId xmlns:p14="http://schemas.microsoft.com/office/powerpoint/2010/main" val="3924758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8992-1614-46CA-83CD-FA111D425F7B}"/>
              </a:ext>
            </a:extLst>
          </p:cNvPr>
          <p:cNvSpPr>
            <a:spLocks noGrp="1"/>
          </p:cNvSpPr>
          <p:nvPr>
            <p:ph type="title"/>
          </p:nvPr>
        </p:nvSpPr>
        <p:spPr/>
        <p:txBody>
          <a:bodyPr/>
          <a:lstStyle/>
          <a:p>
            <a:r>
              <a:rPr lang="en-US" dirty="0"/>
              <a:t>Platelet Activation</a:t>
            </a:r>
          </a:p>
        </p:txBody>
      </p:sp>
      <p:sp>
        <p:nvSpPr>
          <p:cNvPr id="3" name="Content Placeholder 2">
            <a:extLst>
              <a:ext uri="{FF2B5EF4-FFF2-40B4-BE49-F238E27FC236}">
                <a16:creationId xmlns:a16="http://schemas.microsoft.com/office/drawing/2014/main" id="{2F4786B1-8AF2-4CAF-A7C7-91389CF3ADE2}"/>
              </a:ext>
            </a:extLst>
          </p:cNvPr>
          <p:cNvSpPr>
            <a:spLocks noGrp="1"/>
          </p:cNvSpPr>
          <p:nvPr>
            <p:ph sz="quarter" idx="13"/>
          </p:nvPr>
        </p:nvSpPr>
        <p:spPr/>
        <p:txBody>
          <a:bodyPr/>
          <a:lstStyle/>
          <a:p>
            <a:endParaRPr lang="en-US" dirty="0"/>
          </a:p>
          <a:p>
            <a:r>
              <a:rPr lang="en-US" dirty="0"/>
              <a:t>On injury</a:t>
            </a:r>
          </a:p>
          <a:p>
            <a:pPr lvl="1"/>
            <a:r>
              <a:rPr lang="en-US" dirty="0"/>
              <a:t>Platelets become “activated”</a:t>
            </a:r>
          </a:p>
          <a:p>
            <a:pPr lvl="1"/>
            <a:r>
              <a:rPr lang="en-US" dirty="0"/>
              <a:t>Undergo shape and biochemical changes</a:t>
            </a:r>
          </a:p>
          <a:p>
            <a:pPr lvl="1"/>
            <a:r>
              <a:rPr lang="en-US" dirty="0"/>
              <a:t>Interact with vessel wall and other platelets</a:t>
            </a:r>
          </a:p>
          <a:p>
            <a:pPr lvl="1"/>
            <a:r>
              <a:rPr lang="en-US" dirty="0"/>
              <a:t>Form primary hemostatic plug</a:t>
            </a:r>
          </a:p>
        </p:txBody>
      </p:sp>
    </p:spTree>
    <p:extLst>
      <p:ext uri="{BB962C8B-B14F-4D97-AF65-F5344CB8AC3E}">
        <p14:creationId xmlns:p14="http://schemas.microsoft.com/office/powerpoint/2010/main" val="382503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8992-1614-46CA-83CD-FA111D425F7B}"/>
              </a:ext>
            </a:extLst>
          </p:cNvPr>
          <p:cNvSpPr>
            <a:spLocks noGrp="1"/>
          </p:cNvSpPr>
          <p:nvPr>
            <p:ph type="title"/>
          </p:nvPr>
        </p:nvSpPr>
        <p:spPr/>
        <p:txBody>
          <a:bodyPr/>
          <a:lstStyle/>
          <a:p>
            <a:r>
              <a:rPr lang="en-US" dirty="0"/>
              <a:t>Platelet Ultrastructure</a:t>
            </a:r>
          </a:p>
        </p:txBody>
      </p:sp>
      <p:sp>
        <p:nvSpPr>
          <p:cNvPr id="3" name="Content Placeholder 2">
            <a:extLst>
              <a:ext uri="{FF2B5EF4-FFF2-40B4-BE49-F238E27FC236}">
                <a16:creationId xmlns:a16="http://schemas.microsoft.com/office/drawing/2014/main" id="{2F4786B1-8AF2-4CAF-A7C7-91389CF3ADE2}"/>
              </a:ext>
            </a:extLst>
          </p:cNvPr>
          <p:cNvSpPr>
            <a:spLocks noGrp="1"/>
          </p:cNvSpPr>
          <p:nvPr>
            <p:ph sz="quarter" idx="13"/>
          </p:nvPr>
        </p:nvSpPr>
        <p:spPr/>
        <p:txBody>
          <a:bodyPr/>
          <a:lstStyle/>
          <a:p>
            <a:endParaRPr lang="en-US" dirty="0"/>
          </a:p>
          <a:p>
            <a:r>
              <a:rPr lang="en-US" dirty="0"/>
              <a:t>Four zones</a:t>
            </a:r>
          </a:p>
          <a:p>
            <a:pPr lvl="1"/>
            <a:r>
              <a:rPr lang="en-US" dirty="0"/>
              <a:t>Peripheral</a:t>
            </a:r>
          </a:p>
          <a:p>
            <a:pPr lvl="1"/>
            <a:r>
              <a:rPr lang="en-US" dirty="0"/>
              <a:t>Structural</a:t>
            </a:r>
          </a:p>
          <a:p>
            <a:pPr lvl="1"/>
            <a:r>
              <a:rPr lang="en-US" dirty="0"/>
              <a:t>Organelle</a:t>
            </a:r>
          </a:p>
          <a:p>
            <a:pPr lvl="1"/>
            <a:r>
              <a:rPr lang="en-US" dirty="0"/>
              <a:t>Membrane systems</a:t>
            </a:r>
          </a:p>
        </p:txBody>
      </p:sp>
    </p:spTree>
    <p:extLst>
      <p:ext uri="{BB962C8B-B14F-4D97-AF65-F5344CB8AC3E}">
        <p14:creationId xmlns:p14="http://schemas.microsoft.com/office/powerpoint/2010/main" val="2564728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D8E2-7457-4D7F-8358-3B2ABC367674}"/>
              </a:ext>
            </a:extLst>
          </p:cNvPr>
          <p:cNvSpPr>
            <a:spLocks noGrp="1"/>
          </p:cNvSpPr>
          <p:nvPr>
            <p:ph type="title"/>
          </p:nvPr>
        </p:nvSpPr>
        <p:spPr/>
        <p:txBody>
          <a:bodyPr/>
          <a:lstStyle/>
          <a:p>
            <a:r>
              <a:rPr lang="en-US" sz="3400" dirty="0"/>
              <a:t>Figure 31-4 Diagram of Platelet Ultrastructure</a:t>
            </a:r>
          </a:p>
        </p:txBody>
      </p:sp>
      <p:pic>
        <p:nvPicPr>
          <p:cNvPr id="4" name="Picture 3" descr="Along the top center an large round organelle zone with mitochrndrion, granule, lysosome, dense granule, glycogen. On the left, inside the organelle are membrane systems, open cardicular system and dense tubular system. On the right, inside the organelle are peripheral zone, membrane ad glycocalyx, and beneath this is the structural zone, actin, G and F forms, micro tubules, submembranous cytoskeleton, myosin.">
            <a:extLst>
              <a:ext uri="{FF2B5EF4-FFF2-40B4-BE49-F238E27FC236}">
                <a16:creationId xmlns:a16="http://schemas.microsoft.com/office/drawing/2014/main" id="{4B347996-D3A1-4BC8-B8A8-C90EC1F5C246}"/>
              </a:ext>
            </a:extLst>
          </p:cNvPr>
          <p:cNvPicPr>
            <a:picLocks noChangeAspect="1"/>
          </p:cNvPicPr>
          <p:nvPr/>
        </p:nvPicPr>
        <p:blipFill>
          <a:blip r:embed="rId2"/>
          <a:stretch>
            <a:fillRect/>
          </a:stretch>
        </p:blipFill>
        <p:spPr>
          <a:xfrm>
            <a:off x="793538" y="1844391"/>
            <a:ext cx="7556924" cy="3397817"/>
          </a:xfrm>
          <a:prstGeom prst="rect">
            <a:avLst/>
          </a:prstGeom>
        </p:spPr>
      </p:pic>
    </p:spTree>
    <p:extLst>
      <p:ext uri="{BB962C8B-B14F-4D97-AF65-F5344CB8AC3E}">
        <p14:creationId xmlns:p14="http://schemas.microsoft.com/office/powerpoint/2010/main" val="105087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F07B-2CEA-4A32-AE29-D3EC2E1460CC}"/>
              </a:ext>
            </a:extLst>
          </p:cNvPr>
          <p:cNvSpPr>
            <a:spLocks noGrp="1"/>
          </p:cNvSpPr>
          <p:nvPr>
            <p:ph type="title"/>
          </p:nvPr>
        </p:nvSpPr>
        <p:spPr>
          <a:xfrm>
            <a:off x="457200" y="215371"/>
            <a:ext cx="7986156" cy="1097279"/>
          </a:xfrm>
        </p:spPr>
        <p:txBody>
          <a:bodyPr/>
          <a:lstStyle/>
          <a:p>
            <a:r>
              <a:rPr lang="en-IN" dirty="0"/>
              <a:t>Objectives-Level II </a:t>
            </a:r>
            <a:r>
              <a:rPr lang="en-IN" sz="100" dirty="0">
                <a:solidFill>
                  <a:schemeClr val="bg1"/>
                </a:solidFill>
              </a:rPr>
              <a:t>Two</a:t>
            </a:r>
          </a:p>
        </p:txBody>
      </p:sp>
      <p:sp>
        <p:nvSpPr>
          <p:cNvPr id="3" name="Content Placeholder 2">
            <a:extLst>
              <a:ext uri="{FF2B5EF4-FFF2-40B4-BE49-F238E27FC236}">
                <a16:creationId xmlns:a16="http://schemas.microsoft.com/office/drawing/2014/main" id="{91590436-3236-4F39-AFA2-1A56E688483C}"/>
              </a:ext>
            </a:extLst>
          </p:cNvPr>
          <p:cNvSpPr>
            <a:spLocks noGrp="1"/>
          </p:cNvSpPr>
          <p:nvPr>
            <p:ph sz="quarter" idx="13"/>
          </p:nvPr>
        </p:nvSpPr>
        <p:spPr>
          <a:xfrm>
            <a:off x="457200" y="1556326"/>
            <a:ext cx="8405446" cy="4824377"/>
          </a:xfrm>
        </p:spPr>
        <p:txBody>
          <a:bodyPr/>
          <a:lstStyle/>
          <a:p>
            <a:pPr marL="0" indent="0">
              <a:buNone/>
            </a:pPr>
            <a:endParaRPr lang="en-US" sz="1600" b="1" dirty="0">
              <a:solidFill>
                <a:srgbClr val="007FA3"/>
              </a:solidFill>
            </a:endParaRPr>
          </a:p>
          <a:p>
            <a:pPr marL="0" indent="0">
              <a:buNone/>
            </a:pPr>
            <a:r>
              <a:rPr lang="en-US" sz="1600" b="1" dirty="0">
                <a:solidFill>
                  <a:srgbClr val="007FA3"/>
                </a:solidFill>
              </a:rPr>
              <a:t>31.2.1. </a:t>
            </a:r>
            <a:r>
              <a:rPr lang="en-US" sz="1600" dirty="0"/>
              <a:t>Identify key histological features of each type of blood vessel, and explain the metabolic functions of endothelial cells in hemostasis.</a:t>
            </a:r>
          </a:p>
          <a:p>
            <a:pPr marL="0" indent="0">
              <a:buNone/>
            </a:pPr>
            <a:r>
              <a:rPr lang="en-US" sz="1600" b="1" dirty="0">
                <a:solidFill>
                  <a:srgbClr val="007FA3"/>
                </a:solidFill>
              </a:rPr>
              <a:t>31.2.2. </a:t>
            </a:r>
            <a:r>
              <a:rPr lang="en-US" sz="1600" dirty="0"/>
              <a:t>Correlate various platelet ultrastructural features with their functions.</a:t>
            </a:r>
          </a:p>
          <a:p>
            <a:pPr marL="0" indent="0">
              <a:buNone/>
            </a:pPr>
            <a:r>
              <a:rPr lang="en-US" sz="1600" b="1" dirty="0">
                <a:solidFill>
                  <a:srgbClr val="007FA3"/>
                </a:solidFill>
              </a:rPr>
              <a:t>31.2.3. </a:t>
            </a:r>
            <a:r>
              <a:rPr lang="en-US" sz="1600" dirty="0"/>
              <a:t>Identify three key substances stored in platelet dense granules and five key substances stored in platelet </a:t>
            </a:r>
            <a:r>
              <a:rPr lang="en-US" sz="1600" dirty="0">
                <a:cs typeface="Arial" panose="020B0604020202020204" pitchFamily="34" charset="0"/>
              </a:rPr>
              <a:t>ɑ</a:t>
            </a:r>
            <a:r>
              <a:rPr lang="en-US" sz="1600" dirty="0"/>
              <a:t>-granules and explain the role of each in hemostasis.</a:t>
            </a:r>
          </a:p>
          <a:p>
            <a:pPr marL="0" indent="0">
              <a:buNone/>
            </a:pPr>
            <a:r>
              <a:rPr lang="en-US" sz="1600" b="1" dirty="0">
                <a:solidFill>
                  <a:srgbClr val="007FA3"/>
                </a:solidFill>
              </a:rPr>
              <a:t>31.2.4. </a:t>
            </a:r>
            <a:r>
              <a:rPr lang="en-US" sz="1600" dirty="0"/>
              <a:t>Describe the biochemical roles of the secreted contents of the platelet granules in hemostasis.</a:t>
            </a:r>
          </a:p>
          <a:p>
            <a:pPr marL="0" indent="0">
              <a:buNone/>
            </a:pPr>
            <a:r>
              <a:rPr lang="en-US" sz="1600" b="1" dirty="0">
                <a:solidFill>
                  <a:srgbClr val="007FA3"/>
                </a:solidFill>
              </a:rPr>
              <a:t>31.2.5. </a:t>
            </a:r>
            <a:r>
              <a:rPr lang="en-US" sz="1600" dirty="0"/>
              <a:t>Outline steps platelets undergo in forming the primary hemostatic plug, including the biochemical mediators necessary for platelet adhesion, platelet aggregation, and platelet secretion.</a:t>
            </a:r>
          </a:p>
          <a:p>
            <a:pPr marL="0" indent="0">
              <a:buNone/>
            </a:pPr>
            <a:r>
              <a:rPr lang="en-US" sz="1600" b="1" dirty="0">
                <a:solidFill>
                  <a:srgbClr val="007FA3"/>
                </a:solidFill>
              </a:rPr>
              <a:t>31.2.6. </a:t>
            </a:r>
            <a:r>
              <a:rPr lang="en-US" sz="1600" dirty="0"/>
              <a:t>Identify platelet agonists and predict their effect on platelet function.</a:t>
            </a:r>
          </a:p>
          <a:p>
            <a:pPr marL="0" indent="0">
              <a:buNone/>
            </a:pPr>
            <a:r>
              <a:rPr lang="en-US" sz="1600" b="1" dirty="0">
                <a:solidFill>
                  <a:srgbClr val="007FA3"/>
                </a:solidFill>
              </a:rPr>
              <a:t>31.2.7. </a:t>
            </a:r>
            <a:r>
              <a:rPr lang="en-US" sz="1600" dirty="0"/>
              <a:t>Correlate activation with changes in the platelet ultrastructure and biochemistry.</a:t>
            </a:r>
          </a:p>
          <a:p>
            <a:pPr marL="0" indent="0">
              <a:buNone/>
            </a:pPr>
            <a:r>
              <a:rPr lang="en-US" sz="1600" b="1" dirty="0">
                <a:solidFill>
                  <a:srgbClr val="007FA3"/>
                </a:solidFill>
              </a:rPr>
              <a:t>31.2.8. </a:t>
            </a:r>
            <a:r>
              <a:rPr lang="en-US" sz="1600" dirty="0"/>
              <a:t>Describe the roles of the platelet in secondary hemostasis.</a:t>
            </a:r>
          </a:p>
        </p:txBody>
      </p:sp>
    </p:spTree>
    <p:extLst>
      <p:ext uri="{BB962C8B-B14F-4D97-AF65-F5344CB8AC3E}">
        <p14:creationId xmlns:p14="http://schemas.microsoft.com/office/powerpoint/2010/main" val="4249329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9CF-A091-4E1C-9EF5-74DFA0611750}"/>
              </a:ext>
            </a:extLst>
          </p:cNvPr>
          <p:cNvSpPr>
            <a:spLocks noGrp="1"/>
          </p:cNvSpPr>
          <p:nvPr>
            <p:ph type="title"/>
          </p:nvPr>
        </p:nvSpPr>
        <p:spPr/>
        <p:txBody>
          <a:bodyPr/>
          <a:lstStyle/>
          <a:p>
            <a:r>
              <a:rPr lang="en-US" sz="3400" dirty="0"/>
              <a:t>Table 31-4 Platelet Ultrastructure and Functions </a:t>
            </a:r>
            <a:r>
              <a:rPr lang="en-US" sz="2000" b="0" dirty="0"/>
              <a:t>(1 of 2)</a:t>
            </a:r>
            <a:endParaRPr lang="en-US" sz="3400" dirty="0"/>
          </a:p>
        </p:txBody>
      </p:sp>
      <p:graphicFrame>
        <p:nvGraphicFramePr>
          <p:cNvPr id="3" name="Table 2">
            <a:extLst>
              <a:ext uri="{FF2B5EF4-FFF2-40B4-BE49-F238E27FC236}">
                <a16:creationId xmlns:a16="http://schemas.microsoft.com/office/drawing/2014/main" id="{2661AA4B-31A3-44E9-97CF-ACE2525E24FB}"/>
              </a:ext>
            </a:extLst>
          </p:cNvPr>
          <p:cNvGraphicFramePr>
            <a:graphicFrameLocks noGrp="1"/>
          </p:cNvGraphicFramePr>
          <p:nvPr>
            <p:extLst>
              <p:ext uri="{D42A27DB-BD31-4B8C-83A1-F6EECF244321}">
                <p14:modId xmlns:p14="http://schemas.microsoft.com/office/powerpoint/2010/main" val="47876598"/>
              </p:ext>
            </p:extLst>
          </p:nvPr>
        </p:nvGraphicFramePr>
        <p:xfrm>
          <a:off x="457200" y="1691247"/>
          <a:ext cx="8343900" cy="2539335"/>
        </p:xfrm>
        <a:graphic>
          <a:graphicData uri="http://schemas.openxmlformats.org/drawingml/2006/table">
            <a:tbl>
              <a:tblPr firstRow="1" bandRow="1">
                <a:tableStyleId>{40F9630F-82C1-40B7-BC3A-925EFCFF5E92}</a:tableStyleId>
              </a:tblPr>
              <a:tblGrid>
                <a:gridCol w="4171950">
                  <a:extLst>
                    <a:ext uri="{9D8B030D-6E8A-4147-A177-3AD203B41FA5}">
                      <a16:colId xmlns:a16="http://schemas.microsoft.com/office/drawing/2014/main" val="2118182234"/>
                    </a:ext>
                  </a:extLst>
                </a:gridCol>
                <a:gridCol w="4171950">
                  <a:extLst>
                    <a:ext uri="{9D8B030D-6E8A-4147-A177-3AD203B41FA5}">
                      <a16:colId xmlns:a16="http://schemas.microsoft.com/office/drawing/2014/main" val="1143559611"/>
                    </a:ext>
                  </a:extLst>
                </a:gridCol>
              </a:tblGrid>
              <a:tr h="268182">
                <a:tc>
                  <a:txBody>
                    <a:bodyPr/>
                    <a:lstStyle/>
                    <a:p>
                      <a:pPr marL="0" marR="0">
                        <a:spcBef>
                          <a:spcPts val="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Zone and Component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Function/Role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345629"/>
                  </a:ext>
                </a:extLst>
              </a:tr>
              <a:tr h="350115">
                <a:tc>
                  <a:txBody>
                    <a:bodyPr/>
                    <a:lstStyle/>
                    <a:p>
                      <a:pPr marL="0" marR="0">
                        <a:spcBef>
                          <a:spcPts val="0"/>
                        </a:spcBef>
                        <a:spcAft>
                          <a:spcPts val="600"/>
                        </a:spcAft>
                        <a:tabLst>
                          <a:tab pos="1193800" algn="l"/>
                          <a:tab pos="2641600" algn="l"/>
                        </a:tabLst>
                      </a:pPr>
                      <a:r>
                        <a:rPr lang="en-US" sz="1200" b="1" kern="0" spc="0" dirty="0">
                          <a:solidFill>
                            <a:schemeClr val="tx1"/>
                          </a:solidFill>
                          <a:effectLst/>
                          <a:latin typeface="+mn-lt"/>
                          <a:ea typeface="Times New Roman" panose="02020603050405020304" pitchFamily="18" charset="0"/>
                          <a:cs typeface="Times New Roman" panose="02020603050405020304" pitchFamily="18" charset="0"/>
                        </a:rPr>
                        <a:t>Peripheral zone</a:t>
                      </a:r>
                      <a:endParaRPr lang="en-US" sz="12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600"/>
                        </a:spcAft>
                        <a:tabLst>
                          <a:tab pos="1193800" algn="l"/>
                          <a:tab pos="2641600" algn="l"/>
                        </a:tabLst>
                      </a:pPr>
                      <a:r>
                        <a:rPr lang="en-US" sz="1200" b="1" kern="0" spc="0" dirty="0">
                          <a:solidFill>
                            <a:schemeClr val="tx1"/>
                          </a:solidFill>
                          <a:effectLst/>
                          <a:latin typeface="+mn-lt"/>
                          <a:ea typeface="Times New Roman" panose="02020603050405020304" pitchFamily="18" charset="0"/>
                          <a:cs typeface="Times New Roman" panose="02020603050405020304" pitchFamily="18" charset="0"/>
                        </a:rPr>
                        <a:t>Adhesion and aggregation</a:t>
                      </a:r>
                      <a:endParaRPr lang="en-US" sz="12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3212970"/>
                  </a:ext>
                </a:extLst>
              </a:tr>
              <a:tr h="1010480">
                <a:tc>
                  <a:txBody>
                    <a:bodyPr/>
                    <a:lstStyle/>
                    <a:p>
                      <a:pPr marL="0" marR="0" indent="0">
                        <a:spcBef>
                          <a:spcPts val="600"/>
                        </a:spcBef>
                        <a:spcAft>
                          <a:spcPts val="0"/>
                        </a:spcAft>
                        <a:buClr>
                          <a:srgbClr val="007FA3"/>
                        </a:buClr>
                        <a:buFont typeface="Arial" panose="020B0604020202020204" pitchFamily="34" charset="0"/>
                        <a:buNone/>
                        <a:tabLst>
                          <a:tab pos="254000" algn="l"/>
                          <a:tab pos="1193800" algn="l"/>
                          <a:tab pos="2641600" algn="l"/>
                        </a:tabLst>
                      </a:pPr>
                      <a:r>
                        <a:rPr lang="en-US" sz="1200" dirty="0">
                          <a:solidFill>
                            <a:schemeClr val="tx1"/>
                          </a:solidFill>
                          <a:effectLst/>
                          <a:latin typeface="+mn-lt"/>
                          <a:ea typeface="Times New Roman" panose="02020603050405020304" pitchFamily="18" charset="0"/>
                        </a:rPr>
                        <a:t>Glycocalyx</a:t>
                      </a:r>
                    </a:p>
                    <a:p>
                      <a:pPr marL="17780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chemeClr val="tx1"/>
                          </a:solidFill>
                          <a:effectLst/>
                          <a:latin typeface="+mn-lt"/>
                          <a:ea typeface="Times New Roman" panose="02020603050405020304" pitchFamily="18" charset="0"/>
                          <a:cs typeface="Arial"/>
                          <a:sym typeface="Arial"/>
                        </a:rPr>
                        <a:t>Proteins, glycoproteins, mucopolysaccharides</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chemeClr val="tx1"/>
                          </a:solidFill>
                          <a:effectLst/>
                          <a:latin typeface="+mn-lt"/>
                          <a:ea typeface="Times New Roman" panose="02020603050405020304" pitchFamily="18" charset="0"/>
                          <a:cs typeface="Arial"/>
                          <a:sym typeface="Arial"/>
                        </a:rPr>
                        <a:t>Phospholipid bilayer</a:t>
                      </a:r>
                    </a:p>
                    <a:p>
                      <a:pPr marL="17780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IN" sz="1200" b="0" i="0" u="none" strike="noStrike" cap="none" baseline="0" dirty="0">
                          <a:solidFill>
                            <a:schemeClr val="dk1"/>
                          </a:solidFill>
                          <a:latin typeface="+mn-lt"/>
                          <a:ea typeface="Arial"/>
                          <a:cs typeface="Arial"/>
                          <a:sym typeface="Arial"/>
                        </a:rPr>
                        <a:t>Phospholipids</a:t>
                      </a:r>
                      <a:endParaRPr lang="en-US" sz="1200" b="0" i="0" u="none" strike="noStrike" cap="none" dirty="0">
                        <a:solidFill>
                          <a:schemeClr val="tx1"/>
                        </a:solidFill>
                        <a:effectLst/>
                        <a:latin typeface="+mn-lt"/>
                        <a:ea typeface="Times New Roman" panose="02020603050405020304" pitchFamily="18" charset="0"/>
                        <a:cs typeface="Arial"/>
                        <a:sym typeface="Aria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tab pos="1193800" algn="l"/>
                          <a:tab pos="2641600" algn="l"/>
                        </a:tabLst>
                        <a:defRPr/>
                      </a:pPr>
                      <a:r>
                        <a:rPr lang="en-US" sz="1200" b="0" i="0" u="none" strike="noStrike" cap="none" dirty="0">
                          <a:solidFill>
                            <a:schemeClr val="tx1"/>
                          </a:solidFill>
                          <a:effectLst/>
                          <a:latin typeface="+mn-lt"/>
                          <a:ea typeface="Times New Roman" panose="02020603050405020304" pitchFamily="18" charset="0"/>
                          <a:cs typeface="Arial"/>
                          <a:sym typeface="Arial"/>
                        </a:rPr>
                        <a:t>Asymmetric arrangement; source of arachidonic acid</a:t>
                      </a:r>
                      <a:r>
                        <a:rPr lang="en-US" sz="1200" dirty="0">
                          <a:solidFill>
                            <a:schemeClr val="tx1"/>
                          </a:solidFill>
                          <a:effectLst/>
                          <a:latin typeface="+mn-lt"/>
                          <a:ea typeface="Times New Roman" panose="02020603050405020304" pitchFamily="18" charset="0"/>
                        </a:rPr>
                        <a:t> </a:t>
                      </a:r>
                      <a:endParaRPr lang="en-US" sz="1200" dirty="0">
                        <a:solidFill>
                          <a:schemeClr val="bg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1083782"/>
                  </a:ext>
                </a:extLst>
              </a:tr>
              <a:tr h="560443">
                <a:tc>
                  <a:txBody>
                    <a:bodyPr/>
                    <a:lstStyle/>
                    <a:p>
                      <a:pPr marL="0" marR="0" indent="0">
                        <a:spcBef>
                          <a:spcPts val="600"/>
                        </a:spcBef>
                        <a:spcAft>
                          <a:spcPts val="600"/>
                        </a:spcAft>
                        <a:buClr>
                          <a:srgbClr val="007FA3"/>
                        </a:buClr>
                        <a:buFont typeface="Arial" panose="020B0604020202020204" pitchFamily="34" charset="0"/>
                        <a:buNone/>
                        <a:tabLst>
                          <a:tab pos="254000" algn="l"/>
                          <a:tab pos="1193800" algn="l"/>
                          <a:tab pos="2641600" algn="l"/>
                        </a:tabLst>
                      </a:pPr>
                      <a:r>
                        <a:rPr lang="en-US" sz="1200" dirty="0">
                          <a:solidFill>
                            <a:schemeClr val="tx1"/>
                          </a:solidFill>
                          <a:effectLst/>
                          <a:latin typeface="+mn-lt"/>
                          <a:ea typeface="Times New Roman" panose="02020603050405020304" pitchFamily="18" charset="0"/>
                        </a:rPr>
                        <a:t>Integral proteins</a:t>
                      </a:r>
                    </a:p>
                    <a:p>
                      <a:pPr marL="0" marR="0" indent="0">
                        <a:spcBef>
                          <a:spcPts val="0"/>
                        </a:spcBef>
                        <a:spcAft>
                          <a:spcPts val="600"/>
                        </a:spcAft>
                        <a:buClr>
                          <a:srgbClr val="007FA3"/>
                        </a:buClr>
                        <a:buFont typeface="Arial" panose="020B0604020202020204" pitchFamily="34" charset="0"/>
                        <a:buNone/>
                        <a:tabLst>
                          <a:tab pos="254000" algn="l"/>
                          <a:tab pos="1193800" algn="l"/>
                          <a:tab pos="2641600" algn="l"/>
                        </a:tabLst>
                      </a:pPr>
                      <a:r>
                        <a:rPr lang="en-US" sz="1200" b="0" i="0" u="none" strike="noStrike" cap="none" dirty="0">
                          <a:solidFill>
                            <a:schemeClr val="tx1"/>
                          </a:solidFill>
                          <a:effectLst/>
                          <a:latin typeface="+mn-lt"/>
                          <a:ea typeface="Times New Roman" panose="02020603050405020304" pitchFamily="18" charset="0"/>
                          <a:cs typeface="Arial"/>
                          <a:sym typeface="Arial"/>
                        </a:rPr>
                        <a:t>Glycoproteins 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b/I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X, 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b/I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a, G</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P</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a/I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I</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a, G</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P</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V</a:t>
                      </a:r>
                      <a:r>
                        <a:rPr lang="en-US" sz="100" b="0" i="0" u="none" strike="noStrike" cap="none" dirty="0">
                          <a:solidFill>
                            <a:schemeClr val="tx1"/>
                          </a:solidFill>
                          <a:effectLst/>
                          <a:latin typeface="+mn-lt"/>
                          <a:ea typeface="Times New Roman" panose="02020603050405020304" pitchFamily="18" charset="0"/>
                          <a:cs typeface="Arial"/>
                          <a:sym typeface="Arial"/>
                        </a:rPr>
                        <a:t> </a:t>
                      </a:r>
                      <a:r>
                        <a:rPr lang="en-US" sz="1200" b="0" i="0" u="none" strike="noStrike" cap="none" dirty="0">
                          <a:solidFill>
                            <a:schemeClr val="tx1"/>
                          </a:solidFill>
                          <a:effectLst/>
                          <a:latin typeface="+mn-lt"/>
                          <a:ea typeface="Times New Roman" panose="02020603050405020304" pitchFamily="18" charset="0"/>
                          <a:cs typeface="Arial"/>
                          <a:sym typeface="Arial"/>
                        </a:rPr>
                        <a:t>I</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600"/>
                        </a:spcBef>
                        <a:spcAft>
                          <a:spcPts val="600"/>
                        </a:spcAft>
                        <a:tabLst>
                          <a:tab pos="1193800" algn="l"/>
                          <a:tab pos="2641600" algn="l"/>
                        </a:tabLst>
                      </a:pPr>
                      <a:r>
                        <a:rPr lang="en-US" sz="1200" b="0" i="0" u="none" strike="noStrike" cap="none" dirty="0">
                          <a:solidFill>
                            <a:schemeClr val="tx1"/>
                          </a:solidFill>
                          <a:effectLst/>
                          <a:latin typeface="+mn-lt"/>
                          <a:ea typeface="Times New Roman" panose="02020603050405020304" pitchFamily="18" charset="0"/>
                          <a:cs typeface="Arial"/>
                          <a:sym typeface="Arial"/>
                        </a:rPr>
                        <a:t>Adhesion and aggregation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3560991"/>
                  </a:ext>
                </a:extLst>
              </a:tr>
              <a:tr h="350115">
                <a:tc>
                  <a:txBody>
                    <a:bodyPr/>
                    <a:lstStyle/>
                    <a:p>
                      <a:pPr marL="285750" marR="0" indent="-28575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rPr>
                        <a:t>Enzymes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rPr>
                        <a:t>Activation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792729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28937244"/>
              </p:ext>
            </p:extLst>
          </p:nvPr>
        </p:nvGraphicFramePr>
        <p:xfrm>
          <a:off x="468313" y="4430341"/>
          <a:ext cx="8343900" cy="1914897"/>
        </p:xfrm>
        <a:graphic>
          <a:graphicData uri="http://schemas.openxmlformats.org/drawingml/2006/table">
            <a:tbl>
              <a:tblPr firstRow="1" bandRow="1">
                <a:tableStyleId>{40F9630F-82C1-40B7-BC3A-925EFCFF5E92}</a:tableStyleId>
              </a:tblPr>
              <a:tblGrid>
                <a:gridCol w="4171950">
                  <a:extLst>
                    <a:ext uri="{9D8B030D-6E8A-4147-A177-3AD203B41FA5}">
                      <a16:colId xmlns:a16="http://schemas.microsoft.com/office/drawing/2014/main" val="316621980"/>
                    </a:ext>
                  </a:extLst>
                </a:gridCol>
                <a:gridCol w="4171950">
                  <a:extLst>
                    <a:ext uri="{9D8B030D-6E8A-4147-A177-3AD203B41FA5}">
                      <a16:colId xmlns:a16="http://schemas.microsoft.com/office/drawing/2014/main" val="2462505919"/>
                    </a:ext>
                  </a:extLst>
                </a:gridCol>
              </a:tblGrid>
              <a:tr h="330311">
                <a:tc>
                  <a:txBody>
                    <a:bodyPr/>
                    <a:lstStyle/>
                    <a:p>
                      <a:pPr marL="0" marR="0">
                        <a:spcBef>
                          <a:spcPts val="60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Zone and Component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60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Function/Role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402372"/>
                  </a:ext>
                </a:extLst>
              </a:tr>
              <a:tr h="330311">
                <a:tc>
                  <a:txBody>
                    <a:bodyPr/>
                    <a:lstStyle/>
                    <a:p>
                      <a:pPr marL="0" marR="0">
                        <a:spcBef>
                          <a:spcPts val="600"/>
                        </a:spcBef>
                        <a:spcAft>
                          <a:spcPts val="600"/>
                        </a:spcAft>
                        <a:tabLst>
                          <a:tab pos="1193800" algn="l"/>
                          <a:tab pos="2641600" algn="l"/>
                        </a:tabLst>
                      </a:pPr>
                      <a:r>
                        <a:rPr lang="en-US" sz="1200" b="1" kern="0" spc="0" dirty="0">
                          <a:solidFill>
                            <a:schemeClr val="tx1"/>
                          </a:solidFill>
                          <a:effectLst/>
                          <a:latin typeface="+mn-lt"/>
                          <a:ea typeface="Times New Roman" panose="02020603050405020304" pitchFamily="18" charset="0"/>
                          <a:cs typeface="Times New Roman" panose="02020603050405020304" pitchFamily="18" charset="0"/>
                        </a:rPr>
                        <a:t>Structural zone</a:t>
                      </a:r>
                      <a:endParaRPr lang="en-US" sz="12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600"/>
                        </a:spcBef>
                        <a:spcAft>
                          <a:spcPts val="600"/>
                        </a:spcAft>
                        <a:tabLst>
                          <a:tab pos="1193800" algn="l"/>
                          <a:tab pos="2641600" algn="l"/>
                        </a:tabLst>
                      </a:pPr>
                      <a:r>
                        <a:rPr lang="en-US" sz="1200" b="1" kern="0" spc="0" dirty="0">
                          <a:solidFill>
                            <a:schemeClr val="tx1"/>
                          </a:solidFill>
                          <a:effectLst/>
                          <a:latin typeface="+mn-lt"/>
                          <a:ea typeface="Times New Roman" panose="02020603050405020304" pitchFamily="18" charset="0"/>
                          <a:cs typeface="Times New Roman" panose="02020603050405020304" pitchFamily="18" charset="0"/>
                        </a:rPr>
                        <a:t>Structure and support</a:t>
                      </a:r>
                      <a:endParaRPr lang="en-US" sz="12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7661235"/>
                  </a:ext>
                </a:extLst>
              </a:tr>
              <a:tr h="1254275">
                <a:tc>
                  <a:txBody>
                    <a:bodyPr/>
                    <a:lstStyle/>
                    <a:p>
                      <a:pPr marL="0" indent="0">
                        <a:spcBef>
                          <a:spcPts val="600"/>
                        </a:spcBef>
                        <a:spcAft>
                          <a:spcPts val="0"/>
                        </a:spcAft>
                        <a:buClr>
                          <a:srgbClr val="007FA3"/>
                        </a:buClr>
                        <a:buFont typeface="Arial" panose="020B0604020202020204" pitchFamily="34" charset="0"/>
                        <a:buNone/>
                      </a:pPr>
                      <a:r>
                        <a:rPr lang="en-US" sz="1200" b="0" i="0" u="none" strike="noStrike" cap="none" dirty="0">
                          <a:solidFill>
                            <a:schemeClr val="tx1"/>
                          </a:solidFill>
                          <a:effectLst/>
                          <a:latin typeface="+mn-lt"/>
                          <a:ea typeface="Arial"/>
                          <a:cs typeface="Arial"/>
                          <a:sym typeface="Arial"/>
                        </a:rPr>
                        <a:t>Microtubules (tubulin)</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defRPr/>
                      </a:pPr>
                      <a:r>
                        <a:rPr lang="en-US" sz="1200" b="0" i="0" u="none" strike="noStrike" cap="none" dirty="0">
                          <a:solidFill>
                            <a:schemeClr val="dk1"/>
                          </a:solidFill>
                          <a:effectLst/>
                          <a:latin typeface="+mn-lt"/>
                          <a:ea typeface="Arial"/>
                          <a:cs typeface="Arial"/>
                          <a:sym typeface="Arial"/>
                        </a:rPr>
                        <a:t>Cytoskeletal network</a:t>
                      </a:r>
                      <a:endParaRPr lang="en-US" sz="1200" b="0" i="0" u="none" strike="noStrike" cap="none" dirty="0">
                        <a:solidFill>
                          <a:schemeClr val="tx1"/>
                        </a:solidFill>
                        <a:latin typeface="+mn-lt"/>
                        <a:ea typeface="Arial"/>
                        <a:cs typeface="Arial"/>
                        <a:sym typeface="Arial"/>
                      </a:endParaRPr>
                    </a:p>
                    <a:p>
                      <a:pPr marL="0" indent="0">
                        <a:spcBef>
                          <a:spcPts val="600"/>
                        </a:spcBef>
                        <a:spcAft>
                          <a:spcPts val="0"/>
                        </a:spcAft>
                        <a:buClr>
                          <a:srgbClr val="007FA3"/>
                        </a:buClr>
                        <a:buFont typeface="Arial" panose="020B0604020202020204" pitchFamily="34" charset="0"/>
                        <a:buNone/>
                      </a:pPr>
                      <a:r>
                        <a:rPr lang="en-IN" sz="1200" b="0" i="0" u="none" strike="noStrike" cap="none" baseline="0" dirty="0">
                          <a:solidFill>
                            <a:schemeClr val="dk1"/>
                          </a:solidFill>
                          <a:latin typeface="+mn-lt"/>
                          <a:ea typeface="Arial"/>
                          <a:cs typeface="Arial"/>
                          <a:sym typeface="Arial"/>
                        </a:rPr>
                        <a:t>Microfilaments (actin)</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Intermediate filaments (filamin/actin-binding protein, talin, vimetin)</a:t>
                      </a:r>
                      <a:endParaRPr lang="en-US" sz="12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kumimoji="0" lang="en-US" sz="12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Arial"/>
                          <a:sym typeface="Arial"/>
                        </a:rPr>
                        <a:t>Blank</a:t>
                      </a:r>
                      <a:endParaRPr lang="en-US" sz="12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9388054"/>
                  </a:ext>
                </a:extLst>
              </a:tr>
            </a:tbl>
          </a:graphicData>
        </a:graphic>
      </p:graphicFrame>
    </p:spTree>
    <p:extLst>
      <p:ext uri="{BB962C8B-B14F-4D97-AF65-F5344CB8AC3E}">
        <p14:creationId xmlns:p14="http://schemas.microsoft.com/office/powerpoint/2010/main" val="3384110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9CF-A091-4E1C-9EF5-74DFA0611750}"/>
              </a:ext>
            </a:extLst>
          </p:cNvPr>
          <p:cNvSpPr>
            <a:spLocks noGrp="1"/>
          </p:cNvSpPr>
          <p:nvPr>
            <p:ph type="title"/>
          </p:nvPr>
        </p:nvSpPr>
        <p:spPr/>
        <p:txBody>
          <a:bodyPr/>
          <a:lstStyle/>
          <a:p>
            <a:r>
              <a:rPr lang="en-US" sz="3400" dirty="0"/>
              <a:t>Table 31-4 Platelet Ultrastructure and Functions </a:t>
            </a:r>
            <a:r>
              <a:rPr lang="en-US" sz="2000" b="0" dirty="0"/>
              <a:t>(2 of 2)</a:t>
            </a:r>
            <a:endParaRPr lang="en-US" sz="3400" dirty="0"/>
          </a:p>
        </p:txBody>
      </p:sp>
      <p:graphicFrame>
        <p:nvGraphicFramePr>
          <p:cNvPr id="3" name="Table 2">
            <a:extLst>
              <a:ext uri="{FF2B5EF4-FFF2-40B4-BE49-F238E27FC236}">
                <a16:creationId xmlns:a16="http://schemas.microsoft.com/office/drawing/2014/main" id="{2661AA4B-31A3-44E9-97CF-ACE2525E24FB}"/>
              </a:ext>
            </a:extLst>
          </p:cNvPr>
          <p:cNvGraphicFramePr>
            <a:graphicFrameLocks noGrp="1"/>
          </p:cNvGraphicFramePr>
          <p:nvPr>
            <p:extLst>
              <p:ext uri="{D42A27DB-BD31-4B8C-83A1-F6EECF244321}">
                <p14:modId xmlns:p14="http://schemas.microsoft.com/office/powerpoint/2010/main" val="1105538814"/>
              </p:ext>
            </p:extLst>
          </p:nvPr>
        </p:nvGraphicFramePr>
        <p:xfrm>
          <a:off x="400050" y="1610420"/>
          <a:ext cx="8343900" cy="2575654"/>
        </p:xfrm>
        <a:graphic>
          <a:graphicData uri="http://schemas.openxmlformats.org/drawingml/2006/table">
            <a:tbl>
              <a:tblPr firstRow="1" bandRow="1">
                <a:tableStyleId>{40F9630F-82C1-40B7-BC3A-925EFCFF5E92}</a:tableStyleId>
              </a:tblPr>
              <a:tblGrid>
                <a:gridCol w="4171950">
                  <a:extLst>
                    <a:ext uri="{9D8B030D-6E8A-4147-A177-3AD203B41FA5}">
                      <a16:colId xmlns:a16="http://schemas.microsoft.com/office/drawing/2014/main" val="2118182234"/>
                    </a:ext>
                  </a:extLst>
                </a:gridCol>
                <a:gridCol w="4171950">
                  <a:extLst>
                    <a:ext uri="{9D8B030D-6E8A-4147-A177-3AD203B41FA5}">
                      <a16:colId xmlns:a16="http://schemas.microsoft.com/office/drawing/2014/main" val="1143559611"/>
                    </a:ext>
                  </a:extLst>
                </a:gridCol>
              </a:tblGrid>
              <a:tr h="311884">
                <a:tc>
                  <a:txBody>
                    <a:bodyPr/>
                    <a:lstStyle/>
                    <a:p>
                      <a:pPr marL="0" marR="0">
                        <a:spcBef>
                          <a:spcPts val="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Zone and Component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Function/Role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345629"/>
                  </a:ext>
                </a:extLst>
              </a:tr>
              <a:tr h="230754">
                <a:tc>
                  <a:txBody>
                    <a:bodyPr/>
                    <a:lstStyle/>
                    <a:p>
                      <a:pPr marL="0" marR="0">
                        <a:spcBef>
                          <a:spcPts val="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Organelle zone</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Storage and secretion</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345067"/>
                  </a:ext>
                </a:extLst>
              </a:tr>
              <a:tr h="1961743">
                <a:tc>
                  <a:txBody>
                    <a:bodyPr/>
                    <a:lstStyle/>
                    <a:p>
                      <a:pPr marL="0" marR="0" indent="0">
                        <a:spcBef>
                          <a:spcPts val="600"/>
                        </a:spcBef>
                        <a:spcAft>
                          <a:spcPts val="0"/>
                        </a:spcAft>
                        <a:buClr>
                          <a:srgbClr val="007FA3"/>
                        </a:buClr>
                        <a:buFont typeface="Arial" panose="020B0604020202020204" pitchFamily="34" charset="0"/>
                        <a:buNone/>
                        <a:tabLst>
                          <a:tab pos="254000" algn="l"/>
                          <a:tab pos="1193800" algn="l"/>
                          <a:tab pos="2641600" algn="l"/>
                        </a:tabLst>
                      </a:pPr>
                      <a:r>
                        <a:rPr lang="en-US" sz="1200" dirty="0">
                          <a:solidFill>
                            <a:srgbClr val="000000"/>
                          </a:solidFill>
                          <a:effectLst/>
                          <a:latin typeface="+mn-lt"/>
                          <a:ea typeface="Times New Roman" panose="02020603050405020304" pitchFamily="18" charset="0"/>
                        </a:rPr>
                        <a:t>Granules</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Dense granules</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1" u="none" strike="noStrike" cap="none" dirty="0">
                          <a:solidFill>
                            <a:srgbClr val="000000"/>
                          </a:solidFill>
                          <a:effectLst/>
                          <a:latin typeface="+mn-lt"/>
                          <a:ea typeface="Times New Roman" panose="02020603050405020304" pitchFamily="18" charset="0"/>
                          <a:cs typeface="Arial"/>
                          <a:sym typeface="Arial"/>
                        </a:rPr>
                        <a:t>α - </a:t>
                      </a:r>
                      <a:r>
                        <a:rPr lang="en-US" sz="1200" b="0" i="0" u="none" strike="noStrike" cap="none" dirty="0">
                          <a:solidFill>
                            <a:srgbClr val="000000"/>
                          </a:solidFill>
                          <a:effectLst/>
                          <a:latin typeface="+mn-lt"/>
                          <a:ea typeface="Times New Roman" panose="02020603050405020304" pitchFamily="18" charset="0"/>
                          <a:cs typeface="Arial"/>
                          <a:sym typeface="Arial"/>
                        </a:rPr>
                        <a:t>granules</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Lysosomes</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Peroxisomes</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Mitochondria</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Glycogen</a:t>
                      </a:r>
                    </a:p>
                    <a:p>
                      <a:pPr marL="256032" marR="0" indent="-256032">
                        <a:spcBef>
                          <a:spcPts val="600"/>
                        </a:spcBef>
                        <a:spcAft>
                          <a:spcPts val="0"/>
                        </a:spcAft>
                        <a:buClr>
                          <a:srgbClr val="007FA3"/>
                        </a:buClr>
                        <a:buFont typeface="Arial" panose="020B0604020202020204" pitchFamily="34" charset="0"/>
                        <a:buChar char="•"/>
                        <a:tabLst>
                          <a:tab pos="254000" algn="l"/>
                          <a:tab pos="1193800" algn="l"/>
                          <a:tab pos="2641600" algn="l"/>
                        </a:tabLst>
                      </a:pP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54000" marR="0" lvl="0" indent="-254000" algn="l" defTabSz="914400" rtl="0" eaLnBrk="1" fontAlgn="auto" latinLnBrk="0" hangingPunct="1">
                        <a:lnSpc>
                          <a:spcPct val="100000"/>
                        </a:lnSpc>
                        <a:spcBef>
                          <a:spcPts val="600"/>
                        </a:spcBef>
                        <a:spcAft>
                          <a:spcPts val="0"/>
                        </a:spcAft>
                        <a:buClrTx/>
                        <a:buSzTx/>
                        <a:buFontTx/>
                        <a:buNone/>
                        <a:tabLst>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Non-protein mediators (A</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200" b="0" i="0" u="none" strike="noStrike" cap="none" dirty="0">
                          <a:solidFill>
                            <a:srgbClr val="000000"/>
                          </a:solidFill>
                          <a:effectLst/>
                          <a:latin typeface="+mn-lt"/>
                          <a:ea typeface="Times New Roman" panose="02020603050405020304" pitchFamily="18" charset="0"/>
                          <a:cs typeface="Arial"/>
                          <a:sym typeface="Arial"/>
                        </a:rPr>
                        <a:t>D</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200" b="0" i="0" u="none" strike="noStrike" cap="none" dirty="0">
                          <a:solidFill>
                            <a:srgbClr val="000000"/>
                          </a:solidFill>
                          <a:effectLst/>
                          <a:latin typeface="+mn-lt"/>
                          <a:ea typeface="Times New Roman" panose="02020603050405020304" pitchFamily="18" charset="0"/>
                          <a:cs typeface="Arial"/>
                          <a:sym typeface="Arial"/>
                        </a:rPr>
                        <a:t>P, A</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200" b="0" i="0" u="none" strike="noStrike" cap="none" dirty="0">
                          <a:solidFill>
                            <a:srgbClr val="000000"/>
                          </a:solidFill>
                          <a:effectLst/>
                          <a:latin typeface="+mn-lt"/>
                          <a:ea typeface="Times New Roman" panose="02020603050405020304" pitchFamily="18" charset="0"/>
                          <a:cs typeface="Arial"/>
                          <a:sym typeface="Arial"/>
                        </a:rPr>
                        <a:t>T</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200" b="0" i="0" u="none" strike="noStrike" cap="none" dirty="0">
                          <a:solidFill>
                            <a:srgbClr val="000000"/>
                          </a:solidFill>
                          <a:effectLst/>
                          <a:latin typeface="+mn-lt"/>
                          <a:ea typeface="Times New Roman" panose="02020603050405020304" pitchFamily="18" charset="0"/>
                          <a:cs typeface="Arial"/>
                          <a:sym typeface="Arial"/>
                        </a:rPr>
                        <a:t>P, and serotonin)</a:t>
                      </a:r>
                    </a:p>
                    <a:p>
                      <a:pPr marL="254000" marR="0" lvl="0" indent="-254000" algn="l" defTabSz="914400" rtl="0" eaLnBrk="1" fontAlgn="auto" latinLnBrk="0" hangingPunct="1">
                        <a:lnSpc>
                          <a:spcPct val="100000"/>
                        </a:lnSpc>
                        <a:spcBef>
                          <a:spcPts val="600"/>
                        </a:spcBef>
                        <a:spcAft>
                          <a:spcPts val="0"/>
                        </a:spcAft>
                        <a:buClrTx/>
                        <a:buSzTx/>
                        <a:buFontTx/>
                        <a:buNone/>
                        <a:tabLst>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Protein mediators</a:t>
                      </a:r>
                    </a:p>
                    <a:p>
                      <a:pPr marL="254000" marR="0" lvl="0" indent="-254000" algn="l" defTabSz="914400" rtl="0" eaLnBrk="1" fontAlgn="auto" latinLnBrk="0" hangingPunct="1">
                        <a:lnSpc>
                          <a:spcPct val="100000"/>
                        </a:lnSpc>
                        <a:spcBef>
                          <a:spcPts val="600"/>
                        </a:spcBef>
                        <a:spcAft>
                          <a:spcPts val="0"/>
                        </a:spcAft>
                        <a:buClrTx/>
                        <a:buSzTx/>
                        <a:buFontTx/>
                        <a:buNone/>
                        <a:tabLst>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Enzymes</a:t>
                      </a:r>
                    </a:p>
                    <a:p>
                      <a:pPr marL="254000" marR="0" lvl="0" indent="-254000" algn="l" defTabSz="914400" rtl="0" eaLnBrk="1" fontAlgn="auto" latinLnBrk="0" hangingPunct="1">
                        <a:lnSpc>
                          <a:spcPct val="100000"/>
                        </a:lnSpc>
                        <a:spcBef>
                          <a:spcPts val="600"/>
                        </a:spcBef>
                        <a:spcAft>
                          <a:spcPts val="0"/>
                        </a:spcAft>
                        <a:buClrTx/>
                        <a:buSzTx/>
                        <a:buFontTx/>
                        <a:buNone/>
                        <a:tabLst>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Lipid metabolism</a:t>
                      </a:r>
                    </a:p>
                    <a:p>
                      <a:pPr marL="254000" marR="0" lvl="0" indent="-254000" algn="l" defTabSz="914400" rtl="0" eaLnBrk="1" fontAlgn="auto" latinLnBrk="0" hangingPunct="1">
                        <a:lnSpc>
                          <a:spcPct val="100000"/>
                        </a:lnSpc>
                        <a:spcBef>
                          <a:spcPts val="600"/>
                        </a:spcBef>
                        <a:spcAft>
                          <a:spcPts val="0"/>
                        </a:spcAft>
                        <a:buClrTx/>
                        <a:buSzTx/>
                        <a:buFontTx/>
                        <a:buNone/>
                        <a:tabLst>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Oxidative energy metabolism</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31356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30357174"/>
              </p:ext>
            </p:extLst>
          </p:nvPr>
        </p:nvGraphicFramePr>
        <p:xfrm>
          <a:off x="400050" y="4521795"/>
          <a:ext cx="8343900" cy="1111319"/>
        </p:xfrm>
        <a:graphic>
          <a:graphicData uri="http://schemas.openxmlformats.org/drawingml/2006/table">
            <a:tbl>
              <a:tblPr firstRow="1" bandRow="1">
                <a:tableStyleId>{40F9630F-82C1-40B7-BC3A-925EFCFF5E92}</a:tableStyleId>
              </a:tblPr>
              <a:tblGrid>
                <a:gridCol w="4171950">
                  <a:extLst>
                    <a:ext uri="{9D8B030D-6E8A-4147-A177-3AD203B41FA5}">
                      <a16:colId xmlns:a16="http://schemas.microsoft.com/office/drawing/2014/main" val="1645396200"/>
                    </a:ext>
                  </a:extLst>
                </a:gridCol>
                <a:gridCol w="4171950">
                  <a:extLst>
                    <a:ext uri="{9D8B030D-6E8A-4147-A177-3AD203B41FA5}">
                      <a16:colId xmlns:a16="http://schemas.microsoft.com/office/drawing/2014/main" val="1504336764"/>
                    </a:ext>
                  </a:extLst>
                </a:gridCol>
              </a:tblGrid>
              <a:tr h="337127">
                <a:tc>
                  <a:txBody>
                    <a:bodyPr/>
                    <a:lstStyle/>
                    <a:p>
                      <a:pPr marL="0" marR="0">
                        <a:spcBef>
                          <a:spcPts val="60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Zone and Component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600"/>
                        </a:spcBef>
                        <a:spcAft>
                          <a:spcPts val="600"/>
                        </a:spcAft>
                        <a:tabLst>
                          <a:tab pos="1401445" algn="l"/>
                          <a:tab pos="2957830" algn="l"/>
                        </a:tabLst>
                      </a:pPr>
                      <a:r>
                        <a:rPr lang="en-US" sz="1200" b="1" dirty="0">
                          <a:solidFill>
                            <a:schemeClr val="tx1"/>
                          </a:solidFill>
                          <a:effectLst/>
                          <a:latin typeface="+mn-lt"/>
                          <a:ea typeface="Times New Roman" panose="02020603050405020304" pitchFamily="18" charset="0"/>
                        </a:rPr>
                        <a:t>Function/Role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9801430"/>
                  </a:ext>
                </a:extLst>
              </a:tr>
              <a:tr h="219016">
                <a:tc>
                  <a:txBody>
                    <a:bodyPr/>
                    <a:lstStyle/>
                    <a:p>
                      <a:pPr marL="0" marR="0">
                        <a:spcBef>
                          <a:spcPts val="60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Membrane systems</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60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Storage and secretion</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7993211"/>
                  </a:ext>
                </a:extLst>
              </a:tr>
              <a:tr h="337127">
                <a:tc>
                  <a:txBody>
                    <a:bodyPr/>
                    <a:lstStyle/>
                    <a:p>
                      <a:pPr marL="0" marR="0" indent="0">
                        <a:spcBef>
                          <a:spcPts val="600"/>
                        </a:spcBef>
                        <a:spcAft>
                          <a:spcPts val="0"/>
                        </a:spcAft>
                        <a:buClr>
                          <a:srgbClr val="007FA3"/>
                        </a:buClr>
                        <a:buFont typeface="Arial" panose="020B0604020202020204" pitchFamily="34" charset="0"/>
                        <a:buNone/>
                        <a:tabLst>
                          <a:tab pos="254000" algn="l"/>
                          <a:tab pos="1193800" algn="l"/>
                          <a:tab pos="2641600" algn="l"/>
                        </a:tabLst>
                      </a:pPr>
                      <a:r>
                        <a:rPr lang="en-US" sz="1200" dirty="0">
                          <a:solidFill>
                            <a:srgbClr val="000000"/>
                          </a:solidFill>
                          <a:effectLst/>
                          <a:latin typeface="+mn-lt"/>
                          <a:ea typeface="Times New Roman" panose="02020603050405020304" pitchFamily="18" charset="0"/>
                        </a:rPr>
                        <a:t>Open canalicular system</a:t>
                      </a:r>
                    </a:p>
                    <a:p>
                      <a:pPr marL="0" marR="0" lvl="0" indent="0" algn="l" defTabSz="914400" rtl="0" eaLnBrk="1" fontAlgn="auto" latinLnBrk="0" hangingPunct="1">
                        <a:lnSpc>
                          <a:spcPct val="100000"/>
                        </a:lnSpc>
                        <a:spcBef>
                          <a:spcPts val="600"/>
                        </a:spcBef>
                        <a:spcAft>
                          <a:spcPts val="0"/>
                        </a:spcAft>
                        <a:buClr>
                          <a:srgbClr val="007FA3"/>
                        </a:buClr>
                        <a:buSzTx/>
                        <a:buFont typeface="Arial" panose="020B0604020202020204" pitchFamily="34" charset="0"/>
                        <a:buNone/>
                        <a:tabLst>
                          <a:tab pos="254000" algn="l"/>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Dense tubular system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60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Secretion of granule contents</a:t>
                      </a:r>
                    </a:p>
                    <a:p>
                      <a:pPr marL="0" marR="0" lvl="0" indent="0" algn="l" defTabSz="914400" rtl="0" eaLnBrk="1" fontAlgn="auto" latinLnBrk="0" hangingPunct="1">
                        <a:lnSpc>
                          <a:spcPct val="100000"/>
                        </a:lnSpc>
                        <a:spcBef>
                          <a:spcPts val="600"/>
                        </a:spcBef>
                        <a:spcAft>
                          <a:spcPts val="600"/>
                        </a:spcAft>
                        <a:buClrTx/>
                        <a:buSzTx/>
                        <a:buFontTx/>
                        <a:buNone/>
                        <a:tabLst>
                          <a:tab pos="1193800" algn="l"/>
                          <a:tab pos="2641600" algn="l"/>
                        </a:tabLst>
                        <a:defRPr/>
                      </a:pPr>
                      <a:r>
                        <a:rPr lang="en-US" sz="1200" b="0" i="0" u="none" strike="noStrike" cap="none" dirty="0">
                          <a:solidFill>
                            <a:srgbClr val="000000"/>
                          </a:solidFill>
                          <a:effectLst/>
                          <a:latin typeface="+mn-lt"/>
                          <a:ea typeface="Times New Roman" panose="02020603050405020304" pitchFamily="18" charset="0"/>
                          <a:cs typeface="Arial"/>
                          <a:sym typeface="Arial"/>
                        </a:rPr>
                        <a:t>Storage of calcium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0632645"/>
                  </a:ext>
                </a:extLst>
              </a:tr>
            </a:tbl>
          </a:graphicData>
        </a:graphic>
      </p:graphicFrame>
    </p:spTree>
    <p:extLst>
      <p:ext uri="{BB962C8B-B14F-4D97-AF65-F5344CB8AC3E}">
        <p14:creationId xmlns:p14="http://schemas.microsoft.com/office/powerpoint/2010/main" val="71295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9B34-130D-4E21-971E-8F044F57CC82}"/>
              </a:ext>
            </a:extLst>
          </p:cNvPr>
          <p:cNvSpPr>
            <a:spLocks noGrp="1"/>
          </p:cNvSpPr>
          <p:nvPr>
            <p:ph type="title"/>
          </p:nvPr>
        </p:nvSpPr>
        <p:spPr/>
        <p:txBody>
          <a:bodyPr/>
          <a:lstStyle/>
          <a:p>
            <a:r>
              <a:rPr lang="en-US" dirty="0"/>
              <a:t>Platelets-Peripheral Zone </a:t>
            </a:r>
            <a:r>
              <a:rPr lang="en-US" sz="2000" b="0" dirty="0"/>
              <a:t>(1 of 4)</a:t>
            </a:r>
          </a:p>
        </p:txBody>
      </p:sp>
      <p:sp>
        <p:nvSpPr>
          <p:cNvPr id="3" name="Content Placeholder 2">
            <a:extLst>
              <a:ext uri="{FF2B5EF4-FFF2-40B4-BE49-F238E27FC236}">
                <a16:creationId xmlns:a16="http://schemas.microsoft.com/office/drawing/2014/main" id="{A3FF07E5-2069-4428-B79B-A0CB3A4CB46F}"/>
              </a:ext>
            </a:extLst>
          </p:cNvPr>
          <p:cNvSpPr>
            <a:spLocks noGrp="1"/>
          </p:cNvSpPr>
          <p:nvPr>
            <p:ph sz="quarter" idx="13"/>
          </p:nvPr>
        </p:nvSpPr>
        <p:spPr>
          <a:xfrm>
            <a:off x="457200" y="1827634"/>
            <a:ext cx="8229600" cy="2643101"/>
          </a:xfrm>
        </p:spPr>
        <p:txBody>
          <a:bodyPr>
            <a:normAutofit fontScale="92500" lnSpcReduction="20000"/>
          </a:bodyPr>
          <a:lstStyle/>
          <a:p>
            <a:endParaRPr lang="en-US" dirty="0"/>
          </a:p>
          <a:p>
            <a:r>
              <a:rPr lang="en-US" dirty="0"/>
              <a:t>Glycocalyx (surface coat)</a:t>
            </a:r>
          </a:p>
          <a:p>
            <a:pPr lvl="1"/>
            <a:r>
              <a:rPr lang="en-US" dirty="0"/>
              <a:t>Made up of:</a:t>
            </a:r>
          </a:p>
          <a:p>
            <a:pPr lvl="2"/>
            <a:r>
              <a:rPr lang="en-US" dirty="0"/>
              <a:t>Glycolipids</a:t>
            </a:r>
          </a:p>
          <a:p>
            <a:pPr lvl="2"/>
            <a:r>
              <a:rPr lang="en-US" dirty="0"/>
              <a:t>Glycoproteins</a:t>
            </a:r>
          </a:p>
          <a:p>
            <a:pPr lvl="2"/>
            <a:r>
              <a:rPr lang="en-US" dirty="0"/>
              <a:t>Mucopolysaccharides</a:t>
            </a:r>
          </a:p>
          <a:p>
            <a:pPr lvl="2"/>
            <a:r>
              <a:rPr lang="en-US" dirty="0"/>
              <a:t>Adsorbed plasma proteins</a:t>
            </a:r>
          </a:p>
          <a:p>
            <a:pPr lvl="1"/>
            <a:r>
              <a:rPr lang="en-US" dirty="0"/>
              <a:t>Factor V, </a:t>
            </a:r>
            <a:r>
              <a:rPr lang="en-US" dirty="0" err="1"/>
              <a:t>vWF</a:t>
            </a:r>
            <a:r>
              <a:rPr lang="en-US" dirty="0"/>
              <a:t>, fibrinogen</a:t>
            </a:r>
          </a:p>
        </p:txBody>
      </p:sp>
      <p:sp>
        <p:nvSpPr>
          <p:cNvPr id="5" name="Content Placeholder 4"/>
          <p:cNvSpPr>
            <a:spLocks noGrp="1"/>
          </p:cNvSpPr>
          <p:nvPr>
            <p:ph sz="quarter" idx="15"/>
          </p:nvPr>
        </p:nvSpPr>
        <p:spPr>
          <a:xfrm>
            <a:off x="457200" y="4371535"/>
            <a:ext cx="8229600" cy="1016701"/>
          </a:xfrm>
        </p:spPr>
        <p:txBody>
          <a:bodyPr/>
          <a:lstStyle/>
          <a:p>
            <a:pPr lvl="1"/>
            <a:r>
              <a:rPr lang="en-US" dirty="0"/>
              <a:t>Responsible for negative charge of platelet surface</a:t>
            </a:r>
          </a:p>
          <a:p>
            <a:pPr lvl="1"/>
            <a:r>
              <a:rPr lang="en-US" dirty="0"/>
              <a:t>Some proteins act as receptors for platelet activation</a:t>
            </a:r>
          </a:p>
        </p:txBody>
      </p:sp>
    </p:spTree>
    <p:extLst>
      <p:ext uri="{BB962C8B-B14F-4D97-AF65-F5344CB8AC3E}">
        <p14:creationId xmlns:p14="http://schemas.microsoft.com/office/powerpoint/2010/main" val="284025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9B34-130D-4E21-971E-8F044F57CC82}"/>
              </a:ext>
            </a:extLst>
          </p:cNvPr>
          <p:cNvSpPr>
            <a:spLocks noGrp="1"/>
          </p:cNvSpPr>
          <p:nvPr>
            <p:ph type="title"/>
          </p:nvPr>
        </p:nvSpPr>
        <p:spPr/>
        <p:txBody>
          <a:bodyPr/>
          <a:lstStyle/>
          <a:p>
            <a:r>
              <a:rPr lang="en-US" dirty="0"/>
              <a:t>Platelets-Peripheral Zone </a:t>
            </a:r>
            <a:r>
              <a:rPr lang="en-US" sz="2000" b="0" dirty="0"/>
              <a:t>(2 of 4)</a:t>
            </a:r>
          </a:p>
        </p:txBody>
      </p:sp>
      <p:sp>
        <p:nvSpPr>
          <p:cNvPr id="3" name="Content Placeholder 2">
            <a:extLst>
              <a:ext uri="{FF2B5EF4-FFF2-40B4-BE49-F238E27FC236}">
                <a16:creationId xmlns:a16="http://schemas.microsoft.com/office/drawing/2014/main" id="{A3FF07E5-2069-4428-B79B-A0CB3A4CB46F}"/>
              </a:ext>
            </a:extLst>
          </p:cNvPr>
          <p:cNvSpPr>
            <a:spLocks noGrp="1"/>
          </p:cNvSpPr>
          <p:nvPr>
            <p:ph sz="quarter" idx="13"/>
          </p:nvPr>
        </p:nvSpPr>
        <p:spPr>
          <a:xfrm>
            <a:off x="457200" y="1556326"/>
            <a:ext cx="8229600" cy="4825424"/>
          </a:xfrm>
        </p:spPr>
        <p:txBody>
          <a:bodyPr/>
          <a:lstStyle/>
          <a:p>
            <a:endParaRPr lang="en-US" dirty="0"/>
          </a:p>
          <a:p>
            <a:r>
              <a:rPr lang="en-US" dirty="0"/>
              <a:t>Plasma membrane-phospholipid bilayer</a:t>
            </a:r>
          </a:p>
          <a:p>
            <a:pPr lvl="1"/>
            <a:r>
              <a:rPr lang="en-US" dirty="0"/>
              <a:t>Asymmetric arrangement</a:t>
            </a:r>
          </a:p>
          <a:p>
            <a:pPr lvl="2"/>
            <a:r>
              <a:rPr lang="en-US" dirty="0"/>
              <a:t>Negatively charged phospholipids on inner bilayer</a:t>
            </a:r>
          </a:p>
          <a:p>
            <a:pPr lvl="2"/>
            <a:r>
              <a:rPr lang="en-US" dirty="0"/>
              <a:t>Neutral phospholipids on outer bilayer</a:t>
            </a:r>
          </a:p>
          <a:p>
            <a:pPr lvl="2"/>
            <a:r>
              <a:rPr lang="en-US" dirty="0"/>
              <a:t>During activation</a:t>
            </a:r>
          </a:p>
          <a:p>
            <a:pPr lvl="3"/>
            <a:r>
              <a:rPr lang="en-US" dirty="0"/>
              <a:t>Scramblase moves negatively charged phospholipids to platelet surface</a:t>
            </a:r>
          </a:p>
          <a:p>
            <a:pPr lvl="3"/>
            <a:r>
              <a:rPr lang="en-US" dirty="0"/>
              <a:t>Facilitates interaction with plasma proteins</a:t>
            </a:r>
          </a:p>
          <a:p>
            <a:pPr lvl="1"/>
            <a:r>
              <a:rPr lang="en-US" dirty="0"/>
              <a:t>Contains integral proteins</a:t>
            </a:r>
          </a:p>
          <a:p>
            <a:pPr lvl="2"/>
            <a:r>
              <a:rPr lang="en-US" dirty="0"/>
              <a:t>Receptors for V</a:t>
            </a:r>
            <a:r>
              <a:rPr lang="en-US" sz="100" dirty="0"/>
              <a:t> </a:t>
            </a:r>
            <a:r>
              <a:rPr lang="en-US" dirty="0"/>
              <a:t>W</a:t>
            </a:r>
            <a:r>
              <a:rPr lang="en-US" sz="100" dirty="0"/>
              <a:t> </a:t>
            </a:r>
            <a:r>
              <a:rPr lang="en-US" dirty="0"/>
              <a:t>F, fibrinogen, collagen, thrombin, fibronectin, and vitronectin</a:t>
            </a:r>
          </a:p>
        </p:txBody>
      </p:sp>
    </p:spTree>
    <p:extLst>
      <p:ext uri="{BB962C8B-B14F-4D97-AF65-F5344CB8AC3E}">
        <p14:creationId xmlns:p14="http://schemas.microsoft.com/office/powerpoint/2010/main" val="295764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9B34-130D-4E21-971E-8F044F57CC82}"/>
              </a:ext>
            </a:extLst>
          </p:cNvPr>
          <p:cNvSpPr>
            <a:spLocks noGrp="1"/>
          </p:cNvSpPr>
          <p:nvPr>
            <p:ph type="title"/>
          </p:nvPr>
        </p:nvSpPr>
        <p:spPr/>
        <p:txBody>
          <a:bodyPr/>
          <a:lstStyle/>
          <a:p>
            <a:r>
              <a:rPr lang="en-US" dirty="0"/>
              <a:t>Platelets-Peripheral Zone </a:t>
            </a:r>
            <a:r>
              <a:rPr lang="en-US" sz="2000" b="0" dirty="0"/>
              <a:t>(3 of 4)</a:t>
            </a:r>
          </a:p>
        </p:txBody>
      </p:sp>
      <p:sp>
        <p:nvSpPr>
          <p:cNvPr id="3" name="Content Placeholder 2">
            <a:extLst>
              <a:ext uri="{FF2B5EF4-FFF2-40B4-BE49-F238E27FC236}">
                <a16:creationId xmlns:a16="http://schemas.microsoft.com/office/drawing/2014/main" id="{A3FF07E5-2069-4428-B79B-A0CB3A4CB46F}"/>
              </a:ext>
            </a:extLst>
          </p:cNvPr>
          <p:cNvSpPr>
            <a:spLocks noGrp="1"/>
          </p:cNvSpPr>
          <p:nvPr>
            <p:ph sz="quarter" idx="13"/>
          </p:nvPr>
        </p:nvSpPr>
        <p:spPr>
          <a:xfrm>
            <a:off x="457200" y="1556326"/>
            <a:ext cx="8229600" cy="4679374"/>
          </a:xfrm>
        </p:spPr>
        <p:txBody>
          <a:bodyPr/>
          <a:lstStyle/>
          <a:p>
            <a:endParaRPr lang="en-US" dirty="0"/>
          </a:p>
          <a:p>
            <a:r>
              <a:rPr lang="en-US" dirty="0"/>
              <a:t>Membrane receptors</a:t>
            </a:r>
          </a:p>
          <a:p>
            <a:pPr lvl="1"/>
            <a:r>
              <a:rPr lang="en-US" dirty="0"/>
              <a:t>G</a:t>
            </a:r>
            <a:r>
              <a:rPr lang="en-US" sz="100" dirty="0"/>
              <a:t> </a:t>
            </a:r>
            <a:r>
              <a:rPr lang="en-US" dirty="0"/>
              <a:t>P</a:t>
            </a:r>
            <a:r>
              <a:rPr lang="en-US" sz="100" dirty="0"/>
              <a:t> </a:t>
            </a:r>
            <a:r>
              <a:rPr lang="en-US" dirty="0"/>
              <a:t>I</a:t>
            </a:r>
            <a:r>
              <a:rPr lang="en-US" sz="100" dirty="0"/>
              <a:t> </a:t>
            </a:r>
            <a:r>
              <a:rPr lang="en-US" dirty="0"/>
              <a:t>b</a:t>
            </a:r>
          </a:p>
          <a:p>
            <a:pPr lvl="2"/>
            <a:r>
              <a:rPr lang="en-US" dirty="0"/>
              <a:t>Complexed with G</a:t>
            </a:r>
            <a:r>
              <a:rPr lang="en-US" sz="100" dirty="0"/>
              <a:t> </a:t>
            </a:r>
            <a:r>
              <a:rPr lang="en-US" dirty="0"/>
              <a:t>P</a:t>
            </a:r>
            <a:r>
              <a:rPr lang="en-US" sz="100" dirty="0"/>
              <a:t> </a:t>
            </a:r>
            <a:r>
              <a:rPr lang="en-US" dirty="0"/>
              <a:t>I</a:t>
            </a:r>
            <a:r>
              <a:rPr lang="en-US" sz="100" dirty="0"/>
              <a:t> </a:t>
            </a:r>
            <a:r>
              <a:rPr lang="en-US" dirty="0"/>
              <a:t>X and G</a:t>
            </a:r>
            <a:r>
              <a:rPr lang="en-US" sz="100" dirty="0"/>
              <a:t> </a:t>
            </a:r>
            <a:r>
              <a:rPr lang="en-US" dirty="0"/>
              <a:t>P</a:t>
            </a:r>
            <a:r>
              <a:rPr lang="en-US" sz="100" dirty="0"/>
              <a:t> </a:t>
            </a:r>
            <a:r>
              <a:rPr lang="en-US" dirty="0"/>
              <a:t>V</a:t>
            </a:r>
          </a:p>
          <a:p>
            <a:pPr lvl="3"/>
            <a:r>
              <a:rPr lang="en-US" dirty="0"/>
              <a:t>G</a:t>
            </a:r>
            <a:r>
              <a:rPr lang="en-US" sz="100" dirty="0"/>
              <a:t> </a:t>
            </a:r>
            <a:r>
              <a:rPr lang="en-US" dirty="0"/>
              <a:t>P</a:t>
            </a:r>
            <a:r>
              <a:rPr lang="en-US" sz="100" dirty="0"/>
              <a:t> </a:t>
            </a:r>
            <a:r>
              <a:rPr lang="en-US" dirty="0"/>
              <a:t>I</a:t>
            </a:r>
            <a:r>
              <a:rPr lang="en-US" sz="100" dirty="0"/>
              <a:t> </a:t>
            </a:r>
            <a:r>
              <a:rPr lang="en-US" dirty="0"/>
              <a:t>b together with G</a:t>
            </a:r>
            <a:r>
              <a:rPr lang="en-US" sz="100" dirty="0"/>
              <a:t> </a:t>
            </a:r>
            <a:r>
              <a:rPr lang="en-US" dirty="0"/>
              <a:t>P</a:t>
            </a:r>
            <a:r>
              <a:rPr lang="en-US" sz="100" dirty="0"/>
              <a:t> </a:t>
            </a:r>
            <a:r>
              <a:rPr lang="en-US" dirty="0"/>
              <a:t>I</a:t>
            </a:r>
            <a:r>
              <a:rPr lang="en-US" sz="100" dirty="0"/>
              <a:t> </a:t>
            </a:r>
            <a:r>
              <a:rPr lang="en-US" dirty="0"/>
              <a:t>X is the major platelet receptor for V</a:t>
            </a:r>
            <a:r>
              <a:rPr lang="en-US" sz="100" dirty="0"/>
              <a:t> </a:t>
            </a:r>
            <a:r>
              <a:rPr lang="en-US" dirty="0"/>
              <a:t>W</a:t>
            </a:r>
            <a:r>
              <a:rPr lang="en-US" sz="100" dirty="0"/>
              <a:t> </a:t>
            </a:r>
            <a:r>
              <a:rPr lang="en-US" dirty="0"/>
              <a:t>F</a:t>
            </a:r>
          </a:p>
          <a:p>
            <a:pPr lvl="2"/>
            <a:r>
              <a:rPr lang="en-US" dirty="0"/>
              <a:t>Composed of an </a:t>
            </a:r>
            <a:r>
              <a:rPr lang="el-GR" dirty="0"/>
              <a:t>α-</a:t>
            </a:r>
            <a:r>
              <a:rPr lang="en-US" dirty="0"/>
              <a:t>chain and a </a:t>
            </a:r>
            <a:r>
              <a:rPr lang="el-GR" dirty="0"/>
              <a:t>β-</a:t>
            </a:r>
            <a:r>
              <a:rPr lang="en-US" dirty="0"/>
              <a:t>chain</a:t>
            </a:r>
          </a:p>
          <a:p>
            <a:pPr lvl="2"/>
            <a:r>
              <a:rPr lang="en-US" dirty="0"/>
              <a:t>Major receptor for V</a:t>
            </a:r>
            <a:r>
              <a:rPr lang="en-US" sz="100" dirty="0"/>
              <a:t> </a:t>
            </a:r>
            <a:r>
              <a:rPr lang="en-US" dirty="0"/>
              <a:t>W</a:t>
            </a:r>
            <a:r>
              <a:rPr lang="en-US" sz="100" dirty="0"/>
              <a:t> </a:t>
            </a:r>
            <a:r>
              <a:rPr lang="en-US" dirty="0"/>
              <a:t>F; receptors for thrombin and ristocetin</a:t>
            </a:r>
          </a:p>
          <a:p>
            <a:pPr lvl="2"/>
            <a:r>
              <a:rPr lang="en-US" dirty="0"/>
              <a:t>Binding sites located on major extracellular portion-glycocalicin</a:t>
            </a:r>
          </a:p>
          <a:p>
            <a:pPr lvl="2"/>
            <a:r>
              <a:rPr lang="en-US" dirty="0"/>
              <a:t>Functions in platelet adhesion</a:t>
            </a:r>
          </a:p>
        </p:txBody>
      </p:sp>
    </p:spTree>
    <p:extLst>
      <p:ext uri="{BB962C8B-B14F-4D97-AF65-F5344CB8AC3E}">
        <p14:creationId xmlns:p14="http://schemas.microsoft.com/office/powerpoint/2010/main" val="250651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9B34-130D-4E21-971E-8F044F57CC82}"/>
              </a:ext>
            </a:extLst>
          </p:cNvPr>
          <p:cNvSpPr>
            <a:spLocks noGrp="1"/>
          </p:cNvSpPr>
          <p:nvPr>
            <p:ph type="title"/>
          </p:nvPr>
        </p:nvSpPr>
        <p:spPr/>
        <p:txBody>
          <a:bodyPr/>
          <a:lstStyle/>
          <a:p>
            <a:r>
              <a:rPr lang="en-US" dirty="0"/>
              <a:t>Platelets-Peripheral Zone </a:t>
            </a:r>
            <a:r>
              <a:rPr lang="en-US" sz="2000" b="0" dirty="0"/>
              <a:t>(4 of 4)</a:t>
            </a:r>
          </a:p>
        </p:txBody>
      </p:sp>
      <p:sp>
        <p:nvSpPr>
          <p:cNvPr id="3" name="Content Placeholder 2">
            <a:extLst>
              <a:ext uri="{FF2B5EF4-FFF2-40B4-BE49-F238E27FC236}">
                <a16:creationId xmlns:a16="http://schemas.microsoft.com/office/drawing/2014/main" id="{A3FF07E5-2069-4428-B79B-A0CB3A4CB46F}"/>
              </a:ext>
            </a:extLst>
          </p:cNvPr>
          <p:cNvSpPr>
            <a:spLocks noGrp="1"/>
          </p:cNvSpPr>
          <p:nvPr>
            <p:ph sz="quarter" idx="13"/>
          </p:nvPr>
        </p:nvSpPr>
        <p:spPr>
          <a:xfrm>
            <a:off x="457200" y="1556326"/>
            <a:ext cx="8229600" cy="4679374"/>
          </a:xfrm>
        </p:spPr>
        <p:txBody>
          <a:bodyPr/>
          <a:lstStyle/>
          <a:p>
            <a:endParaRPr lang="en-US" dirty="0"/>
          </a:p>
          <a:p>
            <a:r>
              <a:rPr lang="en-US" dirty="0"/>
              <a:t>Membrane receptors</a:t>
            </a:r>
          </a:p>
          <a:p>
            <a:pPr lvl="1"/>
            <a:r>
              <a:rPr lang="en-US" dirty="0"/>
              <a:t>G</a:t>
            </a:r>
            <a:r>
              <a:rPr lang="en-US" sz="100" dirty="0"/>
              <a:t> </a:t>
            </a:r>
            <a:r>
              <a:rPr lang="en-US" dirty="0"/>
              <a:t>P</a:t>
            </a:r>
            <a:r>
              <a:rPr lang="en-US" sz="100" dirty="0"/>
              <a:t> </a:t>
            </a:r>
            <a:r>
              <a:rPr lang="en-US" dirty="0"/>
              <a:t>I</a:t>
            </a:r>
            <a:r>
              <a:rPr lang="en-US" sz="100" dirty="0"/>
              <a:t> </a:t>
            </a:r>
            <a:r>
              <a:rPr lang="en-US" dirty="0"/>
              <a:t>I</a:t>
            </a:r>
            <a:r>
              <a:rPr lang="en-US" sz="100" dirty="0"/>
              <a:t> </a:t>
            </a:r>
            <a:r>
              <a:rPr lang="en-US" dirty="0"/>
              <a:t>b/I</a:t>
            </a:r>
            <a:r>
              <a:rPr lang="en-US" sz="100" dirty="0"/>
              <a:t> </a:t>
            </a:r>
            <a:r>
              <a:rPr lang="en-US" dirty="0"/>
              <a:t>I</a:t>
            </a:r>
            <a:r>
              <a:rPr lang="en-US" sz="100" dirty="0"/>
              <a:t> </a:t>
            </a:r>
            <a:r>
              <a:rPr lang="en-US" dirty="0"/>
              <a:t>I</a:t>
            </a:r>
            <a:r>
              <a:rPr lang="en-US" sz="100" dirty="0"/>
              <a:t> </a:t>
            </a:r>
            <a:r>
              <a:rPr lang="en-US" dirty="0"/>
              <a:t>a complex</a:t>
            </a:r>
          </a:p>
          <a:p>
            <a:pPr lvl="2"/>
            <a:r>
              <a:rPr lang="en-US" dirty="0"/>
              <a:t>Major receptor for fibrinogen</a:t>
            </a:r>
          </a:p>
          <a:p>
            <a:pPr lvl="2"/>
            <a:r>
              <a:rPr lang="en-US" dirty="0"/>
              <a:t>Also binds V</a:t>
            </a:r>
            <a:r>
              <a:rPr lang="en-US" sz="100" dirty="0"/>
              <a:t> </a:t>
            </a:r>
            <a:r>
              <a:rPr lang="en-US" dirty="0"/>
              <a:t>W</a:t>
            </a:r>
            <a:r>
              <a:rPr lang="en-US" sz="100" dirty="0"/>
              <a:t> </a:t>
            </a:r>
            <a:r>
              <a:rPr lang="en-US" dirty="0"/>
              <a:t>F and other adhesive proteins</a:t>
            </a:r>
          </a:p>
          <a:p>
            <a:pPr lvl="2"/>
            <a:r>
              <a:rPr lang="en-US" dirty="0"/>
              <a:t>Inactive in resting platelets</a:t>
            </a:r>
          </a:p>
          <a:p>
            <a:pPr lvl="2"/>
            <a:r>
              <a:rPr lang="en-US" dirty="0"/>
              <a:t>Association of I</a:t>
            </a:r>
            <a:r>
              <a:rPr lang="en-US" sz="100" dirty="0"/>
              <a:t> </a:t>
            </a:r>
            <a:r>
              <a:rPr lang="en-US" dirty="0"/>
              <a:t>I</a:t>
            </a:r>
            <a:r>
              <a:rPr lang="en-US" sz="100" dirty="0"/>
              <a:t> </a:t>
            </a:r>
            <a:r>
              <a:rPr lang="en-US" dirty="0"/>
              <a:t>b and I</a:t>
            </a:r>
            <a:r>
              <a:rPr lang="en-US" sz="100" dirty="0"/>
              <a:t> </a:t>
            </a:r>
            <a:r>
              <a:rPr lang="en-US" dirty="0"/>
              <a:t>I</a:t>
            </a:r>
            <a:r>
              <a:rPr lang="en-US" sz="100" dirty="0"/>
              <a:t> </a:t>
            </a:r>
            <a:r>
              <a:rPr lang="en-US" dirty="0"/>
              <a:t>I</a:t>
            </a:r>
            <a:r>
              <a:rPr lang="en-US" sz="100" dirty="0"/>
              <a:t> </a:t>
            </a:r>
            <a:r>
              <a:rPr lang="en-US" dirty="0"/>
              <a:t>a occurs after platelet activation</a:t>
            </a:r>
          </a:p>
        </p:txBody>
      </p:sp>
    </p:spTree>
    <p:extLst>
      <p:ext uri="{BB962C8B-B14F-4D97-AF65-F5344CB8AC3E}">
        <p14:creationId xmlns:p14="http://schemas.microsoft.com/office/powerpoint/2010/main" val="803094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FD67-6E7D-4298-B48C-E9813AAE7CA4}"/>
              </a:ext>
            </a:extLst>
          </p:cNvPr>
          <p:cNvSpPr>
            <a:spLocks noGrp="1"/>
          </p:cNvSpPr>
          <p:nvPr>
            <p:ph type="title"/>
          </p:nvPr>
        </p:nvSpPr>
        <p:spPr/>
        <p:txBody>
          <a:bodyPr/>
          <a:lstStyle/>
          <a:p>
            <a:r>
              <a:rPr lang="en-US" dirty="0"/>
              <a:t>Table 31-5 Platelet Receptors </a:t>
            </a:r>
            <a:r>
              <a:rPr lang="en-US" sz="2000" b="0" dirty="0"/>
              <a:t>(1 of 2)</a:t>
            </a:r>
            <a:endParaRPr lang="en-US" dirty="0"/>
          </a:p>
        </p:txBody>
      </p:sp>
      <p:graphicFrame>
        <p:nvGraphicFramePr>
          <p:cNvPr id="4" name="Table 3">
            <a:extLst>
              <a:ext uri="{FF2B5EF4-FFF2-40B4-BE49-F238E27FC236}">
                <a16:creationId xmlns:a16="http://schemas.microsoft.com/office/drawing/2014/main" id="{2587349F-4352-444C-8EF2-FF3559D1CD4C}"/>
              </a:ext>
            </a:extLst>
          </p:cNvPr>
          <p:cNvGraphicFramePr>
            <a:graphicFrameLocks noGrp="1"/>
          </p:cNvGraphicFramePr>
          <p:nvPr>
            <p:extLst>
              <p:ext uri="{D42A27DB-BD31-4B8C-83A1-F6EECF244321}">
                <p14:modId xmlns:p14="http://schemas.microsoft.com/office/powerpoint/2010/main" val="968496924"/>
              </p:ext>
            </p:extLst>
          </p:nvPr>
        </p:nvGraphicFramePr>
        <p:xfrm>
          <a:off x="400049" y="1918993"/>
          <a:ext cx="8343901" cy="4171696"/>
        </p:xfrm>
        <a:graphic>
          <a:graphicData uri="http://schemas.openxmlformats.org/drawingml/2006/table">
            <a:tbl>
              <a:tblPr firstRow="1" bandRow="1">
                <a:tableStyleId>{2D5ABB26-0587-4C30-8999-92F81FD0307C}</a:tableStyleId>
              </a:tblPr>
              <a:tblGrid>
                <a:gridCol w="2219325">
                  <a:extLst>
                    <a:ext uri="{9D8B030D-6E8A-4147-A177-3AD203B41FA5}">
                      <a16:colId xmlns:a16="http://schemas.microsoft.com/office/drawing/2014/main" val="561600950"/>
                    </a:ext>
                  </a:extLst>
                </a:gridCol>
                <a:gridCol w="2327275">
                  <a:extLst>
                    <a:ext uri="{9D8B030D-6E8A-4147-A177-3AD203B41FA5}">
                      <a16:colId xmlns:a16="http://schemas.microsoft.com/office/drawing/2014/main" val="3864381057"/>
                    </a:ext>
                  </a:extLst>
                </a:gridCol>
                <a:gridCol w="1910982">
                  <a:extLst>
                    <a:ext uri="{9D8B030D-6E8A-4147-A177-3AD203B41FA5}">
                      <a16:colId xmlns:a16="http://schemas.microsoft.com/office/drawing/2014/main" val="3303438753"/>
                    </a:ext>
                  </a:extLst>
                </a:gridCol>
                <a:gridCol w="1886319">
                  <a:extLst>
                    <a:ext uri="{9D8B030D-6E8A-4147-A177-3AD203B41FA5}">
                      <a16:colId xmlns:a16="http://schemas.microsoft.com/office/drawing/2014/main" val="3555061068"/>
                    </a:ext>
                  </a:extLst>
                </a:gridCol>
              </a:tblGrid>
              <a:tr h="458263">
                <a:tc>
                  <a:txBody>
                    <a:bodyPr/>
                    <a:lstStyle/>
                    <a:p>
                      <a:pPr algn="l"/>
                      <a:r>
                        <a:rPr lang="en-US" sz="1400" b="1" dirty="0">
                          <a:solidFill>
                            <a:schemeClr val="bg1"/>
                          </a:solidFill>
                          <a:latin typeface="+mn-lt"/>
                        </a:rPr>
                        <a:t>Blank</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0" u="none" strike="noStrike" cap="none" dirty="0">
                          <a:solidFill>
                            <a:schemeClr val="tx1"/>
                          </a:solidFill>
                          <a:effectLst/>
                          <a:latin typeface="+mn-lt"/>
                          <a:ea typeface="+mn-ea"/>
                          <a:cs typeface="+mn-cs"/>
                          <a:sym typeface="Arial"/>
                        </a:rPr>
                        <a:t>Receptor(s) Nomenclature:</a:t>
                      </a:r>
                      <a:endParaRPr lang="en-US" sz="1400" b="1"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0" u="none" strike="noStrike" cap="none" dirty="0">
                          <a:solidFill>
                            <a:schemeClr val="bg1"/>
                          </a:solidFill>
                          <a:effectLst/>
                          <a:latin typeface="+mn-lt"/>
                          <a:ea typeface="+mn-ea"/>
                          <a:cs typeface="+mn-cs"/>
                          <a:sym typeface="Arial"/>
                        </a:rPr>
                        <a:t>Receptor(s) Nomenclature:</a:t>
                      </a:r>
                      <a:endParaRPr lang="en-US" sz="1400" b="1" dirty="0">
                        <a:solidFill>
                          <a:schemeClr val="bg1"/>
                        </a:solidFill>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0" u="none" strike="noStrike" cap="none" dirty="0">
                          <a:solidFill>
                            <a:schemeClr val="bg1"/>
                          </a:solidFill>
                          <a:effectLst/>
                          <a:latin typeface="+mn-lt"/>
                          <a:ea typeface="+mn-ea"/>
                          <a:cs typeface="+mn-cs"/>
                          <a:sym typeface="Arial"/>
                        </a:rPr>
                        <a:t>Receptor(s) Nomenclature:</a:t>
                      </a:r>
                      <a:endParaRPr lang="en-US" sz="1400" b="1" dirty="0">
                        <a:solidFill>
                          <a:schemeClr val="bg1"/>
                        </a:solidFill>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91914"/>
                  </a:ext>
                </a:extLst>
              </a:tr>
              <a:tr h="370840">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Ligand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Glycoprotein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Integrin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C</a:t>
                      </a:r>
                      <a:r>
                        <a:rPr lang="en-US" sz="100" b="1" dirty="0">
                          <a:solidFill>
                            <a:schemeClr val="tx1"/>
                          </a:solidFill>
                          <a:effectLst/>
                          <a:latin typeface="+mn-lt"/>
                          <a:ea typeface="Times New Roman" panose="02020603050405020304" pitchFamily="18" charset="0"/>
                        </a:rPr>
                        <a:t> </a:t>
                      </a:r>
                      <a:r>
                        <a:rPr lang="en-US" sz="1400" b="1" dirty="0">
                          <a:solidFill>
                            <a:schemeClr val="tx1"/>
                          </a:solidFill>
                          <a:effectLst/>
                          <a:latin typeface="+mn-lt"/>
                          <a:ea typeface="Times New Roman" panose="02020603050405020304" pitchFamily="18" charset="0"/>
                        </a:rPr>
                        <a:t>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506234"/>
                  </a:ext>
                </a:extLst>
              </a:tr>
              <a:tr h="370840">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Collagen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G</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a/I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 (</a:t>
                      </a:r>
                      <a:r>
                        <a:rPr lang="en-US" sz="1400" i="1" dirty="0">
                          <a:solidFill>
                            <a:schemeClr val="tx1"/>
                          </a:solidFill>
                          <a:effectLst/>
                          <a:latin typeface="+mn-lt"/>
                          <a:ea typeface="Times New Roman" panose="02020603050405020304" pitchFamily="18" charset="0"/>
                        </a:rPr>
                        <a:t>α</a:t>
                      </a:r>
                      <a:r>
                        <a:rPr lang="en-US" sz="1400" baseline="-25000" dirty="0">
                          <a:solidFill>
                            <a:schemeClr val="tx1"/>
                          </a:solidFill>
                          <a:effectLst/>
                          <a:latin typeface="+mn-lt"/>
                          <a:ea typeface="Times New Roman" panose="02020603050405020304" pitchFamily="18" charset="0"/>
                        </a:rPr>
                        <a:t>2</a:t>
                      </a:r>
                      <a:r>
                        <a:rPr lang="en-US" sz="1400" i="1" dirty="0">
                          <a:solidFill>
                            <a:schemeClr val="tx1"/>
                          </a:solidFill>
                          <a:effectLst/>
                          <a:latin typeface="+mn-lt"/>
                          <a:ea typeface="Times New Roman" panose="02020603050405020304" pitchFamily="18" charset="0"/>
                        </a:rPr>
                        <a:t>β</a:t>
                      </a:r>
                      <a:r>
                        <a:rPr lang="en-US" sz="1400" baseline="-25000" dirty="0">
                          <a:solidFill>
                            <a:schemeClr val="tx1"/>
                          </a:solidFill>
                          <a:effectLst/>
                          <a:latin typeface="+mn-lt"/>
                          <a:ea typeface="Times New Roman" panose="02020603050405020304" pitchFamily="18" charset="0"/>
                        </a:rPr>
                        <a:t>1</a:t>
                      </a:r>
                      <a:r>
                        <a:rPr lang="en-US" sz="1400" dirty="0">
                          <a:solidFill>
                            <a:schemeClr val="tx1"/>
                          </a:solidFill>
                          <a:effectLst/>
                          <a:latin typeface="+mn-lt"/>
                          <a:ea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C</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D49b/C</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D29</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659435"/>
                  </a:ext>
                </a:extLst>
              </a:tr>
              <a:tr h="370840">
                <a:tc>
                  <a:txBody>
                    <a:bodyPr/>
                    <a:lstStyle/>
                    <a:p>
                      <a:pPr algn="l"/>
                      <a:r>
                        <a:rPr lang="en-US" sz="1400" dirty="0">
                          <a:solidFill>
                            <a:schemeClr val="bg1"/>
                          </a:solidFill>
                          <a:effectLst/>
                          <a:latin typeface="+mn-lt"/>
                          <a:ea typeface="Times New Roman" panose="02020603050405020304" pitchFamily="18" charset="0"/>
                        </a:rPr>
                        <a:t>Collagen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G</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b/I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1000" b="0" i="0" u="none" strike="noStrike" cap="none" dirty="0">
                          <a:solidFill>
                            <a:schemeClr val="bg1"/>
                          </a:solidFill>
                          <a:effectLst/>
                          <a:latin typeface="+mn-lt"/>
                          <a:ea typeface="+mn-ea"/>
                          <a:cs typeface="+mn-cs"/>
                          <a:sym typeface="Arial"/>
                        </a:rPr>
                        <a:t>Alpha sub I I b beta sub 3</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C</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D41/C</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D61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725769"/>
                  </a:ext>
                </a:extLst>
              </a:tr>
              <a:tr h="370840">
                <a:tc>
                  <a:txBody>
                    <a:bodyPr/>
                    <a:lstStyle/>
                    <a:p>
                      <a:pPr algn="l"/>
                      <a:r>
                        <a:rPr lang="en-US" sz="1400" dirty="0">
                          <a:solidFill>
                            <a:schemeClr val="bg1"/>
                          </a:solidFill>
                          <a:effectLst/>
                          <a:latin typeface="+mn-lt"/>
                          <a:ea typeface="Times New Roman" panose="02020603050405020304" pitchFamily="18" charset="0"/>
                        </a:rPr>
                        <a:t>Collagen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G</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V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1400" b="1" i="0" u="none" strike="noStrike" kern="0" cap="none" spc="0" normalizeH="0" baseline="0" noProof="0" dirty="0">
                          <a:ln>
                            <a:noFill/>
                          </a:ln>
                          <a:solidFill>
                            <a:srgbClr val="FFFFFF"/>
                          </a:solidFill>
                          <a:effectLst/>
                          <a:uLnTx/>
                          <a:uFillTx/>
                          <a:latin typeface="+mn-lt"/>
                          <a:ea typeface="+mn-ea"/>
                          <a:cs typeface="+mn-cs"/>
                          <a:sym typeface="Arial"/>
                        </a:rPr>
                        <a:t>Blank</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C</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D36</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101953"/>
                  </a:ext>
                </a:extLst>
              </a:tr>
              <a:tr h="370840">
                <a:tc>
                  <a:txBody>
                    <a:bodyPr/>
                    <a:lstStyle/>
                    <a:p>
                      <a:pPr algn="l"/>
                      <a:r>
                        <a:rPr lang="en-US" sz="1400" dirty="0">
                          <a:solidFill>
                            <a:schemeClr val="bg1"/>
                          </a:solidFill>
                          <a:effectLst/>
                          <a:latin typeface="+mn-lt"/>
                          <a:ea typeface="Times New Roman" panose="02020603050405020304" pitchFamily="18" charset="0"/>
                        </a:rPr>
                        <a:t>Collagen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G</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P</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V</a:t>
                      </a:r>
                      <a:r>
                        <a:rPr lang="en-US" sz="100" dirty="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I</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1400" b="1" i="0" u="none" strike="noStrike" kern="0" cap="none" spc="0" normalizeH="0" baseline="0" noProof="0" dirty="0">
                          <a:ln>
                            <a:noFill/>
                          </a:ln>
                          <a:solidFill>
                            <a:srgbClr val="FFFFFF"/>
                          </a:solidFill>
                          <a:effectLst/>
                          <a:uLnTx/>
                          <a:uFillTx/>
                          <a:latin typeface="+mn-lt"/>
                          <a:ea typeface="+mn-ea"/>
                          <a:cs typeface="+mn-cs"/>
                          <a:sym typeface="Arial"/>
                        </a:rPr>
                        <a:t>Blank</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latin typeface="+mn-lt"/>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311919"/>
                  </a:ext>
                </a:extLst>
              </a:tr>
              <a:tr h="370840">
                <a:tc>
                  <a:txBody>
                    <a:bodyPr/>
                    <a:lstStyle/>
                    <a:p>
                      <a:pPr marL="0" marR="0" algn="l">
                        <a:spcBef>
                          <a:spcPts val="0"/>
                        </a:spcBef>
                        <a:spcAft>
                          <a:spcPts val="600"/>
                        </a:spcAft>
                        <a:tabLst>
                          <a:tab pos="1193800" algn="l"/>
                          <a:tab pos="2641600" algn="l"/>
                        </a:tabLst>
                      </a:pPr>
                      <a:r>
                        <a:rPr lang="en-US" sz="1400" dirty="0">
                          <a:solidFill>
                            <a:schemeClr val="tx1"/>
                          </a:solidFill>
                          <a:effectLst/>
                          <a:latin typeface="+mn-lt"/>
                          <a:ea typeface="Times New Roman" panose="02020603050405020304" pitchFamily="18" charset="0"/>
                        </a:rPr>
                        <a:t>Fibrinogen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G</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P</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b/I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IN" sz="1000" b="0" i="0" u="none" strike="noStrike" cap="none" dirty="0">
                          <a:solidFill>
                            <a:schemeClr val="bg1"/>
                          </a:solidFill>
                          <a:effectLst/>
                          <a:latin typeface="+mn-lt"/>
                          <a:ea typeface="+mn-ea"/>
                          <a:cs typeface="+mn-cs"/>
                          <a:sym typeface="Arial"/>
                        </a:rPr>
                        <a:t>Alpha sub I I b beta sub 3</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D41/C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D61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576501"/>
                  </a:ext>
                </a:extLst>
              </a:tr>
              <a:tr h="370840">
                <a:tc>
                  <a:txBody>
                    <a:bodyPr/>
                    <a:lstStyle/>
                    <a:p>
                      <a:pPr algn="l"/>
                      <a:r>
                        <a:rPr lang="en-US" sz="1400" dirty="0">
                          <a:solidFill>
                            <a:schemeClr val="bg1"/>
                          </a:solidFill>
                          <a:effectLst/>
                          <a:latin typeface="+mn-lt"/>
                          <a:ea typeface="Times New Roman" panose="02020603050405020304" pitchFamily="18" charset="0"/>
                        </a:rPr>
                        <a:t>Fibrinogen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mn-ea"/>
                          <a:cs typeface="+mn-cs"/>
                          <a:sym typeface="Arial"/>
                        </a:rPr>
                        <a:t>Vitronectin receptor </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1000" b="0" i="0" u="none" strike="noStrike" cap="none" dirty="0">
                          <a:solidFill>
                            <a:schemeClr val="bg1"/>
                          </a:solidFill>
                          <a:effectLst/>
                          <a:latin typeface="+mn-lt"/>
                          <a:ea typeface="+mn-ea"/>
                          <a:cs typeface="+mn-cs"/>
                          <a:sym typeface="Arial"/>
                        </a:rPr>
                        <a:t>Alpha sub v beta sub 3 </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51/</a:t>
                      </a:r>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61</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55887"/>
                  </a:ext>
                </a:extLst>
              </a:tr>
              <a:tr h="370840">
                <a:tc>
                  <a:txBody>
                    <a:bodyPr/>
                    <a:lstStyle/>
                    <a:p>
                      <a:pPr algn="l"/>
                      <a:r>
                        <a:rPr lang="en-US" sz="1400" b="0" i="0" u="none" strike="noStrike" cap="none" dirty="0">
                          <a:solidFill>
                            <a:schemeClr val="tx1"/>
                          </a:solidFill>
                          <a:effectLst/>
                          <a:latin typeface="+mn-lt"/>
                          <a:ea typeface="+mn-ea"/>
                          <a:cs typeface="+mn-cs"/>
                          <a:sym typeface="Arial"/>
                        </a:rPr>
                        <a:t>Fibronectin</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G</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P</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c/I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u="none" strike="noStrike" cap="none" dirty="0">
                          <a:solidFill>
                            <a:schemeClr val="tx1"/>
                          </a:solidFill>
                          <a:latin typeface="+mn-lt"/>
                          <a:ea typeface="+mn-ea"/>
                          <a:cs typeface="+mn-cs"/>
                          <a:sym typeface="Arial"/>
                        </a:rPr>
                        <a:t>(</a:t>
                      </a:r>
                      <a:r>
                        <a:rPr lang="en-US" sz="1400" b="0" i="1" u="none" strike="noStrike" cap="none" dirty="0">
                          <a:solidFill>
                            <a:schemeClr val="tx1"/>
                          </a:solidFill>
                          <a:latin typeface="+mn-lt"/>
                          <a:ea typeface="+mn-ea"/>
                          <a:cs typeface="+mn-cs"/>
                          <a:sym typeface="Arial"/>
                        </a:rPr>
                        <a:t>α</a:t>
                      </a:r>
                      <a:r>
                        <a:rPr lang="en-US" sz="1400" b="0" u="none" strike="noStrike" cap="none" baseline="-25000" dirty="0">
                          <a:solidFill>
                            <a:schemeClr val="tx1"/>
                          </a:solidFill>
                          <a:latin typeface="+mn-lt"/>
                          <a:ea typeface="+mn-ea"/>
                          <a:cs typeface="+mn-cs"/>
                          <a:sym typeface="Arial"/>
                        </a:rPr>
                        <a:t>5</a:t>
                      </a:r>
                      <a:r>
                        <a:rPr lang="en-US" sz="1400" b="0" i="1" u="none" strike="noStrike" cap="none" dirty="0">
                          <a:solidFill>
                            <a:schemeClr val="tx1"/>
                          </a:solidFill>
                          <a:latin typeface="+mn-lt"/>
                          <a:ea typeface="+mn-ea"/>
                          <a:cs typeface="+mn-cs"/>
                          <a:sym typeface="Arial"/>
                        </a:rPr>
                        <a:t>β</a:t>
                      </a:r>
                      <a:r>
                        <a:rPr lang="en-US" sz="1400" b="0" u="none" strike="noStrike" cap="none" baseline="-25000" dirty="0">
                          <a:solidFill>
                            <a:schemeClr val="tx1"/>
                          </a:solidFill>
                          <a:latin typeface="+mn-lt"/>
                          <a:ea typeface="+mn-ea"/>
                          <a:cs typeface="+mn-cs"/>
                          <a:sym typeface="Arial"/>
                        </a:rPr>
                        <a:t>1</a:t>
                      </a:r>
                      <a:r>
                        <a:rPr lang="en-US" sz="1400" b="0" u="none" strike="noStrike" cap="none" dirty="0">
                          <a:solidFill>
                            <a:schemeClr val="tx1"/>
                          </a:solidFill>
                          <a:latin typeface="+mn-lt"/>
                          <a:ea typeface="+mn-ea"/>
                          <a:cs typeface="+mn-cs"/>
                          <a:sym typeface="Arial"/>
                        </a:rPr>
                        <a:t>)</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49e/</a:t>
                      </a:r>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29</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400870"/>
                  </a:ext>
                </a:extLst>
              </a:tr>
              <a:tr h="370840">
                <a:tc>
                  <a:txBody>
                    <a:bodyPr/>
                    <a:lstStyle/>
                    <a:p>
                      <a:pPr algn="l"/>
                      <a:r>
                        <a:rPr lang="en-US" sz="1400" b="0" i="0" u="none" strike="noStrike" cap="none" dirty="0">
                          <a:solidFill>
                            <a:schemeClr val="bg1"/>
                          </a:solidFill>
                          <a:effectLst/>
                          <a:latin typeface="+mn-lt"/>
                          <a:ea typeface="+mn-ea"/>
                          <a:cs typeface="+mn-cs"/>
                          <a:sym typeface="Arial"/>
                        </a:rPr>
                        <a:t>Fibronectin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G</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P</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b/I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cap="none" dirty="0">
                          <a:solidFill>
                            <a:schemeClr val="bg1"/>
                          </a:solidFill>
                          <a:effectLst/>
                          <a:latin typeface="+mn-lt"/>
                          <a:ea typeface="+mn-ea"/>
                          <a:cs typeface="+mn-cs"/>
                          <a:sym typeface="Arial"/>
                        </a:rPr>
                        <a:t>Alpha sub I I b beta sub 3</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41/</a:t>
                      </a:r>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61</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590737"/>
                  </a:ext>
                </a:extLst>
              </a:tr>
              <a:tr h="370840">
                <a:tc>
                  <a:txBody>
                    <a:bodyPr/>
                    <a:lstStyle/>
                    <a:p>
                      <a:pPr algn="l"/>
                      <a:r>
                        <a:rPr lang="en-US" sz="1400" b="0" i="0" u="none" strike="noStrike" cap="none" dirty="0">
                          <a:solidFill>
                            <a:schemeClr val="tx1"/>
                          </a:solidFill>
                          <a:effectLst/>
                          <a:latin typeface="+mn-lt"/>
                          <a:ea typeface="+mn-ea"/>
                          <a:cs typeface="+mn-cs"/>
                          <a:sym typeface="Arial"/>
                        </a:rPr>
                        <a:t>Thrombospondin</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1000" b="0" i="0" u="none" strike="noStrike" cap="none" dirty="0">
                          <a:solidFill>
                            <a:schemeClr val="bg1"/>
                          </a:solidFill>
                          <a:effectLst/>
                          <a:latin typeface="+mn-lt"/>
                          <a:ea typeface="+mn-ea"/>
                          <a:cs typeface="+mn-cs"/>
                          <a:sym typeface="Arial"/>
                        </a:rPr>
                        <a:t>Alpha sub v beta sub 3</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latin typeface="+mn-lt"/>
                        </a:rPr>
                        <a:t>Blank</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51/</a:t>
                      </a:r>
                      <a:r>
                        <a:rPr lang="en-US" sz="1400" b="0" i="0" u="none" strike="noStrike" cap="none" dirty="0">
                          <a:solidFill>
                            <a:schemeClr val="tx1"/>
                          </a:solidFill>
                          <a:effectLst/>
                          <a:latin typeface="+mn-lt"/>
                          <a:ea typeface="Times New Roman" panose="02020603050405020304" pitchFamily="18" charset="0"/>
                          <a:cs typeface="+mn-cs"/>
                          <a:sym typeface="Arial"/>
                        </a:rPr>
                        <a:t>C</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D</a:t>
                      </a:r>
                      <a:r>
                        <a:rPr lang="en-US" sz="1400" b="0" i="0" u="none" strike="noStrike" cap="none" dirty="0">
                          <a:solidFill>
                            <a:schemeClr val="tx1"/>
                          </a:solidFill>
                          <a:effectLst/>
                          <a:latin typeface="+mn-lt"/>
                          <a:ea typeface="+mn-ea"/>
                          <a:cs typeface="+mn-cs"/>
                          <a:sym typeface="Arial"/>
                        </a:rPr>
                        <a:t>61</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334609"/>
                  </a:ext>
                </a:extLst>
              </a:tr>
            </a:tbl>
          </a:graphicData>
        </a:graphic>
      </p:graphicFrame>
      <p:graphicFrame>
        <p:nvGraphicFramePr>
          <p:cNvPr id="5" name="Object 4">
            <a:extLst>
              <a:ext uri="{FF2B5EF4-FFF2-40B4-BE49-F238E27FC236}">
                <a16:creationId xmlns:a16="http://schemas.microsoft.com/office/drawing/2014/main" id="{B355082B-6108-4E95-B7A6-71A2A2D00E55}"/>
              </a:ext>
            </a:extLst>
          </p:cNvPr>
          <p:cNvGraphicFramePr>
            <a:graphicFrameLocks noChangeAspect="1"/>
          </p:cNvGraphicFramePr>
          <p:nvPr>
            <p:extLst>
              <p:ext uri="{D42A27DB-BD31-4B8C-83A1-F6EECF244321}">
                <p14:modId xmlns:p14="http://schemas.microsoft.com/office/powerpoint/2010/main" val="803498957"/>
              </p:ext>
            </p:extLst>
          </p:nvPr>
        </p:nvGraphicFramePr>
        <p:xfrm>
          <a:off x="5167313" y="2881313"/>
          <a:ext cx="633412" cy="309562"/>
        </p:xfrm>
        <a:graphic>
          <a:graphicData uri="http://schemas.openxmlformats.org/presentationml/2006/ole">
            <mc:AlternateContent xmlns:mc="http://schemas.openxmlformats.org/markup-compatibility/2006">
              <mc:Choice xmlns:v="urn:schemas-microsoft-com:vml" Requires="v">
                <p:oleObj name="Equation" r:id="rId2" imgW="520560" imgH="253800" progId="Equation.DSMT4">
                  <p:embed/>
                </p:oleObj>
              </mc:Choice>
              <mc:Fallback>
                <p:oleObj name="Equation" r:id="rId2" imgW="520560" imgH="253800" progId="Equation.DSMT4">
                  <p:embed/>
                  <p:pic>
                    <p:nvPicPr>
                      <p:cNvPr id="0" name=""/>
                      <p:cNvPicPr/>
                      <p:nvPr/>
                    </p:nvPicPr>
                    <p:blipFill>
                      <a:blip r:embed="rId3"/>
                      <a:stretch>
                        <a:fillRect/>
                      </a:stretch>
                    </p:blipFill>
                    <p:spPr>
                      <a:xfrm>
                        <a:off x="5167313" y="2881313"/>
                        <a:ext cx="633412" cy="3095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88771AB-69A1-4B39-8298-C64B68D6036B}"/>
              </a:ext>
            </a:extLst>
          </p:cNvPr>
          <p:cNvGraphicFramePr>
            <a:graphicFrameLocks noChangeAspect="1"/>
          </p:cNvGraphicFramePr>
          <p:nvPr>
            <p:extLst>
              <p:ext uri="{D42A27DB-BD31-4B8C-83A1-F6EECF244321}">
                <p14:modId xmlns:p14="http://schemas.microsoft.com/office/powerpoint/2010/main" val="383534724"/>
              </p:ext>
            </p:extLst>
          </p:nvPr>
        </p:nvGraphicFramePr>
        <p:xfrm>
          <a:off x="5141899" y="4004841"/>
          <a:ext cx="625437" cy="287363"/>
        </p:xfrm>
        <a:graphic>
          <a:graphicData uri="http://schemas.openxmlformats.org/presentationml/2006/ole">
            <mc:AlternateContent xmlns:mc="http://schemas.openxmlformats.org/markup-compatibility/2006">
              <mc:Choice xmlns:v="urn:schemas-microsoft-com:vml" Requires="v">
                <p:oleObj name="Equation" r:id="rId4" imgW="469800" imgH="215640" progId="Equation.DSMT4">
                  <p:embed/>
                </p:oleObj>
              </mc:Choice>
              <mc:Fallback>
                <p:oleObj name="Equation" r:id="rId4" imgW="469800" imgH="215640" progId="Equation.DSMT4">
                  <p:embed/>
                  <p:pic>
                    <p:nvPicPr>
                      <p:cNvPr id="0" name=""/>
                      <p:cNvPicPr/>
                      <p:nvPr/>
                    </p:nvPicPr>
                    <p:blipFill>
                      <a:blip r:embed="rId5"/>
                      <a:stretch>
                        <a:fillRect/>
                      </a:stretch>
                    </p:blipFill>
                    <p:spPr>
                      <a:xfrm>
                        <a:off x="5141899" y="4004841"/>
                        <a:ext cx="625437" cy="2873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8FC3B81-1E55-43E8-A15F-EADAF1861828}"/>
              </a:ext>
            </a:extLst>
          </p:cNvPr>
          <p:cNvGraphicFramePr>
            <a:graphicFrameLocks noChangeAspect="1"/>
          </p:cNvGraphicFramePr>
          <p:nvPr>
            <p:extLst>
              <p:ext uri="{D42A27DB-BD31-4B8C-83A1-F6EECF244321}">
                <p14:modId xmlns:p14="http://schemas.microsoft.com/office/powerpoint/2010/main" val="715659919"/>
              </p:ext>
            </p:extLst>
          </p:nvPr>
        </p:nvGraphicFramePr>
        <p:xfrm>
          <a:off x="5167313" y="4375787"/>
          <a:ext cx="574726" cy="287363"/>
        </p:xfrm>
        <a:graphic>
          <a:graphicData uri="http://schemas.openxmlformats.org/presentationml/2006/ole">
            <mc:AlternateContent xmlns:mc="http://schemas.openxmlformats.org/markup-compatibility/2006">
              <mc:Choice xmlns:v="urn:schemas-microsoft-com:vml" Requires="v">
                <p:oleObj name="Equation" r:id="rId6" imgW="431640" imgH="215640" progId="Equation.DSMT4">
                  <p:embed/>
                </p:oleObj>
              </mc:Choice>
              <mc:Fallback>
                <p:oleObj name="Equation" r:id="rId6" imgW="431640" imgH="215640" progId="Equation.DSMT4">
                  <p:embed/>
                  <p:pic>
                    <p:nvPicPr>
                      <p:cNvPr id="0" name=""/>
                      <p:cNvPicPr/>
                      <p:nvPr/>
                    </p:nvPicPr>
                    <p:blipFill>
                      <a:blip r:embed="rId7"/>
                      <a:stretch>
                        <a:fillRect/>
                      </a:stretch>
                    </p:blipFill>
                    <p:spPr>
                      <a:xfrm>
                        <a:off x="5167313" y="4375787"/>
                        <a:ext cx="574726" cy="2873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F50ABCD-731F-460C-A81B-B0DEBF7F9683}"/>
              </a:ext>
            </a:extLst>
          </p:cNvPr>
          <p:cNvGraphicFramePr>
            <a:graphicFrameLocks noChangeAspect="1"/>
          </p:cNvGraphicFramePr>
          <p:nvPr>
            <p:extLst>
              <p:ext uri="{D42A27DB-BD31-4B8C-83A1-F6EECF244321}">
                <p14:modId xmlns:p14="http://schemas.microsoft.com/office/powerpoint/2010/main" val="3384320003"/>
              </p:ext>
            </p:extLst>
          </p:nvPr>
        </p:nvGraphicFramePr>
        <p:xfrm>
          <a:off x="5135734" y="5169820"/>
          <a:ext cx="603559" cy="277311"/>
        </p:xfrm>
        <a:graphic>
          <a:graphicData uri="http://schemas.openxmlformats.org/presentationml/2006/ole">
            <mc:AlternateContent xmlns:mc="http://schemas.openxmlformats.org/markup-compatibility/2006">
              <mc:Choice xmlns:v="urn:schemas-microsoft-com:vml" Requires="v">
                <p:oleObj name="Equation" r:id="rId8" imgW="469800" imgH="215640" progId="Equation.DSMT4">
                  <p:embed/>
                </p:oleObj>
              </mc:Choice>
              <mc:Fallback>
                <p:oleObj name="Equation" r:id="rId8" imgW="469800" imgH="215640" progId="Equation.DSMT4">
                  <p:embed/>
                  <p:pic>
                    <p:nvPicPr>
                      <p:cNvPr id="0" name=""/>
                      <p:cNvPicPr/>
                      <p:nvPr/>
                    </p:nvPicPr>
                    <p:blipFill>
                      <a:blip r:embed="rId9"/>
                      <a:stretch>
                        <a:fillRect/>
                      </a:stretch>
                    </p:blipFill>
                    <p:spPr>
                      <a:xfrm>
                        <a:off x="5135734" y="5169820"/>
                        <a:ext cx="603559" cy="27731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6878D64-510D-4245-9205-FC2ADD6124E7}"/>
              </a:ext>
            </a:extLst>
          </p:cNvPr>
          <p:cNvGraphicFramePr>
            <a:graphicFrameLocks noChangeAspect="1"/>
          </p:cNvGraphicFramePr>
          <p:nvPr>
            <p:extLst>
              <p:ext uri="{D42A27DB-BD31-4B8C-83A1-F6EECF244321}">
                <p14:modId xmlns:p14="http://schemas.microsoft.com/office/powerpoint/2010/main" val="3141524760"/>
              </p:ext>
            </p:extLst>
          </p:nvPr>
        </p:nvGraphicFramePr>
        <p:xfrm>
          <a:off x="2814054" y="5479869"/>
          <a:ext cx="483727" cy="290237"/>
        </p:xfrm>
        <a:graphic>
          <a:graphicData uri="http://schemas.openxmlformats.org/presentationml/2006/ole">
            <mc:AlternateContent xmlns:mc="http://schemas.openxmlformats.org/markup-compatibility/2006">
              <mc:Choice xmlns:v="urn:schemas-microsoft-com:vml" Requires="v">
                <p:oleObj name="Equation" r:id="rId10" imgW="317160" imgH="190440" progId="Equation.DSMT4">
                  <p:embed/>
                </p:oleObj>
              </mc:Choice>
              <mc:Fallback>
                <p:oleObj name="Equation" r:id="rId10" imgW="317160" imgH="190440" progId="Equation.DSMT4">
                  <p:embed/>
                  <p:pic>
                    <p:nvPicPr>
                      <p:cNvPr id="4" name="Object 3">
                        <a:extLst>
                          <a:ext uri="{FF2B5EF4-FFF2-40B4-BE49-F238E27FC236}">
                            <a16:creationId xmlns:a16="http://schemas.microsoft.com/office/drawing/2014/main" id="{2FF2027E-0196-43B0-AD7D-45D56318DB60}"/>
                          </a:ext>
                        </a:extLst>
                      </p:cNvPr>
                      <p:cNvPicPr/>
                      <p:nvPr/>
                    </p:nvPicPr>
                    <p:blipFill>
                      <a:blip r:embed="rId11"/>
                      <a:stretch>
                        <a:fillRect/>
                      </a:stretch>
                    </p:blipFill>
                    <p:spPr>
                      <a:xfrm>
                        <a:off x="2814054" y="5479869"/>
                        <a:ext cx="483727" cy="290237"/>
                      </a:xfrm>
                      <a:prstGeom prst="rect">
                        <a:avLst/>
                      </a:prstGeom>
                    </p:spPr>
                  </p:pic>
                </p:oleObj>
              </mc:Fallback>
            </mc:AlternateContent>
          </a:graphicData>
        </a:graphic>
      </p:graphicFrame>
    </p:spTree>
    <p:extLst>
      <p:ext uri="{BB962C8B-B14F-4D97-AF65-F5344CB8AC3E}">
        <p14:creationId xmlns:p14="http://schemas.microsoft.com/office/powerpoint/2010/main" val="404274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FD67-6E7D-4298-B48C-E9813AAE7CA4}"/>
              </a:ext>
            </a:extLst>
          </p:cNvPr>
          <p:cNvSpPr>
            <a:spLocks noGrp="1"/>
          </p:cNvSpPr>
          <p:nvPr>
            <p:ph type="title"/>
          </p:nvPr>
        </p:nvSpPr>
        <p:spPr/>
        <p:txBody>
          <a:bodyPr/>
          <a:lstStyle/>
          <a:p>
            <a:r>
              <a:rPr lang="en-US" dirty="0"/>
              <a:t>Table 31-5 Platelet Receptors </a:t>
            </a:r>
            <a:r>
              <a:rPr lang="en-US" sz="2000" b="0" dirty="0"/>
              <a:t>(2 of 2)</a:t>
            </a:r>
            <a:endParaRPr lang="en-US" dirty="0"/>
          </a:p>
        </p:txBody>
      </p:sp>
      <p:sp>
        <p:nvSpPr>
          <p:cNvPr id="12" name="Content Placeholder 11">
            <a:extLst>
              <a:ext uri="{FF2B5EF4-FFF2-40B4-BE49-F238E27FC236}">
                <a16:creationId xmlns:a16="http://schemas.microsoft.com/office/drawing/2014/main" id="{F4F544A7-1596-4332-8EF5-1571B345E278}"/>
              </a:ext>
            </a:extLst>
          </p:cNvPr>
          <p:cNvSpPr>
            <a:spLocks noGrp="1"/>
          </p:cNvSpPr>
          <p:nvPr>
            <p:ph sz="quarter" idx="13"/>
          </p:nvPr>
        </p:nvSpPr>
        <p:spPr>
          <a:xfrm>
            <a:off x="558800" y="5748986"/>
            <a:ext cx="6732649" cy="344383"/>
          </a:xfrm>
        </p:spPr>
        <p:txBody>
          <a:bodyPr/>
          <a:lstStyle/>
          <a:p>
            <a:pPr marL="432" indent="0">
              <a:buNone/>
            </a:pPr>
            <a:r>
              <a:rPr lang="en-US" sz="1600" dirty="0"/>
              <a:t>G</a:t>
            </a:r>
            <a:r>
              <a:rPr lang="en-US" sz="100" dirty="0"/>
              <a:t> </a:t>
            </a:r>
            <a:r>
              <a:rPr lang="en-US" sz="1600" dirty="0"/>
              <a:t>P, glycoprotein; C</a:t>
            </a:r>
            <a:r>
              <a:rPr lang="en-US" sz="100" dirty="0"/>
              <a:t> </a:t>
            </a:r>
            <a:r>
              <a:rPr lang="en-US" sz="1600" dirty="0"/>
              <a:t>D, cluster of differentiation</a:t>
            </a:r>
          </a:p>
        </p:txBody>
      </p:sp>
      <p:graphicFrame>
        <p:nvGraphicFramePr>
          <p:cNvPr id="4" name="Table 3">
            <a:extLst>
              <a:ext uri="{FF2B5EF4-FFF2-40B4-BE49-F238E27FC236}">
                <a16:creationId xmlns:a16="http://schemas.microsoft.com/office/drawing/2014/main" id="{2587349F-4352-444C-8EF2-FF3559D1CD4C}"/>
              </a:ext>
            </a:extLst>
          </p:cNvPr>
          <p:cNvGraphicFramePr>
            <a:graphicFrameLocks noGrp="1"/>
          </p:cNvGraphicFramePr>
          <p:nvPr>
            <p:extLst>
              <p:ext uri="{D42A27DB-BD31-4B8C-83A1-F6EECF244321}">
                <p14:modId xmlns:p14="http://schemas.microsoft.com/office/powerpoint/2010/main" val="2685846524"/>
              </p:ext>
            </p:extLst>
          </p:nvPr>
        </p:nvGraphicFramePr>
        <p:xfrm>
          <a:off x="457201" y="2008120"/>
          <a:ext cx="8343898" cy="3430016"/>
        </p:xfrm>
        <a:graphic>
          <a:graphicData uri="http://schemas.openxmlformats.org/drawingml/2006/table">
            <a:tbl>
              <a:tblPr firstRow="1" bandRow="1">
                <a:tableStyleId>{2D5ABB26-0587-4C30-8999-92F81FD0307C}</a:tableStyleId>
              </a:tblPr>
              <a:tblGrid>
                <a:gridCol w="2217419">
                  <a:extLst>
                    <a:ext uri="{9D8B030D-6E8A-4147-A177-3AD203B41FA5}">
                      <a16:colId xmlns:a16="http://schemas.microsoft.com/office/drawing/2014/main" val="561600950"/>
                    </a:ext>
                  </a:extLst>
                </a:gridCol>
                <a:gridCol w="2326005">
                  <a:extLst>
                    <a:ext uri="{9D8B030D-6E8A-4147-A177-3AD203B41FA5}">
                      <a16:colId xmlns:a16="http://schemas.microsoft.com/office/drawing/2014/main" val="3864381057"/>
                    </a:ext>
                  </a:extLst>
                </a:gridCol>
                <a:gridCol w="1910827">
                  <a:extLst>
                    <a:ext uri="{9D8B030D-6E8A-4147-A177-3AD203B41FA5}">
                      <a16:colId xmlns:a16="http://schemas.microsoft.com/office/drawing/2014/main" val="3303438753"/>
                    </a:ext>
                  </a:extLst>
                </a:gridCol>
                <a:gridCol w="1889647">
                  <a:extLst>
                    <a:ext uri="{9D8B030D-6E8A-4147-A177-3AD203B41FA5}">
                      <a16:colId xmlns:a16="http://schemas.microsoft.com/office/drawing/2014/main" val="3555061068"/>
                    </a:ext>
                  </a:extLst>
                </a:gridCol>
              </a:tblGrid>
              <a:tr h="443678">
                <a:tc>
                  <a:txBody>
                    <a:bodyPr/>
                    <a:lstStyle/>
                    <a:p>
                      <a:pPr algn="l"/>
                      <a:r>
                        <a:rPr lang="en-US" sz="1400" b="1" dirty="0">
                          <a:solidFill>
                            <a:schemeClr val="bg1"/>
                          </a:solidFill>
                          <a:latin typeface="+mn-lt"/>
                        </a:rPr>
                        <a:t>Blank</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0" u="none" strike="noStrike" cap="none" dirty="0">
                          <a:solidFill>
                            <a:schemeClr val="tx1"/>
                          </a:solidFill>
                          <a:effectLst/>
                          <a:latin typeface="+mn-lt"/>
                          <a:ea typeface="+mn-ea"/>
                          <a:cs typeface="+mn-cs"/>
                          <a:sym typeface="Arial"/>
                        </a:rPr>
                        <a:t>Receptor(s) Nomenclature:</a:t>
                      </a:r>
                      <a:endParaRPr lang="en-US" sz="1400" b="1"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0" u="none" strike="noStrike" cap="none" dirty="0">
                          <a:solidFill>
                            <a:schemeClr val="bg1"/>
                          </a:solidFill>
                          <a:effectLst/>
                          <a:latin typeface="+mn-lt"/>
                          <a:ea typeface="+mn-ea"/>
                          <a:cs typeface="+mn-cs"/>
                          <a:sym typeface="Arial"/>
                        </a:rPr>
                        <a:t>Receptor(s) Nomenclature:</a:t>
                      </a:r>
                      <a:endParaRPr lang="en-US" sz="1400" b="1" dirty="0">
                        <a:solidFill>
                          <a:schemeClr val="bg1"/>
                        </a:solidFill>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0" u="none" strike="noStrike" cap="none" dirty="0">
                          <a:solidFill>
                            <a:schemeClr val="bg1"/>
                          </a:solidFill>
                          <a:effectLst/>
                          <a:latin typeface="+mn-lt"/>
                          <a:ea typeface="+mn-ea"/>
                          <a:cs typeface="+mn-cs"/>
                          <a:sym typeface="Arial"/>
                        </a:rPr>
                        <a:t>Receptor(s) Nomenclature:</a:t>
                      </a:r>
                      <a:endParaRPr lang="en-US" sz="1400" b="1" dirty="0">
                        <a:solidFill>
                          <a:schemeClr val="bg1"/>
                        </a:solidFill>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91914"/>
                  </a:ext>
                </a:extLst>
              </a:tr>
              <a:tr h="370840">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Ligand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Glycoprotein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Integrin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401445" algn="l"/>
                          <a:tab pos="2957830" algn="l"/>
                        </a:tabLst>
                      </a:pPr>
                      <a:r>
                        <a:rPr lang="en-US" sz="1400" b="1" dirty="0">
                          <a:solidFill>
                            <a:schemeClr val="tx1"/>
                          </a:solidFill>
                          <a:effectLst/>
                          <a:latin typeface="+mn-lt"/>
                          <a:ea typeface="Times New Roman" panose="02020603050405020304" pitchFamily="18" charset="0"/>
                        </a:rPr>
                        <a:t>C</a:t>
                      </a:r>
                      <a:r>
                        <a:rPr lang="en-US" sz="100" b="1" dirty="0">
                          <a:solidFill>
                            <a:schemeClr val="tx1"/>
                          </a:solidFill>
                          <a:effectLst/>
                          <a:latin typeface="+mn-lt"/>
                          <a:ea typeface="Times New Roman" panose="02020603050405020304" pitchFamily="18" charset="0"/>
                        </a:rPr>
                        <a:t> </a:t>
                      </a:r>
                      <a:r>
                        <a:rPr lang="en-US" sz="1400" b="1" dirty="0">
                          <a:solidFill>
                            <a:schemeClr val="tx1"/>
                          </a:solidFill>
                          <a:effectLst/>
                          <a:latin typeface="+mn-lt"/>
                          <a:ea typeface="Times New Roman" panose="02020603050405020304" pitchFamily="18" charset="0"/>
                        </a:rPr>
                        <a:t>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506234"/>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bg1"/>
                          </a:solidFill>
                          <a:effectLst/>
                          <a:latin typeface="+mn-lt"/>
                          <a:ea typeface="+mn-ea"/>
                          <a:cs typeface="+mn-cs"/>
                          <a:sym typeface="Arial"/>
                        </a:rPr>
                        <a:t>Thrombospondin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mn-ea"/>
                          <a:cs typeface="+mn-cs"/>
                          <a:sym typeface="Arial"/>
                        </a:rPr>
                        <a:t>G</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P</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V</a:t>
                      </a:r>
                      <a:endParaRPr lang="en-US" sz="14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dirty="0">
                          <a:solidFill>
                            <a:schemeClr val="bg1"/>
                          </a:solidFill>
                          <a:latin typeface="+mn-lt"/>
                        </a:rPr>
                        <a:t>Blank</a:t>
                      </a:r>
                      <a:endParaRPr lang="en-US" sz="14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D36</a:t>
                      </a:r>
                      <a:endParaRPr lang="en-US" sz="14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659435"/>
                  </a:ext>
                </a:extLst>
              </a:tr>
              <a:tr h="370840">
                <a:tc>
                  <a:txBody>
                    <a:bodyPr/>
                    <a:lstStyle/>
                    <a:p>
                      <a:pPr algn="l"/>
                      <a:r>
                        <a:rPr lang="en-US" sz="1400" b="0" i="0" u="none" strike="noStrike" cap="none" dirty="0">
                          <a:solidFill>
                            <a:schemeClr val="tx1"/>
                          </a:solidFill>
                          <a:effectLst/>
                          <a:latin typeface="+mn-lt"/>
                          <a:ea typeface="+mn-ea"/>
                          <a:cs typeface="+mn-cs"/>
                          <a:sym typeface="Arial"/>
                        </a:rPr>
                        <a:t>Vitronectin</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IN" sz="1000" b="0" i="0" u="none" strike="noStrike" cap="none" dirty="0">
                          <a:solidFill>
                            <a:schemeClr val="bg1"/>
                          </a:solidFill>
                          <a:effectLst/>
                          <a:latin typeface="+mn-lt"/>
                          <a:ea typeface="+mn-ea"/>
                          <a:cs typeface="+mn-cs"/>
                          <a:sym typeface="Arial"/>
                        </a:rPr>
                        <a:t>Alpha sub v beta sub 3</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latin typeface="+mn-lt"/>
                        </a:rPr>
                        <a:t>Blank</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a:t>
                      </a:r>
                      <a:r>
                        <a:rPr lang="en-US" sz="1400" dirty="0">
                          <a:solidFill>
                            <a:srgbClr val="000000"/>
                          </a:solidFill>
                          <a:effectLst/>
                          <a:latin typeface="+mn-lt"/>
                          <a:ea typeface="Times New Roman" panose="02020603050405020304" pitchFamily="18" charset="0"/>
                        </a:rPr>
                        <a:t>51/</a:t>
                      </a:r>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a:t>
                      </a:r>
                      <a:r>
                        <a:rPr lang="en-US" sz="1400" dirty="0">
                          <a:solidFill>
                            <a:srgbClr val="000000"/>
                          </a:solidFill>
                          <a:effectLst/>
                          <a:latin typeface="+mn-lt"/>
                          <a:ea typeface="Times New Roman" panose="02020603050405020304" pitchFamily="18" charset="0"/>
                        </a:rPr>
                        <a:t>61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725769"/>
                  </a:ext>
                </a:extLst>
              </a:tr>
              <a:tr h="370840">
                <a:tc>
                  <a:txBody>
                    <a:bodyPr/>
                    <a:lstStyle/>
                    <a:p>
                      <a:pPr algn="l"/>
                      <a:r>
                        <a:rPr lang="en-US" sz="1400" b="0" i="0" u="none" strike="noStrike" cap="none" dirty="0">
                          <a:solidFill>
                            <a:schemeClr val="bg1"/>
                          </a:solidFill>
                          <a:effectLst/>
                          <a:latin typeface="+mn-lt"/>
                          <a:ea typeface="+mn-ea"/>
                          <a:cs typeface="+mn-cs"/>
                          <a:sym typeface="Arial"/>
                        </a:rPr>
                        <a:t>Vitronectin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G</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P</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b/I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1000" b="0" i="0" u="none" strike="noStrike" cap="none" dirty="0">
                          <a:solidFill>
                            <a:schemeClr val="bg1"/>
                          </a:solidFill>
                          <a:effectLst/>
                          <a:latin typeface="+mn-lt"/>
                          <a:ea typeface="+mn-ea"/>
                          <a:cs typeface="+mn-cs"/>
                          <a:sym typeface="Arial"/>
                        </a:rPr>
                        <a:t>Alpha sub I I b beta sub 3</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D41/C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D61</a:t>
                      </a:r>
                      <a:endParaRPr lang="en-US" sz="14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101953"/>
                  </a:ext>
                </a:extLst>
              </a:tr>
              <a:tr h="370840">
                <a:tc>
                  <a:txBody>
                    <a:bodyPr/>
                    <a:lstStyle/>
                    <a:p>
                      <a:pPr algn="l"/>
                      <a:r>
                        <a:rPr lang="en-US" sz="1400" b="0" i="0" u="none" strike="noStrike" cap="none" dirty="0">
                          <a:solidFill>
                            <a:schemeClr val="tx1"/>
                          </a:solidFill>
                          <a:effectLst/>
                          <a:latin typeface="+mn-lt"/>
                          <a:ea typeface="+mn-ea"/>
                          <a:cs typeface="+mn-cs"/>
                          <a:sym typeface="Arial"/>
                        </a:rPr>
                        <a:t>von Willebrand factor</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mn-ea"/>
                          <a:cs typeface="+mn-cs"/>
                          <a:sym typeface="Arial"/>
                        </a:rPr>
                        <a:t>G</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P</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b/I</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X/V </a:t>
                      </a:r>
                      <a:endParaRPr lang="en-US" sz="14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latin typeface="+mn-lt"/>
                        </a:rPr>
                        <a:t>Blank</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D42a-d</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311919"/>
                  </a:ext>
                </a:extLst>
              </a:tr>
              <a:tr h="370840">
                <a:tc>
                  <a:txBody>
                    <a:bodyPr/>
                    <a:lstStyle/>
                    <a:p>
                      <a:pPr marL="0" marR="0" algn="l">
                        <a:spcBef>
                          <a:spcPts val="0"/>
                        </a:spcBef>
                        <a:spcAft>
                          <a:spcPts val="600"/>
                        </a:spcAft>
                        <a:tabLst>
                          <a:tab pos="1193800" algn="l"/>
                          <a:tab pos="2641600" algn="l"/>
                        </a:tabLst>
                      </a:pPr>
                      <a:r>
                        <a:rPr lang="en-US" sz="1400" b="0" i="0" u="none" strike="noStrike" cap="none" dirty="0">
                          <a:solidFill>
                            <a:schemeClr val="bg1"/>
                          </a:solidFill>
                          <a:effectLst/>
                          <a:latin typeface="+mn-lt"/>
                          <a:ea typeface="+mn-ea"/>
                          <a:cs typeface="+mn-cs"/>
                          <a:sym typeface="Arial"/>
                        </a:rPr>
                        <a:t>von Willebrand factor</a:t>
                      </a:r>
                      <a:endParaRPr lang="en-US" sz="1400" dirty="0">
                        <a:solidFill>
                          <a:schemeClr val="bg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G</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P</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b/I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1000" b="0" i="0" u="none" strike="noStrike" cap="none" dirty="0">
                          <a:solidFill>
                            <a:schemeClr val="bg1"/>
                          </a:solidFill>
                          <a:effectLst/>
                          <a:latin typeface="+mn-lt"/>
                          <a:ea typeface="+mn-ea"/>
                          <a:cs typeface="+mn-cs"/>
                          <a:sym typeface="Arial"/>
                        </a:rPr>
                        <a:t>Alpha sub I I b beta sub 3</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D41/C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D61</a:t>
                      </a:r>
                      <a:endParaRPr lang="en-US" sz="1400" dirty="0">
                        <a:solidFill>
                          <a:schemeClr val="tx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576501"/>
                  </a:ext>
                </a:extLst>
              </a:tr>
              <a:tr h="370840">
                <a:tc>
                  <a:txBody>
                    <a:bodyPr/>
                    <a:lstStyle/>
                    <a:p>
                      <a:pPr algn="l"/>
                      <a:r>
                        <a:rPr lang="en-US" sz="1400" b="0" i="0" u="none" strike="noStrike" cap="none" dirty="0">
                          <a:solidFill>
                            <a:schemeClr val="tx1"/>
                          </a:solidFill>
                          <a:effectLst/>
                          <a:latin typeface="+mn-lt"/>
                          <a:ea typeface="+mn-ea"/>
                          <a:cs typeface="+mn-cs"/>
                          <a:sym typeface="Arial"/>
                        </a:rPr>
                        <a:t>Laminin</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G</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P</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c/I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tx1"/>
                          </a:solidFill>
                          <a:latin typeface="+mn-lt"/>
                        </a:rPr>
                        <a:t>(</a:t>
                      </a:r>
                      <a:r>
                        <a:rPr lang="el-GR" sz="1400" i="1" dirty="0">
                          <a:solidFill>
                            <a:schemeClr val="tx1"/>
                          </a:solidFill>
                          <a:latin typeface="+mn-lt"/>
                        </a:rPr>
                        <a:t>α</a:t>
                      </a:r>
                      <a:r>
                        <a:rPr lang="en-US" sz="1400" baseline="-25000" dirty="0">
                          <a:solidFill>
                            <a:schemeClr val="tx1"/>
                          </a:solidFill>
                          <a:latin typeface="+mn-lt"/>
                        </a:rPr>
                        <a:t>6</a:t>
                      </a:r>
                      <a:r>
                        <a:rPr lang="el-GR" sz="1400" i="1" dirty="0">
                          <a:solidFill>
                            <a:schemeClr val="tx1"/>
                          </a:solidFill>
                          <a:latin typeface="+mn-lt"/>
                        </a:rPr>
                        <a:t>β</a:t>
                      </a:r>
                      <a:r>
                        <a:rPr lang="en-US" sz="1400" baseline="-25000" dirty="0">
                          <a:solidFill>
                            <a:schemeClr val="tx1"/>
                          </a:solidFill>
                          <a:latin typeface="+mn-lt"/>
                        </a:rPr>
                        <a:t>1</a:t>
                      </a:r>
                      <a:r>
                        <a:rPr lang="en-US" sz="1400" dirty="0">
                          <a:solidFill>
                            <a:schemeClr val="tx1"/>
                          </a:solidFill>
                          <a:latin typeface="+mn-lt"/>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D49e/C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D29</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55887"/>
                  </a:ext>
                </a:extLst>
              </a:tr>
              <a:tr h="370840">
                <a:tc>
                  <a:txBody>
                    <a:bodyPr/>
                    <a:lstStyle/>
                    <a:p>
                      <a:pPr algn="l"/>
                      <a:r>
                        <a:rPr lang="en-US" sz="1400" b="0" i="0" u="none" strike="noStrike" cap="none" dirty="0">
                          <a:solidFill>
                            <a:schemeClr val="bg1"/>
                          </a:solidFill>
                          <a:effectLst/>
                          <a:latin typeface="+mn-lt"/>
                          <a:ea typeface="+mn-ea"/>
                          <a:cs typeface="+mn-cs"/>
                          <a:sym typeface="Arial"/>
                        </a:rPr>
                        <a:t>Laminin</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600"/>
                        </a:spcAft>
                        <a:tabLst>
                          <a:tab pos="1193800" algn="l"/>
                          <a:tab pos="2641600" algn="l"/>
                        </a:tabLst>
                      </a:pPr>
                      <a:r>
                        <a:rPr lang="en-US" sz="1400" b="0" i="0" u="none" strike="noStrike" cap="none" dirty="0">
                          <a:solidFill>
                            <a:schemeClr val="tx1"/>
                          </a:solidFill>
                          <a:effectLst/>
                          <a:latin typeface="+mn-lt"/>
                          <a:ea typeface="Times New Roman" panose="02020603050405020304" pitchFamily="18" charset="0"/>
                          <a:cs typeface="+mn-cs"/>
                          <a:sym typeface="Arial"/>
                        </a:rPr>
                        <a:t>G</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P</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I</a:t>
                      </a:r>
                      <a:r>
                        <a:rPr lang="en-US" sz="100" b="0" i="0" u="none" strike="noStrike" cap="none" dirty="0">
                          <a:solidFill>
                            <a:schemeClr val="tx1"/>
                          </a:solidFill>
                          <a:effectLst/>
                          <a:latin typeface="+mn-lt"/>
                          <a:ea typeface="Times New Roman" panose="02020603050405020304" pitchFamily="18" charset="0"/>
                          <a:cs typeface="+mn-cs"/>
                          <a:sym typeface="Arial"/>
                        </a:rPr>
                        <a:t> </a:t>
                      </a:r>
                      <a:r>
                        <a:rPr lang="en-US" sz="1400" b="0" i="0" u="none" strike="noStrike" cap="none" dirty="0">
                          <a:solidFill>
                            <a:schemeClr val="tx1"/>
                          </a:solidFill>
                          <a:effectLst/>
                          <a:latin typeface="+mn-lt"/>
                          <a:ea typeface="Times New Roman" panose="02020603050405020304" pitchFamily="18" charset="0"/>
                          <a:cs typeface="+mn-cs"/>
                          <a:sym typeface="Arial"/>
                        </a:rPr>
                        <a:t>a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latin typeface="+mn-lt"/>
                          <a:ea typeface="+mn-ea"/>
                          <a:cs typeface="+mn-cs"/>
                          <a:sym typeface="Arial"/>
                        </a:rPr>
                        <a:t>(</a:t>
                      </a:r>
                      <a:r>
                        <a:rPr lang="el-GR" sz="1400" b="0" i="1" u="none" strike="noStrike" cap="none" dirty="0">
                          <a:solidFill>
                            <a:schemeClr val="tx1"/>
                          </a:solidFill>
                          <a:latin typeface="+mn-lt"/>
                          <a:ea typeface="+mn-ea"/>
                          <a:cs typeface="+mn-cs"/>
                          <a:sym typeface="Arial"/>
                        </a:rPr>
                        <a:t>α</a:t>
                      </a:r>
                      <a:r>
                        <a:rPr lang="en-US" sz="1400" b="0" i="0" u="none" strike="noStrike" cap="none" baseline="-25000" dirty="0">
                          <a:solidFill>
                            <a:schemeClr val="tx1"/>
                          </a:solidFill>
                          <a:latin typeface="+mn-lt"/>
                          <a:ea typeface="+mn-ea"/>
                          <a:cs typeface="+mn-cs"/>
                          <a:sym typeface="Arial"/>
                        </a:rPr>
                        <a:t>2</a:t>
                      </a:r>
                      <a:r>
                        <a:rPr lang="el-GR" sz="1400" b="0" i="1" u="none" strike="noStrike" cap="none" dirty="0">
                          <a:solidFill>
                            <a:schemeClr val="tx1"/>
                          </a:solidFill>
                          <a:latin typeface="+mn-lt"/>
                          <a:ea typeface="+mn-ea"/>
                          <a:cs typeface="+mn-cs"/>
                          <a:sym typeface="Arial"/>
                        </a:rPr>
                        <a:t>β</a:t>
                      </a:r>
                      <a:r>
                        <a:rPr lang="en-US" sz="1400" b="0" i="0" u="none" strike="noStrike" cap="none" baseline="-25000" dirty="0">
                          <a:solidFill>
                            <a:schemeClr val="tx1"/>
                          </a:solidFill>
                          <a:latin typeface="+mn-lt"/>
                          <a:ea typeface="+mn-ea"/>
                          <a:cs typeface="+mn-cs"/>
                          <a:sym typeface="Arial"/>
                        </a:rPr>
                        <a:t>1</a:t>
                      </a:r>
                      <a:r>
                        <a:rPr lang="en-US" sz="1400" b="0" i="0" u="none" strike="noStrike" cap="none" dirty="0">
                          <a:solidFill>
                            <a:schemeClr val="tx1"/>
                          </a:solidFill>
                          <a:latin typeface="+mn-lt"/>
                          <a:ea typeface="+mn-ea"/>
                          <a:cs typeface="+mn-cs"/>
                          <a:sym typeface="Arial"/>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i="0" u="none" strike="noStrike" cap="none" dirty="0">
                          <a:solidFill>
                            <a:schemeClr val="tx1"/>
                          </a:solidFill>
                          <a:effectLst/>
                          <a:latin typeface="+mn-lt"/>
                          <a:ea typeface="+mn-ea"/>
                          <a:cs typeface="+mn-cs"/>
                          <a:sym typeface="Arial"/>
                        </a:rPr>
                        <a:t>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D49b/C</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D29</a:t>
                      </a:r>
                      <a:endParaRPr lang="en-US" sz="1400" dirty="0">
                        <a:solidFill>
                          <a:schemeClr val="tx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400870"/>
                  </a:ext>
                </a:extLst>
              </a:tr>
            </a:tbl>
          </a:graphicData>
        </a:graphic>
      </p:graphicFrame>
      <p:graphicFrame>
        <p:nvGraphicFramePr>
          <p:cNvPr id="3" name="Object 2">
            <a:extLst>
              <a:ext uri="{FF2B5EF4-FFF2-40B4-BE49-F238E27FC236}">
                <a16:creationId xmlns:a16="http://schemas.microsoft.com/office/drawing/2014/main" id="{F8DDFFC6-224F-4F5F-8613-99E96417B223}"/>
              </a:ext>
            </a:extLst>
          </p:cNvPr>
          <p:cNvGraphicFramePr>
            <a:graphicFrameLocks noChangeAspect="1"/>
          </p:cNvGraphicFramePr>
          <p:nvPr>
            <p:extLst>
              <p:ext uri="{D42A27DB-BD31-4B8C-83A1-F6EECF244321}">
                <p14:modId xmlns:p14="http://schemas.microsoft.com/office/powerpoint/2010/main" val="2254002524"/>
              </p:ext>
            </p:extLst>
          </p:nvPr>
        </p:nvGraphicFramePr>
        <p:xfrm>
          <a:off x="2817416" y="3263466"/>
          <a:ext cx="532607" cy="307340"/>
        </p:xfrm>
        <a:graphic>
          <a:graphicData uri="http://schemas.openxmlformats.org/presentationml/2006/ole">
            <mc:AlternateContent xmlns:mc="http://schemas.openxmlformats.org/markup-compatibility/2006">
              <mc:Choice xmlns:v="urn:schemas-microsoft-com:vml" Requires="v">
                <p:oleObj name="Equation" r:id="rId2" imgW="330120" imgH="190440" progId="Equation.DSMT4">
                  <p:embed/>
                </p:oleObj>
              </mc:Choice>
              <mc:Fallback>
                <p:oleObj name="Equation" r:id="rId2" imgW="330120" imgH="190440" progId="Equation.DSMT4">
                  <p:embed/>
                  <p:pic>
                    <p:nvPicPr>
                      <p:cNvPr id="0" name=""/>
                      <p:cNvPicPr/>
                      <p:nvPr/>
                    </p:nvPicPr>
                    <p:blipFill>
                      <a:blip r:embed="rId3"/>
                      <a:stretch>
                        <a:fillRect/>
                      </a:stretch>
                    </p:blipFill>
                    <p:spPr>
                      <a:xfrm>
                        <a:off x="2817416" y="3263466"/>
                        <a:ext cx="532607" cy="30734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6EB4016-ABCA-4602-958B-C024D91A84A8}"/>
              </a:ext>
            </a:extLst>
          </p:cNvPr>
          <p:cNvGraphicFramePr>
            <a:graphicFrameLocks noChangeAspect="1"/>
          </p:cNvGraphicFramePr>
          <p:nvPr>
            <p:extLst>
              <p:ext uri="{D42A27DB-BD31-4B8C-83A1-F6EECF244321}">
                <p14:modId xmlns:p14="http://schemas.microsoft.com/office/powerpoint/2010/main" val="2060893436"/>
              </p:ext>
            </p:extLst>
          </p:nvPr>
        </p:nvGraphicFramePr>
        <p:xfrm>
          <a:off x="5135546" y="3586276"/>
          <a:ext cx="704758" cy="323808"/>
        </p:xfrm>
        <a:graphic>
          <a:graphicData uri="http://schemas.openxmlformats.org/presentationml/2006/ole">
            <mc:AlternateContent xmlns:mc="http://schemas.openxmlformats.org/markup-compatibility/2006">
              <mc:Choice xmlns:v="urn:schemas-microsoft-com:vml" Requires="v">
                <p:oleObj name="Equation" r:id="rId4" imgW="469800" imgH="215640" progId="Equation.DSMT4">
                  <p:embed/>
                </p:oleObj>
              </mc:Choice>
              <mc:Fallback>
                <p:oleObj name="Equation" r:id="rId4" imgW="469800" imgH="215640" progId="Equation.DSMT4">
                  <p:embed/>
                  <p:pic>
                    <p:nvPicPr>
                      <p:cNvPr id="0" name=""/>
                      <p:cNvPicPr/>
                      <p:nvPr/>
                    </p:nvPicPr>
                    <p:blipFill>
                      <a:blip r:embed="rId5"/>
                      <a:stretch>
                        <a:fillRect/>
                      </a:stretch>
                    </p:blipFill>
                    <p:spPr>
                      <a:xfrm>
                        <a:off x="5135546" y="3586276"/>
                        <a:ext cx="704758" cy="32380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EE8170F-AB56-41EC-84B5-575D7FF03BC7}"/>
              </a:ext>
            </a:extLst>
          </p:cNvPr>
          <p:cNvGraphicFramePr>
            <a:graphicFrameLocks noChangeAspect="1"/>
          </p:cNvGraphicFramePr>
          <p:nvPr>
            <p:extLst>
              <p:ext uri="{D42A27DB-BD31-4B8C-83A1-F6EECF244321}">
                <p14:modId xmlns:p14="http://schemas.microsoft.com/office/powerpoint/2010/main" val="3174383781"/>
              </p:ext>
            </p:extLst>
          </p:nvPr>
        </p:nvGraphicFramePr>
        <p:xfrm>
          <a:off x="5115964" y="4336628"/>
          <a:ext cx="734522" cy="337482"/>
        </p:xfrm>
        <a:graphic>
          <a:graphicData uri="http://schemas.openxmlformats.org/presentationml/2006/ole">
            <mc:AlternateContent xmlns:mc="http://schemas.openxmlformats.org/markup-compatibility/2006">
              <mc:Choice xmlns:v="urn:schemas-microsoft-com:vml" Requires="v">
                <p:oleObj name="Equation" r:id="rId6" imgW="469800" imgH="215640" progId="Equation.DSMT4">
                  <p:embed/>
                </p:oleObj>
              </mc:Choice>
              <mc:Fallback>
                <p:oleObj name="Equation" r:id="rId6" imgW="469800" imgH="215640" progId="Equation.DSMT4">
                  <p:embed/>
                  <p:pic>
                    <p:nvPicPr>
                      <p:cNvPr id="0" name=""/>
                      <p:cNvPicPr/>
                      <p:nvPr/>
                    </p:nvPicPr>
                    <p:blipFill>
                      <a:blip r:embed="rId7"/>
                      <a:stretch>
                        <a:fillRect/>
                      </a:stretch>
                    </p:blipFill>
                    <p:spPr>
                      <a:xfrm>
                        <a:off x="5115964" y="4336628"/>
                        <a:ext cx="734522" cy="337482"/>
                      </a:xfrm>
                      <a:prstGeom prst="rect">
                        <a:avLst/>
                      </a:prstGeom>
                    </p:spPr>
                  </p:pic>
                </p:oleObj>
              </mc:Fallback>
            </mc:AlternateContent>
          </a:graphicData>
        </a:graphic>
      </p:graphicFrame>
    </p:spTree>
    <p:extLst>
      <p:ext uri="{BB962C8B-B14F-4D97-AF65-F5344CB8AC3E}">
        <p14:creationId xmlns:p14="http://schemas.microsoft.com/office/powerpoint/2010/main" val="2509102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86C183-D92B-45B0-87FD-64BD0BECDDE4}"/>
              </a:ext>
            </a:extLst>
          </p:cNvPr>
          <p:cNvSpPr>
            <a:spLocks noGrp="1"/>
          </p:cNvSpPr>
          <p:nvPr>
            <p:ph type="title"/>
          </p:nvPr>
        </p:nvSpPr>
        <p:spPr/>
        <p:txBody>
          <a:bodyPr/>
          <a:lstStyle/>
          <a:p>
            <a:r>
              <a:rPr lang="en-US" sz="3400" dirty="0"/>
              <a:t>Figure 31-5 Structure of Platelet Membrane Glycoproteins</a:t>
            </a:r>
          </a:p>
        </p:txBody>
      </p:sp>
      <p:pic>
        <p:nvPicPr>
          <p:cNvPr id="7" name="Picture 6" descr="From the top left, in the top structure a, Glycoprotein I b is composed of an alpha minus and a beta chain. Both span the phospholipid bilayer. The alpha chain is larger and contains the binding sites for thrombin, ristocetin, and V W F. Actin-binding protein or filamin, is attached to the cytoplasmic side. Glycoprotein I X and glycoprotein V associate with glycoprotein I b in the platelet membrane. In structure b, Glycoproteins I I b and I I I a associate in a complex after platelet activation. Binding sites for fibrinogen as well as platelet-specific antigens are present. Cytoplasmic portions of each component have binding areas for actin that appear at the terminal.">
            <a:extLst>
              <a:ext uri="{FF2B5EF4-FFF2-40B4-BE49-F238E27FC236}">
                <a16:creationId xmlns:a16="http://schemas.microsoft.com/office/drawing/2014/main" id="{3B996CFB-3DCA-421F-AA8D-B15ABDBB9469}"/>
              </a:ext>
            </a:extLst>
          </p:cNvPr>
          <p:cNvPicPr>
            <a:picLocks noChangeAspect="1"/>
          </p:cNvPicPr>
          <p:nvPr/>
        </p:nvPicPr>
        <p:blipFill>
          <a:blip r:embed="rId3"/>
          <a:stretch>
            <a:fillRect/>
          </a:stretch>
        </p:blipFill>
        <p:spPr>
          <a:xfrm>
            <a:off x="2907944" y="1821523"/>
            <a:ext cx="3328113" cy="4501137"/>
          </a:xfrm>
          <a:prstGeom prst="rect">
            <a:avLst/>
          </a:prstGeom>
        </p:spPr>
      </p:pic>
    </p:spTree>
    <p:extLst>
      <p:ext uri="{BB962C8B-B14F-4D97-AF65-F5344CB8AC3E}">
        <p14:creationId xmlns:p14="http://schemas.microsoft.com/office/powerpoint/2010/main" val="305569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86C183-D92B-45B0-87FD-64BD0BECDDE4}"/>
              </a:ext>
            </a:extLst>
          </p:cNvPr>
          <p:cNvSpPr>
            <a:spLocks noGrp="1"/>
          </p:cNvSpPr>
          <p:nvPr>
            <p:ph type="title"/>
          </p:nvPr>
        </p:nvSpPr>
        <p:spPr/>
        <p:txBody>
          <a:bodyPr/>
          <a:lstStyle/>
          <a:p>
            <a:r>
              <a:rPr lang="en-US" dirty="0"/>
              <a:t>Figure 31-6 Activation of G</a:t>
            </a:r>
            <a:r>
              <a:rPr lang="en-US" sz="100" dirty="0"/>
              <a:t> </a:t>
            </a:r>
            <a:r>
              <a:rPr lang="en-US" dirty="0"/>
              <a:t>P</a:t>
            </a:r>
            <a:r>
              <a:rPr lang="en-US" sz="100" dirty="0"/>
              <a:t> </a:t>
            </a:r>
            <a:r>
              <a:rPr lang="en-US" dirty="0"/>
              <a:t>I</a:t>
            </a:r>
            <a:r>
              <a:rPr lang="en-US" sz="100" dirty="0"/>
              <a:t> </a:t>
            </a:r>
            <a:r>
              <a:rPr lang="en-US" dirty="0"/>
              <a:t>I</a:t>
            </a:r>
            <a:r>
              <a:rPr lang="en-US" sz="100" dirty="0"/>
              <a:t> </a:t>
            </a:r>
            <a:r>
              <a:rPr lang="en-US" dirty="0"/>
              <a:t>b/I</a:t>
            </a:r>
            <a:r>
              <a:rPr lang="en-US" sz="100" dirty="0"/>
              <a:t> </a:t>
            </a:r>
            <a:r>
              <a:rPr lang="en-US" dirty="0"/>
              <a:t>I</a:t>
            </a:r>
            <a:r>
              <a:rPr lang="en-US" sz="100" dirty="0"/>
              <a:t> </a:t>
            </a:r>
            <a:r>
              <a:rPr lang="en-US" dirty="0"/>
              <a:t>I</a:t>
            </a:r>
            <a:r>
              <a:rPr lang="en-US" sz="100" dirty="0"/>
              <a:t> </a:t>
            </a:r>
            <a:r>
              <a:rPr lang="en-US" dirty="0"/>
              <a:t>a</a:t>
            </a:r>
          </a:p>
        </p:txBody>
      </p:sp>
      <p:pic>
        <p:nvPicPr>
          <p:cNvPr id="2" name="Picture 1" descr="Figure a, on the left shows inactive G P I I b  G P I I I a as found in inert platelets: complex is bent or folded in an inactive conformation and has low affinity for fibrinogen in solution. On the right, b, activated form of G P I I b  I I I a displays significantly enhanced fibrinogen-binding affinity to activated G P I I b I I I a exists as an open conformation, with the receptor head extended and the two tails separated further apart.">
            <a:extLst>
              <a:ext uri="{FF2B5EF4-FFF2-40B4-BE49-F238E27FC236}">
                <a16:creationId xmlns:a16="http://schemas.microsoft.com/office/drawing/2014/main" id="{4C987432-7518-4C84-B0A1-9FA22A24C2F8}"/>
              </a:ext>
            </a:extLst>
          </p:cNvPr>
          <p:cNvPicPr>
            <a:picLocks noChangeAspect="1"/>
          </p:cNvPicPr>
          <p:nvPr/>
        </p:nvPicPr>
        <p:blipFill>
          <a:blip r:embed="rId3"/>
          <a:stretch>
            <a:fillRect/>
          </a:stretch>
        </p:blipFill>
        <p:spPr>
          <a:xfrm>
            <a:off x="961816" y="1814365"/>
            <a:ext cx="7220366" cy="3941786"/>
          </a:xfrm>
          <a:prstGeom prst="rect">
            <a:avLst/>
          </a:prstGeom>
        </p:spPr>
      </p:pic>
    </p:spTree>
    <p:extLst>
      <p:ext uri="{BB962C8B-B14F-4D97-AF65-F5344CB8AC3E}">
        <p14:creationId xmlns:p14="http://schemas.microsoft.com/office/powerpoint/2010/main" val="385085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9B08-9E72-4585-AD91-31A2DC43F4CC}"/>
              </a:ext>
            </a:extLst>
          </p:cNvPr>
          <p:cNvSpPr>
            <a:spLocks noGrp="1"/>
          </p:cNvSpPr>
          <p:nvPr>
            <p:ph type="title"/>
          </p:nvPr>
        </p:nvSpPr>
        <p:spPr/>
        <p:txBody>
          <a:bodyPr/>
          <a:lstStyle/>
          <a:p>
            <a:r>
              <a:rPr lang="en-US" dirty="0"/>
              <a:t>Hemostasis </a:t>
            </a:r>
            <a:r>
              <a:rPr lang="en-US" sz="2000" b="0" dirty="0"/>
              <a:t>(1 of 3)</a:t>
            </a:r>
          </a:p>
        </p:txBody>
      </p:sp>
      <p:sp>
        <p:nvSpPr>
          <p:cNvPr id="3" name="Content Placeholder 2">
            <a:extLst>
              <a:ext uri="{FF2B5EF4-FFF2-40B4-BE49-F238E27FC236}">
                <a16:creationId xmlns:a16="http://schemas.microsoft.com/office/drawing/2014/main" id="{ACF86ED5-DE39-438F-A3AE-26560795BBD8}"/>
              </a:ext>
            </a:extLst>
          </p:cNvPr>
          <p:cNvSpPr>
            <a:spLocks noGrp="1"/>
          </p:cNvSpPr>
          <p:nvPr>
            <p:ph sz="quarter" idx="13"/>
          </p:nvPr>
        </p:nvSpPr>
        <p:spPr>
          <a:xfrm>
            <a:off x="457200" y="1556326"/>
            <a:ext cx="8335926" cy="4831948"/>
          </a:xfrm>
        </p:spPr>
        <p:txBody>
          <a:bodyPr/>
          <a:lstStyle/>
          <a:p>
            <a:endParaRPr lang="en-US" dirty="0"/>
          </a:p>
          <a:p>
            <a:r>
              <a:rPr lang="en-US" dirty="0"/>
              <a:t>Hemostasis</a:t>
            </a:r>
          </a:p>
          <a:p>
            <a:pPr lvl="1"/>
            <a:r>
              <a:rPr lang="en-US" dirty="0"/>
              <a:t>Circulation property that maintains blood as a fluid within the blood vessels</a:t>
            </a:r>
          </a:p>
          <a:p>
            <a:pPr lvl="1"/>
            <a:r>
              <a:rPr lang="en-US" dirty="0"/>
              <a:t>Prevents excessive blood loss upon injury</a:t>
            </a:r>
          </a:p>
          <a:p>
            <a:r>
              <a:rPr lang="en-US" dirty="0"/>
              <a:t>Blood coagulation</a:t>
            </a:r>
          </a:p>
          <a:p>
            <a:pPr lvl="1"/>
            <a:r>
              <a:rPr lang="en-US" dirty="0"/>
              <a:t>Mechanism whereby the fluid plasma is transformed to a gel</a:t>
            </a:r>
          </a:p>
          <a:p>
            <a:pPr lvl="1"/>
            <a:r>
              <a:rPr lang="en-US" dirty="0"/>
              <a:t>Conversion of soluble protein fibrinogen to insoluble fibrin</a:t>
            </a:r>
          </a:p>
          <a:p>
            <a:r>
              <a:rPr lang="en-US" dirty="0"/>
              <a:t>Fibrinolysis</a:t>
            </a:r>
          </a:p>
          <a:p>
            <a:pPr lvl="1"/>
            <a:r>
              <a:rPr lang="en-US" dirty="0"/>
              <a:t>Dissolution of the fibrin clot</a:t>
            </a:r>
          </a:p>
        </p:txBody>
      </p:sp>
    </p:spTree>
    <p:extLst>
      <p:ext uri="{BB962C8B-B14F-4D97-AF65-F5344CB8AC3E}">
        <p14:creationId xmlns:p14="http://schemas.microsoft.com/office/powerpoint/2010/main" val="438612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F758-B6AF-4A79-A59F-3A89F39AF268}"/>
              </a:ext>
            </a:extLst>
          </p:cNvPr>
          <p:cNvSpPr>
            <a:spLocks noGrp="1"/>
          </p:cNvSpPr>
          <p:nvPr>
            <p:ph type="title"/>
          </p:nvPr>
        </p:nvSpPr>
        <p:spPr/>
        <p:txBody>
          <a:bodyPr/>
          <a:lstStyle/>
          <a:p>
            <a:r>
              <a:rPr lang="en-US" dirty="0"/>
              <a:t>Platelets-Structural Zone</a:t>
            </a:r>
          </a:p>
        </p:txBody>
      </p:sp>
      <p:sp>
        <p:nvSpPr>
          <p:cNvPr id="3" name="Content Placeholder 2">
            <a:extLst>
              <a:ext uri="{FF2B5EF4-FFF2-40B4-BE49-F238E27FC236}">
                <a16:creationId xmlns:a16="http://schemas.microsoft.com/office/drawing/2014/main" id="{609B1D70-1AF9-4DD7-AB08-C26A6F61AC93}"/>
              </a:ext>
            </a:extLst>
          </p:cNvPr>
          <p:cNvSpPr>
            <a:spLocks noGrp="1"/>
          </p:cNvSpPr>
          <p:nvPr>
            <p:ph sz="quarter" idx="13"/>
          </p:nvPr>
        </p:nvSpPr>
        <p:spPr>
          <a:xfrm>
            <a:off x="457200" y="1857777"/>
            <a:ext cx="8229600" cy="4654469"/>
          </a:xfrm>
        </p:spPr>
        <p:txBody>
          <a:bodyPr/>
          <a:lstStyle/>
          <a:p>
            <a:r>
              <a:rPr lang="en-US" dirty="0"/>
              <a:t>Supports membrane and stabilizes shape</a:t>
            </a:r>
          </a:p>
          <a:p>
            <a:r>
              <a:rPr lang="en-US" dirty="0"/>
              <a:t>Consists of</a:t>
            </a:r>
          </a:p>
          <a:p>
            <a:pPr lvl="1"/>
            <a:r>
              <a:rPr lang="en-US" b="1" dirty="0"/>
              <a:t>Microtubules (M</a:t>
            </a:r>
            <a:r>
              <a:rPr lang="en-US" sz="100" b="1" dirty="0"/>
              <a:t> </a:t>
            </a:r>
            <a:r>
              <a:rPr lang="en-US" b="1" dirty="0"/>
              <a:t>T)</a:t>
            </a:r>
          </a:p>
          <a:p>
            <a:pPr lvl="2"/>
            <a:r>
              <a:rPr lang="en-US" dirty="0"/>
              <a:t>Composed of tubulin</a:t>
            </a:r>
          </a:p>
          <a:p>
            <a:pPr lvl="2"/>
            <a:r>
              <a:rPr lang="en-US" dirty="0"/>
              <a:t>Stabilize discoid shape</a:t>
            </a:r>
          </a:p>
          <a:p>
            <a:r>
              <a:rPr lang="en-US" dirty="0"/>
              <a:t>Consists of:</a:t>
            </a:r>
          </a:p>
          <a:p>
            <a:pPr lvl="1"/>
            <a:r>
              <a:rPr lang="en-US" b="1" dirty="0"/>
              <a:t>Microfilaments and intermediate filaments</a:t>
            </a:r>
          </a:p>
          <a:p>
            <a:pPr lvl="2"/>
            <a:r>
              <a:rPr lang="en-US" dirty="0"/>
              <a:t>Composed primarily of actin</a:t>
            </a:r>
          </a:p>
          <a:p>
            <a:pPr lvl="2"/>
            <a:r>
              <a:rPr lang="en-US" dirty="0"/>
              <a:t>Form cytoskeleton which forms pseudopods during platelet activation and shape change</a:t>
            </a:r>
          </a:p>
        </p:txBody>
      </p:sp>
    </p:spTree>
    <p:extLst>
      <p:ext uri="{BB962C8B-B14F-4D97-AF65-F5344CB8AC3E}">
        <p14:creationId xmlns:p14="http://schemas.microsoft.com/office/powerpoint/2010/main" val="2211376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2341-732F-4849-8712-59451492460A}"/>
              </a:ext>
            </a:extLst>
          </p:cNvPr>
          <p:cNvSpPr>
            <a:spLocks noGrp="1"/>
          </p:cNvSpPr>
          <p:nvPr>
            <p:ph type="title"/>
          </p:nvPr>
        </p:nvSpPr>
        <p:spPr/>
        <p:txBody>
          <a:bodyPr/>
          <a:lstStyle/>
          <a:p>
            <a:r>
              <a:rPr lang="it-IT" dirty="0"/>
              <a:t>Platelets-Organelle Zone </a:t>
            </a:r>
            <a:r>
              <a:rPr lang="it-IT" sz="2000" b="0" dirty="0"/>
              <a:t>(1 of 2)</a:t>
            </a:r>
            <a:endParaRPr lang="en-US" sz="2000" b="0" dirty="0"/>
          </a:p>
        </p:txBody>
      </p:sp>
      <p:sp>
        <p:nvSpPr>
          <p:cNvPr id="3" name="Content Placeholder 2">
            <a:extLst>
              <a:ext uri="{FF2B5EF4-FFF2-40B4-BE49-F238E27FC236}">
                <a16:creationId xmlns:a16="http://schemas.microsoft.com/office/drawing/2014/main" id="{EBFF0276-02EA-418E-8EE4-79C1ED4CF713}"/>
              </a:ext>
            </a:extLst>
          </p:cNvPr>
          <p:cNvSpPr>
            <a:spLocks noGrp="1"/>
          </p:cNvSpPr>
          <p:nvPr>
            <p:ph sz="quarter" idx="13"/>
          </p:nvPr>
        </p:nvSpPr>
        <p:spPr/>
        <p:txBody>
          <a:bodyPr>
            <a:normAutofit lnSpcReduction="10000"/>
          </a:bodyPr>
          <a:lstStyle/>
          <a:p>
            <a:endParaRPr lang="en-US" dirty="0"/>
          </a:p>
          <a:p>
            <a:r>
              <a:rPr lang="en-US" dirty="0"/>
              <a:t>Granules</a:t>
            </a:r>
          </a:p>
          <a:p>
            <a:pPr lvl="1"/>
            <a:r>
              <a:rPr lang="en-US" dirty="0"/>
              <a:t>Dense granules</a:t>
            </a:r>
          </a:p>
          <a:p>
            <a:pPr lvl="2"/>
            <a:r>
              <a:rPr lang="en-US" dirty="0"/>
              <a:t>Appear dense in electron microscopy</a:t>
            </a:r>
          </a:p>
          <a:p>
            <a:pPr lvl="2"/>
            <a:r>
              <a:rPr lang="en-US" dirty="0"/>
              <a:t>Contain A</a:t>
            </a:r>
            <a:r>
              <a:rPr lang="en-US" sz="100" dirty="0"/>
              <a:t> </a:t>
            </a:r>
            <a:r>
              <a:rPr lang="en-US" dirty="0"/>
              <a:t>D</a:t>
            </a:r>
            <a:r>
              <a:rPr lang="en-US" sz="100" dirty="0"/>
              <a:t> </a:t>
            </a:r>
            <a:r>
              <a:rPr lang="en-US" dirty="0"/>
              <a:t>P/A</a:t>
            </a:r>
            <a:r>
              <a:rPr lang="en-US" sz="100" dirty="0"/>
              <a:t> </a:t>
            </a:r>
            <a:r>
              <a:rPr lang="en-US" dirty="0"/>
              <a:t>T</a:t>
            </a:r>
            <a:r>
              <a:rPr lang="en-US" sz="100" dirty="0"/>
              <a:t> </a:t>
            </a:r>
            <a:r>
              <a:rPr lang="en-US" dirty="0"/>
              <a:t>P, C</a:t>
            </a:r>
            <a:r>
              <a:rPr lang="en-US" sz="100" dirty="0"/>
              <a:t> </a:t>
            </a:r>
            <a:r>
              <a:rPr lang="en-US" dirty="0"/>
              <a:t>a</a:t>
            </a:r>
            <a:r>
              <a:rPr lang="en-US" baseline="30000" dirty="0"/>
              <a:t>++</a:t>
            </a:r>
            <a:r>
              <a:rPr lang="en-US" dirty="0"/>
              <a:t>, serotonin</a:t>
            </a:r>
          </a:p>
          <a:p>
            <a:pPr lvl="1"/>
            <a:r>
              <a:rPr lang="el-GR" i="1" dirty="0"/>
              <a:t>α</a:t>
            </a:r>
            <a:r>
              <a:rPr lang="el-GR" dirty="0"/>
              <a:t>-</a:t>
            </a:r>
            <a:r>
              <a:rPr lang="en-US" dirty="0"/>
              <a:t>granules (</a:t>
            </a:r>
            <a:r>
              <a:rPr lang="el-GR" i="1" dirty="0"/>
              <a:t>α</a:t>
            </a:r>
            <a:r>
              <a:rPr lang="en-US" sz="100" i="1" dirty="0"/>
              <a:t> </a:t>
            </a:r>
            <a:r>
              <a:rPr lang="en-US" dirty="0"/>
              <a:t>G)</a:t>
            </a:r>
          </a:p>
          <a:p>
            <a:pPr lvl="2"/>
            <a:r>
              <a:rPr lang="en-US" dirty="0"/>
              <a:t>Most numerous</a:t>
            </a:r>
          </a:p>
          <a:p>
            <a:pPr lvl="2"/>
            <a:r>
              <a:rPr lang="en-US" dirty="0"/>
              <a:t>Contain hemostatic/inhibitor/adhesive proteins</a:t>
            </a:r>
          </a:p>
          <a:p>
            <a:pPr lvl="3"/>
            <a:r>
              <a:rPr lang="en-US" dirty="0"/>
              <a:t>Fibrinogen, F</a:t>
            </a:r>
            <a:r>
              <a:rPr lang="en-US" sz="100" dirty="0"/>
              <a:t> </a:t>
            </a:r>
            <a:r>
              <a:rPr lang="en-US" dirty="0"/>
              <a:t>V, F</a:t>
            </a:r>
            <a:r>
              <a:rPr lang="en-US" sz="100" dirty="0"/>
              <a:t> </a:t>
            </a:r>
            <a:r>
              <a:rPr lang="en-US" dirty="0"/>
              <a:t>X</a:t>
            </a:r>
            <a:r>
              <a:rPr lang="en-US" sz="100" dirty="0"/>
              <a:t> </a:t>
            </a:r>
            <a:r>
              <a:rPr lang="en-US" dirty="0"/>
              <a:t>I, F</a:t>
            </a:r>
            <a:r>
              <a:rPr lang="en-US" sz="100" dirty="0"/>
              <a:t> </a:t>
            </a:r>
            <a:r>
              <a:rPr lang="en-US" dirty="0"/>
              <a:t>X</a:t>
            </a:r>
            <a:r>
              <a:rPr lang="en-US" sz="100" dirty="0"/>
              <a:t> </a:t>
            </a:r>
            <a:r>
              <a:rPr lang="en-US" dirty="0"/>
              <a:t>I</a:t>
            </a:r>
            <a:r>
              <a:rPr lang="en-US" sz="100" dirty="0"/>
              <a:t> </a:t>
            </a:r>
            <a:r>
              <a:rPr lang="en-US" dirty="0"/>
              <a:t>I</a:t>
            </a:r>
            <a:r>
              <a:rPr lang="en-US" sz="100" dirty="0"/>
              <a:t> </a:t>
            </a:r>
            <a:r>
              <a:rPr lang="en-US" dirty="0"/>
              <a:t>I, P</a:t>
            </a:r>
            <a:r>
              <a:rPr lang="en-US" sz="100" dirty="0"/>
              <a:t> </a:t>
            </a:r>
            <a:r>
              <a:rPr lang="en-US" dirty="0"/>
              <a:t>A</a:t>
            </a:r>
            <a:r>
              <a:rPr lang="en-US" sz="100" dirty="0"/>
              <a:t> </a:t>
            </a:r>
            <a:r>
              <a:rPr lang="en-US" dirty="0"/>
              <a:t>I, V</a:t>
            </a:r>
            <a:r>
              <a:rPr lang="en-US" sz="100" dirty="0"/>
              <a:t> </a:t>
            </a:r>
            <a:r>
              <a:rPr lang="en-US" dirty="0"/>
              <a:t>W</a:t>
            </a:r>
            <a:r>
              <a:rPr lang="en-US" sz="100" dirty="0"/>
              <a:t> </a:t>
            </a:r>
            <a:r>
              <a:rPr lang="en-US" dirty="0"/>
              <a:t>F</a:t>
            </a:r>
          </a:p>
          <a:p>
            <a:pPr lvl="3"/>
            <a:r>
              <a:rPr lang="en-US" dirty="0"/>
              <a:t>Other proteins</a:t>
            </a:r>
          </a:p>
          <a:p>
            <a:pPr lvl="4"/>
            <a:r>
              <a:rPr lang="en-US" dirty="0"/>
              <a:t>P</a:t>
            </a:r>
            <a:r>
              <a:rPr lang="en-US" sz="100" dirty="0"/>
              <a:t> </a:t>
            </a:r>
            <a:r>
              <a:rPr lang="en-US" dirty="0"/>
              <a:t>F4, V</a:t>
            </a:r>
            <a:r>
              <a:rPr lang="en-US" sz="100" dirty="0"/>
              <a:t> </a:t>
            </a:r>
            <a:r>
              <a:rPr lang="en-US" dirty="0"/>
              <a:t>E</a:t>
            </a:r>
            <a:r>
              <a:rPr lang="en-US" sz="100" dirty="0"/>
              <a:t> </a:t>
            </a:r>
            <a:r>
              <a:rPr lang="en-US" dirty="0"/>
              <a:t>G</a:t>
            </a:r>
            <a:r>
              <a:rPr lang="en-US" sz="100" dirty="0"/>
              <a:t> </a:t>
            </a:r>
            <a:r>
              <a:rPr lang="en-US" dirty="0"/>
              <a:t>F</a:t>
            </a:r>
          </a:p>
        </p:txBody>
      </p:sp>
    </p:spTree>
    <p:extLst>
      <p:ext uri="{BB962C8B-B14F-4D97-AF65-F5344CB8AC3E}">
        <p14:creationId xmlns:p14="http://schemas.microsoft.com/office/powerpoint/2010/main" val="2547381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38B4-2193-404B-818E-AC93AB7742EC}"/>
              </a:ext>
            </a:extLst>
          </p:cNvPr>
          <p:cNvSpPr>
            <a:spLocks noGrp="1"/>
          </p:cNvSpPr>
          <p:nvPr>
            <p:ph type="title"/>
          </p:nvPr>
        </p:nvSpPr>
        <p:spPr/>
        <p:txBody>
          <a:bodyPr/>
          <a:lstStyle/>
          <a:p>
            <a:r>
              <a:rPr lang="en-US" sz="3400" dirty="0"/>
              <a:t>Table 31-6 Composition and Functions of Platelet Dense Granule Contents</a:t>
            </a:r>
          </a:p>
        </p:txBody>
      </p:sp>
      <p:graphicFrame>
        <p:nvGraphicFramePr>
          <p:cNvPr id="4" name="Table 3">
            <a:extLst>
              <a:ext uri="{FF2B5EF4-FFF2-40B4-BE49-F238E27FC236}">
                <a16:creationId xmlns:a16="http://schemas.microsoft.com/office/drawing/2014/main" id="{9DDB8CF3-9D0A-40A0-B9ED-D9C251087EB0}"/>
              </a:ext>
            </a:extLst>
          </p:cNvPr>
          <p:cNvGraphicFramePr>
            <a:graphicFrameLocks noGrp="1"/>
          </p:cNvGraphicFramePr>
          <p:nvPr>
            <p:extLst>
              <p:ext uri="{D42A27DB-BD31-4B8C-83A1-F6EECF244321}">
                <p14:modId xmlns:p14="http://schemas.microsoft.com/office/powerpoint/2010/main" val="3672456032"/>
              </p:ext>
            </p:extLst>
          </p:nvPr>
        </p:nvGraphicFramePr>
        <p:xfrm>
          <a:off x="400050" y="1945767"/>
          <a:ext cx="8343900" cy="2439416"/>
        </p:xfrm>
        <a:graphic>
          <a:graphicData uri="http://schemas.openxmlformats.org/drawingml/2006/table">
            <a:tbl>
              <a:tblPr firstRow="1" bandRow="1">
                <a:tableStyleId>{2D5ABB26-0587-4C30-8999-92F81FD0307C}</a:tableStyleId>
              </a:tblPr>
              <a:tblGrid>
                <a:gridCol w="2664097">
                  <a:extLst>
                    <a:ext uri="{9D8B030D-6E8A-4147-A177-3AD203B41FA5}">
                      <a16:colId xmlns:a16="http://schemas.microsoft.com/office/drawing/2014/main" val="2287224977"/>
                    </a:ext>
                  </a:extLst>
                </a:gridCol>
                <a:gridCol w="5679803">
                  <a:extLst>
                    <a:ext uri="{9D8B030D-6E8A-4147-A177-3AD203B41FA5}">
                      <a16:colId xmlns:a16="http://schemas.microsoft.com/office/drawing/2014/main" val="4221176190"/>
                    </a:ext>
                  </a:extLst>
                </a:gridCol>
              </a:tblGrid>
              <a:tr h="370840">
                <a:tc>
                  <a:txBody>
                    <a:bodyPr/>
                    <a:lstStyle/>
                    <a:p>
                      <a:pPr marL="0" marR="0">
                        <a:spcBef>
                          <a:spcPts val="0"/>
                        </a:spcBef>
                        <a:spcAft>
                          <a:spcPts val="600"/>
                        </a:spcAft>
                        <a:tabLst>
                          <a:tab pos="1401445" algn="l"/>
                          <a:tab pos="2957830" algn="l"/>
                        </a:tabLst>
                      </a:pPr>
                      <a:r>
                        <a:rPr lang="en-US" sz="1800" b="1" dirty="0">
                          <a:solidFill>
                            <a:srgbClr val="000000"/>
                          </a:solidFill>
                          <a:effectLst/>
                          <a:latin typeface="+mn-lt"/>
                          <a:ea typeface="Times New Roman" panose="02020603050405020304" pitchFamily="18" charset="0"/>
                        </a:rPr>
                        <a:t>Component</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800" b="1" dirty="0">
                          <a:solidFill>
                            <a:srgbClr val="000000"/>
                          </a:solidFill>
                          <a:effectLst/>
                          <a:latin typeface="+mn-lt"/>
                          <a:ea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5740"/>
                  </a:ext>
                </a:extLst>
              </a:tr>
              <a:tr h="370840">
                <a:tc>
                  <a:txBody>
                    <a:bodyPr/>
                    <a:lstStyle/>
                    <a:p>
                      <a:pPr marL="0" marR="0" indent="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rPr>
                        <a:t> </a:t>
                      </a:r>
                      <a:r>
                        <a:rPr lang="en-US" sz="18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800" dirty="0">
                          <a:solidFill>
                            <a:srgbClr val="000000"/>
                          </a:solidFill>
                          <a:effectLst/>
                          <a:latin typeface="+mn-lt"/>
                          <a:ea typeface="Times New Roman" panose="02020603050405020304" pitchFamily="18" charset="0"/>
                        </a:rPr>
                        <a:t>P (non-metabolic)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Agonist for platelets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290114"/>
                  </a:ext>
                </a:extLst>
              </a:tr>
              <a:tr h="370840">
                <a:tc>
                  <a:txBody>
                    <a:bodyPr/>
                    <a:lstStyle/>
                    <a:p>
                      <a:pPr marL="0" marR="0" indent="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rPr>
                        <a:t> </a:t>
                      </a:r>
                      <a:r>
                        <a:rPr lang="en-US" sz="1800" dirty="0">
                          <a:solidFill>
                            <a:srgbClr val="000000"/>
                          </a:solidFill>
                          <a:effectLst/>
                          <a:latin typeface="+mn-lt"/>
                          <a:ea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rPr>
                        <a:t> </a:t>
                      </a:r>
                      <a:r>
                        <a:rPr lang="en-US" sz="1800" dirty="0">
                          <a:solidFill>
                            <a:srgbClr val="000000"/>
                          </a:solidFill>
                          <a:effectLst/>
                          <a:latin typeface="+mn-lt"/>
                          <a:ea typeface="Times New Roman" panose="02020603050405020304" pitchFamily="18" charset="0"/>
                        </a:rPr>
                        <a:t>P (non-metabolic)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Agonist for cells other than platelets; activates C</a:t>
                      </a:r>
                      <a:r>
                        <a:rPr lang="en-US" sz="100" dirty="0">
                          <a:solidFill>
                            <a:srgbClr val="000000"/>
                          </a:solidFill>
                          <a:effectLst/>
                          <a:latin typeface="+mn-lt"/>
                          <a:ea typeface="Times New Roman" panose="02020603050405020304" pitchFamily="18" charset="0"/>
                        </a:rPr>
                        <a:t> </a:t>
                      </a:r>
                      <a:r>
                        <a:rPr lang="en-US" sz="1800" dirty="0">
                          <a:solidFill>
                            <a:srgbClr val="000000"/>
                          </a:solidFill>
                          <a:effectLst/>
                          <a:latin typeface="+mn-lt"/>
                          <a:ea typeface="Times New Roman" panose="02020603050405020304" pitchFamily="18" charset="0"/>
                        </a:rPr>
                        <a:t>a</a:t>
                      </a:r>
                      <a:r>
                        <a:rPr lang="en-US" sz="1800" baseline="30000" dirty="0">
                          <a:solidFill>
                            <a:srgbClr val="000000"/>
                          </a:solidFill>
                          <a:effectLst/>
                          <a:latin typeface="+mn-lt"/>
                          <a:ea typeface="Times New Roman" panose="02020603050405020304" pitchFamily="18" charset="0"/>
                        </a:rPr>
                        <a:t>++</a:t>
                      </a:r>
                      <a:r>
                        <a:rPr lang="en-US" sz="1800" dirty="0">
                          <a:solidFill>
                            <a:srgbClr val="000000"/>
                          </a:solidFill>
                          <a:effectLst/>
                          <a:latin typeface="+mn-lt"/>
                          <a:ea typeface="Times New Roman" panose="02020603050405020304" pitchFamily="18" charset="0"/>
                        </a:rPr>
                        <a:t> influx channel in plasma membrane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929682"/>
                  </a:ext>
                </a:extLst>
              </a:tr>
              <a:tr h="370840">
                <a:tc>
                  <a:txBody>
                    <a:bodyPr/>
                    <a:lstStyle/>
                    <a:p>
                      <a:pPr marL="0" marR="0" indent="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Polyphosphates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Acceleration of factor </a:t>
                      </a:r>
                      <a:r>
                        <a:rPr lang="en-US" sz="600" dirty="0">
                          <a:solidFill>
                            <a:schemeClr val="bg1"/>
                          </a:solidFill>
                          <a:effectLst/>
                          <a:latin typeface="+mn-lt"/>
                          <a:ea typeface="Times New Roman" panose="02020603050405020304" pitchFamily="18" charset="0"/>
                        </a:rPr>
                        <a:t>five</a:t>
                      </a:r>
                      <a:r>
                        <a:rPr lang="en-US" sz="1800" dirty="0">
                          <a:solidFill>
                            <a:srgbClr val="000000"/>
                          </a:solidFill>
                          <a:effectLst/>
                          <a:latin typeface="+mn-lt"/>
                          <a:ea typeface="Times New Roman" panose="02020603050405020304" pitchFamily="18" charset="0"/>
                        </a:rPr>
                        <a:t> activation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452105"/>
                  </a:ext>
                </a:extLst>
              </a:tr>
              <a:tr h="370840">
                <a:tc>
                  <a:txBody>
                    <a:bodyPr/>
                    <a:lstStyle/>
                    <a:p>
                      <a:pPr marL="0" marR="0" indent="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Calcium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Platelet activation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631152"/>
                  </a:ext>
                </a:extLst>
              </a:tr>
              <a:tr h="370840">
                <a:tc>
                  <a:txBody>
                    <a:bodyPr/>
                    <a:lstStyle/>
                    <a:p>
                      <a:pPr marL="0" marR="0" indent="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Serotonin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rPr>
                        <a:t>Vasoconstriction; platelet agonist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088190"/>
                  </a:ext>
                </a:extLst>
              </a:tr>
            </a:tbl>
          </a:graphicData>
        </a:graphic>
      </p:graphicFrame>
      <p:graphicFrame>
        <p:nvGraphicFramePr>
          <p:cNvPr id="5" name="Object 4" descr="Five"/>
          <p:cNvGraphicFramePr>
            <a:graphicFrameLocks noChangeAspect="1"/>
          </p:cNvGraphicFramePr>
          <p:nvPr>
            <p:extLst>
              <p:ext uri="{D42A27DB-BD31-4B8C-83A1-F6EECF244321}">
                <p14:modId xmlns:p14="http://schemas.microsoft.com/office/powerpoint/2010/main" val="1347304040"/>
              </p:ext>
            </p:extLst>
          </p:nvPr>
        </p:nvGraphicFramePr>
        <p:xfrm>
          <a:off x="5397500" y="3165475"/>
          <a:ext cx="198438" cy="200025"/>
        </p:xfrm>
        <a:graphic>
          <a:graphicData uri="http://schemas.openxmlformats.org/presentationml/2006/ole">
            <mc:AlternateContent xmlns:mc="http://schemas.openxmlformats.org/markup-compatibility/2006">
              <mc:Choice xmlns:v="urn:schemas-microsoft-com:vml" Requires="v">
                <p:oleObj name="Equation" r:id="rId2" imgW="164880" imgH="164880" progId="Equation.DSMT4">
                  <p:embed/>
                </p:oleObj>
              </mc:Choice>
              <mc:Fallback>
                <p:oleObj name="Equation" r:id="rId2" imgW="164880" imgH="164880" progId="Equation.DSMT4">
                  <p:embed/>
                  <p:pic>
                    <p:nvPicPr>
                      <p:cNvPr id="7" name="Object 6" descr="Five,"/>
                      <p:cNvPicPr/>
                      <p:nvPr/>
                    </p:nvPicPr>
                    <p:blipFill>
                      <a:blip r:embed="rId3"/>
                      <a:stretch>
                        <a:fillRect/>
                      </a:stretch>
                    </p:blipFill>
                    <p:spPr>
                      <a:xfrm>
                        <a:off x="5397500" y="3165475"/>
                        <a:ext cx="198438" cy="200025"/>
                      </a:xfrm>
                      <a:prstGeom prst="rect">
                        <a:avLst/>
                      </a:prstGeom>
                    </p:spPr>
                  </p:pic>
                </p:oleObj>
              </mc:Fallback>
            </mc:AlternateContent>
          </a:graphicData>
        </a:graphic>
      </p:graphicFrame>
    </p:spTree>
    <p:extLst>
      <p:ext uri="{BB962C8B-B14F-4D97-AF65-F5344CB8AC3E}">
        <p14:creationId xmlns:p14="http://schemas.microsoft.com/office/powerpoint/2010/main" val="1152513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38B4-2193-404B-818E-AC93AB7742EC}"/>
              </a:ext>
            </a:extLst>
          </p:cNvPr>
          <p:cNvSpPr>
            <a:spLocks noGrp="1"/>
          </p:cNvSpPr>
          <p:nvPr>
            <p:ph type="title"/>
          </p:nvPr>
        </p:nvSpPr>
        <p:spPr/>
        <p:txBody>
          <a:bodyPr/>
          <a:lstStyle/>
          <a:p>
            <a:r>
              <a:rPr lang="en-US" sz="3400" dirty="0"/>
              <a:t>Table 31-7 Composition and Functions of Platelet </a:t>
            </a:r>
            <a:r>
              <a:rPr lang="el-GR" sz="3400" dirty="0"/>
              <a:t>α</a:t>
            </a:r>
            <a:r>
              <a:rPr lang="en-US" sz="3400" dirty="0"/>
              <a:t>-Granule Proteins </a:t>
            </a:r>
            <a:r>
              <a:rPr lang="en-US" sz="2000" b="0" dirty="0"/>
              <a:t>(1 of 2)</a:t>
            </a:r>
          </a:p>
        </p:txBody>
      </p:sp>
      <p:graphicFrame>
        <p:nvGraphicFramePr>
          <p:cNvPr id="3" name="Table 2">
            <a:extLst>
              <a:ext uri="{FF2B5EF4-FFF2-40B4-BE49-F238E27FC236}">
                <a16:creationId xmlns:a16="http://schemas.microsoft.com/office/drawing/2014/main" id="{5410D439-363E-4741-A8B8-3F0B288A8DCA}"/>
              </a:ext>
            </a:extLst>
          </p:cNvPr>
          <p:cNvGraphicFramePr>
            <a:graphicFrameLocks noGrp="1"/>
          </p:cNvGraphicFramePr>
          <p:nvPr>
            <p:extLst>
              <p:ext uri="{D42A27DB-BD31-4B8C-83A1-F6EECF244321}">
                <p14:modId xmlns:p14="http://schemas.microsoft.com/office/powerpoint/2010/main" val="4095571535"/>
              </p:ext>
            </p:extLst>
          </p:nvPr>
        </p:nvGraphicFramePr>
        <p:xfrm>
          <a:off x="457200" y="1838848"/>
          <a:ext cx="8508670" cy="4241182"/>
        </p:xfrm>
        <a:graphic>
          <a:graphicData uri="http://schemas.openxmlformats.org/drawingml/2006/table">
            <a:tbl>
              <a:tblPr firstRow="1" bandRow="1">
                <a:tableStyleId>{2D5ABB26-0587-4C30-8999-92F81FD0307C}</a:tableStyleId>
              </a:tblPr>
              <a:tblGrid>
                <a:gridCol w="4780644">
                  <a:extLst>
                    <a:ext uri="{9D8B030D-6E8A-4147-A177-3AD203B41FA5}">
                      <a16:colId xmlns:a16="http://schemas.microsoft.com/office/drawing/2014/main" val="4067914122"/>
                    </a:ext>
                  </a:extLst>
                </a:gridCol>
                <a:gridCol w="3728026">
                  <a:extLst>
                    <a:ext uri="{9D8B030D-6E8A-4147-A177-3AD203B41FA5}">
                      <a16:colId xmlns:a16="http://schemas.microsoft.com/office/drawing/2014/main" val="3130389359"/>
                    </a:ext>
                  </a:extLst>
                </a:gridCol>
              </a:tblGrid>
              <a:tr h="188067">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Protein</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046145"/>
                  </a:ext>
                </a:extLst>
              </a:tr>
              <a:tr h="335285">
                <a:tc>
                  <a:txBody>
                    <a:bodyPr/>
                    <a:lstStyle/>
                    <a:p>
                      <a:pPr marL="0" marR="0">
                        <a:spcBef>
                          <a:spcPts val="0"/>
                        </a:spcBef>
                        <a:spcAft>
                          <a:spcPts val="60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Group </a:t>
                      </a:r>
                      <a:r>
                        <a:rPr lang="en-US" sz="400" b="1" kern="0" spc="0" dirty="0">
                          <a:solidFill>
                            <a:schemeClr val="bg1"/>
                          </a:solidFill>
                          <a:effectLst/>
                          <a:latin typeface="+mn-lt"/>
                          <a:ea typeface="Times New Roman" panose="02020603050405020304" pitchFamily="18" charset="0"/>
                          <a:cs typeface="Times New Roman" panose="02020603050405020304" pitchFamily="18" charset="0"/>
                        </a:rPr>
                        <a:t>One</a:t>
                      </a: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-Hemostatic Proteins</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Group One-Hemostatic Proteins</a:t>
                      </a:r>
                      <a:endParaRPr lang="en-US" sz="1400" dirty="0">
                        <a:solidFill>
                          <a:schemeClr val="bg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565064"/>
                  </a:ext>
                </a:extLst>
              </a:tr>
              <a:tr h="974766">
                <a:tc>
                  <a:txBody>
                    <a:bodyPr/>
                    <a:lstStyle/>
                    <a:p>
                      <a:pPr marL="256032" indent="-256032">
                        <a:buClr>
                          <a:srgbClr val="007FA3"/>
                        </a:buClr>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Fibrinogen</a:t>
                      </a:r>
                    </a:p>
                    <a:p>
                      <a:pPr marL="256032" marR="0" lvl="0" indent="-256032" algn="l" defTabSz="914400" rtl="0" eaLnBrk="1" fontAlgn="auto" latinLnBrk="0" hangingPunct="1">
                        <a:lnSpc>
                          <a:spcPct val="100000"/>
                        </a:lnSpc>
                        <a:spcBef>
                          <a:spcPts val="0"/>
                        </a:spcBef>
                        <a:spcAft>
                          <a:spcPts val="0"/>
                        </a:spcAft>
                        <a:buClr>
                          <a:srgbClr val="007FA3"/>
                        </a:buClr>
                        <a:buSzTx/>
                        <a:buFont typeface="Arial" panose="020B0604020202020204" pitchFamily="34" charset="0"/>
                        <a:buChar char="•"/>
                        <a:tabLst/>
                        <a:defRPr/>
                      </a:pPr>
                      <a:r>
                        <a:rPr lang="en-US" sz="1400" b="0" i="0" u="none" strike="noStrike" cap="none" dirty="0">
                          <a:solidFill>
                            <a:schemeClr val="tx1"/>
                          </a:solidFill>
                          <a:effectLst/>
                          <a:latin typeface="+mn-lt"/>
                          <a:ea typeface="+mn-ea"/>
                          <a:cs typeface="+mn-cs"/>
                          <a:sym typeface="Arial"/>
                        </a:rPr>
                        <a:t>F</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V, F</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X</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 F</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X</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p>
                    <a:p>
                      <a:pPr marL="256032" marR="0" lvl="0" indent="-256032" algn="l" defTabSz="914400" rtl="0" eaLnBrk="1" fontAlgn="auto" latinLnBrk="0" hangingPunct="1">
                        <a:lnSpc>
                          <a:spcPct val="100000"/>
                        </a:lnSpc>
                        <a:spcBef>
                          <a:spcPts val="0"/>
                        </a:spcBef>
                        <a:spcAft>
                          <a:spcPts val="0"/>
                        </a:spcAft>
                        <a:buClr>
                          <a:srgbClr val="007FA3"/>
                        </a:buClr>
                        <a:buSzTx/>
                        <a:buFont typeface="Arial" panose="020B0604020202020204" pitchFamily="34" charset="0"/>
                        <a:buChar char="•"/>
                        <a:tabLst/>
                        <a:defRPr/>
                      </a:pPr>
                      <a:r>
                        <a:rPr lang="en-US" sz="1400" dirty="0">
                          <a:solidFill>
                            <a:srgbClr val="000000"/>
                          </a:solidFill>
                          <a:effectLst/>
                          <a:latin typeface="+mn-lt"/>
                          <a:ea typeface="Times New Roman" panose="02020603050405020304" pitchFamily="18" charset="0"/>
                        </a:rPr>
                        <a:t>Protein S, tissue factor pathway inhibitor,</a:t>
                      </a:r>
                      <a:r>
                        <a:rPr lang="el-GR" sz="1400" i="1" dirty="0">
                          <a:solidFill>
                            <a:srgbClr val="000000"/>
                          </a:solidFill>
                          <a:effectLst/>
                          <a:latin typeface="+mn-lt"/>
                          <a:ea typeface="Times New Roman" panose="02020603050405020304" pitchFamily="18" charset="0"/>
                        </a:rPr>
                        <a:t>α</a:t>
                      </a:r>
                      <a:r>
                        <a:rPr lang="en-US" sz="1400" baseline="-25000" dirty="0">
                          <a:solidFill>
                            <a:srgbClr val="000000"/>
                          </a:solidFill>
                          <a:effectLst/>
                          <a:latin typeface="+mn-lt"/>
                          <a:ea typeface="Times New Roman" panose="02020603050405020304" pitchFamily="18" charset="0"/>
                        </a:rPr>
                        <a:t>1</a:t>
                      </a:r>
                      <a:r>
                        <a:rPr lang="en-US" sz="1400" dirty="0">
                          <a:solidFill>
                            <a:srgbClr val="000000"/>
                          </a:solidFill>
                          <a:effectLst/>
                          <a:latin typeface="+mn-lt"/>
                          <a:ea typeface="Times New Roman" panose="02020603050405020304" pitchFamily="18" charset="0"/>
                        </a:rPr>
                        <a:t> protease inhibitor, C1 inhibitor, </a:t>
                      </a:r>
                      <a:r>
                        <a:rPr lang="el-GR" sz="1400" i="1" dirty="0">
                          <a:solidFill>
                            <a:srgbClr val="000000"/>
                          </a:solidFill>
                          <a:effectLst/>
                          <a:latin typeface="+mn-lt"/>
                          <a:ea typeface="Times New Roman" panose="02020603050405020304" pitchFamily="18" charset="0"/>
                        </a:rPr>
                        <a:t>α</a:t>
                      </a:r>
                      <a:r>
                        <a:rPr lang="en-US" sz="1400" baseline="-25000" dirty="0">
                          <a:solidFill>
                            <a:srgbClr val="000000"/>
                          </a:solidFill>
                          <a:effectLst/>
                          <a:latin typeface="+mn-lt"/>
                          <a:ea typeface="Times New Roman" panose="02020603050405020304" pitchFamily="18" charset="0"/>
                        </a:rPr>
                        <a:t>2</a:t>
                      </a:r>
                      <a:r>
                        <a:rPr lang="en-US" sz="1400" dirty="0">
                          <a:solidFill>
                            <a:srgbClr val="000000"/>
                          </a:solidFill>
                          <a:effectLst/>
                          <a:latin typeface="+mn-lt"/>
                          <a:ea typeface="Times New Roman" panose="02020603050405020304" pitchFamily="18" charset="0"/>
                        </a:rPr>
                        <a:t>-macroglobulin</a:t>
                      </a:r>
                      <a:endParaRPr lang="en-US" sz="14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600"/>
                        </a:spcAft>
                        <a:buClr>
                          <a:schemeClr val="tx2"/>
                        </a:buClr>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Platelet aggregation; conversion to fibrin</a:t>
                      </a:r>
                    </a:p>
                    <a:p>
                      <a:pPr marL="285750" marR="0" lvl="0" indent="-28575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1400" b="0" i="0" u="none" strike="noStrike" cap="none" dirty="0">
                          <a:solidFill>
                            <a:schemeClr val="tx1"/>
                          </a:solidFill>
                          <a:effectLst/>
                          <a:latin typeface="+mn-lt"/>
                          <a:ea typeface="+mn-ea"/>
                          <a:cs typeface="+mn-cs"/>
                          <a:sym typeface="Arial"/>
                        </a:rPr>
                        <a:t>Fibrin formation</a:t>
                      </a:r>
                      <a:endParaRPr lang="en-US" sz="1400" dirty="0">
                        <a:latin typeface="+mn-lt"/>
                      </a:endParaRPr>
                    </a:p>
                    <a:p>
                      <a:pPr marL="285750" marR="0" lvl="0" indent="-28575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1400" b="0" i="0" u="none" strike="noStrike" cap="none" dirty="0">
                          <a:solidFill>
                            <a:schemeClr val="tx1"/>
                          </a:solidFill>
                          <a:effectLst/>
                          <a:latin typeface="+mn-lt"/>
                          <a:ea typeface="+mn-ea"/>
                          <a:cs typeface="+mn-cs"/>
                          <a:sym typeface="Arial"/>
                        </a:rPr>
                        <a:t>Inhibition of coagulation</a:t>
                      </a:r>
                      <a:endParaRPr lang="en-US" sz="14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168947"/>
                  </a:ext>
                </a:extLst>
              </a:tr>
              <a:tr h="936003">
                <a:tc>
                  <a:txBody>
                    <a:bodyPr/>
                    <a:lstStyle/>
                    <a:p>
                      <a:pPr marL="256032" marR="0" indent="-256032">
                        <a:spcBef>
                          <a:spcPts val="0"/>
                        </a:spcBef>
                        <a:spcAft>
                          <a:spcPts val="600"/>
                        </a:spcAft>
                        <a:buClr>
                          <a:srgbClr val="007FA3"/>
                        </a:buClr>
                        <a:buFont typeface="Arial" panose="020B0604020202020204" pitchFamily="34" charset="0"/>
                        <a:buChar char="•"/>
                        <a:tabLst>
                          <a:tab pos="1193800" algn="l"/>
                          <a:tab pos="2641600" algn="l"/>
                        </a:tabLst>
                      </a:pPr>
                      <a:r>
                        <a:rPr lang="en-US" sz="1400" dirty="0">
                          <a:solidFill>
                            <a:srgbClr val="000000"/>
                          </a:solidFill>
                          <a:effectLst/>
                          <a:latin typeface="+mn-lt"/>
                          <a:ea typeface="Times New Roman" panose="02020603050405020304" pitchFamily="18" charset="0"/>
                        </a:rPr>
                        <a:t>von Willebrand factor</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1193800" algn="l"/>
                          <a:tab pos="2641600" algn="l"/>
                        </a:tabLst>
                        <a:defRPr/>
                      </a:pPr>
                      <a:r>
                        <a:rPr lang="en-US" sz="1400" dirty="0">
                          <a:solidFill>
                            <a:srgbClr val="000000"/>
                          </a:solidFill>
                          <a:effectLst/>
                          <a:latin typeface="+mn-lt"/>
                          <a:ea typeface="Times New Roman" panose="02020603050405020304" pitchFamily="18" charset="0"/>
                        </a:rPr>
                        <a:t>Plasminogen</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1193800" algn="l"/>
                          <a:tab pos="2641600" algn="l"/>
                        </a:tabLst>
                        <a:defRPr/>
                      </a:pPr>
                      <a:r>
                        <a:rPr lang="en-US" sz="1400" dirty="0">
                          <a:solidFill>
                            <a:srgbClr val="000000"/>
                          </a:solidFill>
                          <a:effectLst/>
                          <a:latin typeface="+mn-lt"/>
                          <a:ea typeface="Times New Roman" panose="02020603050405020304" pitchFamily="18" charset="0"/>
                        </a:rPr>
                        <a:t>Plasminogen activator inhibitor-1, </a:t>
                      </a:r>
                      <a:r>
                        <a:rPr lang="el-GR" sz="1400" i="1" dirty="0">
                          <a:solidFill>
                            <a:srgbClr val="000000"/>
                          </a:solidFill>
                          <a:effectLst/>
                          <a:latin typeface="+mn-lt"/>
                          <a:ea typeface="Times New Roman" panose="02020603050405020304" pitchFamily="18" charset="0"/>
                        </a:rPr>
                        <a:t>α</a:t>
                      </a:r>
                      <a:r>
                        <a:rPr lang="en-US" sz="1400" baseline="-25000" dirty="0">
                          <a:solidFill>
                            <a:srgbClr val="000000"/>
                          </a:solidFill>
                          <a:effectLst/>
                          <a:latin typeface="+mn-lt"/>
                          <a:ea typeface="Times New Roman" panose="02020603050405020304" pitchFamily="18" charset="0"/>
                        </a:rPr>
                        <a:t>2</a:t>
                      </a:r>
                      <a:r>
                        <a:rPr lang="en-US" sz="1400" baseline="0" dirty="0">
                          <a:solidFill>
                            <a:srgbClr val="000000"/>
                          </a:solidFill>
                          <a:effectLst/>
                          <a:latin typeface="+mn-lt"/>
                          <a:ea typeface="Times New Roman" panose="02020603050405020304" pitchFamily="18" charset="0"/>
                        </a:rPr>
                        <a:t>-plasmin</a:t>
                      </a:r>
                      <a:r>
                        <a:rPr lang="en-US" sz="1400" dirty="0">
                          <a:solidFill>
                            <a:srgbClr val="000000"/>
                          </a:solidFill>
                          <a:effectLst/>
                          <a:latin typeface="+mn-lt"/>
                          <a:ea typeface="Times New Roman" panose="02020603050405020304" pitchFamily="18" charset="0"/>
                        </a:rPr>
                        <a:t> inhibitor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400" dirty="0">
                          <a:solidFill>
                            <a:srgbClr val="000000"/>
                          </a:solidFill>
                          <a:effectLst/>
                          <a:latin typeface="+mn-lt"/>
                          <a:ea typeface="Times New Roman" panose="02020603050405020304" pitchFamily="18" charset="0"/>
                        </a:rPr>
                        <a:t>Platelet adhesion; carrier of F</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V</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 in plasma</a:t>
                      </a:r>
                    </a:p>
                    <a:p>
                      <a:pPr marL="255600" marR="0" lvl="0" indent="-255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tab pos="1193800" algn="l"/>
                          <a:tab pos="2641600" algn="l"/>
                        </a:tabLst>
                        <a:defRPr/>
                      </a:pPr>
                      <a:r>
                        <a:rPr lang="en-US" sz="1400" dirty="0">
                          <a:solidFill>
                            <a:srgbClr val="000000"/>
                          </a:solidFill>
                          <a:effectLst/>
                          <a:latin typeface="+mn-lt"/>
                          <a:ea typeface="Times New Roman" panose="02020603050405020304" pitchFamily="18" charset="0"/>
                        </a:rPr>
                        <a:t>Conversion to plasmin (fibrinolysis)</a:t>
                      </a:r>
                    </a:p>
                    <a:p>
                      <a:pPr marL="255600" marR="0" lvl="0" indent="-255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tab pos="1193800" algn="l"/>
                          <a:tab pos="2641600" algn="l"/>
                        </a:tabLst>
                        <a:defRPr/>
                      </a:pPr>
                      <a:r>
                        <a:rPr lang="en-US" sz="1400" dirty="0">
                          <a:solidFill>
                            <a:srgbClr val="000000"/>
                          </a:solidFill>
                          <a:effectLst/>
                          <a:latin typeface="+mn-lt"/>
                          <a:ea typeface="Times New Roman" panose="02020603050405020304" pitchFamily="18" charset="0"/>
                        </a:rPr>
                        <a:t>Fibrinolytic inhibitors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781534"/>
                  </a:ext>
                </a:extLst>
              </a:tr>
              <a:tr h="333057">
                <a:tc>
                  <a:txBody>
                    <a:bodyPr/>
                    <a:lstStyle/>
                    <a:p>
                      <a:r>
                        <a:rPr lang="en-IN" sz="1400" b="1" i="0" u="none" strike="noStrike" cap="none" baseline="0" dirty="0" err="1">
                          <a:solidFill>
                            <a:schemeClr val="tx1"/>
                          </a:solidFill>
                          <a:latin typeface="+mn-lt"/>
                          <a:ea typeface="+mn-ea"/>
                          <a:cs typeface="+mn-cs"/>
                          <a:sym typeface="Arial"/>
                        </a:rPr>
                        <a:t>Group</a:t>
                      </a:r>
                      <a:r>
                        <a:rPr lang="en-IN" sz="600" b="1" i="0" u="none" strike="noStrike" cap="none" baseline="0" dirty="0" err="1">
                          <a:solidFill>
                            <a:schemeClr val="bg1"/>
                          </a:solidFill>
                          <a:latin typeface="+mn-lt"/>
                          <a:ea typeface="+mn-ea"/>
                          <a:cs typeface="+mn-cs"/>
                          <a:sym typeface="Arial"/>
                        </a:rPr>
                        <a:t>Two</a:t>
                      </a:r>
                      <a:r>
                        <a:rPr lang="en-IN" sz="1400" b="1" i="0" u="none" strike="noStrike" cap="none" baseline="0" dirty="0">
                          <a:solidFill>
                            <a:schemeClr val="tx1"/>
                          </a:solidFill>
                          <a:latin typeface="+mn-lt"/>
                          <a:ea typeface="+mn-ea"/>
                          <a:cs typeface="+mn-cs"/>
                          <a:sym typeface="Arial"/>
                        </a:rPr>
                        <a:t>-Non-</a:t>
                      </a:r>
                      <a:r>
                        <a:rPr lang="en-IN" sz="1400" b="1" i="0" u="none" strike="noStrike" cap="none" baseline="0" dirty="0" err="1">
                          <a:solidFill>
                            <a:schemeClr val="tx1"/>
                          </a:solidFill>
                          <a:latin typeface="+mn-lt"/>
                          <a:ea typeface="+mn-ea"/>
                          <a:cs typeface="+mn-cs"/>
                          <a:sym typeface="Arial"/>
                        </a:rPr>
                        <a:t>hemostatic</a:t>
                      </a:r>
                      <a:r>
                        <a:rPr lang="en-IN" sz="1400" b="1" i="0" u="none" strike="noStrike" cap="none" baseline="0" dirty="0">
                          <a:solidFill>
                            <a:schemeClr val="tx1"/>
                          </a:solidFill>
                          <a:latin typeface="+mn-lt"/>
                          <a:ea typeface="+mn-ea"/>
                          <a:cs typeface="+mn-cs"/>
                          <a:sym typeface="Arial"/>
                        </a:rPr>
                        <a:t> Proteins</a:t>
                      </a:r>
                      <a:endParaRPr lang="en-US" sz="1400" b="1"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bg1"/>
                          </a:solidFill>
                          <a:latin typeface="+mn-lt"/>
                          <a:ea typeface="+mn-ea"/>
                          <a:cs typeface="+mn-cs"/>
                          <a:sym typeface="Arial"/>
                        </a:rPr>
                        <a:t>GroupTwo-Non-hemostatic Proteins</a:t>
                      </a:r>
                      <a:endParaRPr lang="en-US" sz="1400" b="1"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3886873"/>
                  </a:ext>
                </a:extLst>
              </a:tr>
              <a:tr h="308759">
                <a:tc>
                  <a:txBody>
                    <a:bodyPr/>
                    <a:lstStyle/>
                    <a:p>
                      <a:r>
                        <a:rPr lang="en-US" sz="1400" b="1" i="0" u="none" strike="noStrike" cap="none" dirty="0">
                          <a:solidFill>
                            <a:schemeClr val="tx1"/>
                          </a:solidFill>
                          <a:effectLst/>
                          <a:latin typeface="+mn-lt"/>
                          <a:ea typeface="+mn-ea"/>
                          <a:cs typeface="+mn-cs"/>
                          <a:sym typeface="Arial"/>
                        </a:rPr>
                        <a:t>Platelet specific</a:t>
                      </a:r>
                      <a:endParaRPr lang="en-US" sz="14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dirty="0">
                          <a:solidFill>
                            <a:schemeClr val="bg1"/>
                          </a:solidFill>
                          <a:effectLst/>
                          <a:latin typeface="+mn-lt"/>
                          <a:ea typeface="+mn-ea"/>
                          <a:cs typeface="+mn-cs"/>
                          <a:sym typeface="Arial"/>
                        </a:rPr>
                        <a:t>Platelet specific</a:t>
                      </a:r>
                      <a:endParaRPr lang="en-US" sz="14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585638"/>
                  </a:ext>
                </a:extLst>
              </a:tr>
              <a:tr h="802680">
                <a:tc>
                  <a:txBody>
                    <a:bodyPr/>
                    <a:lstStyle/>
                    <a:p>
                      <a:pPr marL="255600" marR="0" lvl="0" indent="-255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1400" i="1" dirty="0">
                          <a:solidFill>
                            <a:srgbClr val="000000"/>
                          </a:solidFill>
                          <a:effectLst/>
                          <a:latin typeface="+mn-lt"/>
                          <a:ea typeface="Times New Roman" panose="02020603050405020304" pitchFamily="18" charset="0"/>
                        </a:rPr>
                        <a:t>β-</a:t>
                      </a:r>
                      <a:r>
                        <a:rPr lang="en-US" sz="1400" i="0" dirty="0">
                          <a:solidFill>
                            <a:srgbClr val="000000"/>
                          </a:solidFill>
                          <a:effectLst/>
                          <a:latin typeface="+mn-lt"/>
                          <a:ea typeface="Times New Roman" panose="02020603050405020304" pitchFamily="18" charset="0"/>
                        </a:rPr>
                        <a:t>thromboglobulin</a:t>
                      </a:r>
                    </a:p>
                    <a:p>
                      <a:pPr marL="255600" marR="0" lvl="0" indent="-255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1400" b="0" i="0" u="none" strike="noStrike" cap="none" dirty="0">
                          <a:solidFill>
                            <a:schemeClr val="tx1"/>
                          </a:solidFill>
                          <a:effectLst/>
                          <a:latin typeface="+mn-lt"/>
                          <a:ea typeface="+mn-ea"/>
                          <a:cs typeface="+mn-cs"/>
                          <a:sym typeface="Arial"/>
                        </a:rPr>
                        <a:t>Platelet factor 4</a:t>
                      </a:r>
                      <a:endParaRPr lang="en-US" sz="1400" i="0" dirty="0">
                        <a:solidFill>
                          <a:srgbClr val="000000"/>
                        </a:solidFill>
                        <a:effectLst/>
                        <a:latin typeface="+mn-lt"/>
                        <a:ea typeface="Times New Roman" panose="02020603050405020304" pitchFamily="18" charset="0"/>
                      </a:endParaRPr>
                    </a:p>
                    <a:p>
                      <a:pPr marL="255600" marR="0" lvl="0" indent="-255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1400" b="0" i="0" u="none" strike="noStrike" cap="none" dirty="0">
                          <a:solidFill>
                            <a:schemeClr val="tx1"/>
                          </a:solidFill>
                          <a:effectLst/>
                          <a:latin typeface="+mn-lt"/>
                          <a:ea typeface="+mn-ea"/>
                          <a:cs typeface="+mn-cs"/>
                          <a:sym typeface="Arial"/>
                        </a:rPr>
                        <a:t>Multimerin</a:t>
                      </a:r>
                      <a:endParaRPr lang="en-US" sz="14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mn-lt"/>
                          <a:ea typeface="Times New Roman" panose="02020603050405020304" pitchFamily="18" charset="0"/>
                        </a:rPr>
                        <a:t>Chemoattractant for neutrophils, fibroblasts; neutralizer of heparin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mn-lt"/>
                          <a:ea typeface="Times New Roman" panose="02020603050405020304" pitchFamily="18" charset="0"/>
                        </a:rPr>
                        <a:t>Neutralizer of heparin; weak neutrophil and fibroblast chemoattractant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mn-lt"/>
                          <a:ea typeface="Times New Roman" panose="02020603050405020304" pitchFamily="18" charset="0"/>
                        </a:rPr>
                        <a:t>Complex with factor </a:t>
                      </a:r>
                      <a:r>
                        <a:rPr lang="en-US" sz="1400" dirty="0" err="1">
                          <a:solidFill>
                            <a:srgbClr val="000000"/>
                          </a:solidFill>
                          <a:effectLst/>
                          <a:latin typeface="+mn-lt"/>
                          <a:ea typeface="Times New Roman" panose="02020603050405020304" pitchFamily="18" charset="0"/>
                        </a:rPr>
                        <a:t>V</a:t>
                      </a:r>
                      <a:r>
                        <a:rPr lang="en-US" sz="600" dirty="0" err="1">
                          <a:solidFill>
                            <a:schemeClr val="bg1"/>
                          </a:solidFill>
                          <a:effectLst/>
                          <a:latin typeface="+mn-lt"/>
                          <a:ea typeface="Times New Roman" panose="02020603050405020304" pitchFamily="18" charset="0"/>
                        </a:rPr>
                        <a:t>ive</a:t>
                      </a:r>
                      <a:endParaRPr lang="en-US" sz="6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902797"/>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74398858"/>
              </p:ext>
            </p:extLst>
          </p:nvPr>
        </p:nvGraphicFramePr>
        <p:xfrm>
          <a:off x="1034950" y="2154555"/>
          <a:ext cx="92589" cy="200611"/>
        </p:xfrm>
        <a:graphic>
          <a:graphicData uri="http://schemas.openxmlformats.org/presentationml/2006/ole">
            <mc:AlternateContent xmlns:mc="http://schemas.openxmlformats.org/markup-compatibility/2006">
              <mc:Choice xmlns:v="urn:schemas-microsoft-com:vml" Requires="v">
                <p:oleObj name="Equation" r:id="rId2" imgW="75960" imgH="164880" progId="Equation.DSMT4">
                  <p:embed/>
                </p:oleObj>
              </mc:Choice>
              <mc:Fallback>
                <p:oleObj name="Equation" r:id="rId2" imgW="75960" imgH="164880" progId="Equation.DSMT4">
                  <p:embed/>
                  <p:pic>
                    <p:nvPicPr>
                      <p:cNvPr id="0" name=""/>
                      <p:cNvPicPr/>
                      <p:nvPr/>
                    </p:nvPicPr>
                    <p:blipFill>
                      <a:blip r:embed="rId3"/>
                      <a:stretch>
                        <a:fillRect/>
                      </a:stretch>
                    </p:blipFill>
                    <p:spPr>
                      <a:xfrm>
                        <a:off x="1034950" y="2154555"/>
                        <a:ext cx="92589" cy="20061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58092839"/>
              </p:ext>
            </p:extLst>
          </p:nvPr>
        </p:nvGraphicFramePr>
        <p:xfrm>
          <a:off x="1004252" y="4401527"/>
          <a:ext cx="153987" cy="201613"/>
        </p:xfrm>
        <a:graphic>
          <a:graphicData uri="http://schemas.openxmlformats.org/presentationml/2006/ole">
            <mc:AlternateContent xmlns:mc="http://schemas.openxmlformats.org/markup-compatibility/2006">
              <mc:Choice xmlns:v="urn:schemas-microsoft-com:vml" Requires="v">
                <p:oleObj name="Equation" r:id="rId4" imgW="126720" imgH="164880" progId="Equation.DSMT4">
                  <p:embed/>
                </p:oleObj>
              </mc:Choice>
              <mc:Fallback>
                <p:oleObj name="Equation" r:id="rId4" imgW="126720" imgH="164880" progId="Equation.DSMT4">
                  <p:embed/>
                  <p:pic>
                    <p:nvPicPr>
                      <p:cNvPr id="4" name="Object 3"/>
                      <p:cNvPicPr/>
                      <p:nvPr/>
                    </p:nvPicPr>
                    <p:blipFill>
                      <a:blip r:embed="rId5"/>
                      <a:stretch>
                        <a:fillRect/>
                      </a:stretch>
                    </p:blipFill>
                    <p:spPr>
                      <a:xfrm>
                        <a:off x="1004252" y="4401527"/>
                        <a:ext cx="153987" cy="201613"/>
                      </a:xfrm>
                      <a:prstGeom prst="rect">
                        <a:avLst/>
                      </a:prstGeom>
                    </p:spPr>
                  </p:pic>
                </p:oleObj>
              </mc:Fallback>
            </mc:AlternateContent>
          </a:graphicData>
        </a:graphic>
      </p:graphicFrame>
    </p:spTree>
    <p:extLst>
      <p:ext uri="{BB962C8B-B14F-4D97-AF65-F5344CB8AC3E}">
        <p14:creationId xmlns:p14="http://schemas.microsoft.com/office/powerpoint/2010/main" val="411797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38B4-2193-404B-818E-AC93AB7742EC}"/>
              </a:ext>
            </a:extLst>
          </p:cNvPr>
          <p:cNvSpPr>
            <a:spLocks noGrp="1"/>
          </p:cNvSpPr>
          <p:nvPr>
            <p:ph type="title"/>
          </p:nvPr>
        </p:nvSpPr>
        <p:spPr/>
        <p:txBody>
          <a:bodyPr/>
          <a:lstStyle/>
          <a:p>
            <a:r>
              <a:rPr lang="en-US" sz="3400" dirty="0"/>
              <a:t>Table 31-7 Composition and Functions of Platelet </a:t>
            </a:r>
            <a:r>
              <a:rPr lang="el-GR" sz="3400" dirty="0"/>
              <a:t>α</a:t>
            </a:r>
            <a:r>
              <a:rPr lang="en-US" sz="3400" dirty="0"/>
              <a:t>-Granule Proteins </a:t>
            </a:r>
            <a:r>
              <a:rPr lang="en-US" sz="2000" b="0" dirty="0"/>
              <a:t>(2 of 2)</a:t>
            </a:r>
          </a:p>
        </p:txBody>
      </p:sp>
      <p:sp>
        <p:nvSpPr>
          <p:cNvPr id="4" name="Content Placeholder 3">
            <a:extLst>
              <a:ext uri="{FF2B5EF4-FFF2-40B4-BE49-F238E27FC236}">
                <a16:creationId xmlns:a16="http://schemas.microsoft.com/office/drawing/2014/main" id="{06DC64B7-BADF-4F88-83F2-D7B6F842AED3}"/>
              </a:ext>
            </a:extLst>
          </p:cNvPr>
          <p:cNvSpPr>
            <a:spLocks noGrp="1"/>
          </p:cNvSpPr>
          <p:nvPr>
            <p:ph sz="quarter" idx="13"/>
          </p:nvPr>
        </p:nvSpPr>
        <p:spPr>
          <a:xfrm>
            <a:off x="457200" y="4667992"/>
            <a:ext cx="8343900" cy="551708"/>
          </a:xfrm>
        </p:spPr>
        <p:txBody>
          <a:bodyPr/>
          <a:lstStyle/>
          <a:p>
            <a:pPr marL="432" indent="0">
              <a:buNone/>
            </a:pPr>
            <a:r>
              <a:rPr lang="en-US" sz="1400" dirty="0"/>
              <a:t>P</a:t>
            </a:r>
            <a:r>
              <a:rPr lang="en-US" sz="200" dirty="0"/>
              <a:t> </a:t>
            </a:r>
            <a:r>
              <a:rPr lang="en-US" sz="1400" dirty="0"/>
              <a:t>D</a:t>
            </a:r>
            <a:r>
              <a:rPr lang="en-US" sz="200" dirty="0"/>
              <a:t> </a:t>
            </a:r>
            <a:r>
              <a:rPr lang="en-US" sz="1400" dirty="0"/>
              <a:t>G</a:t>
            </a:r>
            <a:r>
              <a:rPr lang="en-US" sz="200" dirty="0"/>
              <a:t> </a:t>
            </a:r>
            <a:r>
              <a:rPr lang="en-US" sz="1400" dirty="0"/>
              <a:t>F, platelet-derived growth factor (P</a:t>
            </a:r>
            <a:r>
              <a:rPr lang="en-US" sz="200" dirty="0"/>
              <a:t> </a:t>
            </a:r>
            <a:r>
              <a:rPr lang="en-US" sz="1400" dirty="0"/>
              <a:t>D</a:t>
            </a:r>
            <a:r>
              <a:rPr lang="en-US" sz="200" dirty="0"/>
              <a:t> </a:t>
            </a:r>
            <a:r>
              <a:rPr lang="en-US" sz="1400" dirty="0"/>
              <a:t>G</a:t>
            </a:r>
            <a:r>
              <a:rPr lang="en-US" sz="200" dirty="0"/>
              <a:t> </a:t>
            </a:r>
            <a:r>
              <a:rPr lang="en-US" sz="1400" dirty="0"/>
              <a:t>F)’ T</a:t>
            </a:r>
            <a:r>
              <a:rPr lang="en-US" sz="200" dirty="0"/>
              <a:t> </a:t>
            </a:r>
            <a:r>
              <a:rPr lang="en-US" sz="1400" dirty="0"/>
              <a:t>G</a:t>
            </a:r>
            <a:r>
              <a:rPr lang="en-US" sz="200" dirty="0"/>
              <a:t> </a:t>
            </a:r>
            <a:r>
              <a:rPr lang="en-US" sz="1400" dirty="0"/>
              <a:t>F</a:t>
            </a:r>
            <a:r>
              <a:rPr lang="en-US" sz="100" dirty="0"/>
              <a:t> </a:t>
            </a:r>
            <a:r>
              <a:rPr lang="el-GR" sz="1400" i="1" dirty="0"/>
              <a:t>β</a:t>
            </a:r>
            <a:r>
              <a:rPr lang="en-US" sz="1400" dirty="0"/>
              <a:t>), transforming growth factor-</a:t>
            </a:r>
            <a:r>
              <a:rPr lang="el-GR" sz="1400" i="1" dirty="0"/>
              <a:t>β</a:t>
            </a:r>
            <a:r>
              <a:rPr lang="en-US" sz="1400" dirty="0"/>
              <a:t>; E</a:t>
            </a:r>
            <a:r>
              <a:rPr lang="en-US" sz="200" dirty="0"/>
              <a:t> </a:t>
            </a:r>
            <a:r>
              <a:rPr lang="en-US" sz="1400" dirty="0"/>
              <a:t>G</a:t>
            </a:r>
            <a:r>
              <a:rPr lang="en-US" sz="200" dirty="0"/>
              <a:t> </a:t>
            </a:r>
            <a:r>
              <a:rPr lang="en-US" sz="1400" dirty="0"/>
              <a:t>F, epidermal growth factor; I</a:t>
            </a:r>
            <a:r>
              <a:rPr lang="en-US" sz="200" dirty="0"/>
              <a:t> </a:t>
            </a:r>
            <a:r>
              <a:rPr lang="en-US" sz="1400" dirty="0"/>
              <a:t>G</a:t>
            </a:r>
            <a:r>
              <a:rPr lang="en-US" sz="200" dirty="0"/>
              <a:t> </a:t>
            </a:r>
            <a:r>
              <a:rPr lang="en-US" sz="1400" dirty="0"/>
              <a:t>F, insulin-like growth factor; V</a:t>
            </a:r>
            <a:r>
              <a:rPr lang="en-US" sz="200" dirty="0"/>
              <a:t> </a:t>
            </a:r>
            <a:r>
              <a:rPr lang="en-US" sz="1400" dirty="0"/>
              <a:t>E</a:t>
            </a:r>
            <a:r>
              <a:rPr lang="en-US" sz="200" dirty="0"/>
              <a:t> </a:t>
            </a:r>
            <a:r>
              <a:rPr lang="en-US" sz="1400" dirty="0"/>
              <a:t>G</a:t>
            </a:r>
            <a:r>
              <a:rPr lang="en-US" sz="200" dirty="0"/>
              <a:t> </a:t>
            </a:r>
            <a:r>
              <a:rPr lang="en-US" sz="1400" dirty="0"/>
              <a:t>F, vascular endothelial growth factor.</a:t>
            </a:r>
          </a:p>
        </p:txBody>
      </p:sp>
      <p:graphicFrame>
        <p:nvGraphicFramePr>
          <p:cNvPr id="3" name="Table 2">
            <a:extLst>
              <a:ext uri="{FF2B5EF4-FFF2-40B4-BE49-F238E27FC236}">
                <a16:creationId xmlns:a16="http://schemas.microsoft.com/office/drawing/2014/main" id="{5410D439-363E-4741-A8B8-3F0B288A8DCA}"/>
              </a:ext>
            </a:extLst>
          </p:cNvPr>
          <p:cNvGraphicFramePr>
            <a:graphicFrameLocks noGrp="1"/>
          </p:cNvGraphicFramePr>
          <p:nvPr>
            <p:extLst>
              <p:ext uri="{D42A27DB-BD31-4B8C-83A1-F6EECF244321}">
                <p14:modId xmlns:p14="http://schemas.microsoft.com/office/powerpoint/2010/main" val="1175376685"/>
              </p:ext>
            </p:extLst>
          </p:nvPr>
        </p:nvGraphicFramePr>
        <p:xfrm>
          <a:off x="457200" y="1895872"/>
          <a:ext cx="8343900" cy="2283968"/>
        </p:xfrm>
        <a:graphic>
          <a:graphicData uri="http://schemas.openxmlformats.org/drawingml/2006/table">
            <a:tbl>
              <a:tblPr firstRow="1" bandRow="1">
                <a:tableStyleId>{2D5ABB26-0587-4C30-8999-92F81FD0307C}</a:tableStyleId>
              </a:tblPr>
              <a:tblGrid>
                <a:gridCol w="3225735">
                  <a:extLst>
                    <a:ext uri="{9D8B030D-6E8A-4147-A177-3AD203B41FA5}">
                      <a16:colId xmlns:a16="http://schemas.microsoft.com/office/drawing/2014/main" val="4067914122"/>
                    </a:ext>
                  </a:extLst>
                </a:gridCol>
                <a:gridCol w="5118165">
                  <a:extLst>
                    <a:ext uri="{9D8B030D-6E8A-4147-A177-3AD203B41FA5}">
                      <a16:colId xmlns:a16="http://schemas.microsoft.com/office/drawing/2014/main" val="3130389359"/>
                    </a:ext>
                  </a:extLst>
                </a:gridCol>
              </a:tblGrid>
              <a:tr h="0">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Protein</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046145"/>
                  </a:ext>
                </a:extLst>
              </a:tr>
              <a:tr h="370840">
                <a:tc>
                  <a:txBody>
                    <a:bodyPr/>
                    <a:lstStyle/>
                    <a:p>
                      <a:pPr marL="88900" marR="0" indent="-88900">
                        <a:spcBef>
                          <a:spcPts val="0"/>
                        </a:spcBef>
                        <a:spcAft>
                          <a:spcPts val="600"/>
                        </a:spcAft>
                        <a:tabLst>
                          <a:tab pos="1193800" algn="l"/>
                          <a:tab pos="2641600" algn="l"/>
                        </a:tabLst>
                      </a:pPr>
                      <a:r>
                        <a:rPr lang="en-US" sz="1400" b="1" i="0" u="none" strike="noStrike" cap="none" dirty="0">
                          <a:solidFill>
                            <a:schemeClr val="tx1"/>
                          </a:solidFill>
                          <a:effectLst/>
                          <a:latin typeface="+mn-lt"/>
                          <a:ea typeface="+mn-ea"/>
                          <a:cs typeface="+mn-cs"/>
                          <a:sym typeface="Arial"/>
                        </a:rPr>
                        <a:t>Mitogenic factors</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bg1"/>
                          </a:solidFill>
                          <a:effectLst/>
                          <a:latin typeface="+mn-lt"/>
                          <a:ea typeface="+mn-ea"/>
                          <a:cs typeface="+mn-cs"/>
                          <a:sym typeface="Arial"/>
                        </a:rPr>
                        <a:t>Mitogenic factors</a:t>
                      </a:r>
                      <a:endParaRPr lang="en-US" sz="1400" dirty="0">
                        <a:solidFill>
                          <a:schemeClr val="bg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542151"/>
                  </a:ext>
                </a:extLst>
              </a:tr>
              <a:tr h="370840">
                <a:tc>
                  <a:txBody>
                    <a:bodyPr/>
                    <a:lstStyle/>
                    <a:p>
                      <a:pPr marL="256032" marR="0" indent="-256032">
                        <a:spcBef>
                          <a:spcPts val="0"/>
                        </a:spcBef>
                        <a:spcAft>
                          <a:spcPts val="600"/>
                        </a:spcAft>
                        <a:buClr>
                          <a:srgbClr val="007FA3"/>
                        </a:buClr>
                        <a:buFont typeface="Arial" panose="020B0604020202020204" pitchFamily="34" charset="0"/>
                        <a:buChar char="•"/>
                        <a:tabLst>
                          <a:tab pos="1193800" algn="l"/>
                          <a:tab pos="2641600" algn="l"/>
                        </a:tabLst>
                      </a:pPr>
                      <a:r>
                        <a:rPr lang="en-US" sz="1400" b="0" i="0" u="none" strike="noStrike" cap="none" dirty="0">
                          <a:solidFill>
                            <a:schemeClr val="tx1"/>
                          </a:solidFill>
                          <a:effectLst/>
                          <a:latin typeface="+mn-lt"/>
                          <a:ea typeface="+mn-ea"/>
                          <a:cs typeface="+mn-cs"/>
                          <a:sym typeface="Arial"/>
                        </a:rPr>
                        <a:t>P</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D</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G</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F, T</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G</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F</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β, E</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G</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F, I</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G</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F</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1193800" algn="l"/>
                          <a:tab pos="2641600" algn="l"/>
                        </a:tabLst>
                        <a:defRPr/>
                      </a:pPr>
                      <a:r>
                        <a:rPr lang="en-US" sz="1400" b="0" i="0" u="none" strike="noStrike" cap="none" dirty="0">
                          <a:solidFill>
                            <a:schemeClr val="tx1"/>
                          </a:solidFill>
                          <a:effectLst/>
                          <a:latin typeface="+mn-lt"/>
                          <a:ea typeface="+mn-ea"/>
                          <a:cs typeface="+mn-cs"/>
                          <a:sym typeface="Arial"/>
                        </a:rPr>
                        <a:t>V</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E</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G</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F</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Promotion of regrowth of smooth muscle cells (wound repair)</a:t>
                      </a:r>
                    </a:p>
                    <a:p>
                      <a:pPr marL="0" marR="0" lvl="0" indent="0" algn="just" defTabSz="914400" rtl="0" eaLnBrk="1" fontAlgn="auto" latinLnBrk="0" hangingPunct="1">
                        <a:lnSpc>
                          <a:spcPct val="100000"/>
                        </a:lnSpc>
                        <a:spcBef>
                          <a:spcPts val="0"/>
                        </a:spcBef>
                        <a:spcAft>
                          <a:spcPts val="0"/>
                        </a:spcAft>
                        <a:buClrTx/>
                        <a:buSzTx/>
                        <a:buFontTx/>
                        <a:buNone/>
                        <a:tabLst>
                          <a:tab pos="1193800" algn="l"/>
                          <a:tab pos="2641600" algn="l"/>
                        </a:tabLst>
                        <a:defRPr/>
                      </a:pPr>
                      <a:r>
                        <a:rPr lang="en-US" sz="1400" dirty="0">
                          <a:solidFill>
                            <a:srgbClr val="000000"/>
                          </a:solidFill>
                          <a:effectLst/>
                          <a:latin typeface="+mn-lt"/>
                          <a:ea typeface="Times New Roman" panose="02020603050405020304" pitchFamily="18" charset="0"/>
                        </a:rPr>
                        <a:t>Angiogenic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781534"/>
                  </a:ext>
                </a:extLst>
              </a:tr>
              <a:tr h="370840">
                <a:tc>
                  <a:txBody>
                    <a:bodyPr/>
                    <a:lstStyle/>
                    <a:p>
                      <a:pPr marL="88900" marR="0" indent="-88900">
                        <a:spcBef>
                          <a:spcPts val="0"/>
                        </a:spcBef>
                        <a:spcAft>
                          <a:spcPts val="600"/>
                        </a:spcAft>
                        <a:tabLst>
                          <a:tab pos="1193800" algn="l"/>
                          <a:tab pos="2641600" algn="l"/>
                        </a:tabLst>
                      </a:pPr>
                      <a:r>
                        <a:rPr lang="en-US" sz="1400" b="1" i="0" u="none" strike="noStrike" cap="none" dirty="0">
                          <a:solidFill>
                            <a:schemeClr val="tx1"/>
                          </a:solidFill>
                          <a:effectLst/>
                          <a:latin typeface="+mn-lt"/>
                          <a:ea typeface="+mn-ea"/>
                          <a:cs typeface="+mn-cs"/>
                          <a:sym typeface="Arial"/>
                        </a:rPr>
                        <a:t>Miscellaneous</a:t>
                      </a: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b="1" i="0" u="none" strike="noStrike" cap="none" dirty="0">
                          <a:solidFill>
                            <a:schemeClr val="bg1"/>
                          </a:solidFill>
                          <a:effectLst/>
                          <a:latin typeface="+mn-lt"/>
                          <a:ea typeface="+mn-ea"/>
                          <a:cs typeface="+mn-cs"/>
                          <a:sym typeface="Arial"/>
                        </a:rPr>
                        <a:t>Miscellaneous</a:t>
                      </a:r>
                      <a:endParaRPr lang="en-US" sz="1400" dirty="0">
                        <a:solidFill>
                          <a:schemeClr val="bg1"/>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059116"/>
                  </a:ext>
                </a:extLst>
              </a:tr>
              <a:tr h="370840">
                <a:tc>
                  <a:txBody>
                    <a:bodyPr/>
                    <a:lstStyle/>
                    <a:p>
                      <a:pPr marL="256032" marR="0" indent="-256032">
                        <a:spcBef>
                          <a:spcPts val="0"/>
                        </a:spcBef>
                        <a:spcAft>
                          <a:spcPts val="600"/>
                        </a:spcAft>
                        <a:buClr>
                          <a:srgbClr val="007FA3"/>
                        </a:buClr>
                        <a:buFont typeface="Arial" panose="020B0604020202020204" pitchFamily="34" charset="0"/>
                        <a:buChar char="•"/>
                        <a:tabLst>
                          <a:tab pos="1193800" algn="l"/>
                          <a:tab pos="2641600" algn="l"/>
                        </a:tabLst>
                      </a:pPr>
                      <a:r>
                        <a:rPr lang="en-US" sz="1400" dirty="0">
                          <a:solidFill>
                            <a:srgbClr val="000000"/>
                          </a:solidFill>
                          <a:effectLst/>
                          <a:latin typeface="+mn-lt"/>
                          <a:ea typeface="Times New Roman" panose="02020603050405020304" pitchFamily="18" charset="0"/>
                        </a:rPr>
                        <a:t>Albumin, immunoglobulins</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1193800" algn="l"/>
                          <a:tab pos="2641600" algn="l"/>
                        </a:tabLst>
                        <a:defRPr/>
                      </a:pPr>
                      <a:r>
                        <a:rPr lang="en-US" sz="1400" dirty="0">
                          <a:solidFill>
                            <a:srgbClr val="000000"/>
                          </a:solidFill>
                          <a:effectLst/>
                          <a:latin typeface="+mn-lt"/>
                          <a:ea typeface="Times New Roman" panose="02020603050405020304" pitchFamily="18" charset="0"/>
                        </a:rPr>
                        <a:t>Thrombospondin, fibronectin, vitronectin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Unknown</a:t>
                      </a:r>
                    </a:p>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dirty="0">
                          <a:solidFill>
                            <a:srgbClr val="000000"/>
                          </a:solidFill>
                          <a:effectLst/>
                          <a:latin typeface="+mn-lt"/>
                          <a:ea typeface="Times New Roman" panose="02020603050405020304" pitchFamily="18" charset="0"/>
                        </a:rPr>
                        <a:t>Adhesive glycoproteins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802430"/>
                  </a:ext>
                </a:extLst>
              </a:tr>
            </a:tbl>
          </a:graphicData>
        </a:graphic>
      </p:graphicFrame>
    </p:spTree>
    <p:extLst>
      <p:ext uri="{BB962C8B-B14F-4D97-AF65-F5344CB8AC3E}">
        <p14:creationId xmlns:p14="http://schemas.microsoft.com/office/powerpoint/2010/main" val="1131176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AB09-DC47-4B8A-9639-B2D7D8FF95E2}"/>
              </a:ext>
            </a:extLst>
          </p:cNvPr>
          <p:cNvSpPr>
            <a:spLocks noGrp="1"/>
          </p:cNvSpPr>
          <p:nvPr>
            <p:ph type="title"/>
          </p:nvPr>
        </p:nvSpPr>
        <p:spPr/>
        <p:txBody>
          <a:bodyPr/>
          <a:lstStyle/>
          <a:p>
            <a:r>
              <a:rPr lang="it-IT" dirty="0"/>
              <a:t>Platelets-Organelle Zone </a:t>
            </a:r>
            <a:r>
              <a:rPr lang="it-IT" sz="2000" b="0" dirty="0"/>
              <a:t>(2 of 2)</a:t>
            </a:r>
            <a:endParaRPr lang="en-US" dirty="0"/>
          </a:p>
        </p:txBody>
      </p:sp>
      <p:sp>
        <p:nvSpPr>
          <p:cNvPr id="3" name="Content Placeholder 2">
            <a:extLst>
              <a:ext uri="{FF2B5EF4-FFF2-40B4-BE49-F238E27FC236}">
                <a16:creationId xmlns:a16="http://schemas.microsoft.com/office/drawing/2014/main" id="{3D7018C8-3BBE-46DE-A029-3BE236C5329B}"/>
              </a:ext>
            </a:extLst>
          </p:cNvPr>
          <p:cNvSpPr>
            <a:spLocks noGrp="1"/>
          </p:cNvSpPr>
          <p:nvPr>
            <p:ph sz="quarter" idx="13"/>
          </p:nvPr>
        </p:nvSpPr>
        <p:spPr/>
        <p:txBody>
          <a:bodyPr/>
          <a:lstStyle/>
          <a:p>
            <a:endParaRPr lang="en-US" dirty="0"/>
          </a:p>
          <a:p>
            <a:r>
              <a:rPr lang="en-US" dirty="0"/>
              <a:t>Lysosomes</a:t>
            </a:r>
          </a:p>
          <a:p>
            <a:pPr lvl="1"/>
            <a:r>
              <a:rPr lang="en-US" dirty="0"/>
              <a:t>Contain hydrolytic enzymes</a:t>
            </a:r>
          </a:p>
          <a:p>
            <a:pPr lvl="2"/>
            <a:r>
              <a:rPr lang="en-US" dirty="0"/>
              <a:t>Release associated with strong platelet agonists</a:t>
            </a:r>
          </a:p>
          <a:p>
            <a:r>
              <a:rPr lang="en-US" dirty="0"/>
              <a:t>Peroxisomes</a:t>
            </a:r>
          </a:p>
          <a:p>
            <a:pPr lvl="1"/>
            <a:r>
              <a:rPr lang="en-US" dirty="0"/>
              <a:t>Involved in fatty acid oxidation, synthesis of platelet activating factor (P</a:t>
            </a:r>
            <a:r>
              <a:rPr lang="en-US" sz="100" dirty="0"/>
              <a:t> </a:t>
            </a:r>
            <a:r>
              <a:rPr lang="en-US" dirty="0"/>
              <a:t>A</a:t>
            </a:r>
            <a:r>
              <a:rPr lang="en-US" sz="100" dirty="0"/>
              <a:t> </a:t>
            </a:r>
            <a:r>
              <a:rPr lang="en-US" dirty="0"/>
              <a:t>F)</a:t>
            </a:r>
          </a:p>
        </p:txBody>
      </p:sp>
    </p:spTree>
    <p:extLst>
      <p:ext uri="{BB962C8B-B14F-4D97-AF65-F5344CB8AC3E}">
        <p14:creationId xmlns:p14="http://schemas.microsoft.com/office/powerpoint/2010/main" val="163904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1BBF-F92D-4C5B-9975-DF666392BA67}"/>
              </a:ext>
            </a:extLst>
          </p:cNvPr>
          <p:cNvSpPr>
            <a:spLocks noGrp="1"/>
          </p:cNvSpPr>
          <p:nvPr>
            <p:ph type="title"/>
          </p:nvPr>
        </p:nvSpPr>
        <p:spPr/>
        <p:txBody>
          <a:bodyPr/>
          <a:lstStyle/>
          <a:p>
            <a:r>
              <a:rPr lang="en-US" dirty="0"/>
              <a:t>Platelets-Membrane Systems</a:t>
            </a:r>
          </a:p>
        </p:txBody>
      </p:sp>
      <p:sp>
        <p:nvSpPr>
          <p:cNvPr id="3" name="Content Placeholder 2">
            <a:extLst>
              <a:ext uri="{FF2B5EF4-FFF2-40B4-BE49-F238E27FC236}">
                <a16:creationId xmlns:a16="http://schemas.microsoft.com/office/drawing/2014/main" id="{C54979CE-EBFF-4DDF-88EF-AC9941AAC057}"/>
              </a:ext>
            </a:extLst>
          </p:cNvPr>
          <p:cNvSpPr>
            <a:spLocks noGrp="1"/>
          </p:cNvSpPr>
          <p:nvPr>
            <p:ph sz="quarter" idx="13"/>
          </p:nvPr>
        </p:nvSpPr>
        <p:spPr/>
        <p:txBody>
          <a:bodyPr/>
          <a:lstStyle/>
          <a:p>
            <a:endParaRPr lang="en-US" dirty="0"/>
          </a:p>
          <a:p>
            <a:r>
              <a:rPr lang="en-US" dirty="0"/>
              <a:t>Open canalicular system (O</a:t>
            </a:r>
            <a:r>
              <a:rPr lang="en-US" sz="100" dirty="0"/>
              <a:t> </a:t>
            </a:r>
            <a:r>
              <a:rPr lang="en-US" dirty="0"/>
              <a:t>C</a:t>
            </a:r>
            <a:r>
              <a:rPr lang="en-US" sz="100" dirty="0"/>
              <a:t> </a:t>
            </a:r>
            <a:r>
              <a:rPr lang="en-US" dirty="0"/>
              <a:t>S)</a:t>
            </a:r>
          </a:p>
          <a:p>
            <a:pPr lvl="1"/>
            <a:r>
              <a:rPr lang="en-US" dirty="0"/>
              <a:t>Series of surface connected channels</a:t>
            </a:r>
          </a:p>
          <a:p>
            <a:pPr lvl="2"/>
            <a:r>
              <a:rPr lang="en-US" dirty="0"/>
              <a:t>Originate from invagination of plasma membrane</a:t>
            </a:r>
          </a:p>
          <a:p>
            <a:pPr lvl="1"/>
            <a:r>
              <a:rPr lang="en-US" dirty="0"/>
              <a:t>Provides route for substances entering and leaving platelet interior</a:t>
            </a:r>
          </a:p>
          <a:p>
            <a:r>
              <a:rPr lang="en-US" dirty="0"/>
              <a:t>Dense tubular system (D</a:t>
            </a:r>
            <a:r>
              <a:rPr lang="en-US" sz="100" dirty="0"/>
              <a:t> </a:t>
            </a:r>
            <a:r>
              <a:rPr lang="en-US" dirty="0"/>
              <a:t>T</a:t>
            </a:r>
            <a:r>
              <a:rPr lang="en-US" sz="100" dirty="0"/>
              <a:t> </a:t>
            </a:r>
            <a:r>
              <a:rPr lang="en-US" dirty="0"/>
              <a:t>S)</a:t>
            </a:r>
          </a:p>
          <a:p>
            <a:pPr lvl="1"/>
            <a:r>
              <a:rPr lang="en-US" dirty="0"/>
              <a:t>Originates from endoplasmic reticulum of M</a:t>
            </a:r>
            <a:r>
              <a:rPr lang="en-US" sz="100" dirty="0"/>
              <a:t> </a:t>
            </a:r>
            <a:r>
              <a:rPr lang="en-US" dirty="0"/>
              <a:t>K</a:t>
            </a:r>
          </a:p>
          <a:p>
            <a:pPr lvl="1"/>
            <a:r>
              <a:rPr lang="en-US" dirty="0"/>
              <a:t>Storage site for C</a:t>
            </a:r>
            <a:r>
              <a:rPr lang="en-US" sz="100" dirty="0"/>
              <a:t> </a:t>
            </a:r>
            <a:r>
              <a:rPr lang="en-US" dirty="0"/>
              <a:t>a</a:t>
            </a:r>
            <a:r>
              <a:rPr lang="en-US" baseline="30000" dirty="0"/>
              <a:t>++</a:t>
            </a:r>
          </a:p>
          <a:p>
            <a:pPr lvl="1"/>
            <a:r>
              <a:rPr lang="en-US" dirty="0"/>
              <a:t>Major site of prostaglandin and T</a:t>
            </a:r>
            <a:r>
              <a:rPr lang="en-US" sz="100" dirty="0"/>
              <a:t> </a:t>
            </a:r>
            <a:r>
              <a:rPr lang="en-US" dirty="0"/>
              <a:t>X A2</a:t>
            </a:r>
          </a:p>
        </p:txBody>
      </p:sp>
    </p:spTree>
    <p:extLst>
      <p:ext uri="{BB962C8B-B14F-4D97-AF65-F5344CB8AC3E}">
        <p14:creationId xmlns:p14="http://schemas.microsoft.com/office/powerpoint/2010/main" val="914749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(1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199" y="1556326"/>
            <a:ext cx="8484919" cy="4825424"/>
          </a:xfrm>
        </p:spPr>
        <p:txBody>
          <a:bodyPr/>
          <a:lstStyle/>
          <a:p>
            <a:endParaRPr lang="en-US" sz="2200" dirty="0"/>
          </a:p>
          <a:p>
            <a:r>
              <a:rPr lang="en-US" sz="2200" dirty="0"/>
              <a:t>Maintain vascular integrity</a:t>
            </a:r>
          </a:p>
          <a:p>
            <a:pPr lvl="1"/>
            <a:r>
              <a:rPr lang="en-US" sz="2200" dirty="0"/>
              <a:t>Contain cytokines and growth factors that are released upon activation</a:t>
            </a:r>
          </a:p>
          <a:p>
            <a:r>
              <a:rPr lang="en-US" sz="2200" dirty="0"/>
              <a:t>Form primary hemostatic plug when activated</a:t>
            </a:r>
          </a:p>
          <a:p>
            <a:r>
              <a:rPr lang="en-US" sz="2200" dirty="0"/>
              <a:t>Provide surface for coagulation protein interaction and fibrin generation</a:t>
            </a:r>
          </a:p>
          <a:p>
            <a:pPr lvl="1"/>
            <a:r>
              <a:rPr lang="en-US" sz="2200" dirty="0"/>
              <a:t>Secondary hemostatic plug</a:t>
            </a:r>
          </a:p>
          <a:p>
            <a:pPr lvl="1"/>
            <a:r>
              <a:rPr lang="en-US" sz="2200" dirty="0"/>
              <a:t>Promote tissue repair and healing</a:t>
            </a:r>
          </a:p>
          <a:p>
            <a:r>
              <a:rPr lang="en-US" sz="2200" dirty="0"/>
              <a:t>Inflammation</a:t>
            </a:r>
          </a:p>
          <a:p>
            <a:r>
              <a:rPr lang="en-US" sz="2200" dirty="0"/>
              <a:t>Innate and adaptive immune responses</a:t>
            </a:r>
          </a:p>
          <a:p>
            <a:pPr lvl="1"/>
            <a:r>
              <a:rPr lang="en-US" sz="2200" dirty="0"/>
              <a:t>Interact with leukocytes</a:t>
            </a:r>
          </a:p>
        </p:txBody>
      </p:sp>
    </p:spTree>
    <p:extLst>
      <p:ext uri="{BB962C8B-B14F-4D97-AF65-F5344CB8AC3E}">
        <p14:creationId xmlns:p14="http://schemas.microsoft.com/office/powerpoint/2010/main" val="2334097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(2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229600" cy="4844474"/>
          </a:xfrm>
        </p:spPr>
        <p:txBody>
          <a:bodyPr/>
          <a:lstStyle/>
          <a:p>
            <a:endParaRPr lang="en-US" sz="2200" dirty="0"/>
          </a:p>
          <a:p>
            <a:r>
              <a:rPr lang="en-US" sz="2200" dirty="0"/>
              <a:t>Primary hemostatic plug formation</a:t>
            </a:r>
          </a:p>
          <a:p>
            <a:pPr lvl="1"/>
            <a:r>
              <a:rPr lang="en-US" sz="2200" dirty="0"/>
              <a:t>Platelet activation-vessel injury</a:t>
            </a:r>
          </a:p>
          <a:p>
            <a:pPr lvl="2"/>
            <a:r>
              <a:rPr lang="en-US" sz="2200" dirty="0"/>
              <a:t>Adhesion</a:t>
            </a:r>
          </a:p>
          <a:p>
            <a:pPr lvl="2"/>
            <a:r>
              <a:rPr lang="en-US" sz="2200" dirty="0"/>
              <a:t>Activation and shape change -“contraction”</a:t>
            </a:r>
          </a:p>
          <a:p>
            <a:pPr lvl="2"/>
            <a:r>
              <a:rPr lang="en-US" sz="2200" dirty="0"/>
              <a:t>Secretion</a:t>
            </a:r>
          </a:p>
          <a:p>
            <a:pPr lvl="2"/>
            <a:r>
              <a:rPr lang="en-US" sz="2200" dirty="0"/>
              <a:t>Aggregation</a:t>
            </a:r>
          </a:p>
        </p:txBody>
      </p:sp>
    </p:spTree>
    <p:extLst>
      <p:ext uri="{BB962C8B-B14F-4D97-AF65-F5344CB8AC3E}">
        <p14:creationId xmlns:p14="http://schemas.microsoft.com/office/powerpoint/2010/main" val="2343856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57A5-E661-485F-8B76-E82109109855}"/>
              </a:ext>
            </a:extLst>
          </p:cNvPr>
          <p:cNvSpPr>
            <a:spLocks noGrp="1"/>
          </p:cNvSpPr>
          <p:nvPr>
            <p:ph type="title"/>
          </p:nvPr>
        </p:nvSpPr>
        <p:spPr/>
        <p:txBody>
          <a:bodyPr/>
          <a:lstStyle/>
          <a:p>
            <a:r>
              <a:rPr lang="en-US" sz="3400" dirty="0"/>
              <a:t>Figure 31-8 Diagram of Platelets Forming the Primary Hemostatic Plug</a:t>
            </a:r>
          </a:p>
        </p:txBody>
      </p:sp>
      <p:pic>
        <p:nvPicPr>
          <p:cNvPr id="4" name="Picture 3" descr="Tissue injury pictured on the top, causes platelets to adhere to subendothelial structures including collagen. Shape change takes place with the secretion of granule contents, and aggregation follow. Additional platelets become activated by the secreted substances and clump together, eventually forming a mechanical barrier that halts the flow of blood from the wound.">
            <a:extLst>
              <a:ext uri="{FF2B5EF4-FFF2-40B4-BE49-F238E27FC236}">
                <a16:creationId xmlns:a16="http://schemas.microsoft.com/office/drawing/2014/main" id="{48BFB03B-D4B6-4AAA-86C7-2605896FC6D0}"/>
              </a:ext>
            </a:extLst>
          </p:cNvPr>
          <p:cNvPicPr>
            <a:picLocks noChangeAspect="1"/>
          </p:cNvPicPr>
          <p:nvPr/>
        </p:nvPicPr>
        <p:blipFill>
          <a:blip r:embed="rId3"/>
          <a:stretch>
            <a:fillRect/>
          </a:stretch>
        </p:blipFill>
        <p:spPr>
          <a:xfrm>
            <a:off x="3473995" y="1817691"/>
            <a:ext cx="1601102" cy="4462529"/>
          </a:xfrm>
          <a:prstGeom prst="rect">
            <a:avLst/>
          </a:prstGeom>
        </p:spPr>
      </p:pic>
    </p:spTree>
    <p:extLst>
      <p:ext uri="{BB962C8B-B14F-4D97-AF65-F5344CB8AC3E}">
        <p14:creationId xmlns:p14="http://schemas.microsoft.com/office/powerpoint/2010/main" val="37618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9B08-9E72-4585-AD91-31A2DC43F4CC}"/>
              </a:ext>
            </a:extLst>
          </p:cNvPr>
          <p:cNvSpPr>
            <a:spLocks noGrp="1"/>
          </p:cNvSpPr>
          <p:nvPr>
            <p:ph type="title"/>
          </p:nvPr>
        </p:nvSpPr>
        <p:spPr/>
        <p:txBody>
          <a:bodyPr/>
          <a:lstStyle/>
          <a:p>
            <a:r>
              <a:rPr lang="en-US" dirty="0"/>
              <a:t>Hemostasis </a:t>
            </a:r>
            <a:r>
              <a:rPr lang="en-US" sz="2000" b="0" dirty="0"/>
              <a:t>(2 of 3)</a:t>
            </a:r>
          </a:p>
        </p:txBody>
      </p:sp>
      <p:sp>
        <p:nvSpPr>
          <p:cNvPr id="3" name="Content Placeholder 2">
            <a:extLst>
              <a:ext uri="{FF2B5EF4-FFF2-40B4-BE49-F238E27FC236}">
                <a16:creationId xmlns:a16="http://schemas.microsoft.com/office/drawing/2014/main" id="{ACF86ED5-DE39-438F-A3AE-26560795BBD8}"/>
              </a:ext>
            </a:extLst>
          </p:cNvPr>
          <p:cNvSpPr>
            <a:spLocks noGrp="1"/>
          </p:cNvSpPr>
          <p:nvPr>
            <p:ph sz="quarter" idx="13"/>
          </p:nvPr>
        </p:nvSpPr>
        <p:spPr>
          <a:xfrm>
            <a:off x="457200" y="1556326"/>
            <a:ext cx="8229600" cy="4831948"/>
          </a:xfrm>
        </p:spPr>
        <p:txBody>
          <a:bodyPr/>
          <a:lstStyle/>
          <a:p>
            <a:endParaRPr lang="en-US" dirty="0"/>
          </a:p>
          <a:p>
            <a:r>
              <a:rPr lang="en-US" dirty="0"/>
              <a:t>Hemostasis depends on interaction of:</a:t>
            </a:r>
          </a:p>
          <a:p>
            <a:pPr lvl="1"/>
            <a:r>
              <a:rPr lang="en-US" dirty="0"/>
              <a:t>Blood vessels</a:t>
            </a:r>
          </a:p>
          <a:p>
            <a:pPr lvl="1"/>
            <a:r>
              <a:rPr lang="en-US" dirty="0"/>
              <a:t>Platelets</a:t>
            </a:r>
          </a:p>
          <a:p>
            <a:pPr lvl="1"/>
            <a:r>
              <a:rPr lang="en-US" dirty="0"/>
              <a:t>Soluble plasma proteins</a:t>
            </a:r>
          </a:p>
          <a:p>
            <a:pPr lvl="2"/>
            <a:r>
              <a:rPr lang="en-US" dirty="0"/>
              <a:t>Fibrin-forming</a:t>
            </a:r>
          </a:p>
          <a:p>
            <a:pPr lvl="2"/>
            <a:r>
              <a:rPr lang="en-US" dirty="0"/>
              <a:t>Fibrin-lysing</a:t>
            </a:r>
          </a:p>
          <a:p>
            <a:pPr lvl="2"/>
            <a:r>
              <a:rPr lang="en-US" dirty="0"/>
              <a:t>Inhibitors</a:t>
            </a:r>
          </a:p>
        </p:txBody>
      </p:sp>
    </p:spTree>
    <p:extLst>
      <p:ext uri="{BB962C8B-B14F-4D97-AF65-F5344CB8AC3E}">
        <p14:creationId xmlns:p14="http://schemas.microsoft.com/office/powerpoint/2010/main" val="3842666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(3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547100" cy="4844474"/>
          </a:xfrm>
        </p:spPr>
        <p:txBody>
          <a:bodyPr/>
          <a:lstStyle/>
          <a:p>
            <a:endParaRPr lang="en-US" sz="2200" dirty="0"/>
          </a:p>
          <a:p>
            <a:r>
              <a:rPr lang="en-US" sz="2200" dirty="0"/>
              <a:t>Adhesion</a:t>
            </a:r>
          </a:p>
          <a:p>
            <a:pPr lvl="1"/>
            <a:r>
              <a:rPr lang="en-US" sz="2200" dirty="0"/>
              <a:t>Initial response to vessel wall injury</a:t>
            </a:r>
          </a:p>
          <a:p>
            <a:pPr lvl="1"/>
            <a:r>
              <a:rPr lang="en-US" sz="2200" dirty="0"/>
              <a:t>Attachment of platelets to subendothelial collagen via platelet membrane receptors</a:t>
            </a:r>
          </a:p>
          <a:p>
            <a:pPr lvl="2"/>
            <a:r>
              <a:rPr lang="en-US" sz="2200" dirty="0"/>
              <a:t>G</a:t>
            </a:r>
            <a:r>
              <a:rPr lang="en-US" sz="100" dirty="0"/>
              <a:t> </a:t>
            </a:r>
            <a:r>
              <a:rPr lang="en-US" sz="2200" dirty="0"/>
              <a:t>P</a:t>
            </a:r>
            <a:r>
              <a:rPr lang="en-US" sz="100" dirty="0"/>
              <a:t> </a:t>
            </a:r>
            <a:r>
              <a:rPr lang="en-US" sz="2200" dirty="0"/>
              <a:t>I</a:t>
            </a:r>
            <a:r>
              <a:rPr lang="en-US" sz="100" dirty="0"/>
              <a:t> </a:t>
            </a:r>
            <a:r>
              <a:rPr lang="en-US" sz="2200" dirty="0"/>
              <a:t>a/I</a:t>
            </a:r>
            <a:r>
              <a:rPr lang="en-US" sz="100" dirty="0"/>
              <a:t> </a:t>
            </a:r>
            <a:r>
              <a:rPr lang="en-US" sz="2200" dirty="0"/>
              <a:t>I</a:t>
            </a:r>
            <a:r>
              <a:rPr lang="en-US" sz="100" dirty="0"/>
              <a:t> </a:t>
            </a:r>
            <a:r>
              <a:rPr lang="en-US" sz="2200" dirty="0"/>
              <a:t>a and G</a:t>
            </a:r>
            <a:r>
              <a:rPr lang="en-US" sz="100" dirty="0"/>
              <a:t> </a:t>
            </a:r>
            <a:r>
              <a:rPr lang="en-US" sz="2200" dirty="0"/>
              <a:t>P</a:t>
            </a:r>
            <a:r>
              <a:rPr lang="en-US" sz="100" dirty="0"/>
              <a:t> </a:t>
            </a:r>
            <a:r>
              <a:rPr lang="en-US" sz="2200" dirty="0"/>
              <a:t>V</a:t>
            </a:r>
            <a:r>
              <a:rPr lang="en-US" sz="100" dirty="0"/>
              <a:t> </a:t>
            </a:r>
            <a:r>
              <a:rPr lang="en-US" sz="2200" dirty="0"/>
              <a:t>I mediate binding at low shear rates</a:t>
            </a:r>
          </a:p>
          <a:p>
            <a:pPr lvl="2"/>
            <a:r>
              <a:rPr lang="en-US" sz="2200" dirty="0"/>
              <a:t>High shear rates require V</a:t>
            </a:r>
            <a:r>
              <a:rPr lang="en-US" sz="100" dirty="0"/>
              <a:t> </a:t>
            </a:r>
            <a:r>
              <a:rPr lang="en-US" sz="2200" dirty="0"/>
              <a:t>W</a:t>
            </a:r>
            <a:r>
              <a:rPr lang="en-US" sz="100" dirty="0"/>
              <a:t> </a:t>
            </a:r>
            <a:r>
              <a:rPr lang="en-US" sz="2200" dirty="0"/>
              <a:t>F and G</a:t>
            </a:r>
            <a:r>
              <a:rPr lang="en-US" sz="100" dirty="0"/>
              <a:t> </a:t>
            </a:r>
            <a:r>
              <a:rPr lang="en-US" sz="2200" dirty="0"/>
              <a:t>P</a:t>
            </a:r>
            <a:r>
              <a:rPr lang="en-US" sz="100" dirty="0"/>
              <a:t> </a:t>
            </a:r>
            <a:r>
              <a:rPr lang="en-US" sz="2200" dirty="0"/>
              <a:t>I</a:t>
            </a:r>
            <a:r>
              <a:rPr lang="en-US" sz="100" dirty="0"/>
              <a:t> </a:t>
            </a:r>
            <a:r>
              <a:rPr lang="en-US" sz="2200" dirty="0"/>
              <a:t>b/I</a:t>
            </a:r>
            <a:r>
              <a:rPr lang="en-US" sz="100" dirty="0"/>
              <a:t> </a:t>
            </a:r>
            <a:r>
              <a:rPr lang="en-US" sz="2200" dirty="0"/>
              <a:t>X</a:t>
            </a:r>
          </a:p>
          <a:p>
            <a:pPr lvl="1"/>
            <a:r>
              <a:rPr lang="en-US" sz="2200" dirty="0"/>
              <a:t>V</a:t>
            </a:r>
            <a:r>
              <a:rPr lang="en-US" sz="100" dirty="0"/>
              <a:t> </a:t>
            </a:r>
            <a:r>
              <a:rPr lang="en-US" sz="2200" dirty="0"/>
              <a:t>W</a:t>
            </a:r>
            <a:r>
              <a:rPr lang="en-US" sz="100" dirty="0"/>
              <a:t> </a:t>
            </a:r>
            <a:r>
              <a:rPr lang="en-US" sz="2200" dirty="0"/>
              <a:t>F</a:t>
            </a:r>
          </a:p>
          <a:p>
            <a:pPr lvl="2"/>
            <a:r>
              <a:rPr lang="en-US" sz="2200" dirty="0"/>
              <a:t>Multimeric protein stored in Weibel-Palade bodies of E</a:t>
            </a:r>
            <a:r>
              <a:rPr lang="en-US" sz="100" dirty="0"/>
              <a:t> </a:t>
            </a:r>
            <a:r>
              <a:rPr lang="en-US" sz="2200" dirty="0"/>
              <a:t>Cs and </a:t>
            </a:r>
            <a:r>
              <a:rPr lang="el-GR" sz="2200" dirty="0"/>
              <a:t>α-</a:t>
            </a:r>
            <a:r>
              <a:rPr lang="en-US" sz="2200" dirty="0"/>
              <a:t>granules</a:t>
            </a:r>
          </a:p>
          <a:p>
            <a:pPr lvl="2"/>
            <a:r>
              <a:rPr lang="en-US" sz="2200" dirty="0"/>
              <a:t>Has binding sites for G</a:t>
            </a:r>
            <a:r>
              <a:rPr lang="en-US" sz="100" dirty="0"/>
              <a:t> </a:t>
            </a:r>
            <a:r>
              <a:rPr lang="en-US" sz="2200" dirty="0"/>
              <a:t>P</a:t>
            </a:r>
            <a:r>
              <a:rPr lang="en-US" sz="100" dirty="0"/>
              <a:t> </a:t>
            </a:r>
            <a:r>
              <a:rPr lang="en-US" sz="2200" dirty="0"/>
              <a:t>I</a:t>
            </a:r>
            <a:r>
              <a:rPr lang="en-US" sz="100" dirty="0"/>
              <a:t> </a:t>
            </a:r>
            <a:r>
              <a:rPr lang="en-US" sz="2200" dirty="0"/>
              <a:t>b/I</a:t>
            </a:r>
            <a:r>
              <a:rPr lang="en-US" sz="100" dirty="0"/>
              <a:t> </a:t>
            </a:r>
            <a:r>
              <a:rPr lang="en-US" sz="2200" dirty="0"/>
              <a:t>X and collagen</a:t>
            </a:r>
          </a:p>
          <a:p>
            <a:pPr lvl="1"/>
            <a:r>
              <a:rPr lang="en-US" sz="2200" dirty="0"/>
              <a:t>Passive process</a:t>
            </a:r>
          </a:p>
        </p:txBody>
      </p:sp>
    </p:spTree>
    <p:extLst>
      <p:ext uri="{BB962C8B-B14F-4D97-AF65-F5344CB8AC3E}">
        <p14:creationId xmlns:p14="http://schemas.microsoft.com/office/powerpoint/2010/main" val="4253619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(4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544296" cy="4844474"/>
          </a:xfrm>
        </p:spPr>
        <p:txBody>
          <a:bodyPr/>
          <a:lstStyle/>
          <a:p>
            <a:endParaRPr lang="en-US" sz="2200" dirty="0"/>
          </a:p>
          <a:p>
            <a:r>
              <a:rPr lang="en-US" sz="2200" dirty="0"/>
              <a:t>Activation</a:t>
            </a:r>
          </a:p>
          <a:p>
            <a:pPr lvl="1"/>
            <a:r>
              <a:rPr lang="en-US" sz="2200" dirty="0"/>
              <a:t>Includes:</a:t>
            </a:r>
          </a:p>
          <a:p>
            <a:pPr lvl="2"/>
            <a:r>
              <a:rPr lang="en-US" sz="2200" dirty="0"/>
              <a:t>Shape change and membrane phospholipid reorganization</a:t>
            </a:r>
          </a:p>
          <a:p>
            <a:pPr lvl="2"/>
            <a:r>
              <a:rPr lang="en-US" sz="2200" dirty="0"/>
              <a:t>Biochemical changes</a:t>
            </a:r>
          </a:p>
          <a:p>
            <a:pPr lvl="1"/>
            <a:r>
              <a:rPr lang="en-US" sz="2200" dirty="0"/>
              <a:t>Results in:</a:t>
            </a:r>
          </a:p>
          <a:p>
            <a:pPr lvl="2"/>
            <a:r>
              <a:rPr lang="en-US" sz="2200" dirty="0"/>
              <a:t>Generation of active G</a:t>
            </a:r>
            <a:r>
              <a:rPr lang="en-US" sz="100" dirty="0"/>
              <a:t> </a:t>
            </a:r>
            <a:r>
              <a:rPr lang="en-US" sz="2200" dirty="0"/>
              <a:t>P</a:t>
            </a:r>
            <a:r>
              <a:rPr lang="en-US" sz="100" dirty="0"/>
              <a:t> </a:t>
            </a:r>
            <a:r>
              <a:rPr lang="en-US" sz="2200" dirty="0"/>
              <a:t>I</a:t>
            </a:r>
            <a:r>
              <a:rPr lang="en-US" sz="100" dirty="0"/>
              <a:t> </a:t>
            </a:r>
            <a:r>
              <a:rPr lang="en-US" sz="2200" dirty="0"/>
              <a:t>I</a:t>
            </a:r>
            <a:r>
              <a:rPr lang="en-US" sz="100" dirty="0"/>
              <a:t> </a:t>
            </a:r>
            <a:r>
              <a:rPr lang="en-US" sz="2200" dirty="0"/>
              <a:t>b/I</a:t>
            </a:r>
            <a:r>
              <a:rPr lang="en-US" sz="100" dirty="0"/>
              <a:t> </a:t>
            </a:r>
            <a:r>
              <a:rPr lang="en-US" sz="2200" dirty="0"/>
              <a:t>I</a:t>
            </a:r>
            <a:r>
              <a:rPr lang="en-US" sz="100" dirty="0"/>
              <a:t> </a:t>
            </a:r>
            <a:r>
              <a:rPr lang="en-US" sz="2200" dirty="0"/>
              <a:t>I</a:t>
            </a:r>
            <a:r>
              <a:rPr lang="en-US" sz="100" dirty="0"/>
              <a:t> </a:t>
            </a:r>
            <a:r>
              <a:rPr lang="en-US" sz="2200" dirty="0"/>
              <a:t>a receptors for fibrinogen-needed for aggregation</a:t>
            </a:r>
          </a:p>
          <a:p>
            <a:pPr lvl="2"/>
            <a:r>
              <a:rPr lang="en-US" sz="2200" dirty="0"/>
              <a:t>Secretion of granule content</a:t>
            </a:r>
          </a:p>
          <a:p>
            <a:pPr lvl="2"/>
            <a:r>
              <a:rPr lang="en-US" sz="2200" dirty="0"/>
              <a:t>Synthesis by platelets of T</a:t>
            </a:r>
            <a:r>
              <a:rPr lang="en-US" sz="100" dirty="0"/>
              <a:t> </a:t>
            </a:r>
            <a:r>
              <a:rPr lang="en-US" sz="2200" dirty="0"/>
              <a:t>X</a:t>
            </a:r>
            <a:r>
              <a:rPr lang="en-US" sz="100" dirty="0"/>
              <a:t> </a:t>
            </a:r>
            <a:r>
              <a:rPr lang="en-US" sz="2200" dirty="0"/>
              <a:t>A2 from A</a:t>
            </a:r>
            <a:r>
              <a:rPr lang="en-US" sz="100" dirty="0"/>
              <a:t> </a:t>
            </a:r>
            <a:r>
              <a:rPr lang="en-US" sz="2200" dirty="0"/>
              <a:t>A</a:t>
            </a:r>
          </a:p>
        </p:txBody>
      </p:sp>
    </p:spTree>
    <p:extLst>
      <p:ext uri="{BB962C8B-B14F-4D97-AF65-F5344CB8AC3E}">
        <p14:creationId xmlns:p14="http://schemas.microsoft.com/office/powerpoint/2010/main" val="3199819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(5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544296" cy="4844474"/>
          </a:xfrm>
        </p:spPr>
        <p:txBody>
          <a:bodyPr/>
          <a:lstStyle/>
          <a:p>
            <a:endParaRPr lang="en-US" sz="2200" dirty="0"/>
          </a:p>
          <a:p>
            <a:r>
              <a:rPr lang="en-US" sz="2200" dirty="0"/>
              <a:t>Agonists</a:t>
            </a:r>
          </a:p>
          <a:p>
            <a:pPr lvl="1"/>
            <a:r>
              <a:rPr lang="en-US" sz="2200" dirty="0"/>
              <a:t>Bind to platelet surface via receptor</a:t>
            </a:r>
          </a:p>
          <a:p>
            <a:pPr lvl="1"/>
            <a:r>
              <a:rPr lang="en-US" sz="2200" dirty="0"/>
              <a:t>Induce platelet activation</a:t>
            </a:r>
          </a:p>
          <a:p>
            <a:pPr lvl="1"/>
            <a:r>
              <a:rPr lang="en-US" sz="2200" dirty="0"/>
              <a:t>Platelet derived agonists</a:t>
            </a:r>
          </a:p>
          <a:p>
            <a:pPr lvl="2"/>
            <a:r>
              <a:rPr lang="en-US" sz="2200" dirty="0"/>
              <a:t>A</a:t>
            </a:r>
            <a:r>
              <a:rPr lang="en-US" sz="100" dirty="0"/>
              <a:t> </a:t>
            </a:r>
            <a:r>
              <a:rPr lang="en-US" sz="2200" dirty="0"/>
              <a:t>D</a:t>
            </a:r>
            <a:r>
              <a:rPr lang="en-US" sz="100" dirty="0"/>
              <a:t> </a:t>
            </a:r>
            <a:r>
              <a:rPr lang="en-US" sz="2200" dirty="0"/>
              <a:t>P</a:t>
            </a:r>
          </a:p>
          <a:p>
            <a:pPr lvl="2"/>
            <a:r>
              <a:rPr lang="en-US" sz="2200" dirty="0"/>
              <a:t>Serotonin</a:t>
            </a:r>
          </a:p>
          <a:p>
            <a:pPr lvl="2"/>
            <a:r>
              <a:rPr lang="en-US" sz="2200" dirty="0"/>
              <a:t>P</a:t>
            </a:r>
            <a:r>
              <a:rPr lang="en-US" sz="100" dirty="0"/>
              <a:t> </a:t>
            </a:r>
            <a:r>
              <a:rPr lang="en-US" sz="2200" dirty="0"/>
              <a:t>A</a:t>
            </a:r>
            <a:r>
              <a:rPr lang="en-US" sz="100" dirty="0"/>
              <a:t> </a:t>
            </a:r>
            <a:r>
              <a:rPr lang="en-US" sz="2200" dirty="0"/>
              <a:t>F (platelet activating factor)</a:t>
            </a:r>
          </a:p>
          <a:p>
            <a:pPr lvl="2"/>
            <a:r>
              <a:rPr lang="en-US" sz="2200" dirty="0"/>
              <a:t>T</a:t>
            </a:r>
            <a:r>
              <a:rPr lang="en-US" sz="100" dirty="0"/>
              <a:t> </a:t>
            </a:r>
            <a:r>
              <a:rPr lang="en-US" sz="2200" dirty="0"/>
              <a:t>X</a:t>
            </a:r>
            <a:r>
              <a:rPr lang="en-US" sz="100" dirty="0"/>
              <a:t> </a:t>
            </a:r>
            <a:r>
              <a:rPr lang="en-US" sz="2200" dirty="0"/>
              <a:t>A</a:t>
            </a:r>
            <a:r>
              <a:rPr lang="en-US" sz="2200" baseline="-25000" dirty="0"/>
              <a:t>2</a:t>
            </a:r>
            <a:r>
              <a:rPr lang="en-US" sz="2200" dirty="0"/>
              <a:t>-produced by activation of platele cyclooxygenase/arachidonate pathway</a:t>
            </a:r>
          </a:p>
        </p:txBody>
      </p:sp>
    </p:spTree>
    <p:extLst>
      <p:ext uri="{BB962C8B-B14F-4D97-AF65-F5344CB8AC3E}">
        <p14:creationId xmlns:p14="http://schemas.microsoft.com/office/powerpoint/2010/main" val="4008015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(6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544296" cy="4844474"/>
          </a:xfrm>
        </p:spPr>
        <p:txBody>
          <a:bodyPr/>
          <a:lstStyle/>
          <a:p>
            <a:endParaRPr lang="en-US" sz="2200" dirty="0"/>
          </a:p>
          <a:p>
            <a:r>
              <a:rPr lang="en-US" sz="2200" dirty="0"/>
              <a:t>Agonists</a:t>
            </a:r>
          </a:p>
          <a:p>
            <a:pPr lvl="1"/>
            <a:r>
              <a:rPr lang="en-US" sz="2200" dirty="0"/>
              <a:t>Nonplatelet derived agonists</a:t>
            </a:r>
          </a:p>
          <a:p>
            <a:pPr lvl="2"/>
            <a:r>
              <a:rPr lang="en-US" sz="2200" dirty="0"/>
              <a:t>Collagen</a:t>
            </a:r>
          </a:p>
          <a:p>
            <a:pPr lvl="2"/>
            <a:r>
              <a:rPr lang="en-US" sz="2200" dirty="0"/>
              <a:t>Thrombin</a:t>
            </a:r>
          </a:p>
          <a:p>
            <a:pPr lvl="2"/>
            <a:r>
              <a:rPr lang="en-US" sz="2200" dirty="0"/>
              <a:t>Epinephrine</a:t>
            </a:r>
          </a:p>
        </p:txBody>
      </p:sp>
    </p:spTree>
    <p:extLst>
      <p:ext uri="{BB962C8B-B14F-4D97-AF65-F5344CB8AC3E}">
        <p14:creationId xmlns:p14="http://schemas.microsoft.com/office/powerpoint/2010/main" val="1183528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(7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544296" cy="4692074"/>
          </a:xfrm>
        </p:spPr>
        <p:txBody>
          <a:bodyPr/>
          <a:lstStyle/>
          <a:p>
            <a:endParaRPr lang="en-US" sz="2200" dirty="0"/>
          </a:p>
          <a:p>
            <a:r>
              <a:rPr lang="en-US" sz="2200" dirty="0"/>
              <a:t>Strong agonists-collagen, thrombin</a:t>
            </a:r>
          </a:p>
          <a:p>
            <a:pPr lvl="1"/>
            <a:r>
              <a:rPr lang="en-US" sz="2200" dirty="0"/>
              <a:t>Can activate full range of platelet functions</a:t>
            </a:r>
          </a:p>
          <a:p>
            <a:pPr lvl="1"/>
            <a:r>
              <a:rPr lang="en-US" sz="2200" dirty="0"/>
              <a:t>Do not require</a:t>
            </a:r>
          </a:p>
          <a:p>
            <a:pPr lvl="2"/>
            <a:r>
              <a:rPr lang="en-US" sz="2200" dirty="0"/>
              <a:t>Cyclooxygenase activity</a:t>
            </a:r>
          </a:p>
          <a:p>
            <a:pPr lvl="2"/>
            <a:r>
              <a:rPr lang="en-US" sz="2200" dirty="0"/>
              <a:t>Release of A</a:t>
            </a:r>
            <a:r>
              <a:rPr lang="en-US" sz="100" dirty="0"/>
              <a:t> </a:t>
            </a:r>
            <a:r>
              <a:rPr lang="en-US" sz="2200" dirty="0"/>
              <a:t>D</a:t>
            </a:r>
            <a:r>
              <a:rPr lang="en-US" sz="100" dirty="0"/>
              <a:t> </a:t>
            </a:r>
            <a:r>
              <a:rPr lang="en-US" sz="2200" dirty="0"/>
              <a:t>P from dense granules</a:t>
            </a:r>
          </a:p>
          <a:p>
            <a:r>
              <a:rPr lang="en-US" sz="2200" dirty="0"/>
              <a:t>Weak agonists</a:t>
            </a:r>
          </a:p>
          <a:p>
            <a:pPr lvl="1"/>
            <a:r>
              <a:rPr lang="en-US" sz="2200" dirty="0"/>
              <a:t>Initiate platelet activation</a:t>
            </a:r>
          </a:p>
          <a:p>
            <a:pPr lvl="1"/>
            <a:r>
              <a:rPr lang="en-US" sz="2200" dirty="0"/>
              <a:t>Require platelet release of A</a:t>
            </a:r>
            <a:r>
              <a:rPr lang="en-US" sz="100" dirty="0"/>
              <a:t> </a:t>
            </a:r>
            <a:r>
              <a:rPr lang="en-US" sz="2200" dirty="0"/>
              <a:t>D</a:t>
            </a:r>
            <a:r>
              <a:rPr lang="en-US" sz="100" dirty="0"/>
              <a:t> </a:t>
            </a:r>
            <a:r>
              <a:rPr lang="en-US" sz="2200" dirty="0"/>
              <a:t>P and/or synthesis and release of endogenous T</a:t>
            </a:r>
            <a:r>
              <a:rPr lang="en-US" sz="100" dirty="0"/>
              <a:t> </a:t>
            </a:r>
            <a:r>
              <a:rPr lang="en-US" sz="2200" dirty="0"/>
              <a:t>X</a:t>
            </a:r>
            <a:r>
              <a:rPr lang="en-US" sz="100" dirty="0"/>
              <a:t> </a:t>
            </a:r>
            <a:r>
              <a:rPr lang="en-US" sz="2200" dirty="0"/>
              <a:t>A</a:t>
            </a:r>
            <a:r>
              <a:rPr lang="en-US" sz="2200" baseline="-25000" dirty="0"/>
              <a:t>2</a:t>
            </a:r>
          </a:p>
        </p:txBody>
      </p:sp>
    </p:spTree>
    <p:extLst>
      <p:ext uri="{BB962C8B-B14F-4D97-AF65-F5344CB8AC3E}">
        <p14:creationId xmlns:p14="http://schemas.microsoft.com/office/powerpoint/2010/main" val="2575747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E8AB-6469-4272-BF83-548E1BDB6AB3}"/>
              </a:ext>
            </a:extLst>
          </p:cNvPr>
          <p:cNvSpPr>
            <a:spLocks noGrp="1"/>
          </p:cNvSpPr>
          <p:nvPr>
            <p:ph type="title"/>
          </p:nvPr>
        </p:nvSpPr>
        <p:spPr/>
        <p:txBody>
          <a:bodyPr/>
          <a:lstStyle/>
          <a:p>
            <a:r>
              <a:rPr lang="en-US" sz="3400" dirty="0"/>
              <a:t>Table 31-8 Platelet Agonists and Their Platelet Receptors</a:t>
            </a:r>
          </a:p>
        </p:txBody>
      </p:sp>
      <p:sp>
        <p:nvSpPr>
          <p:cNvPr id="5" name="Content Placeholder 4">
            <a:extLst>
              <a:ext uri="{FF2B5EF4-FFF2-40B4-BE49-F238E27FC236}">
                <a16:creationId xmlns:a16="http://schemas.microsoft.com/office/drawing/2014/main" id="{E58EAC54-4966-4C56-BE4D-763370C9176D}"/>
              </a:ext>
            </a:extLst>
          </p:cNvPr>
          <p:cNvSpPr>
            <a:spLocks noGrp="1"/>
          </p:cNvSpPr>
          <p:nvPr>
            <p:ph sz="quarter" idx="13"/>
          </p:nvPr>
        </p:nvSpPr>
        <p:spPr>
          <a:xfrm>
            <a:off x="457200" y="5529746"/>
            <a:ext cx="8229600" cy="312913"/>
          </a:xfrm>
        </p:spPr>
        <p:txBody>
          <a:bodyPr/>
          <a:lstStyle/>
          <a:p>
            <a:pPr marL="432" indent="0">
              <a:buNone/>
            </a:pPr>
            <a:r>
              <a:rPr lang="en-US" sz="1400" dirty="0"/>
              <a:t>*Strong agonists (full activation of platelet does not require A</a:t>
            </a:r>
            <a:r>
              <a:rPr lang="en-US" sz="100" dirty="0"/>
              <a:t> </a:t>
            </a:r>
            <a:r>
              <a:rPr lang="en-US" sz="1400" dirty="0"/>
              <a:t>D</a:t>
            </a:r>
            <a:r>
              <a:rPr lang="en-US" sz="100" dirty="0"/>
              <a:t> </a:t>
            </a:r>
            <a:r>
              <a:rPr lang="en-US" sz="1400" dirty="0"/>
              <a:t>P release or cyclooxygenase activity).</a:t>
            </a:r>
          </a:p>
        </p:txBody>
      </p:sp>
      <p:graphicFrame>
        <p:nvGraphicFramePr>
          <p:cNvPr id="4" name="Table 3">
            <a:extLst>
              <a:ext uri="{FF2B5EF4-FFF2-40B4-BE49-F238E27FC236}">
                <a16:creationId xmlns:a16="http://schemas.microsoft.com/office/drawing/2014/main" id="{6E4E6F4E-35BA-403F-9E7A-C217CB2A8321}"/>
              </a:ext>
            </a:extLst>
          </p:cNvPr>
          <p:cNvGraphicFramePr>
            <a:graphicFrameLocks noGrp="1"/>
          </p:cNvGraphicFramePr>
          <p:nvPr>
            <p:extLst>
              <p:ext uri="{D42A27DB-BD31-4B8C-83A1-F6EECF244321}">
                <p14:modId xmlns:p14="http://schemas.microsoft.com/office/powerpoint/2010/main" val="173368647"/>
              </p:ext>
            </p:extLst>
          </p:nvPr>
        </p:nvGraphicFramePr>
        <p:xfrm>
          <a:off x="457200" y="1622631"/>
          <a:ext cx="8343900" cy="3639312"/>
        </p:xfrm>
        <a:graphic>
          <a:graphicData uri="http://schemas.openxmlformats.org/drawingml/2006/table">
            <a:tbl>
              <a:tblPr firstRow="1" bandRow="1">
                <a:tableStyleId>{40F9630F-82C1-40B7-BC3A-925EFCFF5E92}</a:tableStyleId>
              </a:tblPr>
              <a:tblGrid>
                <a:gridCol w="4171950">
                  <a:extLst>
                    <a:ext uri="{9D8B030D-6E8A-4147-A177-3AD203B41FA5}">
                      <a16:colId xmlns:a16="http://schemas.microsoft.com/office/drawing/2014/main" val="2035013971"/>
                    </a:ext>
                  </a:extLst>
                </a:gridCol>
                <a:gridCol w="4171950">
                  <a:extLst>
                    <a:ext uri="{9D8B030D-6E8A-4147-A177-3AD203B41FA5}">
                      <a16:colId xmlns:a16="http://schemas.microsoft.com/office/drawing/2014/main" val="1574184112"/>
                    </a:ext>
                  </a:extLst>
                </a:gridCol>
              </a:tblGrid>
              <a:tr h="370840">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Agonists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Agonist Receptors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870655"/>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Platelet-derived agonists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bg1"/>
                          </a:solidFill>
                          <a:effectLst/>
                          <a:latin typeface="+mn-lt"/>
                          <a:ea typeface="Times New Roman" panose="02020603050405020304" pitchFamily="18" charset="0"/>
                          <a:cs typeface="Arial"/>
                          <a:sym typeface="Arial"/>
                        </a:rPr>
                        <a:t>Platelet-derived agonists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4516051"/>
                  </a:ext>
                </a:extLst>
              </a:tr>
              <a:tr h="370840">
                <a:tc>
                  <a:txBody>
                    <a:bodyPr/>
                    <a:lstStyle/>
                    <a:p>
                      <a:pPr marL="256032" marR="0" indent="-256032">
                        <a:spcBef>
                          <a:spcPts val="0"/>
                        </a:spcBef>
                        <a:spcAft>
                          <a:spcPts val="600"/>
                        </a:spcAft>
                        <a:buClr>
                          <a:srgbClr val="007FA3"/>
                        </a:buClr>
                        <a:buFont typeface="Arial" panose="020B0604020202020204" pitchFamily="34" charset="0"/>
                        <a:buChar char="•"/>
                        <a:tabLst>
                          <a:tab pos="254000" algn="l"/>
                          <a:tab pos="1193800" algn="l"/>
                          <a:tab pos="2641600" algn="l"/>
                        </a:tabLst>
                      </a:pPr>
                      <a:r>
                        <a:rPr lang="en-US" sz="1400" dirty="0">
                          <a:solidFill>
                            <a:srgbClr val="000000"/>
                          </a:solidFill>
                          <a:effectLst/>
                          <a:latin typeface="+mn-lt"/>
                          <a:ea typeface="Times New Roman" panose="02020603050405020304" pitchFamily="18" charset="0"/>
                        </a:rPr>
                        <a:t>A</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D</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t>
                      </a:r>
                    </a:p>
                    <a:p>
                      <a:pPr marL="256032" marR="0" indent="-256032">
                        <a:spcBef>
                          <a:spcPts val="0"/>
                        </a:spcBef>
                        <a:spcAft>
                          <a:spcPts val="600"/>
                        </a:spcAft>
                        <a:buClr>
                          <a:srgbClr val="007FA3"/>
                        </a:buClr>
                        <a:buFont typeface="Arial" panose="020B0604020202020204" pitchFamily="34" charset="0"/>
                        <a:buChar char="•"/>
                        <a:tabLst>
                          <a:tab pos="254000" algn="l"/>
                          <a:tab pos="1193800" algn="l"/>
                          <a:tab pos="2641600" algn="l"/>
                        </a:tabLst>
                      </a:pPr>
                      <a:r>
                        <a:rPr lang="en-US" sz="1400" b="0" i="0" u="none" strike="noStrike" cap="none" dirty="0">
                          <a:solidFill>
                            <a:srgbClr val="000000"/>
                          </a:solidFill>
                          <a:effectLst/>
                          <a:latin typeface="+mn-lt"/>
                          <a:ea typeface="Times New Roman" panose="02020603050405020304" pitchFamily="18" charset="0"/>
                          <a:cs typeface="Arial"/>
                          <a:sym typeface="Arial"/>
                        </a:rPr>
                        <a:t>Serotonin</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254000" algn="l"/>
                          <a:tab pos="1193800" algn="l"/>
                          <a:tab pos="2641600" algn="l"/>
                        </a:tabLst>
                        <a:defRPr/>
                      </a:pPr>
                      <a:r>
                        <a:rPr lang="en-US" sz="1400" b="0" i="0" u="none" strike="noStrike" cap="none" dirty="0">
                          <a:solidFill>
                            <a:srgbClr val="000000"/>
                          </a:solidFill>
                          <a:effectLst/>
                          <a:latin typeface="+mn-lt"/>
                          <a:ea typeface="Times New Roman" panose="02020603050405020304" pitchFamily="18" charset="0"/>
                          <a:cs typeface="Arial"/>
                          <a:sym typeface="Arial"/>
                        </a:rPr>
                        <a:t>Platelet-activating factor (P</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A</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F)</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254000" algn="l"/>
                          <a:tab pos="1193800" algn="l"/>
                          <a:tab pos="2641600" algn="l"/>
                        </a:tabLst>
                        <a:defRPr/>
                      </a:pPr>
                      <a:r>
                        <a:rPr lang="en-US" sz="1400" b="0" i="0" u="none" strike="noStrike" cap="none" dirty="0">
                          <a:solidFill>
                            <a:srgbClr val="000000"/>
                          </a:solidFill>
                          <a:effectLst/>
                          <a:latin typeface="+mn-lt"/>
                          <a:ea typeface="Times New Roman" panose="02020603050405020304" pitchFamily="18" charset="0"/>
                          <a:cs typeface="Arial"/>
                          <a:sym typeface="Arial"/>
                        </a:rPr>
                        <a:t>Thromboxane A</a:t>
                      </a:r>
                      <a:r>
                        <a:rPr lang="en-US" sz="1400" b="0" i="0" u="none" strike="noStrike" cap="none" baseline="-25000" dirty="0">
                          <a:solidFill>
                            <a:srgbClr val="000000"/>
                          </a:solidFill>
                          <a:effectLst/>
                          <a:latin typeface="+mn-lt"/>
                          <a:ea typeface="Times New Roman" panose="02020603050405020304" pitchFamily="18" charset="0"/>
                          <a:cs typeface="Arial"/>
                          <a:sym typeface="Arial"/>
                        </a:rPr>
                        <a:t>2</a:t>
                      </a:r>
                      <a:r>
                        <a:rPr lang="en-US" sz="1400" b="0" i="0" u="none" strike="noStrike" cap="none" baseline="0" dirty="0">
                          <a:solidFill>
                            <a:srgbClr val="000000"/>
                          </a:solidFill>
                          <a:effectLst/>
                          <a:latin typeface="+mn-lt"/>
                          <a:ea typeface="Times New Roman" panose="02020603050405020304" pitchFamily="18" charset="0"/>
                          <a:cs typeface="Arial"/>
                          <a:sym typeface="Arial"/>
                        </a:rPr>
                        <a:t> (T</a:t>
                      </a:r>
                      <a:r>
                        <a:rPr lang="en-US" sz="100" b="0" i="0" u="none" strike="noStrike" cap="none" baseline="0" dirty="0">
                          <a:solidFill>
                            <a:srgbClr val="000000"/>
                          </a:solidFill>
                          <a:effectLst/>
                          <a:latin typeface="+mn-lt"/>
                          <a:ea typeface="Times New Roman" panose="02020603050405020304" pitchFamily="18" charset="0"/>
                          <a:cs typeface="Arial"/>
                          <a:sym typeface="Arial"/>
                        </a:rPr>
                        <a:t> </a:t>
                      </a:r>
                      <a:r>
                        <a:rPr lang="en-US" sz="1400" b="0" i="0" u="none" strike="noStrike" cap="none" baseline="0" dirty="0">
                          <a:solidFill>
                            <a:srgbClr val="000000"/>
                          </a:solidFill>
                          <a:effectLst/>
                          <a:latin typeface="+mn-lt"/>
                          <a:ea typeface="Times New Roman" panose="02020603050405020304" pitchFamily="18" charset="0"/>
                          <a:cs typeface="Arial"/>
                          <a:sym typeface="Arial"/>
                        </a:rPr>
                        <a:t>X</a:t>
                      </a:r>
                      <a:r>
                        <a:rPr lang="en-US" sz="100" b="0" i="0" u="none" strike="noStrike" cap="none" baseline="0" dirty="0">
                          <a:solidFill>
                            <a:srgbClr val="000000"/>
                          </a:solidFill>
                          <a:effectLst/>
                          <a:latin typeface="+mn-lt"/>
                          <a:ea typeface="Times New Roman" panose="02020603050405020304" pitchFamily="18" charset="0"/>
                          <a:cs typeface="Arial"/>
                          <a:sym typeface="Arial"/>
                        </a:rPr>
                        <a:t> </a:t>
                      </a:r>
                      <a:r>
                        <a:rPr lang="en-US" sz="1400" b="0" i="0" u="none" strike="noStrike" cap="none" baseline="0" dirty="0">
                          <a:solidFill>
                            <a:srgbClr val="000000"/>
                          </a:solidFill>
                          <a:effectLst/>
                          <a:latin typeface="+mn-lt"/>
                          <a:ea typeface="Times New Roman" panose="02020603050405020304" pitchFamily="18" charset="0"/>
                          <a:cs typeface="Arial"/>
                          <a:sym typeface="Arial"/>
                        </a:rPr>
                        <a:t>A</a:t>
                      </a:r>
                      <a:r>
                        <a:rPr lang="en-US" sz="1400" b="0" i="0" u="none" strike="noStrike" cap="none" baseline="-25000" dirty="0">
                          <a:solidFill>
                            <a:srgbClr val="000000"/>
                          </a:solidFill>
                          <a:effectLst/>
                          <a:latin typeface="+mn-lt"/>
                          <a:ea typeface="Times New Roman" panose="02020603050405020304" pitchFamily="18" charset="0"/>
                          <a:cs typeface="Arial"/>
                          <a:sym typeface="Arial"/>
                        </a:rPr>
                        <a:t>2</a:t>
                      </a:r>
                      <a:r>
                        <a:rPr lang="en-US" sz="1400" b="0" i="0" u="none" strike="noStrike" cap="none" baseline="0" dirty="0">
                          <a:solidFill>
                            <a:srgbClr val="000000"/>
                          </a:solidFill>
                          <a:effectLst/>
                          <a:latin typeface="+mn-lt"/>
                          <a:ea typeface="Times New Roman" panose="02020603050405020304" pitchFamily="18" charset="0"/>
                          <a:cs typeface="Arial"/>
                          <a:sym typeface="Arial"/>
                        </a:rPr>
                        <a:t>)</a:t>
                      </a:r>
                      <a:endParaRPr lang="en-US" sz="1400" b="0" i="0" u="none" strike="noStrike" cap="none" dirty="0">
                        <a:solidFill>
                          <a:srgbClr val="000000"/>
                        </a:solidFill>
                        <a:effectLst/>
                        <a:latin typeface="+mn-lt"/>
                        <a:ea typeface="Times New Roman" panose="02020603050405020304" pitchFamily="18" charset="0"/>
                        <a:cs typeface="Arial"/>
                        <a:sym typeface="Arial"/>
                      </a:endParaRPr>
                    </a:p>
                    <a:p>
                      <a:pPr marL="256032" marR="0" indent="-256032">
                        <a:spcBef>
                          <a:spcPts val="0"/>
                        </a:spcBef>
                        <a:spcAft>
                          <a:spcPts val="600"/>
                        </a:spcAft>
                        <a:buClr>
                          <a:srgbClr val="007FA3"/>
                        </a:buClr>
                        <a:buFont typeface="Arial" panose="020B0604020202020204" pitchFamily="34" charset="0"/>
                        <a:buChar char="•"/>
                        <a:tabLst>
                          <a:tab pos="254000" algn="l"/>
                          <a:tab pos="1193800" algn="l"/>
                          <a:tab pos="2641600" algn="l"/>
                        </a:tabLst>
                      </a:pP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dirty="0">
                          <a:solidFill>
                            <a:srgbClr val="000000"/>
                          </a:solidFill>
                          <a:effectLst/>
                          <a:latin typeface="+mn-lt"/>
                          <a:ea typeface="Times New Roman" panose="02020603050405020304" pitchFamily="18" charset="0"/>
                        </a:rPr>
                        <a:t>P2Y</a:t>
                      </a:r>
                      <a:r>
                        <a:rPr lang="en-US" sz="1400" baseline="-25000" dirty="0">
                          <a:solidFill>
                            <a:srgbClr val="000000"/>
                          </a:solidFill>
                          <a:effectLst/>
                          <a:latin typeface="+mn-lt"/>
                          <a:ea typeface="Times New Roman" panose="02020603050405020304" pitchFamily="18" charset="0"/>
                        </a:rPr>
                        <a:t>1</a:t>
                      </a:r>
                      <a:r>
                        <a:rPr lang="en-US" sz="1400" baseline="0" dirty="0">
                          <a:solidFill>
                            <a:srgbClr val="000000"/>
                          </a:solidFill>
                          <a:effectLst/>
                          <a:latin typeface="+mn-lt"/>
                          <a:ea typeface="Times New Roman" panose="02020603050405020304" pitchFamily="18" charset="0"/>
                        </a:rPr>
                        <a:t>,</a:t>
                      </a:r>
                      <a:r>
                        <a:rPr lang="en-US" sz="1400" b="0" i="0" u="none" strike="noStrike" cap="none" dirty="0">
                          <a:solidFill>
                            <a:srgbClr val="000000"/>
                          </a:solidFill>
                          <a:effectLst/>
                          <a:latin typeface="+mn-lt"/>
                          <a:ea typeface="Times New Roman" panose="02020603050405020304" pitchFamily="18" charset="0"/>
                          <a:cs typeface="Arial"/>
                          <a:sym typeface="Arial"/>
                        </a:rPr>
                        <a:t> P2Y</a:t>
                      </a:r>
                      <a:r>
                        <a:rPr lang="en-US" sz="1400" b="0" i="0" u="none" strike="noStrike" cap="none" baseline="-25000" dirty="0">
                          <a:solidFill>
                            <a:srgbClr val="000000"/>
                          </a:solidFill>
                          <a:effectLst/>
                          <a:latin typeface="+mn-lt"/>
                          <a:ea typeface="Times New Roman" panose="02020603050405020304" pitchFamily="18" charset="0"/>
                          <a:cs typeface="Arial"/>
                          <a:sym typeface="Arial"/>
                        </a:rPr>
                        <a:t>12</a:t>
                      </a:r>
                    </a:p>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chemeClr val="dk1"/>
                          </a:solidFill>
                          <a:latin typeface="+mn-lt"/>
                          <a:ea typeface="Arial"/>
                          <a:cs typeface="Arial"/>
                          <a:sym typeface="Arial"/>
                        </a:rPr>
                        <a:t>5H</a:t>
                      </a:r>
                      <a:r>
                        <a:rPr lang="en-US" sz="100" b="0" i="0" u="none" strike="noStrike" cap="none" dirty="0">
                          <a:solidFill>
                            <a:schemeClr val="dk1"/>
                          </a:solidFill>
                          <a:latin typeface="+mn-lt"/>
                          <a:ea typeface="Arial"/>
                          <a:cs typeface="Arial"/>
                          <a:sym typeface="Arial"/>
                        </a:rPr>
                        <a:t> </a:t>
                      </a:r>
                      <a:r>
                        <a:rPr lang="en-US" sz="1400" b="0" i="0" u="none" strike="noStrike" cap="none" dirty="0">
                          <a:solidFill>
                            <a:schemeClr val="dk1"/>
                          </a:solidFill>
                          <a:latin typeface="+mn-lt"/>
                          <a:ea typeface="Arial"/>
                          <a:cs typeface="Arial"/>
                          <a:sym typeface="Arial"/>
                        </a:rPr>
                        <a:t>T</a:t>
                      </a:r>
                      <a:r>
                        <a:rPr lang="en-US" sz="1400" b="0" i="0" u="none" strike="noStrike" cap="none" baseline="-25000" dirty="0">
                          <a:solidFill>
                            <a:schemeClr val="dk1"/>
                          </a:solidFill>
                          <a:latin typeface="+mn-lt"/>
                          <a:ea typeface="Arial"/>
                          <a:cs typeface="Arial"/>
                          <a:sym typeface="Arial"/>
                        </a:rPr>
                        <a:t>2A</a:t>
                      </a:r>
                      <a:endParaRPr lang="en-US" sz="1400" b="0" i="0" u="none" strike="noStrike" cap="none" dirty="0">
                        <a:solidFill>
                          <a:schemeClr val="dk1"/>
                        </a:solidFill>
                        <a:latin typeface="+mn-lt"/>
                        <a:ea typeface="Arial"/>
                        <a:cs typeface="Arial"/>
                        <a:sym typeface="Arial"/>
                      </a:endParaRPr>
                    </a:p>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rgbClr val="000000"/>
                          </a:solidFill>
                          <a:effectLst/>
                          <a:latin typeface="+mn-lt"/>
                          <a:ea typeface="Times New Roman" panose="02020603050405020304" pitchFamily="18" charset="0"/>
                          <a:cs typeface="Arial"/>
                          <a:sym typeface="Arial"/>
                        </a:rPr>
                        <a:t>P</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A</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F receptor (P</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A</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F</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R)</a:t>
                      </a:r>
                    </a:p>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400" b="0" i="0" u="none" strike="noStrike" cap="none" dirty="0">
                          <a:solidFill>
                            <a:srgbClr val="000000"/>
                          </a:solidFill>
                          <a:effectLst/>
                          <a:latin typeface="+mn-lt"/>
                          <a:ea typeface="Times New Roman" panose="02020603050405020304" pitchFamily="18" charset="0"/>
                          <a:cs typeface="Arial"/>
                          <a:sym typeface="Arial"/>
                        </a:rPr>
                        <a:t>Thromboxane receptor (T</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P)</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4731512"/>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Other (non-platelet-derived) agonists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bg1"/>
                          </a:solidFill>
                          <a:effectLst/>
                          <a:latin typeface="+mn-lt"/>
                          <a:ea typeface="Times New Roman" panose="02020603050405020304" pitchFamily="18" charset="0"/>
                          <a:cs typeface="Arial"/>
                          <a:sym typeface="Arial"/>
                        </a:rPr>
                        <a:t>Other (non-platelet-derived) agonists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7594343"/>
                  </a:ext>
                </a:extLst>
              </a:tr>
              <a:tr h="370840">
                <a:tc>
                  <a:txBody>
                    <a:bodyPr/>
                    <a:lstStyle/>
                    <a:p>
                      <a:pPr marL="256032" marR="0" indent="-256032">
                        <a:spcBef>
                          <a:spcPts val="0"/>
                        </a:spcBef>
                        <a:spcAft>
                          <a:spcPts val="600"/>
                        </a:spcAft>
                        <a:buClr>
                          <a:srgbClr val="007FA3"/>
                        </a:buClr>
                        <a:buFont typeface="Arial" panose="020B0604020202020204" pitchFamily="34" charset="0"/>
                        <a:buChar char="•"/>
                        <a:tabLst>
                          <a:tab pos="254000" algn="l"/>
                          <a:tab pos="1193800" algn="l"/>
                          <a:tab pos="2641600" algn="l"/>
                        </a:tabLst>
                      </a:pPr>
                      <a:r>
                        <a:rPr lang="en-US" sz="1400" dirty="0">
                          <a:solidFill>
                            <a:srgbClr val="000000"/>
                          </a:solidFill>
                          <a:effectLst/>
                          <a:latin typeface="+mn-lt"/>
                          <a:ea typeface="Times New Roman" panose="02020603050405020304" pitchFamily="18" charset="0"/>
                        </a:rPr>
                        <a:t>Collagen*</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254000" algn="l"/>
                          <a:tab pos="1193800" algn="l"/>
                          <a:tab pos="2641600" algn="l"/>
                        </a:tabLst>
                        <a:defRPr/>
                      </a:pPr>
                      <a:r>
                        <a:rPr lang="en-US" sz="1400" b="0" i="0" u="none" strike="noStrike" cap="none" dirty="0">
                          <a:solidFill>
                            <a:srgbClr val="000000"/>
                          </a:solidFill>
                          <a:effectLst/>
                          <a:latin typeface="+mn-lt"/>
                          <a:ea typeface="Times New Roman" panose="02020603050405020304" pitchFamily="18" charset="0"/>
                          <a:cs typeface="Arial"/>
                          <a:sym typeface="Arial"/>
                        </a:rPr>
                        <a:t>Thrombin*</a:t>
                      </a:r>
                    </a:p>
                    <a:p>
                      <a:pPr marL="256032" marR="0" lvl="0" indent="-256032"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Char char="•"/>
                        <a:tabLst>
                          <a:tab pos="254000" algn="l"/>
                          <a:tab pos="1193800" algn="l"/>
                          <a:tab pos="2641600" algn="l"/>
                        </a:tabLst>
                        <a:defRPr/>
                      </a:pPr>
                      <a:r>
                        <a:rPr lang="en-US" sz="1400" b="0" i="0" u="none" strike="noStrike" kern="0" cap="none" spc="0" dirty="0">
                          <a:solidFill>
                            <a:srgbClr val="000000"/>
                          </a:solidFill>
                          <a:effectLst/>
                          <a:latin typeface="+mn-lt"/>
                          <a:ea typeface="Times New Roman" panose="02020603050405020304" pitchFamily="18" charset="0"/>
                          <a:cs typeface="Times New Roman" panose="02020603050405020304" pitchFamily="18" charset="0"/>
                          <a:sym typeface="Arial"/>
                        </a:rPr>
                        <a:t>Epinephrine</a:t>
                      </a:r>
                      <a:endParaRPr lang="en-US" sz="1400" b="0" i="0" u="none" strike="noStrike" cap="none" dirty="0">
                        <a:solidFill>
                          <a:srgbClr val="000000"/>
                        </a:solidFill>
                        <a:effectLst/>
                        <a:latin typeface="+mn-lt"/>
                        <a:ea typeface="Times New Roman" panose="02020603050405020304" pitchFamily="18" charset="0"/>
                        <a:cs typeface="Arial"/>
                        <a:sym typeface="Arial"/>
                      </a:endParaRPr>
                    </a:p>
                    <a:p>
                      <a:pPr marL="256032" marR="0" indent="-256032">
                        <a:spcBef>
                          <a:spcPts val="0"/>
                        </a:spcBef>
                        <a:spcAft>
                          <a:spcPts val="600"/>
                        </a:spcAft>
                        <a:buClr>
                          <a:srgbClr val="007FA3"/>
                        </a:buClr>
                        <a:buFont typeface="Arial" panose="020B0604020202020204" pitchFamily="34" charset="0"/>
                        <a:buChar char="•"/>
                        <a:tabLst>
                          <a:tab pos="254000" algn="l"/>
                          <a:tab pos="1193800" algn="l"/>
                          <a:tab pos="2641600" algn="l"/>
                        </a:tabLst>
                      </a:pPr>
                      <a:endParaRPr lang="en-US" sz="14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400" dirty="0">
                          <a:solidFill>
                            <a:srgbClr val="000000"/>
                          </a:solidFill>
                          <a:effectLst/>
                          <a:latin typeface="+mn-lt"/>
                          <a:ea typeface="Times New Roman" panose="02020603050405020304" pitchFamily="18" charset="0"/>
                        </a:rPr>
                        <a:t>G</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a/I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a, G</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P</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V</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p>
                    <a:p>
                      <a:pPr marL="255600" marR="0" lvl="0" indent="-255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tab pos="1193800" algn="l"/>
                          <a:tab pos="2641600" algn="l"/>
                        </a:tabLst>
                        <a:defRPr/>
                      </a:pPr>
                      <a:r>
                        <a:rPr lang="en-US" sz="1400" b="0" i="0" u="none" strike="noStrike" cap="none" dirty="0">
                          <a:solidFill>
                            <a:srgbClr val="000000"/>
                          </a:solidFill>
                          <a:effectLst/>
                          <a:latin typeface="+mn-lt"/>
                          <a:ea typeface="Times New Roman" panose="02020603050405020304" pitchFamily="18" charset="0"/>
                          <a:cs typeface="Arial"/>
                          <a:sym typeface="Arial"/>
                        </a:rPr>
                        <a:t>Protease-activated receptor (P</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A</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R)1, P</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A</a:t>
                      </a:r>
                      <a:r>
                        <a:rPr lang="en-US" sz="100" b="0" i="0" u="none" strike="noStrike" cap="none" dirty="0">
                          <a:solidFill>
                            <a:srgbClr val="000000"/>
                          </a:solidFill>
                          <a:effectLst/>
                          <a:latin typeface="+mn-lt"/>
                          <a:ea typeface="Times New Roman" panose="02020603050405020304" pitchFamily="18" charset="0"/>
                          <a:cs typeface="Arial"/>
                          <a:sym typeface="Arial"/>
                        </a:rPr>
                        <a:t> </a:t>
                      </a:r>
                      <a:r>
                        <a:rPr lang="en-US" sz="1400" b="0" i="0" u="none" strike="noStrike" cap="none" dirty="0">
                          <a:solidFill>
                            <a:srgbClr val="000000"/>
                          </a:solidFill>
                          <a:effectLst/>
                          <a:latin typeface="+mn-lt"/>
                          <a:ea typeface="Times New Roman" panose="02020603050405020304" pitchFamily="18" charset="0"/>
                          <a:cs typeface="Arial"/>
                          <a:sym typeface="Arial"/>
                        </a:rPr>
                        <a:t>R4</a:t>
                      </a:r>
                    </a:p>
                    <a:p>
                      <a:pPr marL="255600" marR="0" lvl="0" indent="-255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tab pos="1193800" algn="l"/>
                          <a:tab pos="2641600" algn="l"/>
                        </a:tabLst>
                        <a:defRPr/>
                      </a:pPr>
                      <a:r>
                        <a:rPr lang="en-US" sz="1400" b="0" i="1" u="none" strike="noStrike" cap="none" dirty="0">
                          <a:solidFill>
                            <a:schemeClr val="dk1"/>
                          </a:solidFill>
                          <a:latin typeface="+mn-lt"/>
                          <a:ea typeface="Arial"/>
                          <a:cs typeface="Arial"/>
                          <a:sym typeface="Arial"/>
                        </a:rPr>
                        <a:t>α</a:t>
                      </a:r>
                      <a:r>
                        <a:rPr lang="en-US" sz="1400" b="0" i="0" u="none" strike="noStrike" cap="none" baseline="-25000" dirty="0">
                          <a:solidFill>
                            <a:schemeClr val="dk1"/>
                          </a:solidFill>
                          <a:latin typeface="+mn-lt"/>
                          <a:ea typeface="Arial"/>
                          <a:cs typeface="Arial"/>
                          <a:sym typeface="Arial"/>
                        </a:rPr>
                        <a:t>2</a:t>
                      </a:r>
                      <a:r>
                        <a:rPr lang="en-US" sz="1400" b="0" i="0" u="none" strike="noStrike" cap="none" baseline="0" dirty="0">
                          <a:solidFill>
                            <a:schemeClr val="dk1"/>
                          </a:solidFill>
                          <a:latin typeface="+mn-lt"/>
                          <a:ea typeface="Arial"/>
                          <a:cs typeface="Arial"/>
                          <a:sym typeface="Arial"/>
                        </a:rPr>
                        <a:t>-adrenergic receptors</a:t>
                      </a:r>
                      <a:endParaRPr lang="en-US" sz="1400" b="0" i="0" u="none" strike="noStrike" cap="none" dirty="0">
                        <a:solidFill>
                          <a:srgbClr val="000000"/>
                        </a:solidFill>
                        <a:effectLst/>
                        <a:latin typeface="+mn-lt"/>
                        <a:ea typeface="Times New Roman" panose="02020603050405020304" pitchFamily="18" charset="0"/>
                        <a:cs typeface="Arial"/>
                        <a:sym typeface="Aria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0092235"/>
                  </a:ext>
                </a:extLst>
              </a:tr>
            </a:tbl>
          </a:graphicData>
        </a:graphic>
      </p:graphicFrame>
    </p:spTree>
    <p:extLst>
      <p:ext uri="{BB962C8B-B14F-4D97-AF65-F5344CB8AC3E}">
        <p14:creationId xmlns:p14="http://schemas.microsoft.com/office/powerpoint/2010/main" val="1634363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(8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544296" cy="4679374"/>
          </a:xfrm>
        </p:spPr>
        <p:txBody>
          <a:bodyPr/>
          <a:lstStyle/>
          <a:p>
            <a:endParaRPr lang="en-US" sz="2200" dirty="0"/>
          </a:p>
          <a:p>
            <a:r>
              <a:rPr lang="en-US" sz="2200" dirty="0"/>
              <a:t>Shape change</a:t>
            </a:r>
          </a:p>
          <a:p>
            <a:pPr lvl="1"/>
            <a:r>
              <a:rPr lang="en-US" sz="2200" dirty="0"/>
              <a:t>Change in morphology</a:t>
            </a:r>
          </a:p>
          <a:p>
            <a:pPr lvl="2"/>
            <a:r>
              <a:rPr lang="en-US" sz="2200" dirty="0"/>
              <a:t>Flattened disc-shaped cells to spiny spheres with long projections from the surface</a:t>
            </a:r>
          </a:p>
          <a:p>
            <a:pPr lvl="3"/>
            <a:r>
              <a:rPr lang="en-US" sz="2200" dirty="0"/>
              <a:t>Pseudopods, filapodia</a:t>
            </a:r>
          </a:p>
          <a:p>
            <a:pPr lvl="1"/>
            <a:r>
              <a:rPr lang="en-US" sz="2200" dirty="0"/>
              <a:t>Reorganization of cytoskeletal proteins in structural zone</a:t>
            </a:r>
          </a:p>
          <a:p>
            <a:pPr lvl="1"/>
            <a:r>
              <a:rPr lang="en-US" sz="2200" dirty="0"/>
              <a:t>Platelet organelles concentrated in center</a:t>
            </a:r>
          </a:p>
          <a:p>
            <a:pPr lvl="1"/>
            <a:r>
              <a:rPr lang="en-US" sz="2200" dirty="0"/>
              <a:t>Granules move closer to O</a:t>
            </a:r>
            <a:r>
              <a:rPr lang="en-US" sz="100" dirty="0"/>
              <a:t> </a:t>
            </a:r>
            <a:r>
              <a:rPr lang="en-US" sz="2200" dirty="0"/>
              <a:t>C</a:t>
            </a:r>
            <a:r>
              <a:rPr lang="en-US" sz="100" dirty="0"/>
              <a:t> </a:t>
            </a:r>
            <a:r>
              <a:rPr lang="en-US" sz="2200" dirty="0"/>
              <a:t>S</a:t>
            </a:r>
          </a:p>
          <a:p>
            <a:pPr lvl="2"/>
            <a:r>
              <a:rPr lang="en-US" sz="2200" dirty="0"/>
              <a:t>Facilitates secretion</a:t>
            </a:r>
          </a:p>
          <a:p>
            <a:pPr lvl="1"/>
            <a:r>
              <a:rPr lang="en-US" sz="2200" dirty="0"/>
              <a:t>Reorganized actin cytoskeleton provides a basis for “contraction” between platelets</a:t>
            </a:r>
          </a:p>
        </p:txBody>
      </p:sp>
    </p:spTree>
    <p:extLst>
      <p:ext uri="{BB962C8B-B14F-4D97-AF65-F5344CB8AC3E}">
        <p14:creationId xmlns:p14="http://schemas.microsoft.com/office/powerpoint/2010/main" val="1455830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(9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229600" cy="4825424"/>
          </a:xfrm>
        </p:spPr>
        <p:txBody>
          <a:bodyPr/>
          <a:lstStyle/>
          <a:p>
            <a:endParaRPr lang="en-US" sz="2200" dirty="0"/>
          </a:p>
          <a:p>
            <a:r>
              <a:rPr lang="en-US" sz="2200" dirty="0"/>
              <a:t>Platelet secretion</a:t>
            </a:r>
          </a:p>
          <a:p>
            <a:pPr lvl="1"/>
            <a:r>
              <a:rPr lang="en-US" sz="2200" dirty="0"/>
              <a:t>Follows shape change and requires A</a:t>
            </a:r>
            <a:r>
              <a:rPr lang="en-US" sz="100" dirty="0"/>
              <a:t> </a:t>
            </a:r>
            <a:r>
              <a:rPr lang="en-US" sz="2200" dirty="0"/>
              <a:t>T</a:t>
            </a:r>
            <a:r>
              <a:rPr lang="en-US" sz="100" dirty="0"/>
              <a:t> </a:t>
            </a:r>
            <a:r>
              <a:rPr lang="en-US" sz="2200" dirty="0"/>
              <a:t>P</a:t>
            </a:r>
          </a:p>
          <a:p>
            <a:pPr lvl="1"/>
            <a:r>
              <a:rPr lang="en-US" sz="2200" i="1" dirty="0"/>
              <a:t>α</a:t>
            </a:r>
            <a:r>
              <a:rPr lang="en-US" sz="100" dirty="0"/>
              <a:t> </a:t>
            </a:r>
            <a:r>
              <a:rPr lang="en-US" sz="2200" dirty="0"/>
              <a:t>G and D</a:t>
            </a:r>
            <a:r>
              <a:rPr lang="en-US" sz="100" dirty="0"/>
              <a:t> </a:t>
            </a:r>
            <a:r>
              <a:rPr lang="en-US" sz="2200" dirty="0"/>
              <a:t>B contents released into O</a:t>
            </a:r>
            <a:r>
              <a:rPr lang="en-US" sz="100" dirty="0"/>
              <a:t> </a:t>
            </a:r>
            <a:r>
              <a:rPr lang="en-US" sz="2200" dirty="0"/>
              <a:t>C</a:t>
            </a:r>
            <a:r>
              <a:rPr lang="en-US" sz="100" dirty="0"/>
              <a:t> </a:t>
            </a:r>
            <a:r>
              <a:rPr lang="en-US" sz="2200" dirty="0"/>
              <a:t>S and surrounding area</a:t>
            </a:r>
          </a:p>
          <a:p>
            <a:pPr lvl="2"/>
            <a:r>
              <a:rPr lang="en-US" sz="2200" dirty="0"/>
              <a:t>A</a:t>
            </a:r>
            <a:r>
              <a:rPr lang="en-US" sz="100" dirty="0"/>
              <a:t> </a:t>
            </a:r>
            <a:r>
              <a:rPr lang="en-US" sz="2200" dirty="0"/>
              <a:t>D</a:t>
            </a:r>
            <a:r>
              <a:rPr lang="en-US" sz="100" dirty="0"/>
              <a:t> </a:t>
            </a:r>
            <a:r>
              <a:rPr lang="en-US" sz="2200" dirty="0"/>
              <a:t>P, T</a:t>
            </a:r>
            <a:r>
              <a:rPr lang="en-US" sz="100" dirty="0"/>
              <a:t> </a:t>
            </a:r>
            <a:r>
              <a:rPr lang="en-US" sz="2200" dirty="0"/>
              <a:t>X</a:t>
            </a:r>
            <a:r>
              <a:rPr lang="en-US" sz="100" dirty="0"/>
              <a:t> </a:t>
            </a:r>
            <a:r>
              <a:rPr lang="en-US" sz="2200" dirty="0"/>
              <a:t>A</a:t>
            </a:r>
            <a:r>
              <a:rPr lang="en-US" sz="2200" baseline="-25000" dirty="0"/>
              <a:t>2</a:t>
            </a:r>
            <a:r>
              <a:rPr lang="en-US" sz="2200" dirty="0"/>
              <a:t>, along with other products from damaged tissue and E</a:t>
            </a:r>
            <a:r>
              <a:rPr lang="en-US" sz="100" dirty="0"/>
              <a:t> </a:t>
            </a:r>
            <a:r>
              <a:rPr lang="en-US" sz="2200" dirty="0"/>
              <a:t>Cs</a:t>
            </a:r>
          </a:p>
          <a:p>
            <a:pPr lvl="3"/>
            <a:r>
              <a:rPr lang="en-IN" sz="2200" dirty="0"/>
              <a:t>Recruit and activate additional platelets</a:t>
            </a:r>
          </a:p>
          <a:p>
            <a:pPr lvl="3"/>
            <a:r>
              <a:rPr lang="en-IN" sz="2200" dirty="0"/>
              <a:t>Results in aggregation-platelet plug formation</a:t>
            </a:r>
          </a:p>
        </p:txBody>
      </p:sp>
    </p:spTree>
    <p:extLst>
      <p:ext uri="{BB962C8B-B14F-4D97-AF65-F5344CB8AC3E}">
        <p14:creationId xmlns:p14="http://schemas.microsoft.com/office/powerpoint/2010/main" val="3475188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DB23-896C-420E-9F9F-9EF32F6B1B6A}"/>
              </a:ext>
            </a:extLst>
          </p:cNvPr>
          <p:cNvSpPr>
            <a:spLocks noGrp="1"/>
          </p:cNvSpPr>
          <p:nvPr>
            <p:ph type="title"/>
          </p:nvPr>
        </p:nvSpPr>
        <p:spPr>
          <a:xfrm>
            <a:off x="457200" y="215371"/>
            <a:ext cx="8057408" cy="1097279"/>
          </a:xfrm>
        </p:spPr>
        <p:txBody>
          <a:bodyPr/>
          <a:lstStyle/>
          <a:p>
            <a:r>
              <a:rPr lang="en-US" sz="3400" dirty="0"/>
              <a:t>Figure 31-9 Platelet Shape Change After Stimulation by an Agonist</a:t>
            </a:r>
          </a:p>
        </p:txBody>
      </p:sp>
      <p:pic>
        <p:nvPicPr>
          <p:cNvPr id="4" name="Picture 3" descr="Pseudopods develop on the platelet surface and contain a network of actin and myosin. the microtubule circumferential ring contracts. the membrane phospholipids are activated. activated glycoprotein I I b I I I a receptors appear. internal biochemical changes occur. and granule secretion follows.">
            <a:extLst>
              <a:ext uri="{FF2B5EF4-FFF2-40B4-BE49-F238E27FC236}">
                <a16:creationId xmlns:a16="http://schemas.microsoft.com/office/drawing/2014/main" id="{877B9399-86C5-479F-8D82-B933AAA44FCA}"/>
              </a:ext>
            </a:extLst>
          </p:cNvPr>
          <p:cNvPicPr>
            <a:picLocks noChangeAspect="1"/>
          </p:cNvPicPr>
          <p:nvPr/>
        </p:nvPicPr>
        <p:blipFill>
          <a:blip r:embed="rId3"/>
          <a:stretch>
            <a:fillRect/>
          </a:stretch>
        </p:blipFill>
        <p:spPr>
          <a:xfrm>
            <a:off x="533212" y="2087259"/>
            <a:ext cx="8148825" cy="3253494"/>
          </a:xfrm>
          <a:prstGeom prst="rect">
            <a:avLst/>
          </a:prstGeom>
        </p:spPr>
      </p:pic>
    </p:spTree>
    <p:extLst>
      <p:ext uri="{BB962C8B-B14F-4D97-AF65-F5344CB8AC3E}">
        <p14:creationId xmlns:p14="http://schemas.microsoft.com/office/powerpoint/2010/main" val="707473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DB23-896C-420E-9F9F-9EF32F6B1B6A}"/>
              </a:ext>
            </a:extLst>
          </p:cNvPr>
          <p:cNvSpPr>
            <a:spLocks noGrp="1"/>
          </p:cNvSpPr>
          <p:nvPr>
            <p:ph type="title"/>
          </p:nvPr>
        </p:nvSpPr>
        <p:spPr/>
        <p:txBody>
          <a:bodyPr/>
          <a:lstStyle/>
          <a:p>
            <a:r>
              <a:rPr lang="en-US" sz="3400" dirty="0"/>
              <a:t>Figure 31-7 Stages of Platelet Activation</a:t>
            </a:r>
          </a:p>
        </p:txBody>
      </p:sp>
      <p:pic>
        <p:nvPicPr>
          <p:cNvPr id="3" name="Picture 2" descr="Stage a in the upper left is a disc-shaped platelet. Image a in the upper left is a partially activated platelet, and fully activated platelet with spiny sphere in the lower right. C in the lower left shows aggregates of activated platelets that appear in a chain like substance. Platelets, P, in the lower right adhere to exposed subendothelium that are darkened rough substances, S E. E C or the intact endothelial cells appear like thickened leaves with small bump like features.">
            <a:extLst>
              <a:ext uri="{FF2B5EF4-FFF2-40B4-BE49-F238E27FC236}">
                <a16:creationId xmlns:a16="http://schemas.microsoft.com/office/drawing/2014/main" id="{A5C47682-68B6-4BF2-A844-F2A90A70D413}"/>
              </a:ext>
            </a:extLst>
          </p:cNvPr>
          <p:cNvPicPr>
            <a:picLocks noChangeAspect="1"/>
          </p:cNvPicPr>
          <p:nvPr/>
        </p:nvPicPr>
        <p:blipFill>
          <a:blip r:embed="rId3"/>
          <a:stretch>
            <a:fillRect/>
          </a:stretch>
        </p:blipFill>
        <p:spPr>
          <a:xfrm>
            <a:off x="2573876" y="1852603"/>
            <a:ext cx="3996248" cy="4467352"/>
          </a:xfrm>
          <a:prstGeom prst="rect">
            <a:avLst/>
          </a:prstGeom>
        </p:spPr>
      </p:pic>
    </p:spTree>
    <p:extLst>
      <p:ext uri="{BB962C8B-B14F-4D97-AF65-F5344CB8AC3E}">
        <p14:creationId xmlns:p14="http://schemas.microsoft.com/office/powerpoint/2010/main" val="278520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9B08-9E72-4585-AD91-31A2DC43F4CC}"/>
              </a:ext>
            </a:extLst>
          </p:cNvPr>
          <p:cNvSpPr>
            <a:spLocks noGrp="1"/>
          </p:cNvSpPr>
          <p:nvPr>
            <p:ph type="title"/>
          </p:nvPr>
        </p:nvSpPr>
        <p:spPr/>
        <p:txBody>
          <a:bodyPr/>
          <a:lstStyle/>
          <a:p>
            <a:r>
              <a:rPr lang="en-US" dirty="0"/>
              <a:t>Hemostasis </a:t>
            </a:r>
            <a:r>
              <a:rPr lang="en-US" sz="2000" b="0" dirty="0"/>
              <a:t>(3 of 3)</a:t>
            </a:r>
          </a:p>
        </p:txBody>
      </p:sp>
      <p:sp>
        <p:nvSpPr>
          <p:cNvPr id="3" name="Content Placeholder 2">
            <a:extLst>
              <a:ext uri="{FF2B5EF4-FFF2-40B4-BE49-F238E27FC236}">
                <a16:creationId xmlns:a16="http://schemas.microsoft.com/office/drawing/2014/main" id="{ACF86ED5-DE39-438F-A3AE-26560795BBD8}"/>
              </a:ext>
            </a:extLst>
          </p:cNvPr>
          <p:cNvSpPr>
            <a:spLocks noGrp="1"/>
          </p:cNvSpPr>
          <p:nvPr>
            <p:ph sz="quarter" idx="13"/>
          </p:nvPr>
        </p:nvSpPr>
        <p:spPr>
          <a:xfrm>
            <a:off x="457200" y="1556326"/>
            <a:ext cx="8229600" cy="4831948"/>
          </a:xfrm>
        </p:spPr>
        <p:txBody>
          <a:bodyPr/>
          <a:lstStyle/>
          <a:p>
            <a:endParaRPr lang="en-US" dirty="0"/>
          </a:p>
          <a:p>
            <a:r>
              <a:rPr lang="en-US" dirty="0"/>
              <a:t>Primary hemostasis</a:t>
            </a:r>
          </a:p>
          <a:p>
            <a:pPr lvl="1"/>
            <a:r>
              <a:rPr lang="en-US" dirty="0"/>
              <a:t>Formation of “platelet plug”</a:t>
            </a:r>
          </a:p>
          <a:p>
            <a:pPr lvl="1"/>
            <a:r>
              <a:rPr lang="en-US" dirty="0"/>
              <a:t>Initially halts loss of blood</a:t>
            </a:r>
          </a:p>
          <a:p>
            <a:r>
              <a:rPr lang="en-US" dirty="0"/>
              <a:t>Secondary hemostasis</a:t>
            </a:r>
          </a:p>
          <a:p>
            <a:pPr lvl="1"/>
            <a:r>
              <a:rPr lang="en-US" dirty="0"/>
              <a:t>Reinforcement of platelet plug by fibrin formation</a:t>
            </a:r>
          </a:p>
        </p:txBody>
      </p:sp>
    </p:spTree>
    <p:extLst>
      <p:ext uri="{BB962C8B-B14F-4D97-AF65-F5344CB8AC3E}">
        <p14:creationId xmlns:p14="http://schemas.microsoft.com/office/powerpoint/2010/main" val="2549256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(10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7143008" cy="4526974"/>
          </a:xfrm>
        </p:spPr>
        <p:txBody>
          <a:bodyPr/>
          <a:lstStyle/>
          <a:p>
            <a:endParaRPr lang="en-US" sz="2200" dirty="0"/>
          </a:p>
          <a:p>
            <a:r>
              <a:rPr lang="en-US" sz="2200" dirty="0"/>
              <a:t>Aggregation</a:t>
            </a:r>
          </a:p>
          <a:p>
            <a:pPr lvl="1"/>
            <a:r>
              <a:rPr lang="en-US" sz="2200" dirty="0"/>
              <a:t>Platelets sticking to one another</a:t>
            </a:r>
          </a:p>
          <a:p>
            <a:pPr lvl="1"/>
            <a:r>
              <a:rPr lang="en-US" sz="2200" dirty="0"/>
              <a:t>Triggered by number of agonists</a:t>
            </a:r>
          </a:p>
          <a:p>
            <a:pPr lvl="2"/>
            <a:r>
              <a:rPr lang="en-US" sz="2200" dirty="0"/>
              <a:t>A</a:t>
            </a:r>
            <a:r>
              <a:rPr lang="en-US" sz="100" dirty="0"/>
              <a:t> </a:t>
            </a:r>
            <a:r>
              <a:rPr lang="en-US" sz="2200" dirty="0"/>
              <a:t>D</a:t>
            </a:r>
            <a:r>
              <a:rPr lang="en-US" sz="100" dirty="0"/>
              <a:t> </a:t>
            </a:r>
            <a:r>
              <a:rPr lang="en-US" sz="2200" dirty="0"/>
              <a:t>P, T</a:t>
            </a:r>
            <a:r>
              <a:rPr lang="en-US" sz="100" dirty="0"/>
              <a:t> </a:t>
            </a:r>
            <a:r>
              <a:rPr lang="en-US" sz="2200" dirty="0"/>
              <a:t>X</a:t>
            </a:r>
            <a:r>
              <a:rPr lang="en-US" sz="100" dirty="0"/>
              <a:t> </a:t>
            </a:r>
            <a:r>
              <a:rPr lang="en-US" sz="2200" dirty="0"/>
              <a:t>A</a:t>
            </a:r>
            <a:r>
              <a:rPr lang="en-US" sz="2200" baseline="-25000" dirty="0"/>
              <a:t>2</a:t>
            </a:r>
            <a:r>
              <a:rPr lang="en-US" sz="2200" dirty="0"/>
              <a:t>, thrombin</a:t>
            </a:r>
          </a:p>
          <a:p>
            <a:pPr lvl="1"/>
            <a:r>
              <a:rPr lang="en-US" sz="2200" dirty="0"/>
              <a:t>Switch from “adhesion” (G</a:t>
            </a:r>
            <a:r>
              <a:rPr lang="en-US" sz="100" dirty="0"/>
              <a:t> </a:t>
            </a:r>
            <a:r>
              <a:rPr lang="en-US" sz="2200" dirty="0"/>
              <a:t>P</a:t>
            </a:r>
            <a:r>
              <a:rPr lang="en-US" sz="100" dirty="0"/>
              <a:t> </a:t>
            </a:r>
            <a:r>
              <a:rPr lang="en-US" sz="2200" dirty="0"/>
              <a:t>I</a:t>
            </a:r>
            <a:r>
              <a:rPr lang="en-US" sz="100" dirty="0"/>
              <a:t> </a:t>
            </a:r>
            <a:r>
              <a:rPr lang="en-US" sz="2200" dirty="0"/>
              <a:t>b/I</a:t>
            </a:r>
            <a:r>
              <a:rPr lang="en-US" sz="100" dirty="0"/>
              <a:t> </a:t>
            </a:r>
            <a:r>
              <a:rPr lang="en-US" sz="2200" dirty="0"/>
              <a:t>X) to “aggregation” (G</a:t>
            </a:r>
            <a:r>
              <a:rPr lang="en-US" sz="100" dirty="0"/>
              <a:t> </a:t>
            </a:r>
            <a:r>
              <a:rPr lang="en-US" sz="2200" dirty="0"/>
              <a:t>P</a:t>
            </a:r>
            <a:r>
              <a:rPr lang="en-US" sz="100" dirty="0"/>
              <a:t> </a:t>
            </a:r>
            <a:r>
              <a:rPr lang="en-US" sz="2200" dirty="0"/>
              <a:t>I</a:t>
            </a:r>
            <a:r>
              <a:rPr lang="en-US" sz="100" dirty="0"/>
              <a:t> </a:t>
            </a:r>
            <a:r>
              <a:rPr lang="en-US" sz="2200" dirty="0"/>
              <a:t>I</a:t>
            </a:r>
            <a:r>
              <a:rPr lang="en-US" sz="100" dirty="0"/>
              <a:t> </a:t>
            </a:r>
            <a:r>
              <a:rPr lang="en-US" sz="2200" dirty="0"/>
              <a:t>b/I</a:t>
            </a:r>
            <a:r>
              <a:rPr lang="en-US" sz="100" dirty="0"/>
              <a:t> </a:t>
            </a:r>
            <a:r>
              <a:rPr lang="en-US" sz="2200" dirty="0" err="1"/>
              <a:t>I</a:t>
            </a:r>
            <a:r>
              <a:rPr lang="en-US" sz="100" dirty="0"/>
              <a:t> </a:t>
            </a:r>
            <a:r>
              <a:rPr lang="en-US" sz="2200" dirty="0" err="1"/>
              <a:t>I</a:t>
            </a:r>
            <a:r>
              <a:rPr lang="en-US" sz="100" dirty="0"/>
              <a:t> </a:t>
            </a:r>
            <a:r>
              <a:rPr lang="en-US" sz="2200" dirty="0"/>
              <a:t>a)</a:t>
            </a:r>
          </a:p>
          <a:p>
            <a:pPr lvl="1"/>
            <a:r>
              <a:rPr lang="en-US" sz="2200" dirty="0"/>
              <a:t>Requires C</a:t>
            </a:r>
            <a:r>
              <a:rPr lang="en-US" sz="100" dirty="0"/>
              <a:t> </a:t>
            </a:r>
            <a:r>
              <a:rPr lang="en-US" sz="2200" dirty="0"/>
              <a:t>a</a:t>
            </a:r>
            <a:r>
              <a:rPr lang="en-US" sz="2200" baseline="30000" dirty="0"/>
              <a:t>++</a:t>
            </a:r>
          </a:p>
        </p:txBody>
      </p:sp>
    </p:spTree>
    <p:extLst>
      <p:ext uri="{BB962C8B-B14F-4D97-AF65-F5344CB8AC3E}">
        <p14:creationId xmlns:p14="http://schemas.microsoft.com/office/powerpoint/2010/main" val="1804646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CF3A-E47F-4DEB-8A0C-016041135E63}"/>
              </a:ext>
            </a:extLst>
          </p:cNvPr>
          <p:cNvSpPr>
            <a:spLocks noGrp="1"/>
          </p:cNvSpPr>
          <p:nvPr>
            <p:ph type="title"/>
          </p:nvPr>
        </p:nvSpPr>
        <p:spPr/>
        <p:txBody>
          <a:bodyPr/>
          <a:lstStyle/>
          <a:p>
            <a:r>
              <a:rPr lang="en-US" dirty="0"/>
              <a:t>Platelets-Functions </a:t>
            </a:r>
            <a:r>
              <a:rPr lang="en-US" sz="2000" b="0" dirty="0"/>
              <a:t>(11 of 11)</a:t>
            </a:r>
          </a:p>
        </p:txBody>
      </p:sp>
      <p:sp>
        <p:nvSpPr>
          <p:cNvPr id="3" name="Content Placeholder 2">
            <a:extLst>
              <a:ext uri="{FF2B5EF4-FFF2-40B4-BE49-F238E27FC236}">
                <a16:creationId xmlns:a16="http://schemas.microsoft.com/office/drawing/2014/main" id="{A55C5E24-DFAC-4873-AD41-D07EA9F9A745}"/>
              </a:ext>
            </a:extLst>
          </p:cNvPr>
          <p:cNvSpPr>
            <a:spLocks noGrp="1"/>
          </p:cNvSpPr>
          <p:nvPr>
            <p:ph sz="quarter" idx="13"/>
          </p:nvPr>
        </p:nvSpPr>
        <p:spPr>
          <a:xfrm>
            <a:off x="457200" y="1556326"/>
            <a:ext cx="8229600" cy="4704774"/>
          </a:xfrm>
        </p:spPr>
        <p:txBody>
          <a:bodyPr/>
          <a:lstStyle/>
          <a:p>
            <a:endParaRPr lang="en-US" sz="2200" dirty="0"/>
          </a:p>
          <a:p>
            <a:r>
              <a:rPr lang="en-US" sz="2200" dirty="0"/>
              <a:t>Aggregation</a:t>
            </a:r>
          </a:p>
          <a:p>
            <a:pPr lvl="1"/>
            <a:r>
              <a:rPr lang="en-US" sz="2200" dirty="0"/>
              <a:t>Requires association of fibrinogen with active G</a:t>
            </a:r>
            <a:r>
              <a:rPr lang="en-US" sz="100" dirty="0"/>
              <a:t> </a:t>
            </a:r>
            <a:r>
              <a:rPr lang="en-US" sz="2200" dirty="0"/>
              <a:t>P</a:t>
            </a:r>
            <a:r>
              <a:rPr lang="en-US" sz="100" dirty="0"/>
              <a:t> </a:t>
            </a:r>
            <a:r>
              <a:rPr lang="en-US" sz="2200" dirty="0"/>
              <a:t>I</a:t>
            </a:r>
            <a:r>
              <a:rPr lang="en-US" sz="100" dirty="0"/>
              <a:t> </a:t>
            </a:r>
            <a:r>
              <a:rPr lang="en-US" sz="2200" dirty="0"/>
              <a:t>I</a:t>
            </a:r>
            <a:r>
              <a:rPr lang="en-US" sz="100" dirty="0"/>
              <a:t> </a:t>
            </a:r>
            <a:r>
              <a:rPr lang="en-US" sz="2200" dirty="0"/>
              <a:t>b/I</a:t>
            </a:r>
            <a:r>
              <a:rPr lang="en-US" sz="100" dirty="0"/>
              <a:t> </a:t>
            </a:r>
            <a:r>
              <a:rPr lang="en-US" sz="2200" dirty="0"/>
              <a:t>I</a:t>
            </a:r>
            <a:r>
              <a:rPr lang="en-US" sz="100" dirty="0"/>
              <a:t> </a:t>
            </a:r>
            <a:r>
              <a:rPr lang="en-US" sz="2200" dirty="0"/>
              <a:t>I</a:t>
            </a:r>
            <a:r>
              <a:rPr lang="en-US" sz="100" dirty="0"/>
              <a:t> </a:t>
            </a:r>
            <a:r>
              <a:rPr lang="en-US" sz="2200" dirty="0"/>
              <a:t>a receptor</a:t>
            </a:r>
          </a:p>
          <a:p>
            <a:pPr lvl="2"/>
            <a:r>
              <a:rPr lang="en-US" sz="2200" dirty="0"/>
              <a:t>G</a:t>
            </a:r>
            <a:r>
              <a:rPr lang="en-US" sz="100" dirty="0"/>
              <a:t> </a:t>
            </a:r>
            <a:r>
              <a:rPr lang="en-US" sz="2200" dirty="0"/>
              <a:t>P</a:t>
            </a:r>
            <a:r>
              <a:rPr lang="en-US" sz="100" dirty="0"/>
              <a:t> </a:t>
            </a:r>
            <a:r>
              <a:rPr lang="en-US" sz="2200" dirty="0"/>
              <a:t>I</a:t>
            </a:r>
            <a:r>
              <a:rPr lang="en-US" sz="100" dirty="0"/>
              <a:t> </a:t>
            </a:r>
            <a:r>
              <a:rPr lang="en-US" sz="2200" dirty="0"/>
              <a:t>I</a:t>
            </a:r>
            <a:r>
              <a:rPr lang="en-US" sz="100" dirty="0"/>
              <a:t> </a:t>
            </a:r>
            <a:r>
              <a:rPr lang="en-US" sz="2200" dirty="0"/>
              <a:t>b/I</a:t>
            </a:r>
            <a:r>
              <a:rPr lang="en-US" sz="100" dirty="0"/>
              <a:t> </a:t>
            </a:r>
            <a:r>
              <a:rPr lang="en-US" sz="2200" dirty="0"/>
              <a:t>I</a:t>
            </a:r>
            <a:r>
              <a:rPr lang="en-US" sz="100" dirty="0"/>
              <a:t> </a:t>
            </a:r>
            <a:r>
              <a:rPr lang="en-US" sz="2200" dirty="0"/>
              <a:t>I</a:t>
            </a:r>
            <a:r>
              <a:rPr lang="en-US" sz="100" dirty="0"/>
              <a:t> </a:t>
            </a:r>
            <a:r>
              <a:rPr lang="en-US" sz="2200" dirty="0"/>
              <a:t>a exists in “inactive” state</a:t>
            </a:r>
          </a:p>
          <a:p>
            <a:pPr lvl="2"/>
            <a:r>
              <a:rPr lang="en-US" sz="2200" dirty="0"/>
              <a:t>Adhesion/activation convert G</a:t>
            </a:r>
            <a:r>
              <a:rPr lang="en-US" sz="100" dirty="0"/>
              <a:t> </a:t>
            </a:r>
            <a:r>
              <a:rPr lang="en-US" sz="2200" dirty="0"/>
              <a:t>P</a:t>
            </a:r>
            <a:r>
              <a:rPr lang="en-US" sz="100" dirty="0"/>
              <a:t> </a:t>
            </a:r>
            <a:r>
              <a:rPr lang="en-US" sz="2200" dirty="0"/>
              <a:t>I</a:t>
            </a:r>
            <a:r>
              <a:rPr lang="en-US" sz="100" dirty="0"/>
              <a:t> </a:t>
            </a:r>
            <a:r>
              <a:rPr lang="en-US" sz="2200" dirty="0"/>
              <a:t>I</a:t>
            </a:r>
            <a:r>
              <a:rPr lang="en-US" sz="100" dirty="0"/>
              <a:t> </a:t>
            </a:r>
            <a:r>
              <a:rPr lang="en-US" sz="2200" dirty="0"/>
              <a:t>b/I</a:t>
            </a:r>
            <a:r>
              <a:rPr lang="en-US" sz="100" dirty="0"/>
              <a:t> </a:t>
            </a:r>
            <a:r>
              <a:rPr lang="en-US" sz="2200" dirty="0"/>
              <a:t>I</a:t>
            </a:r>
            <a:r>
              <a:rPr lang="en-US" sz="100" dirty="0"/>
              <a:t> </a:t>
            </a:r>
            <a:r>
              <a:rPr lang="en-US" sz="2200" dirty="0"/>
              <a:t>I</a:t>
            </a:r>
            <a:r>
              <a:rPr lang="en-US" sz="100" dirty="0"/>
              <a:t> </a:t>
            </a:r>
            <a:r>
              <a:rPr lang="en-US" sz="2200" dirty="0"/>
              <a:t>a to “active” conformation</a:t>
            </a:r>
          </a:p>
          <a:p>
            <a:pPr lvl="3"/>
            <a:r>
              <a:rPr lang="en-US" sz="2200" dirty="0"/>
              <a:t>Capable of binding fibrinogen</a:t>
            </a:r>
          </a:p>
          <a:p>
            <a:pPr lvl="3"/>
            <a:r>
              <a:rPr lang="en-US" sz="2200" dirty="0"/>
              <a:t>Fibrinogen serves as bridge</a:t>
            </a:r>
          </a:p>
          <a:p>
            <a:pPr lvl="4"/>
            <a:r>
              <a:rPr lang="en-US" sz="2200" dirty="0"/>
              <a:t>Connects two adjacent platelets via interaction with active G</a:t>
            </a:r>
            <a:r>
              <a:rPr lang="en-US" sz="100" dirty="0"/>
              <a:t> </a:t>
            </a:r>
            <a:r>
              <a:rPr lang="en-US" sz="2200" dirty="0"/>
              <a:t>P</a:t>
            </a:r>
            <a:r>
              <a:rPr lang="en-US" sz="100" dirty="0"/>
              <a:t> </a:t>
            </a:r>
            <a:r>
              <a:rPr lang="en-US" sz="2200" dirty="0"/>
              <a:t>I</a:t>
            </a:r>
            <a:r>
              <a:rPr lang="en-US" sz="100" dirty="0"/>
              <a:t> </a:t>
            </a:r>
            <a:r>
              <a:rPr lang="en-US" sz="2200" dirty="0"/>
              <a:t>I</a:t>
            </a:r>
            <a:r>
              <a:rPr lang="en-US" sz="100" dirty="0"/>
              <a:t> </a:t>
            </a:r>
            <a:r>
              <a:rPr lang="en-US" sz="2200" dirty="0"/>
              <a:t>b/I</a:t>
            </a:r>
            <a:r>
              <a:rPr lang="en-US" sz="100" dirty="0"/>
              <a:t> </a:t>
            </a:r>
            <a:r>
              <a:rPr lang="en-US" sz="2200" dirty="0"/>
              <a:t>I</a:t>
            </a:r>
            <a:r>
              <a:rPr lang="en-US" sz="100" dirty="0"/>
              <a:t> </a:t>
            </a:r>
            <a:r>
              <a:rPr lang="en-US" sz="2200" dirty="0"/>
              <a:t>I</a:t>
            </a:r>
            <a:r>
              <a:rPr lang="en-US" sz="100" dirty="0"/>
              <a:t> </a:t>
            </a:r>
            <a:r>
              <a:rPr lang="en-US" sz="2200" dirty="0"/>
              <a:t>a complexes on each</a:t>
            </a:r>
          </a:p>
          <a:p>
            <a:pPr lvl="4"/>
            <a:r>
              <a:rPr lang="en-US" sz="2200" dirty="0"/>
              <a:t>Fibrinogen and C</a:t>
            </a:r>
            <a:r>
              <a:rPr lang="en-US" sz="100" dirty="0"/>
              <a:t> </a:t>
            </a:r>
            <a:r>
              <a:rPr lang="en-US" sz="2200" dirty="0"/>
              <a:t>a</a:t>
            </a:r>
            <a:r>
              <a:rPr lang="en-US" sz="2200" baseline="30000" dirty="0"/>
              <a:t>++</a:t>
            </a:r>
            <a:r>
              <a:rPr lang="en-US" sz="2200" dirty="0"/>
              <a:t> required for aggregation</a:t>
            </a:r>
          </a:p>
        </p:txBody>
      </p:sp>
    </p:spTree>
    <p:extLst>
      <p:ext uri="{BB962C8B-B14F-4D97-AF65-F5344CB8AC3E}">
        <p14:creationId xmlns:p14="http://schemas.microsoft.com/office/powerpoint/2010/main" val="574962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DB23-896C-420E-9F9F-9EF32F6B1B6A}"/>
              </a:ext>
            </a:extLst>
          </p:cNvPr>
          <p:cNvSpPr>
            <a:spLocks noGrp="1"/>
          </p:cNvSpPr>
          <p:nvPr>
            <p:ph type="title"/>
          </p:nvPr>
        </p:nvSpPr>
        <p:spPr/>
        <p:txBody>
          <a:bodyPr/>
          <a:lstStyle/>
          <a:p>
            <a:r>
              <a:rPr lang="en-US" dirty="0"/>
              <a:t>Figure 31-10 Platelet Aggregation</a:t>
            </a:r>
          </a:p>
        </p:txBody>
      </p:sp>
      <p:pic>
        <p:nvPicPr>
          <p:cNvPr id="4" name="Picture 3" descr="Agonist stimulation in the presence of C a + + in the center of the schematic. Low affinity receptors on the left, I I b and I I I a causes high-affinity fibrinogen receptors, activated glycoprotein I I b  I I I a, to form on the platelet surface on the right. Fibrinogen binds horizontally to two platelets by peptide sequences at the terminal end of its gamma and alpha chains in the D domains, one gamma chain to G P I I b  I I I a receptors on each platelet. Fibrinogen thus becomes a bridge between the two platelets.">
            <a:extLst>
              <a:ext uri="{FF2B5EF4-FFF2-40B4-BE49-F238E27FC236}">
                <a16:creationId xmlns:a16="http://schemas.microsoft.com/office/drawing/2014/main" id="{81B1BB81-2292-447E-A993-D30E8130267B}"/>
              </a:ext>
            </a:extLst>
          </p:cNvPr>
          <p:cNvPicPr>
            <a:picLocks noChangeAspect="1"/>
          </p:cNvPicPr>
          <p:nvPr/>
        </p:nvPicPr>
        <p:blipFill>
          <a:blip r:embed="rId3"/>
          <a:stretch>
            <a:fillRect/>
          </a:stretch>
        </p:blipFill>
        <p:spPr>
          <a:xfrm>
            <a:off x="1352562" y="1748546"/>
            <a:ext cx="6438877" cy="4215931"/>
          </a:xfrm>
          <a:prstGeom prst="rect">
            <a:avLst/>
          </a:prstGeom>
        </p:spPr>
      </p:pic>
    </p:spTree>
    <p:extLst>
      <p:ext uri="{BB962C8B-B14F-4D97-AF65-F5344CB8AC3E}">
        <p14:creationId xmlns:p14="http://schemas.microsoft.com/office/powerpoint/2010/main" val="2608491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8BFD-F4AA-4A31-8AD3-E0BCBA8077E0}"/>
              </a:ext>
            </a:extLst>
          </p:cNvPr>
          <p:cNvSpPr>
            <a:spLocks noGrp="1"/>
          </p:cNvSpPr>
          <p:nvPr>
            <p:ph type="ctrTitle"/>
          </p:nvPr>
        </p:nvSpPr>
        <p:spPr/>
        <p:txBody>
          <a:bodyPr lIns="0" tIns="0" rIns="0" bIns="0"/>
          <a:lstStyle/>
          <a:p>
            <a:r>
              <a:rPr lang="en-US" dirty="0"/>
              <a:t>Biochemistry of Platelet Activation</a:t>
            </a:r>
          </a:p>
        </p:txBody>
      </p:sp>
    </p:spTree>
    <p:extLst>
      <p:ext uri="{BB962C8B-B14F-4D97-AF65-F5344CB8AC3E}">
        <p14:creationId xmlns:p14="http://schemas.microsoft.com/office/powerpoint/2010/main" val="780757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EC14-24EA-414D-A4BA-1640B9EC4823}"/>
              </a:ext>
            </a:extLst>
          </p:cNvPr>
          <p:cNvSpPr>
            <a:spLocks noGrp="1"/>
          </p:cNvSpPr>
          <p:nvPr>
            <p:ph type="title"/>
          </p:nvPr>
        </p:nvSpPr>
        <p:spPr/>
        <p:txBody>
          <a:bodyPr/>
          <a:lstStyle/>
          <a:p>
            <a:r>
              <a:rPr lang="en-US" dirty="0"/>
              <a:t>G Proteins</a:t>
            </a:r>
          </a:p>
        </p:txBody>
      </p:sp>
      <p:sp>
        <p:nvSpPr>
          <p:cNvPr id="3" name="Content Placeholder 2">
            <a:extLst>
              <a:ext uri="{FF2B5EF4-FFF2-40B4-BE49-F238E27FC236}">
                <a16:creationId xmlns:a16="http://schemas.microsoft.com/office/drawing/2014/main" id="{ED51035D-9F36-4D7F-B9BB-09FE5E8AAE11}"/>
              </a:ext>
            </a:extLst>
          </p:cNvPr>
          <p:cNvSpPr>
            <a:spLocks noGrp="1"/>
          </p:cNvSpPr>
          <p:nvPr>
            <p:ph sz="quarter" idx="13"/>
          </p:nvPr>
        </p:nvSpPr>
        <p:spPr/>
        <p:txBody>
          <a:bodyPr/>
          <a:lstStyle/>
          <a:p>
            <a:endParaRPr lang="en-US" dirty="0"/>
          </a:p>
          <a:p>
            <a:r>
              <a:rPr lang="en-US" dirty="0"/>
              <a:t>Guanine nucleotide-binding proteins</a:t>
            </a:r>
          </a:p>
          <a:p>
            <a:pPr lvl="1"/>
            <a:r>
              <a:rPr lang="en-US" dirty="0"/>
              <a:t>Inner side of platelet phospholipid membrane</a:t>
            </a:r>
          </a:p>
          <a:p>
            <a:pPr lvl="1"/>
            <a:r>
              <a:rPr lang="en-US" dirty="0"/>
              <a:t>Inactive when G</a:t>
            </a:r>
            <a:r>
              <a:rPr lang="en-US" sz="100" dirty="0"/>
              <a:t> </a:t>
            </a:r>
            <a:r>
              <a:rPr lang="en-US" dirty="0"/>
              <a:t>D</a:t>
            </a:r>
            <a:r>
              <a:rPr lang="en-US" sz="100" dirty="0"/>
              <a:t> </a:t>
            </a:r>
            <a:r>
              <a:rPr lang="en-US" dirty="0"/>
              <a:t>P is bound</a:t>
            </a:r>
          </a:p>
          <a:p>
            <a:pPr lvl="1"/>
            <a:r>
              <a:rPr lang="en-US" dirty="0"/>
              <a:t>Active after G</a:t>
            </a:r>
            <a:r>
              <a:rPr lang="en-US" sz="100" dirty="0"/>
              <a:t> </a:t>
            </a:r>
            <a:r>
              <a:rPr lang="en-US" dirty="0"/>
              <a:t>T</a:t>
            </a:r>
            <a:r>
              <a:rPr lang="en-US" sz="100" dirty="0"/>
              <a:t> </a:t>
            </a:r>
            <a:r>
              <a:rPr lang="en-US" dirty="0"/>
              <a:t>P is bound</a:t>
            </a:r>
          </a:p>
          <a:p>
            <a:pPr lvl="1"/>
            <a:r>
              <a:rPr lang="en-US" dirty="0"/>
              <a:t>Function to facilitate the response to extracellular stimuli</a:t>
            </a:r>
          </a:p>
          <a:p>
            <a:pPr lvl="1"/>
            <a:r>
              <a:rPr lang="en-US" dirty="0"/>
              <a:t>Activated G-proteins activate platelet enzymes</a:t>
            </a:r>
          </a:p>
          <a:p>
            <a:pPr lvl="2"/>
            <a:r>
              <a:rPr lang="en-US" dirty="0"/>
              <a:t>“Second messengers”</a:t>
            </a:r>
          </a:p>
        </p:txBody>
      </p:sp>
    </p:spTree>
    <p:extLst>
      <p:ext uri="{BB962C8B-B14F-4D97-AF65-F5344CB8AC3E}">
        <p14:creationId xmlns:p14="http://schemas.microsoft.com/office/powerpoint/2010/main" val="3338946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EC14-24EA-414D-A4BA-1640B9EC4823}"/>
              </a:ext>
            </a:extLst>
          </p:cNvPr>
          <p:cNvSpPr>
            <a:spLocks noGrp="1"/>
          </p:cNvSpPr>
          <p:nvPr>
            <p:ph type="title"/>
          </p:nvPr>
        </p:nvSpPr>
        <p:spPr/>
        <p:txBody>
          <a:bodyPr/>
          <a:lstStyle/>
          <a:p>
            <a:r>
              <a:rPr lang="en-US" sz="3400" dirty="0"/>
              <a:t>Phospholipase C/Phosphoinositide Pathway</a:t>
            </a:r>
          </a:p>
        </p:txBody>
      </p:sp>
      <p:sp>
        <p:nvSpPr>
          <p:cNvPr id="3" name="Content Placeholder 2">
            <a:extLst>
              <a:ext uri="{FF2B5EF4-FFF2-40B4-BE49-F238E27FC236}">
                <a16:creationId xmlns:a16="http://schemas.microsoft.com/office/drawing/2014/main" id="{ED51035D-9F36-4D7F-B9BB-09FE5E8AAE11}"/>
              </a:ext>
            </a:extLst>
          </p:cNvPr>
          <p:cNvSpPr>
            <a:spLocks noGrp="1"/>
          </p:cNvSpPr>
          <p:nvPr>
            <p:ph sz="quarter" idx="13"/>
          </p:nvPr>
        </p:nvSpPr>
        <p:spPr/>
        <p:txBody>
          <a:bodyPr/>
          <a:lstStyle/>
          <a:p>
            <a:endParaRPr lang="en-US" dirty="0"/>
          </a:p>
          <a:p>
            <a:r>
              <a:rPr lang="en-US" dirty="0"/>
              <a:t>Activated G-proteins activate phospholipase C(P</a:t>
            </a:r>
            <a:r>
              <a:rPr lang="en-US" sz="100" dirty="0"/>
              <a:t> </a:t>
            </a:r>
            <a:r>
              <a:rPr lang="en-US" dirty="0"/>
              <a:t>L</a:t>
            </a:r>
            <a:r>
              <a:rPr lang="en-US" sz="100" dirty="0"/>
              <a:t> </a:t>
            </a:r>
            <a:r>
              <a:rPr lang="en-US" dirty="0"/>
              <a:t>C)</a:t>
            </a:r>
          </a:p>
          <a:p>
            <a:pPr lvl="1"/>
            <a:r>
              <a:rPr lang="en-US" dirty="0"/>
              <a:t>P</a:t>
            </a:r>
            <a:r>
              <a:rPr lang="en-US" sz="100" dirty="0"/>
              <a:t> </a:t>
            </a:r>
            <a:r>
              <a:rPr lang="en-US" dirty="0"/>
              <a:t>L</a:t>
            </a:r>
            <a:r>
              <a:rPr lang="en-US" sz="100" dirty="0"/>
              <a:t> </a:t>
            </a:r>
            <a:r>
              <a:rPr lang="en-US" dirty="0"/>
              <a:t>C</a:t>
            </a:r>
          </a:p>
          <a:p>
            <a:pPr lvl="2"/>
            <a:r>
              <a:rPr lang="en-US" dirty="0"/>
              <a:t>Hydrolyzes phospholipids between the glycerol backbone and the phosphate moiety</a:t>
            </a:r>
          </a:p>
          <a:p>
            <a:pPr lvl="1"/>
            <a:r>
              <a:rPr lang="en-US" dirty="0"/>
              <a:t>Leads to activation of phosphoinositide pathway</a:t>
            </a:r>
          </a:p>
          <a:p>
            <a:pPr lvl="2"/>
            <a:r>
              <a:rPr lang="en-US" dirty="0"/>
              <a:t>Promotes</a:t>
            </a:r>
          </a:p>
          <a:p>
            <a:pPr lvl="3"/>
            <a:r>
              <a:rPr lang="en-US" dirty="0"/>
              <a:t>Release of C</a:t>
            </a:r>
            <a:r>
              <a:rPr lang="en-US" sz="100" dirty="0"/>
              <a:t> </a:t>
            </a:r>
            <a:r>
              <a:rPr lang="en-US" dirty="0"/>
              <a:t>a</a:t>
            </a:r>
            <a:r>
              <a:rPr lang="en-US" baseline="30000" dirty="0"/>
              <a:t>++</a:t>
            </a:r>
          </a:p>
          <a:p>
            <a:pPr lvl="3"/>
            <a:r>
              <a:rPr lang="en-US" dirty="0"/>
              <a:t>Granule secretion</a:t>
            </a:r>
          </a:p>
          <a:p>
            <a:pPr lvl="3"/>
            <a:r>
              <a:rPr lang="en-US" dirty="0"/>
              <a:t>Activation of signaling enzymes and proteins involved in cytoskeletal reorganization</a:t>
            </a:r>
          </a:p>
        </p:txBody>
      </p:sp>
    </p:spTree>
    <p:extLst>
      <p:ext uri="{BB962C8B-B14F-4D97-AF65-F5344CB8AC3E}">
        <p14:creationId xmlns:p14="http://schemas.microsoft.com/office/powerpoint/2010/main" val="1548448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8524-33C3-475D-8FD4-32FDD02CD101}"/>
              </a:ext>
            </a:extLst>
          </p:cNvPr>
          <p:cNvSpPr>
            <a:spLocks noGrp="1"/>
          </p:cNvSpPr>
          <p:nvPr>
            <p:ph type="title"/>
          </p:nvPr>
        </p:nvSpPr>
        <p:spPr>
          <a:xfrm>
            <a:off x="457200" y="215371"/>
            <a:ext cx="8342416" cy="1097279"/>
          </a:xfrm>
        </p:spPr>
        <p:txBody>
          <a:bodyPr/>
          <a:lstStyle/>
          <a:p>
            <a:r>
              <a:rPr lang="en-US" sz="3400" dirty="0"/>
              <a:t>Figure 31-11 Phospholipase C/Phosphoinositide Pathway</a:t>
            </a:r>
          </a:p>
        </p:txBody>
      </p:sp>
      <p:pic>
        <p:nvPicPr>
          <p:cNvPr id="4" name="Picture 3" descr="From the left activated G proteins activate P L C. Activated P L C cleaves P I P sub 2 releasing I P sub 3 and D A G. I P sub 3 in turn triggers release of C a + + from the D T S. D A G activates P K C, inducing granule secretion and activation of G P I I b  I I I a, the fibrinogen receptor. P L C, phospholipase C. P I P sub 2, phosphatidyl inositol bisphosphate. I P sub 3, inositol triphosphate. D A G, diacylglycerol. D T S, dense tubular system. P K C, protein kinase C.">
            <a:extLst>
              <a:ext uri="{FF2B5EF4-FFF2-40B4-BE49-F238E27FC236}">
                <a16:creationId xmlns:a16="http://schemas.microsoft.com/office/drawing/2014/main" id="{A0957C0B-EC5A-4DC2-8E89-A0AE7446D3C9}"/>
              </a:ext>
            </a:extLst>
          </p:cNvPr>
          <p:cNvPicPr>
            <a:picLocks noChangeAspect="1"/>
          </p:cNvPicPr>
          <p:nvPr/>
        </p:nvPicPr>
        <p:blipFill>
          <a:blip r:embed="rId2"/>
          <a:stretch>
            <a:fillRect/>
          </a:stretch>
        </p:blipFill>
        <p:spPr>
          <a:xfrm>
            <a:off x="456843" y="2401735"/>
            <a:ext cx="8230313" cy="2054530"/>
          </a:xfrm>
          <a:prstGeom prst="rect">
            <a:avLst/>
          </a:prstGeom>
        </p:spPr>
      </p:pic>
    </p:spTree>
    <p:extLst>
      <p:ext uri="{BB962C8B-B14F-4D97-AF65-F5344CB8AC3E}">
        <p14:creationId xmlns:p14="http://schemas.microsoft.com/office/powerpoint/2010/main" val="3877142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0220-E96B-4EAA-87A3-4B9D948B57E1}"/>
              </a:ext>
            </a:extLst>
          </p:cNvPr>
          <p:cNvSpPr>
            <a:spLocks noGrp="1"/>
          </p:cNvSpPr>
          <p:nvPr>
            <p:ph type="title"/>
          </p:nvPr>
        </p:nvSpPr>
        <p:spPr/>
        <p:txBody>
          <a:bodyPr/>
          <a:lstStyle/>
          <a:p>
            <a:r>
              <a:rPr lang="en-US" dirty="0"/>
              <a:t>Role of C</a:t>
            </a:r>
            <a:r>
              <a:rPr lang="en-US" sz="100" dirty="0"/>
              <a:t> </a:t>
            </a:r>
            <a:r>
              <a:rPr lang="en-US" dirty="0"/>
              <a:t>a</a:t>
            </a:r>
            <a:r>
              <a:rPr lang="en-US" baseline="30000" dirty="0"/>
              <a:t>++</a:t>
            </a:r>
          </a:p>
        </p:txBody>
      </p:sp>
      <p:sp>
        <p:nvSpPr>
          <p:cNvPr id="3" name="Content Placeholder 2">
            <a:extLst>
              <a:ext uri="{FF2B5EF4-FFF2-40B4-BE49-F238E27FC236}">
                <a16:creationId xmlns:a16="http://schemas.microsoft.com/office/drawing/2014/main" id="{4079752C-1053-438D-B369-6103BB195726}"/>
              </a:ext>
            </a:extLst>
          </p:cNvPr>
          <p:cNvSpPr>
            <a:spLocks noGrp="1"/>
          </p:cNvSpPr>
          <p:nvPr>
            <p:ph sz="quarter" idx="13"/>
          </p:nvPr>
        </p:nvSpPr>
        <p:spPr>
          <a:xfrm>
            <a:off x="457200" y="1556326"/>
            <a:ext cx="8013560" cy="4663604"/>
          </a:xfrm>
        </p:spPr>
        <p:txBody>
          <a:bodyPr>
            <a:normAutofit lnSpcReduction="10000"/>
          </a:bodyPr>
          <a:lstStyle/>
          <a:p>
            <a:endParaRPr lang="en-US" sz="2200" dirty="0"/>
          </a:p>
          <a:p>
            <a:r>
              <a:rPr lang="en-US" sz="2200" dirty="0"/>
              <a:t>Platelet activation</a:t>
            </a:r>
          </a:p>
          <a:p>
            <a:pPr lvl="1"/>
            <a:r>
              <a:rPr lang="en-US" sz="2200" dirty="0"/>
              <a:t>Transient increase in cytosolic free C</a:t>
            </a:r>
            <a:r>
              <a:rPr lang="en-US" sz="100" dirty="0"/>
              <a:t> </a:t>
            </a:r>
            <a:r>
              <a:rPr lang="en-US" sz="2200" dirty="0"/>
              <a:t>a</a:t>
            </a:r>
            <a:r>
              <a:rPr lang="en-US" sz="2200" baseline="30000" dirty="0"/>
              <a:t>++</a:t>
            </a:r>
          </a:p>
          <a:p>
            <a:pPr lvl="1"/>
            <a:r>
              <a:rPr lang="en-US" sz="2200" dirty="0"/>
              <a:t>C</a:t>
            </a:r>
            <a:r>
              <a:rPr lang="en-US" sz="100" dirty="0"/>
              <a:t> </a:t>
            </a:r>
            <a:r>
              <a:rPr lang="en-US" sz="2200" dirty="0"/>
              <a:t>a</a:t>
            </a:r>
            <a:r>
              <a:rPr lang="en-US" sz="2200" baseline="30000" dirty="0"/>
              <a:t>++</a:t>
            </a:r>
            <a:r>
              <a:rPr lang="en-US" sz="2200" dirty="0"/>
              <a:t> ions serve as:</a:t>
            </a:r>
          </a:p>
          <a:p>
            <a:pPr lvl="2"/>
            <a:r>
              <a:rPr lang="en-US" sz="2200" dirty="0"/>
              <a:t>Intracellular second messengers</a:t>
            </a:r>
          </a:p>
          <a:p>
            <a:pPr lvl="2"/>
            <a:r>
              <a:rPr lang="en-US" sz="2200" dirty="0"/>
              <a:t>Affect enzyme activity and protein-protein interactions</a:t>
            </a:r>
          </a:p>
          <a:p>
            <a:pPr lvl="1"/>
            <a:r>
              <a:rPr lang="en-US" sz="2200" dirty="0"/>
              <a:t>C</a:t>
            </a:r>
            <a:r>
              <a:rPr lang="en-US" sz="100" dirty="0"/>
              <a:t> </a:t>
            </a:r>
            <a:r>
              <a:rPr lang="en-US" sz="2200" dirty="0"/>
              <a:t>a++ ion concentration increases due to:</a:t>
            </a:r>
          </a:p>
          <a:p>
            <a:pPr lvl="2"/>
            <a:r>
              <a:rPr lang="en-US" sz="2200" dirty="0"/>
              <a:t>Release from the D</a:t>
            </a:r>
            <a:r>
              <a:rPr lang="en-US" sz="100" dirty="0"/>
              <a:t> </a:t>
            </a:r>
            <a:r>
              <a:rPr lang="en-US" sz="2200" dirty="0"/>
              <a:t>T</a:t>
            </a:r>
            <a:r>
              <a:rPr lang="en-US" sz="100" dirty="0"/>
              <a:t> </a:t>
            </a:r>
            <a:r>
              <a:rPr lang="en-US" sz="2200" dirty="0"/>
              <a:t>S (triggered by I</a:t>
            </a:r>
            <a:r>
              <a:rPr lang="en-US" sz="100" dirty="0"/>
              <a:t> </a:t>
            </a:r>
            <a:r>
              <a:rPr lang="en-US" sz="2200" dirty="0"/>
              <a:t>P3)</a:t>
            </a:r>
          </a:p>
          <a:p>
            <a:pPr lvl="2"/>
            <a:r>
              <a:rPr lang="en-US" sz="2200" dirty="0"/>
              <a:t>Influx across the plasma membrane</a:t>
            </a:r>
          </a:p>
          <a:p>
            <a:pPr lvl="1"/>
            <a:r>
              <a:rPr lang="en-US" sz="2200" dirty="0"/>
              <a:t>Effect of increased C</a:t>
            </a:r>
            <a:r>
              <a:rPr lang="en-US" sz="100" dirty="0"/>
              <a:t> </a:t>
            </a:r>
            <a:r>
              <a:rPr lang="en-US" sz="2200" dirty="0"/>
              <a:t>a</a:t>
            </a:r>
            <a:r>
              <a:rPr lang="en-US" sz="2200" baseline="30000" dirty="0"/>
              <a:t>++</a:t>
            </a:r>
          </a:p>
          <a:p>
            <a:pPr lvl="2"/>
            <a:r>
              <a:rPr lang="en-US" sz="2200" dirty="0"/>
              <a:t>Enzymes not optimally active at resting cell C</a:t>
            </a:r>
            <a:r>
              <a:rPr lang="en-US" sz="100" dirty="0"/>
              <a:t> </a:t>
            </a:r>
            <a:r>
              <a:rPr lang="en-US" sz="2200" dirty="0"/>
              <a:t>a</a:t>
            </a:r>
            <a:r>
              <a:rPr lang="en-US" sz="2200" baseline="30000" dirty="0"/>
              <a:t>++</a:t>
            </a:r>
            <a:r>
              <a:rPr lang="en-US" sz="2200" dirty="0"/>
              <a:t> levels become active</a:t>
            </a:r>
          </a:p>
          <a:p>
            <a:pPr lvl="3"/>
            <a:r>
              <a:rPr lang="en-US" sz="2200" dirty="0"/>
              <a:t>P</a:t>
            </a:r>
            <a:r>
              <a:rPr lang="en-US" sz="100" dirty="0"/>
              <a:t> </a:t>
            </a:r>
            <a:r>
              <a:rPr lang="en-US" sz="2200" dirty="0"/>
              <a:t>L</a:t>
            </a:r>
            <a:r>
              <a:rPr lang="en-US" sz="100" dirty="0"/>
              <a:t> </a:t>
            </a:r>
            <a:r>
              <a:rPr lang="en-US" sz="2200" dirty="0"/>
              <a:t>A</a:t>
            </a:r>
            <a:r>
              <a:rPr lang="en-US" sz="2200" baseline="-25000" dirty="0"/>
              <a:t>2</a:t>
            </a:r>
            <a:r>
              <a:rPr lang="en-US" sz="2200" dirty="0"/>
              <a:t>, P</a:t>
            </a:r>
            <a:r>
              <a:rPr lang="en-US" sz="100" dirty="0"/>
              <a:t> </a:t>
            </a:r>
            <a:r>
              <a:rPr lang="en-US" sz="2200" dirty="0"/>
              <a:t>L</a:t>
            </a:r>
            <a:r>
              <a:rPr lang="en-US" sz="100" dirty="0"/>
              <a:t> </a:t>
            </a:r>
            <a:r>
              <a:rPr lang="en-US" sz="2200" dirty="0"/>
              <a:t>C, P</a:t>
            </a:r>
            <a:r>
              <a:rPr lang="en-US" sz="100" dirty="0"/>
              <a:t> </a:t>
            </a:r>
            <a:r>
              <a:rPr lang="en-US" sz="2200" dirty="0"/>
              <a:t>I kinase, M</a:t>
            </a:r>
            <a:r>
              <a:rPr lang="en-US" sz="100" dirty="0"/>
              <a:t> </a:t>
            </a:r>
            <a:r>
              <a:rPr lang="en-US" sz="2200" dirty="0"/>
              <a:t>L</a:t>
            </a:r>
            <a:r>
              <a:rPr lang="en-US" sz="100" dirty="0"/>
              <a:t> </a:t>
            </a:r>
            <a:r>
              <a:rPr lang="en-US" sz="2200" dirty="0"/>
              <a:t>C</a:t>
            </a:r>
            <a:r>
              <a:rPr lang="en-US" sz="100" dirty="0"/>
              <a:t> </a:t>
            </a:r>
            <a:r>
              <a:rPr lang="en-US" sz="2200" dirty="0"/>
              <a:t>K</a:t>
            </a:r>
          </a:p>
        </p:txBody>
      </p:sp>
    </p:spTree>
    <p:extLst>
      <p:ext uri="{BB962C8B-B14F-4D97-AF65-F5344CB8AC3E}">
        <p14:creationId xmlns:p14="http://schemas.microsoft.com/office/powerpoint/2010/main" val="926529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74BA-AA69-462F-8EA1-A4BBD7720F5F}"/>
              </a:ext>
            </a:extLst>
          </p:cNvPr>
          <p:cNvSpPr>
            <a:spLocks noGrp="1"/>
          </p:cNvSpPr>
          <p:nvPr>
            <p:ph type="title"/>
          </p:nvPr>
        </p:nvSpPr>
        <p:spPr>
          <a:xfrm>
            <a:off x="457200" y="215371"/>
            <a:ext cx="8544296" cy="1097279"/>
          </a:xfrm>
        </p:spPr>
        <p:txBody>
          <a:bodyPr/>
          <a:lstStyle/>
          <a:p>
            <a:r>
              <a:rPr lang="en-US" sz="3400" dirty="0"/>
              <a:t>Figure 31-12 C</a:t>
            </a:r>
            <a:r>
              <a:rPr lang="en-US" sz="100" dirty="0"/>
              <a:t> </a:t>
            </a:r>
            <a:r>
              <a:rPr lang="en-US" sz="3400" dirty="0"/>
              <a:t>a</a:t>
            </a:r>
            <a:r>
              <a:rPr lang="en-US" sz="3400" baseline="30000" dirty="0"/>
              <a:t>++</a:t>
            </a:r>
            <a:r>
              <a:rPr lang="en-US" sz="3400" dirty="0"/>
              <a:t> Regulation in Platelets</a:t>
            </a:r>
          </a:p>
        </p:txBody>
      </p:sp>
      <p:pic>
        <p:nvPicPr>
          <p:cNvPr id="4" name="Picture 3" descr="Resting platelets maintain low levels of cytoplasmic C a + + via active uptake by the D T S and active extrusion from the cell, probably via a C a + + pump. These mechanisms counter a passive diffusion of C a + + into the platelet along a concentration gradient. In the lower diagram, the activation, platelets increase intracellular cytoplasmic C a + + due to release from the D T S by I P sub 3 and increase C a + + influx (probably mediated via A T P and the P 2 X sub 1, receptor. D T S is a dense tubular system.">
            <a:extLst>
              <a:ext uri="{FF2B5EF4-FFF2-40B4-BE49-F238E27FC236}">
                <a16:creationId xmlns:a16="http://schemas.microsoft.com/office/drawing/2014/main" id="{F77F0FEA-0FEE-4BF5-90A7-B52ABDB16CC1}"/>
              </a:ext>
            </a:extLst>
          </p:cNvPr>
          <p:cNvPicPr>
            <a:picLocks noChangeAspect="1"/>
          </p:cNvPicPr>
          <p:nvPr/>
        </p:nvPicPr>
        <p:blipFill>
          <a:blip r:embed="rId3"/>
          <a:stretch>
            <a:fillRect/>
          </a:stretch>
        </p:blipFill>
        <p:spPr>
          <a:xfrm>
            <a:off x="2612017" y="1813897"/>
            <a:ext cx="3919965" cy="4393983"/>
          </a:xfrm>
          <a:prstGeom prst="rect">
            <a:avLst/>
          </a:prstGeom>
        </p:spPr>
      </p:pic>
    </p:spTree>
    <p:extLst>
      <p:ext uri="{BB962C8B-B14F-4D97-AF65-F5344CB8AC3E}">
        <p14:creationId xmlns:p14="http://schemas.microsoft.com/office/powerpoint/2010/main" val="2281505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AC9F-011A-4E38-B749-90149DA4780D}"/>
              </a:ext>
            </a:extLst>
          </p:cNvPr>
          <p:cNvSpPr>
            <a:spLocks noGrp="1"/>
          </p:cNvSpPr>
          <p:nvPr>
            <p:ph type="title"/>
          </p:nvPr>
        </p:nvSpPr>
        <p:spPr/>
        <p:txBody>
          <a:bodyPr/>
          <a:lstStyle/>
          <a:p>
            <a:r>
              <a:rPr lang="en-US" dirty="0"/>
              <a:t>Arachidonate Pathway</a:t>
            </a:r>
          </a:p>
        </p:txBody>
      </p:sp>
      <p:sp>
        <p:nvSpPr>
          <p:cNvPr id="3" name="Content Placeholder 2">
            <a:extLst>
              <a:ext uri="{FF2B5EF4-FFF2-40B4-BE49-F238E27FC236}">
                <a16:creationId xmlns:a16="http://schemas.microsoft.com/office/drawing/2014/main" id="{D78259E4-7943-4A13-A576-33CA0FFFF11B}"/>
              </a:ext>
            </a:extLst>
          </p:cNvPr>
          <p:cNvSpPr>
            <a:spLocks noGrp="1"/>
          </p:cNvSpPr>
          <p:nvPr>
            <p:ph sz="quarter" idx="13"/>
          </p:nvPr>
        </p:nvSpPr>
        <p:spPr>
          <a:xfrm>
            <a:off x="457199" y="1556326"/>
            <a:ext cx="8455891" cy="4434275"/>
          </a:xfrm>
        </p:spPr>
        <p:txBody>
          <a:bodyPr/>
          <a:lstStyle/>
          <a:p>
            <a:endParaRPr lang="en-US" sz="2000" dirty="0"/>
          </a:p>
          <a:p>
            <a:r>
              <a:rPr lang="en-US" sz="2000" dirty="0"/>
              <a:t>Arachidonic acid (A</a:t>
            </a:r>
            <a:r>
              <a:rPr lang="en-US" sz="100" dirty="0"/>
              <a:t> </a:t>
            </a:r>
            <a:r>
              <a:rPr lang="en-US" sz="2000" dirty="0"/>
              <a:t>A)</a:t>
            </a:r>
          </a:p>
          <a:p>
            <a:pPr lvl="1"/>
            <a:r>
              <a:rPr lang="en-US" sz="2000" dirty="0"/>
              <a:t>Liberated from membrane phospholipids by hydrolytic action of phospholipase (P</a:t>
            </a:r>
            <a:r>
              <a:rPr lang="en-US" sz="100" dirty="0"/>
              <a:t> </a:t>
            </a:r>
            <a:r>
              <a:rPr lang="en-US" sz="2000" dirty="0"/>
              <a:t>L</a:t>
            </a:r>
            <a:r>
              <a:rPr lang="en-US" sz="100" dirty="0"/>
              <a:t> </a:t>
            </a:r>
            <a:r>
              <a:rPr lang="en-US" sz="2000" dirty="0"/>
              <a:t>A</a:t>
            </a:r>
            <a:r>
              <a:rPr lang="en-US" sz="2000" baseline="-25000" dirty="0"/>
              <a:t>2</a:t>
            </a:r>
            <a:r>
              <a:rPr lang="en-US" sz="2000" dirty="0"/>
              <a:t>)</a:t>
            </a:r>
          </a:p>
          <a:p>
            <a:pPr lvl="2"/>
            <a:r>
              <a:rPr lang="en-US" sz="2000" dirty="0"/>
              <a:t>Activation of P</a:t>
            </a:r>
            <a:r>
              <a:rPr lang="en-US" sz="100" dirty="0"/>
              <a:t> </a:t>
            </a:r>
            <a:r>
              <a:rPr lang="en-US" sz="2000" dirty="0"/>
              <a:t>L</a:t>
            </a:r>
            <a:r>
              <a:rPr lang="en-US" sz="100" dirty="0"/>
              <a:t> </a:t>
            </a:r>
            <a:r>
              <a:rPr lang="en-US" sz="2000" dirty="0"/>
              <a:t>A</a:t>
            </a:r>
            <a:r>
              <a:rPr lang="en-US" sz="100" dirty="0"/>
              <a:t> </a:t>
            </a:r>
            <a:r>
              <a:rPr lang="en-US" sz="2000" baseline="-25000" dirty="0"/>
              <a:t>2</a:t>
            </a:r>
            <a:r>
              <a:rPr lang="en-US" sz="2000" dirty="0"/>
              <a:t> is regulated by increase in cytosolic C</a:t>
            </a:r>
            <a:r>
              <a:rPr lang="en-US" sz="100" dirty="0"/>
              <a:t> </a:t>
            </a:r>
            <a:r>
              <a:rPr lang="en-US" sz="2000" dirty="0"/>
              <a:t>a</a:t>
            </a:r>
            <a:r>
              <a:rPr lang="en-US" sz="2000" baseline="30000" dirty="0"/>
              <a:t>++</a:t>
            </a:r>
          </a:p>
          <a:p>
            <a:pPr lvl="1"/>
            <a:r>
              <a:rPr lang="en-US" sz="2000" dirty="0"/>
              <a:t>Cyclo-oxygenase and thromboxane synthetase convert A</a:t>
            </a:r>
            <a:r>
              <a:rPr lang="en-US" sz="100" dirty="0"/>
              <a:t> </a:t>
            </a:r>
            <a:r>
              <a:rPr lang="en-US" sz="2000" dirty="0"/>
              <a:t>A to T</a:t>
            </a:r>
            <a:r>
              <a:rPr lang="en-US" sz="100" dirty="0"/>
              <a:t> </a:t>
            </a:r>
            <a:r>
              <a:rPr lang="en-US" sz="2000" dirty="0"/>
              <a:t>X</a:t>
            </a:r>
            <a:r>
              <a:rPr lang="en-US" sz="100" dirty="0"/>
              <a:t> </a:t>
            </a:r>
            <a:r>
              <a:rPr lang="en-US" sz="2000" dirty="0"/>
              <a:t>A</a:t>
            </a:r>
            <a:r>
              <a:rPr lang="en-US" sz="100" dirty="0"/>
              <a:t> </a:t>
            </a:r>
            <a:r>
              <a:rPr lang="en-US" sz="2000" baseline="-25000" dirty="0"/>
              <a:t>2</a:t>
            </a:r>
          </a:p>
          <a:p>
            <a:pPr lvl="2"/>
            <a:r>
              <a:rPr lang="en-US" sz="2000" dirty="0"/>
              <a:t>T</a:t>
            </a:r>
            <a:r>
              <a:rPr lang="en-US" sz="100" dirty="0"/>
              <a:t> </a:t>
            </a:r>
            <a:r>
              <a:rPr lang="en-US" sz="2000" dirty="0"/>
              <a:t>X</a:t>
            </a:r>
            <a:r>
              <a:rPr lang="en-US" sz="100" dirty="0"/>
              <a:t> </a:t>
            </a:r>
            <a:r>
              <a:rPr lang="en-US" sz="2000" dirty="0"/>
              <a:t>A</a:t>
            </a:r>
            <a:r>
              <a:rPr lang="en-US" sz="100" dirty="0"/>
              <a:t> </a:t>
            </a:r>
            <a:r>
              <a:rPr lang="en-US" sz="2000" baseline="-25000" dirty="0"/>
              <a:t>2</a:t>
            </a:r>
            <a:r>
              <a:rPr lang="en-US" sz="2000" dirty="0"/>
              <a:t> is an agonist and also enhances vasoconstriction</a:t>
            </a:r>
          </a:p>
          <a:p>
            <a:pPr lvl="2"/>
            <a:r>
              <a:rPr lang="en-US" sz="2000" dirty="0"/>
              <a:t>Aspirin irreversibly blocks cyclooxygenase and prevents synthesis of T</a:t>
            </a:r>
            <a:r>
              <a:rPr lang="en-US" sz="100" dirty="0"/>
              <a:t> </a:t>
            </a:r>
            <a:r>
              <a:rPr lang="en-US" sz="2000" dirty="0"/>
              <a:t>X</a:t>
            </a:r>
            <a:r>
              <a:rPr lang="en-US" sz="100" dirty="0"/>
              <a:t> </a:t>
            </a:r>
            <a:r>
              <a:rPr lang="en-US" sz="2000" dirty="0"/>
              <a:t>A</a:t>
            </a:r>
            <a:r>
              <a:rPr lang="en-US" sz="100" dirty="0"/>
              <a:t> </a:t>
            </a:r>
            <a:r>
              <a:rPr lang="en-US" sz="2000" baseline="-25000" dirty="0"/>
              <a:t>2</a:t>
            </a:r>
          </a:p>
          <a:p>
            <a:pPr lvl="1"/>
            <a:r>
              <a:rPr lang="en-US" sz="2000" dirty="0"/>
              <a:t>Cyclo-oxygenase and prostacyclin synthetase converts A</a:t>
            </a:r>
            <a:r>
              <a:rPr lang="en-US" sz="100" dirty="0"/>
              <a:t> </a:t>
            </a:r>
            <a:r>
              <a:rPr lang="en-US" sz="2000" dirty="0"/>
              <a:t>A to prostacyclin (P</a:t>
            </a:r>
            <a:r>
              <a:rPr lang="en-US" sz="100" dirty="0"/>
              <a:t> </a:t>
            </a:r>
            <a:r>
              <a:rPr lang="en-US" sz="2000" dirty="0"/>
              <a:t>G</a:t>
            </a:r>
            <a:r>
              <a:rPr lang="en-US" sz="100" dirty="0"/>
              <a:t> </a:t>
            </a:r>
            <a:r>
              <a:rPr lang="en-US" sz="2000" dirty="0"/>
              <a:t>I</a:t>
            </a:r>
            <a:r>
              <a:rPr lang="en-US" sz="2000" baseline="-25000" dirty="0"/>
              <a:t>2</a:t>
            </a:r>
            <a:r>
              <a:rPr lang="en-US" sz="2000" dirty="0"/>
              <a:t>) in the E</a:t>
            </a:r>
            <a:r>
              <a:rPr lang="en-US" sz="100" dirty="0"/>
              <a:t> </a:t>
            </a:r>
            <a:r>
              <a:rPr lang="en-US" sz="2000" dirty="0"/>
              <a:t>Cs</a:t>
            </a:r>
          </a:p>
          <a:p>
            <a:pPr lvl="2"/>
            <a:r>
              <a:rPr lang="en-US" sz="2000" dirty="0"/>
              <a:t>P</a:t>
            </a:r>
            <a:r>
              <a:rPr lang="en-US" sz="100" dirty="0"/>
              <a:t> </a:t>
            </a:r>
            <a:r>
              <a:rPr lang="en-US" sz="2000" dirty="0"/>
              <a:t>G</a:t>
            </a:r>
            <a:r>
              <a:rPr lang="en-US" sz="100" dirty="0"/>
              <a:t> </a:t>
            </a:r>
            <a:r>
              <a:rPr lang="en-US" sz="2000" dirty="0"/>
              <a:t>I2 inhibits platelet activation by increasing c</a:t>
            </a:r>
            <a:r>
              <a:rPr lang="en-US" sz="100" dirty="0"/>
              <a:t> </a:t>
            </a:r>
            <a:r>
              <a:rPr lang="en-US" sz="2000" dirty="0"/>
              <a:t>A</a:t>
            </a:r>
            <a:r>
              <a:rPr lang="en-US" sz="100" dirty="0"/>
              <a:t> </a:t>
            </a:r>
            <a:r>
              <a:rPr lang="en-US" sz="2000" dirty="0"/>
              <a:t>M</a:t>
            </a:r>
            <a:r>
              <a:rPr lang="en-US" sz="100" dirty="0"/>
              <a:t> </a:t>
            </a:r>
            <a:r>
              <a:rPr lang="en-US" sz="2000" dirty="0"/>
              <a:t>P</a:t>
            </a:r>
          </a:p>
        </p:txBody>
      </p:sp>
    </p:spTree>
    <p:extLst>
      <p:ext uri="{BB962C8B-B14F-4D97-AF65-F5344CB8AC3E}">
        <p14:creationId xmlns:p14="http://schemas.microsoft.com/office/powerpoint/2010/main" val="230240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9C31-A6BD-4E8D-A319-765D8DA117B7}"/>
              </a:ext>
            </a:extLst>
          </p:cNvPr>
          <p:cNvSpPr>
            <a:spLocks noGrp="1"/>
          </p:cNvSpPr>
          <p:nvPr>
            <p:ph type="title"/>
          </p:nvPr>
        </p:nvSpPr>
        <p:spPr>
          <a:xfrm>
            <a:off x="457199" y="215371"/>
            <a:ext cx="8409709" cy="1097279"/>
          </a:xfrm>
        </p:spPr>
        <p:txBody>
          <a:bodyPr/>
          <a:lstStyle/>
          <a:p>
            <a:r>
              <a:rPr lang="en-US" sz="3400" dirty="0"/>
              <a:t>Figure 31-1 Stages of Hemostasis After Vascular Injury</a:t>
            </a:r>
          </a:p>
        </p:txBody>
      </p:sp>
      <p:pic>
        <p:nvPicPr>
          <p:cNvPr id="4" name="Picture 3" descr="Bleeding occurs after an injury to a blood vessel. The hemostatic system is activated to prevent excessive blood loss. Hemostasis occurs in two stages: from the top, 1, primary hemostasis when the platelets aggregate at the site of the injury and form the platelet plug, primary hemostatic plug and 2, secondary hemostasis when fibrin develops to strengthen the platelet plug forming the fibrin or third, platelet plug from secondary hemostatic plug.">
            <a:extLst>
              <a:ext uri="{FF2B5EF4-FFF2-40B4-BE49-F238E27FC236}">
                <a16:creationId xmlns:a16="http://schemas.microsoft.com/office/drawing/2014/main" id="{31BB7CA9-D6B9-4B09-BC40-8541B9CED158}"/>
              </a:ext>
            </a:extLst>
          </p:cNvPr>
          <p:cNvPicPr>
            <a:picLocks noChangeAspect="1"/>
          </p:cNvPicPr>
          <p:nvPr/>
        </p:nvPicPr>
        <p:blipFill>
          <a:blip r:embed="rId3"/>
          <a:stretch>
            <a:fillRect/>
          </a:stretch>
        </p:blipFill>
        <p:spPr>
          <a:xfrm>
            <a:off x="3637503" y="2080990"/>
            <a:ext cx="2099076" cy="4125610"/>
          </a:xfrm>
          <a:prstGeom prst="rect">
            <a:avLst/>
          </a:prstGeom>
        </p:spPr>
      </p:pic>
    </p:spTree>
    <p:extLst>
      <p:ext uri="{BB962C8B-B14F-4D97-AF65-F5344CB8AC3E}">
        <p14:creationId xmlns:p14="http://schemas.microsoft.com/office/powerpoint/2010/main" val="1027944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74BA-AA69-462F-8EA1-A4BBD7720F5F}"/>
              </a:ext>
            </a:extLst>
          </p:cNvPr>
          <p:cNvSpPr>
            <a:spLocks noGrp="1"/>
          </p:cNvSpPr>
          <p:nvPr>
            <p:ph type="title"/>
          </p:nvPr>
        </p:nvSpPr>
        <p:spPr/>
        <p:txBody>
          <a:bodyPr/>
          <a:lstStyle/>
          <a:p>
            <a:r>
              <a:rPr lang="en-US" sz="3400" dirty="0"/>
              <a:t>Figure 31-13 Biochemical Pathways of T</a:t>
            </a:r>
            <a:r>
              <a:rPr lang="en-US" sz="100" dirty="0"/>
              <a:t> </a:t>
            </a:r>
            <a:r>
              <a:rPr lang="en-US" sz="3400" dirty="0"/>
              <a:t>X</a:t>
            </a:r>
            <a:r>
              <a:rPr lang="en-US" sz="100" dirty="0"/>
              <a:t> </a:t>
            </a:r>
            <a:r>
              <a:rPr lang="en-US" sz="3400" dirty="0"/>
              <a:t>A</a:t>
            </a:r>
            <a:r>
              <a:rPr lang="en-US" sz="3400" baseline="-25000" dirty="0"/>
              <a:t>2</a:t>
            </a:r>
            <a:r>
              <a:rPr lang="en-US" sz="3400" dirty="0"/>
              <a:t> Formation in the Platelet</a:t>
            </a:r>
          </a:p>
        </p:txBody>
      </p:sp>
      <p:pic>
        <p:nvPicPr>
          <p:cNvPr id="3" name="Picture 2" descr="Stimulation of platelet membranes, both intracellular granule and cytoplasmic membranes, by agonists, for example, collagen, thrombin, arachidonic acid, liberates arachidonic acid from membrane phospholipids. Cyclo oxygenase incorporates two molecules of oxygen, forming prostaglandin P G G sub 2. P G G sub 2 in the reduced form. Thromboxane synthetase converts P G G sub 2 to T X A sub 2 and T X A sub 2 is spontaneously converted to inactive thromboxane B sub 2. Alternatively, P G G sub 2 can be converted to P G I sub 2 a powerful platelet inhibitor, in endothelial cells. T X A sub 2, thromboxane A sub 2. P G I sub 2, prostacyclin.">
            <a:extLst>
              <a:ext uri="{FF2B5EF4-FFF2-40B4-BE49-F238E27FC236}">
                <a16:creationId xmlns:a16="http://schemas.microsoft.com/office/drawing/2014/main" id="{49421FEB-58A3-4E68-B000-0B3F83D5A9AA}"/>
              </a:ext>
            </a:extLst>
          </p:cNvPr>
          <p:cNvPicPr>
            <a:picLocks noChangeAspect="1"/>
          </p:cNvPicPr>
          <p:nvPr/>
        </p:nvPicPr>
        <p:blipFill>
          <a:blip r:embed="rId3"/>
          <a:stretch>
            <a:fillRect/>
          </a:stretch>
        </p:blipFill>
        <p:spPr>
          <a:xfrm>
            <a:off x="1622239" y="1655712"/>
            <a:ext cx="5899522" cy="4591609"/>
          </a:xfrm>
          <a:prstGeom prst="rect">
            <a:avLst/>
          </a:prstGeom>
        </p:spPr>
      </p:pic>
    </p:spTree>
    <p:extLst>
      <p:ext uri="{BB962C8B-B14F-4D97-AF65-F5344CB8AC3E}">
        <p14:creationId xmlns:p14="http://schemas.microsoft.com/office/powerpoint/2010/main" val="4235904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21BE-6BCE-4BF6-BBAA-0109513330F1}"/>
              </a:ext>
            </a:extLst>
          </p:cNvPr>
          <p:cNvSpPr>
            <a:spLocks noGrp="1"/>
          </p:cNvSpPr>
          <p:nvPr>
            <p:ph type="title"/>
          </p:nvPr>
        </p:nvSpPr>
        <p:spPr/>
        <p:txBody>
          <a:bodyPr/>
          <a:lstStyle/>
          <a:p>
            <a:r>
              <a:rPr lang="en-US" dirty="0"/>
              <a:t>c</a:t>
            </a:r>
            <a:r>
              <a:rPr lang="en-US" sz="100" dirty="0"/>
              <a:t> </a:t>
            </a:r>
            <a:r>
              <a:rPr lang="en-US" dirty="0"/>
              <a:t>A</a:t>
            </a:r>
            <a:r>
              <a:rPr lang="en-US" sz="100" dirty="0"/>
              <a:t> </a:t>
            </a:r>
            <a:r>
              <a:rPr lang="en-US" dirty="0"/>
              <a:t>M</a:t>
            </a:r>
            <a:r>
              <a:rPr lang="en-US" sz="100" dirty="0"/>
              <a:t> </a:t>
            </a:r>
            <a:r>
              <a:rPr lang="en-US" dirty="0"/>
              <a:t>P</a:t>
            </a:r>
          </a:p>
        </p:txBody>
      </p:sp>
      <p:sp>
        <p:nvSpPr>
          <p:cNvPr id="3" name="Content Placeholder 2">
            <a:extLst>
              <a:ext uri="{FF2B5EF4-FFF2-40B4-BE49-F238E27FC236}">
                <a16:creationId xmlns:a16="http://schemas.microsoft.com/office/drawing/2014/main" id="{1B014BCC-FB27-44E6-8FA4-D3B83D69A05E}"/>
              </a:ext>
            </a:extLst>
          </p:cNvPr>
          <p:cNvSpPr>
            <a:spLocks noGrp="1"/>
          </p:cNvSpPr>
          <p:nvPr>
            <p:ph sz="quarter" idx="13"/>
          </p:nvPr>
        </p:nvSpPr>
        <p:spPr/>
        <p:txBody>
          <a:bodyPr/>
          <a:lstStyle/>
          <a:p>
            <a:endParaRPr lang="en-US" dirty="0"/>
          </a:p>
          <a:p>
            <a:r>
              <a:rPr lang="en-US" dirty="0"/>
              <a:t>Important negative regulator of platelet activation</a:t>
            </a:r>
          </a:p>
          <a:p>
            <a:pPr lvl="1"/>
            <a:r>
              <a:rPr lang="en-US" dirty="0"/>
              <a:t>Inhibits</a:t>
            </a:r>
          </a:p>
          <a:p>
            <a:pPr lvl="2"/>
            <a:r>
              <a:rPr lang="en-US" dirty="0"/>
              <a:t>Shape change</a:t>
            </a:r>
          </a:p>
          <a:p>
            <a:pPr lvl="2"/>
            <a:r>
              <a:rPr lang="en-US" dirty="0"/>
              <a:t>Platelet secretion</a:t>
            </a:r>
          </a:p>
          <a:p>
            <a:pPr lvl="2"/>
            <a:r>
              <a:rPr lang="en-US" dirty="0"/>
              <a:t>Integrin activation</a:t>
            </a:r>
          </a:p>
          <a:p>
            <a:pPr lvl="3"/>
            <a:r>
              <a:rPr lang="en-US" dirty="0"/>
              <a:t>conversion of G</a:t>
            </a:r>
            <a:r>
              <a:rPr lang="en-US" sz="100" dirty="0"/>
              <a:t> </a:t>
            </a:r>
            <a:r>
              <a:rPr lang="en-US" dirty="0"/>
              <a:t>P</a:t>
            </a:r>
            <a:r>
              <a:rPr lang="en-US" sz="100" dirty="0"/>
              <a:t> </a:t>
            </a:r>
            <a:r>
              <a:rPr lang="en-US" dirty="0"/>
              <a:t>I</a:t>
            </a:r>
            <a:r>
              <a:rPr lang="en-US" sz="100" dirty="0"/>
              <a:t> </a:t>
            </a:r>
            <a:r>
              <a:rPr lang="en-US" dirty="0"/>
              <a:t>I</a:t>
            </a:r>
            <a:r>
              <a:rPr lang="en-US" sz="100" dirty="0"/>
              <a:t> </a:t>
            </a:r>
            <a:r>
              <a:rPr lang="en-US" dirty="0"/>
              <a:t>b/I</a:t>
            </a:r>
            <a:r>
              <a:rPr lang="en-US" sz="100" dirty="0"/>
              <a:t> </a:t>
            </a:r>
            <a:r>
              <a:rPr lang="en-US" dirty="0"/>
              <a:t>I</a:t>
            </a:r>
            <a:r>
              <a:rPr lang="en-US" sz="100" dirty="0"/>
              <a:t> </a:t>
            </a:r>
            <a:r>
              <a:rPr lang="en-US" dirty="0"/>
              <a:t>I</a:t>
            </a:r>
            <a:r>
              <a:rPr lang="en-US" sz="100" dirty="0"/>
              <a:t> </a:t>
            </a:r>
            <a:r>
              <a:rPr lang="en-US" dirty="0"/>
              <a:t>a to active form</a:t>
            </a:r>
          </a:p>
        </p:txBody>
      </p:sp>
    </p:spTree>
    <p:extLst>
      <p:ext uri="{BB962C8B-B14F-4D97-AF65-F5344CB8AC3E}">
        <p14:creationId xmlns:p14="http://schemas.microsoft.com/office/powerpoint/2010/main" val="2074461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74BA-AA69-462F-8EA1-A4BBD7720F5F}"/>
              </a:ext>
            </a:extLst>
          </p:cNvPr>
          <p:cNvSpPr>
            <a:spLocks noGrp="1"/>
          </p:cNvSpPr>
          <p:nvPr>
            <p:ph type="title"/>
          </p:nvPr>
        </p:nvSpPr>
        <p:spPr/>
        <p:txBody>
          <a:bodyPr/>
          <a:lstStyle/>
          <a:p>
            <a:r>
              <a:rPr lang="en-US" sz="3400" dirty="0"/>
              <a:t>Figure 31-14 Role of c</a:t>
            </a:r>
            <a:r>
              <a:rPr lang="en-US" sz="100" dirty="0"/>
              <a:t> </a:t>
            </a:r>
            <a:r>
              <a:rPr lang="en-US" sz="3400" dirty="0"/>
              <a:t>A</a:t>
            </a:r>
            <a:r>
              <a:rPr lang="en-US" sz="100" dirty="0"/>
              <a:t> </a:t>
            </a:r>
            <a:r>
              <a:rPr lang="en-US" sz="3400" dirty="0"/>
              <a:t>M</a:t>
            </a:r>
            <a:r>
              <a:rPr lang="en-US" sz="100" dirty="0"/>
              <a:t> </a:t>
            </a:r>
            <a:r>
              <a:rPr lang="en-US" sz="3400" dirty="0"/>
              <a:t>P in Platelets</a:t>
            </a:r>
          </a:p>
        </p:txBody>
      </p:sp>
      <p:pic>
        <p:nvPicPr>
          <p:cNvPr id="4" name="Picture 3" descr="c A M P is a negative regulator of platelet function, inhibiting various steps of platelet activation. From the left, Adenyl cyclase converts A T P or A D P to c A M P in the center. Subsequently, phosphodiesterase degrades c A M P to inactive A M P. P G I sub 2, a platelet-activation antagonist, activates adenyl cyclase, whereas ADP, a potent platelet agonist, inhibits adenyl cyclase. Dipyridamole, a platelet inhibitory drug, functions by inhibiting phosphodiesterase, thereby stabilizing c A M P and preventing platelet activation. c A M P, cyclic A M P yields to stimulation. and eventually inhibition.">
            <a:extLst>
              <a:ext uri="{FF2B5EF4-FFF2-40B4-BE49-F238E27FC236}">
                <a16:creationId xmlns:a16="http://schemas.microsoft.com/office/drawing/2014/main" id="{BB84961E-1874-4212-AD7B-5CB1AA1BD380}"/>
              </a:ext>
            </a:extLst>
          </p:cNvPr>
          <p:cNvPicPr>
            <a:picLocks noChangeAspect="1"/>
          </p:cNvPicPr>
          <p:nvPr/>
        </p:nvPicPr>
        <p:blipFill>
          <a:blip r:embed="rId3"/>
          <a:stretch>
            <a:fillRect/>
          </a:stretch>
        </p:blipFill>
        <p:spPr>
          <a:xfrm>
            <a:off x="497587" y="2401014"/>
            <a:ext cx="8148825" cy="1913464"/>
          </a:xfrm>
          <a:prstGeom prst="rect">
            <a:avLst/>
          </a:prstGeom>
        </p:spPr>
      </p:pic>
    </p:spTree>
    <p:extLst>
      <p:ext uri="{BB962C8B-B14F-4D97-AF65-F5344CB8AC3E}">
        <p14:creationId xmlns:p14="http://schemas.microsoft.com/office/powerpoint/2010/main" val="209852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74BA-AA69-462F-8EA1-A4BBD7720F5F}"/>
              </a:ext>
            </a:extLst>
          </p:cNvPr>
          <p:cNvSpPr>
            <a:spLocks noGrp="1"/>
          </p:cNvSpPr>
          <p:nvPr>
            <p:ph type="title"/>
          </p:nvPr>
        </p:nvSpPr>
        <p:spPr>
          <a:xfrm>
            <a:off x="457200" y="215371"/>
            <a:ext cx="8544296" cy="1097279"/>
          </a:xfrm>
        </p:spPr>
        <p:txBody>
          <a:bodyPr/>
          <a:lstStyle/>
          <a:p>
            <a:r>
              <a:rPr lang="en-US" sz="3000" dirty="0"/>
              <a:t>Figure 31-15 Schematic Diagram Showing Platelet Biochemical Changes After Activation</a:t>
            </a:r>
          </a:p>
        </p:txBody>
      </p:sp>
      <p:pic>
        <p:nvPicPr>
          <p:cNvPr id="3" name="Picture 2" descr="From the left top, an agonist, A binds to a receptor R, on the platelet. The G P I I b  I I I a complex appears soon after platelet activation with an agonist. G proteins, G p, on the inner part of the phospholipid membrane linked with R, become activated and in turn activate P L C, which cleaves P I P sub 2 to form I P sub 3 and D A G. Subsequently, C a + + is mobilized into the cytoplasm from the D T S. Many enzymes are activated by the increase in C a + +, including phospholipase A 2. Arachidonic acid released from the membrane phospholipids is converted to thromboxane, which stimulates platelet secretion. D A G activates P K C, which contributes to granule secretion. Coagulation factors, for example F X a, F V a, bind to the platelet surface leading to fibrin formation. G P I I b, I I I a, G P I I a  I I I a receptor. F I B, fibrinogen. D A G, diacylglycerol. G p, guanine nucleotide binding protein G protein). I P sub 3, inositol 3 phosphate. P L C, phospholipase C. P K C, protein kinase C. P I P sub 2, phosphatidylinositol bisphosphate.">
            <a:extLst>
              <a:ext uri="{FF2B5EF4-FFF2-40B4-BE49-F238E27FC236}">
                <a16:creationId xmlns:a16="http://schemas.microsoft.com/office/drawing/2014/main" id="{D0CCD6A2-ADF6-48CB-9507-1AC5DBCF5A05}"/>
              </a:ext>
            </a:extLst>
          </p:cNvPr>
          <p:cNvPicPr>
            <a:picLocks noChangeAspect="1"/>
          </p:cNvPicPr>
          <p:nvPr/>
        </p:nvPicPr>
        <p:blipFill>
          <a:blip r:embed="rId3"/>
          <a:stretch>
            <a:fillRect/>
          </a:stretch>
        </p:blipFill>
        <p:spPr>
          <a:xfrm>
            <a:off x="2686815" y="1612755"/>
            <a:ext cx="3770371" cy="4368759"/>
          </a:xfrm>
          <a:prstGeom prst="rect">
            <a:avLst/>
          </a:prstGeom>
        </p:spPr>
      </p:pic>
    </p:spTree>
    <p:extLst>
      <p:ext uri="{BB962C8B-B14F-4D97-AF65-F5344CB8AC3E}">
        <p14:creationId xmlns:p14="http://schemas.microsoft.com/office/powerpoint/2010/main" val="1484232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5455-6AA6-4BF4-9B24-7B985721E305}"/>
              </a:ext>
            </a:extLst>
          </p:cNvPr>
          <p:cNvSpPr>
            <a:spLocks noGrp="1"/>
          </p:cNvSpPr>
          <p:nvPr>
            <p:ph type="title"/>
          </p:nvPr>
        </p:nvSpPr>
        <p:spPr>
          <a:xfrm>
            <a:off x="457200" y="215371"/>
            <a:ext cx="8603673" cy="1097279"/>
          </a:xfrm>
        </p:spPr>
        <p:txBody>
          <a:bodyPr/>
          <a:lstStyle/>
          <a:p>
            <a:r>
              <a:rPr lang="en-US" sz="3400" dirty="0"/>
              <a:t>Platelets and Secondary Hemostasis </a:t>
            </a:r>
            <a:r>
              <a:rPr lang="en-US" sz="2000" b="0" dirty="0"/>
              <a:t>(1 of 2)</a:t>
            </a:r>
          </a:p>
        </p:txBody>
      </p:sp>
      <p:sp>
        <p:nvSpPr>
          <p:cNvPr id="3" name="Content Placeholder 2">
            <a:extLst>
              <a:ext uri="{FF2B5EF4-FFF2-40B4-BE49-F238E27FC236}">
                <a16:creationId xmlns:a16="http://schemas.microsoft.com/office/drawing/2014/main" id="{D4271BEC-F17E-4124-A6AC-F8CD3C6524B5}"/>
              </a:ext>
            </a:extLst>
          </p:cNvPr>
          <p:cNvSpPr>
            <a:spLocks noGrp="1"/>
          </p:cNvSpPr>
          <p:nvPr>
            <p:ph sz="quarter" idx="13"/>
          </p:nvPr>
        </p:nvSpPr>
        <p:spPr/>
        <p:txBody>
          <a:bodyPr/>
          <a:lstStyle/>
          <a:p>
            <a:endParaRPr lang="en-US" dirty="0"/>
          </a:p>
          <a:p>
            <a:r>
              <a:rPr lang="en-US" dirty="0"/>
              <a:t>Primary platelet plug</a:t>
            </a:r>
          </a:p>
          <a:p>
            <a:pPr lvl="1"/>
            <a:r>
              <a:rPr lang="en-US" dirty="0"/>
              <a:t>Unstable and easily dislodged</a:t>
            </a:r>
          </a:p>
          <a:p>
            <a:r>
              <a:rPr lang="en-US" dirty="0"/>
              <a:t>Secondary hemostasis</a:t>
            </a:r>
          </a:p>
          <a:p>
            <a:pPr lvl="1"/>
            <a:r>
              <a:rPr lang="en-US" dirty="0"/>
              <a:t>Fibrin forming proteins (coagulation factors) assemble on phospholipid membrane surface of aggregated activated platelets</a:t>
            </a:r>
          </a:p>
          <a:p>
            <a:pPr lvl="2"/>
            <a:r>
              <a:rPr lang="en-US" dirty="0"/>
              <a:t>Stabilizes platelet plug</a:t>
            </a:r>
          </a:p>
          <a:p>
            <a:pPr lvl="2"/>
            <a:r>
              <a:rPr lang="en-US" dirty="0"/>
              <a:t>Localizes clotting process</a:t>
            </a:r>
          </a:p>
        </p:txBody>
      </p:sp>
    </p:spTree>
    <p:extLst>
      <p:ext uri="{BB962C8B-B14F-4D97-AF65-F5344CB8AC3E}">
        <p14:creationId xmlns:p14="http://schemas.microsoft.com/office/powerpoint/2010/main" val="2604297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5455-6AA6-4BF4-9B24-7B985721E305}"/>
              </a:ext>
            </a:extLst>
          </p:cNvPr>
          <p:cNvSpPr>
            <a:spLocks noGrp="1"/>
          </p:cNvSpPr>
          <p:nvPr>
            <p:ph type="title"/>
          </p:nvPr>
        </p:nvSpPr>
        <p:spPr>
          <a:xfrm>
            <a:off x="457200" y="215371"/>
            <a:ext cx="8603673" cy="1097279"/>
          </a:xfrm>
        </p:spPr>
        <p:txBody>
          <a:bodyPr/>
          <a:lstStyle/>
          <a:p>
            <a:r>
              <a:rPr lang="en-US" sz="3400" dirty="0"/>
              <a:t>Platelets and Secondary Hemostasis </a:t>
            </a:r>
            <a:r>
              <a:rPr lang="en-US" sz="2000" b="0" dirty="0"/>
              <a:t>(2 of 2)</a:t>
            </a:r>
          </a:p>
        </p:txBody>
      </p:sp>
      <p:sp>
        <p:nvSpPr>
          <p:cNvPr id="3" name="Content Placeholder 2">
            <a:extLst>
              <a:ext uri="{FF2B5EF4-FFF2-40B4-BE49-F238E27FC236}">
                <a16:creationId xmlns:a16="http://schemas.microsoft.com/office/drawing/2014/main" id="{D4271BEC-F17E-4124-A6AC-F8CD3C6524B5}"/>
              </a:ext>
            </a:extLst>
          </p:cNvPr>
          <p:cNvSpPr>
            <a:spLocks noGrp="1"/>
          </p:cNvSpPr>
          <p:nvPr>
            <p:ph sz="quarter" idx="13"/>
          </p:nvPr>
        </p:nvSpPr>
        <p:spPr/>
        <p:txBody>
          <a:bodyPr/>
          <a:lstStyle/>
          <a:p>
            <a:endParaRPr lang="en-US" dirty="0"/>
          </a:p>
          <a:p>
            <a:r>
              <a:rPr lang="en-US" dirty="0"/>
              <a:t>Procoagulant proteins cannot bind to resting platelets</a:t>
            </a:r>
          </a:p>
          <a:p>
            <a:pPr lvl="1"/>
            <a:r>
              <a:rPr lang="en-US" dirty="0"/>
              <a:t>Negatively charged P</a:t>
            </a:r>
            <a:r>
              <a:rPr lang="en-US" sz="100" dirty="0"/>
              <a:t> </a:t>
            </a:r>
            <a:r>
              <a:rPr lang="en-US" dirty="0"/>
              <a:t>Ls hidden in inner half of membrane bilayer in resting platelets</a:t>
            </a:r>
          </a:p>
          <a:p>
            <a:pPr lvl="1"/>
            <a:r>
              <a:rPr lang="en-US" dirty="0"/>
              <a:t>Move to outer half of bilayer with platelet activation</a:t>
            </a:r>
          </a:p>
          <a:p>
            <a:r>
              <a:rPr lang="en-US" dirty="0"/>
              <a:t>P</a:t>
            </a:r>
            <a:r>
              <a:rPr lang="en-US" sz="100" dirty="0"/>
              <a:t> </a:t>
            </a:r>
            <a:r>
              <a:rPr lang="en-US" dirty="0"/>
              <a:t>L rearrangement</a:t>
            </a:r>
          </a:p>
          <a:p>
            <a:pPr lvl="1"/>
            <a:r>
              <a:rPr lang="en-US" dirty="0"/>
              <a:t>Provides surface for coagulation factors to bind and become activated</a:t>
            </a:r>
          </a:p>
          <a:p>
            <a:pPr lvl="1"/>
            <a:r>
              <a:rPr lang="en-US" dirty="0"/>
              <a:t>Results in fibrin formation</a:t>
            </a:r>
          </a:p>
          <a:p>
            <a:pPr lvl="1"/>
            <a:r>
              <a:rPr lang="en-US" dirty="0"/>
              <a:t>Platelet-fibrin mass contracts (clot retraction)</a:t>
            </a:r>
          </a:p>
          <a:p>
            <a:pPr lvl="2"/>
            <a:r>
              <a:rPr lang="en-US" dirty="0"/>
              <a:t>Requires adequate number of platelets</a:t>
            </a:r>
          </a:p>
        </p:txBody>
      </p:sp>
    </p:spTree>
    <p:extLst>
      <p:ext uri="{BB962C8B-B14F-4D97-AF65-F5344CB8AC3E}">
        <p14:creationId xmlns:p14="http://schemas.microsoft.com/office/powerpoint/2010/main" val="3898385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010C-035B-46F8-80EB-76A12B71C913}"/>
              </a:ext>
            </a:extLst>
          </p:cNvPr>
          <p:cNvSpPr>
            <a:spLocks noGrp="1"/>
          </p:cNvSpPr>
          <p:nvPr>
            <p:ph type="title"/>
          </p:nvPr>
        </p:nvSpPr>
        <p:spPr/>
        <p:txBody>
          <a:bodyPr/>
          <a:lstStyle/>
          <a:p>
            <a:r>
              <a:rPr lang="en-US" sz="3400" dirty="0"/>
              <a:t>Physiologic Controls of Platelet Activation and Aggregation</a:t>
            </a:r>
          </a:p>
        </p:txBody>
      </p:sp>
      <p:sp>
        <p:nvSpPr>
          <p:cNvPr id="3" name="Content Placeholder 2">
            <a:extLst>
              <a:ext uri="{FF2B5EF4-FFF2-40B4-BE49-F238E27FC236}">
                <a16:creationId xmlns:a16="http://schemas.microsoft.com/office/drawing/2014/main" id="{8AD1F690-E9BD-47DD-9DD7-B93204CE9252}"/>
              </a:ext>
            </a:extLst>
          </p:cNvPr>
          <p:cNvSpPr>
            <a:spLocks noGrp="1"/>
          </p:cNvSpPr>
          <p:nvPr>
            <p:ph sz="quarter" idx="13"/>
          </p:nvPr>
        </p:nvSpPr>
        <p:spPr/>
        <p:txBody>
          <a:bodyPr/>
          <a:lstStyle/>
          <a:p>
            <a:endParaRPr lang="en-US" dirty="0"/>
          </a:p>
          <a:p>
            <a:r>
              <a:rPr lang="en-US" dirty="0"/>
              <a:t>Endothelial cells</a:t>
            </a:r>
          </a:p>
          <a:p>
            <a:pPr lvl="1"/>
            <a:r>
              <a:rPr lang="en-US" dirty="0"/>
              <a:t>Minimize platelet contact with agonists</a:t>
            </a:r>
          </a:p>
          <a:p>
            <a:pPr lvl="1"/>
            <a:r>
              <a:rPr lang="en-US" dirty="0"/>
              <a:t>Produce N</a:t>
            </a:r>
            <a:r>
              <a:rPr lang="en-US" sz="100" dirty="0"/>
              <a:t> </a:t>
            </a:r>
            <a:r>
              <a:rPr lang="en-US" dirty="0"/>
              <a:t>O and P</a:t>
            </a:r>
            <a:r>
              <a:rPr lang="en-US" sz="100" dirty="0"/>
              <a:t> </a:t>
            </a:r>
            <a:r>
              <a:rPr lang="en-US" dirty="0"/>
              <a:t>G</a:t>
            </a:r>
            <a:r>
              <a:rPr lang="en-US" sz="100" dirty="0"/>
              <a:t> </a:t>
            </a:r>
            <a:r>
              <a:rPr lang="en-US" dirty="0"/>
              <a:t>I</a:t>
            </a:r>
            <a:r>
              <a:rPr lang="en-US" baseline="-25000" dirty="0"/>
              <a:t>2</a:t>
            </a:r>
          </a:p>
          <a:p>
            <a:pPr lvl="2"/>
            <a:r>
              <a:rPr lang="en-US" dirty="0"/>
              <a:t>Inhibit platelet activation</a:t>
            </a:r>
          </a:p>
          <a:p>
            <a:pPr lvl="1"/>
            <a:r>
              <a:rPr lang="en-US" dirty="0"/>
              <a:t>Have A</a:t>
            </a:r>
            <a:r>
              <a:rPr lang="en-US" sz="100" dirty="0"/>
              <a:t> </a:t>
            </a:r>
            <a:r>
              <a:rPr lang="en-US" dirty="0"/>
              <a:t>D Pase which cleaves A</a:t>
            </a:r>
            <a:r>
              <a:rPr lang="en-US" sz="100" dirty="0"/>
              <a:t> </a:t>
            </a:r>
            <a:r>
              <a:rPr lang="en-US" dirty="0"/>
              <a:t>T</a:t>
            </a:r>
            <a:r>
              <a:rPr lang="en-US" sz="100" dirty="0"/>
              <a:t> </a:t>
            </a:r>
            <a:r>
              <a:rPr lang="en-US" dirty="0"/>
              <a:t>P and A</a:t>
            </a:r>
            <a:r>
              <a:rPr lang="en-US" sz="100" dirty="0"/>
              <a:t> </a:t>
            </a:r>
            <a:r>
              <a:rPr lang="en-US" dirty="0"/>
              <a:t>D</a:t>
            </a:r>
            <a:r>
              <a:rPr lang="en-US" sz="100" dirty="0"/>
              <a:t> </a:t>
            </a:r>
            <a:r>
              <a:rPr lang="en-US" dirty="0"/>
              <a:t>P</a:t>
            </a:r>
          </a:p>
          <a:p>
            <a:r>
              <a:rPr lang="en-US" dirty="0"/>
              <a:t>Flowing blood-dilutional affect</a:t>
            </a:r>
          </a:p>
          <a:p>
            <a:r>
              <a:rPr lang="en-US" dirty="0"/>
              <a:t>Short half-life of agonists</a:t>
            </a:r>
          </a:p>
          <a:p>
            <a:pPr lvl="1"/>
            <a:r>
              <a:rPr lang="en-US" dirty="0"/>
              <a:t>Tight controls on cytosolic [C</a:t>
            </a:r>
            <a:r>
              <a:rPr lang="en-US" sz="100" dirty="0"/>
              <a:t> </a:t>
            </a:r>
            <a:r>
              <a:rPr lang="en-US" dirty="0"/>
              <a:t>a</a:t>
            </a:r>
            <a:r>
              <a:rPr lang="en-US" baseline="30000" dirty="0"/>
              <a:t>++</a:t>
            </a:r>
            <a:r>
              <a:rPr lang="en-US" dirty="0"/>
              <a:t>]</a:t>
            </a:r>
          </a:p>
          <a:p>
            <a:r>
              <a:rPr lang="en-US" dirty="0"/>
              <a:t>Inability of “resting” G</a:t>
            </a:r>
            <a:r>
              <a:rPr lang="en-US" sz="100" dirty="0"/>
              <a:t> </a:t>
            </a:r>
            <a:r>
              <a:rPr lang="en-US" dirty="0"/>
              <a:t>P</a:t>
            </a:r>
            <a:r>
              <a:rPr lang="en-US" sz="100" dirty="0"/>
              <a:t> </a:t>
            </a:r>
            <a:r>
              <a:rPr lang="en-US" dirty="0"/>
              <a:t>I</a:t>
            </a:r>
            <a:r>
              <a:rPr lang="en-US" sz="100" dirty="0"/>
              <a:t> </a:t>
            </a:r>
            <a:r>
              <a:rPr lang="en-US" dirty="0"/>
              <a:t>I</a:t>
            </a:r>
            <a:r>
              <a:rPr lang="en-US" sz="100" dirty="0"/>
              <a:t> </a:t>
            </a:r>
            <a:r>
              <a:rPr lang="en-US" dirty="0"/>
              <a:t>b/I</a:t>
            </a:r>
            <a:r>
              <a:rPr lang="en-US" sz="100" dirty="0"/>
              <a:t> </a:t>
            </a:r>
            <a:r>
              <a:rPr lang="en-US" dirty="0"/>
              <a:t>I</a:t>
            </a:r>
            <a:r>
              <a:rPr lang="en-US" sz="100" dirty="0"/>
              <a:t> </a:t>
            </a:r>
            <a:r>
              <a:rPr lang="en-US" dirty="0"/>
              <a:t>I</a:t>
            </a:r>
            <a:r>
              <a:rPr lang="en-US" sz="100" dirty="0"/>
              <a:t> </a:t>
            </a:r>
            <a:r>
              <a:rPr lang="en-US" dirty="0"/>
              <a:t>a to bind fibrinogen</a:t>
            </a:r>
          </a:p>
        </p:txBody>
      </p:sp>
    </p:spTree>
    <p:extLst>
      <p:ext uri="{BB962C8B-B14F-4D97-AF65-F5344CB8AC3E}">
        <p14:creationId xmlns:p14="http://schemas.microsoft.com/office/powerpoint/2010/main" val="1458611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1766-886F-47FA-AA95-C3F713B517EA}"/>
              </a:ext>
            </a:extLst>
          </p:cNvPr>
          <p:cNvSpPr>
            <a:spLocks noGrp="1"/>
          </p:cNvSpPr>
          <p:nvPr>
            <p:ph type="title"/>
          </p:nvPr>
        </p:nvSpPr>
        <p:spPr/>
        <p:txBody>
          <a:bodyPr/>
          <a:lstStyle/>
          <a:p>
            <a:r>
              <a:rPr lang="en-US" sz="3400" dirty="0"/>
              <a:t>Table 31-9 Physiologic Controls of Platelet Activation and Aggregation</a:t>
            </a:r>
          </a:p>
        </p:txBody>
      </p:sp>
      <p:graphicFrame>
        <p:nvGraphicFramePr>
          <p:cNvPr id="4" name="Table 3">
            <a:extLst>
              <a:ext uri="{FF2B5EF4-FFF2-40B4-BE49-F238E27FC236}">
                <a16:creationId xmlns:a16="http://schemas.microsoft.com/office/drawing/2014/main" id="{41873931-D009-4815-8F06-A0C6A4B803C7}"/>
              </a:ext>
            </a:extLst>
          </p:cNvPr>
          <p:cNvGraphicFramePr>
            <a:graphicFrameLocks noGrp="1"/>
          </p:cNvGraphicFramePr>
          <p:nvPr>
            <p:extLst>
              <p:ext uri="{D42A27DB-BD31-4B8C-83A1-F6EECF244321}">
                <p14:modId xmlns:p14="http://schemas.microsoft.com/office/powerpoint/2010/main" val="4234173533"/>
              </p:ext>
            </p:extLst>
          </p:nvPr>
        </p:nvGraphicFramePr>
        <p:xfrm>
          <a:off x="457200" y="1872176"/>
          <a:ext cx="8343900" cy="3549577"/>
        </p:xfrm>
        <a:graphic>
          <a:graphicData uri="http://schemas.openxmlformats.org/drawingml/2006/table">
            <a:tbl>
              <a:tblPr firstRow="1" bandRow="1">
                <a:tableStyleId>{40F9630F-82C1-40B7-BC3A-925EFCFF5E92}</a:tableStyleId>
              </a:tblPr>
              <a:tblGrid>
                <a:gridCol w="2597375">
                  <a:extLst>
                    <a:ext uri="{9D8B030D-6E8A-4147-A177-3AD203B41FA5}">
                      <a16:colId xmlns:a16="http://schemas.microsoft.com/office/drawing/2014/main" val="3985023219"/>
                    </a:ext>
                  </a:extLst>
                </a:gridCol>
                <a:gridCol w="2591394">
                  <a:extLst>
                    <a:ext uri="{9D8B030D-6E8A-4147-A177-3AD203B41FA5}">
                      <a16:colId xmlns:a16="http://schemas.microsoft.com/office/drawing/2014/main" val="444527334"/>
                    </a:ext>
                  </a:extLst>
                </a:gridCol>
                <a:gridCol w="3155131">
                  <a:extLst>
                    <a:ext uri="{9D8B030D-6E8A-4147-A177-3AD203B41FA5}">
                      <a16:colId xmlns:a16="http://schemas.microsoft.com/office/drawing/2014/main" val="1554309568"/>
                    </a:ext>
                  </a:extLst>
                </a:gridCol>
              </a:tblGrid>
              <a:tr h="731324">
                <a:tc>
                  <a:txBody>
                    <a:bodyPr/>
                    <a:lstStyle/>
                    <a:p>
                      <a:pPr marL="0" marR="0">
                        <a:spcBef>
                          <a:spcPts val="1000"/>
                        </a:spcBef>
                        <a:spcAft>
                          <a:spcPts val="600"/>
                        </a:spcAft>
                      </a:pPr>
                      <a:r>
                        <a:rPr lang="en-US" sz="1800" b="1" dirty="0">
                          <a:effectLst/>
                          <a:latin typeface="+mn-lt"/>
                          <a:ea typeface="Calibri" panose="020F0502020204030204" pitchFamily="34" charset="0"/>
                          <a:cs typeface="Times New Roman" panose="02020603050405020304" pitchFamily="18" charset="0"/>
                        </a:rPr>
                        <a:t>Physical Controls</a:t>
                      </a:r>
                      <a:endParaRPr lang="en-US" sz="18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0"/>
                        </a:spcBef>
                        <a:spcAft>
                          <a:spcPts val="600"/>
                        </a:spcAft>
                      </a:pPr>
                      <a:r>
                        <a:rPr lang="en-US" sz="1800" b="1" dirty="0">
                          <a:effectLst/>
                          <a:latin typeface="+mn-lt"/>
                          <a:ea typeface="Calibri" panose="020F0502020204030204" pitchFamily="34" charset="0"/>
                          <a:cs typeface="Times New Roman" panose="02020603050405020304" pitchFamily="18" charset="0"/>
                        </a:rPr>
                        <a:t>Chemical and Protein Controls</a:t>
                      </a:r>
                      <a:endParaRPr lang="en-US" sz="18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0"/>
                        </a:spcBef>
                        <a:spcAft>
                          <a:spcPts val="600"/>
                        </a:spcAft>
                      </a:pPr>
                      <a:r>
                        <a:rPr lang="en-US" sz="1800" b="1" dirty="0">
                          <a:effectLst/>
                          <a:latin typeface="+mn-lt"/>
                          <a:ea typeface="Calibri" panose="020F0502020204030204" pitchFamily="34" charset="0"/>
                          <a:cs typeface="Times New Roman" panose="02020603050405020304" pitchFamily="18" charset="0"/>
                        </a:rPr>
                        <a:t>Platelet Structural Controls</a:t>
                      </a:r>
                      <a:endParaRPr lang="en-US" sz="18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834667"/>
                  </a:ext>
                </a:extLst>
              </a:tr>
              <a:tr h="2818253">
                <a:tc>
                  <a:txBody>
                    <a:bodyPr/>
                    <a:lstStyle/>
                    <a:p>
                      <a:pPr marL="256032" marR="0" lvl="0" indent="-256032">
                        <a:spcBef>
                          <a:spcPts val="1000"/>
                        </a:spcBef>
                        <a:spcAft>
                          <a:spcPts val="60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Endothelial cell barrier limits contact with agonists </a:t>
                      </a:r>
                      <a:endParaRPr lang="en-US" sz="1800" dirty="0">
                        <a:effectLst/>
                        <a:latin typeface="+mn-lt"/>
                        <a:ea typeface="Times New Roman" panose="02020603050405020304" pitchFamily="18" charset="0"/>
                        <a:cs typeface="Times New Roman" panose="02020603050405020304" pitchFamily="18" charset="0"/>
                      </a:endParaRPr>
                    </a:p>
                    <a:p>
                      <a:pPr marL="256032" marR="0" lvl="0" indent="-256032">
                        <a:spcBef>
                          <a:spcPts val="1000"/>
                        </a:spcBef>
                        <a:spcAft>
                          <a:spcPts val="60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Flowing blood dilutes agonists </a:t>
                      </a:r>
                      <a:endParaRPr lang="en-US" sz="1800" dirty="0">
                        <a:effectLst/>
                        <a:latin typeface="+mn-lt"/>
                        <a:ea typeface="Times New Roman" panose="02020603050405020304" pitchFamily="18" charset="0"/>
                        <a:cs typeface="Times New Roman" panose="02020603050405020304" pitchFamily="18" charset="0"/>
                      </a:endParaRPr>
                    </a:p>
                    <a:p>
                      <a:pPr marL="215265" marR="0" fontAlgn="ctr">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a:t>
                      </a:r>
                      <a:endParaRPr lang="en-US" sz="1800" dirty="0">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56032" marR="0" lvl="0" indent="-256032">
                        <a:spcBef>
                          <a:spcPts val="1000"/>
                        </a:spcBef>
                        <a:spcAft>
                          <a:spcPts val="60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Endothelial cell production of: </a:t>
                      </a:r>
                      <a:endParaRPr lang="en-US" sz="1800" dirty="0">
                        <a:effectLst/>
                        <a:latin typeface="+mn-lt"/>
                        <a:ea typeface="Times New Roman" panose="02020603050405020304" pitchFamily="18" charset="0"/>
                        <a:cs typeface="Times New Roman" panose="02020603050405020304" pitchFamily="18" charset="0"/>
                      </a:endParaRPr>
                    </a:p>
                    <a:p>
                      <a:pPr marL="740664" marR="0" lvl="5" indent="-283464">
                        <a:spcBef>
                          <a:spcPts val="1000"/>
                        </a:spcBef>
                        <a:spcAft>
                          <a:spcPts val="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N</a:t>
                      </a:r>
                      <a:r>
                        <a:rPr lang="en-US" sz="100" baseline="0" dirty="0">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O </a:t>
                      </a:r>
                    </a:p>
                    <a:p>
                      <a:pPr marL="740664" marR="0" lvl="2" indent="-283464">
                        <a:spcBef>
                          <a:spcPts val="1000"/>
                        </a:spcBef>
                        <a:spcAft>
                          <a:spcPts val="0"/>
                        </a:spcAft>
                        <a:buClr>
                          <a:srgbClr val="007FA3"/>
                        </a:buClr>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P</a:t>
                      </a:r>
                      <a:r>
                        <a:rPr lang="en-US" sz="100" dirty="0">
                          <a:effectLst/>
                          <a:latin typeface="+mn-lt"/>
                          <a:ea typeface="Times New Roman" panose="02020603050405020304" pitchFamily="18" charset="0"/>
                          <a:cs typeface="Times New Roman" panose="02020603050405020304" pitchFamily="18" charset="0"/>
                        </a:rPr>
                        <a:t> </a:t>
                      </a:r>
                      <a:r>
                        <a:rPr lang="en-US" sz="1800" dirty="0">
                          <a:effectLst/>
                          <a:latin typeface="+mn-lt"/>
                          <a:ea typeface="Times New Roman" panose="02020603050405020304" pitchFamily="18" charset="0"/>
                          <a:cs typeface="Times New Roman" panose="02020603050405020304" pitchFamily="18" charset="0"/>
                        </a:rPr>
                        <a:t>G</a:t>
                      </a:r>
                      <a:r>
                        <a:rPr lang="en-US" sz="100" dirty="0">
                          <a:effectLst/>
                          <a:latin typeface="+mn-lt"/>
                          <a:ea typeface="Times New Roman" panose="02020603050405020304" pitchFamily="18" charset="0"/>
                          <a:cs typeface="Times New Roman" panose="02020603050405020304" pitchFamily="18" charset="0"/>
                        </a:rPr>
                        <a:t> </a:t>
                      </a:r>
                      <a:r>
                        <a:rPr lang="en-US" sz="1800" dirty="0">
                          <a:effectLst/>
                          <a:latin typeface="+mn-lt"/>
                          <a:ea typeface="Times New Roman" panose="02020603050405020304" pitchFamily="18" charset="0"/>
                          <a:cs typeface="Times New Roman" panose="02020603050405020304" pitchFamily="18" charset="0"/>
                        </a:rPr>
                        <a:t>I</a:t>
                      </a:r>
                      <a:r>
                        <a:rPr lang="en-US" sz="1800" baseline="-25000" dirty="0">
                          <a:effectLst/>
                          <a:latin typeface="+mn-lt"/>
                          <a:ea typeface="Times New Roman" panose="02020603050405020304" pitchFamily="18" charset="0"/>
                          <a:cs typeface="Times New Roman" panose="02020603050405020304" pitchFamily="18" charset="0"/>
                        </a:rPr>
                        <a:t>2</a:t>
                      </a:r>
                      <a:r>
                        <a:rPr lang="en-US" sz="1800" baseline="0" dirty="0">
                          <a:effectLst/>
                          <a:latin typeface="+mn-lt"/>
                          <a:ea typeface="Times New Roman" panose="02020603050405020304" pitchFamily="18" charset="0"/>
                          <a:cs typeface="Times New Roman" panose="02020603050405020304" pitchFamily="18" charset="0"/>
                        </a:rPr>
                        <a:t> </a:t>
                      </a:r>
                      <a:r>
                        <a:rPr lang="en-US" sz="1800" baseline="0" dirty="0">
                          <a:effectLst/>
                          <a:latin typeface="+mn-lt"/>
                          <a:ea typeface="Times New Roman" panose="02020603050405020304" pitchFamily="18" charset="0"/>
                          <a:cs typeface="Arial" panose="020B0604020202020204" pitchFamily="34" charset="0"/>
                        </a:rPr>
                        <a:t>→↑</a:t>
                      </a:r>
                      <a:r>
                        <a:rPr lang="en-US" sz="1800" baseline="0" dirty="0">
                          <a:effectLst/>
                          <a:latin typeface="+mn-lt"/>
                          <a:ea typeface="Times New Roman" panose="02020603050405020304" pitchFamily="18" charset="0"/>
                          <a:cs typeface="Times New Roman" panose="02020603050405020304" pitchFamily="18" charset="0"/>
                        </a:rPr>
                        <a:t>c</a:t>
                      </a:r>
                      <a:r>
                        <a:rPr lang="en-US" sz="100" baseline="0" dirty="0">
                          <a:effectLst/>
                          <a:latin typeface="+mn-lt"/>
                          <a:ea typeface="Times New Roman" panose="02020603050405020304" pitchFamily="18" charset="0"/>
                          <a:cs typeface="Times New Roman" panose="02020603050405020304" pitchFamily="18" charset="0"/>
                        </a:rPr>
                        <a:t> </a:t>
                      </a:r>
                      <a:r>
                        <a:rPr lang="en-US" sz="1800" baseline="0" dirty="0">
                          <a:effectLst/>
                          <a:latin typeface="+mn-lt"/>
                          <a:ea typeface="Times New Roman" panose="02020603050405020304" pitchFamily="18" charset="0"/>
                          <a:cs typeface="Times New Roman" panose="02020603050405020304" pitchFamily="18" charset="0"/>
                        </a:rPr>
                        <a:t>A</a:t>
                      </a:r>
                      <a:r>
                        <a:rPr lang="en-US" sz="100" baseline="0" dirty="0">
                          <a:effectLst/>
                          <a:latin typeface="+mn-lt"/>
                          <a:ea typeface="Times New Roman" panose="02020603050405020304" pitchFamily="18" charset="0"/>
                          <a:cs typeface="Times New Roman" panose="02020603050405020304" pitchFamily="18" charset="0"/>
                        </a:rPr>
                        <a:t> </a:t>
                      </a:r>
                      <a:r>
                        <a:rPr lang="en-US" sz="1800" baseline="0" dirty="0">
                          <a:effectLst/>
                          <a:latin typeface="+mn-lt"/>
                          <a:ea typeface="Times New Roman" panose="02020603050405020304" pitchFamily="18" charset="0"/>
                          <a:cs typeface="Times New Roman" panose="02020603050405020304" pitchFamily="18" charset="0"/>
                        </a:rPr>
                        <a:t>M</a:t>
                      </a:r>
                      <a:r>
                        <a:rPr lang="en-US" sz="100" baseline="0" dirty="0">
                          <a:effectLst/>
                          <a:latin typeface="+mn-lt"/>
                          <a:ea typeface="Times New Roman" panose="02020603050405020304" pitchFamily="18" charset="0"/>
                          <a:cs typeface="Times New Roman" panose="02020603050405020304" pitchFamily="18" charset="0"/>
                        </a:rPr>
                        <a:t> </a:t>
                      </a:r>
                      <a:r>
                        <a:rPr lang="en-US" sz="1800" baseline="0" dirty="0">
                          <a:effectLst/>
                          <a:latin typeface="+mn-lt"/>
                          <a:ea typeface="Times New Roman" panose="02020603050405020304" pitchFamily="18" charset="0"/>
                          <a:cs typeface="Times New Roman" panose="02020603050405020304" pitchFamily="18" charset="0"/>
                        </a:rPr>
                        <a:t>P</a:t>
                      </a:r>
                      <a:endParaRPr lang="en-US" sz="1800" dirty="0">
                        <a:effectLst/>
                        <a:latin typeface="+mn-lt"/>
                        <a:ea typeface="Times New Roman" panose="02020603050405020304" pitchFamily="18" charset="0"/>
                        <a:cs typeface="Times New Roman" panose="02020603050405020304" pitchFamily="18" charset="0"/>
                      </a:endParaRPr>
                    </a:p>
                    <a:p>
                      <a:pPr marL="740664" marR="0" lvl="5" indent="-283464">
                        <a:spcBef>
                          <a:spcPts val="1000"/>
                        </a:spcBef>
                        <a:spcAft>
                          <a:spcPts val="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a:t>
                      </a:r>
                      <a:r>
                        <a:rPr lang="en-US" sz="100" baseline="0" dirty="0">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D</a:t>
                      </a:r>
                      <a:r>
                        <a:rPr lang="en-US" sz="100" baseline="0" dirty="0">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Pase</a:t>
                      </a:r>
                      <a:endParaRPr lang="en-US" sz="1800" dirty="0">
                        <a:effectLst/>
                        <a:latin typeface="+mn-lt"/>
                        <a:ea typeface="Times New Roman" panose="02020603050405020304" pitchFamily="18" charset="0"/>
                        <a:cs typeface="Times New Roman" panose="02020603050405020304" pitchFamily="18" charset="0"/>
                      </a:endParaRPr>
                    </a:p>
                    <a:p>
                      <a:pPr marL="740664" marR="0" lvl="5" indent="-283464">
                        <a:spcBef>
                          <a:spcPts val="1000"/>
                        </a:spcBef>
                        <a:spcAft>
                          <a:spcPts val="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Antithrombin </a:t>
                      </a:r>
                      <a:endParaRPr lang="en-US" sz="1800" dirty="0">
                        <a:effectLst/>
                        <a:latin typeface="+mn-lt"/>
                        <a:ea typeface="Times New Roman" panose="02020603050405020304" pitchFamily="18" charset="0"/>
                        <a:cs typeface="Times New Roman" panose="02020603050405020304" pitchFamily="18" charset="0"/>
                      </a:endParaRPr>
                    </a:p>
                    <a:p>
                      <a:pPr marL="256032" marR="0" lvl="0" indent="-256032">
                        <a:spcBef>
                          <a:spcPts val="1000"/>
                        </a:spcBef>
                        <a:spcAft>
                          <a:spcPts val="60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Short agonist T½</a:t>
                      </a:r>
                      <a:endParaRPr lang="en-US" sz="1800" dirty="0">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56032" marR="0" lvl="0" indent="-256032">
                        <a:spcBef>
                          <a:spcPts val="1000"/>
                        </a:spcBef>
                        <a:spcAft>
                          <a:spcPts val="60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Regulation of intracellular </a:t>
                      </a:r>
                      <a:r>
                        <a:rPr lang="en-US" sz="1600" dirty="0">
                          <a:effectLst/>
                          <a:latin typeface="+mn-lt"/>
                          <a:ea typeface="Calibri" panose="020F0502020204030204" pitchFamily="34" charset="0"/>
                          <a:cs typeface="Times New Roman" panose="02020603050405020304" pitchFamily="18" charset="0"/>
                        </a:rPr>
                        <a:t>[C</a:t>
                      </a:r>
                      <a:r>
                        <a:rPr lang="en-US" sz="10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a</a:t>
                      </a:r>
                      <a:r>
                        <a:rPr lang="en-US" sz="1600" baseline="30000" dirty="0">
                          <a:effectLst/>
                          <a:latin typeface="+mn-lt"/>
                          <a:ea typeface="Calibri" panose="020F0502020204030204" pitchFamily="34" charset="0"/>
                          <a:cs typeface="Times New Roman" panose="02020603050405020304" pitchFamily="18" charset="0"/>
                        </a:rPr>
                        <a:t>++</a:t>
                      </a:r>
                      <a:r>
                        <a:rPr lang="en-US" sz="1600" dirty="0">
                          <a:effectLst/>
                          <a:latin typeface="+mn-lt"/>
                          <a:ea typeface="Calibri" panose="020F0502020204030204" pitchFamily="34" charset="0"/>
                          <a:cs typeface="Times New Roman" panose="02020603050405020304" pitchFamily="18" charset="0"/>
                        </a:rPr>
                        <a:t>]</a:t>
                      </a:r>
                      <a:endParaRPr lang="en-US" sz="1800" dirty="0">
                        <a:effectLst/>
                        <a:latin typeface="+mn-lt"/>
                        <a:ea typeface="Times New Roman" panose="02020603050405020304" pitchFamily="18" charset="0"/>
                        <a:cs typeface="Times New Roman" panose="02020603050405020304" pitchFamily="18" charset="0"/>
                      </a:endParaRPr>
                    </a:p>
                    <a:p>
                      <a:pPr marL="256032" marR="0" lvl="0" indent="-256032">
                        <a:spcBef>
                          <a:spcPts val="1000"/>
                        </a:spcBef>
                        <a:spcAft>
                          <a:spcPts val="60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Inability of “resting” </a:t>
                      </a:r>
                      <a:r>
                        <a:rPr lang="en-US" sz="1800" dirty="0">
                          <a:latin typeface="+mn-lt"/>
                        </a:rPr>
                        <a:t>G</a:t>
                      </a:r>
                      <a:r>
                        <a:rPr lang="en-US" sz="100" dirty="0">
                          <a:latin typeface="+mn-lt"/>
                        </a:rPr>
                        <a:t> </a:t>
                      </a:r>
                      <a:r>
                        <a:rPr lang="en-US" sz="1800" dirty="0">
                          <a:latin typeface="+mn-lt"/>
                        </a:rPr>
                        <a:t>P</a:t>
                      </a:r>
                      <a:r>
                        <a:rPr lang="en-US" sz="100" dirty="0">
                          <a:latin typeface="+mn-lt"/>
                        </a:rPr>
                        <a:t> </a:t>
                      </a:r>
                      <a:r>
                        <a:rPr lang="en-US" sz="1800" dirty="0">
                          <a:latin typeface="+mn-lt"/>
                        </a:rPr>
                        <a:t>I</a:t>
                      </a:r>
                      <a:r>
                        <a:rPr lang="en-US" sz="100" dirty="0">
                          <a:latin typeface="+mn-lt"/>
                        </a:rPr>
                        <a:t> </a:t>
                      </a:r>
                      <a:r>
                        <a:rPr lang="en-US" sz="1800" dirty="0">
                          <a:latin typeface="+mn-lt"/>
                        </a:rPr>
                        <a:t>I</a:t>
                      </a:r>
                      <a:r>
                        <a:rPr lang="en-US" sz="100" dirty="0">
                          <a:latin typeface="+mn-lt"/>
                        </a:rPr>
                        <a:t> </a:t>
                      </a:r>
                      <a:r>
                        <a:rPr lang="en-US" sz="1800" dirty="0">
                          <a:latin typeface="+mn-lt"/>
                        </a:rPr>
                        <a:t>b/I</a:t>
                      </a:r>
                      <a:r>
                        <a:rPr lang="en-US" sz="100" dirty="0">
                          <a:latin typeface="+mn-lt"/>
                        </a:rPr>
                        <a:t> </a:t>
                      </a:r>
                      <a:r>
                        <a:rPr lang="en-US" sz="1800" dirty="0">
                          <a:latin typeface="+mn-lt"/>
                        </a:rPr>
                        <a:t>I</a:t>
                      </a:r>
                      <a:r>
                        <a:rPr lang="en-US" sz="100" dirty="0">
                          <a:latin typeface="+mn-lt"/>
                        </a:rPr>
                        <a:t> </a:t>
                      </a:r>
                      <a:r>
                        <a:rPr lang="en-US" sz="1800" dirty="0">
                          <a:latin typeface="+mn-lt"/>
                        </a:rPr>
                        <a:t>I</a:t>
                      </a:r>
                      <a:r>
                        <a:rPr lang="en-US" sz="100" dirty="0">
                          <a:latin typeface="+mn-lt"/>
                        </a:rPr>
                        <a:t> </a:t>
                      </a:r>
                      <a:r>
                        <a:rPr lang="en-US" sz="1800" dirty="0">
                          <a:latin typeface="+mn-lt"/>
                        </a:rPr>
                        <a:t>a </a:t>
                      </a:r>
                      <a:r>
                        <a:rPr lang="en-US" sz="1800" dirty="0">
                          <a:effectLst/>
                          <a:latin typeface="+mn-lt"/>
                          <a:ea typeface="Calibri" panose="020F0502020204030204" pitchFamily="34" charset="0"/>
                          <a:cs typeface="Times New Roman" panose="02020603050405020304" pitchFamily="18" charset="0"/>
                        </a:rPr>
                        <a:t>to bind fibrinogen </a:t>
                      </a:r>
                      <a:endParaRPr lang="en-US" sz="1800" dirty="0">
                        <a:effectLst/>
                        <a:latin typeface="+mn-lt"/>
                        <a:ea typeface="Times New Roman" panose="02020603050405020304" pitchFamily="18" charset="0"/>
                        <a:cs typeface="Times New Roman" panose="02020603050405020304" pitchFamily="18" charset="0"/>
                      </a:endParaRPr>
                    </a:p>
                    <a:p>
                      <a:pPr marL="256032" marR="0" lvl="0" indent="-256032">
                        <a:spcBef>
                          <a:spcPts val="1000"/>
                        </a:spcBef>
                        <a:spcAft>
                          <a:spcPts val="600"/>
                        </a:spcAft>
                        <a:buClr>
                          <a:srgbClr val="007FA3"/>
                        </a:buClr>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Limited duration of agonist receptor activity</a:t>
                      </a:r>
                      <a:endParaRPr lang="en-US" sz="1800" dirty="0">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685493"/>
                  </a:ext>
                </a:extLst>
              </a:tr>
            </a:tbl>
          </a:graphicData>
        </a:graphic>
      </p:graphicFrame>
    </p:spTree>
    <p:extLst>
      <p:ext uri="{BB962C8B-B14F-4D97-AF65-F5344CB8AC3E}">
        <p14:creationId xmlns:p14="http://schemas.microsoft.com/office/powerpoint/2010/main" val="64058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F4C-A6ED-468A-A4BD-DBDFD58683DE}"/>
              </a:ext>
            </a:extLst>
          </p:cNvPr>
          <p:cNvSpPr>
            <a:spLocks noGrp="1"/>
          </p:cNvSpPr>
          <p:nvPr>
            <p:ph type="title"/>
          </p:nvPr>
        </p:nvSpPr>
        <p:spPr/>
        <p:txBody>
          <a:bodyPr/>
          <a:lstStyle/>
          <a:p>
            <a:r>
              <a:rPr lang="en-US" sz="3400" dirty="0"/>
              <a:t>Table 31-1 Components of Hemostasis</a:t>
            </a:r>
          </a:p>
        </p:txBody>
      </p:sp>
      <p:graphicFrame>
        <p:nvGraphicFramePr>
          <p:cNvPr id="4" name="Table 3">
            <a:extLst>
              <a:ext uri="{FF2B5EF4-FFF2-40B4-BE49-F238E27FC236}">
                <a16:creationId xmlns:a16="http://schemas.microsoft.com/office/drawing/2014/main" id="{AD20CF51-25C4-4A58-8396-291F04116C62}"/>
              </a:ext>
            </a:extLst>
          </p:cNvPr>
          <p:cNvGraphicFramePr>
            <a:graphicFrameLocks noGrp="1"/>
          </p:cNvGraphicFramePr>
          <p:nvPr>
            <p:extLst>
              <p:ext uri="{D42A27DB-BD31-4B8C-83A1-F6EECF244321}">
                <p14:modId xmlns:p14="http://schemas.microsoft.com/office/powerpoint/2010/main" val="3006335696"/>
              </p:ext>
            </p:extLst>
          </p:nvPr>
        </p:nvGraphicFramePr>
        <p:xfrm>
          <a:off x="1005840" y="2048100"/>
          <a:ext cx="7566660" cy="1472340"/>
        </p:xfrm>
        <a:graphic>
          <a:graphicData uri="http://schemas.openxmlformats.org/drawingml/2006/table">
            <a:tbl>
              <a:tblPr firstRow="1" bandRow="1">
                <a:tableStyleId>{40F9630F-82C1-40B7-BC3A-925EFCFF5E92}</a:tableStyleId>
              </a:tblPr>
              <a:tblGrid>
                <a:gridCol w="1902814">
                  <a:extLst>
                    <a:ext uri="{9D8B030D-6E8A-4147-A177-3AD203B41FA5}">
                      <a16:colId xmlns:a16="http://schemas.microsoft.com/office/drawing/2014/main" val="3144450783"/>
                    </a:ext>
                  </a:extLst>
                </a:gridCol>
                <a:gridCol w="2482578">
                  <a:extLst>
                    <a:ext uri="{9D8B030D-6E8A-4147-A177-3AD203B41FA5}">
                      <a16:colId xmlns:a16="http://schemas.microsoft.com/office/drawing/2014/main" val="1433389826"/>
                    </a:ext>
                  </a:extLst>
                </a:gridCol>
                <a:gridCol w="3181268">
                  <a:extLst>
                    <a:ext uri="{9D8B030D-6E8A-4147-A177-3AD203B41FA5}">
                      <a16:colId xmlns:a16="http://schemas.microsoft.com/office/drawing/2014/main" val="2944752507"/>
                    </a:ext>
                  </a:extLst>
                </a:gridCol>
              </a:tblGrid>
              <a:tr h="1472340">
                <a:tc>
                  <a:txBody>
                    <a:bodyPr/>
                    <a:lstStyle/>
                    <a:p>
                      <a:pPr marL="88900" marR="0" indent="-8890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Vasculature</a:t>
                      </a:r>
                    </a:p>
                    <a:p>
                      <a:pPr marL="0" marR="0" indent="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Arterioles</a:t>
                      </a:r>
                    </a:p>
                    <a:p>
                      <a:pPr marL="0" marR="0" indent="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Venules</a:t>
                      </a:r>
                    </a:p>
                    <a:p>
                      <a:pPr marL="0" marR="0" indent="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Capillaries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88900" marR="0" indent="-8890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Cellular Elements</a:t>
                      </a:r>
                    </a:p>
                    <a:p>
                      <a:pPr marL="0" marR="0" indent="11113">
                        <a:spcBef>
                          <a:spcPts val="0"/>
                        </a:spcBef>
                        <a:spcAft>
                          <a:spcPts val="600"/>
                        </a:spcAft>
                        <a:tabLst>
                          <a:tab pos="1193800" algn="l"/>
                          <a:tab pos="2641600" algn="l"/>
                        </a:tabLst>
                      </a:pPr>
                      <a:r>
                        <a:rPr lang="en-US" sz="1800" b="0" kern="0" spc="0" dirty="0">
                          <a:solidFill>
                            <a:srgbClr val="000000"/>
                          </a:solidFill>
                          <a:effectLst/>
                          <a:latin typeface="+mn-lt"/>
                          <a:ea typeface="Times New Roman" panose="02020603050405020304" pitchFamily="18" charset="0"/>
                          <a:cs typeface="Times New Roman" panose="02020603050405020304" pitchFamily="18" charset="0"/>
                        </a:rPr>
                        <a:t>Endothelial cells</a:t>
                      </a:r>
                      <a:endParaRPr lang="en-US" sz="1800" b="0" dirty="0">
                        <a:solidFill>
                          <a:srgbClr val="000000"/>
                        </a:solidFill>
                        <a:effectLst/>
                        <a:latin typeface="+mn-lt"/>
                        <a:ea typeface="Times New Roman" panose="02020603050405020304" pitchFamily="18" charset="0"/>
                      </a:endParaRPr>
                    </a:p>
                    <a:p>
                      <a:pPr marL="0" marR="0" indent="11113">
                        <a:spcBef>
                          <a:spcPts val="0"/>
                        </a:spcBef>
                        <a:spcAft>
                          <a:spcPts val="600"/>
                        </a:spcAft>
                        <a:tabLst>
                          <a:tab pos="1193800" algn="l"/>
                          <a:tab pos="2641600" algn="l"/>
                        </a:tabLst>
                      </a:pPr>
                      <a:r>
                        <a:rPr lang="en-US" sz="1800" b="0" kern="0" spc="0" dirty="0">
                          <a:solidFill>
                            <a:srgbClr val="000000"/>
                          </a:solidFill>
                          <a:effectLst/>
                          <a:latin typeface="+mn-lt"/>
                          <a:ea typeface="Times New Roman" panose="02020603050405020304" pitchFamily="18" charset="0"/>
                          <a:cs typeface="Times New Roman" panose="02020603050405020304" pitchFamily="18" charset="0"/>
                        </a:rPr>
                        <a:t>Platelets</a:t>
                      </a:r>
                      <a:endParaRPr lang="en-US" sz="1800" b="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88900" marR="0" indent="-8890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Proteins</a:t>
                      </a:r>
                    </a:p>
                    <a:p>
                      <a:pPr marL="0" marR="0" indent="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Fibrin-forming proteins</a:t>
                      </a:r>
                    </a:p>
                    <a:p>
                      <a:pPr marL="88900" marR="0" indent="-8890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Fibrinolytic proteins</a:t>
                      </a:r>
                    </a:p>
                    <a:p>
                      <a:pPr marL="88900" marR="0" indent="-88900">
                        <a:spcBef>
                          <a:spcPts val="0"/>
                        </a:spcBef>
                        <a:spcAft>
                          <a:spcPts val="600"/>
                        </a:spcAft>
                        <a:tabLst>
                          <a:tab pos="1193800" algn="l"/>
                          <a:tab pos="2641600" algn="l"/>
                        </a:tabLst>
                      </a:pPr>
                      <a:r>
                        <a:rPr lang="en-US" sz="1800" b="0" dirty="0">
                          <a:solidFill>
                            <a:srgbClr val="000000"/>
                          </a:solidFill>
                          <a:effectLst/>
                          <a:latin typeface="+mn-lt"/>
                          <a:ea typeface="Times New Roman" panose="02020603050405020304" pitchFamily="18" charset="0"/>
                        </a:rPr>
                        <a:t>Inhibitors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3960539093"/>
                  </a:ext>
                </a:extLst>
              </a:tr>
            </a:tbl>
          </a:graphicData>
        </a:graphic>
      </p:graphicFrame>
    </p:spTree>
    <p:extLst>
      <p:ext uri="{BB962C8B-B14F-4D97-AF65-F5344CB8AC3E}">
        <p14:creationId xmlns:p14="http://schemas.microsoft.com/office/powerpoint/2010/main" val="332082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2219-A61A-490C-B7BA-B2D699320C9A}"/>
              </a:ext>
            </a:extLst>
          </p:cNvPr>
          <p:cNvSpPr>
            <a:spLocks noGrp="1"/>
          </p:cNvSpPr>
          <p:nvPr>
            <p:ph type="ctrTitle"/>
          </p:nvPr>
        </p:nvSpPr>
        <p:spPr/>
        <p:txBody>
          <a:bodyPr lIns="0" tIns="0" rIns="0" bIns="0"/>
          <a:lstStyle/>
          <a:p>
            <a:r>
              <a:rPr lang="en-US" dirty="0"/>
              <a:t>Role of the Vascular System</a:t>
            </a:r>
          </a:p>
        </p:txBody>
      </p:sp>
    </p:spTree>
    <p:extLst>
      <p:ext uri="{BB962C8B-B14F-4D97-AF65-F5344CB8AC3E}">
        <p14:creationId xmlns:p14="http://schemas.microsoft.com/office/powerpoint/2010/main" val="3491961165"/>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11627</TotalTime>
  <Words>5486</Words>
  <Application>Microsoft Office PowerPoint</Application>
  <PresentationFormat>On-screen Show (4:3)</PresentationFormat>
  <Paragraphs>813</Paragraphs>
  <Slides>77</Slides>
  <Notes>16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7" baseType="lpstr">
      <vt:lpstr>ＭＳ Ｐゴシック</vt:lpstr>
      <vt:lpstr>Arial</vt:lpstr>
      <vt:lpstr>Calibri</vt:lpstr>
      <vt:lpstr>Calibri Light</vt:lpstr>
      <vt:lpstr>Noto Sans Symbols</vt:lpstr>
      <vt:lpstr>Times New Roman</vt:lpstr>
      <vt:lpstr>Verdana</vt:lpstr>
      <vt:lpstr>1_508 Lecture</vt:lpstr>
      <vt:lpstr>Retrospect</vt:lpstr>
      <vt:lpstr>Equation</vt:lpstr>
      <vt:lpstr>Clinical Laboratory Hematology</vt:lpstr>
      <vt:lpstr>Objectives-Level I One</vt:lpstr>
      <vt:lpstr>Objectives-Level II Two</vt:lpstr>
      <vt:lpstr>Hemostasis (1 of 3)</vt:lpstr>
      <vt:lpstr>Hemostasis (2 of 3)</vt:lpstr>
      <vt:lpstr>Hemostasis (3 of 3)</vt:lpstr>
      <vt:lpstr>Figure 31-1 Stages of Hemostasis After Vascular Injury</vt:lpstr>
      <vt:lpstr>Table 31-1 Components of Hemostasis</vt:lpstr>
      <vt:lpstr>Role of the Vascular System</vt:lpstr>
      <vt:lpstr>Vasculature</vt:lpstr>
      <vt:lpstr>Vasculature System</vt:lpstr>
      <vt:lpstr>Table 31-2 Structure and Functions of Blood Vessels of the Microcirculation (1 of 2)</vt:lpstr>
      <vt:lpstr>Table 31-2 Structure and Functions of Blood Vessels of the Microcirculation (2 of 2)</vt:lpstr>
      <vt:lpstr>Structure of Blood Vessels</vt:lpstr>
      <vt:lpstr>Figure 31-2</vt:lpstr>
      <vt:lpstr>Functions of Blood Vessels</vt:lpstr>
      <vt:lpstr>Functions of Endothelial Cells (1 of 3)</vt:lpstr>
      <vt:lpstr>Functions of Endothelial Cells (2 of 3)</vt:lpstr>
      <vt:lpstr>Functions of Endothelial Cells (3 of 3)</vt:lpstr>
      <vt:lpstr>Figure 31-3</vt:lpstr>
      <vt:lpstr>Table 31-3 Functions of Endothelial Cells (1 of 3)</vt:lpstr>
      <vt:lpstr>Table 31-3 Functions of Endothelial Cells (2 of 3)</vt:lpstr>
      <vt:lpstr>Table 31-3 Functions of Endothelial Cells (3 of 3)</vt:lpstr>
      <vt:lpstr>Platelets in Hemostasis</vt:lpstr>
      <vt:lpstr>Primary Hemostasis</vt:lpstr>
      <vt:lpstr>Platelets</vt:lpstr>
      <vt:lpstr>Platelet Activation</vt:lpstr>
      <vt:lpstr>Platelet Ultrastructure</vt:lpstr>
      <vt:lpstr>Figure 31-4 Diagram of Platelet Ultrastructure</vt:lpstr>
      <vt:lpstr>Table 31-4 Platelet Ultrastructure and Functions (1 of 2)</vt:lpstr>
      <vt:lpstr>Table 31-4 Platelet Ultrastructure and Functions (2 of 2)</vt:lpstr>
      <vt:lpstr>Platelets-Peripheral Zone (1 of 4)</vt:lpstr>
      <vt:lpstr>Platelets-Peripheral Zone (2 of 4)</vt:lpstr>
      <vt:lpstr>Platelets-Peripheral Zone (3 of 4)</vt:lpstr>
      <vt:lpstr>Platelets-Peripheral Zone (4 of 4)</vt:lpstr>
      <vt:lpstr>Table 31-5 Platelet Receptors (1 of 2)</vt:lpstr>
      <vt:lpstr>Table 31-5 Platelet Receptors (2 of 2)</vt:lpstr>
      <vt:lpstr>Figure 31-5 Structure of Platelet Membrane Glycoproteins</vt:lpstr>
      <vt:lpstr>Figure 31-6 Activation of G P I I b/I I I a</vt:lpstr>
      <vt:lpstr>Platelets-Structural Zone</vt:lpstr>
      <vt:lpstr>Platelets-Organelle Zone (1 of 2)</vt:lpstr>
      <vt:lpstr>Table 31-6 Composition and Functions of Platelet Dense Granule Contents</vt:lpstr>
      <vt:lpstr>Table 31-7 Composition and Functions of Platelet α-Granule Proteins (1 of 2)</vt:lpstr>
      <vt:lpstr>Table 31-7 Composition and Functions of Platelet α-Granule Proteins (2 of 2)</vt:lpstr>
      <vt:lpstr>Platelets-Organelle Zone (2 of 2)</vt:lpstr>
      <vt:lpstr>Platelets-Membrane Systems</vt:lpstr>
      <vt:lpstr>Platelets-Functions (1 of 11)</vt:lpstr>
      <vt:lpstr>Platelets-Functions (2 of 11)</vt:lpstr>
      <vt:lpstr>Figure 31-8 Diagram of Platelets Forming the Primary Hemostatic Plug</vt:lpstr>
      <vt:lpstr>Platelets-Functions (3 of 11)</vt:lpstr>
      <vt:lpstr>Platelets-Functions (4 of 11)</vt:lpstr>
      <vt:lpstr>Platelets-Functions (5 of 11)</vt:lpstr>
      <vt:lpstr>Platelets-Functions (6 of 11)</vt:lpstr>
      <vt:lpstr>Platelets-Functions (7 of 11)</vt:lpstr>
      <vt:lpstr>Table 31-8 Platelet Agonists and Their Platelet Receptors</vt:lpstr>
      <vt:lpstr>Platelets-Functions (8 of 11)</vt:lpstr>
      <vt:lpstr>Platelets-Functions (9 of 11)</vt:lpstr>
      <vt:lpstr>Figure 31-9 Platelet Shape Change After Stimulation by an Agonist</vt:lpstr>
      <vt:lpstr>Figure 31-7 Stages of Platelet Activation</vt:lpstr>
      <vt:lpstr>Platelets-Functions (10 of 11)</vt:lpstr>
      <vt:lpstr>Platelets-Functions (11 of 11)</vt:lpstr>
      <vt:lpstr>Figure 31-10 Platelet Aggregation</vt:lpstr>
      <vt:lpstr>Biochemistry of Platelet Activation</vt:lpstr>
      <vt:lpstr>G Proteins</vt:lpstr>
      <vt:lpstr>Phospholipase C/Phosphoinositide Pathway</vt:lpstr>
      <vt:lpstr>Figure 31-11 Phospholipase C/Phosphoinositide Pathway</vt:lpstr>
      <vt:lpstr>Role of C a++</vt:lpstr>
      <vt:lpstr>Figure 31-12 C a++ Regulation in Platelets</vt:lpstr>
      <vt:lpstr>Arachidonate Pathway</vt:lpstr>
      <vt:lpstr>Figure 31-13 Biochemical Pathways of T X A2 Formation in the Platelet</vt:lpstr>
      <vt:lpstr>c A M P</vt:lpstr>
      <vt:lpstr>Figure 31-14 Role of c A M P in Platelets</vt:lpstr>
      <vt:lpstr>Figure 31-15 Schematic Diagram Showing Platelet Biochemical Changes After Activation</vt:lpstr>
      <vt:lpstr>Platelets and Secondary Hemostasis (1 of 2)</vt:lpstr>
      <vt:lpstr>Platelets and Secondary Hemostasis (2 of 2)</vt:lpstr>
      <vt:lpstr>Physiologic Controls of Platelet Activation and Aggregation</vt:lpstr>
      <vt:lpstr>Table 31-9 Physiologic Controls of Platelet Activation and Aggregation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Laboratory Hematology, Fourth Edition, Chapter 31, Primary Hemostasis</dc:title>
  <dc:subject>Health</dc:subject>
  <dc:creator>McKenzie/Landis-Piwowar/Williams</dc:creator>
  <cp:keywords>Clinical Laboratory Hematology</cp:keywords>
  <cp:lastModifiedBy>Tyler Thomas</cp:lastModifiedBy>
  <cp:revision>1565</cp:revision>
  <dcterms:modified xsi:type="dcterms:W3CDTF">2025-01-28T11:10:39Z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