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704" r:id="rId2"/>
  </p:sldMasterIdLst>
  <p:notesMasterIdLst>
    <p:notesMasterId r:id="rId119"/>
  </p:notesMasterIdLst>
  <p:handoutMasterIdLst>
    <p:handoutMasterId r:id="rId120"/>
  </p:handoutMasterIdLst>
  <p:sldIdLst>
    <p:sldId id="597" r:id="rId3"/>
    <p:sldId id="473" r:id="rId4"/>
    <p:sldId id="474" r:id="rId5"/>
    <p:sldId id="475" r:id="rId6"/>
    <p:sldId id="476" r:id="rId7"/>
    <p:sldId id="477" r:id="rId8"/>
    <p:sldId id="478" r:id="rId9"/>
    <p:sldId id="479" r:id="rId10"/>
    <p:sldId id="480"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1" r:id="rId42"/>
    <p:sldId id="512" r:id="rId43"/>
    <p:sldId id="522" r:id="rId44"/>
    <p:sldId id="515" r:id="rId45"/>
    <p:sldId id="516" r:id="rId46"/>
    <p:sldId id="517" r:id="rId47"/>
    <p:sldId id="518" r:id="rId48"/>
    <p:sldId id="519" r:id="rId49"/>
    <p:sldId id="520" r:id="rId50"/>
    <p:sldId id="521" r:id="rId51"/>
    <p:sldId id="523" r:id="rId52"/>
    <p:sldId id="524" r:id="rId53"/>
    <p:sldId id="525" r:id="rId54"/>
    <p:sldId id="526" r:id="rId55"/>
    <p:sldId id="527" r:id="rId56"/>
    <p:sldId id="528" r:id="rId57"/>
    <p:sldId id="529" r:id="rId58"/>
    <p:sldId id="530" r:id="rId59"/>
    <p:sldId id="531" r:id="rId60"/>
    <p:sldId id="532" r:id="rId61"/>
    <p:sldId id="533" r:id="rId62"/>
    <p:sldId id="534" r:id="rId63"/>
    <p:sldId id="535" r:id="rId64"/>
    <p:sldId id="536" r:id="rId65"/>
    <p:sldId id="537" r:id="rId66"/>
    <p:sldId id="538" r:id="rId67"/>
    <p:sldId id="539" r:id="rId68"/>
    <p:sldId id="540" r:id="rId69"/>
    <p:sldId id="541" r:id="rId70"/>
    <p:sldId id="542" r:id="rId71"/>
    <p:sldId id="543" r:id="rId72"/>
    <p:sldId id="544" r:id="rId73"/>
    <p:sldId id="545" r:id="rId74"/>
    <p:sldId id="546" r:id="rId75"/>
    <p:sldId id="547" r:id="rId76"/>
    <p:sldId id="548" r:id="rId77"/>
    <p:sldId id="549"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 id="564" r:id="rId93"/>
    <p:sldId id="565" r:id="rId94"/>
    <p:sldId id="566" r:id="rId95"/>
    <p:sldId id="567" r:id="rId96"/>
    <p:sldId id="568" r:id="rId97"/>
    <p:sldId id="569" r:id="rId98"/>
    <p:sldId id="570" r:id="rId99"/>
    <p:sldId id="571" r:id="rId100"/>
    <p:sldId id="572" r:id="rId101"/>
    <p:sldId id="596" r:id="rId102"/>
    <p:sldId id="573" r:id="rId103"/>
    <p:sldId id="574" r:id="rId104"/>
    <p:sldId id="575" r:id="rId105"/>
    <p:sldId id="576" r:id="rId106"/>
    <p:sldId id="577" r:id="rId107"/>
    <p:sldId id="578" r:id="rId108"/>
    <p:sldId id="579" r:id="rId109"/>
    <p:sldId id="580" r:id="rId110"/>
    <p:sldId id="581" r:id="rId111"/>
    <p:sldId id="582" r:id="rId112"/>
    <p:sldId id="583" r:id="rId113"/>
    <p:sldId id="584" r:id="rId114"/>
    <p:sldId id="585" r:id="rId115"/>
    <p:sldId id="586" r:id="rId116"/>
    <p:sldId id="587" r:id="rId117"/>
    <p:sldId id="588" r:id="rId1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8" userDrawn="1">
          <p15:clr>
            <a:srgbClr val="A4A3A4"/>
          </p15:clr>
        </p15:guide>
        <p15:guide id="3" orient="horz" pos="935" userDrawn="1">
          <p15:clr>
            <a:srgbClr val="A4A3A4"/>
          </p15:clr>
        </p15:guide>
        <p15:guide id="5" pos="5738" userDrawn="1">
          <p15:clr>
            <a:srgbClr val="A4A3A4"/>
          </p15:clr>
        </p15:guide>
        <p15:guide id="6" pos="295" userDrawn="1">
          <p15:clr>
            <a:srgbClr val="A4A3A4"/>
          </p15:clr>
        </p15:guide>
        <p15:guide id="7" pos="567" userDrawn="1">
          <p15:clr>
            <a:srgbClr val="A4A3A4"/>
          </p15:clr>
        </p15:guide>
        <p15:guide id="8" orient="horz" pos="1026" userDrawn="1">
          <p15:clr>
            <a:srgbClr val="A4A3A4"/>
          </p15:clr>
        </p15:guide>
        <p15:guide id="9" orient="horz" pos="7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395" autoAdjust="0"/>
  </p:normalViewPr>
  <p:slideViewPr>
    <p:cSldViewPr snapToGrid="0" snapToObjects="1">
      <p:cViewPr varScale="1">
        <p:scale>
          <a:sx n="101" d="100"/>
          <a:sy n="101" d="100"/>
        </p:scale>
        <p:origin x="1488" y="102"/>
      </p:cViewPr>
      <p:guideLst>
        <p:guide orient="horz" pos="4178"/>
        <p:guide orient="horz" pos="935"/>
        <p:guide pos="5738"/>
        <p:guide pos="295"/>
        <p:guide pos="567"/>
        <p:guide orient="horz" pos="1026"/>
        <p:guide orient="horz" pos="777"/>
      </p:guideLst>
    </p:cSldViewPr>
  </p:slideViewPr>
  <p:outlineViewPr>
    <p:cViewPr>
      <p:scale>
        <a:sx n="50" d="100"/>
        <a:sy n="50" d="100"/>
      </p:scale>
      <p:origin x="0" y="-1538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commentAuthors" Target="commentAuthor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1/30/2025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Synthesis, processing, and activation of FVIII. FVIII is synthesized as a large precursor protein. When secreted from the endothelial cell into the circulation, FVIII is cleaved within the B domain, resulting in a heavy chain (A1:A2 and the majority of the B domain) and a light chain (A3:C1:C2 domains). FVIII is activated to FVIIIa when thrombin cleaves the heavy and light chains of FVIII and releases the B domain from both. The active FVIIIa consists of the A1 and A3:C1:C2 domains which are associated in a copper-dependent manner, and A2 which is associated by weak electrostatic interactions.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7929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VWF mRNA is transcribed in the nucleus of megakaryocytes and endothelial cells (chromosome 12). The pre-pro-VWF is translated in the ER (green) and undergoes glycosylation and dimer formation. In the Golgi (yellow), additional glycosylation and sulfation occurs, VWF is multimerized, and the propeptide is cleaved. VWF is spontaneously secreted or stored in Weibel-Palade bodies of endothelial cells or platelet α-granules before release into plasma (orange), where VWFpp and VWF dissociate and circulate independently. Synthesis of FVIII occurs in the liver (blue). Both VWF and FVIII are secreted into the plasma where they bind together.</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522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diagrammatic depiction of the domain structure of a VWF monomer precursor protein. Domains D1 and D2 are the propeptide removed during processing; domain D’ plus part of domain D3 are the binding site for FVIII; domain A1 contains binding sites for GPIb, heparin, and collagen; domain A3 contains the major binding site for collagen; domain C1 contains the binding site for GPIIb/IIIa; disulfide bridges at D3 and the C terminal end are the sites of attachment when forming multimers and dimers, respectively.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4937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letters A, B, and C indicate the identity of the domains. Up arrows indicate sites for thrombin (primarily) cleavage. Cleavage releases the B domain and produces a two-chain heterodimer consisting of a heavy chain (A1 and A3) and a light chain (A3:C1:C2), which are noncovalently linked through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dirty="0">
                <a:solidFill>
                  <a:schemeClr val="tx1"/>
                </a:solidFill>
                <a:effectLst/>
                <a:latin typeface="Arial"/>
                <a:ea typeface="Arial"/>
                <a:cs typeface="Arial"/>
                <a:sym typeface="Arial"/>
              </a:rPr>
              <a:t>.</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2618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FVa binds to the platelet phospholipid surface and orients FXa and prothrombin to enhance the formation of thrombin. FXa and prothrombin are bound to the platelet surface via</a:t>
                </a:r>
                <a:r>
                  <a:rPr lang="en-US" sz="1200" b="0" i="0" u="none" strike="noStrike" kern="1200" cap="none" baseline="0" dirty="0">
                    <a:solidFill>
                      <a:schemeClr val="tx1"/>
                    </a:solidFill>
                    <a:effectLst/>
                    <a:latin typeface="Arial"/>
                    <a:ea typeface="Arial"/>
                    <a:cs typeface="Arial"/>
                    <a:sym typeface="Arial"/>
                  </a:rPr>
                  <a:t> </a:t>
                </a:r>
                <a:r>
                  <a:rPr lang="en-US" dirty="0"/>
                  <a:t>Ca</a:t>
                </a:r>
                <a:r>
                  <a:rPr lang="en-US" baseline="30000" dirty="0"/>
                  <a:t>++ </a:t>
                </a:r>
                <a:r>
                  <a:rPr lang="en-US" sz="1200" b="0" i="0" u="none" strike="noStrike" kern="1200" cap="none" dirty="0">
                    <a:solidFill>
                      <a:schemeClr val="tx1"/>
                    </a:solidFill>
                    <a:effectLst/>
                    <a:latin typeface="Arial"/>
                    <a:ea typeface="Arial"/>
                    <a:cs typeface="Arial"/>
                    <a:sym typeface="Arial"/>
                  </a:rPr>
                  <a:t>bridges. This complex is very similar to the complex formed by the intrinsic pathway (FIXa, FVIIIa,</a:t>
                </a:r>
                <a:r>
                  <a:rPr lang="en-US" sz="1200" b="0" i="0" u="none" strike="noStrike" kern="1200" cap="none" baseline="0" dirty="0">
                    <a:solidFill>
                      <a:schemeClr val="tx1"/>
                    </a:solidFill>
                    <a:effectLst/>
                    <a:latin typeface="Arial"/>
                    <a:ea typeface="Arial"/>
                    <a:cs typeface="Arial"/>
                    <a:sym typeface="Arial"/>
                  </a:rPr>
                  <a:t> </a:t>
                </a:r>
                <a:r>
                  <a:rPr lang="en-US" dirty="0"/>
                  <a:t>Ca</a:t>
                </a:r>
                <a:r>
                  <a:rPr lang="en-US" baseline="30000" dirty="0"/>
                  <a:t>++</a:t>
                </a:r>
                <a14:m>
                  <m:oMath xmlns:m="http://schemas.openxmlformats.org/officeDocument/2006/math">
                    <m:r>
                      <a:rPr lang="en-US" sz="1200" b="0" i="1" u="none" strike="noStrike" kern="1200" cap="none">
                        <a:solidFill>
                          <a:schemeClr val="tx1"/>
                        </a:solidFill>
                        <a:effectLst/>
                        <a:latin typeface="Cambria Math" panose="02040503050406030204" pitchFamily="18" charset="0"/>
                        <a:ea typeface="Arial"/>
                        <a:cs typeface="Arial"/>
                        <a:sym typeface="Arial"/>
                      </a:rPr>
                      <m:t>,</m:t>
                    </m:r>
                  </m:oMath>
                </a14:m>
                <a:r>
                  <a:rPr lang="en-US" sz="1200" b="0" i="0" u="none" strike="noStrike" kern="1200" cap="none" dirty="0">
                    <a:solidFill>
                      <a:schemeClr val="tx1"/>
                    </a:solidFill>
                    <a:effectLst/>
                    <a:latin typeface="Arial"/>
                    <a:ea typeface="Arial"/>
                    <a:cs typeface="Arial"/>
                    <a:sym typeface="Arial"/>
                  </a:rPr>
                  <a:t> PL). Spikes on platelet indicate activated platelet.</a:t>
                </a:r>
                <a:endParaRPr lang="en-US" dirty="0"/>
              </a:p>
              <a:p>
                <a:endParaRPr lang="en-US" dirty="0"/>
              </a:p>
            </p:txBody>
          </p:sp>
        </mc:Choice>
        <mc:Fallback xmlns="">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FVa binds to the platelet phospholipid surface and orients </a:t>
                </a:r>
                <a:r>
                  <a:rPr lang="en-US" sz="1200" b="0" i="0" u="none" strike="noStrike" kern="1200" cap="none" dirty="0" err="1">
                    <a:solidFill>
                      <a:schemeClr val="tx1"/>
                    </a:solidFill>
                    <a:effectLst/>
                    <a:latin typeface="Arial"/>
                    <a:ea typeface="Arial"/>
                    <a:cs typeface="Arial"/>
                    <a:sym typeface="Arial"/>
                  </a:rPr>
                  <a:t>FXa</a:t>
                </a:r>
                <a:r>
                  <a:rPr lang="en-US" sz="1200" b="0" i="0" u="none" strike="noStrike" kern="1200" cap="none" dirty="0">
                    <a:solidFill>
                      <a:schemeClr val="tx1"/>
                    </a:solidFill>
                    <a:effectLst/>
                    <a:latin typeface="Arial"/>
                    <a:ea typeface="Arial"/>
                    <a:cs typeface="Arial"/>
                    <a:sym typeface="Arial"/>
                  </a:rPr>
                  <a:t> and prothrombin to enhance the formation of thrombin. </a:t>
                </a:r>
                <a:r>
                  <a:rPr lang="en-US" sz="1200" b="0" i="0" u="none" strike="noStrike" kern="1200" cap="none" dirty="0" err="1">
                    <a:solidFill>
                      <a:schemeClr val="tx1"/>
                    </a:solidFill>
                    <a:effectLst/>
                    <a:latin typeface="Arial"/>
                    <a:ea typeface="Arial"/>
                    <a:cs typeface="Arial"/>
                    <a:sym typeface="Arial"/>
                  </a:rPr>
                  <a:t>FXa</a:t>
                </a:r>
                <a:r>
                  <a:rPr lang="en-US" sz="1200" b="0" i="0" u="none" strike="noStrike" kern="1200" cap="none" dirty="0">
                    <a:solidFill>
                      <a:schemeClr val="tx1"/>
                    </a:solidFill>
                    <a:effectLst/>
                    <a:latin typeface="Arial"/>
                    <a:ea typeface="Arial"/>
                    <a:cs typeface="Arial"/>
                    <a:sym typeface="Arial"/>
                  </a:rPr>
                  <a:t> and prothrombin are bound to the platelet surface via</a:t>
                </a:r>
                <a:r>
                  <a:rPr lang="en-US" sz="1200" b="0" i="0" u="none" strike="noStrike" kern="1200" cap="none" baseline="0" dirty="0">
                    <a:solidFill>
                      <a:schemeClr val="tx1"/>
                    </a:solidFill>
                    <a:effectLst/>
                    <a:latin typeface="Arial"/>
                    <a:ea typeface="Arial"/>
                    <a:cs typeface="Arial"/>
                    <a:sym typeface="Arial"/>
                  </a:rPr>
                  <a:t> </a:t>
                </a:r>
                <a:r>
                  <a:rPr lang="en-US" dirty="0"/>
                  <a:t>Ca</a:t>
                </a:r>
                <a:r>
                  <a:rPr lang="en-US" baseline="30000" dirty="0"/>
                  <a:t>++ </a:t>
                </a:r>
                <a:r>
                  <a:rPr lang="en-US" sz="1200" b="0" i="0" u="none" strike="noStrike" kern="1200" cap="none" dirty="0">
                    <a:solidFill>
                      <a:schemeClr val="tx1"/>
                    </a:solidFill>
                    <a:effectLst/>
                    <a:latin typeface="Arial"/>
                    <a:ea typeface="Arial"/>
                    <a:cs typeface="Arial"/>
                    <a:sym typeface="Arial"/>
                  </a:rPr>
                  <a:t>bridges. This complex is very similar to the complex formed by the intrinsic pathway (</a:t>
                </a:r>
                <a:r>
                  <a:rPr lang="en-US" sz="1200" b="0" i="0" u="none" strike="noStrike" kern="1200" cap="none" dirty="0" err="1">
                    <a:solidFill>
                      <a:schemeClr val="tx1"/>
                    </a:solidFill>
                    <a:effectLst/>
                    <a:latin typeface="Arial"/>
                    <a:ea typeface="Arial"/>
                    <a:cs typeface="Arial"/>
                    <a:sym typeface="Arial"/>
                  </a:rPr>
                  <a:t>FIXa</a:t>
                </a:r>
                <a:r>
                  <a:rPr lang="en-US" sz="1200" b="0" i="0" u="none" strike="noStrike" kern="1200" cap="none" dirty="0">
                    <a:solidFill>
                      <a:schemeClr val="tx1"/>
                    </a:solidFill>
                    <a:effectLst/>
                    <a:latin typeface="Arial"/>
                    <a:ea typeface="Arial"/>
                    <a:cs typeface="Arial"/>
                    <a:sym typeface="Arial"/>
                  </a:rPr>
                  <a:t>, </a:t>
                </a:r>
                <a:r>
                  <a:rPr lang="en-US" sz="1200" b="0" i="0" u="none" strike="noStrike" kern="1200" cap="none" dirty="0" err="1">
                    <a:solidFill>
                      <a:schemeClr val="tx1"/>
                    </a:solidFill>
                    <a:effectLst/>
                    <a:latin typeface="Arial"/>
                    <a:ea typeface="Arial"/>
                    <a:cs typeface="Arial"/>
                    <a:sym typeface="Arial"/>
                  </a:rPr>
                  <a:t>FVIIIa</a:t>
                </a:r>
                <a:r>
                  <a:rPr lang="en-US" sz="1200" b="0" i="0" u="none" strike="noStrike" kern="1200" cap="none" dirty="0">
                    <a:solidFill>
                      <a:schemeClr val="tx1"/>
                    </a:solidFill>
                    <a:effectLst/>
                    <a:latin typeface="Arial"/>
                    <a:ea typeface="Arial"/>
                    <a:cs typeface="Arial"/>
                    <a:sym typeface="Arial"/>
                  </a:rPr>
                  <a:t>,</a:t>
                </a:r>
                <a:r>
                  <a:rPr lang="en-US" sz="1200" b="0" i="0" u="none" strike="noStrike" kern="1200" cap="none" baseline="0" dirty="0">
                    <a:solidFill>
                      <a:schemeClr val="tx1"/>
                    </a:solidFill>
                    <a:effectLst/>
                    <a:latin typeface="Arial"/>
                    <a:ea typeface="Arial"/>
                    <a:cs typeface="Arial"/>
                    <a:sym typeface="Arial"/>
                  </a:rPr>
                  <a:t> </a:t>
                </a:r>
                <a:r>
                  <a:rPr lang="en-US" dirty="0"/>
                  <a:t>Ca</a:t>
                </a:r>
                <a:r>
                  <a:rPr lang="en-US" baseline="30000" dirty="0"/>
                  <a:t>++</a:t>
                </a:r>
                <a:r>
                  <a:rPr lang="en-US" sz="1200" b="0" i="0" u="none" strike="noStrike" kern="1200" cap="none">
                    <a:solidFill>
                      <a:schemeClr val="tx1"/>
                    </a:solidFill>
                    <a:effectLst/>
                    <a:latin typeface="Cambria Math" panose="02040503050406030204" pitchFamily="18" charset="0"/>
                    <a:ea typeface="Arial"/>
                    <a:cs typeface="Arial"/>
                    <a:sym typeface="Arial"/>
                  </a:rPr>
                  <a:t>,</a:t>
                </a:r>
                <a:r>
                  <a:rPr lang="en-US" sz="1200" b="0" i="0" u="none" strike="noStrike" kern="1200" cap="none" dirty="0">
                    <a:solidFill>
                      <a:schemeClr val="tx1"/>
                    </a:solidFill>
                    <a:effectLst/>
                    <a:latin typeface="Arial"/>
                    <a:ea typeface="Arial"/>
                    <a:cs typeface="Arial"/>
                    <a:sym typeface="Arial"/>
                  </a:rPr>
                  <a:t> PL). Spikes on platelet indicate activated platelet.</a:t>
                </a:r>
                <a:endParaRPr lang="en-US" dirty="0"/>
              </a:p>
              <a:p>
                <a:endParaRPr lang="en-US" dirty="0"/>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174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8590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 addition to its multiple roles as a procoagulant protease, thrombin also has anticoagulant functions and important activities in promoting inflammation and cellular proliferation. EDRF, endothelium-derived relaxing factor; NO, nitric oxide; tPA, tissue plasminogen activator; TAFI, thrombin activatable fibrinolysis inhibitor; EC, endothelial cell; TF, tissue factor; VWF, von Willebrand factor; PMNs, polymorphonuclear neutrophils; PDGF, platelet-derived growth factor.</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2184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Formation of fibrin polymer. Fibrinogen is a trinodular structure composed of three pairs (A</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 B</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a:t>
            </a:r>
            <a:r>
              <a:rPr lang="en-US" sz="1200" b="0" i="0" u="none" strike="noStrike" kern="1200" cap="none" baseline="0" dirty="0">
                <a:solidFill>
                  <a:schemeClr val="tx1"/>
                </a:solidFill>
                <a:effectLst/>
                <a:latin typeface="Arial"/>
                <a:ea typeface="Arial"/>
                <a:cs typeface="Arial"/>
                <a:sym typeface="Arial"/>
              </a:rPr>
              <a:t> </a:t>
            </a:r>
            <a:r>
              <a:rPr lang="en-US" sz="1200" b="0" i="0" u="none" strike="noStrike" kern="1200" cap="none" baseline="0" dirty="0">
                <a:solidFill>
                  <a:schemeClr val="tx1"/>
                </a:solidFill>
                <a:effectLst/>
                <a:latin typeface="Arial"/>
                <a:ea typeface="Arial"/>
                <a:cs typeface="Arial"/>
                <a:sym typeface="Symbol" panose="05050102010706020507" pitchFamily="18" charset="2"/>
              </a:rPr>
              <a:t></a:t>
            </a:r>
            <a:r>
              <a:rPr lang="en-US" sz="1200" b="0" i="0" u="none" strike="noStrike" kern="1200" cap="none" baseline="0" dirty="0">
                <a:solidFill>
                  <a:schemeClr val="tx1"/>
                </a:solidFill>
                <a:effectLst/>
                <a:latin typeface="Arial"/>
                <a:ea typeface="Arial"/>
                <a:cs typeface="Arial"/>
                <a:sym typeface="Arial"/>
              </a:rPr>
              <a:t>) </a:t>
            </a:r>
            <a:r>
              <a:rPr lang="en-US" sz="1200" b="0" i="0" u="none" strike="noStrike" kern="1200" cap="none" dirty="0">
                <a:solidFill>
                  <a:schemeClr val="tx1"/>
                </a:solidFill>
                <a:effectLst/>
                <a:latin typeface="Arial"/>
                <a:ea typeface="Arial"/>
                <a:cs typeface="Arial"/>
                <a:sym typeface="Arial"/>
              </a:rPr>
              <a:t>of disulfide-bonded polypeptide chains. The central nodule is the E nodule. Thrombin cleaves small peptides, A and B, from the α- and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-chains</a:t>
            </a:r>
            <a:r>
              <a:rPr lang="en-US" sz="1200" b="0" i="0" u="none" strike="noStrike" kern="1200" cap="none" baseline="0" dirty="0">
                <a:solidFill>
                  <a:schemeClr val="tx1"/>
                </a:solidFill>
                <a:effectLst/>
                <a:latin typeface="Arial"/>
                <a:ea typeface="Arial"/>
                <a:cs typeface="Arial"/>
                <a:sym typeface="Arial"/>
              </a:rPr>
              <a:t> </a:t>
            </a:r>
            <a:r>
              <a:rPr lang="en-US" sz="1200" b="0" i="0" u="none" strike="noStrike" kern="1200" cap="none" dirty="0">
                <a:solidFill>
                  <a:schemeClr val="tx1"/>
                </a:solidFill>
                <a:effectLst/>
                <a:latin typeface="Arial"/>
                <a:ea typeface="Arial"/>
                <a:cs typeface="Arial"/>
                <a:sym typeface="Arial"/>
              </a:rPr>
              <a:t>in this region to form fibrin. The central nodule is joined by supercoiled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-helices to the terminal nodules, the D nodules.</a:t>
            </a:r>
            <a:endParaRPr lang="en-US" altLang="en-US" i="0"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251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Thrombin cleaves the A and B fibrinopeptides from the E nodule of fibrinogen to form fibrin monomer. The cleavage permits the spontaneous growth of fibrin polymers as the E nodule assembles with the D nodules of other fibrin monomers. Hydrogen bonds initially join the polymer. FXIIIa in the presence </a:t>
            </a:r>
            <a:r>
              <a:rPr lang="en-US" sz="1200" b="0" i="0" u="none" strike="noStrike" kern="1200" cap="none" baseline="0" dirty="0">
                <a:solidFill>
                  <a:schemeClr val="tx1"/>
                </a:solidFill>
                <a:effectLst/>
                <a:latin typeface="Arial"/>
                <a:ea typeface="Arial"/>
                <a:cs typeface="Arial"/>
                <a:sym typeface="Arial"/>
              </a:rPr>
              <a:t>of Ca</a:t>
            </a:r>
            <a:r>
              <a:rPr lang="en-US" sz="1200" b="0" i="0" u="none" strike="noStrike" kern="1200" cap="none" baseline="30000" dirty="0">
                <a:solidFill>
                  <a:schemeClr val="tx1"/>
                </a:solidFill>
                <a:effectLst/>
                <a:latin typeface="Arial"/>
                <a:ea typeface="Arial"/>
                <a:cs typeface="Arial"/>
                <a:sym typeface="Arial"/>
              </a:rPr>
              <a:t>++</a:t>
            </a:r>
            <a:r>
              <a:rPr lang="en-US" sz="1200" b="0" i="0" u="none" strike="noStrike" kern="1200" cap="none" baseline="0" dirty="0">
                <a:solidFill>
                  <a:schemeClr val="tx1"/>
                </a:solidFill>
                <a:effectLst/>
                <a:latin typeface="Arial"/>
                <a:ea typeface="Arial"/>
                <a:cs typeface="Arial"/>
                <a:sym typeface="Arial"/>
              </a:rPr>
              <a:t> is responsible </a:t>
            </a:r>
            <a:r>
              <a:rPr lang="en-US" sz="1200" b="0" i="0" u="none" strike="noStrike" kern="1200" cap="none" dirty="0">
                <a:solidFill>
                  <a:schemeClr val="tx1"/>
                </a:solidFill>
                <a:effectLst/>
                <a:latin typeface="Arial"/>
                <a:ea typeface="Arial"/>
                <a:cs typeface="Arial"/>
                <a:sym typeface="Arial"/>
              </a:rPr>
              <a:t>for catalyzing the formation of covalent bonds between glutamine and lysine residues of adjacent monomers (D nodules), thus stabilizing the lattice formation.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39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This system can be activated by the physiologic activators, tissue plasminogen activator (tPA) derived from endothelial cells, and urinary-type plasminogen activator (uPA) or the contact activators, kallikrein, FXIIa, and FXIa. Exogenous activators, streptokinase and staphylokinase, can also activate the system. Plasmin, the product of activation, breaks down the fibrin clot by digesting fibrin to fibrin degradation products (FDPs). The inhibitors of plasminogen activation, plasminogen activator inhibitor-1 (PAI-1), plasminogen activator inhibitor-2 (PAI-2), and thrombin-activatable fibrinolysis inhibitor (TAFI), and the inhibitors of plasmin (</a:t>
            </a:r>
            <a:r>
              <a:rPr lang="el-GR" altLang="en-US" dirty="0">
                <a:ea typeface="ＭＳ Ｐゴシック" panose="020B0600070205080204" pitchFamily="34" charset="-128"/>
              </a:rPr>
              <a:t>α</a:t>
            </a:r>
            <a:r>
              <a:rPr lang="el-GR" altLang="en-US" baseline="-25000" dirty="0">
                <a:ea typeface="ＭＳ Ｐゴシック" panose="020B0600070205080204" pitchFamily="34" charset="-128"/>
              </a:rPr>
              <a:t>2</a:t>
            </a:r>
            <a:r>
              <a:rPr lang="el-GR" altLang="en-US" dirty="0">
                <a:ea typeface="ＭＳ Ｐゴシック" panose="020B0600070205080204" pitchFamily="34" charset="-128"/>
              </a:rPr>
              <a:t>-</a:t>
            </a:r>
            <a:r>
              <a:rPr lang="en-US" altLang="en-US" dirty="0">
                <a:ea typeface="ＭＳ Ｐゴシック" panose="020B0600070205080204" pitchFamily="34" charset="-128"/>
              </a:rPr>
              <a:t>antiplasmin and </a:t>
            </a:r>
            <a:r>
              <a:rPr lang="el-GR" altLang="en-US" dirty="0">
                <a:ea typeface="ＭＳ Ｐゴシック" panose="020B0600070205080204" pitchFamily="34" charset="-128"/>
              </a:rPr>
              <a:t>α</a:t>
            </a:r>
            <a:r>
              <a:rPr lang="el-GR" altLang="en-US" baseline="-25000" dirty="0">
                <a:ea typeface="ＭＳ Ｐゴシック" panose="020B0600070205080204" pitchFamily="34" charset="-128"/>
              </a:rPr>
              <a:t>2 </a:t>
            </a:r>
            <a:r>
              <a:rPr lang="el-GR" altLang="en-US" dirty="0">
                <a:ea typeface="ＭＳ Ｐゴシック" panose="020B0600070205080204" pitchFamily="34" charset="-128"/>
              </a:rPr>
              <a:t>-</a:t>
            </a:r>
            <a:r>
              <a:rPr lang="en-US" altLang="en-US" dirty="0">
                <a:ea typeface="ＭＳ Ｐゴシック" panose="020B0600070205080204" pitchFamily="34" charset="-128"/>
              </a:rPr>
              <a:t>macroglobulin) control the fibrinolytic system. The fibrinolytic system, like the clotting system, is intricately regulated by these activators and inhibitors.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921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4360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degradation of fibrinogen by plasmin occurs in well-defined sequential steps. First, small peptides are cleaved from the carboxyl ends of α-chains producing fragment X. The E nodule retains the A and B peptides. The fragment X is still capable of reacting with thrombin to form fibrin. Next one of the D nodules is cleaved from the fragment X, producing fragment Y (D-E) and a free fragment D. Additional cleavage of the fragment Y produces D and E fragments.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19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Plasmin digestion of fibrin occurs at cleavage sites identical to those of fibrinogen. However, because of the covalent bonds of the FXIIIa-stabilized polymer, digestion is slower. Derivatives also are different; some sites are not accessible in the lattice formation. This schematic drawing depicts some of the derivatives of plasmin digestion of fibrin.</a:t>
            </a:r>
            <a:endParaRPr lang="en-US" altLang="en-US" dirty="0">
              <a:ea typeface="ＭＳ Ｐゴシック" panose="020B0600070205080204" pitchFamily="34" charset="-128"/>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1626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Fibrinolysis is initiated when plasminogen is converted to plasmin by tPA. Both plasmin and tPA preferentially bind to carboxy-terminal lysine (K) residues of fibrin. The formation of plasmin is enhanced by a positive feedback loop. New C-terminal lysine residues generated after limited plasmin cleavage provide new binding sites for continued tPA and plasminogen binding. TAFIa cleaves off the C-terminal lysine residues from partially degraded fibrin and thereby eliminates/decreases the fibrin cofactor function in the tPA/plasminogen/fibrin complex, inhibiting further formation of plasmin and the degradation of the fibrin clot. TAFI, thrombin-activatable fibrinolysis inhibitor; tPA, tissue plasminogen activator; TAFIa, activated TAFI.</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28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Heavy arrows indicate positive feedbacks. Shaded circles indicate targets.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9156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Solid lines indicate proteolytic pathways. Dashed lines show direction of inhibition. Shaded ovals indicate inhibitors. TFPI, tissue factor pathway inhibitor.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65757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Thrombin (FIIa) forms on the vessel wall at the site of injury. Thrombomodulin (TM) on the adjacent endothelial cell forms a complex with thrombin. This complex activates PC, which then in association with free protein S (PS) inactivates FVa and FVIIIa. TF, tissue factor; FII, prothrombin; APC, activated protein C; C4BP, complement 4b binding protein; EPCR, endothelial cell protein C receptor.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90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inhibition of FVIIa/TF by tissue factor pathway inhibitor (TFPI) occurs as the result of a multistep process. First, TFPI binds to FXa and neutralizes it, resulting in a conformational change of TFPI that promotes binding of the FXa/TFPI complex with the FVIIa/TF complex in a calcium-dependent reaction.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860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Tissue factor (TF) initiation of the physiologic pathway by activation of FIX and FX. Purple lines indicate positive feedback activation of TF/FVII by FXa and activation of FXI by thrombin.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7382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Activators and inhibitors of clotting and fibrinolysis keep the coagulation system in balance. Clotting occurs when blood vessels are damaged and activators of coagulation factors are exposed or released. Clotting is controlled because fibrinolysis is initiated in response to clotting activation. Inhibitors of both clotting and fibrinolysis serve to bring the system back into balance. An imbalance in the activation or inhibition of either clotting or fibrinolysis causes thrombosis or bleeding.</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67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070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 simplified version of the coagulation cascade showing the cascade or waterfall-like sequence of reactions. The tan boxes indicate complex formation. PL, platelet phospholipid; TF, tissue factor.</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471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The vitamin K–dependent </a:t>
            </a:r>
            <a:r>
              <a:rPr lang="en-US" sz="1200" b="0" i="0" u="none" strike="noStrike" kern="1200" cap="none" dirty="0">
                <a:solidFill>
                  <a:schemeClr val="tx1"/>
                </a:solidFill>
                <a:effectLst/>
                <a:latin typeface="Arial"/>
                <a:ea typeface="Arial"/>
                <a:cs typeface="Arial"/>
                <a:sym typeface="Symbol" panose="05050102010706020507" pitchFamily="18" charset="2"/>
              </a:rPr>
              <a:t>-carboxylation</a:t>
            </a:r>
            <a:r>
              <a:rPr lang="en-US" sz="1200" b="0" i="0" u="none" strike="noStrike" kern="1200" cap="none" dirty="0">
                <a:solidFill>
                  <a:schemeClr val="tx1"/>
                </a:solidFill>
                <a:effectLst/>
                <a:latin typeface="Arial"/>
                <a:ea typeface="Arial"/>
                <a:cs typeface="Arial"/>
                <a:sym typeface="Arial"/>
              </a:rPr>
              <a:t> of glutamic acid. The coagulation factors in the prothrombin group must undergo this post-ribosomal carboxylation of glutamic acid residues in order to become functional. A specific carboxylase converts glutamic acid residues to </a:t>
            </a:r>
            <a:r>
              <a:rPr lang="en-US" sz="1200" b="0" i="0" u="none" strike="noStrike" kern="1200" cap="none" dirty="0">
                <a:solidFill>
                  <a:schemeClr val="tx1"/>
                </a:solidFill>
                <a:effectLst/>
                <a:latin typeface="Arial"/>
                <a:ea typeface="Arial"/>
                <a:cs typeface="Arial"/>
                <a:sym typeface="Symbol" panose="05050102010706020507" pitchFamily="18" charset="2"/>
              </a:rPr>
              <a:t></a:t>
            </a:r>
            <a:r>
              <a:rPr lang="en-US" sz="1200" b="0" i="0" u="none" strike="noStrike" kern="1200" cap="none" dirty="0">
                <a:solidFill>
                  <a:schemeClr val="tx1"/>
                </a:solidFill>
                <a:effectLst/>
                <a:latin typeface="Arial"/>
                <a:ea typeface="Arial"/>
                <a:cs typeface="Arial"/>
                <a:sym typeface="Arial"/>
              </a:rPr>
              <a:t>-carboxyglutamic acid residues in a reaction requiring oxygen, carbon dioxide, and reduced vitamin K (hydroquinone). In the process, reduced vitamin K is converted to an epoxide and must be recycled to its reduced form by the enzyme epoxide reductase. This latter reaction is blocked by vitamin K antagonist drugs such as warfarin or Coumadin.</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249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Schematic illustration of the coagulation complexes forming on a phospholipid surface. The vitamin K–dependent proteases (FVIIa, FIXa, FXa, and thrombin) are shown associated with their cofactors (tissue factor [TF], FVIIIa, FVa, and thrombomodulin [TM], respectively) and substrates (FIX, FX, prothrombin, and protein C [PC], respectively) on the membrane surface. APC, activated protein C.</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87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287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The complex formed by the sequential activation of the intrinsic pathway (FIXa, FVIIIa</a:t>
            </a:r>
            <a:r>
              <a:rPr lang="en-US" dirty="0"/>
              <a:t>,</a:t>
            </a:r>
            <a:r>
              <a:rPr lang="en-US" baseline="0" dirty="0"/>
              <a:t> Ca</a:t>
            </a:r>
            <a:r>
              <a:rPr lang="en-US" baseline="30000" dirty="0"/>
              <a:t>++</a:t>
            </a:r>
            <a:r>
              <a:rPr lang="en-US" baseline="0" dirty="0"/>
              <a:t>)</a:t>
            </a:r>
            <a:r>
              <a:rPr lang="en-US" dirty="0"/>
              <a:t> activates </a:t>
            </a:r>
            <a:r>
              <a:rPr lang="en-US" sz="1200" b="0" i="0" u="none" strike="noStrike" kern="1200" cap="none" dirty="0">
                <a:solidFill>
                  <a:schemeClr val="tx1"/>
                </a:solidFill>
                <a:effectLst/>
                <a:latin typeface="Arial"/>
                <a:ea typeface="Arial"/>
                <a:cs typeface="Arial"/>
                <a:sym typeface="Arial"/>
              </a:rPr>
              <a:t>FX. The cofactor, FVIIIa, binds to the platelet phospholipids and orients FIXa and FX to enhance activation of FX. FIXa and FX are bound to the platelet surface via </a:t>
            </a:r>
            <a:r>
              <a:rPr lang="en-US" baseline="0" dirty="0"/>
              <a:t>Ca</a:t>
            </a:r>
            <a:r>
              <a:rPr lang="en-US" baseline="30000" dirty="0"/>
              <a:t>++</a:t>
            </a:r>
            <a:r>
              <a:rPr lang="en-US" baseline="0" dirty="0"/>
              <a:t> </a:t>
            </a:r>
            <a:r>
              <a:rPr lang="en-US" sz="1200" b="0" i="0" u="none" strike="noStrike" kern="1200" cap="none" dirty="0">
                <a:solidFill>
                  <a:schemeClr val="tx1"/>
                </a:solidFill>
                <a:effectLst/>
                <a:latin typeface="Arial"/>
                <a:ea typeface="Arial"/>
                <a:cs typeface="Arial"/>
                <a:sym typeface="Arial"/>
              </a:rPr>
              <a:t>bridges. Spikes on platelet indicate activated platelet.</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210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833108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600733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347683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726938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8659767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71592190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52756080"/>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sixte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3540866"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3540866"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3540866"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1" y="3365732"/>
            <a:ext cx="3542232"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3540866"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1" y="4503969"/>
            <a:ext cx="3542232"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3540866"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5614988"/>
            <a:ext cx="3542232"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21"/>
          </p:nvPr>
        </p:nvSpPr>
        <p:spPr>
          <a:xfrm>
            <a:off x="4537075" y="1555750"/>
            <a:ext cx="3932238" cy="407988"/>
          </a:xfrm>
        </p:spPr>
        <p:txBody>
          <a:bodyPr lIns="0" tIns="0" rIns="0" bIns="0"/>
          <a:lstStyle>
            <a:lvl1pPr marR="0" indent="-2556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2"/>
          </p:nvPr>
        </p:nvSpPr>
        <p:spPr>
          <a:xfrm>
            <a:off x="4537075" y="2117725"/>
            <a:ext cx="3932238" cy="411163"/>
          </a:xfrm>
        </p:spPr>
        <p:txBody>
          <a:bodyPr lIns="0" tIns="0" rIns="0" bIns="0"/>
          <a:lstStyle>
            <a:lvl1pPr marL="343332" marR="0" indent="-3429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marL="256032" marR="0" lvl="0" indent="-255600" algn="l" rtl="0">
              <a:lnSpc>
                <a:spcPct val="100000"/>
              </a:lnSpc>
              <a:spcBef>
                <a:spcPts val="1500"/>
              </a:spcBef>
              <a:spcAft>
                <a:spcPts val="0"/>
              </a:spcAft>
              <a:buClr>
                <a:srgbClr val="007FA3"/>
              </a:buClr>
              <a:buSzPct val="100000"/>
              <a:buFont typeface="Arial"/>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p:cNvSpPr>
            <a:spLocks noGrp="1"/>
          </p:cNvSpPr>
          <p:nvPr>
            <p:ph sz="quarter" idx="23"/>
          </p:nvPr>
        </p:nvSpPr>
        <p:spPr>
          <a:xfrm>
            <a:off x="4537075" y="2735263"/>
            <a:ext cx="3932238" cy="43338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4"/>
          </p:nvPr>
        </p:nvSpPr>
        <p:spPr>
          <a:xfrm>
            <a:off x="4537075" y="3365500"/>
            <a:ext cx="3932238" cy="454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5"/>
          </p:nvPr>
        </p:nvSpPr>
        <p:spPr>
          <a:xfrm>
            <a:off x="4537075" y="4016375"/>
            <a:ext cx="3932238" cy="4873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6"/>
          </p:nvPr>
        </p:nvSpPr>
        <p:spPr>
          <a:xfrm>
            <a:off x="4537075" y="4579938"/>
            <a:ext cx="3871913" cy="4889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7"/>
          </p:nvPr>
        </p:nvSpPr>
        <p:spPr>
          <a:xfrm>
            <a:off x="4537075" y="5178425"/>
            <a:ext cx="3871913" cy="43656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8"/>
          </p:nvPr>
        </p:nvSpPr>
        <p:spPr>
          <a:xfrm>
            <a:off x="4537075" y="5716588"/>
            <a:ext cx="3932238" cy="3429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556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62859143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50389816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660437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99425274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9186955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5540475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59519699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1/30/2025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52585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6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814018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28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958953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424467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525171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39DEB530-BDCD-E785-B78E-57F185A1D4D5}"/>
              </a:ext>
            </a:extLst>
          </p:cNvPr>
          <p:cNvSpPr txBox="1">
            <a:spLocks/>
          </p:cNvSpPr>
          <p:nvPr userDrawn="1"/>
        </p:nvSpPr>
        <p:spPr>
          <a:xfrm>
            <a:off x="2661719" y="6489702"/>
            <a:ext cx="6025081"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1500"/>
              </a:spcBef>
            </a:pPr>
            <a:r>
              <a:rPr lang="en-US" altLang="en-US" sz="1200" dirty="0">
                <a:latin typeface="Verdana" panose="020B0604030504040204" pitchFamily="34" charset="0"/>
              </a:rPr>
              <a:t>Copyright © 2020, 2015, 2012 Pearson Education, Inc. All Rights Reserved</a:t>
            </a:r>
          </a:p>
        </p:txBody>
      </p:sp>
    </p:spTree>
    <p:extLst>
      <p:ext uri="{BB962C8B-B14F-4D97-AF65-F5344CB8AC3E}">
        <p14:creationId xmlns:p14="http://schemas.microsoft.com/office/powerpoint/2010/main" val="26934735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673" r:id="rId21"/>
    <p:sldLayoutId id="2147483725" r:id="rId2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oleObject" Target="../embeddings/oleObject79.bin"/><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18" Type="http://schemas.openxmlformats.org/officeDocument/2006/relationships/oleObject" Target="../embeddings/oleObject9.bin"/><Relationship Id="rId3" Type="http://schemas.openxmlformats.org/officeDocument/2006/relationships/image" Target="../media/image5.wmf"/><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6.bin"/><Relationship Id="rId17" Type="http://schemas.openxmlformats.org/officeDocument/2006/relationships/image" Target="../media/image12.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15.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5.bin"/><Relationship Id="rId19"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8.wmf"/><Relationship Id="rId1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oleObject" Target="../embeddings/oleObject80.bin"/><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16.bin"/><Relationship Id="rId2" Type="http://schemas.openxmlformats.org/officeDocument/2006/relationships/oleObject" Target="../embeddings/oleObject11.bin"/><Relationship Id="rId1" Type="http://schemas.openxmlformats.org/officeDocument/2006/relationships/slideLayout" Target="../slideLayouts/slideLayout15.xml"/><Relationship Id="rId6" Type="http://schemas.openxmlformats.org/officeDocument/2006/relationships/oleObject" Target="../embeddings/oleObject13.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7.bin"/><Relationship Id="rId1" Type="http://schemas.openxmlformats.org/officeDocument/2006/relationships/slideLayout" Target="../slideLayouts/slideLayout15.xml"/><Relationship Id="rId6" Type="http://schemas.openxmlformats.org/officeDocument/2006/relationships/oleObject" Target="../embeddings/oleObject19.bin"/><Relationship Id="rId5" Type="http://schemas.openxmlformats.org/officeDocument/2006/relationships/image" Target="../media/image22.wmf"/><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1.bin"/><Relationship Id="rId1" Type="http://schemas.openxmlformats.org/officeDocument/2006/relationships/slideLayout" Target="../slideLayouts/slideLayout15.xml"/><Relationship Id="rId5" Type="http://schemas.openxmlformats.org/officeDocument/2006/relationships/image" Target="../media/image26.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3.bin"/><Relationship Id="rId1" Type="http://schemas.openxmlformats.org/officeDocument/2006/relationships/slideLayout" Target="../slideLayouts/slideLayout18.xml"/><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5.bin"/><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19.xml"/><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8.bin"/><Relationship Id="rId1" Type="http://schemas.openxmlformats.org/officeDocument/2006/relationships/slideLayout" Target="../slideLayouts/slideLayout15.xml"/><Relationship Id="rId6" Type="http://schemas.openxmlformats.org/officeDocument/2006/relationships/oleObject" Target="../embeddings/oleObject30.bin"/><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1.bin"/><Relationship Id="rId1" Type="http://schemas.openxmlformats.org/officeDocument/2006/relationships/slideLayout" Target="../slideLayouts/slideLayout20.xml"/><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4.bin"/><Relationship Id="rId1" Type="http://schemas.openxmlformats.org/officeDocument/2006/relationships/slideLayout" Target="../slideLayouts/slideLayout15.xml"/><Relationship Id="rId5" Type="http://schemas.openxmlformats.org/officeDocument/2006/relationships/image" Target="../media/image40.w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6.bin"/><Relationship Id="rId1" Type="http://schemas.openxmlformats.org/officeDocument/2006/relationships/slideLayout" Target="../slideLayouts/slideLayout18.xml"/><Relationship Id="rId5" Type="http://schemas.openxmlformats.org/officeDocument/2006/relationships/image" Target="../media/image43.w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38.bin"/><Relationship Id="rId1" Type="http://schemas.openxmlformats.org/officeDocument/2006/relationships/slideLayout" Target="../slideLayouts/slideLayout17.xml"/><Relationship Id="rId6" Type="http://schemas.openxmlformats.org/officeDocument/2006/relationships/oleObject" Target="../embeddings/oleObject40.bin"/><Relationship Id="rId5" Type="http://schemas.openxmlformats.org/officeDocument/2006/relationships/image" Target="../media/image45.wmf"/><Relationship Id="rId4" Type="http://schemas.openxmlformats.org/officeDocument/2006/relationships/oleObject" Target="../embeddings/oleObject39.bin"/><Relationship Id="rId9" Type="http://schemas.openxmlformats.org/officeDocument/2006/relationships/image" Target="../media/image4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9.wmf"/><Relationship Id="rId5" Type="http://schemas.openxmlformats.org/officeDocument/2006/relationships/oleObject" Target="../embeddings/oleObject43.bin"/><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4.bin"/><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4.bin"/><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5.bin"/><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6.bin"/><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7.bin"/><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48.bin"/><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8.bin"/><Relationship Id="rId1" Type="http://schemas.openxmlformats.org/officeDocument/2006/relationships/slideLayout" Target="../slideLayouts/slideLayout17.xml"/><Relationship Id="rId6" Type="http://schemas.openxmlformats.org/officeDocument/2006/relationships/oleObject" Target="../embeddings/oleObject50.bin"/><Relationship Id="rId5" Type="http://schemas.openxmlformats.org/officeDocument/2006/relationships/image" Target="../media/image56.wmf"/><Relationship Id="rId4" Type="http://schemas.openxmlformats.org/officeDocument/2006/relationships/oleObject" Target="../embeddings/oleObject49.bin"/></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1.bin"/><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52.bin"/><Relationship Id="rId1" Type="http://schemas.openxmlformats.org/officeDocument/2006/relationships/slideLayout" Target="../slideLayouts/slideLayout17.xml"/><Relationship Id="rId6" Type="http://schemas.openxmlformats.org/officeDocument/2006/relationships/oleObject" Target="../embeddings/oleObject54.bin"/><Relationship Id="rId5" Type="http://schemas.openxmlformats.org/officeDocument/2006/relationships/image" Target="../media/image64.w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5.bin"/><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6.bin"/><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7.bin"/><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8.bin"/><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9.bin"/><Relationship Id="rId1" Type="http://schemas.openxmlformats.org/officeDocument/2006/relationships/slideLayout" Target="../slideLayouts/slideLayout16.xml"/><Relationship Id="rId5" Type="http://schemas.openxmlformats.org/officeDocument/2006/relationships/image" Target="../media/image71.wmf"/><Relationship Id="rId4" Type="http://schemas.openxmlformats.org/officeDocument/2006/relationships/oleObject" Target="../embeddings/oleObject60.bin"/></Relationships>
</file>

<file path=ppt/slides/_rels/slide5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75.wmf"/><Relationship Id="rId5" Type="http://schemas.openxmlformats.org/officeDocument/2006/relationships/oleObject" Target="../embeddings/oleObject62.bin"/><Relationship Id="rId4" Type="http://schemas.openxmlformats.org/officeDocument/2006/relationships/image" Target="../media/image74.wmf"/></Relationships>
</file>

<file path=ppt/slides/_rels/slide58.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3.bin"/><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64.bin"/><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3.wmf"/><Relationship Id="rId12" Type="http://schemas.openxmlformats.org/officeDocument/2006/relationships/oleObject" Target="../embeddings/oleObject70.bin"/><Relationship Id="rId2" Type="http://schemas.openxmlformats.org/officeDocument/2006/relationships/oleObject" Target="../embeddings/oleObject65.bin"/><Relationship Id="rId1" Type="http://schemas.openxmlformats.org/officeDocument/2006/relationships/slideLayout" Target="../slideLayouts/slideLayout17.xml"/><Relationship Id="rId6" Type="http://schemas.openxmlformats.org/officeDocument/2006/relationships/oleObject" Target="../embeddings/oleObject67.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84.wmf"/><Relationship Id="rId14" Type="http://schemas.openxmlformats.org/officeDocument/2006/relationships/oleObject" Target="../embeddings/oleObject7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72.bin"/><Relationship Id="rId1" Type="http://schemas.openxmlformats.org/officeDocument/2006/relationships/slideLayout" Target="../slideLayouts/slideLayout15.xml"/><Relationship Id="rId6" Type="http://schemas.openxmlformats.org/officeDocument/2006/relationships/oleObject" Target="../embeddings/oleObject74.bin"/><Relationship Id="rId5" Type="http://schemas.openxmlformats.org/officeDocument/2006/relationships/image" Target="../media/image89.wmf"/><Relationship Id="rId4" Type="http://schemas.openxmlformats.org/officeDocument/2006/relationships/oleObject" Target="../embeddings/oleObject73.bin"/><Relationship Id="rId9" Type="http://schemas.openxmlformats.org/officeDocument/2006/relationships/image" Target="../media/image91.wmf"/></Relationships>
</file>

<file path=ppt/slides/_rels/slide73.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oleObject" Target="../embeddings/oleObject76.bin"/><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77.bin"/><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78.bin"/><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7862"/>
            <a:ext cx="8229600" cy="693308"/>
          </a:xfrm>
        </p:spPr>
        <p:txBody>
          <a:bodyPr anchor="ctr">
            <a:noAutofit/>
          </a:bodyPr>
          <a:lstStyle/>
          <a:p>
            <a:pPr algn="ctr"/>
            <a:r>
              <a:rPr lang="en-US" sz="4400" dirty="0">
                <a:latin typeface="+mj-lt"/>
              </a:rPr>
              <a:t>Clinical Laboratory Hematology</a:t>
            </a:r>
            <a:endParaRPr lang="en-US" altLang="en-US" sz="4400" dirty="0">
              <a:solidFill>
                <a:schemeClr val="tx2"/>
              </a:solidFill>
              <a:latin typeface="+mj-lt"/>
              <a:cs typeface="Times New Roman" panose="02020603050405020304" pitchFamily="18" charset="0"/>
            </a:endParaRPr>
          </a:p>
        </p:txBody>
      </p:sp>
      <p:sp>
        <p:nvSpPr>
          <p:cNvPr id="5" name="Text Placeholder 4"/>
          <p:cNvSpPr>
            <a:spLocks noGrp="1"/>
          </p:cNvSpPr>
          <p:nvPr>
            <p:ph type="body" idx="3"/>
          </p:nvPr>
        </p:nvSpPr>
        <p:spPr>
          <a:xfrm>
            <a:off x="2743200" y="3174522"/>
            <a:ext cx="3657600" cy="836762"/>
          </a:xfrm>
        </p:spPr>
        <p:txBody>
          <a:bodyPr>
            <a:normAutofit fontScale="85000" lnSpcReduction="20000"/>
          </a:bodyPr>
          <a:lstStyle/>
          <a:p>
            <a:pPr algn="ctr"/>
            <a:r>
              <a:rPr lang="en-US" sz="3200" b="1" dirty="0">
                <a:latin typeface="+mn-lt"/>
              </a:rPr>
              <a:t>Secondary Hemostasis &amp; Fibrinolysis</a:t>
            </a:r>
          </a:p>
        </p:txBody>
      </p:sp>
    </p:spTree>
    <p:extLst>
      <p:ext uri="{BB962C8B-B14F-4D97-AF65-F5344CB8AC3E}">
        <p14:creationId xmlns:p14="http://schemas.microsoft.com/office/powerpoint/2010/main" val="334392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2CF8-1367-4157-A947-4693258C3E24}"/>
              </a:ext>
            </a:extLst>
          </p:cNvPr>
          <p:cNvSpPr>
            <a:spLocks noGrp="1"/>
          </p:cNvSpPr>
          <p:nvPr>
            <p:ph type="title"/>
          </p:nvPr>
        </p:nvSpPr>
        <p:spPr/>
        <p:txBody>
          <a:bodyPr/>
          <a:lstStyle/>
          <a:p>
            <a:r>
              <a:rPr lang="en-US" dirty="0"/>
              <a:t>Coagulation Proteins </a:t>
            </a:r>
            <a:r>
              <a:rPr lang="en-US" sz="2000" b="0" dirty="0"/>
              <a:t>(2 of 2)</a:t>
            </a:r>
          </a:p>
        </p:txBody>
      </p:sp>
      <p:sp>
        <p:nvSpPr>
          <p:cNvPr id="12" name="Content Placeholder 11"/>
          <p:cNvSpPr>
            <a:spLocks noGrp="1"/>
          </p:cNvSpPr>
          <p:nvPr>
            <p:ph sz="quarter" idx="13"/>
          </p:nvPr>
        </p:nvSpPr>
        <p:spPr>
          <a:xfrm>
            <a:off x="457200" y="1556328"/>
            <a:ext cx="8001000" cy="4651967"/>
          </a:xfrm>
        </p:spPr>
        <p:txBody>
          <a:bodyPr/>
          <a:lstStyle/>
          <a:p>
            <a:endParaRPr lang="en-US" altLang="en-US" dirty="0"/>
          </a:p>
          <a:p>
            <a:r>
              <a:rPr lang="en-US" altLang="en-US" dirty="0"/>
              <a:t>Exceptions to general rules of terminology:</a:t>
            </a:r>
          </a:p>
          <a:p>
            <a:pPr lvl="1" indent="-284400"/>
            <a:r>
              <a:rPr lang="en-US" altLang="en-US" dirty="0"/>
              <a:t>Roman numerals seldom used</a:t>
            </a:r>
          </a:p>
          <a:p>
            <a:pPr lvl="2"/>
            <a:r>
              <a:rPr lang="en-US" altLang="en-US" dirty="0"/>
              <a:t>Prothrombin (Factor I</a:t>
            </a:r>
            <a:r>
              <a:rPr lang="en-US" altLang="en-US" sz="100" dirty="0"/>
              <a:t> </a:t>
            </a:r>
            <a:r>
              <a:rPr lang="en-US" altLang="en-US" dirty="0"/>
              <a:t>I) →</a:t>
            </a:r>
            <a:r>
              <a:rPr lang="en-US" altLang="en-US" dirty="0">
                <a:sym typeface="Wingdings" panose="05000000000000000000" pitchFamily="2" charset="2"/>
              </a:rPr>
              <a:t> Thrombin (Factor I</a:t>
            </a:r>
            <a:r>
              <a:rPr lang="en-US" altLang="en-US" sz="100" dirty="0">
                <a:sym typeface="Wingdings" panose="05000000000000000000" pitchFamily="2" charset="2"/>
              </a:rPr>
              <a:t> </a:t>
            </a:r>
            <a:r>
              <a:rPr lang="en-US" altLang="en-US" dirty="0">
                <a:sym typeface="Wingdings" panose="05000000000000000000" pitchFamily="2" charset="2"/>
              </a:rPr>
              <a:t>I</a:t>
            </a:r>
            <a:r>
              <a:rPr lang="en-US" altLang="en-US" sz="100" dirty="0">
                <a:sym typeface="Wingdings" panose="05000000000000000000" pitchFamily="2" charset="2"/>
              </a:rPr>
              <a:t> </a:t>
            </a:r>
            <a:r>
              <a:rPr lang="en-US" altLang="en-US" dirty="0">
                <a:sym typeface="Wingdings" panose="05000000000000000000" pitchFamily="2" charset="2"/>
              </a:rPr>
              <a:t>a)</a:t>
            </a:r>
          </a:p>
          <a:p>
            <a:pPr lvl="2"/>
            <a:r>
              <a:rPr lang="en-US" altLang="en-US" dirty="0">
                <a:sym typeface="Wingdings" panose="05000000000000000000" pitchFamily="2" charset="2"/>
              </a:rPr>
              <a:t>Fibrinogen (Factor I) </a:t>
            </a:r>
            <a:r>
              <a:rPr lang="en-US" altLang="en-US" dirty="0"/>
              <a:t>→</a:t>
            </a:r>
            <a:r>
              <a:rPr lang="en-US" altLang="en-US" dirty="0">
                <a:sym typeface="Wingdings" panose="05000000000000000000" pitchFamily="2" charset="2"/>
              </a:rPr>
              <a:t> Fibrin (Factor I</a:t>
            </a:r>
            <a:r>
              <a:rPr lang="en-US" altLang="en-US" sz="100" dirty="0">
                <a:sym typeface="Wingdings" panose="05000000000000000000" pitchFamily="2" charset="2"/>
              </a:rPr>
              <a:t> </a:t>
            </a:r>
            <a:r>
              <a:rPr lang="en-US" altLang="en-US" dirty="0">
                <a:sym typeface="Wingdings" panose="05000000000000000000" pitchFamily="2" charset="2"/>
              </a:rPr>
              <a:t>a)</a:t>
            </a:r>
          </a:p>
          <a:p>
            <a:pPr lvl="2"/>
            <a:r>
              <a:rPr lang="en-US" altLang="en-US" dirty="0">
                <a:sym typeface="Wingdings" panose="05000000000000000000" pitchFamily="2" charset="2"/>
              </a:rPr>
              <a:t>Tissue Factor (Factor I</a:t>
            </a:r>
            <a:r>
              <a:rPr lang="en-US" altLang="en-US" sz="100" dirty="0">
                <a:sym typeface="Wingdings" panose="05000000000000000000" pitchFamily="2" charset="2"/>
              </a:rPr>
              <a:t> </a:t>
            </a:r>
            <a:r>
              <a:rPr lang="en-US" altLang="en-US" dirty="0">
                <a:sym typeface="Wingdings" panose="05000000000000000000" pitchFamily="2" charset="2"/>
              </a:rPr>
              <a:t>I</a:t>
            </a:r>
            <a:r>
              <a:rPr lang="en-US" altLang="en-US" sz="100" dirty="0">
                <a:sym typeface="Wingdings" panose="05000000000000000000" pitchFamily="2" charset="2"/>
              </a:rPr>
              <a:t> </a:t>
            </a:r>
            <a:r>
              <a:rPr lang="en-US" altLang="en-US" dirty="0">
                <a:sym typeface="Wingdings" panose="05000000000000000000" pitchFamily="2" charset="2"/>
              </a:rPr>
              <a:t>I) and Calcium (Factor I</a:t>
            </a:r>
            <a:r>
              <a:rPr lang="en-US" altLang="en-US" sz="100" dirty="0">
                <a:sym typeface="Wingdings" panose="05000000000000000000" pitchFamily="2" charset="2"/>
              </a:rPr>
              <a:t> </a:t>
            </a:r>
            <a:r>
              <a:rPr lang="en-US" altLang="en-US" dirty="0">
                <a:sym typeface="Wingdings" panose="05000000000000000000" pitchFamily="2" charset="2"/>
              </a:rPr>
              <a:t>V) (no “activated” forms)</a:t>
            </a:r>
          </a:p>
          <a:p>
            <a:pPr lvl="2"/>
            <a:r>
              <a:rPr lang="en-US" altLang="en-US" dirty="0">
                <a:sym typeface="Wingdings" panose="05000000000000000000" pitchFamily="2" charset="2"/>
              </a:rPr>
              <a:t>Factor V</a:t>
            </a:r>
            <a:r>
              <a:rPr lang="en-US" altLang="en-US" sz="100" dirty="0">
                <a:sym typeface="Wingdings" panose="05000000000000000000" pitchFamily="2" charset="2"/>
              </a:rPr>
              <a:t> </a:t>
            </a:r>
            <a:r>
              <a:rPr lang="en-US" altLang="en-US" dirty="0">
                <a:sym typeface="Wingdings" panose="05000000000000000000" pitchFamily="2" charset="2"/>
              </a:rPr>
              <a:t>I-does not exist (actually Factor V</a:t>
            </a:r>
            <a:r>
              <a:rPr lang="en-US" altLang="en-US" sz="100" dirty="0">
                <a:sym typeface="Wingdings" panose="05000000000000000000" pitchFamily="2" charset="2"/>
              </a:rPr>
              <a:t> </a:t>
            </a:r>
            <a:r>
              <a:rPr lang="en-US" altLang="en-US" dirty="0">
                <a:sym typeface="Wingdings" panose="05000000000000000000" pitchFamily="2" charset="2"/>
              </a:rPr>
              <a:t>a)</a:t>
            </a:r>
          </a:p>
          <a:p>
            <a:pPr lvl="2"/>
            <a:r>
              <a:rPr lang="en-US" altLang="en-US" dirty="0"/>
              <a:t>H</a:t>
            </a:r>
            <a:r>
              <a:rPr lang="en-US" altLang="en-US" sz="100" dirty="0"/>
              <a:t> </a:t>
            </a:r>
            <a:r>
              <a:rPr lang="en-US" altLang="en-US" dirty="0"/>
              <a:t>K and P</a:t>
            </a:r>
            <a:r>
              <a:rPr lang="en-US" altLang="en-US" sz="100" dirty="0"/>
              <a:t> </a:t>
            </a:r>
            <a:r>
              <a:rPr lang="en-US" altLang="en-US" dirty="0"/>
              <a:t>K-never assigned Roman numerals</a:t>
            </a:r>
          </a:p>
        </p:txBody>
      </p:sp>
    </p:spTree>
    <p:extLst>
      <p:ext uri="{BB962C8B-B14F-4D97-AF65-F5344CB8AC3E}">
        <p14:creationId xmlns:p14="http://schemas.microsoft.com/office/powerpoint/2010/main" val="7443017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ED88-7507-456B-BBFB-D1D079B39390}"/>
              </a:ext>
            </a:extLst>
          </p:cNvPr>
          <p:cNvSpPr>
            <a:spLocks noGrp="1"/>
          </p:cNvSpPr>
          <p:nvPr>
            <p:ph type="title"/>
          </p:nvPr>
        </p:nvSpPr>
        <p:spPr/>
        <p:txBody>
          <a:bodyPr/>
          <a:lstStyle/>
          <a:p>
            <a:r>
              <a:rPr lang="en-US" sz="3400" dirty="0"/>
              <a:t>Table 32-6 Summary of Blood Coagulation Regulatory Molecules </a:t>
            </a:r>
            <a:r>
              <a:rPr lang="en-US" sz="2000" b="0" dirty="0"/>
              <a:t>(2 of 2)</a:t>
            </a:r>
            <a:endParaRPr lang="en-US" sz="3400" dirty="0"/>
          </a:p>
        </p:txBody>
      </p:sp>
      <p:sp>
        <p:nvSpPr>
          <p:cNvPr id="5" name="Content Placeholder 4">
            <a:extLst>
              <a:ext uri="{FF2B5EF4-FFF2-40B4-BE49-F238E27FC236}">
                <a16:creationId xmlns:a16="http://schemas.microsoft.com/office/drawing/2014/main" id="{98DA19AF-7FD9-4E5B-9003-982F293F2ED1}"/>
              </a:ext>
            </a:extLst>
          </p:cNvPr>
          <p:cNvSpPr>
            <a:spLocks noGrp="1"/>
          </p:cNvSpPr>
          <p:nvPr>
            <p:ph sz="quarter" idx="13"/>
          </p:nvPr>
        </p:nvSpPr>
        <p:spPr>
          <a:xfrm>
            <a:off x="457200" y="5482301"/>
            <a:ext cx="8229600" cy="518382"/>
          </a:xfrm>
        </p:spPr>
        <p:txBody>
          <a:bodyPr/>
          <a:lstStyle/>
          <a:p>
            <a:pPr marL="432" indent="0">
              <a:buNone/>
            </a:pPr>
            <a:r>
              <a:rPr lang="en-US" sz="1400" dirty="0"/>
              <a:t>Serpin, serine protease inhibitor; t</a:t>
            </a:r>
            <a:r>
              <a:rPr lang="en-US" sz="200" dirty="0"/>
              <a:t> </a:t>
            </a:r>
            <a:r>
              <a:rPr lang="en-US" sz="1400" dirty="0"/>
              <a:t>P</a:t>
            </a:r>
            <a:r>
              <a:rPr lang="en-US" sz="200" dirty="0"/>
              <a:t> </a:t>
            </a:r>
            <a:r>
              <a:rPr lang="en-US" sz="1400" dirty="0"/>
              <a:t>A, tissue plasminogen activator; A</a:t>
            </a:r>
            <a:r>
              <a:rPr lang="en-US" sz="200" dirty="0"/>
              <a:t> </a:t>
            </a:r>
            <a:r>
              <a:rPr lang="en-US" sz="1400" dirty="0"/>
              <a:t>P</a:t>
            </a:r>
            <a:r>
              <a:rPr lang="en-US" sz="200" dirty="0"/>
              <a:t> </a:t>
            </a:r>
            <a:r>
              <a:rPr lang="en-US" sz="1400" dirty="0"/>
              <a:t>C, activated protein C; E</a:t>
            </a:r>
            <a:r>
              <a:rPr lang="en-US" sz="200" dirty="0"/>
              <a:t> </a:t>
            </a:r>
            <a:r>
              <a:rPr lang="en-US" sz="1400" dirty="0"/>
              <a:t>C, endothelial cells; P</a:t>
            </a:r>
            <a:r>
              <a:rPr lang="en-US" sz="200" dirty="0"/>
              <a:t> </a:t>
            </a:r>
            <a:r>
              <a:rPr lang="en-US" sz="1400" dirty="0"/>
              <a:t>A</a:t>
            </a:r>
            <a:r>
              <a:rPr lang="en-US" sz="200" dirty="0"/>
              <a:t> </a:t>
            </a:r>
            <a:r>
              <a:rPr lang="en-US" sz="1400" dirty="0"/>
              <a:t>I, plasminogen activator inhibitor; E</a:t>
            </a:r>
            <a:r>
              <a:rPr lang="en-US" sz="200" dirty="0"/>
              <a:t> </a:t>
            </a:r>
            <a:r>
              <a:rPr lang="en-US" sz="1400" dirty="0"/>
              <a:t>D</a:t>
            </a:r>
            <a:r>
              <a:rPr lang="en-US" sz="200" dirty="0"/>
              <a:t> </a:t>
            </a:r>
            <a:r>
              <a:rPr lang="en-US" sz="1400" dirty="0"/>
              <a:t>R</a:t>
            </a:r>
            <a:r>
              <a:rPr lang="en-US" sz="200" dirty="0"/>
              <a:t> </a:t>
            </a:r>
            <a:r>
              <a:rPr lang="en-US" sz="1400" dirty="0"/>
              <a:t>F, endothelium-derived relaxing factor.</a:t>
            </a:r>
          </a:p>
        </p:txBody>
      </p:sp>
      <p:graphicFrame>
        <p:nvGraphicFramePr>
          <p:cNvPr id="6" name="Table 5">
            <a:extLst>
              <a:ext uri="{FF2B5EF4-FFF2-40B4-BE49-F238E27FC236}">
                <a16:creationId xmlns:a16="http://schemas.microsoft.com/office/drawing/2014/main" id="{74A69249-C610-4B13-B12B-0A5C377594D8}"/>
              </a:ext>
            </a:extLst>
          </p:cNvPr>
          <p:cNvGraphicFramePr>
            <a:graphicFrameLocks noGrp="1"/>
          </p:cNvGraphicFramePr>
          <p:nvPr>
            <p:extLst>
              <p:ext uri="{D42A27DB-BD31-4B8C-83A1-F6EECF244321}">
                <p14:modId xmlns:p14="http://schemas.microsoft.com/office/powerpoint/2010/main" val="813463939"/>
              </p:ext>
            </p:extLst>
          </p:nvPr>
        </p:nvGraphicFramePr>
        <p:xfrm>
          <a:off x="457200" y="1958975"/>
          <a:ext cx="8229600" cy="3255264"/>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577020305"/>
                    </a:ext>
                  </a:extLst>
                </a:gridCol>
                <a:gridCol w="1830251">
                  <a:extLst>
                    <a:ext uri="{9D8B030D-6E8A-4147-A177-3AD203B41FA5}">
                      <a16:colId xmlns:a16="http://schemas.microsoft.com/office/drawing/2014/main" val="1269579823"/>
                    </a:ext>
                  </a:extLst>
                </a:gridCol>
                <a:gridCol w="2583543">
                  <a:extLst>
                    <a:ext uri="{9D8B030D-6E8A-4147-A177-3AD203B41FA5}">
                      <a16:colId xmlns:a16="http://schemas.microsoft.com/office/drawing/2014/main" val="2103094379"/>
                    </a:ext>
                  </a:extLst>
                </a:gridCol>
                <a:gridCol w="725715">
                  <a:extLst>
                    <a:ext uri="{9D8B030D-6E8A-4147-A177-3AD203B41FA5}">
                      <a16:colId xmlns:a16="http://schemas.microsoft.com/office/drawing/2014/main" val="2722849122"/>
                    </a:ext>
                  </a:extLst>
                </a:gridCol>
                <a:gridCol w="1444171">
                  <a:extLst>
                    <a:ext uri="{9D8B030D-6E8A-4147-A177-3AD203B41FA5}">
                      <a16:colId xmlns:a16="http://schemas.microsoft.com/office/drawing/2014/main" val="1533047935"/>
                    </a:ext>
                  </a:extLst>
                </a:gridCol>
              </a:tblGrid>
              <a:tr h="370840">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Component</a:t>
                      </a:r>
                    </a:p>
                  </a:txBody>
                  <a:tcPr marT="73152" marB="731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Description (Molecular weight in kilodaltons [k</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73152" marB="731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73152" marB="731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73152" marB="731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 (gene symbol)</a:t>
                      </a:r>
                    </a:p>
                  </a:txBody>
                  <a:tcPr marT="73152" marB="7315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066679"/>
                  </a:ext>
                </a:extLst>
              </a:tr>
              <a:tr h="370840">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Tissue factor pathway inhibitor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(34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Inhibitor of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and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 min</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utes</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2q31-32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T</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3619974"/>
                  </a:ext>
                </a:extLst>
              </a:tr>
              <a:tr h="370840">
                <a:tc>
                  <a:txBody>
                    <a:bodyPr/>
                    <a:lstStyle/>
                    <a:p>
                      <a:pPr marL="0" marR="0">
                        <a:spcBef>
                          <a:spcPts val="0"/>
                        </a:spcBef>
                        <a:spcAft>
                          <a:spcPts val="0"/>
                        </a:spcAft>
                        <a:tabLst>
                          <a:tab pos="1193800" algn="l"/>
                          <a:tab pos="2641600" algn="l"/>
                        </a:tabLst>
                      </a:pPr>
                      <a:r>
                        <a:rPr lang="en-US"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2</a:t>
                      </a:r>
                      <a:r>
                        <a:rPr lang="en-US" sz="1200" i="0" dirty="0">
                          <a:solidFill>
                            <a:srgbClr val="000000"/>
                          </a:solidFill>
                          <a:effectLst/>
                          <a:latin typeface="+mn-lt"/>
                          <a:ea typeface="Times New Roman" panose="02020603050405020304" pitchFamily="18" charset="0"/>
                          <a:cs typeface="Times New Roman" panose="02020603050405020304" pitchFamily="18" charset="0"/>
                        </a:rPr>
                        <a:t> - macroglobulin (</a:t>
                      </a:r>
                      <a:r>
                        <a:rPr lang="el-GR"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2</a:t>
                      </a:r>
                      <a:r>
                        <a:rPr lang="en-US" sz="1200" i="0" dirty="0">
                          <a:solidFill>
                            <a:srgbClr val="000000"/>
                          </a:solidFill>
                          <a:effectLst/>
                          <a:latin typeface="+mn-lt"/>
                          <a:ea typeface="Times New Roman" panose="02020603050405020304" pitchFamily="18" charset="0"/>
                          <a:cs typeface="Times New Roman" panose="02020603050405020304" pitchFamily="18" charset="0"/>
                        </a:rPr>
                        <a:t> -M)</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Tetrameric protein (725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Proteinase inhibitor: inhibitor of kallikrein, plasmin, thrombin, t</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12p13.3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A2M</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827784"/>
                  </a:ext>
                </a:extLst>
              </a:tr>
              <a:tr h="370840">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Endothelial protein C receptor (E</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(46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Receptor for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20q11.2 (</a:t>
                      </a:r>
                      <a:r>
                        <a:rPr lang="en-US" sz="1200" b="1" i="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dirty="0">
                          <a:solidFill>
                            <a:srgbClr val="000000"/>
                          </a:solidFill>
                          <a:effectLst/>
                          <a:latin typeface="+mn-lt"/>
                          <a:ea typeface="Times New Roman" panose="02020603050405020304" pitchFamily="18" charset="0"/>
                          <a:cs typeface="Times New Roman" panose="02020603050405020304" pitchFamily="18" charset="0"/>
                        </a:rPr>
                        <a:t>O</a:t>
                      </a:r>
                      <a:r>
                        <a:rPr lang="en-US" sz="100" b="1" i="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dirty="0">
                          <a:solidFill>
                            <a:srgbClr val="000000"/>
                          </a:solidFill>
                          <a:effectLst/>
                          <a:latin typeface="+mn-lt"/>
                          <a:ea typeface="Times New Roman" panose="02020603050405020304" pitchFamily="18" charset="0"/>
                          <a:cs typeface="Times New Roman" panose="02020603050405020304" pitchFamily="18" charset="0"/>
                        </a:rPr>
                        <a:t>C</a:t>
                      </a:r>
                      <a:r>
                        <a:rPr lang="en-US" sz="100" b="1" i="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dirty="0">
                          <a:solidFill>
                            <a:srgbClr val="000000"/>
                          </a:solidFill>
                          <a:effectLst/>
                          <a:latin typeface="+mn-lt"/>
                          <a:ea typeface="Times New Roman" panose="02020603050405020304" pitchFamily="18" charset="0"/>
                          <a:cs typeface="Times New Roman" panose="02020603050405020304" pitchFamily="18" charset="0"/>
                        </a:rPr>
                        <a:t>R</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727211"/>
                  </a:ext>
                </a:extLst>
              </a:tr>
              <a:tr h="370840">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 Z-dependent protease inhibitor (ZPI)</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(72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Serpin: inhibitor of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with cofactor protein Z; inhibitor of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14q32.13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SERPIN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A10</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06322"/>
                  </a:ext>
                </a:extLst>
              </a:tr>
              <a:tr h="370840">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 Z</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Vitamin K-dependent glycoprotein (62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 for Z</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 inhibition of F</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60</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13q.34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O</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Z</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73152" marB="731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783065"/>
                  </a:ext>
                </a:extLst>
              </a:tr>
            </a:tbl>
          </a:graphicData>
        </a:graphic>
      </p:graphicFrame>
    </p:spTree>
    <p:extLst>
      <p:ext uri="{BB962C8B-B14F-4D97-AF65-F5344CB8AC3E}">
        <p14:creationId xmlns:p14="http://schemas.microsoft.com/office/powerpoint/2010/main" val="34491355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F57-ED4B-4BE6-A718-A93D198CEA9F}"/>
              </a:ext>
            </a:extLst>
          </p:cNvPr>
          <p:cNvSpPr>
            <a:spLocks noGrp="1"/>
          </p:cNvSpPr>
          <p:nvPr>
            <p:ph type="title"/>
          </p:nvPr>
        </p:nvSpPr>
        <p:spPr/>
        <p:txBody>
          <a:bodyPr/>
          <a:lstStyle/>
          <a:p>
            <a:r>
              <a:rPr lang="en-US" sz="3400" dirty="0"/>
              <a:t>Figure 32-20 Major Naturally Occurring Inhibitors of Coagulation</a:t>
            </a:r>
          </a:p>
        </p:txBody>
      </p:sp>
      <p:pic>
        <p:nvPicPr>
          <p:cNvPr id="4" name="Picture 3" descr="Antithrombin, alpha sub 1 antitrypsin, heparin cofactor I I, C 1 inhibitor, Z P I, A P, and P A I 1 are members of the serpin family of serine protease inhibitors, serpins. Serpins inhibit their target enzymes by forming a covalent complex with the enzyme’s active site serine. Conformational changes are induced in both the protease and the inhibitor, trapping the enzyme with the serpin and resulting in loss of activity of both proteins.">
            <a:extLst>
              <a:ext uri="{FF2B5EF4-FFF2-40B4-BE49-F238E27FC236}">
                <a16:creationId xmlns:a16="http://schemas.microsoft.com/office/drawing/2014/main" id="{31063730-A624-49A4-979A-3CE5DCD0E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3" y="1891523"/>
            <a:ext cx="7481455" cy="3857105"/>
          </a:xfrm>
          <a:prstGeom prst="rect">
            <a:avLst/>
          </a:prstGeom>
        </p:spPr>
      </p:pic>
    </p:spTree>
    <p:extLst>
      <p:ext uri="{BB962C8B-B14F-4D97-AF65-F5344CB8AC3E}">
        <p14:creationId xmlns:p14="http://schemas.microsoft.com/office/powerpoint/2010/main" val="2049481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2C54-837B-4B89-9510-A351CB91781F}"/>
              </a:ext>
            </a:extLst>
          </p:cNvPr>
          <p:cNvSpPr>
            <a:spLocks noGrp="1"/>
          </p:cNvSpPr>
          <p:nvPr>
            <p:ph type="title"/>
          </p:nvPr>
        </p:nvSpPr>
        <p:spPr/>
        <p:txBody>
          <a:bodyPr/>
          <a:lstStyle/>
          <a:p>
            <a:r>
              <a:rPr lang="en-US" sz="3400" dirty="0"/>
              <a:t>Blood Coagulation Regulatory Molecules </a:t>
            </a:r>
            <a:r>
              <a:rPr lang="en-US" sz="2000" b="0" dirty="0"/>
              <a:t>(1 of 8)</a:t>
            </a:r>
          </a:p>
        </p:txBody>
      </p:sp>
      <p:sp>
        <p:nvSpPr>
          <p:cNvPr id="3" name="Content Placeholder 2">
            <a:extLst>
              <a:ext uri="{FF2B5EF4-FFF2-40B4-BE49-F238E27FC236}">
                <a16:creationId xmlns:a16="http://schemas.microsoft.com/office/drawing/2014/main" id="{B3F155BA-F4FF-4580-BCAF-316C09E5451B}"/>
              </a:ext>
            </a:extLst>
          </p:cNvPr>
          <p:cNvSpPr>
            <a:spLocks noGrp="1"/>
          </p:cNvSpPr>
          <p:nvPr>
            <p:ph sz="quarter" idx="13"/>
          </p:nvPr>
        </p:nvSpPr>
        <p:spPr>
          <a:xfrm>
            <a:off x="457200" y="1927801"/>
            <a:ext cx="7892716" cy="4559661"/>
          </a:xfrm>
        </p:spPr>
        <p:txBody>
          <a:bodyPr/>
          <a:lstStyle/>
          <a:p>
            <a:r>
              <a:rPr lang="en-US" altLang="en-US" sz="2000" dirty="0">
                <a:cs typeface="Calibri" panose="020F0502020204030204" pitchFamily="34" charset="0"/>
              </a:rPr>
              <a:t>Antithrombin</a:t>
            </a:r>
          </a:p>
          <a:p>
            <a:pPr lvl="1"/>
            <a:r>
              <a:rPr lang="en-US" altLang="en-US" sz="2000" dirty="0">
                <a:cs typeface="Calibri" panose="020F0502020204030204" pitchFamily="34" charset="0"/>
              </a:rPr>
              <a:t>Plasma proteinase inhibitor (serpin)</a:t>
            </a:r>
          </a:p>
          <a:p>
            <a:pPr lvl="1"/>
            <a:r>
              <a:rPr lang="en-US" altLang="en-US" sz="2000" dirty="0">
                <a:cs typeface="Calibri" panose="020F0502020204030204" pitchFamily="34" charset="0"/>
              </a:rPr>
              <a:t>Inactivates thrombin and enzymes responsible for the generation of thrombin</a:t>
            </a:r>
          </a:p>
          <a:p>
            <a:pPr lvl="1"/>
            <a:r>
              <a:rPr lang="en-US" altLang="en-US" sz="2000" dirty="0">
                <a:cs typeface="Calibri" panose="020F0502020204030204" pitchFamily="34" charset="0"/>
              </a:rPr>
              <a:t>Activation of A</a:t>
            </a:r>
            <a:r>
              <a:rPr lang="en-US" altLang="en-US" sz="100" dirty="0">
                <a:cs typeface="Calibri" panose="020F0502020204030204" pitchFamily="34" charset="0"/>
              </a:rPr>
              <a:t> </a:t>
            </a:r>
            <a:r>
              <a:rPr lang="en-US" altLang="en-US" sz="2000" dirty="0">
                <a:cs typeface="Calibri" panose="020F0502020204030204" pitchFamily="34" charset="0"/>
              </a:rPr>
              <a:t>T by vessel wall heparan sulfate proteoglycans (H</a:t>
            </a:r>
            <a:r>
              <a:rPr lang="en-US" altLang="en-US" sz="100" dirty="0">
                <a:cs typeface="Calibri" panose="020F0502020204030204" pitchFamily="34" charset="0"/>
              </a:rPr>
              <a:t> </a:t>
            </a:r>
            <a:r>
              <a:rPr lang="en-US" altLang="en-US" sz="2000" dirty="0">
                <a:cs typeface="Calibri" panose="020F0502020204030204" pitchFamily="34" charset="0"/>
              </a:rPr>
              <a:t>S</a:t>
            </a:r>
            <a:r>
              <a:rPr lang="en-US" altLang="en-US" sz="100" dirty="0">
                <a:cs typeface="Calibri" panose="020F0502020204030204" pitchFamily="34" charset="0"/>
              </a:rPr>
              <a:t> </a:t>
            </a:r>
            <a:r>
              <a:rPr lang="en-US" altLang="en-US" sz="2000" dirty="0">
                <a:cs typeface="Calibri" panose="020F0502020204030204" pitchFamily="34" charset="0"/>
              </a:rPr>
              <a:t>P</a:t>
            </a:r>
            <a:r>
              <a:rPr lang="en-US" altLang="en-US" sz="100" dirty="0">
                <a:cs typeface="Calibri" panose="020F0502020204030204" pitchFamily="34" charset="0"/>
              </a:rPr>
              <a:t> </a:t>
            </a:r>
            <a:r>
              <a:rPr lang="en-US" altLang="en-US" sz="2000" dirty="0">
                <a:cs typeface="Calibri" panose="020F0502020204030204" pitchFamily="34" charset="0"/>
              </a:rPr>
              <a:t>Gs)</a:t>
            </a:r>
          </a:p>
          <a:p>
            <a:pPr lvl="1"/>
            <a:r>
              <a:rPr lang="en-US" altLang="en-US" sz="2000" dirty="0">
                <a:cs typeface="Calibri" panose="020F0502020204030204" pitchFamily="34" charset="0"/>
              </a:rPr>
              <a:t>Inhibits free F</a:t>
            </a:r>
            <a:r>
              <a:rPr lang="en-US" altLang="en-US" sz="100" dirty="0">
                <a:cs typeface="Calibri" panose="020F0502020204030204" pitchFamily="34" charset="0"/>
              </a:rPr>
              <a:t> </a:t>
            </a:r>
            <a:r>
              <a:rPr lang="en-US" altLang="en-US" sz="2000" dirty="0">
                <a:cs typeface="Calibri" panose="020F0502020204030204" pitchFamily="34" charset="0"/>
              </a:rPr>
              <a:t>Xa and free thrombin more efficiently than F</a:t>
            </a:r>
            <a:r>
              <a:rPr lang="en-US" altLang="en-US" sz="100" dirty="0">
                <a:cs typeface="Calibri" panose="020F0502020204030204" pitchFamily="34" charset="0"/>
              </a:rPr>
              <a:t> </a:t>
            </a:r>
            <a:r>
              <a:rPr lang="en-US" altLang="en-US" sz="2000" dirty="0">
                <a:cs typeface="Calibri" panose="020F0502020204030204" pitchFamily="34" charset="0"/>
              </a:rPr>
              <a:t>Xa and thrombin bound to activation complexes or clots</a:t>
            </a:r>
          </a:p>
          <a:p>
            <a:pPr lvl="1"/>
            <a:r>
              <a:rPr lang="en-US" altLang="en-US" sz="2000" dirty="0">
                <a:cs typeface="Calibri" panose="020F0502020204030204" pitchFamily="34" charset="0"/>
              </a:rPr>
              <a:t>Most important inhibitor of serine proteases</a:t>
            </a:r>
          </a:p>
          <a:p>
            <a:pPr lvl="2"/>
            <a:r>
              <a:rPr lang="en-US" altLang="en-US" sz="2000" dirty="0">
                <a:cs typeface="Calibri" panose="020F0502020204030204" pitchFamily="34" charset="0"/>
              </a:rPr>
              <a:t>Inactivates thrombin and other enzymes responsible for thrombin generation</a:t>
            </a:r>
          </a:p>
          <a:p>
            <a:pPr lvl="1"/>
            <a:r>
              <a:rPr lang="en-US" altLang="en-US" sz="2000" dirty="0">
                <a:cs typeface="Calibri" panose="020F0502020204030204" pitchFamily="34" charset="0"/>
              </a:rPr>
              <a:t>Activity enhanced three- to four-fold by heparin or heparan sulfate (glycosaminoglycan found in E</a:t>
            </a:r>
            <a:r>
              <a:rPr lang="en-US" altLang="en-US" sz="100" dirty="0">
                <a:cs typeface="Calibri" panose="020F0502020204030204" pitchFamily="34" charset="0"/>
              </a:rPr>
              <a:t> </a:t>
            </a:r>
            <a:r>
              <a:rPr lang="en-US" altLang="en-US" sz="2000" dirty="0">
                <a:cs typeface="Calibri" panose="020F0502020204030204" pitchFamily="34" charset="0"/>
              </a:rPr>
              <a:t>Cs)</a:t>
            </a:r>
          </a:p>
        </p:txBody>
      </p:sp>
    </p:spTree>
    <p:extLst>
      <p:ext uri="{BB962C8B-B14F-4D97-AF65-F5344CB8AC3E}">
        <p14:creationId xmlns:p14="http://schemas.microsoft.com/office/powerpoint/2010/main" val="1488586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2C54-837B-4B89-9510-A351CB91781F}"/>
              </a:ext>
            </a:extLst>
          </p:cNvPr>
          <p:cNvSpPr>
            <a:spLocks noGrp="1"/>
          </p:cNvSpPr>
          <p:nvPr>
            <p:ph type="title"/>
          </p:nvPr>
        </p:nvSpPr>
        <p:spPr/>
        <p:txBody>
          <a:bodyPr/>
          <a:lstStyle/>
          <a:p>
            <a:r>
              <a:rPr lang="en-US" sz="3400" dirty="0"/>
              <a:t>Blood Coagulation Regulatory Molecules </a:t>
            </a:r>
            <a:r>
              <a:rPr lang="en-US" sz="2000" b="0" dirty="0"/>
              <a:t>(2 of 8)</a:t>
            </a:r>
          </a:p>
        </p:txBody>
      </p:sp>
      <p:sp>
        <p:nvSpPr>
          <p:cNvPr id="4" name="Content Placeholder 3">
            <a:extLst>
              <a:ext uri="{FF2B5EF4-FFF2-40B4-BE49-F238E27FC236}">
                <a16:creationId xmlns:a16="http://schemas.microsoft.com/office/drawing/2014/main" id="{7A91D3B7-F79B-4DC0-8E1E-925B81766B64}"/>
              </a:ext>
            </a:extLst>
          </p:cNvPr>
          <p:cNvSpPr>
            <a:spLocks noGrp="1"/>
          </p:cNvSpPr>
          <p:nvPr>
            <p:ph sz="quarter" idx="13"/>
          </p:nvPr>
        </p:nvSpPr>
        <p:spPr>
          <a:xfrm>
            <a:off x="457200" y="1851869"/>
            <a:ext cx="2603500" cy="424873"/>
          </a:xfrm>
        </p:spPr>
        <p:txBody>
          <a:bodyPr/>
          <a:lstStyle/>
          <a:p>
            <a:r>
              <a:rPr lang="en-US" dirty="0"/>
              <a:t>Heparin cofactor</a:t>
            </a:r>
          </a:p>
        </p:txBody>
      </p:sp>
      <p:sp>
        <p:nvSpPr>
          <p:cNvPr id="5" name="Content Placeholder 4">
            <a:extLst>
              <a:ext uri="{FF2B5EF4-FFF2-40B4-BE49-F238E27FC236}">
                <a16:creationId xmlns:a16="http://schemas.microsoft.com/office/drawing/2014/main" id="{FA16CD4F-C622-4544-A835-92FCDF656446}"/>
              </a:ext>
            </a:extLst>
          </p:cNvPr>
          <p:cNvSpPr>
            <a:spLocks noGrp="1"/>
          </p:cNvSpPr>
          <p:nvPr>
            <p:ph sz="quarter" idx="14"/>
          </p:nvPr>
        </p:nvSpPr>
        <p:spPr>
          <a:xfrm>
            <a:off x="457200" y="2276742"/>
            <a:ext cx="8497614" cy="3845331"/>
          </a:xfrm>
        </p:spPr>
        <p:txBody>
          <a:bodyPr/>
          <a:lstStyle/>
          <a:p>
            <a:pPr lvl="1"/>
            <a:r>
              <a:rPr lang="en-US" altLang="en-US" dirty="0">
                <a:cs typeface="Calibri" panose="020F0502020204030204" pitchFamily="34" charset="0"/>
              </a:rPr>
              <a:t>Protease inhibitor</a:t>
            </a:r>
          </a:p>
          <a:p>
            <a:pPr lvl="1"/>
            <a:r>
              <a:rPr lang="en-US" altLang="en-US" dirty="0">
                <a:cs typeface="Calibri" panose="020F0502020204030204" pitchFamily="34" charset="0"/>
              </a:rPr>
              <a:t>Activity accelerated by heparin</a:t>
            </a:r>
          </a:p>
          <a:p>
            <a:pPr lvl="1"/>
            <a:r>
              <a:rPr lang="en-US" altLang="en-US" dirty="0">
                <a:cs typeface="Calibri" panose="020F0502020204030204" pitchFamily="34" charset="0"/>
              </a:rPr>
              <a:t>Inhibits thrombin but not X</a:t>
            </a:r>
            <a:r>
              <a:rPr lang="en-US" altLang="en-US" sz="100" dirty="0">
                <a:cs typeface="Calibri" panose="020F0502020204030204" pitchFamily="34" charset="0"/>
              </a:rPr>
              <a:t> </a:t>
            </a:r>
            <a:r>
              <a:rPr lang="en-US" altLang="en-US" dirty="0">
                <a:cs typeface="Calibri" panose="020F0502020204030204" pitchFamily="34" charset="0"/>
              </a:rPr>
              <a:t>a or other clotting enzymes</a:t>
            </a:r>
          </a:p>
          <a:p>
            <a:pPr lvl="1"/>
            <a:r>
              <a:rPr lang="en-US" altLang="en-US" dirty="0">
                <a:cs typeface="Calibri" panose="020F0502020204030204" pitchFamily="34" charset="0"/>
              </a:rPr>
              <a:t>Extravascular dermatan sulfate-potent activator of H</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p>
          <a:p>
            <a:pPr lvl="2"/>
            <a:r>
              <a:rPr lang="en-US" altLang="en-US" dirty="0">
                <a:cs typeface="Calibri" panose="020F0502020204030204" pitchFamily="34" charset="0"/>
              </a:rPr>
              <a:t>May function primarily to inhibit thrombin in extravascular locations</a:t>
            </a:r>
          </a:p>
          <a:p>
            <a:pPr lvl="1"/>
            <a:r>
              <a:rPr lang="en-US" altLang="en-US" dirty="0">
                <a:cs typeface="Calibri" panose="020F0502020204030204" pitchFamily="34" charset="0"/>
              </a:rPr>
              <a:t>Levels rise during pregnancy</a:t>
            </a:r>
          </a:p>
          <a:p>
            <a:pPr lvl="2"/>
            <a:r>
              <a:rPr lang="en-US" altLang="en-US" dirty="0">
                <a:cs typeface="Calibri" panose="020F0502020204030204" pitchFamily="34" charset="0"/>
              </a:rPr>
              <a:t>Protection from thrombosis</a:t>
            </a:r>
          </a:p>
        </p:txBody>
      </p:sp>
      <p:graphicFrame>
        <p:nvGraphicFramePr>
          <p:cNvPr id="6" name="Object 5" descr="Two">
            <a:extLst>
              <a:ext uri="{FF2B5EF4-FFF2-40B4-BE49-F238E27FC236}">
                <a16:creationId xmlns:a16="http://schemas.microsoft.com/office/drawing/2014/main" id="{1BAA0CB5-4161-472B-9F68-1D7C32989167}"/>
              </a:ext>
            </a:extLst>
          </p:cNvPr>
          <p:cNvGraphicFramePr>
            <a:graphicFrameLocks noChangeAspect="1"/>
          </p:cNvGraphicFramePr>
          <p:nvPr>
            <p:extLst>
              <p:ext uri="{D42A27DB-BD31-4B8C-83A1-F6EECF244321}">
                <p14:modId xmlns:p14="http://schemas.microsoft.com/office/powerpoint/2010/main" val="1629721333"/>
              </p:ext>
            </p:extLst>
          </p:nvPr>
        </p:nvGraphicFramePr>
        <p:xfrm>
          <a:off x="2854480" y="1850700"/>
          <a:ext cx="163465" cy="276634"/>
        </p:xfrm>
        <a:graphic>
          <a:graphicData uri="http://schemas.openxmlformats.org/presentationml/2006/ole">
            <mc:AlternateContent xmlns:mc="http://schemas.openxmlformats.org/markup-compatibility/2006">
              <mc:Choice xmlns:v="urn:schemas-microsoft-com:vml" Requires="v">
                <p:oleObj name="Equation" r:id="rId2" imgW="164880" imgH="279360" progId="Equation.DSMT4">
                  <p:embed/>
                </p:oleObj>
              </mc:Choice>
              <mc:Fallback>
                <p:oleObj name="Equation" r:id="rId2" imgW="164880" imgH="279360" progId="Equation.DSMT4">
                  <p:embed/>
                  <p:pic>
                    <p:nvPicPr>
                      <p:cNvPr id="0" name=""/>
                      <p:cNvPicPr/>
                      <p:nvPr/>
                    </p:nvPicPr>
                    <p:blipFill>
                      <a:blip r:embed="rId3"/>
                      <a:stretch>
                        <a:fillRect/>
                      </a:stretch>
                    </p:blipFill>
                    <p:spPr>
                      <a:xfrm>
                        <a:off x="2854480" y="1850700"/>
                        <a:ext cx="163465" cy="276634"/>
                      </a:xfrm>
                      <a:prstGeom prst="rect">
                        <a:avLst/>
                      </a:prstGeom>
                    </p:spPr>
                  </p:pic>
                </p:oleObj>
              </mc:Fallback>
            </mc:AlternateContent>
          </a:graphicData>
        </a:graphic>
      </p:graphicFrame>
    </p:spTree>
    <p:extLst>
      <p:ext uri="{BB962C8B-B14F-4D97-AF65-F5344CB8AC3E}">
        <p14:creationId xmlns:p14="http://schemas.microsoft.com/office/powerpoint/2010/main" val="11443373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2C54-837B-4B89-9510-A351CB91781F}"/>
              </a:ext>
            </a:extLst>
          </p:cNvPr>
          <p:cNvSpPr>
            <a:spLocks noGrp="1"/>
          </p:cNvSpPr>
          <p:nvPr>
            <p:ph type="title"/>
          </p:nvPr>
        </p:nvSpPr>
        <p:spPr/>
        <p:txBody>
          <a:bodyPr/>
          <a:lstStyle/>
          <a:p>
            <a:r>
              <a:rPr lang="en-US" sz="3400" dirty="0"/>
              <a:t>Blood Coagulation Regulatory Molecules </a:t>
            </a:r>
            <a:r>
              <a:rPr lang="en-US" sz="2000" b="0" dirty="0"/>
              <a:t>(3 of 8)</a:t>
            </a:r>
          </a:p>
        </p:txBody>
      </p:sp>
      <p:sp>
        <p:nvSpPr>
          <p:cNvPr id="3" name="Content Placeholder 2">
            <a:extLst>
              <a:ext uri="{FF2B5EF4-FFF2-40B4-BE49-F238E27FC236}">
                <a16:creationId xmlns:a16="http://schemas.microsoft.com/office/drawing/2014/main" id="{B3F155BA-F4FF-4580-BCAF-316C09E5451B}"/>
              </a:ext>
            </a:extLst>
          </p:cNvPr>
          <p:cNvSpPr>
            <a:spLocks noGrp="1"/>
          </p:cNvSpPr>
          <p:nvPr>
            <p:ph sz="quarter" idx="13"/>
          </p:nvPr>
        </p:nvSpPr>
        <p:spPr>
          <a:xfrm>
            <a:off x="457200" y="1908751"/>
            <a:ext cx="8229600" cy="4559661"/>
          </a:xfrm>
        </p:spPr>
        <p:txBody>
          <a:bodyPr/>
          <a:lstStyle/>
          <a:p>
            <a:r>
              <a:rPr lang="en-US" altLang="en-US" dirty="0">
                <a:cs typeface="Calibri" panose="020F0502020204030204" pitchFamily="34" charset="0"/>
              </a:rPr>
              <a:t>Protein C</a:t>
            </a:r>
          </a:p>
          <a:p>
            <a:pPr lvl="1"/>
            <a:r>
              <a:rPr lang="en-US" altLang="en-US" dirty="0">
                <a:cs typeface="Calibri" panose="020F0502020204030204" pitchFamily="34" charset="0"/>
              </a:rPr>
              <a:t>Vitamin K-dependent protein</a:t>
            </a:r>
          </a:p>
          <a:p>
            <a:pPr lvl="1"/>
            <a:r>
              <a:rPr lang="en-US" altLang="en-US" dirty="0">
                <a:cs typeface="Calibri" panose="020F0502020204030204" pitchFamily="34" charset="0"/>
              </a:rPr>
              <a:t>Synthesized by liver</a:t>
            </a:r>
          </a:p>
          <a:p>
            <a:pPr lvl="1"/>
            <a:r>
              <a:rPr lang="en-US" altLang="en-US" dirty="0">
                <a:cs typeface="Calibri" panose="020F0502020204030204" pitchFamily="34" charset="0"/>
              </a:rPr>
              <a:t>Activated by thrombin/thrombomodulin complex on surface of E</a:t>
            </a:r>
            <a:r>
              <a:rPr lang="en-US" altLang="en-US" sz="100" dirty="0">
                <a:cs typeface="Calibri" panose="020F0502020204030204" pitchFamily="34" charset="0"/>
              </a:rPr>
              <a:t> </a:t>
            </a:r>
            <a:r>
              <a:rPr lang="en-US" altLang="en-US" dirty="0">
                <a:cs typeface="Calibri" panose="020F0502020204030204" pitchFamily="34" charset="0"/>
              </a:rPr>
              <a:t>C</a:t>
            </a:r>
          </a:p>
          <a:p>
            <a:pPr lvl="2"/>
            <a:r>
              <a:rPr lang="en-US" altLang="en-US" dirty="0">
                <a:cs typeface="Calibri" panose="020F0502020204030204" pitchFamily="34" charset="0"/>
              </a:rPr>
              <a:t>Complexes with protein S</a:t>
            </a:r>
          </a:p>
          <a:p>
            <a:pPr lvl="2"/>
            <a:r>
              <a:rPr lang="en-US" altLang="en-US" dirty="0">
                <a:cs typeface="Calibri" panose="020F0502020204030204" pitchFamily="34" charset="0"/>
              </a:rPr>
              <a:t>Activated P</a:t>
            </a:r>
            <a:r>
              <a:rPr lang="en-US" altLang="en-US" sz="100" dirty="0">
                <a:cs typeface="Calibri" panose="020F0502020204030204" pitchFamily="34" charset="0"/>
              </a:rPr>
              <a:t> </a:t>
            </a:r>
            <a:r>
              <a:rPr lang="en-US" altLang="en-US" dirty="0">
                <a:cs typeface="Calibri" panose="020F0502020204030204" pitchFamily="34" charset="0"/>
              </a:rPr>
              <a:t>C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C)/P</a:t>
            </a:r>
            <a:r>
              <a:rPr lang="en-US" altLang="en-US" sz="100" dirty="0">
                <a:cs typeface="Calibri" panose="020F0502020204030204" pitchFamily="34" charset="0"/>
              </a:rPr>
              <a:t> </a:t>
            </a:r>
            <a:r>
              <a:rPr lang="en-US" altLang="en-US" dirty="0">
                <a:cs typeface="Calibri" panose="020F0502020204030204" pitchFamily="34" charset="0"/>
              </a:rPr>
              <a:t>S complex inactivates V</a:t>
            </a:r>
            <a:r>
              <a:rPr lang="en-US" altLang="en-US" sz="100" dirty="0">
                <a:cs typeface="Calibri" panose="020F0502020204030204" pitchFamily="34" charset="0"/>
              </a:rPr>
              <a:t> </a:t>
            </a:r>
            <a:r>
              <a:rPr lang="en-US" altLang="en-US" dirty="0">
                <a:cs typeface="Calibri" panose="020F0502020204030204" pitchFamily="34" charset="0"/>
              </a:rPr>
              <a:t>a and 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p:txBody>
      </p:sp>
    </p:spTree>
    <p:extLst>
      <p:ext uri="{BB962C8B-B14F-4D97-AF65-F5344CB8AC3E}">
        <p14:creationId xmlns:p14="http://schemas.microsoft.com/office/powerpoint/2010/main" val="5093413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2C54-837B-4B89-9510-A351CB91781F}"/>
              </a:ext>
            </a:extLst>
          </p:cNvPr>
          <p:cNvSpPr>
            <a:spLocks noGrp="1"/>
          </p:cNvSpPr>
          <p:nvPr>
            <p:ph type="title"/>
          </p:nvPr>
        </p:nvSpPr>
        <p:spPr/>
        <p:txBody>
          <a:bodyPr/>
          <a:lstStyle/>
          <a:p>
            <a:r>
              <a:rPr lang="en-US" sz="3400" dirty="0"/>
              <a:t>Blood Coagulation Regulatory Molecules </a:t>
            </a:r>
            <a:r>
              <a:rPr lang="en-US" sz="2000" b="0" dirty="0"/>
              <a:t>(4 of 8)</a:t>
            </a:r>
          </a:p>
        </p:txBody>
      </p:sp>
      <p:sp>
        <p:nvSpPr>
          <p:cNvPr id="3" name="Content Placeholder 2">
            <a:extLst>
              <a:ext uri="{FF2B5EF4-FFF2-40B4-BE49-F238E27FC236}">
                <a16:creationId xmlns:a16="http://schemas.microsoft.com/office/drawing/2014/main" id="{B3F155BA-F4FF-4580-BCAF-316C09E5451B}"/>
              </a:ext>
            </a:extLst>
          </p:cNvPr>
          <p:cNvSpPr>
            <a:spLocks noGrp="1"/>
          </p:cNvSpPr>
          <p:nvPr>
            <p:ph sz="quarter" idx="13"/>
          </p:nvPr>
        </p:nvSpPr>
        <p:spPr>
          <a:xfrm>
            <a:off x="457200" y="2004001"/>
            <a:ext cx="8461948" cy="4559661"/>
          </a:xfrm>
        </p:spPr>
        <p:txBody>
          <a:bodyPr/>
          <a:lstStyle/>
          <a:p>
            <a:r>
              <a:rPr lang="en-US" altLang="en-US" dirty="0">
                <a:cs typeface="Calibri" panose="020F0502020204030204" pitchFamily="34" charset="0"/>
              </a:rPr>
              <a:t>Protein S</a:t>
            </a:r>
          </a:p>
          <a:p>
            <a:pPr lvl="1"/>
            <a:r>
              <a:rPr lang="en-US" altLang="en-US" dirty="0">
                <a:cs typeface="Calibri" panose="020F0502020204030204" pitchFamily="34" charset="0"/>
              </a:rPr>
              <a:t>Vitamin K-dependent protein</a:t>
            </a:r>
          </a:p>
          <a:p>
            <a:pPr lvl="1"/>
            <a:r>
              <a:rPr lang="en-US" altLang="en-US" dirty="0">
                <a:cs typeface="Calibri" panose="020F0502020204030204" pitchFamily="34" charset="0"/>
              </a:rPr>
              <a:t>Synthesized by liver (and multiple other cell types)</a:t>
            </a:r>
          </a:p>
          <a:p>
            <a:pPr lvl="1"/>
            <a:r>
              <a:rPr lang="en-US" altLang="en-US" dirty="0">
                <a:cs typeface="Calibri" panose="020F0502020204030204" pitchFamily="34" charset="0"/>
              </a:rPr>
              <a:t>Functions as a cofactor for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p>
          <a:p>
            <a:pPr lvl="2"/>
            <a:r>
              <a:rPr lang="en-US" altLang="en-US" dirty="0">
                <a:cs typeface="Calibri" panose="020F0502020204030204" pitchFamily="34" charset="0"/>
              </a:rPr>
              <a:t>Inactivation of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and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p:txBody>
      </p:sp>
    </p:spTree>
    <p:extLst>
      <p:ext uri="{BB962C8B-B14F-4D97-AF65-F5344CB8AC3E}">
        <p14:creationId xmlns:p14="http://schemas.microsoft.com/office/powerpoint/2010/main" val="21574140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2C54-837B-4B89-9510-A351CB91781F}"/>
              </a:ext>
            </a:extLst>
          </p:cNvPr>
          <p:cNvSpPr>
            <a:spLocks noGrp="1"/>
          </p:cNvSpPr>
          <p:nvPr>
            <p:ph type="title"/>
          </p:nvPr>
        </p:nvSpPr>
        <p:spPr/>
        <p:txBody>
          <a:bodyPr/>
          <a:lstStyle/>
          <a:p>
            <a:r>
              <a:rPr lang="en-US" sz="3400" dirty="0"/>
              <a:t>Blood Coagulation Regulatory Molecules </a:t>
            </a:r>
            <a:r>
              <a:rPr lang="en-US" sz="2000" b="0" dirty="0"/>
              <a:t>(5 of 8)</a:t>
            </a:r>
          </a:p>
        </p:txBody>
      </p:sp>
      <p:sp>
        <p:nvSpPr>
          <p:cNvPr id="3" name="Content Placeholder 2">
            <a:extLst>
              <a:ext uri="{FF2B5EF4-FFF2-40B4-BE49-F238E27FC236}">
                <a16:creationId xmlns:a16="http://schemas.microsoft.com/office/drawing/2014/main" id="{B3F155BA-F4FF-4580-BCAF-316C09E5451B}"/>
              </a:ext>
            </a:extLst>
          </p:cNvPr>
          <p:cNvSpPr>
            <a:spLocks noGrp="1"/>
          </p:cNvSpPr>
          <p:nvPr>
            <p:ph sz="quarter" idx="13"/>
          </p:nvPr>
        </p:nvSpPr>
        <p:spPr>
          <a:xfrm>
            <a:off x="457200" y="2004001"/>
            <a:ext cx="8461948" cy="4559661"/>
          </a:xfrm>
        </p:spPr>
        <p:txBody>
          <a:bodyPr/>
          <a:lstStyle/>
          <a:p>
            <a:r>
              <a:rPr lang="en-US" altLang="en-US" dirty="0">
                <a:cs typeface="Calibri" panose="020F0502020204030204" pitchFamily="34" charset="0"/>
              </a:rPr>
              <a:t>Thrombomodulin</a:t>
            </a:r>
          </a:p>
          <a:p>
            <a:pPr lvl="1"/>
            <a:r>
              <a:rPr lang="en-US" altLang="en-US" dirty="0">
                <a:cs typeface="Calibri" panose="020F0502020204030204" pitchFamily="34" charset="0"/>
              </a:rPr>
              <a:t>Integral membrane protein on E</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Binds thrombin</a:t>
            </a:r>
          </a:p>
          <a:p>
            <a:pPr lvl="2"/>
            <a:r>
              <a:rPr lang="en-US" altLang="en-US" dirty="0">
                <a:cs typeface="Calibri" panose="020F0502020204030204" pitchFamily="34" charset="0"/>
              </a:rPr>
              <a:t>Converts it from a “procoagulant” protein to an “anticoagulant” protein</a:t>
            </a:r>
          </a:p>
          <a:p>
            <a:pPr lvl="3"/>
            <a:r>
              <a:rPr lang="en-US" altLang="en-US" dirty="0">
                <a:cs typeface="Calibri" panose="020F0502020204030204" pitchFamily="34" charset="0"/>
              </a:rPr>
              <a:t>Via its acquired ability to activate P</a:t>
            </a:r>
            <a:r>
              <a:rPr lang="en-US" altLang="en-US" sz="100" dirty="0">
                <a:cs typeface="Calibri" panose="020F0502020204030204" pitchFamily="34" charset="0"/>
              </a:rPr>
              <a:t> </a:t>
            </a:r>
            <a:r>
              <a:rPr lang="en-US" altLang="en-US" dirty="0">
                <a:cs typeface="Calibri" panose="020F0502020204030204" pitchFamily="34" charset="0"/>
              </a:rPr>
              <a:t>C</a:t>
            </a:r>
          </a:p>
          <a:p>
            <a:pPr lvl="2"/>
            <a:r>
              <a:rPr lang="en-US" altLang="en-US" dirty="0">
                <a:cs typeface="Calibri" panose="020F0502020204030204" pitchFamily="34" charset="0"/>
              </a:rPr>
              <a:t>Net effect</a:t>
            </a:r>
          </a:p>
          <a:p>
            <a:pPr lvl="3"/>
            <a:r>
              <a:rPr lang="en-US" altLang="en-US" dirty="0">
                <a:cs typeface="Calibri" panose="020F0502020204030204" pitchFamily="34" charset="0"/>
              </a:rPr>
              <a:t>Blocks fibrinogen clotting and platelet activation, while generating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p>
        </p:txBody>
      </p:sp>
    </p:spTree>
    <p:extLst>
      <p:ext uri="{BB962C8B-B14F-4D97-AF65-F5344CB8AC3E}">
        <p14:creationId xmlns:p14="http://schemas.microsoft.com/office/powerpoint/2010/main" val="4340780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2C54-837B-4B89-9510-A351CB91781F}"/>
              </a:ext>
            </a:extLst>
          </p:cNvPr>
          <p:cNvSpPr>
            <a:spLocks noGrp="1"/>
          </p:cNvSpPr>
          <p:nvPr>
            <p:ph type="title"/>
          </p:nvPr>
        </p:nvSpPr>
        <p:spPr/>
        <p:txBody>
          <a:bodyPr/>
          <a:lstStyle/>
          <a:p>
            <a:r>
              <a:rPr lang="en-US" sz="3400" dirty="0"/>
              <a:t>Blood Coagulation Regulatory Molecules </a:t>
            </a:r>
            <a:r>
              <a:rPr lang="en-US" sz="2000" b="0" dirty="0"/>
              <a:t>(6 of 8)</a:t>
            </a:r>
          </a:p>
        </p:txBody>
      </p:sp>
      <p:sp>
        <p:nvSpPr>
          <p:cNvPr id="3" name="Content Placeholder 2">
            <a:extLst>
              <a:ext uri="{FF2B5EF4-FFF2-40B4-BE49-F238E27FC236}">
                <a16:creationId xmlns:a16="http://schemas.microsoft.com/office/drawing/2014/main" id="{B3F155BA-F4FF-4580-BCAF-316C09E5451B}"/>
              </a:ext>
            </a:extLst>
          </p:cNvPr>
          <p:cNvSpPr>
            <a:spLocks noGrp="1"/>
          </p:cNvSpPr>
          <p:nvPr>
            <p:ph sz="quarter" idx="13"/>
          </p:nvPr>
        </p:nvSpPr>
        <p:spPr>
          <a:xfrm>
            <a:off x="341026" y="2082968"/>
            <a:ext cx="8461948" cy="4559661"/>
          </a:xfrm>
        </p:spPr>
        <p:txBody>
          <a:bodyPr/>
          <a:lstStyle/>
          <a:p>
            <a:r>
              <a:rPr lang="en-US" altLang="en-US" dirty="0">
                <a:cs typeface="Calibri" panose="020F0502020204030204" pitchFamily="34" charset="0"/>
              </a:rPr>
              <a:t>Endothelial protein C receptor (E</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R)</a:t>
            </a:r>
          </a:p>
          <a:p>
            <a:pPr lvl="1"/>
            <a:r>
              <a:rPr lang="en-US" altLang="en-US" dirty="0">
                <a:cs typeface="Calibri" panose="020F0502020204030204" pitchFamily="34" charset="0"/>
              </a:rPr>
              <a:t>Single-chain transmembrane protein</a:t>
            </a:r>
          </a:p>
          <a:p>
            <a:pPr lvl="1"/>
            <a:r>
              <a:rPr lang="en-US" altLang="en-US" dirty="0">
                <a:cs typeface="Calibri" panose="020F0502020204030204" pitchFamily="34" charset="0"/>
              </a:rPr>
              <a:t>Found mainly on E</a:t>
            </a:r>
            <a:r>
              <a:rPr lang="en-US" altLang="en-US" sz="100" dirty="0">
                <a:cs typeface="Calibri" panose="020F0502020204030204" pitchFamily="34" charset="0"/>
              </a:rPr>
              <a:t> </a:t>
            </a:r>
            <a:r>
              <a:rPr lang="en-US" altLang="en-US" dirty="0">
                <a:cs typeface="Calibri" panose="020F0502020204030204" pitchFamily="34" charset="0"/>
              </a:rPr>
              <a:t>Cs of large blood vessel</a:t>
            </a:r>
          </a:p>
          <a:p>
            <a:pPr lvl="2"/>
            <a:r>
              <a:rPr lang="en-US" altLang="en-US" dirty="0">
                <a:cs typeface="Calibri" panose="020F0502020204030204" pitchFamily="34" charset="0"/>
              </a:rPr>
              <a:t>Minimal amounts in the microcirculation</a:t>
            </a:r>
          </a:p>
          <a:p>
            <a:pPr lvl="1"/>
            <a:r>
              <a:rPr lang="en-US" altLang="en-US" dirty="0">
                <a:cs typeface="Calibri" panose="020F0502020204030204" pitchFamily="34" charset="0"/>
              </a:rPr>
              <a:t>Increases affinity of T/T</a:t>
            </a:r>
            <a:r>
              <a:rPr lang="en-US" altLang="en-US" sz="100" dirty="0">
                <a:cs typeface="Calibri" panose="020F0502020204030204" pitchFamily="34" charset="0"/>
              </a:rPr>
              <a:t> </a:t>
            </a:r>
            <a:r>
              <a:rPr lang="en-US" altLang="en-US" dirty="0">
                <a:cs typeface="Calibri" panose="020F0502020204030204" pitchFamily="34" charset="0"/>
              </a:rPr>
              <a:t>M complex for P</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bound to E</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00" dirty="0">
                <a:cs typeface="Calibri" panose="020F0502020204030204" pitchFamily="34" charset="0"/>
              </a:rPr>
              <a:t> </a:t>
            </a:r>
            <a:r>
              <a:rPr lang="en-US" altLang="en-US" dirty="0">
                <a:cs typeface="Calibri" panose="020F0502020204030204" pitchFamily="34" charset="0"/>
              </a:rPr>
              <a:t>R</a:t>
            </a:r>
          </a:p>
          <a:p>
            <a:pPr lvl="2"/>
            <a:r>
              <a:rPr lang="en-US" altLang="en-US" dirty="0">
                <a:cs typeface="Calibri" panose="020F0502020204030204" pitchFamily="34" charset="0"/>
              </a:rPr>
              <a:t>Anti-inflammatory and antiapoptotic activities</a:t>
            </a:r>
          </a:p>
          <a:p>
            <a:pPr lvl="2"/>
            <a:r>
              <a:rPr lang="en-US" altLang="en-US" dirty="0">
                <a:cs typeface="Calibri" panose="020F0502020204030204" pitchFamily="34" charset="0"/>
              </a:rPr>
              <a:t>Stabilizes endothelial barriers</a:t>
            </a:r>
          </a:p>
        </p:txBody>
      </p:sp>
    </p:spTree>
    <p:extLst>
      <p:ext uri="{BB962C8B-B14F-4D97-AF65-F5344CB8AC3E}">
        <p14:creationId xmlns:p14="http://schemas.microsoft.com/office/powerpoint/2010/main" val="12537855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60A4-93B2-4253-979B-68326D3A356C}"/>
              </a:ext>
            </a:extLst>
          </p:cNvPr>
          <p:cNvSpPr>
            <a:spLocks noGrp="1"/>
          </p:cNvSpPr>
          <p:nvPr>
            <p:ph type="title"/>
          </p:nvPr>
        </p:nvSpPr>
        <p:spPr/>
        <p:txBody>
          <a:bodyPr/>
          <a:lstStyle/>
          <a:p>
            <a:r>
              <a:rPr lang="en-US" dirty="0"/>
              <a:t>Figure 32-21 Protein C (P</a:t>
            </a:r>
            <a:r>
              <a:rPr lang="en-US" sz="100" dirty="0"/>
              <a:t> </a:t>
            </a:r>
            <a:r>
              <a:rPr lang="en-US" dirty="0"/>
              <a:t>C) Pathway</a:t>
            </a:r>
          </a:p>
        </p:txBody>
      </p:sp>
      <p:pic>
        <p:nvPicPr>
          <p:cNvPr id="4" name="Picture 3" descr="Thrombin, F I I a, forms on the vessel wall at the site of injury. ThrombomodulinT M, on the adjacent endothelial cell forms a complex with thrombin. This complex activates P C, which then in association with free protein S, P S, inactivates F V a and F V I I I a. T F, tissue factor. F I I, prothrombin. A P C, activated protein C. C 4 B P, complement 4 b binding protein. E P C R, endothelial cell protein C receptor.">
            <a:extLst>
              <a:ext uri="{FF2B5EF4-FFF2-40B4-BE49-F238E27FC236}">
                <a16:creationId xmlns:a16="http://schemas.microsoft.com/office/drawing/2014/main" id="{177A6020-09B4-4278-803E-33C227E0F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3" y="1733420"/>
            <a:ext cx="7481455" cy="3630999"/>
          </a:xfrm>
          <a:prstGeom prst="rect">
            <a:avLst/>
          </a:prstGeom>
        </p:spPr>
      </p:pic>
    </p:spTree>
    <p:extLst>
      <p:ext uri="{BB962C8B-B14F-4D97-AF65-F5344CB8AC3E}">
        <p14:creationId xmlns:p14="http://schemas.microsoft.com/office/powerpoint/2010/main" val="25021194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F9CC41-E2FF-4874-AEBD-3E5EB5DD5B74}"/>
              </a:ext>
            </a:extLst>
          </p:cNvPr>
          <p:cNvSpPr>
            <a:spLocks noGrp="1"/>
          </p:cNvSpPr>
          <p:nvPr>
            <p:ph type="title"/>
          </p:nvPr>
        </p:nvSpPr>
        <p:spPr/>
        <p:txBody>
          <a:bodyPr/>
          <a:lstStyle/>
          <a:p>
            <a:r>
              <a:rPr lang="en-US" sz="3400" dirty="0"/>
              <a:t>Blood Coagulation Regulatory Molecules </a:t>
            </a:r>
            <a:r>
              <a:rPr lang="en-US" sz="2000" b="0" dirty="0"/>
              <a:t>(7 of 8)</a:t>
            </a:r>
          </a:p>
        </p:txBody>
      </p:sp>
      <p:sp>
        <p:nvSpPr>
          <p:cNvPr id="5" name="Content Placeholder 4">
            <a:extLst>
              <a:ext uri="{FF2B5EF4-FFF2-40B4-BE49-F238E27FC236}">
                <a16:creationId xmlns:a16="http://schemas.microsoft.com/office/drawing/2014/main" id="{6F4D8BA5-4953-4FA1-BD54-4FDF5F2CD77D}"/>
              </a:ext>
            </a:extLst>
          </p:cNvPr>
          <p:cNvSpPr>
            <a:spLocks noGrp="1"/>
          </p:cNvSpPr>
          <p:nvPr>
            <p:ph sz="quarter" idx="13"/>
          </p:nvPr>
        </p:nvSpPr>
        <p:spPr>
          <a:xfrm>
            <a:off x="457200" y="1842076"/>
            <a:ext cx="8407400" cy="4434275"/>
          </a:xfrm>
        </p:spPr>
        <p:txBody>
          <a:bodyPr/>
          <a:lstStyle/>
          <a:p>
            <a:r>
              <a:rPr lang="en-US" altLang="en-US" dirty="0">
                <a:cs typeface="Calibri" panose="020F0502020204030204" pitchFamily="34" charset="0"/>
              </a:rPr>
              <a:t>Tissue factor pathway inhibitor (T</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Synthesized by endothelial cells, megakaryocytes, and smooth muscle cells</a:t>
            </a:r>
          </a:p>
          <a:p>
            <a:pPr lvl="1"/>
            <a:r>
              <a:rPr lang="en-US" altLang="en-US" dirty="0">
                <a:cs typeface="Calibri" panose="020F0502020204030204" pitchFamily="34" charset="0"/>
              </a:rPr>
              <a:t>Released from platelet alpha granules during platelet activation</a:t>
            </a:r>
          </a:p>
          <a:p>
            <a:pPr lvl="1"/>
            <a:r>
              <a:rPr lang="en-US" altLang="en-US" dirty="0">
                <a:cs typeface="Calibri" panose="020F0502020204030204" pitchFamily="34" charset="0"/>
              </a:rPr>
              <a:t>Inhibits extrinsic pathway proteases</a:t>
            </a:r>
          </a:p>
          <a:p>
            <a:pPr lvl="1"/>
            <a:r>
              <a:rPr lang="en-US" altLang="en-US" dirty="0">
                <a:cs typeface="Calibri" panose="020F0502020204030204" pitchFamily="34" charset="0"/>
              </a:rPr>
              <a:t>Initially binds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a:t>
            </a:r>
          </a:p>
          <a:p>
            <a:pPr lvl="2"/>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complex associates with cell membrane</a:t>
            </a:r>
          </a:p>
          <a:p>
            <a:pPr lvl="2"/>
            <a:r>
              <a:rPr lang="en-US" altLang="en-US" dirty="0">
                <a:cs typeface="Calibri" panose="020F0502020204030204" pitchFamily="34" charset="0"/>
              </a:rPr>
              <a:t>Inactivates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a/T</a:t>
            </a:r>
            <a:r>
              <a:rPr lang="en-US" altLang="en-US" sz="100" dirty="0">
                <a:cs typeface="Calibri" panose="020F0502020204030204" pitchFamily="34" charset="0"/>
              </a:rPr>
              <a:t> </a:t>
            </a:r>
            <a:r>
              <a:rPr lang="en-US" altLang="en-US" dirty="0">
                <a:cs typeface="Calibri" panose="020F0502020204030204" pitchFamily="34" charset="0"/>
              </a:rPr>
              <a:t>F</a:t>
            </a:r>
          </a:p>
          <a:p>
            <a:pPr lvl="2"/>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a/T</a:t>
            </a:r>
            <a:r>
              <a:rPr lang="en-US" altLang="en-US" sz="100" dirty="0">
                <a:cs typeface="Calibri" panose="020F0502020204030204" pitchFamily="34" charset="0"/>
              </a:rPr>
              <a:t> </a:t>
            </a:r>
            <a:r>
              <a:rPr lang="en-US" altLang="en-US" dirty="0">
                <a:cs typeface="Calibri" panose="020F0502020204030204" pitchFamily="34" charset="0"/>
              </a:rPr>
              <a:t>F complexes cleared by L</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a:t>
            </a:r>
          </a:p>
        </p:txBody>
      </p:sp>
    </p:spTree>
    <p:extLst>
      <p:ext uri="{BB962C8B-B14F-4D97-AF65-F5344CB8AC3E}">
        <p14:creationId xmlns:p14="http://schemas.microsoft.com/office/powerpoint/2010/main" val="391871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935E-C8E6-4732-A98F-0299EF608FD0}"/>
              </a:ext>
            </a:extLst>
          </p:cNvPr>
          <p:cNvSpPr>
            <a:spLocks noGrp="1"/>
          </p:cNvSpPr>
          <p:nvPr>
            <p:ph type="title"/>
          </p:nvPr>
        </p:nvSpPr>
        <p:spPr/>
        <p:txBody>
          <a:bodyPr/>
          <a:lstStyle/>
          <a:p>
            <a:r>
              <a:rPr lang="en-US" sz="3000" dirty="0"/>
              <a:t>Table 32-1 Coagulation Factors in Intrinsic, Extrinsic, and Common Pathways</a:t>
            </a:r>
          </a:p>
        </p:txBody>
      </p:sp>
      <p:graphicFrame>
        <p:nvGraphicFramePr>
          <p:cNvPr id="4" name="Table 3">
            <a:extLst>
              <a:ext uri="{FF2B5EF4-FFF2-40B4-BE49-F238E27FC236}">
                <a16:creationId xmlns:a16="http://schemas.microsoft.com/office/drawing/2014/main" id="{667C1A25-8B03-4FF6-AEBF-2D82D64CF40F}"/>
              </a:ext>
            </a:extLst>
          </p:cNvPr>
          <p:cNvGraphicFramePr>
            <a:graphicFrameLocks noGrp="1"/>
          </p:cNvGraphicFramePr>
          <p:nvPr>
            <p:extLst>
              <p:ext uri="{D42A27DB-BD31-4B8C-83A1-F6EECF244321}">
                <p14:modId xmlns:p14="http://schemas.microsoft.com/office/powerpoint/2010/main" val="1754280938"/>
              </p:ext>
            </p:extLst>
          </p:nvPr>
        </p:nvGraphicFramePr>
        <p:xfrm>
          <a:off x="493296" y="1741771"/>
          <a:ext cx="8476938" cy="2749296"/>
        </p:xfrm>
        <a:graphic>
          <a:graphicData uri="http://schemas.openxmlformats.org/drawingml/2006/table">
            <a:tbl>
              <a:tblPr firstRow="1" bandRow="1">
                <a:tableStyleId>{2D5ABB26-0587-4C30-8999-92F81FD0307C}</a:tableStyleId>
              </a:tblPr>
              <a:tblGrid>
                <a:gridCol w="2825646">
                  <a:extLst>
                    <a:ext uri="{9D8B030D-6E8A-4147-A177-3AD203B41FA5}">
                      <a16:colId xmlns:a16="http://schemas.microsoft.com/office/drawing/2014/main" val="908737905"/>
                    </a:ext>
                  </a:extLst>
                </a:gridCol>
                <a:gridCol w="2825646">
                  <a:extLst>
                    <a:ext uri="{9D8B030D-6E8A-4147-A177-3AD203B41FA5}">
                      <a16:colId xmlns:a16="http://schemas.microsoft.com/office/drawing/2014/main" val="3009216226"/>
                    </a:ext>
                  </a:extLst>
                </a:gridCol>
                <a:gridCol w="2825646">
                  <a:extLst>
                    <a:ext uri="{9D8B030D-6E8A-4147-A177-3AD203B41FA5}">
                      <a16:colId xmlns:a16="http://schemas.microsoft.com/office/drawing/2014/main" val="3417555389"/>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Intrinsic Pathway</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Extrinsic Pathway</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Common Pathway</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653564"/>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Prekallikrien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K)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Seven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Ten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3439630"/>
                  </a:ext>
                </a:extLst>
              </a:tr>
              <a:tr h="430801">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High-molecular-weight kininogen (H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500" dirty="0">
                          <a:solidFill>
                            <a:schemeClr val="bg1"/>
                          </a:solidFill>
                          <a:effectLst/>
                          <a:latin typeface="+mn-lt"/>
                          <a:ea typeface="Times New Roman" panose="02020603050405020304" pitchFamily="18" charset="0"/>
                          <a:cs typeface="Times New Roman" panose="02020603050405020304" pitchFamily="18" charset="0"/>
                        </a:rPr>
                        <a:t>Three,</a:t>
                      </a:r>
                      <a:r>
                        <a:rPr lang="en-US" sz="1600" dirty="0">
                          <a:solidFill>
                            <a:srgbClr val="000000"/>
                          </a:solidFill>
                          <a:effectLst/>
                          <a:latin typeface="+mn-lt"/>
                          <a:ea typeface="Times New Roman" panose="02020603050405020304" pitchFamily="18" charset="0"/>
                          <a:cs typeface="Times New Roman" panose="02020603050405020304" pitchFamily="18" charset="0"/>
                        </a:rPr>
                        <a:t> Tissue factor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F)</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Five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941425"/>
                  </a:ext>
                </a:extLst>
              </a:tr>
              <a:tr h="370840">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Twelve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Blank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Two</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5218235"/>
                  </a:ext>
                </a:extLst>
              </a:tr>
              <a:tr h="370840">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Eleven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One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450237"/>
                  </a:ext>
                </a:extLst>
              </a:tr>
              <a:tr h="370840">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Nine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639463"/>
                  </a:ext>
                </a:extLst>
              </a:tr>
              <a:tr h="370840">
                <a:tc>
                  <a:txBody>
                    <a:bodyPr/>
                    <a:lstStyle/>
                    <a:p>
                      <a:pPr marL="0" marR="0">
                        <a:spcBef>
                          <a:spcPts val="0"/>
                        </a:spcBef>
                        <a:spcAft>
                          <a:spcPts val="600"/>
                        </a:spcAft>
                        <a:tabLst>
                          <a:tab pos="1193800" algn="l"/>
                          <a:tab pos="2641600" algn="l"/>
                        </a:tabLst>
                      </a:pPr>
                      <a:r>
                        <a:rPr lang="en-US" sz="1600" dirty="0">
                          <a:solidFill>
                            <a:schemeClr val="bg1"/>
                          </a:solidFill>
                          <a:effectLst/>
                          <a:latin typeface="+mn-lt"/>
                          <a:ea typeface="Times New Roman" panose="02020603050405020304" pitchFamily="18" charset="0"/>
                          <a:cs typeface="Times New Roman" panose="02020603050405020304" pitchFamily="18" charset="0"/>
                        </a:rPr>
                        <a:t>Eight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kumimoji="0" lang="en-US" sz="1600" b="0" i="0" u="none" strike="noStrike" kern="0" cap="none" spc="0" normalizeH="0" baseline="0" noProof="0" dirty="0">
                          <a:ln>
                            <a:noFill/>
                          </a:ln>
                          <a:solidFill>
                            <a:srgbClr val="FFFFFF"/>
                          </a:solidFill>
                          <a:effectLst/>
                          <a:uLnTx/>
                          <a:uFillTx/>
                          <a:latin typeface="+mn-lt"/>
                          <a:ea typeface="Times New Roman" panose="02020603050405020304" pitchFamily="18" charset="0"/>
                          <a:cs typeface="Times New Roman" panose="02020603050405020304" pitchFamily="18" charset="0"/>
                          <a:sym typeface="Arial"/>
                        </a:rPr>
                        <a:t>Blank</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554487"/>
                  </a:ext>
                </a:extLst>
              </a:tr>
            </a:tbl>
          </a:graphicData>
        </a:graphic>
      </p:graphicFrame>
      <p:graphicFrame>
        <p:nvGraphicFramePr>
          <p:cNvPr id="5" name="Object 4">
            <a:extLst>
              <a:ext uri="{FF2B5EF4-FFF2-40B4-BE49-F238E27FC236}">
                <a16:creationId xmlns:a16="http://schemas.microsoft.com/office/drawing/2014/main" id="{4CEE61B9-6665-4A63-AA03-CD4409FBCF48}"/>
              </a:ext>
            </a:extLst>
          </p:cNvPr>
          <p:cNvGraphicFramePr>
            <a:graphicFrameLocks noChangeAspect="1"/>
          </p:cNvGraphicFramePr>
          <p:nvPr>
            <p:extLst>
              <p:ext uri="{D42A27DB-BD31-4B8C-83A1-F6EECF244321}">
                <p14:modId xmlns:p14="http://schemas.microsoft.com/office/powerpoint/2010/main" val="1626031795"/>
              </p:ext>
            </p:extLst>
          </p:nvPr>
        </p:nvGraphicFramePr>
        <p:xfrm>
          <a:off x="612795" y="3077076"/>
          <a:ext cx="245115" cy="177708"/>
        </p:xfrm>
        <a:graphic>
          <a:graphicData uri="http://schemas.openxmlformats.org/presentationml/2006/ole">
            <mc:AlternateContent xmlns:mc="http://schemas.openxmlformats.org/markup-compatibility/2006">
              <mc:Choice xmlns:v="urn:schemas-microsoft-com:vml" Requires="v">
                <p:oleObj name="Equation" r:id="rId2" imgW="279360" imgH="203040" progId="Equation.DSMT4">
                  <p:embed/>
                </p:oleObj>
              </mc:Choice>
              <mc:Fallback>
                <p:oleObj name="Equation" r:id="rId2" imgW="279360" imgH="203040" progId="Equation.DSMT4">
                  <p:embed/>
                  <p:pic>
                    <p:nvPicPr>
                      <p:cNvPr id="0" name=""/>
                      <p:cNvPicPr/>
                      <p:nvPr/>
                    </p:nvPicPr>
                    <p:blipFill>
                      <a:blip r:embed="rId3"/>
                      <a:stretch>
                        <a:fillRect/>
                      </a:stretch>
                    </p:blipFill>
                    <p:spPr>
                      <a:xfrm>
                        <a:off x="612795" y="3077076"/>
                        <a:ext cx="245115" cy="17770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D179F58-E620-4B57-9FB7-07363265CA48}"/>
              </a:ext>
            </a:extLst>
          </p:cNvPr>
          <p:cNvGraphicFramePr>
            <a:graphicFrameLocks noChangeAspect="1"/>
          </p:cNvGraphicFramePr>
          <p:nvPr>
            <p:extLst>
              <p:ext uri="{D42A27DB-BD31-4B8C-83A1-F6EECF244321}">
                <p14:modId xmlns:p14="http://schemas.microsoft.com/office/powerpoint/2010/main" val="886527792"/>
              </p:ext>
            </p:extLst>
          </p:nvPr>
        </p:nvGraphicFramePr>
        <p:xfrm>
          <a:off x="617004" y="3451168"/>
          <a:ext cx="200547" cy="178265"/>
        </p:xfrm>
        <a:graphic>
          <a:graphicData uri="http://schemas.openxmlformats.org/presentationml/2006/ole">
            <mc:AlternateContent xmlns:mc="http://schemas.openxmlformats.org/markup-compatibility/2006">
              <mc:Choice xmlns:v="urn:schemas-microsoft-com:vml" Requires="v">
                <p:oleObj name="Equation" r:id="rId4" imgW="228600" imgH="203040" progId="Equation.DSMT4">
                  <p:embed/>
                </p:oleObj>
              </mc:Choice>
              <mc:Fallback>
                <p:oleObj name="Equation" r:id="rId4" imgW="228600" imgH="203040" progId="Equation.DSMT4">
                  <p:embed/>
                  <p:pic>
                    <p:nvPicPr>
                      <p:cNvPr id="0" name=""/>
                      <p:cNvPicPr/>
                      <p:nvPr/>
                    </p:nvPicPr>
                    <p:blipFill>
                      <a:blip r:embed="rId5"/>
                      <a:stretch>
                        <a:fillRect/>
                      </a:stretch>
                    </p:blipFill>
                    <p:spPr>
                      <a:xfrm>
                        <a:off x="617004" y="3451168"/>
                        <a:ext cx="200547" cy="1782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4495279-6B70-4B6A-98D7-4CD06F02C404}"/>
              </a:ext>
            </a:extLst>
          </p:cNvPr>
          <p:cNvGraphicFramePr>
            <a:graphicFrameLocks noChangeAspect="1"/>
          </p:cNvGraphicFramePr>
          <p:nvPr>
            <p:extLst>
              <p:ext uri="{D42A27DB-BD31-4B8C-83A1-F6EECF244321}">
                <p14:modId xmlns:p14="http://schemas.microsoft.com/office/powerpoint/2010/main" val="2415642997"/>
              </p:ext>
            </p:extLst>
          </p:nvPr>
        </p:nvGraphicFramePr>
        <p:xfrm>
          <a:off x="630252" y="3825941"/>
          <a:ext cx="208347" cy="196090"/>
        </p:xfrm>
        <a:graphic>
          <a:graphicData uri="http://schemas.openxmlformats.org/presentationml/2006/ole">
            <mc:AlternateContent xmlns:mc="http://schemas.openxmlformats.org/markup-compatibility/2006">
              <mc:Choice xmlns:v="urn:schemas-microsoft-com:vml" Requires="v">
                <p:oleObj name="Equation" r:id="rId6" imgW="215640" imgH="203040" progId="Equation.DSMT4">
                  <p:embed/>
                </p:oleObj>
              </mc:Choice>
              <mc:Fallback>
                <p:oleObj name="Equation" r:id="rId6" imgW="215640" imgH="203040" progId="Equation.DSMT4">
                  <p:embed/>
                  <p:pic>
                    <p:nvPicPr>
                      <p:cNvPr id="0" name=""/>
                      <p:cNvPicPr/>
                      <p:nvPr/>
                    </p:nvPicPr>
                    <p:blipFill>
                      <a:blip r:embed="rId7"/>
                      <a:stretch>
                        <a:fillRect/>
                      </a:stretch>
                    </p:blipFill>
                    <p:spPr>
                      <a:xfrm>
                        <a:off x="630252" y="3825941"/>
                        <a:ext cx="208347" cy="19609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7C362D4-53CD-4112-AD8A-1E9F4CEC6A9E}"/>
              </a:ext>
            </a:extLst>
          </p:cNvPr>
          <p:cNvGraphicFramePr>
            <a:graphicFrameLocks noChangeAspect="1"/>
          </p:cNvGraphicFramePr>
          <p:nvPr>
            <p:extLst>
              <p:ext uri="{D42A27DB-BD31-4B8C-83A1-F6EECF244321}">
                <p14:modId xmlns:p14="http://schemas.microsoft.com/office/powerpoint/2010/main" val="2208444253"/>
              </p:ext>
            </p:extLst>
          </p:nvPr>
        </p:nvGraphicFramePr>
        <p:xfrm>
          <a:off x="624000" y="4193786"/>
          <a:ext cx="273474" cy="162060"/>
        </p:xfrm>
        <a:graphic>
          <a:graphicData uri="http://schemas.openxmlformats.org/presentationml/2006/ole">
            <mc:AlternateContent xmlns:mc="http://schemas.openxmlformats.org/markup-compatibility/2006">
              <mc:Choice xmlns:v="urn:schemas-microsoft-com:vml" Requires="v">
                <p:oleObj name="Equation" r:id="rId8" imgW="342720" imgH="203040" progId="Equation.DSMT4">
                  <p:embed/>
                </p:oleObj>
              </mc:Choice>
              <mc:Fallback>
                <p:oleObj name="Equation" r:id="rId8" imgW="342720" imgH="203040" progId="Equation.DSMT4">
                  <p:embed/>
                  <p:pic>
                    <p:nvPicPr>
                      <p:cNvPr id="0" name=""/>
                      <p:cNvPicPr/>
                      <p:nvPr/>
                    </p:nvPicPr>
                    <p:blipFill>
                      <a:blip r:embed="rId9"/>
                      <a:stretch>
                        <a:fillRect/>
                      </a:stretch>
                    </p:blipFill>
                    <p:spPr>
                      <a:xfrm>
                        <a:off x="624000" y="4193786"/>
                        <a:ext cx="273474" cy="16206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9A9BCCD-92FC-4F84-8361-531986924983}"/>
              </a:ext>
            </a:extLst>
          </p:cNvPr>
          <p:cNvGraphicFramePr>
            <a:graphicFrameLocks noChangeAspect="1"/>
          </p:cNvGraphicFramePr>
          <p:nvPr>
            <p:extLst>
              <p:ext uri="{D42A27DB-BD31-4B8C-83A1-F6EECF244321}">
                <p14:modId xmlns:p14="http://schemas.microsoft.com/office/powerpoint/2010/main" val="2337233059"/>
              </p:ext>
            </p:extLst>
          </p:nvPr>
        </p:nvGraphicFramePr>
        <p:xfrm>
          <a:off x="3378773" y="2184792"/>
          <a:ext cx="292100" cy="203200"/>
        </p:xfrm>
        <a:graphic>
          <a:graphicData uri="http://schemas.openxmlformats.org/presentationml/2006/ole">
            <mc:AlternateContent xmlns:mc="http://schemas.openxmlformats.org/markup-compatibility/2006">
              <mc:Choice xmlns:v="urn:schemas-microsoft-com:vml" Requires="v">
                <p:oleObj name="Equation" r:id="rId10" imgW="291960" imgH="203040" progId="Equation.DSMT4">
                  <p:embed/>
                </p:oleObj>
              </mc:Choice>
              <mc:Fallback>
                <p:oleObj name="Equation" r:id="rId10" imgW="291960" imgH="203040" progId="Equation.DSMT4">
                  <p:embed/>
                  <p:pic>
                    <p:nvPicPr>
                      <p:cNvPr id="0" name=""/>
                      <p:cNvPicPr/>
                      <p:nvPr/>
                    </p:nvPicPr>
                    <p:blipFill>
                      <a:blip r:embed="rId11"/>
                      <a:stretch>
                        <a:fillRect/>
                      </a:stretch>
                    </p:blipFill>
                    <p:spPr>
                      <a:xfrm>
                        <a:off x="3378773" y="2184792"/>
                        <a:ext cx="292100" cy="203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2A299DD-1D71-4AA7-ADC0-3BBC952FEEDD}"/>
              </a:ext>
            </a:extLst>
          </p:cNvPr>
          <p:cNvGraphicFramePr>
            <a:graphicFrameLocks noChangeAspect="1"/>
          </p:cNvGraphicFramePr>
          <p:nvPr>
            <p:extLst>
              <p:ext uri="{D42A27DB-BD31-4B8C-83A1-F6EECF244321}">
                <p14:modId xmlns:p14="http://schemas.microsoft.com/office/powerpoint/2010/main" val="3765982853"/>
              </p:ext>
            </p:extLst>
          </p:nvPr>
        </p:nvGraphicFramePr>
        <p:xfrm>
          <a:off x="3375719" y="2509372"/>
          <a:ext cx="241300" cy="241300"/>
        </p:xfrm>
        <a:graphic>
          <a:graphicData uri="http://schemas.openxmlformats.org/presentationml/2006/ole">
            <mc:AlternateContent xmlns:mc="http://schemas.openxmlformats.org/markup-compatibility/2006">
              <mc:Choice xmlns:v="urn:schemas-microsoft-com:vml" Requires="v">
                <p:oleObj name="Equation" r:id="rId12" imgW="241200" imgH="241200" progId="Equation.DSMT4">
                  <p:embed/>
                </p:oleObj>
              </mc:Choice>
              <mc:Fallback>
                <p:oleObj name="Equation" r:id="rId12" imgW="241200" imgH="241200" progId="Equation.DSMT4">
                  <p:embed/>
                  <p:pic>
                    <p:nvPicPr>
                      <p:cNvPr id="0" name=""/>
                      <p:cNvPicPr/>
                      <p:nvPr/>
                    </p:nvPicPr>
                    <p:blipFill>
                      <a:blip r:embed="rId13"/>
                      <a:stretch>
                        <a:fillRect/>
                      </a:stretch>
                    </p:blipFill>
                    <p:spPr>
                      <a:xfrm>
                        <a:off x="3375719" y="2509372"/>
                        <a:ext cx="241300" cy="241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0FB666A-BBBD-4B03-B3D8-E257F90F33B7}"/>
              </a:ext>
            </a:extLst>
          </p:cNvPr>
          <p:cNvGraphicFramePr>
            <a:graphicFrameLocks noChangeAspect="1"/>
          </p:cNvGraphicFramePr>
          <p:nvPr>
            <p:extLst>
              <p:ext uri="{D42A27DB-BD31-4B8C-83A1-F6EECF244321}">
                <p14:modId xmlns:p14="http://schemas.microsoft.com/office/powerpoint/2010/main" val="2850981556"/>
              </p:ext>
            </p:extLst>
          </p:nvPr>
        </p:nvGraphicFramePr>
        <p:xfrm>
          <a:off x="6287478" y="2206473"/>
          <a:ext cx="168088" cy="179295"/>
        </p:xfrm>
        <a:graphic>
          <a:graphicData uri="http://schemas.openxmlformats.org/presentationml/2006/ole">
            <mc:AlternateContent xmlns:mc="http://schemas.openxmlformats.org/markup-compatibility/2006">
              <mc:Choice xmlns:v="urn:schemas-microsoft-com:vml" Requires="v">
                <p:oleObj name="Equation" r:id="rId14" imgW="190440" imgH="203040" progId="Equation.DSMT4">
                  <p:embed/>
                </p:oleObj>
              </mc:Choice>
              <mc:Fallback>
                <p:oleObj name="Equation" r:id="rId14" imgW="190440" imgH="203040" progId="Equation.DSMT4">
                  <p:embed/>
                  <p:pic>
                    <p:nvPicPr>
                      <p:cNvPr id="0" name=""/>
                      <p:cNvPicPr/>
                      <p:nvPr/>
                    </p:nvPicPr>
                    <p:blipFill>
                      <a:blip r:embed="rId15"/>
                      <a:stretch>
                        <a:fillRect/>
                      </a:stretch>
                    </p:blipFill>
                    <p:spPr>
                      <a:xfrm>
                        <a:off x="6287478" y="2206473"/>
                        <a:ext cx="168088" cy="1792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2C904B8-923E-4994-A7BF-FFD74003248E}"/>
              </a:ext>
            </a:extLst>
          </p:cNvPr>
          <p:cNvGraphicFramePr>
            <a:graphicFrameLocks noChangeAspect="1"/>
          </p:cNvGraphicFramePr>
          <p:nvPr>
            <p:extLst>
              <p:ext uri="{D42A27DB-BD31-4B8C-83A1-F6EECF244321}">
                <p14:modId xmlns:p14="http://schemas.microsoft.com/office/powerpoint/2010/main" val="1860894397"/>
              </p:ext>
            </p:extLst>
          </p:nvPr>
        </p:nvGraphicFramePr>
        <p:xfrm>
          <a:off x="6302465" y="2626199"/>
          <a:ext cx="168088" cy="179295"/>
        </p:xfrm>
        <a:graphic>
          <a:graphicData uri="http://schemas.openxmlformats.org/presentationml/2006/ole">
            <mc:AlternateContent xmlns:mc="http://schemas.openxmlformats.org/markup-compatibility/2006">
              <mc:Choice xmlns:v="urn:schemas-microsoft-com:vml" Requires="v">
                <p:oleObj name="Equation" r:id="rId16" imgW="190440" imgH="203040" progId="Equation.DSMT4">
                  <p:embed/>
                </p:oleObj>
              </mc:Choice>
              <mc:Fallback>
                <p:oleObj name="Equation" r:id="rId16" imgW="190440" imgH="203040" progId="Equation.DSMT4">
                  <p:embed/>
                  <p:pic>
                    <p:nvPicPr>
                      <p:cNvPr id="0" name=""/>
                      <p:cNvPicPr/>
                      <p:nvPr/>
                    </p:nvPicPr>
                    <p:blipFill>
                      <a:blip r:embed="rId17"/>
                      <a:stretch>
                        <a:fillRect/>
                      </a:stretch>
                    </p:blipFill>
                    <p:spPr>
                      <a:xfrm>
                        <a:off x="6302465" y="2626199"/>
                        <a:ext cx="168088" cy="17929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97DD0E7-85FE-404D-9D6B-8E7AD683CDC8}"/>
              </a:ext>
            </a:extLst>
          </p:cNvPr>
          <p:cNvGraphicFramePr>
            <a:graphicFrameLocks noChangeAspect="1"/>
          </p:cNvGraphicFramePr>
          <p:nvPr>
            <p:extLst>
              <p:ext uri="{D42A27DB-BD31-4B8C-83A1-F6EECF244321}">
                <p14:modId xmlns:p14="http://schemas.microsoft.com/office/powerpoint/2010/main" val="1033522019"/>
              </p:ext>
            </p:extLst>
          </p:nvPr>
        </p:nvGraphicFramePr>
        <p:xfrm>
          <a:off x="6339870" y="3051944"/>
          <a:ext cx="123265" cy="197224"/>
        </p:xfrm>
        <a:graphic>
          <a:graphicData uri="http://schemas.openxmlformats.org/presentationml/2006/ole">
            <mc:AlternateContent xmlns:mc="http://schemas.openxmlformats.org/markup-compatibility/2006">
              <mc:Choice xmlns:v="urn:schemas-microsoft-com:vml" Requires="v">
                <p:oleObj name="Equation" r:id="rId18" imgW="126720" imgH="203040" progId="Equation.DSMT4">
                  <p:embed/>
                </p:oleObj>
              </mc:Choice>
              <mc:Fallback>
                <p:oleObj name="Equation" r:id="rId18" imgW="126720" imgH="203040" progId="Equation.DSMT4">
                  <p:embed/>
                  <p:pic>
                    <p:nvPicPr>
                      <p:cNvPr id="0" name=""/>
                      <p:cNvPicPr/>
                      <p:nvPr/>
                    </p:nvPicPr>
                    <p:blipFill>
                      <a:blip r:embed="rId19"/>
                      <a:stretch>
                        <a:fillRect/>
                      </a:stretch>
                    </p:blipFill>
                    <p:spPr>
                      <a:xfrm>
                        <a:off x="6339870" y="3051944"/>
                        <a:ext cx="123265" cy="19722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94BA8B7-B165-4329-B792-64FF2F6275BA}"/>
              </a:ext>
            </a:extLst>
          </p:cNvPr>
          <p:cNvGraphicFramePr>
            <a:graphicFrameLocks noChangeAspect="1"/>
          </p:cNvGraphicFramePr>
          <p:nvPr>
            <p:extLst>
              <p:ext uri="{D42A27DB-BD31-4B8C-83A1-F6EECF244321}">
                <p14:modId xmlns:p14="http://schemas.microsoft.com/office/powerpoint/2010/main" val="1455740936"/>
              </p:ext>
            </p:extLst>
          </p:nvPr>
        </p:nvGraphicFramePr>
        <p:xfrm>
          <a:off x="6349530" y="3441687"/>
          <a:ext cx="73959" cy="197224"/>
        </p:xfrm>
        <a:graphic>
          <a:graphicData uri="http://schemas.openxmlformats.org/presentationml/2006/ole">
            <mc:AlternateContent xmlns:mc="http://schemas.openxmlformats.org/markup-compatibility/2006">
              <mc:Choice xmlns:v="urn:schemas-microsoft-com:vml" Requires="v">
                <p:oleObj name="Equation" r:id="rId20" imgW="75960" imgH="203040" progId="Equation.DSMT4">
                  <p:embed/>
                </p:oleObj>
              </mc:Choice>
              <mc:Fallback>
                <p:oleObj name="Equation" r:id="rId20" imgW="75960" imgH="203040" progId="Equation.DSMT4">
                  <p:embed/>
                  <p:pic>
                    <p:nvPicPr>
                      <p:cNvPr id="0" name=""/>
                      <p:cNvPicPr/>
                      <p:nvPr/>
                    </p:nvPicPr>
                    <p:blipFill>
                      <a:blip r:embed="rId21"/>
                      <a:stretch>
                        <a:fillRect/>
                      </a:stretch>
                    </p:blipFill>
                    <p:spPr>
                      <a:xfrm>
                        <a:off x="6349530" y="3441687"/>
                        <a:ext cx="73959" cy="197224"/>
                      </a:xfrm>
                      <a:prstGeom prst="rect">
                        <a:avLst/>
                      </a:prstGeom>
                    </p:spPr>
                  </p:pic>
                </p:oleObj>
              </mc:Fallback>
            </mc:AlternateContent>
          </a:graphicData>
        </a:graphic>
      </p:graphicFrame>
    </p:spTree>
    <p:extLst>
      <p:ext uri="{BB962C8B-B14F-4D97-AF65-F5344CB8AC3E}">
        <p14:creationId xmlns:p14="http://schemas.microsoft.com/office/powerpoint/2010/main" val="35618368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B488-20CA-47D7-8716-5059CD8F11E1}"/>
              </a:ext>
            </a:extLst>
          </p:cNvPr>
          <p:cNvSpPr>
            <a:spLocks noGrp="1"/>
          </p:cNvSpPr>
          <p:nvPr>
            <p:ph type="title"/>
          </p:nvPr>
        </p:nvSpPr>
        <p:spPr/>
        <p:txBody>
          <a:bodyPr/>
          <a:lstStyle/>
          <a:p>
            <a:r>
              <a:rPr lang="en-US" dirty="0"/>
              <a:t>Figure 32-22</a:t>
            </a:r>
          </a:p>
        </p:txBody>
      </p:sp>
      <p:pic>
        <p:nvPicPr>
          <p:cNvPr id="4" name="Picture 3" descr="First, from the top left, T F P I binds to F X a and neutralizes it, resulting in a conformational change of T F P I that promotes binding of the F X a slash T F P I complex with the F V I I a slash T F complex in a calcium-dependent reaction.">
            <a:extLst>
              <a:ext uri="{FF2B5EF4-FFF2-40B4-BE49-F238E27FC236}">
                <a16:creationId xmlns:a16="http://schemas.microsoft.com/office/drawing/2014/main" id="{C81A85A4-76CE-45FD-B66A-8BE8A67D2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069" y="1780586"/>
            <a:ext cx="6607863" cy="4156364"/>
          </a:xfrm>
          <a:prstGeom prst="rect">
            <a:avLst/>
          </a:prstGeom>
        </p:spPr>
      </p:pic>
    </p:spTree>
    <p:extLst>
      <p:ext uri="{BB962C8B-B14F-4D97-AF65-F5344CB8AC3E}">
        <p14:creationId xmlns:p14="http://schemas.microsoft.com/office/powerpoint/2010/main" val="1885018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DB3A-B3AE-4762-850A-F625FAE1F83F}"/>
              </a:ext>
            </a:extLst>
          </p:cNvPr>
          <p:cNvSpPr>
            <a:spLocks noGrp="1"/>
          </p:cNvSpPr>
          <p:nvPr>
            <p:ph type="title"/>
          </p:nvPr>
        </p:nvSpPr>
        <p:spPr/>
        <p:txBody>
          <a:bodyPr/>
          <a:lstStyle/>
          <a:p>
            <a:r>
              <a:rPr lang="en-US" dirty="0"/>
              <a:t>Blood Coagulation Regulatory Molecules </a:t>
            </a:r>
            <a:r>
              <a:rPr lang="en-US" sz="2000" b="0" dirty="0"/>
              <a:t>(8 of 8)</a:t>
            </a:r>
          </a:p>
        </p:txBody>
      </p:sp>
      <p:sp>
        <p:nvSpPr>
          <p:cNvPr id="3" name="Content Placeholder 2">
            <a:extLst>
              <a:ext uri="{FF2B5EF4-FFF2-40B4-BE49-F238E27FC236}">
                <a16:creationId xmlns:a16="http://schemas.microsoft.com/office/drawing/2014/main" id="{00692F3A-1313-4F17-827D-108D4912079B}"/>
              </a:ext>
            </a:extLst>
          </p:cNvPr>
          <p:cNvSpPr>
            <a:spLocks noGrp="1"/>
          </p:cNvSpPr>
          <p:nvPr>
            <p:ph sz="quarter" idx="13"/>
          </p:nvPr>
        </p:nvSpPr>
        <p:spPr>
          <a:xfrm>
            <a:off x="457199" y="1861127"/>
            <a:ext cx="8566879" cy="4619622"/>
          </a:xfrm>
        </p:spPr>
        <p:txBody>
          <a:bodyPr/>
          <a:lstStyle/>
          <a:p>
            <a:r>
              <a:rPr lang="en-US" altLang="en-US" sz="2200" dirty="0"/>
              <a:t>Protease Nexin-1 (P</a:t>
            </a:r>
            <a:r>
              <a:rPr lang="en-US" altLang="en-US" sz="100" dirty="0"/>
              <a:t> </a:t>
            </a:r>
            <a:r>
              <a:rPr lang="en-US" altLang="en-US" sz="2200" dirty="0"/>
              <a:t>N1)</a:t>
            </a:r>
          </a:p>
          <a:p>
            <a:pPr lvl="1"/>
            <a:r>
              <a:rPr lang="en-US" altLang="en-US" sz="2200" dirty="0"/>
              <a:t>Important regulator of vascular thrombosis</a:t>
            </a:r>
          </a:p>
          <a:p>
            <a:pPr lvl="1"/>
            <a:r>
              <a:rPr lang="en-US" altLang="en-US" sz="2200" dirty="0"/>
              <a:t>Inhibitory activity for target proteases is enhanced by heparin</a:t>
            </a:r>
          </a:p>
          <a:p>
            <a:pPr lvl="1"/>
            <a:r>
              <a:rPr lang="en-US" altLang="en-US" sz="2200" dirty="0"/>
              <a:t>Inhibits thrombin, trypsin, t</a:t>
            </a:r>
            <a:r>
              <a:rPr lang="en-US" altLang="en-US" sz="100" dirty="0"/>
              <a:t> </a:t>
            </a:r>
            <a:r>
              <a:rPr lang="en-US" altLang="en-US" sz="2200" dirty="0"/>
              <a:t>P</a:t>
            </a:r>
            <a:r>
              <a:rPr lang="en-US" altLang="en-US" sz="100" dirty="0"/>
              <a:t> </a:t>
            </a:r>
            <a:r>
              <a:rPr lang="en-US" altLang="en-US" sz="2200" dirty="0"/>
              <a:t>A, u</a:t>
            </a:r>
            <a:r>
              <a:rPr lang="en-US" altLang="en-US" sz="100" dirty="0"/>
              <a:t> </a:t>
            </a:r>
            <a:r>
              <a:rPr lang="en-US" altLang="en-US" sz="2200" dirty="0"/>
              <a:t>P</a:t>
            </a:r>
            <a:r>
              <a:rPr lang="en-US" altLang="en-US" sz="100" dirty="0"/>
              <a:t> </a:t>
            </a:r>
            <a:r>
              <a:rPr lang="en-US" altLang="en-US" sz="2200" dirty="0"/>
              <a:t>A, plasmin, F</a:t>
            </a:r>
            <a:r>
              <a:rPr lang="en-US" altLang="en-US" sz="100" dirty="0"/>
              <a:t> </a:t>
            </a:r>
            <a:r>
              <a:rPr lang="en-US" altLang="en-US" sz="2200" dirty="0"/>
              <a:t>X</a:t>
            </a:r>
            <a:r>
              <a:rPr lang="en-US" altLang="en-US" sz="100" dirty="0"/>
              <a:t> </a:t>
            </a:r>
            <a:r>
              <a:rPr lang="en-US" altLang="en-US" sz="2200" dirty="0"/>
              <a:t>a, F</a:t>
            </a:r>
            <a:r>
              <a:rPr lang="en-US" altLang="en-US" sz="100" dirty="0"/>
              <a:t> </a:t>
            </a:r>
            <a:r>
              <a:rPr lang="en-US" altLang="en-US" sz="2200" dirty="0"/>
              <a:t>X</a:t>
            </a:r>
            <a:r>
              <a:rPr lang="en-US" altLang="en-US" sz="100" dirty="0"/>
              <a:t> </a:t>
            </a:r>
            <a:r>
              <a:rPr lang="en-US" altLang="en-US" sz="2200" dirty="0"/>
              <a:t>I</a:t>
            </a:r>
            <a:r>
              <a:rPr lang="en-US" altLang="en-US" sz="100" dirty="0"/>
              <a:t> </a:t>
            </a:r>
            <a:r>
              <a:rPr lang="en-US" altLang="en-US" sz="2200" dirty="0"/>
              <a:t>a, A</a:t>
            </a:r>
            <a:r>
              <a:rPr lang="en-US" altLang="en-US" sz="100" dirty="0"/>
              <a:t> </a:t>
            </a:r>
            <a:r>
              <a:rPr lang="en-US" altLang="en-US" sz="2200" dirty="0"/>
              <a:t>P</a:t>
            </a:r>
            <a:r>
              <a:rPr lang="en-US" altLang="en-US" sz="100" dirty="0"/>
              <a:t> </a:t>
            </a:r>
            <a:r>
              <a:rPr lang="en-US" altLang="en-US" sz="2200" dirty="0"/>
              <a:t>C</a:t>
            </a:r>
          </a:p>
          <a:p>
            <a:pPr lvl="2"/>
            <a:r>
              <a:rPr lang="en-US" altLang="en-US" sz="2200" dirty="0"/>
              <a:t>Anticoagulant and antifibrinolytic activities</a:t>
            </a:r>
          </a:p>
          <a:p>
            <a:r>
              <a:rPr lang="el-GR" altLang="en-US" sz="2200" i="1" dirty="0">
                <a:cs typeface="Times New Roman" panose="02020603050405020304" pitchFamily="18" charset="0"/>
              </a:rPr>
              <a:t>α</a:t>
            </a:r>
            <a:r>
              <a:rPr lang="en-US" altLang="en-US" sz="2200" baseline="-25000" dirty="0"/>
              <a:t>2</a:t>
            </a:r>
            <a:r>
              <a:rPr lang="en-US" altLang="en-US" sz="2200" dirty="0"/>
              <a:t>-macroglobubin</a:t>
            </a:r>
          </a:p>
          <a:p>
            <a:pPr lvl="1"/>
            <a:r>
              <a:rPr lang="en-US" altLang="en-US" sz="2200" dirty="0"/>
              <a:t>Inhibits several serine proteases</a:t>
            </a:r>
          </a:p>
          <a:p>
            <a:pPr lvl="1"/>
            <a:r>
              <a:rPr lang="en-US" altLang="en-US" sz="2200" dirty="0"/>
              <a:t>Back-up inhibitor</a:t>
            </a:r>
          </a:p>
          <a:p>
            <a:pPr lvl="2"/>
            <a:r>
              <a:rPr lang="en-US" altLang="en-US" sz="2200" dirty="0"/>
              <a:t>Traps enzyme and prevents binding to substrate</a:t>
            </a:r>
          </a:p>
          <a:p>
            <a:pPr lvl="1"/>
            <a:r>
              <a:rPr lang="en-US" altLang="en-US" sz="2200" dirty="0"/>
              <a:t>Enzyme-inhibitor complex removed via L</a:t>
            </a:r>
            <a:r>
              <a:rPr lang="en-US" altLang="en-US" sz="100" dirty="0"/>
              <a:t> </a:t>
            </a:r>
            <a:r>
              <a:rPr lang="en-US" altLang="en-US" sz="2200" dirty="0"/>
              <a:t>R</a:t>
            </a:r>
            <a:r>
              <a:rPr lang="en-US" altLang="en-US" sz="100" dirty="0"/>
              <a:t> </a:t>
            </a:r>
            <a:r>
              <a:rPr lang="en-US" altLang="en-US" sz="2200" dirty="0"/>
              <a:t>P</a:t>
            </a:r>
          </a:p>
        </p:txBody>
      </p:sp>
    </p:spTree>
    <p:extLst>
      <p:ext uri="{BB962C8B-B14F-4D97-AF65-F5344CB8AC3E}">
        <p14:creationId xmlns:p14="http://schemas.microsoft.com/office/powerpoint/2010/main" val="19024581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CF20-5142-4918-9B15-814A1F7730DC}"/>
              </a:ext>
            </a:extLst>
          </p:cNvPr>
          <p:cNvSpPr>
            <a:spLocks noGrp="1"/>
          </p:cNvSpPr>
          <p:nvPr>
            <p:ph type="title"/>
          </p:nvPr>
        </p:nvSpPr>
        <p:spPr/>
        <p:txBody>
          <a:bodyPr/>
          <a:lstStyle/>
          <a:p>
            <a:r>
              <a:rPr lang="en-US" dirty="0"/>
              <a:t>Physiologic Hemostasis </a:t>
            </a:r>
            <a:r>
              <a:rPr lang="en-US" sz="2000" b="0" dirty="0"/>
              <a:t>(1 of 2)</a:t>
            </a:r>
          </a:p>
        </p:txBody>
      </p:sp>
      <p:sp>
        <p:nvSpPr>
          <p:cNvPr id="3" name="Content Placeholder 2">
            <a:extLst>
              <a:ext uri="{FF2B5EF4-FFF2-40B4-BE49-F238E27FC236}">
                <a16:creationId xmlns:a16="http://schemas.microsoft.com/office/drawing/2014/main" id="{7FB97E7C-8F42-4176-94C8-309B3C83184E}"/>
              </a:ext>
            </a:extLst>
          </p:cNvPr>
          <p:cNvSpPr>
            <a:spLocks noGrp="1"/>
          </p:cNvSpPr>
          <p:nvPr>
            <p:ph sz="quarter" idx="13"/>
          </p:nvPr>
        </p:nvSpPr>
        <p:spPr>
          <a:xfrm>
            <a:off x="285146" y="1940044"/>
            <a:ext cx="8229600" cy="1872672"/>
          </a:xfrm>
        </p:spPr>
        <p:txBody>
          <a:bodyPr/>
          <a:lstStyle/>
          <a:p>
            <a:r>
              <a:rPr lang="en-US" altLang="en-US" dirty="0">
                <a:cs typeface="Calibri" panose="020F0502020204030204" pitchFamily="34" charset="0"/>
              </a:rPr>
              <a:t>Coagulation is a </a:t>
            </a:r>
            <a:r>
              <a:rPr lang="en-US" altLang="en-US" b="1" dirty="0">
                <a:cs typeface="Calibri" panose="020F0502020204030204" pitchFamily="34" charset="0"/>
              </a:rPr>
              <a:t>cell-based </a:t>
            </a:r>
            <a:r>
              <a:rPr lang="en-US" altLang="en-US" dirty="0">
                <a:cs typeface="Calibri" panose="020F0502020204030204" pitchFamily="34" charset="0"/>
              </a:rPr>
              <a:t>system</a:t>
            </a:r>
          </a:p>
          <a:p>
            <a:r>
              <a:rPr lang="en-US" altLang="en-US" dirty="0">
                <a:cs typeface="Calibri" panose="020F0502020204030204" pitchFamily="34" charset="0"/>
              </a:rPr>
              <a:t>Intrinsic and extrinsic systems work together and not independently of each other</a:t>
            </a:r>
          </a:p>
          <a:p>
            <a:r>
              <a:rPr lang="en-US" altLang="en-US" dirty="0">
                <a:cs typeface="Calibri" panose="020F0502020204030204" pitchFamily="34" charset="0"/>
              </a:rPr>
              <a:t>Key initiator of in vivo coagulation is T</a:t>
            </a:r>
            <a:r>
              <a:rPr lang="en-US" altLang="en-US" sz="100" dirty="0">
                <a:cs typeface="Calibri" panose="020F0502020204030204" pitchFamily="34" charset="0"/>
              </a:rPr>
              <a:t> </a:t>
            </a:r>
            <a:r>
              <a:rPr lang="en-US" altLang="en-US" dirty="0">
                <a:cs typeface="Calibri" panose="020F0502020204030204" pitchFamily="34" charset="0"/>
              </a:rPr>
              <a:t>F</a:t>
            </a:r>
          </a:p>
        </p:txBody>
      </p:sp>
      <p:sp>
        <p:nvSpPr>
          <p:cNvPr id="4" name="Content Placeholder 3">
            <a:extLst>
              <a:ext uri="{FF2B5EF4-FFF2-40B4-BE49-F238E27FC236}">
                <a16:creationId xmlns:a16="http://schemas.microsoft.com/office/drawing/2014/main" id="{294D0639-A42D-4CB0-BE53-6B420CD51EA5}"/>
              </a:ext>
            </a:extLst>
          </p:cNvPr>
          <p:cNvSpPr>
            <a:spLocks noGrp="1"/>
          </p:cNvSpPr>
          <p:nvPr>
            <p:ph sz="quarter" idx="14"/>
          </p:nvPr>
        </p:nvSpPr>
        <p:spPr>
          <a:xfrm>
            <a:off x="465620" y="4122012"/>
            <a:ext cx="3864469" cy="399054"/>
          </a:xfrm>
        </p:spPr>
        <p:txBody>
          <a:bodyPr/>
          <a:lstStyle/>
          <a:p>
            <a:pPr lvl="1"/>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F/V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activates both</a:t>
            </a:r>
            <a:endParaRPr lang="en-US" dirty="0"/>
          </a:p>
        </p:txBody>
      </p:sp>
      <p:sp>
        <p:nvSpPr>
          <p:cNvPr id="5" name="Content Placeholder 4">
            <a:extLst>
              <a:ext uri="{FF2B5EF4-FFF2-40B4-BE49-F238E27FC236}">
                <a16:creationId xmlns:a16="http://schemas.microsoft.com/office/drawing/2014/main" id="{BAB586D5-1B56-499C-BCBE-738B88B7CDB4}"/>
              </a:ext>
            </a:extLst>
          </p:cNvPr>
          <p:cNvSpPr>
            <a:spLocks noGrp="1"/>
          </p:cNvSpPr>
          <p:nvPr>
            <p:ph sz="quarter" idx="15"/>
          </p:nvPr>
        </p:nvSpPr>
        <p:spPr>
          <a:xfrm>
            <a:off x="465620" y="4540116"/>
            <a:ext cx="7868653" cy="1230208"/>
          </a:xfrm>
        </p:spPr>
        <p:txBody>
          <a:bodyPr/>
          <a:lstStyle/>
          <a:p>
            <a:pPr lvl="1"/>
            <a:r>
              <a:rPr lang="en-US" altLang="en-US" dirty="0">
                <a:cs typeface="Calibri" panose="020F0502020204030204" pitchFamily="34" charset="0"/>
              </a:rPr>
              <a:t>Referred to as tissue factor pathway</a:t>
            </a:r>
          </a:p>
          <a:p>
            <a:pPr lvl="1"/>
            <a:r>
              <a:rPr lang="en-US" altLang="en-US" dirty="0">
                <a:cs typeface="Calibri" panose="020F0502020204030204" pitchFamily="34" charset="0"/>
              </a:rPr>
              <a:t>Does </a:t>
            </a:r>
            <a:r>
              <a:rPr lang="en-US" altLang="en-US" b="1" dirty="0">
                <a:cs typeface="Calibri" panose="020F0502020204030204" pitchFamily="34" charset="0"/>
              </a:rPr>
              <a:t>Not</a:t>
            </a:r>
            <a:r>
              <a:rPr lang="en-US" altLang="en-US" dirty="0">
                <a:cs typeface="Calibri" panose="020F0502020204030204" pitchFamily="34" charset="0"/>
              </a:rPr>
              <a:t> make the activation of X by intrinsic Xase (I</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a/P</a:t>
            </a:r>
            <a:r>
              <a:rPr lang="en-US" altLang="en-US" sz="100" dirty="0">
                <a:cs typeface="Calibri" panose="020F0502020204030204" pitchFamily="34" charset="0"/>
              </a:rPr>
              <a:t> </a:t>
            </a:r>
            <a:r>
              <a:rPr lang="en-US" altLang="en-US" dirty="0">
                <a:cs typeface="Calibri" panose="020F0502020204030204" pitchFamily="34" charset="0"/>
              </a:rPr>
              <a:t>L,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unnecessary</a:t>
            </a:r>
          </a:p>
        </p:txBody>
      </p:sp>
      <p:graphicFrame>
        <p:nvGraphicFramePr>
          <p:cNvPr id="7" name="Object 6" descr="Ten and Nine">
            <a:extLst>
              <a:ext uri="{FF2B5EF4-FFF2-40B4-BE49-F238E27FC236}">
                <a16:creationId xmlns:a16="http://schemas.microsoft.com/office/drawing/2014/main" id="{80B6F96A-D382-410F-838A-388C581286F6}"/>
              </a:ext>
            </a:extLst>
          </p:cNvPr>
          <p:cNvGraphicFramePr>
            <a:graphicFrameLocks noChangeAspect="1"/>
          </p:cNvGraphicFramePr>
          <p:nvPr>
            <p:extLst>
              <p:ext uri="{D42A27DB-BD31-4B8C-83A1-F6EECF244321}">
                <p14:modId xmlns:p14="http://schemas.microsoft.com/office/powerpoint/2010/main" val="67402745"/>
              </p:ext>
            </p:extLst>
          </p:nvPr>
        </p:nvGraphicFramePr>
        <p:xfrm>
          <a:off x="3590322" y="4132274"/>
          <a:ext cx="1108364" cy="265545"/>
        </p:xfrm>
        <a:graphic>
          <a:graphicData uri="http://schemas.openxmlformats.org/presentationml/2006/ole">
            <mc:AlternateContent xmlns:mc="http://schemas.openxmlformats.org/markup-compatibility/2006">
              <mc:Choice xmlns:v="urn:schemas-microsoft-com:vml" Requires="v">
                <p:oleObj name="Equation" r:id="rId2" imgW="1218960" imgH="291960" progId="Equation.DSMT4">
                  <p:embed/>
                </p:oleObj>
              </mc:Choice>
              <mc:Fallback>
                <p:oleObj name="Equation" r:id="rId2" imgW="1218960" imgH="291960" progId="Equation.DSMT4">
                  <p:embed/>
                  <p:pic>
                    <p:nvPicPr>
                      <p:cNvPr id="0" name=""/>
                      <p:cNvPicPr/>
                      <p:nvPr/>
                    </p:nvPicPr>
                    <p:blipFill>
                      <a:blip r:embed="rId3"/>
                      <a:stretch>
                        <a:fillRect/>
                      </a:stretch>
                    </p:blipFill>
                    <p:spPr>
                      <a:xfrm>
                        <a:off x="3590322" y="4132274"/>
                        <a:ext cx="1108364" cy="265545"/>
                      </a:xfrm>
                      <a:prstGeom prst="rect">
                        <a:avLst/>
                      </a:prstGeom>
                    </p:spPr>
                  </p:pic>
                </p:oleObj>
              </mc:Fallback>
            </mc:AlternateContent>
          </a:graphicData>
        </a:graphic>
      </p:graphicFrame>
    </p:spTree>
    <p:extLst>
      <p:ext uri="{BB962C8B-B14F-4D97-AF65-F5344CB8AC3E}">
        <p14:creationId xmlns:p14="http://schemas.microsoft.com/office/powerpoint/2010/main" val="38221478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F00D-DBB9-4406-87F2-A03E60F17485}"/>
              </a:ext>
            </a:extLst>
          </p:cNvPr>
          <p:cNvSpPr>
            <a:spLocks noGrp="1"/>
          </p:cNvSpPr>
          <p:nvPr>
            <p:ph type="title"/>
          </p:nvPr>
        </p:nvSpPr>
        <p:spPr/>
        <p:txBody>
          <a:bodyPr/>
          <a:lstStyle/>
          <a:p>
            <a:r>
              <a:rPr lang="en-US" dirty="0"/>
              <a:t>Physiologic Hemostasis </a:t>
            </a:r>
            <a:r>
              <a:rPr lang="en-US" sz="2000" b="0" dirty="0"/>
              <a:t>(2 of 2)</a:t>
            </a:r>
          </a:p>
        </p:txBody>
      </p:sp>
      <p:sp>
        <p:nvSpPr>
          <p:cNvPr id="3" name="Content Placeholder 2">
            <a:extLst>
              <a:ext uri="{FF2B5EF4-FFF2-40B4-BE49-F238E27FC236}">
                <a16:creationId xmlns:a16="http://schemas.microsoft.com/office/drawing/2014/main" id="{7C1FED63-8945-4245-9300-44E8C7410EC7}"/>
              </a:ext>
            </a:extLst>
          </p:cNvPr>
          <p:cNvSpPr>
            <a:spLocks noGrp="1"/>
          </p:cNvSpPr>
          <p:nvPr>
            <p:ph sz="quarter" idx="13"/>
          </p:nvPr>
        </p:nvSpPr>
        <p:spPr/>
        <p:txBody>
          <a:bodyPr/>
          <a:lstStyle/>
          <a:p>
            <a:r>
              <a:rPr lang="en-US" altLang="en-US" dirty="0"/>
              <a:t>Coagulation is triggered</a:t>
            </a:r>
          </a:p>
          <a:p>
            <a:pPr lvl="1"/>
            <a:r>
              <a:rPr lang="en-US" altLang="en-US" dirty="0"/>
              <a:t>Initiation</a:t>
            </a:r>
          </a:p>
          <a:p>
            <a:pPr lvl="2"/>
            <a:r>
              <a:rPr lang="en-US" dirty="0"/>
              <a:t>T</a:t>
            </a:r>
            <a:r>
              <a:rPr lang="en-US" sz="100" dirty="0"/>
              <a:t> </a:t>
            </a:r>
            <a:r>
              <a:rPr lang="en-US" dirty="0"/>
              <a:t>F-bearing cells are exposed to blood at a site of vascular injury</a:t>
            </a:r>
            <a:endParaRPr lang="en-US" altLang="en-US" dirty="0"/>
          </a:p>
          <a:p>
            <a:pPr lvl="1"/>
            <a:r>
              <a:rPr lang="en-US" altLang="en-US" dirty="0"/>
              <a:t>Propagation</a:t>
            </a:r>
          </a:p>
          <a:p>
            <a:pPr lvl="2"/>
            <a:r>
              <a:rPr lang="en-US" altLang="en-US" dirty="0"/>
              <a:t>Activation of (1) platelets, (2) F</a:t>
            </a:r>
            <a:r>
              <a:rPr lang="en-US" altLang="en-US" sz="100" dirty="0"/>
              <a:t> </a:t>
            </a:r>
            <a:r>
              <a:rPr lang="en-US" altLang="en-US" dirty="0"/>
              <a:t>V, F</a:t>
            </a:r>
            <a:r>
              <a:rPr lang="en-US" altLang="en-US" sz="100" dirty="0"/>
              <a:t> </a:t>
            </a:r>
            <a:r>
              <a:rPr lang="en-US" altLang="en-US" dirty="0"/>
              <a:t>V</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I, and F</a:t>
            </a:r>
            <a:r>
              <a:rPr lang="en-US" altLang="en-US" sz="100" dirty="0"/>
              <a:t> </a:t>
            </a:r>
            <a:r>
              <a:rPr lang="en-US" altLang="en-US" dirty="0"/>
              <a:t>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I, and (3) F</a:t>
            </a:r>
            <a:r>
              <a:rPr lang="en-US" altLang="en-US" sz="100" dirty="0"/>
              <a:t> </a:t>
            </a:r>
            <a:r>
              <a:rPr lang="en-US" altLang="en-US" dirty="0"/>
              <a:t>X</a:t>
            </a:r>
            <a:r>
              <a:rPr lang="en-US" altLang="en-US" sz="100" dirty="0"/>
              <a:t> </a:t>
            </a:r>
            <a:r>
              <a:rPr lang="en-US" altLang="en-US" dirty="0"/>
              <a:t>I, F</a:t>
            </a:r>
            <a:r>
              <a:rPr lang="en-US" altLang="en-US" sz="100" dirty="0"/>
              <a:t> </a:t>
            </a:r>
            <a:r>
              <a:rPr lang="en-US" altLang="en-US" dirty="0"/>
              <a:t>I</a:t>
            </a:r>
            <a:r>
              <a:rPr lang="en-US" altLang="en-US" sz="100" dirty="0"/>
              <a:t> </a:t>
            </a:r>
            <a:r>
              <a:rPr lang="en-US" altLang="en-US" dirty="0"/>
              <a:t>X, and F</a:t>
            </a:r>
            <a:r>
              <a:rPr lang="en-US" altLang="en-US" sz="100" dirty="0"/>
              <a:t> </a:t>
            </a:r>
            <a:r>
              <a:rPr lang="en-US" altLang="en-US" dirty="0"/>
              <a:t>X</a:t>
            </a:r>
          </a:p>
          <a:p>
            <a:pPr lvl="1"/>
            <a:r>
              <a:rPr lang="en-US" altLang="en-US" dirty="0"/>
              <a:t>Termination</a:t>
            </a:r>
          </a:p>
          <a:p>
            <a:pPr lvl="2"/>
            <a:r>
              <a:rPr lang="en-US" altLang="en-US" dirty="0"/>
              <a:t>Coagulation reactions subside</a:t>
            </a:r>
          </a:p>
        </p:txBody>
      </p:sp>
    </p:spTree>
    <p:extLst>
      <p:ext uri="{BB962C8B-B14F-4D97-AF65-F5344CB8AC3E}">
        <p14:creationId xmlns:p14="http://schemas.microsoft.com/office/powerpoint/2010/main" val="41813652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DBF4-BC6C-4147-AF49-B373CDE38973}"/>
              </a:ext>
            </a:extLst>
          </p:cNvPr>
          <p:cNvSpPr>
            <a:spLocks noGrp="1"/>
          </p:cNvSpPr>
          <p:nvPr>
            <p:ph type="title"/>
          </p:nvPr>
        </p:nvSpPr>
        <p:spPr/>
        <p:txBody>
          <a:bodyPr/>
          <a:lstStyle/>
          <a:p>
            <a:r>
              <a:rPr lang="en-US" dirty="0"/>
              <a:t>Figure 32-23</a:t>
            </a:r>
          </a:p>
        </p:txBody>
      </p:sp>
      <p:pic>
        <p:nvPicPr>
          <p:cNvPr id="4" name="Picture 3" descr="T F, along the top, show initiation of the physiologic pathway by activation of F I X and F X. Lighter purple lines on the left and right perimeters and along the bottom, indicate positive feedback activation of T F slash F V I I by F X a and activation of F X I by thrombin.">
            <a:extLst>
              <a:ext uri="{FF2B5EF4-FFF2-40B4-BE49-F238E27FC236}">
                <a16:creationId xmlns:a16="http://schemas.microsoft.com/office/drawing/2014/main" id="{39C7A6B9-B144-4D3C-B3A8-C488A6910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401" y="1780586"/>
            <a:ext cx="6387197" cy="4156364"/>
          </a:xfrm>
          <a:prstGeom prst="rect">
            <a:avLst/>
          </a:prstGeom>
        </p:spPr>
      </p:pic>
    </p:spTree>
    <p:extLst>
      <p:ext uri="{BB962C8B-B14F-4D97-AF65-F5344CB8AC3E}">
        <p14:creationId xmlns:p14="http://schemas.microsoft.com/office/powerpoint/2010/main" val="21983546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92FE-450E-490E-83A0-A15FBEB2E3F1}"/>
              </a:ext>
            </a:extLst>
          </p:cNvPr>
          <p:cNvSpPr>
            <a:spLocks noGrp="1"/>
          </p:cNvSpPr>
          <p:nvPr>
            <p:ph type="title"/>
          </p:nvPr>
        </p:nvSpPr>
        <p:spPr/>
        <p:txBody>
          <a:bodyPr/>
          <a:lstStyle/>
          <a:p>
            <a:r>
              <a:rPr lang="en-US" dirty="0"/>
              <a:t>Basal Coagulation</a:t>
            </a:r>
          </a:p>
        </p:txBody>
      </p:sp>
      <p:sp>
        <p:nvSpPr>
          <p:cNvPr id="3" name="Content Placeholder 2">
            <a:extLst>
              <a:ext uri="{FF2B5EF4-FFF2-40B4-BE49-F238E27FC236}">
                <a16:creationId xmlns:a16="http://schemas.microsoft.com/office/drawing/2014/main" id="{A340E8FA-207A-43EC-B066-6A7375F02AFA}"/>
              </a:ext>
            </a:extLst>
          </p:cNvPr>
          <p:cNvSpPr>
            <a:spLocks noGrp="1"/>
          </p:cNvSpPr>
          <p:nvPr>
            <p:ph sz="quarter" idx="13"/>
          </p:nvPr>
        </p:nvSpPr>
        <p:spPr>
          <a:xfrm>
            <a:off x="457201" y="1794451"/>
            <a:ext cx="8386010" cy="4655288"/>
          </a:xfrm>
        </p:spPr>
        <p:txBody>
          <a:bodyPr/>
          <a:lstStyle/>
          <a:p>
            <a:r>
              <a:rPr lang="en-US" sz="2200" dirty="0"/>
              <a:t>Low level of coagulation factor activation may occur at all times</a:t>
            </a:r>
          </a:p>
          <a:p>
            <a:r>
              <a:rPr lang="en-US" sz="2200" dirty="0"/>
              <a:t>Basal coagulation</a:t>
            </a:r>
          </a:p>
          <a:p>
            <a:pPr lvl="1"/>
            <a:r>
              <a:rPr lang="en-US" sz="2200" dirty="0"/>
              <a:t>Circulating quantities of F</a:t>
            </a:r>
            <a:r>
              <a:rPr lang="en-US" sz="100" dirty="0"/>
              <a:t> </a:t>
            </a:r>
            <a:r>
              <a:rPr lang="en-US" sz="2200" dirty="0"/>
              <a:t>P</a:t>
            </a:r>
            <a:r>
              <a:rPr lang="en-US" sz="100" dirty="0"/>
              <a:t> </a:t>
            </a:r>
            <a:r>
              <a:rPr lang="en-US" sz="2200" dirty="0"/>
              <a:t>A and F</a:t>
            </a:r>
            <a:r>
              <a:rPr lang="en-US" sz="100" dirty="0"/>
              <a:t> </a:t>
            </a:r>
            <a:r>
              <a:rPr lang="en-US" sz="2200" dirty="0"/>
              <a:t>P</a:t>
            </a:r>
            <a:r>
              <a:rPr lang="en-US" sz="100" dirty="0"/>
              <a:t> </a:t>
            </a:r>
            <a:r>
              <a:rPr lang="en-US" sz="2200" dirty="0"/>
              <a:t>B, thrombin and F</a:t>
            </a:r>
            <a:r>
              <a:rPr lang="en-US" sz="100" dirty="0"/>
              <a:t> </a:t>
            </a:r>
            <a:r>
              <a:rPr lang="en-US" sz="2200" dirty="0"/>
              <a:t>X</a:t>
            </a:r>
            <a:r>
              <a:rPr lang="en-US" sz="100" dirty="0"/>
              <a:t> </a:t>
            </a:r>
            <a:r>
              <a:rPr lang="en-US" sz="2200" dirty="0"/>
              <a:t>a activation peptides, and minute levels of F</a:t>
            </a:r>
            <a:r>
              <a:rPr lang="en-US" sz="100" dirty="0"/>
              <a:t> </a:t>
            </a:r>
            <a:r>
              <a:rPr lang="en-US" sz="2200" dirty="0"/>
              <a:t>V</a:t>
            </a:r>
            <a:r>
              <a:rPr lang="en-US" sz="100" dirty="0"/>
              <a:t> </a:t>
            </a:r>
            <a:r>
              <a:rPr lang="en-US" sz="2200" dirty="0"/>
              <a:t>I</a:t>
            </a:r>
            <a:r>
              <a:rPr lang="en-US" sz="100" dirty="0"/>
              <a:t> </a:t>
            </a:r>
            <a:r>
              <a:rPr lang="en-US" sz="2200" dirty="0"/>
              <a:t>I</a:t>
            </a:r>
            <a:r>
              <a:rPr lang="en-US" sz="100" dirty="0"/>
              <a:t> </a:t>
            </a:r>
            <a:r>
              <a:rPr lang="en-US" sz="2200" dirty="0"/>
              <a:t>a are measurable in the plasma of normal individuals</a:t>
            </a:r>
          </a:p>
          <a:p>
            <a:pPr lvl="1"/>
            <a:r>
              <a:rPr lang="en-US" sz="2200" dirty="0"/>
              <a:t>Most likely results from minor injuries that occur during normal daily activities</a:t>
            </a:r>
          </a:p>
          <a:p>
            <a:pPr lvl="1"/>
            <a:r>
              <a:rPr lang="en-US" sz="2200" dirty="0"/>
              <a:t>Low circulating levels of the P</a:t>
            </a:r>
            <a:r>
              <a:rPr lang="en-US" sz="100" dirty="0"/>
              <a:t> </a:t>
            </a:r>
            <a:r>
              <a:rPr lang="en-US" sz="2200" dirty="0"/>
              <a:t>C activation peptide, t</a:t>
            </a:r>
            <a:r>
              <a:rPr lang="en-US" sz="100" dirty="0"/>
              <a:t> </a:t>
            </a:r>
            <a:r>
              <a:rPr lang="en-US" sz="2200" dirty="0"/>
              <a:t>P</a:t>
            </a:r>
            <a:r>
              <a:rPr lang="en-US" sz="100" dirty="0"/>
              <a:t> </a:t>
            </a:r>
            <a:r>
              <a:rPr lang="en-US" sz="2200" dirty="0"/>
              <a:t>A activity, and thrombin-antithrombin and plasmin-antiplasmin complexes also observed</a:t>
            </a:r>
          </a:p>
        </p:txBody>
      </p:sp>
    </p:spTree>
    <p:extLst>
      <p:ext uri="{BB962C8B-B14F-4D97-AF65-F5344CB8AC3E}">
        <p14:creationId xmlns:p14="http://schemas.microsoft.com/office/powerpoint/2010/main" val="6415901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3CF8-19D7-4D1A-AB7B-FCD6AD9ACB0F}"/>
              </a:ext>
            </a:extLst>
          </p:cNvPr>
          <p:cNvSpPr>
            <a:spLocks noGrp="1"/>
          </p:cNvSpPr>
          <p:nvPr>
            <p:ph type="title"/>
          </p:nvPr>
        </p:nvSpPr>
        <p:spPr/>
        <p:txBody>
          <a:bodyPr/>
          <a:lstStyle/>
          <a:p>
            <a:r>
              <a:rPr lang="en-US" dirty="0"/>
              <a:t>Hemostasis in the Newborn</a:t>
            </a:r>
          </a:p>
        </p:txBody>
      </p:sp>
      <p:sp>
        <p:nvSpPr>
          <p:cNvPr id="3" name="Content Placeholder 2">
            <a:extLst>
              <a:ext uri="{FF2B5EF4-FFF2-40B4-BE49-F238E27FC236}">
                <a16:creationId xmlns:a16="http://schemas.microsoft.com/office/drawing/2014/main" id="{D6CC65F7-E884-4799-A95F-84CD779F91B1}"/>
              </a:ext>
            </a:extLst>
          </p:cNvPr>
          <p:cNvSpPr>
            <a:spLocks noGrp="1"/>
          </p:cNvSpPr>
          <p:nvPr>
            <p:ph sz="quarter" idx="13"/>
          </p:nvPr>
        </p:nvSpPr>
        <p:spPr>
          <a:xfrm>
            <a:off x="457200" y="1781451"/>
            <a:ext cx="8229600" cy="4874454"/>
          </a:xfrm>
        </p:spPr>
        <p:txBody>
          <a:bodyPr/>
          <a:lstStyle/>
          <a:p>
            <a:r>
              <a:rPr lang="en-US" sz="2200" dirty="0"/>
              <a:t>V</a:t>
            </a:r>
            <a:r>
              <a:rPr lang="en-US" sz="100" dirty="0"/>
              <a:t> </a:t>
            </a:r>
            <a:r>
              <a:rPr lang="en-US" sz="2200" dirty="0"/>
              <a:t>W</a:t>
            </a:r>
            <a:r>
              <a:rPr lang="en-US" sz="100" dirty="0"/>
              <a:t> </a:t>
            </a:r>
            <a:r>
              <a:rPr lang="en-US" sz="2200" dirty="0"/>
              <a:t>F, proportion of high-molecular-weight multimers</a:t>
            </a:r>
          </a:p>
          <a:p>
            <a:pPr lvl="1"/>
            <a:r>
              <a:rPr lang="en-US" sz="2200" dirty="0"/>
              <a:t>Increased</a:t>
            </a:r>
          </a:p>
          <a:p>
            <a:pPr lvl="2"/>
            <a:r>
              <a:rPr lang="en-US" sz="2200" dirty="0"/>
              <a:t>Low levels of the V</a:t>
            </a:r>
            <a:r>
              <a:rPr lang="en-US" sz="100" dirty="0"/>
              <a:t> </a:t>
            </a:r>
            <a:r>
              <a:rPr lang="en-US" sz="2200" dirty="0"/>
              <a:t>W</a:t>
            </a:r>
            <a:r>
              <a:rPr lang="en-US" sz="100" dirty="0"/>
              <a:t> </a:t>
            </a:r>
            <a:r>
              <a:rPr lang="en-US" sz="2200" dirty="0"/>
              <a:t>F cleaving protease A</a:t>
            </a:r>
            <a:r>
              <a:rPr lang="en-US" sz="100" dirty="0"/>
              <a:t> </a:t>
            </a:r>
            <a:r>
              <a:rPr lang="en-US" sz="2200" dirty="0"/>
              <a:t>D</a:t>
            </a:r>
            <a:r>
              <a:rPr lang="en-US" sz="100" dirty="0"/>
              <a:t> </a:t>
            </a:r>
            <a:r>
              <a:rPr lang="en-US" sz="2200" dirty="0"/>
              <a:t>A</a:t>
            </a:r>
            <a:r>
              <a:rPr lang="en-US" sz="100" dirty="0"/>
              <a:t> </a:t>
            </a:r>
            <a:r>
              <a:rPr lang="en-US" sz="2200" dirty="0"/>
              <a:t>M</a:t>
            </a:r>
            <a:r>
              <a:rPr lang="en-US" sz="100" dirty="0"/>
              <a:t> </a:t>
            </a:r>
            <a:r>
              <a:rPr lang="en-US" sz="2200" dirty="0"/>
              <a:t>T</a:t>
            </a:r>
            <a:r>
              <a:rPr lang="en-US" sz="100" dirty="0"/>
              <a:t> </a:t>
            </a:r>
            <a:r>
              <a:rPr lang="en-US" sz="2200" dirty="0"/>
              <a:t>S-13</a:t>
            </a:r>
          </a:p>
          <a:p>
            <a:r>
              <a:rPr lang="en-US" sz="2200" dirty="0"/>
              <a:t>Fibrinogen group</a:t>
            </a:r>
          </a:p>
          <a:p>
            <a:pPr lvl="1"/>
            <a:r>
              <a:rPr lang="en-US" sz="2200" dirty="0"/>
              <a:t>Normal adult levels at birth</a:t>
            </a:r>
          </a:p>
          <a:p>
            <a:r>
              <a:rPr lang="en-US" sz="2200" dirty="0"/>
              <a:t>Prothrombin, contact factor groups</a:t>
            </a:r>
          </a:p>
          <a:p>
            <a:pPr lvl="1"/>
            <a:r>
              <a:rPr lang="en-US" sz="2200" dirty="0"/>
              <a:t>Decreased (liver immaturity)</a:t>
            </a:r>
          </a:p>
          <a:p>
            <a:r>
              <a:rPr lang="en-US" sz="2200" dirty="0"/>
              <a:t>Natural inhibitors that the liver synthesizes</a:t>
            </a:r>
          </a:p>
          <a:p>
            <a:pPr lvl="1"/>
            <a:r>
              <a:rPr lang="en-US" sz="2200" dirty="0"/>
              <a:t>Decreased</a:t>
            </a:r>
          </a:p>
          <a:p>
            <a:r>
              <a:rPr lang="en-US" sz="2200" dirty="0"/>
              <a:t>Clotting factors are usually not low enough to affect hemostasis unless a stressful situation is present</a:t>
            </a:r>
          </a:p>
        </p:txBody>
      </p:sp>
    </p:spTree>
    <p:extLst>
      <p:ext uri="{BB962C8B-B14F-4D97-AF65-F5344CB8AC3E}">
        <p14:creationId xmlns:p14="http://schemas.microsoft.com/office/powerpoint/2010/main" val="272233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1BDD-BC58-4CAE-8568-376AE9AC8447}"/>
              </a:ext>
            </a:extLst>
          </p:cNvPr>
          <p:cNvSpPr>
            <a:spLocks noGrp="1"/>
          </p:cNvSpPr>
          <p:nvPr>
            <p:ph type="title"/>
          </p:nvPr>
        </p:nvSpPr>
        <p:spPr/>
        <p:txBody>
          <a:bodyPr/>
          <a:lstStyle/>
          <a:p>
            <a:r>
              <a:rPr lang="en-US" sz="3400" dirty="0"/>
              <a:t>Table 32-2 Summary of the Properties of Coagulation Factors </a:t>
            </a:r>
            <a:r>
              <a:rPr lang="en-US" sz="2000" b="0" dirty="0"/>
              <a:t>(1 of 3)</a:t>
            </a:r>
          </a:p>
        </p:txBody>
      </p:sp>
      <p:graphicFrame>
        <p:nvGraphicFramePr>
          <p:cNvPr id="4" name="Table 3">
            <a:extLst>
              <a:ext uri="{FF2B5EF4-FFF2-40B4-BE49-F238E27FC236}">
                <a16:creationId xmlns:a16="http://schemas.microsoft.com/office/drawing/2014/main" id="{C0CA6D00-9612-49C6-BCFC-E0DDECDAC5A3}"/>
              </a:ext>
            </a:extLst>
          </p:cNvPr>
          <p:cNvGraphicFramePr>
            <a:graphicFrameLocks noGrp="1"/>
          </p:cNvGraphicFramePr>
          <p:nvPr>
            <p:extLst>
              <p:ext uri="{D42A27DB-BD31-4B8C-83A1-F6EECF244321}">
                <p14:modId xmlns:p14="http://schemas.microsoft.com/office/powerpoint/2010/main" val="886954493"/>
              </p:ext>
            </p:extLst>
          </p:nvPr>
        </p:nvGraphicFramePr>
        <p:xfrm>
          <a:off x="359229" y="1980032"/>
          <a:ext cx="8425542" cy="3913632"/>
        </p:xfrm>
        <a:graphic>
          <a:graphicData uri="http://schemas.openxmlformats.org/drawingml/2006/table">
            <a:tbl>
              <a:tblPr firstRow="1" bandRow="1">
                <a:tableStyleId>{2D5ABB26-0587-4C30-8999-92F81FD0307C}</a:tableStyleId>
              </a:tblPr>
              <a:tblGrid>
                <a:gridCol w="849087">
                  <a:extLst>
                    <a:ext uri="{9D8B030D-6E8A-4147-A177-3AD203B41FA5}">
                      <a16:colId xmlns:a16="http://schemas.microsoft.com/office/drawing/2014/main" val="333918517"/>
                    </a:ext>
                  </a:extLst>
                </a:gridCol>
                <a:gridCol w="1698171">
                  <a:extLst>
                    <a:ext uri="{9D8B030D-6E8A-4147-A177-3AD203B41FA5}">
                      <a16:colId xmlns:a16="http://schemas.microsoft.com/office/drawing/2014/main" val="2687600823"/>
                    </a:ext>
                  </a:extLst>
                </a:gridCol>
                <a:gridCol w="1760048">
                  <a:extLst>
                    <a:ext uri="{9D8B030D-6E8A-4147-A177-3AD203B41FA5}">
                      <a16:colId xmlns:a16="http://schemas.microsoft.com/office/drawing/2014/main" val="526645728"/>
                    </a:ext>
                  </a:extLst>
                </a:gridCol>
                <a:gridCol w="954124">
                  <a:extLst>
                    <a:ext uri="{9D8B030D-6E8A-4147-A177-3AD203B41FA5}">
                      <a16:colId xmlns:a16="http://schemas.microsoft.com/office/drawing/2014/main" val="2065748361"/>
                    </a:ext>
                  </a:extLst>
                </a:gridCol>
                <a:gridCol w="1422400">
                  <a:extLst>
                    <a:ext uri="{9D8B030D-6E8A-4147-A177-3AD203B41FA5}">
                      <a16:colId xmlns:a16="http://schemas.microsoft.com/office/drawing/2014/main" val="3635700102"/>
                    </a:ext>
                  </a:extLst>
                </a:gridCol>
                <a:gridCol w="1741712">
                  <a:extLst>
                    <a:ext uri="{9D8B030D-6E8A-4147-A177-3AD203B41FA5}">
                      <a16:colId xmlns:a16="http://schemas.microsoft.com/office/drawing/2014/main" val="112285983"/>
                    </a:ext>
                  </a:extLst>
                </a:gridCol>
              </a:tblGrid>
              <a:tr h="370840">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Factor</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Common Name(s)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Circulating Form (Molecular weight in kilodaltons [k</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r>
                        <a:rPr lang="en-US" sz="1200" b="1" dirty="0">
                          <a:solidFill>
                            <a:srgbClr val="000000"/>
                          </a:solidFill>
                          <a:effectLst/>
                          <a:latin typeface="+mn-lt"/>
                          <a:ea typeface="Times New Roman" panose="02020603050405020304" pitchFamily="18" charset="0"/>
                          <a:cs typeface="Times New Roman" panose="02020603050405020304" pitchFamily="18" charset="0"/>
                        </a:rPr>
                        <a:t> (hours)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 (gene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556603"/>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One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Fibrinogen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6-chain glycoprotein (340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72-120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Substrate; fibrin precursor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q23-q32 </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200" b="1" i="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 F</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544860"/>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Two</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Prothrombin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(72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60-70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thrombin precursor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11p11.2 </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F2</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12267"/>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Three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Tissue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transmembrane glycoprotein (47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N</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 in extrinsic Xase; complex not found in circulation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1p21-22 </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F3</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307830"/>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Four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Calcium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Element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N</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 in some coagulation reactions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180987"/>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Five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Proaccelerin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(330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rgbClr val="000000"/>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12-36</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 in prothrombinase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1q23 </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F5</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911173"/>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Seven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Proconvertin, stable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(50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3-6</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constituent of extrinsic Xase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13q34 </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F7</a:t>
                      </a:r>
                      <a:r>
                        <a:rPr lang="en-US" sz="1200" b="0" i="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949691"/>
                  </a:ext>
                </a:extLst>
              </a:tr>
            </a:tbl>
          </a:graphicData>
        </a:graphic>
      </p:graphicFrame>
      <p:graphicFrame>
        <p:nvGraphicFramePr>
          <p:cNvPr id="7" name="Object 6">
            <a:extLst>
              <a:ext uri="{FF2B5EF4-FFF2-40B4-BE49-F238E27FC236}">
                <a16:creationId xmlns:a16="http://schemas.microsoft.com/office/drawing/2014/main" id="{E2EBE844-4D82-4D47-A886-539F03C60556}"/>
              </a:ext>
            </a:extLst>
          </p:cNvPr>
          <p:cNvGraphicFramePr>
            <a:graphicFrameLocks noChangeAspect="1"/>
          </p:cNvGraphicFramePr>
          <p:nvPr>
            <p:extLst>
              <p:ext uri="{D42A27DB-BD31-4B8C-83A1-F6EECF244321}">
                <p14:modId xmlns:p14="http://schemas.microsoft.com/office/powerpoint/2010/main" val="3480669440"/>
              </p:ext>
            </p:extLst>
          </p:nvPr>
        </p:nvGraphicFramePr>
        <p:xfrm>
          <a:off x="560136" y="2226260"/>
          <a:ext cx="76200" cy="165100"/>
        </p:xfrm>
        <a:graphic>
          <a:graphicData uri="http://schemas.openxmlformats.org/presentationml/2006/ole">
            <mc:AlternateContent xmlns:mc="http://schemas.openxmlformats.org/markup-compatibility/2006">
              <mc:Choice xmlns:v="urn:schemas-microsoft-com:vml" Requires="v">
                <p:oleObj name="Equation" r:id="rId2" imgW="75960" imgH="164880" progId="Equation.DSMT4">
                  <p:embed/>
                </p:oleObj>
              </mc:Choice>
              <mc:Fallback>
                <p:oleObj name="Equation" r:id="rId2" imgW="75960" imgH="164880" progId="Equation.DSMT4">
                  <p:embed/>
                  <p:pic>
                    <p:nvPicPr>
                      <p:cNvPr id="0" name=""/>
                      <p:cNvPicPr/>
                      <p:nvPr/>
                    </p:nvPicPr>
                    <p:blipFill>
                      <a:blip r:embed="rId3"/>
                      <a:stretch>
                        <a:fillRect/>
                      </a:stretch>
                    </p:blipFill>
                    <p:spPr>
                      <a:xfrm>
                        <a:off x="560136" y="2226260"/>
                        <a:ext cx="76200" cy="165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D94AC2A-1D6B-42AC-AD42-7E539F9EDF71}"/>
              </a:ext>
            </a:extLst>
          </p:cNvPr>
          <p:cNvGraphicFramePr>
            <a:graphicFrameLocks noChangeAspect="1"/>
          </p:cNvGraphicFramePr>
          <p:nvPr>
            <p:extLst>
              <p:ext uri="{D42A27DB-BD31-4B8C-83A1-F6EECF244321}">
                <p14:modId xmlns:p14="http://schemas.microsoft.com/office/powerpoint/2010/main" val="167063506"/>
              </p:ext>
            </p:extLst>
          </p:nvPr>
        </p:nvGraphicFramePr>
        <p:xfrm>
          <a:off x="546100" y="2656472"/>
          <a:ext cx="114300" cy="165100"/>
        </p:xfrm>
        <a:graphic>
          <a:graphicData uri="http://schemas.openxmlformats.org/presentationml/2006/ole">
            <mc:AlternateContent xmlns:mc="http://schemas.openxmlformats.org/markup-compatibility/2006">
              <mc:Choice xmlns:v="urn:schemas-microsoft-com:vml" Requires="v">
                <p:oleObj name="Equation" r:id="rId4" imgW="114120" imgH="164880" progId="Equation.DSMT4">
                  <p:embed/>
                </p:oleObj>
              </mc:Choice>
              <mc:Fallback>
                <p:oleObj name="Equation" r:id="rId4" imgW="114120" imgH="164880" progId="Equation.DSMT4">
                  <p:embed/>
                  <p:pic>
                    <p:nvPicPr>
                      <p:cNvPr id="0" name=""/>
                      <p:cNvPicPr/>
                      <p:nvPr/>
                    </p:nvPicPr>
                    <p:blipFill>
                      <a:blip r:embed="rId5"/>
                      <a:stretch>
                        <a:fillRect/>
                      </a:stretch>
                    </p:blipFill>
                    <p:spPr>
                      <a:xfrm>
                        <a:off x="546100" y="2656472"/>
                        <a:ext cx="114300" cy="165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CF8E6C3-57F1-407B-8304-F7DC2CAD0AC4}"/>
              </a:ext>
            </a:extLst>
          </p:cNvPr>
          <p:cNvGraphicFramePr>
            <a:graphicFrameLocks noChangeAspect="1"/>
          </p:cNvGraphicFramePr>
          <p:nvPr>
            <p:extLst>
              <p:ext uri="{D42A27DB-BD31-4B8C-83A1-F6EECF244321}">
                <p14:modId xmlns:p14="http://schemas.microsoft.com/office/powerpoint/2010/main" val="4216998528"/>
              </p:ext>
            </p:extLst>
          </p:nvPr>
        </p:nvGraphicFramePr>
        <p:xfrm>
          <a:off x="527050" y="3208922"/>
          <a:ext cx="152400" cy="165100"/>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
                      <p:cNvPicPr/>
                      <p:nvPr/>
                    </p:nvPicPr>
                    <p:blipFill>
                      <a:blip r:embed="rId7"/>
                      <a:stretch>
                        <a:fillRect/>
                      </a:stretch>
                    </p:blipFill>
                    <p:spPr>
                      <a:xfrm>
                        <a:off x="527050" y="3208922"/>
                        <a:ext cx="152400" cy="165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23D9DF7-6208-417F-85BA-1BE516C7EAF8}"/>
              </a:ext>
            </a:extLst>
          </p:cNvPr>
          <p:cNvGraphicFramePr>
            <a:graphicFrameLocks noChangeAspect="1"/>
          </p:cNvGraphicFramePr>
          <p:nvPr>
            <p:extLst>
              <p:ext uri="{D42A27DB-BD31-4B8C-83A1-F6EECF244321}">
                <p14:modId xmlns:p14="http://schemas.microsoft.com/office/powerpoint/2010/main" val="3833254724"/>
              </p:ext>
            </p:extLst>
          </p:nvPr>
        </p:nvGraphicFramePr>
        <p:xfrm>
          <a:off x="517525" y="4183482"/>
          <a:ext cx="190500" cy="165100"/>
        </p:xfrm>
        <a:graphic>
          <a:graphicData uri="http://schemas.openxmlformats.org/presentationml/2006/ole">
            <mc:AlternateContent xmlns:mc="http://schemas.openxmlformats.org/markup-compatibility/2006">
              <mc:Choice xmlns:v="urn:schemas-microsoft-com:vml" Requires="v">
                <p:oleObj name="Equation" r:id="rId8" imgW="190440" imgH="164880" progId="Equation.DSMT4">
                  <p:embed/>
                </p:oleObj>
              </mc:Choice>
              <mc:Fallback>
                <p:oleObj name="Equation" r:id="rId8" imgW="190440" imgH="164880" progId="Equation.DSMT4">
                  <p:embed/>
                  <p:pic>
                    <p:nvPicPr>
                      <p:cNvPr id="0" name=""/>
                      <p:cNvPicPr/>
                      <p:nvPr/>
                    </p:nvPicPr>
                    <p:blipFill>
                      <a:blip r:embed="rId9"/>
                      <a:stretch>
                        <a:fillRect/>
                      </a:stretch>
                    </p:blipFill>
                    <p:spPr>
                      <a:xfrm>
                        <a:off x="517525" y="4183482"/>
                        <a:ext cx="190500" cy="165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A77E6B9-186F-47FE-8356-D42F3389FEC4}"/>
              </a:ext>
            </a:extLst>
          </p:cNvPr>
          <p:cNvGraphicFramePr>
            <a:graphicFrameLocks noChangeAspect="1"/>
          </p:cNvGraphicFramePr>
          <p:nvPr>
            <p:extLst>
              <p:ext uri="{D42A27DB-BD31-4B8C-83A1-F6EECF244321}">
                <p14:modId xmlns:p14="http://schemas.microsoft.com/office/powerpoint/2010/main" val="1718417964"/>
              </p:ext>
            </p:extLst>
          </p:nvPr>
        </p:nvGraphicFramePr>
        <p:xfrm>
          <a:off x="520700" y="4745457"/>
          <a:ext cx="165100" cy="165100"/>
        </p:xfrm>
        <a:graphic>
          <a:graphicData uri="http://schemas.openxmlformats.org/presentationml/2006/ole">
            <mc:AlternateContent xmlns:mc="http://schemas.openxmlformats.org/markup-compatibility/2006">
              <mc:Choice xmlns:v="urn:schemas-microsoft-com:vml" Requires="v">
                <p:oleObj name="Equation" r:id="rId10" imgW="164880" imgH="164880" progId="Equation.DSMT4">
                  <p:embed/>
                </p:oleObj>
              </mc:Choice>
              <mc:Fallback>
                <p:oleObj name="Equation" r:id="rId10" imgW="164880" imgH="164880" progId="Equation.DSMT4">
                  <p:embed/>
                  <p:pic>
                    <p:nvPicPr>
                      <p:cNvPr id="0" name=""/>
                      <p:cNvPicPr/>
                      <p:nvPr/>
                    </p:nvPicPr>
                    <p:blipFill>
                      <a:blip r:embed="rId11"/>
                      <a:stretch>
                        <a:fillRect/>
                      </a:stretch>
                    </p:blipFill>
                    <p:spPr>
                      <a:xfrm>
                        <a:off x="520700" y="4745457"/>
                        <a:ext cx="165100" cy="1651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C9F6230-A21D-4B1A-880D-EA74AF2EE6AC}"/>
              </a:ext>
            </a:extLst>
          </p:cNvPr>
          <p:cNvGraphicFramePr>
            <a:graphicFrameLocks noChangeAspect="1"/>
          </p:cNvGraphicFramePr>
          <p:nvPr>
            <p:extLst>
              <p:ext uri="{D42A27DB-BD31-4B8C-83A1-F6EECF244321}">
                <p14:modId xmlns:p14="http://schemas.microsoft.com/office/powerpoint/2010/main" val="3994397457"/>
              </p:ext>
            </p:extLst>
          </p:nvPr>
        </p:nvGraphicFramePr>
        <p:xfrm>
          <a:off x="508000" y="5355057"/>
          <a:ext cx="228600" cy="165100"/>
        </p:xfrm>
        <a:graphic>
          <a:graphicData uri="http://schemas.openxmlformats.org/presentationml/2006/ole">
            <mc:AlternateContent xmlns:mc="http://schemas.openxmlformats.org/markup-compatibility/2006">
              <mc:Choice xmlns:v="urn:schemas-microsoft-com:vml" Requires="v">
                <p:oleObj name="Equation" r:id="rId12" imgW="228600" imgH="164880" progId="Equation.DSMT4">
                  <p:embed/>
                </p:oleObj>
              </mc:Choice>
              <mc:Fallback>
                <p:oleObj name="Equation" r:id="rId12" imgW="228600" imgH="164880" progId="Equation.DSMT4">
                  <p:embed/>
                  <p:pic>
                    <p:nvPicPr>
                      <p:cNvPr id="0" name=""/>
                      <p:cNvPicPr/>
                      <p:nvPr/>
                    </p:nvPicPr>
                    <p:blipFill>
                      <a:blip r:embed="rId13"/>
                      <a:stretch>
                        <a:fillRect/>
                      </a:stretch>
                    </p:blipFill>
                    <p:spPr>
                      <a:xfrm>
                        <a:off x="508000" y="5355057"/>
                        <a:ext cx="228600" cy="165100"/>
                      </a:xfrm>
                      <a:prstGeom prst="rect">
                        <a:avLst/>
                      </a:prstGeom>
                    </p:spPr>
                  </p:pic>
                </p:oleObj>
              </mc:Fallback>
            </mc:AlternateContent>
          </a:graphicData>
        </a:graphic>
      </p:graphicFrame>
    </p:spTree>
    <p:extLst>
      <p:ext uri="{BB962C8B-B14F-4D97-AF65-F5344CB8AC3E}">
        <p14:creationId xmlns:p14="http://schemas.microsoft.com/office/powerpoint/2010/main" val="399989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1BDD-BC58-4CAE-8568-376AE9AC8447}"/>
              </a:ext>
            </a:extLst>
          </p:cNvPr>
          <p:cNvSpPr>
            <a:spLocks noGrp="1"/>
          </p:cNvSpPr>
          <p:nvPr>
            <p:ph type="title"/>
          </p:nvPr>
        </p:nvSpPr>
        <p:spPr/>
        <p:txBody>
          <a:bodyPr/>
          <a:lstStyle/>
          <a:p>
            <a:r>
              <a:rPr lang="en-US" sz="3400" dirty="0"/>
              <a:t>Table 32-2 Summary of the Properties of Coagulation Factors </a:t>
            </a:r>
            <a:r>
              <a:rPr lang="en-US" sz="2000" b="0" dirty="0"/>
              <a:t>(2 of 3)</a:t>
            </a:r>
            <a:endParaRPr lang="en-US" sz="3400" dirty="0"/>
          </a:p>
        </p:txBody>
      </p:sp>
      <p:graphicFrame>
        <p:nvGraphicFramePr>
          <p:cNvPr id="4" name="Table 3">
            <a:extLst>
              <a:ext uri="{FF2B5EF4-FFF2-40B4-BE49-F238E27FC236}">
                <a16:creationId xmlns:a16="http://schemas.microsoft.com/office/drawing/2014/main" id="{C0CA6D00-9612-49C6-BCFC-E0DDECDAC5A3}"/>
              </a:ext>
            </a:extLst>
          </p:cNvPr>
          <p:cNvGraphicFramePr>
            <a:graphicFrameLocks noGrp="1"/>
          </p:cNvGraphicFramePr>
          <p:nvPr>
            <p:extLst>
              <p:ext uri="{D42A27DB-BD31-4B8C-83A1-F6EECF244321}">
                <p14:modId xmlns:p14="http://schemas.microsoft.com/office/powerpoint/2010/main" val="3250878336"/>
              </p:ext>
            </p:extLst>
          </p:nvPr>
        </p:nvGraphicFramePr>
        <p:xfrm>
          <a:off x="359229" y="2099343"/>
          <a:ext cx="8425542" cy="3877056"/>
        </p:xfrm>
        <a:graphic>
          <a:graphicData uri="http://schemas.openxmlformats.org/drawingml/2006/table">
            <a:tbl>
              <a:tblPr firstRow="1" bandRow="1">
                <a:tableStyleId>{2D5ABB26-0587-4C30-8999-92F81FD0307C}</a:tableStyleId>
              </a:tblPr>
              <a:tblGrid>
                <a:gridCol w="849087">
                  <a:extLst>
                    <a:ext uri="{9D8B030D-6E8A-4147-A177-3AD203B41FA5}">
                      <a16:colId xmlns:a16="http://schemas.microsoft.com/office/drawing/2014/main" val="333918517"/>
                    </a:ext>
                  </a:extLst>
                </a:gridCol>
                <a:gridCol w="1698171">
                  <a:extLst>
                    <a:ext uri="{9D8B030D-6E8A-4147-A177-3AD203B41FA5}">
                      <a16:colId xmlns:a16="http://schemas.microsoft.com/office/drawing/2014/main" val="2687600823"/>
                    </a:ext>
                  </a:extLst>
                </a:gridCol>
                <a:gridCol w="1665513">
                  <a:extLst>
                    <a:ext uri="{9D8B030D-6E8A-4147-A177-3AD203B41FA5}">
                      <a16:colId xmlns:a16="http://schemas.microsoft.com/office/drawing/2014/main" val="526645728"/>
                    </a:ext>
                  </a:extLst>
                </a:gridCol>
                <a:gridCol w="1048659">
                  <a:extLst>
                    <a:ext uri="{9D8B030D-6E8A-4147-A177-3AD203B41FA5}">
                      <a16:colId xmlns:a16="http://schemas.microsoft.com/office/drawing/2014/main" val="2065748361"/>
                    </a:ext>
                  </a:extLst>
                </a:gridCol>
                <a:gridCol w="1536413">
                  <a:extLst>
                    <a:ext uri="{9D8B030D-6E8A-4147-A177-3AD203B41FA5}">
                      <a16:colId xmlns:a16="http://schemas.microsoft.com/office/drawing/2014/main" val="3635700102"/>
                    </a:ext>
                  </a:extLst>
                </a:gridCol>
                <a:gridCol w="1627699">
                  <a:extLst>
                    <a:ext uri="{9D8B030D-6E8A-4147-A177-3AD203B41FA5}">
                      <a16:colId xmlns:a16="http://schemas.microsoft.com/office/drawing/2014/main" val="112285983"/>
                    </a:ext>
                  </a:extLst>
                </a:gridCol>
              </a:tblGrid>
              <a:tr h="370840">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Factor</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Common Name(s)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Circulating Form (Molecular weight in kilodaltons [k</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r>
                        <a:rPr lang="en-US" sz="1200" b="1" dirty="0">
                          <a:solidFill>
                            <a:srgbClr val="000000"/>
                          </a:solidFill>
                          <a:effectLst/>
                          <a:latin typeface="+mn-lt"/>
                          <a:ea typeface="Times New Roman" panose="02020603050405020304" pitchFamily="18" charset="0"/>
                          <a:cs typeface="Times New Roman" panose="02020603050405020304" pitchFamily="18" charset="0"/>
                        </a:rPr>
                        <a:t> (hours)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 (gene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556603"/>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Eight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Antihemophilic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cs typeface="Times New Roman" panose="02020603050405020304" pitchFamily="18" charset="0"/>
                        </a:rPr>
                        <a:t>Heterodimer glycoprotein (170-280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8-12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Complex with 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W</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 in the circulation; cofactor in intrinsic Xase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q28 (</a:t>
                      </a:r>
                      <a:r>
                        <a:rPr lang="en-US" sz="1200" b="1" i="0" u="none" kern="0" spc="0" dirty="0">
                          <a:solidFill>
                            <a:srgbClr val="000000"/>
                          </a:solidFill>
                          <a:effectLst/>
                          <a:latin typeface="+mn-lt"/>
                          <a:ea typeface="Times New Roman" panose="02020603050405020304" pitchFamily="18" charset="0"/>
                          <a:cs typeface="Times New Roman" panose="02020603050405020304" pitchFamily="18" charset="0"/>
                        </a:rPr>
                        <a:t>F8</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852628"/>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W</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von Willebrand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cs typeface="Times New Roman" panose="02020603050405020304" pitchFamily="18" charset="0"/>
                        </a:rPr>
                        <a:t>Multimeric glycoprotein; subunit (500-20,000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tx1"/>
                          </a:solidFill>
                          <a:effectLst/>
                          <a:latin typeface="+mn-lt"/>
                          <a:ea typeface="Times New Roman" panose="02020603050405020304" pitchFamily="18" charset="0"/>
                          <a:cs typeface="Times New Roman" panose="02020603050405020304" pitchFamily="18" charset="0"/>
                        </a:rPr>
                        <a:t>ltons</a:t>
                      </a: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8-12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Platelet adhesion; stabilization of circulating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12p13.3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V</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W</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155028"/>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Nine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Plasma thromboplastin component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cs typeface="Times New Roman" panose="02020603050405020304" pitchFamily="18" charset="0"/>
                        </a:rPr>
                        <a:t>Single-chain glycoprotein (55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18-24</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constituent of intrinsic Xase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q27.1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F9</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861377"/>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Ten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Stuart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cs typeface="Times New Roman" panose="02020603050405020304" pitchFamily="18" charset="0"/>
                        </a:rPr>
                        <a:t>Two-chain glycoprotein (59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34-40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constituent of prothrombinase complex</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13q34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F10</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238898"/>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Eleven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Plasma thromboplastin antecedent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chemeClr val="tx1"/>
                          </a:solidFill>
                          <a:effectLst/>
                          <a:latin typeface="+mn-lt"/>
                          <a:ea typeface="Times New Roman" panose="02020603050405020304" pitchFamily="18" charset="0"/>
                          <a:cs typeface="Times New Roman" panose="02020603050405020304" pitchFamily="18" charset="0"/>
                        </a:rPr>
                        <a:t>Two-chain glycoprotein (143 k</a:t>
                      </a:r>
                      <a:r>
                        <a:rPr lang="en-US" sz="100" dirty="0">
                          <a:solidFill>
                            <a:schemeClr val="tx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chemeClr val="tx1"/>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60-80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contact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4q35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F11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870140"/>
                  </a:ext>
                </a:extLst>
              </a:tr>
            </a:tbl>
          </a:graphicData>
        </a:graphic>
      </p:graphicFrame>
      <p:graphicFrame>
        <p:nvGraphicFramePr>
          <p:cNvPr id="7" name="Object 6">
            <a:extLst>
              <a:ext uri="{FF2B5EF4-FFF2-40B4-BE49-F238E27FC236}">
                <a16:creationId xmlns:a16="http://schemas.microsoft.com/office/drawing/2014/main" id="{2DA06B56-DBCD-4B0D-9F67-36FD224D49D7}"/>
              </a:ext>
            </a:extLst>
          </p:cNvPr>
          <p:cNvGraphicFramePr>
            <a:graphicFrameLocks noChangeAspect="1"/>
          </p:cNvGraphicFramePr>
          <p:nvPr>
            <p:extLst>
              <p:ext uri="{D42A27DB-BD31-4B8C-83A1-F6EECF244321}">
                <p14:modId xmlns:p14="http://schemas.microsoft.com/office/powerpoint/2010/main" val="3487025013"/>
              </p:ext>
            </p:extLst>
          </p:nvPr>
        </p:nvGraphicFramePr>
        <p:xfrm>
          <a:off x="558800" y="2331118"/>
          <a:ext cx="279400" cy="165100"/>
        </p:xfrm>
        <a:graphic>
          <a:graphicData uri="http://schemas.openxmlformats.org/presentationml/2006/ole">
            <mc:AlternateContent xmlns:mc="http://schemas.openxmlformats.org/markup-compatibility/2006">
              <mc:Choice xmlns:v="urn:schemas-microsoft-com:vml" Requires="v">
                <p:oleObj name="Equation" r:id="rId2" imgW="279360" imgH="164880" progId="Equation.DSMT4">
                  <p:embed/>
                </p:oleObj>
              </mc:Choice>
              <mc:Fallback>
                <p:oleObj name="Equation" r:id="rId2" imgW="279360" imgH="164880" progId="Equation.DSMT4">
                  <p:embed/>
                  <p:pic>
                    <p:nvPicPr>
                      <p:cNvPr id="0" name=""/>
                      <p:cNvPicPr/>
                      <p:nvPr/>
                    </p:nvPicPr>
                    <p:blipFill>
                      <a:blip r:embed="rId3"/>
                      <a:stretch>
                        <a:fillRect/>
                      </a:stretch>
                    </p:blipFill>
                    <p:spPr>
                      <a:xfrm>
                        <a:off x="558800" y="2331118"/>
                        <a:ext cx="279400" cy="165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1B99A60-CC13-451A-B5AF-4620C3A567C4}"/>
              </a:ext>
            </a:extLst>
          </p:cNvPr>
          <p:cNvGraphicFramePr>
            <a:graphicFrameLocks noChangeAspect="1"/>
          </p:cNvGraphicFramePr>
          <p:nvPr>
            <p:extLst>
              <p:ext uri="{D42A27DB-BD31-4B8C-83A1-F6EECF244321}">
                <p14:modId xmlns:p14="http://schemas.microsoft.com/office/powerpoint/2010/main" val="2935764936"/>
              </p:ext>
            </p:extLst>
          </p:nvPr>
        </p:nvGraphicFramePr>
        <p:xfrm>
          <a:off x="552450" y="3612976"/>
          <a:ext cx="177800" cy="165100"/>
        </p:xfrm>
        <a:graphic>
          <a:graphicData uri="http://schemas.openxmlformats.org/presentationml/2006/ole">
            <mc:AlternateContent xmlns:mc="http://schemas.openxmlformats.org/markup-compatibility/2006">
              <mc:Choice xmlns:v="urn:schemas-microsoft-com:vml" Requires="v">
                <p:oleObj name="Equation" r:id="rId4" imgW="177480" imgH="164880" progId="Equation.DSMT4">
                  <p:embed/>
                </p:oleObj>
              </mc:Choice>
              <mc:Fallback>
                <p:oleObj name="Equation" r:id="rId4" imgW="177480" imgH="164880" progId="Equation.DSMT4">
                  <p:embed/>
                  <p:pic>
                    <p:nvPicPr>
                      <p:cNvPr id="0" name=""/>
                      <p:cNvPicPr/>
                      <p:nvPr/>
                    </p:nvPicPr>
                    <p:blipFill>
                      <a:blip r:embed="rId5"/>
                      <a:stretch>
                        <a:fillRect/>
                      </a:stretch>
                    </p:blipFill>
                    <p:spPr>
                      <a:xfrm>
                        <a:off x="552450" y="3612976"/>
                        <a:ext cx="177800" cy="165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687908B-CB01-4B4C-AE72-C7BBEE9B6DEE}"/>
              </a:ext>
            </a:extLst>
          </p:cNvPr>
          <p:cNvGraphicFramePr>
            <a:graphicFrameLocks noChangeAspect="1"/>
          </p:cNvGraphicFramePr>
          <p:nvPr>
            <p:extLst>
              <p:ext uri="{D42A27DB-BD31-4B8C-83A1-F6EECF244321}">
                <p14:modId xmlns:p14="http://schemas.microsoft.com/office/powerpoint/2010/main" val="2717959041"/>
              </p:ext>
            </p:extLst>
          </p:nvPr>
        </p:nvGraphicFramePr>
        <p:xfrm>
          <a:off x="555625" y="4355926"/>
          <a:ext cx="152400" cy="165100"/>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
                      <p:cNvPicPr/>
                      <p:nvPr/>
                    </p:nvPicPr>
                    <p:blipFill>
                      <a:blip r:embed="rId7"/>
                      <a:stretch>
                        <a:fillRect/>
                      </a:stretch>
                    </p:blipFill>
                    <p:spPr>
                      <a:xfrm>
                        <a:off x="555625" y="4355926"/>
                        <a:ext cx="152400" cy="165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F0D6DA9-863A-46DA-9203-06449F714D34}"/>
              </a:ext>
            </a:extLst>
          </p:cNvPr>
          <p:cNvGraphicFramePr>
            <a:graphicFrameLocks noChangeAspect="1"/>
          </p:cNvGraphicFramePr>
          <p:nvPr>
            <p:extLst>
              <p:ext uri="{D42A27DB-BD31-4B8C-83A1-F6EECF244321}">
                <p14:modId xmlns:p14="http://schemas.microsoft.com/office/powerpoint/2010/main" val="2720133556"/>
              </p:ext>
            </p:extLst>
          </p:nvPr>
        </p:nvGraphicFramePr>
        <p:xfrm>
          <a:off x="565150" y="5127451"/>
          <a:ext cx="190500" cy="165100"/>
        </p:xfrm>
        <a:graphic>
          <a:graphicData uri="http://schemas.openxmlformats.org/presentationml/2006/ole">
            <mc:AlternateContent xmlns:mc="http://schemas.openxmlformats.org/markup-compatibility/2006">
              <mc:Choice xmlns:v="urn:schemas-microsoft-com:vml" Requires="v">
                <p:oleObj name="Equation" r:id="rId8" imgW="190440" imgH="164880" progId="Equation.DSMT4">
                  <p:embed/>
                </p:oleObj>
              </mc:Choice>
              <mc:Fallback>
                <p:oleObj name="Equation" r:id="rId8" imgW="190440" imgH="164880" progId="Equation.DSMT4">
                  <p:embed/>
                  <p:pic>
                    <p:nvPicPr>
                      <p:cNvPr id="0" name=""/>
                      <p:cNvPicPr/>
                      <p:nvPr/>
                    </p:nvPicPr>
                    <p:blipFill>
                      <a:blip r:embed="rId9"/>
                      <a:stretch>
                        <a:fillRect/>
                      </a:stretch>
                    </p:blipFill>
                    <p:spPr>
                      <a:xfrm>
                        <a:off x="565150" y="5127451"/>
                        <a:ext cx="190500" cy="165100"/>
                      </a:xfrm>
                      <a:prstGeom prst="rect">
                        <a:avLst/>
                      </a:prstGeom>
                    </p:spPr>
                  </p:pic>
                </p:oleObj>
              </mc:Fallback>
            </mc:AlternateContent>
          </a:graphicData>
        </a:graphic>
      </p:graphicFrame>
    </p:spTree>
    <p:extLst>
      <p:ext uri="{BB962C8B-B14F-4D97-AF65-F5344CB8AC3E}">
        <p14:creationId xmlns:p14="http://schemas.microsoft.com/office/powerpoint/2010/main" val="3311897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1BDD-BC58-4CAE-8568-376AE9AC8447}"/>
              </a:ext>
            </a:extLst>
          </p:cNvPr>
          <p:cNvSpPr>
            <a:spLocks noGrp="1"/>
          </p:cNvSpPr>
          <p:nvPr>
            <p:ph type="title"/>
          </p:nvPr>
        </p:nvSpPr>
        <p:spPr/>
        <p:txBody>
          <a:bodyPr/>
          <a:lstStyle/>
          <a:p>
            <a:r>
              <a:rPr lang="en-US" sz="3400" dirty="0"/>
              <a:t>Table 32-2 Summary of the Properties of Coagulation Factors </a:t>
            </a:r>
            <a:r>
              <a:rPr lang="en-US" sz="2000" b="0" dirty="0"/>
              <a:t>(3 of 3)</a:t>
            </a:r>
            <a:endParaRPr lang="en-US" sz="3400" dirty="0"/>
          </a:p>
        </p:txBody>
      </p:sp>
      <p:sp>
        <p:nvSpPr>
          <p:cNvPr id="3" name="Content Placeholder 2">
            <a:extLst>
              <a:ext uri="{FF2B5EF4-FFF2-40B4-BE49-F238E27FC236}">
                <a16:creationId xmlns:a16="http://schemas.microsoft.com/office/drawing/2014/main" id="{DF74A6B3-F261-47B4-8B76-9F9AD31C7E24}"/>
              </a:ext>
            </a:extLst>
          </p:cNvPr>
          <p:cNvSpPr>
            <a:spLocks noGrp="1"/>
          </p:cNvSpPr>
          <p:nvPr>
            <p:ph sz="quarter" idx="13"/>
          </p:nvPr>
        </p:nvSpPr>
        <p:spPr>
          <a:xfrm>
            <a:off x="457200" y="4962877"/>
            <a:ext cx="8229600" cy="273261"/>
          </a:xfrm>
        </p:spPr>
        <p:txBody>
          <a:bodyPr/>
          <a:lstStyle/>
          <a:p>
            <a:pPr marL="432" indent="0">
              <a:buNone/>
            </a:pPr>
            <a:r>
              <a:rPr lang="en-US" sz="1400" dirty="0"/>
              <a:t>T</a:t>
            </a:r>
            <a:r>
              <a:rPr lang="en-US" sz="1400" baseline="-25000" dirty="0"/>
              <a:t>½</a:t>
            </a:r>
            <a:r>
              <a:rPr lang="en-US" sz="1400" dirty="0"/>
              <a:t>, biologic half-life; H</a:t>
            </a:r>
            <a:r>
              <a:rPr lang="en-US" sz="200" dirty="0"/>
              <a:t> </a:t>
            </a:r>
            <a:r>
              <a:rPr lang="en-US" sz="1400" dirty="0"/>
              <a:t>K, high-molecular-weight kininogen; P</a:t>
            </a:r>
            <a:r>
              <a:rPr lang="en-US" sz="200" dirty="0"/>
              <a:t> </a:t>
            </a:r>
            <a:r>
              <a:rPr lang="en-US" sz="1400" dirty="0"/>
              <a:t>K, prekallikrein.</a:t>
            </a:r>
          </a:p>
        </p:txBody>
      </p:sp>
      <p:graphicFrame>
        <p:nvGraphicFramePr>
          <p:cNvPr id="4" name="Table 3">
            <a:extLst>
              <a:ext uri="{FF2B5EF4-FFF2-40B4-BE49-F238E27FC236}">
                <a16:creationId xmlns:a16="http://schemas.microsoft.com/office/drawing/2014/main" id="{C0CA6D00-9612-49C6-BCFC-E0DDECDAC5A3}"/>
              </a:ext>
            </a:extLst>
          </p:cNvPr>
          <p:cNvGraphicFramePr>
            <a:graphicFrameLocks noGrp="1"/>
          </p:cNvGraphicFramePr>
          <p:nvPr>
            <p:extLst>
              <p:ext uri="{D42A27DB-BD31-4B8C-83A1-F6EECF244321}">
                <p14:modId xmlns:p14="http://schemas.microsoft.com/office/powerpoint/2010/main" val="705506325"/>
              </p:ext>
            </p:extLst>
          </p:nvPr>
        </p:nvGraphicFramePr>
        <p:xfrm>
          <a:off x="359229" y="1989053"/>
          <a:ext cx="8425542" cy="2743200"/>
        </p:xfrm>
        <a:graphic>
          <a:graphicData uri="http://schemas.openxmlformats.org/drawingml/2006/table">
            <a:tbl>
              <a:tblPr firstRow="1" bandRow="1">
                <a:tableStyleId>{2D5ABB26-0587-4C30-8999-92F81FD0307C}</a:tableStyleId>
              </a:tblPr>
              <a:tblGrid>
                <a:gridCol w="849087">
                  <a:extLst>
                    <a:ext uri="{9D8B030D-6E8A-4147-A177-3AD203B41FA5}">
                      <a16:colId xmlns:a16="http://schemas.microsoft.com/office/drawing/2014/main" val="333918517"/>
                    </a:ext>
                  </a:extLst>
                </a:gridCol>
                <a:gridCol w="1698171">
                  <a:extLst>
                    <a:ext uri="{9D8B030D-6E8A-4147-A177-3AD203B41FA5}">
                      <a16:colId xmlns:a16="http://schemas.microsoft.com/office/drawing/2014/main" val="2687600823"/>
                    </a:ext>
                  </a:extLst>
                </a:gridCol>
                <a:gridCol w="1665513">
                  <a:extLst>
                    <a:ext uri="{9D8B030D-6E8A-4147-A177-3AD203B41FA5}">
                      <a16:colId xmlns:a16="http://schemas.microsoft.com/office/drawing/2014/main" val="526645728"/>
                    </a:ext>
                  </a:extLst>
                </a:gridCol>
                <a:gridCol w="1048659">
                  <a:extLst>
                    <a:ext uri="{9D8B030D-6E8A-4147-A177-3AD203B41FA5}">
                      <a16:colId xmlns:a16="http://schemas.microsoft.com/office/drawing/2014/main" val="2065748361"/>
                    </a:ext>
                  </a:extLst>
                </a:gridCol>
                <a:gridCol w="1422400">
                  <a:extLst>
                    <a:ext uri="{9D8B030D-6E8A-4147-A177-3AD203B41FA5}">
                      <a16:colId xmlns:a16="http://schemas.microsoft.com/office/drawing/2014/main" val="3635700102"/>
                    </a:ext>
                  </a:extLst>
                </a:gridCol>
                <a:gridCol w="1741712">
                  <a:extLst>
                    <a:ext uri="{9D8B030D-6E8A-4147-A177-3AD203B41FA5}">
                      <a16:colId xmlns:a16="http://schemas.microsoft.com/office/drawing/2014/main" val="112285983"/>
                    </a:ext>
                  </a:extLst>
                </a:gridCol>
              </a:tblGrid>
              <a:tr h="370840">
                <a:tc>
                  <a:txBody>
                    <a:bodyPr/>
                    <a:lstStyle/>
                    <a:p>
                      <a:pPr marL="0" marR="0">
                        <a:spcBef>
                          <a:spcPts val="0"/>
                        </a:spcBef>
                        <a:spcAft>
                          <a:spcPts val="600"/>
                        </a:spcAft>
                        <a:tabLst>
                          <a:tab pos="1401445" algn="l"/>
                          <a:tab pos="2957830" algn="l"/>
                        </a:tabLst>
                      </a:pPr>
                      <a:r>
                        <a:rPr lang="en-US" sz="1200" b="1" i="0" u="none" strike="noStrike" cap="none" dirty="0">
                          <a:solidFill>
                            <a:schemeClr val="tx1"/>
                          </a:solidFill>
                          <a:effectLst/>
                          <a:latin typeface="+mn-lt"/>
                          <a:ea typeface="+mn-ea"/>
                          <a:cs typeface="+mn-cs"/>
                          <a:sym typeface="Arial"/>
                        </a:rPr>
                        <a:t>Factor</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Common Name(s)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Circulating Form (Molecular weight in kilodaltons [k</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r>
                        <a:rPr lang="en-US" sz="1200" b="1" dirty="0">
                          <a:solidFill>
                            <a:srgbClr val="000000"/>
                          </a:solidFill>
                          <a:effectLst/>
                          <a:latin typeface="+mn-lt"/>
                          <a:ea typeface="Times New Roman" panose="02020603050405020304" pitchFamily="18" charset="0"/>
                          <a:cs typeface="Times New Roman" panose="02020603050405020304" pitchFamily="18" charset="0"/>
                        </a:rPr>
                        <a:t> (hours)</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 (gene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556603"/>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Twelve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Hageman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(80 </a:t>
                      </a:r>
                      <a:r>
                        <a:rPr lang="en-US" sz="1200" dirty="0">
                          <a:solidFill>
                            <a:schemeClr val="tx1"/>
                          </a:solidFill>
                          <a:effectLst/>
                          <a:latin typeface="+mn-lt"/>
                          <a:ea typeface="Times New Roman" panose="02020603050405020304" pitchFamily="18" charset="0"/>
                          <a:cs typeface="Times New Roman" panose="02020603050405020304" pitchFamily="18" charset="0"/>
                        </a:rPr>
                        <a:t>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contact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5q35.3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F12</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826465"/>
                  </a:ext>
                </a:extLst>
              </a:tr>
              <a:tr h="370840">
                <a:tc>
                  <a:txBody>
                    <a:bodyPr/>
                    <a:lstStyle/>
                    <a:p>
                      <a:pPr marL="0" marR="0">
                        <a:spcBef>
                          <a:spcPts val="0"/>
                        </a:spcBef>
                        <a:spcAft>
                          <a:spcPts val="600"/>
                        </a:spcAft>
                        <a:tabLst>
                          <a:tab pos="1193800" algn="l"/>
                          <a:tab pos="2641600" algn="l"/>
                        </a:tabLst>
                      </a:pPr>
                      <a:r>
                        <a:rPr lang="en-US" sz="1200" dirty="0">
                          <a:solidFill>
                            <a:schemeClr val="bg1"/>
                          </a:solidFill>
                          <a:effectLst/>
                          <a:latin typeface="+mn-lt"/>
                          <a:ea typeface="Times New Roman" panose="02020603050405020304" pitchFamily="18" charset="0"/>
                          <a:cs typeface="Times New Roman" panose="02020603050405020304" pitchFamily="18" charset="0"/>
                        </a:rPr>
                        <a:t>Thirteen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Fibrin-stabilizing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Heterotetramer glycoprotein (320 </a:t>
                      </a:r>
                      <a:r>
                        <a:rPr lang="en-US" sz="1200" dirty="0">
                          <a:solidFill>
                            <a:schemeClr val="tx1"/>
                          </a:solidFill>
                          <a:effectLst/>
                          <a:latin typeface="+mn-lt"/>
                          <a:ea typeface="Times New Roman" panose="02020603050405020304" pitchFamily="18" charset="0"/>
                          <a:cs typeface="Times New Roman" panose="02020603050405020304" pitchFamily="18" charset="0"/>
                        </a:rPr>
                        <a:t>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240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Transglutaminase; fibrin stabilizer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A-chain: 6p25.1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F13A1</a:t>
                      </a:r>
                      <a:r>
                        <a:rPr lang="en-US" sz="1200" dirty="0">
                          <a:solidFill>
                            <a:srgbClr val="000000"/>
                          </a:solidFill>
                          <a:effectLst/>
                          <a:latin typeface="+mn-lt"/>
                          <a:ea typeface="Times New Roman" panose="02020603050405020304" pitchFamily="18" charset="0"/>
                          <a:cs typeface="Times New Roman" panose="02020603050405020304" pitchFamily="18" charset="0"/>
                        </a:rPr>
                        <a:t>); B-chain: 1q31.3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F13B</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059409"/>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Fitzgerald factor, Williams factor, Flaujeac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(120 </a:t>
                      </a:r>
                      <a:r>
                        <a:rPr lang="en-US" sz="1200" dirty="0">
                          <a:solidFill>
                            <a:schemeClr val="tx1"/>
                          </a:solidFill>
                          <a:effectLst/>
                          <a:latin typeface="+mn-lt"/>
                          <a:ea typeface="Times New Roman" panose="02020603050405020304" pitchFamily="18" charset="0"/>
                          <a:cs typeface="Times New Roman" panose="02020603050405020304" pitchFamily="18" charset="0"/>
                        </a:rPr>
                        <a:t>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150</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 complexed with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K and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 contact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K</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000323"/>
                  </a:ext>
                </a:extLst>
              </a:tr>
              <a:tr h="370840">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K</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Fletcher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(88 </a:t>
                      </a:r>
                      <a:r>
                        <a:rPr lang="en-US" sz="1200" dirty="0">
                          <a:solidFill>
                            <a:schemeClr val="tx1"/>
                          </a:solidFill>
                          <a:effectLst/>
                          <a:latin typeface="+mn-lt"/>
                          <a:ea typeface="Times New Roman" panose="02020603050405020304" pitchFamily="18" charset="0"/>
                          <a:cs typeface="Times New Roman" panose="02020603050405020304" pitchFamily="18" charset="0"/>
                        </a:rPr>
                        <a:t>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chemeClr val="tx1"/>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35</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complexed with 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K; contact factor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4q35.2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K</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LK</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b="0" i="0" kern="0" spc="0" dirty="0">
                          <a:solidFill>
                            <a:srgbClr val="000000"/>
                          </a:solidFill>
                          <a:effectLst/>
                          <a:latin typeface="+mn-lt"/>
                          <a:ea typeface="Times New Roman" panose="02020603050405020304" pitchFamily="18" charset="0"/>
                          <a:cs typeface="Times New Roman" panose="02020603050405020304" pitchFamily="18" charset="0"/>
                        </a:rPr>
                        <a:t>)</a:t>
                      </a:r>
                      <a:endParaRPr lang="en-US" sz="1200" b="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393238"/>
                  </a:ext>
                </a:extLst>
              </a:tr>
            </a:tbl>
          </a:graphicData>
        </a:graphic>
      </p:graphicFrame>
      <p:graphicFrame>
        <p:nvGraphicFramePr>
          <p:cNvPr id="5" name="Object 4">
            <a:extLst>
              <a:ext uri="{FF2B5EF4-FFF2-40B4-BE49-F238E27FC236}">
                <a16:creationId xmlns:a16="http://schemas.microsoft.com/office/drawing/2014/main" id="{EA8F3684-1DDE-42FD-BEDB-011C3A95151E}"/>
              </a:ext>
            </a:extLst>
          </p:cNvPr>
          <p:cNvGraphicFramePr>
            <a:graphicFrameLocks noChangeAspect="1"/>
          </p:cNvGraphicFramePr>
          <p:nvPr>
            <p:extLst>
              <p:ext uri="{D42A27DB-BD31-4B8C-83A1-F6EECF244321}">
                <p14:modId xmlns:p14="http://schemas.microsoft.com/office/powerpoint/2010/main" val="3436093797"/>
              </p:ext>
            </p:extLst>
          </p:nvPr>
        </p:nvGraphicFramePr>
        <p:xfrm>
          <a:off x="555625" y="2173203"/>
          <a:ext cx="228600" cy="165100"/>
        </p:xfrm>
        <a:graphic>
          <a:graphicData uri="http://schemas.openxmlformats.org/presentationml/2006/ole">
            <mc:AlternateContent xmlns:mc="http://schemas.openxmlformats.org/markup-compatibility/2006">
              <mc:Choice xmlns:v="urn:schemas-microsoft-com:vml" Requires="v">
                <p:oleObj name="Equation" r:id="rId2" imgW="228600" imgH="164880" progId="Equation.DSMT4">
                  <p:embed/>
                </p:oleObj>
              </mc:Choice>
              <mc:Fallback>
                <p:oleObj name="Equation" r:id="rId2" imgW="228600" imgH="164880" progId="Equation.DSMT4">
                  <p:embed/>
                  <p:pic>
                    <p:nvPicPr>
                      <p:cNvPr id="0" name=""/>
                      <p:cNvPicPr/>
                      <p:nvPr/>
                    </p:nvPicPr>
                    <p:blipFill>
                      <a:blip r:embed="rId3"/>
                      <a:stretch>
                        <a:fillRect/>
                      </a:stretch>
                    </p:blipFill>
                    <p:spPr>
                      <a:xfrm>
                        <a:off x="555625" y="2173203"/>
                        <a:ext cx="228600" cy="1651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AC3D36D-BA84-405D-A158-D29C0ECD731B}"/>
              </a:ext>
            </a:extLst>
          </p:cNvPr>
          <p:cNvGraphicFramePr>
            <a:graphicFrameLocks noChangeAspect="1"/>
          </p:cNvGraphicFramePr>
          <p:nvPr>
            <p:extLst>
              <p:ext uri="{D42A27DB-BD31-4B8C-83A1-F6EECF244321}">
                <p14:modId xmlns:p14="http://schemas.microsoft.com/office/powerpoint/2010/main" val="808565466"/>
              </p:ext>
            </p:extLst>
          </p:nvPr>
        </p:nvGraphicFramePr>
        <p:xfrm>
          <a:off x="546100" y="2658978"/>
          <a:ext cx="266700" cy="165100"/>
        </p:xfrm>
        <a:graphic>
          <a:graphicData uri="http://schemas.openxmlformats.org/presentationml/2006/ole">
            <mc:AlternateContent xmlns:mc="http://schemas.openxmlformats.org/markup-compatibility/2006">
              <mc:Choice xmlns:v="urn:schemas-microsoft-com:vml" Requires="v">
                <p:oleObj name="Equation" r:id="rId4" imgW="266400" imgH="164880" progId="Equation.DSMT4">
                  <p:embed/>
                </p:oleObj>
              </mc:Choice>
              <mc:Fallback>
                <p:oleObj name="Equation" r:id="rId4" imgW="266400" imgH="164880" progId="Equation.DSMT4">
                  <p:embed/>
                  <p:pic>
                    <p:nvPicPr>
                      <p:cNvPr id="0" name=""/>
                      <p:cNvPicPr/>
                      <p:nvPr/>
                    </p:nvPicPr>
                    <p:blipFill>
                      <a:blip r:embed="rId5"/>
                      <a:stretch>
                        <a:fillRect/>
                      </a:stretch>
                    </p:blipFill>
                    <p:spPr>
                      <a:xfrm>
                        <a:off x="546100" y="2658978"/>
                        <a:ext cx="266700" cy="165100"/>
                      </a:xfrm>
                      <a:prstGeom prst="rect">
                        <a:avLst/>
                      </a:prstGeom>
                    </p:spPr>
                  </p:pic>
                </p:oleObj>
              </mc:Fallback>
            </mc:AlternateContent>
          </a:graphicData>
        </a:graphic>
      </p:graphicFrame>
    </p:spTree>
    <p:extLst>
      <p:ext uri="{BB962C8B-B14F-4D97-AF65-F5344CB8AC3E}">
        <p14:creationId xmlns:p14="http://schemas.microsoft.com/office/powerpoint/2010/main" val="146405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09552C-0E79-4D10-9F71-4139A0E66068}"/>
              </a:ext>
            </a:extLst>
          </p:cNvPr>
          <p:cNvSpPr>
            <a:spLocks noGrp="1"/>
          </p:cNvSpPr>
          <p:nvPr>
            <p:ph type="title"/>
          </p:nvPr>
        </p:nvSpPr>
        <p:spPr/>
        <p:txBody>
          <a:bodyPr/>
          <a:lstStyle/>
          <a:p>
            <a:r>
              <a:rPr lang="en-US" sz="3400" dirty="0"/>
              <a:t>Properties of the Blood Coagulation Factors </a:t>
            </a:r>
            <a:r>
              <a:rPr lang="en-US" sz="2000" b="0" dirty="0"/>
              <a:t>(1 of 3)</a:t>
            </a:r>
          </a:p>
        </p:txBody>
      </p:sp>
      <p:sp>
        <p:nvSpPr>
          <p:cNvPr id="11" name="Content Placeholder 10">
            <a:extLst>
              <a:ext uri="{FF2B5EF4-FFF2-40B4-BE49-F238E27FC236}">
                <a16:creationId xmlns:a16="http://schemas.microsoft.com/office/drawing/2014/main" id="{43CD4E54-816B-47C7-A132-E9B2E36BDB82}"/>
              </a:ext>
            </a:extLst>
          </p:cNvPr>
          <p:cNvSpPr>
            <a:spLocks noGrp="1"/>
          </p:cNvSpPr>
          <p:nvPr>
            <p:ph sz="quarter" idx="13"/>
          </p:nvPr>
        </p:nvSpPr>
        <p:spPr>
          <a:xfrm>
            <a:off x="457200" y="1556328"/>
            <a:ext cx="8229600" cy="839210"/>
          </a:xfrm>
        </p:spPr>
        <p:txBody>
          <a:bodyPr>
            <a:normAutofit fontScale="70000" lnSpcReduction="20000"/>
          </a:bodyPr>
          <a:lstStyle/>
          <a:p>
            <a:endParaRPr lang="en-US" altLang="en-US" dirty="0"/>
          </a:p>
          <a:p>
            <a:r>
              <a:rPr lang="en-US" altLang="en-US" dirty="0"/>
              <a:t>Prothrombin group</a:t>
            </a:r>
          </a:p>
          <a:p>
            <a:pPr lvl="1" indent="-284400"/>
            <a:r>
              <a:rPr lang="en-US" altLang="en-US" dirty="0"/>
              <a:t>Vitamin K-dependent</a:t>
            </a:r>
          </a:p>
        </p:txBody>
      </p:sp>
      <p:sp>
        <p:nvSpPr>
          <p:cNvPr id="12" name="Content Placeholder 11">
            <a:extLst>
              <a:ext uri="{FF2B5EF4-FFF2-40B4-BE49-F238E27FC236}">
                <a16:creationId xmlns:a16="http://schemas.microsoft.com/office/drawing/2014/main" id="{488187B1-86ED-49A9-A0F4-D18448D98402}"/>
              </a:ext>
            </a:extLst>
          </p:cNvPr>
          <p:cNvSpPr>
            <a:spLocks noGrp="1"/>
          </p:cNvSpPr>
          <p:nvPr>
            <p:ph sz="quarter" idx="14"/>
          </p:nvPr>
        </p:nvSpPr>
        <p:spPr>
          <a:xfrm>
            <a:off x="917408" y="2466251"/>
            <a:ext cx="330367" cy="415062"/>
          </a:xfrm>
        </p:spPr>
        <p:txBody>
          <a:bodyPr/>
          <a:lstStyle/>
          <a:p>
            <a:pPr marL="0" lvl="1" indent="0"/>
            <a:r>
              <a:rPr lang="en-US" altLang="en-US" dirty="0"/>
              <a:t> </a:t>
            </a:r>
            <a:r>
              <a:rPr lang="en-US" altLang="en-US" sz="100" dirty="0"/>
              <a:t> </a:t>
            </a:r>
          </a:p>
        </p:txBody>
      </p:sp>
      <p:sp>
        <p:nvSpPr>
          <p:cNvPr id="13" name="Content Placeholder 12">
            <a:extLst>
              <a:ext uri="{FF2B5EF4-FFF2-40B4-BE49-F238E27FC236}">
                <a16:creationId xmlns:a16="http://schemas.microsoft.com/office/drawing/2014/main" id="{C8EB8739-2E72-4789-A5BC-0DD28AAB5E6C}"/>
              </a:ext>
            </a:extLst>
          </p:cNvPr>
          <p:cNvSpPr>
            <a:spLocks noGrp="1"/>
          </p:cNvSpPr>
          <p:nvPr>
            <p:ph sz="quarter" idx="15"/>
          </p:nvPr>
        </p:nvSpPr>
        <p:spPr>
          <a:xfrm>
            <a:off x="457200" y="2950895"/>
            <a:ext cx="8229600" cy="1772532"/>
          </a:xfrm>
        </p:spPr>
        <p:txBody>
          <a:bodyPr/>
          <a:lstStyle/>
          <a:p>
            <a:pPr lvl="1" indent="-284400"/>
            <a:r>
              <a:rPr lang="en-US" altLang="en-US" dirty="0"/>
              <a:t>All synthesized by liver</a:t>
            </a:r>
          </a:p>
          <a:p>
            <a:pPr lvl="1" indent="-284400"/>
            <a:r>
              <a:rPr lang="en-US" altLang="en-US" dirty="0"/>
              <a:t>All contain </a:t>
            </a:r>
            <a:r>
              <a:rPr lang="en-US" altLang="en-US" i="1" dirty="0">
                <a:cs typeface="Times New Roman" panose="02020603050405020304" pitchFamily="18" charset="0"/>
                <a:sym typeface="Symbol" panose="05050102010706020507" pitchFamily="18" charset="2"/>
              </a:rPr>
              <a:t>γ</a:t>
            </a:r>
            <a:r>
              <a:rPr lang="en-US" altLang="en-US" dirty="0"/>
              <a:t>-carboxyglutamic acid</a:t>
            </a:r>
          </a:p>
          <a:p>
            <a:pPr lvl="2"/>
            <a:r>
              <a:rPr lang="en-US" altLang="en-US" dirty="0"/>
              <a:t>Critical for C</a:t>
            </a:r>
            <a:r>
              <a:rPr lang="en-US" altLang="en-US" sz="100" dirty="0"/>
              <a:t> </a:t>
            </a:r>
            <a:r>
              <a:rPr lang="en-US" altLang="en-US" dirty="0"/>
              <a:t>a</a:t>
            </a:r>
            <a:r>
              <a:rPr lang="en-US" altLang="en-US" baseline="30000" dirty="0"/>
              <a:t>++</a:t>
            </a:r>
            <a:r>
              <a:rPr lang="en-US" altLang="en-US" dirty="0"/>
              <a:t> binding properties</a:t>
            </a:r>
          </a:p>
          <a:p>
            <a:pPr lvl="2"/>
            <a:r>
              <a:rPr lang="en-US" altLang="en-US" dirty="0"/>
              <a:t>Need C</a:t>
            </a:r>
            <a:r>
              <a:rPr lang="en-US" altLang="en-US" sz="100" dirty="0"/>
              <a:t> </a:t>
            </a:r>
            <a:r>
              <a:rPr lang="en-US" altLang="en-US" dirty="0"/>
              <a:t>a</a:t>
            </a:r>
            <a:r>
              <a:rPr lang="en-US" altLang="en-US" baseline="30000" dirty="0"/>
              <a:t>++</a:t>
            </a:r>
            <a:r>
              <a:rPr lang="en-US" altLang="en-US" dirty="0"/>
              <a:t> to bind to phospholipid surface</a:t>
            </a:r>
          </a:p>
        </p:txBody>
      </p:sp>
      <p:sp>
        <p:nvSpPr>
          <p:cNvPr id="2" name="Content Placeholder 1"/>
          <p:cNvSpPr>
            <a:spLocks noGrp="1"/>
          </p:cNvSpPr>
          <p:nvPr>
            <p:ph sz="quarter" idx="16"/>
          </p:nvPr>
        </p:nvSpPr>
        <p:spPr>
          <a:xfrm>
            <a:off x="457201" y="4800302"/>
            <a:ext cx="2093495" cy="419835"/>
          </a:xfrm>
        </p:spPr>
        <p:txBody>
          <a:bodyPr/>
          <a:lstStyle/>
          <a:p>
            <a:pPr lvl="1"/>
            <a:r>
              <a:rPr lang="en-US" altLang="en-US" dirty="0"/>
              <a:t>All but factor</a:t>
            </a:r>
          </a:p>
        </p:txBody>
      </p:sp>
      <p:sp>
        <p:nvSpPr>
          <p:cNvPr id="3" name="Content Placeholder 2"/>
          <p:cNvSpPr>
            <a:spLocks noGrp="1"/>
          </p:cNvSpPr>
          <p:nvPr>
            <p:ph sz="quarter" idx="17"/>
          </p:nvPr>
        </p:nvSpPr>
        <p:spPr>
          <a:xfrm>
            <a:off x="2662065" y="4833783"/>
            <a:ext cx="4839947" cy="425274"/>
          </a:xfrm>
        </p:spPr>
        <p:txBody>
          <a:bodyPr/>
          <a:lstStyle/>
          <a:p>
            <a:pPr marL="0" lvl="1" indent="0">
              <a:buNone/>
            </a:pPr>
            <a:r>
              <a:rPr lang="en-US" altLang="en-US" dirty="0"/>
              <a:t>found in serum (</a:t>
            </a:r>
            <a:r>
              <a:rPr lang="en-US" altLang="en-US" b="1" dirty="0"/>
              <a:t>not consumed in</a:t>
            </a:r>
            <a:endParaRPr lang="en-US" altLang="en-US" dirty="0"/>
          </a:p>
        </p:txBody>
      </p:sp>
      <p:sp>
        <p:nvSpPr>
          <p:cNvPr id="4" name="Content Placeholder 3"/>
          <p:cNvSpPr>
            <a:spLocks noGrp="1"/>
          </p:cNvSpPr>
          <p:nvPr>
            <p:ph sz="quarter" idx="18"/>
          </p:nvPr>
        </p:nvSpPr>
        <p:spPr>
          <a:xfrm>
            <a:off x="6925951" y="4825369"/>
            <a:ext cx="1374859" cy="412999"/>
          </a:xfrm>
        </p:spPr>
        <p:txBody>
          <a:bodyPr/>
          <a:lstStyle/>
          <a:p>
            <a:pPr marL="0" lvl="1" indent="0">
              <a:buNone/>
            </a:pPr>
            <a:r>
              <a:rPr lang="en-US" altLang="en-US" b="1" dirty="0"/>
              <a:t>clotting</a:t>
            </a:r>
            <a:r>
              <a:rPr lang="en-US" altLang="en-US" dirty="0"/>
              <a:t>)</a:t>
            </a:r>
          </a:p>
        </p:txBody>
      </p:sp>
      <p:graphicFrame>
        <p:nvGraphicFramePr>
          <p:cNvPr id="14" name="Object 13" descr="Two, Seven, Nine, Ten, P C and P S, P Z">
            <a:extLst>
              <a:ext uri="{FF2B5EF4-FFF2-40B4-BE49-F238E27FC236}">
                <a16:creationId xmlns:a16="http://schemas.microsoft.com/office/drawing/2014/main" id="{B542123D-1090-4966-ABE0-CD5FEF5A0DD8}"/>
              </a:ext>
            </a:extLst>
          </p:cNvPr>
          <p:cNvGraphicFramePr>
            <a:graphicFrameLocks noChangeAspect="1"/>
          </p:cNvGraphicFramePr>
          <p:nvPr>
            <p:extLst>
              <p:ext uri="{D42A27DB-BD31-4B8C-83A1-F6EECF244321}">
                <p14:modId xmlns:p14="http://schemas.microsoft.com/office/powerpoint/2010/main" val="3595838506"/>
              </p:ext>
            </p:extLst>
          </p:nvPr>
        </p:nvGraphicFramePr>
        <p:xfrm>
          <a:off x="1290387" y="2532086"/>
          <a:ext cx="3463925" cy="301625"/>
        </p:xfrm>
        <a:graphic>
          <a:graphicData uri="http://schemas.openxmlformats.org/presentationml/2006/ole">
            <mc:AlternateContent xmlns:mc="http://schemas.openxmlformats.org/markup-compatibility/2006">
              <mc:Choice xmlns:v="urn:schemas-microsoft-com:vml" Requires="v">
                <p:oleObj name="Equation" r:id="rId2" imgW="3809880" imgH="330120" progId="Equation.DSMT4">
                  <p:embed/>
                </p:oleObj>
              </mc:Choice>
              <mc:Fallback>
                <p:oleObj name="Equation" r:id="rId2" imgW="3809880" imgH="330120" progId="Equation.DSMT4">
                  <p:embed/>
                  <p:pic>
                    <p:nvPicPr>
                      <p:cNvPr id="0" name=""/>
                      <p:cNvPicPr/>
                      <p:nvPr/>
                    </p:nvPicPr>
                    <p:blipFill>
                      <a:blip r:embed="rId3"/>
                      <a:stretch>
                        <a:fillRect/>
                      </a:stretch>
                    </p:blipFill>
                    <p:spPr>
                      <a:xfrm>
                        <a:off x="1290387" y="2532086"/>
                        <a:ext cx="3463925" cy="301625"/>
                      </a:xfrm>
                      <a:prstGeom prst="rect">
                        <a:avLst/>
                      </a:prstGeom>
                    </p:spPr>
                  </p:pic>
                </p:oleObj>
              </mc:Fallback>
            </mc:AlternateContent>
          </a:graphicData>
        </a:graphic>
      </p:graphicFrame>
      <p:graphicFrame>
        <p:nvGraphicFramePr>
          <p:cNvPr id="5" name="Object 4" descr="Two"/>
          <p:cNvGraphicFramePr>
            <a:graphicFrameLocks noChangeAspect="1"/>
          </p:cNvGraphicFramePr>
          <p:nvPr>
            <p:extLst>
              <p:ext uri="{D42A27DB-BD31-4B8C-83A1-F6EECF244321}">
                <p14:modId xmlns:p14="http://schemas.microsoft.com/office/powerpoint/2010/main" val="292658115"/>
              </p:ext>
            </p:extLst>
          </p:nvPr>
        </p:nvGraphicFramePr>
        <p:xfrm>
          <a:off x="2439327" y="4849352"/>
          <a:ext cx="222738" cy="321734"/>
        </p:xfrm>
        <a:graphic>
          <a:graphicData uri="http://schemas.openxmlformats.org/presentationml/2006/ole">
            <mc:AlternateContent xmlns:mc="http://schemas.openxmlformats.org/markup-compatibility/2006">
              <mc:Choice xmlns:v="urn:schemas-microsoft-com:vml" Requires="v">
                <p:oleObj name="Equation" r:id="rId4" imgW="114120" imgH="164880" progId="Equation.DSMT4">
                  <p:embed/>
                </p:oleObj>
              </mc:Choice>
              <mc:Fallback>
                <p:oleObj name="Equation" r:id="rId4" imgW="114120" imgH="164880" progId="Equation.DSMT4">
                  <p:embed/>
                  <p:pic>
                    <p:nvPicPr>
                      <p:cNvPr id="0" name=""/>
                      <p:cNvPicPr/>
                      <p:nvPr/>
                    </p:nvPicPr>
                    <p:blipFill>
                      <a:blip r:embed="rId5"/>
                      <a:stretch>
                        <a:fillRect/>
                      </a:stretch>
                    </p:blipFill>
                    <p:spPr>
                      <a:xfrm>
                        <a:off x="2439327" y="4849352"/>
                        <a:ext cx="222738" cy="321734"/>
                      </a:xfrm>
                      <a:prstGeom prst="rect">
                        <a:avLst/>
                      </a:prstGeom>
                    </p:spPr>
                  </p:pic>
                </p:oleObj>
              </mc:Fallback>
            </mc:AlternateContent>
          </a:graphicData>
        </a:graphic>
      </p:graphicFrame>
    </p:spTree>
    <p:extLst>
      <p:ext uri="{BB962C8B-B14F-4D97-AF65-F5344CB8AC3E}">
        <p14:creationId xmlns:p14="http://schemas.microsoft.com/office/powerpoint/2010/main" val="366340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09552C-0E79-4D10-9F71-4139A0E66068}"/>
              </a:ext>
            </a:extLst>
          </p:cNvPr>
          <p:cNvSpPr>
            <a:spLocks noGrp="1"/>
          </p:cNvSpPr>
          <p:nvPr>
            <p:ph type="title"/>
          </p:nvPr>
        </p:nvSpPr>
        <p:spPr/>
        <p:txBody>
          <a:bodyPr/>
          <a:lstStyle/>
          <a:p>
            <a:r>
              <a:rPr lang="en-US" sz="3400" dirty="0"/>
              <a:t>Properties of the Blood Coagulation Factors </a:t>
            </a:r>
            <a:r>
              <a:rPr lang="en-US" sz="2000" b="0" dirty="0"/>
              <a:t>(2 of 3)</a:t>
            </a:r>
          </a:p>
        </p:txBody>
      </p:sp>
      <p:sp>
        <p:nvSpPr>
          <p:cNvPr id="11" name="Content Placeholder 10">
            <a:extLst>
              <a:ext uri="{FF2B5EF4-FFF2-40B4-BE49-F238E27FC236}">
                <a16:creationId xmlns:a16="http://schemas.microsoft.com/office/drawing/2014/main" id="{43CD4E54-816B-47C7-A132-E9B2E36BDB82}"/>
              </a:ext>
            </a:extLst>
          </p:cNvPr>
          <p:cNvSpPr>
            <a:spLocks noGrp="1"/>
          </p:cNvSpPr>
          <p:nvPr>
            <p:ph sz="quarter" idx="13"/>
          </p:nvPr>
        </p:nvSpPr>
        <p:spPr>
          <a:xfrm>
            <a:off x="437484" y="1975848"/>
            <a:ext cx="8229600" cy="424744"/>
          </a:xfrm>
        </p:spPr>
        <p:txBody>
          <a:bodyPr/>
          <a:lstStyle/>
          <a:p>
            <a:r>
              <a:rPr lang="en-US" altLang="en-US" dirty="0"/>
              <a:t>Fibrinogen group</a:t>
            </a:r>
          </a:p>
        </p:txBody>
      </p:sp>
      <p:sp>
        <p:nvSpPr>
          <p:cNvPr id="13" name="Content Placeholder 12">
            <a:extLst>
              <a:ext uri="{FF2B5EF4-FFF2-40B4-BE49-F238E27FC236}">
                <a16:creationId xmlns:a16="http://schemas.microsoft.com/office/drawing/2014/main" id="{C8EB8739-2E72-4789-A5BC-0DD28AAB5E6C}"/>
              </a:ext>
            </a:extLst>
          </p:cNvPr>
          <p:cNvSpPr>
            <a:spLocks noGrp="1"/>
          </p:cNvSpPr>
          <p:nvPr>
            <p:ph sz="quarter" idx="15"/>
          </p:nvPr>
        </p:nvSpPr>
        <p:spPr>
          <a:xfrm>
            <a:off x="457200" y="3185669"/>
            <a:ext cx="8229600" cy="936149"/>
          </a:xfrm>
        </p:spPr>
        <p:txBody>
          <a:bodyPr/>
          <a:lstStyle/>
          <a:p>
            <a:pPr lvl="1"/>
            <a:r>
              <a:rPr lang="en-US" altLang="en-US" dirty="0">
                <a:cs typeface="Calibri" panose="020F0502020204030204" pitchFamily="34" charset="0"/>
              </a:rPr>
              <a:t>Not found in serum (</a:t>
            </a:r>
            <a:r>
              <a:rPr lang="en-US" altLang="en-US" b="1" dirty="0">
                <a:cs typeface="Calibri" panose="020F0502020204030204" pitchFamily="34" charset="0"/>
              </a:rPr>
              <a:t>consumed in clotting</a:t>
            </a:r>
            <a:r>
              <a:rPr lang="en-US" altLang="en-US" dirty="0">
                <a:cs typeface="Calibri" panose="020F0502020204030204" pitchFamily="34" charset="0"/>
              </a:rPr>
              <a:t>)</a:t>
            </a:r>
          </a:p>
          <a:p>
            <a:pPr lvl="1"/>
            <a:r>
              <a:rPr lang="en-US" altLang="en-US" dirty="0">
                <a:cs typeface="Calibri" panose="020F0502020204030204" pitchFamily="34" charset="0"/>
              </a:rPr>
              <a:t>All cleaved by thrombin</a:t>
            </a:r>
          </a:p>
        </p:txBody>
      </p:sp>
      <p:graphicFrame>
        <p:nvGraphicFramePr>
          <p:cNvPr id="2" name="Object 1" descr="One, Five, Eight, Thirteen">
            <a:extLst>
              <a:ext uri="{FF2B5EF4-FFF2-40B4-BE49-F238E27FC236}">
                <a16:creationId xmlns:a16="http://schemas.microsoft.com/office/drawing/2014/main" id="{0CCDE550-2AB8-4B37-BC73-7660D6D68681}"/>
              </a:ext>
            </a:extLst>
          </p:cNvPr>
          <p:cNvGraphicFramePr>
            <a:graphicFrameLocks noChangeAspect="1"/>
          </p:cNvGraphicFramePr>
          <p:nvPr>
            <p:extLst>
              <p:ext uri="{D42A27DB-BD31-4B8C-83A1-F6EECF244321}">
                <p14:modId xmlns:p14="http://schemas.microsoft.com/office/powerpoint/2010/main" val="3284852478"/>
              </p:ext>
            </p:extLst>
          </p:nvPr>
        </p:nvGraphicFramePr>
        <p:xfrm>
          <a:off x="1209009" y="2598355"/>
          <a:ext cx="1714244" cy="328869"/>
        </p:xfrm>
        <a:graphic>
          <a:graphicData uri="http://schemas.openxmlformats.org/presentationml/2006/ole">
            <mc:AlternateContent xmlns:mc="http://schemas.openxmlformats.org/markup-compatibility/2006">
              <mc:Choice xmlns:v="urn:schemas-microsoft-com:vml" Requires="v">
                <p:oleObj name="Equation" r:id="rId2" imgW="1714320" imgH="330120" progId="Equation.DSMT4">
                  <p:embed/>
                </p:oleObj>
              </mc:Choice>
              <mc:Fallback>
                <p:oleObj name="Equation" r:id="rId2" imgW="1714320" imgH="330120" progId="Equation.DSMT4">
                  <p:embed/>
                  <p:pic>
                    <p:nvPicPr>
                      <p:cNvPr id="0" name=""/>
                      <p:cNvPicPr/>
                      <p:nvPr/>
                    </p:nvPicPr>
                    <p:blipFill>
                      <a:blip r:embed="rId3"/>
                      <a:stretch>
                        <a:fillRect/>
                      </a:stretch>
                    </p:blipFill>
                    <p:spPr>
                      <a:xfrm>
                        <a:off x="1209009" y="2598355"/>
                        <a:ext cx="1714244" cy="328869"/>
                      </a:xfrm>
                      <a:prstGeom prst="rect">
                        <a:avLst/>
                      </a:prstGeom>
                    </p:spPr>
                  </p:pic>
                </p:oleObj>
              </mc:Fallback>
            </mc:AlternateContent>
          </a:graphicData>
        </a:graphic>
      </p:graphicFrame>
    </p:spTree>
    <p:extLst>
      <p:ext uri="{BB962C8B-B14F-4D97-AF65-F5344CB8AC3E}">
        <p14:creationId xmlns:p14="http://schemas.microsoft.com/office/powerpoint/2010/main" val="282291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409552C-0E79-4D10-9F71-4139A0E66068}"/>
              </a:ext>
            </a:extLst>
          </p:cNvPr>
          <p:cNvSpPr>
            <a:spLocks noGrp="1"/>
          </p:cNvSpPr>
          <p:nvPr>
            <p:ph type="title"/>
          </p:nvPr>
        </p:nvSpPr>
        <p:spPr/>
        <p:txBody>
          <a:bodyPr/>
          <a:lstStyle/>
          <a:p>
            <a:r>
              <a:rPr lang="en-US" sz="3400" dirty="0"/>
              <a:t>Properties of the Blood Coagulation Factors </a:t>
            </a:r>
            <a:r>
              <a:rPr lang="en-US" sz="2000" b="0" dirty="0"/>
              <a:t>(3 of 3)</a:t>
            </a:r>
          </a:p>
        </p:txBody>
      </p:sp>
      <p:sp>
        <p:nvSpPr>
          <p:cNvPr id="11" name="Content Placeholder 10">
            <a:extLst>
              <a:ext uri="{FF2B5EF4-FFF2-40B4-BE49-F238E27FC236}">
                <a16:creationId xmlns:a16="http://schemas.microsoft.com/office/drawing/2014/main" id="{43CD4E54-816B-47C7-A132-E9B2E36BDB82}"/>
              </a:ext>
            </a:extLst>
          </p:cNvPr>
          <p:cNvSpPr>
            <a:spLocks noGrp="1"/>
          </p:cNvSpPr>
          <p:nvPr>
            <p:ph sz="quarter" idx="13"/>
          </p:nvPr>
        </p:nvSpPr>
        <p:spPr>
          <a:xfrm>
            <a:off x="457200" y="1754892"/>
            <a:ext cx="8229600" cy="407853"/>
          </a:xfrm>
        </p:spPr>
        <p:txBody>
          <a:bodyPr/>
          <a:lstStyle/>
          <a:p>
            <a:r>
              <a:rPr lang="en-US" altLang="en-US" dirty="0"/>
              <a:t>Contact group</a:t>
            </a:r>
          </a:p>
        </p:txBody>
      </p:sp>
      <p:sp>
        <p:nvSpPr>
          <p:cNvPr id="12" name="Content Placeholder 11">
            <a:extLst>
              <a:ext uri="{FF2B5EF4-FFF2-40B4-BE49-F238E27FC236}">
                <a16:creationId xmlns:a16="http://schemas.microsoft.com/office/drawing/2014/main" id="{488187B1-86ED-49A9-A0F4-D18448D98402}"/>
              </a:ext>
            </a:extLst>
          </p:cNvPr>
          <p:cNvSpPr>
            <a:spLocks noGrp="1"/>
          </p:cNvSpPr>
          <p:nvPr>
            <p:ph sz="quarter" idx="14"/>
          </p:nvPr>
        </p:nvSpPr>
        <p:spPr>
          <a:xfrm>
            <a:off x="908050" y="2038973"/>
            <a:ext cx="294481" cy="379695"/>
          </a:xfrm>
        </p:spPr>
        <p:txBody>
          <a:bodyPr/>
          <a:lstStyle/>
          <a:p>
            <a:pPr marL="0" lvl="1" indent="0"/>
            <a:r>
              <a:rPr lang="en-US" altLang="en-US" dirty="0"/>
              <a:t> </a:t>
            </a:r>
            <a:r>
              <a:rPr lang="en-US" altLang="en-US" sz="100" dirty="0"/>
              <a:t> </a:t>
            </a:r>
          </a:p>
        </p:txBody>
      </p:sp>
      <p:sp>
        <p:nvSpPr>
          <p:cNvPr id="13" name="Content Placeholder 12">
            <a:extLst>
              <a:ext uri="{FF2B5EF4-FFF2-40B4-BE49-F238E27FC236}">
                <a16:creationId xmlns:a16="http://schemas.microsoft.com/office/drawing/2014/main" id="{C8EB8739-2E72-4789-A5BC-0DD28AAB5E6C}"/>
              </a:ext>
            </a:extLst>
          </p:cNvPr>
          <p:cNvSpPr>
            <a:spLocks noGrp="1"/>
          </p:cNvSpPr>
          <p:nvPr>
            <p:ph sz="quarter" idx="15"/>
          </p:nvPr>
        </p:nvSpPr>
        <p:spPr>
          <a:xfrm>
            <a:off x="457200" y="2498822"/>
            <a:ext cx="8229600" cy="413056"/>
          </a:xfrm>
        </p:spPr>
        <p:txBody>
          <a:bodyPr/>
          <a:lstStyle/>
          <a:p>
            <a:pPr lvl="1" indent="-283464"/>
            <a:r>
              <a:rPr lang="en-US" altLang="en-US" dirty="0">
                <a:cs typeface="Calibri" panose="020F0502020204030204" pitchFamily="34" charset="0"/>
              </a:rPr>
              <a:t>Involved in earliest phases of clotting</a:t>
            </a:r>
          </a:p>
        </p:txBody>
      </p:sp>
      <p:sp>
        <p:nvSpPr>
          <p:cNvPr id="2" name="Content Placeholder 1">
            <a:extLst>
              <a:ext uri="{FF2B5EF4-FFF2-40B4-BE49-F238E27FC236}">
                <a16:creationId xmlns:a16="http://schemas.microsoft.com/office/drawing/2014/main" id="{3A5FCCEB-E501-4467-BD29-63B9F92DA6B1}"/>
              </a:ext>
            </a:extLst>
          </p:cNvPr>
          <p:cNvSpPr>
            <a:spLocks noGrp="1"/>
          </p:cNvSpPr>
          <p:nvPr>
            <p:ph sz="quarter" idx="16"/>
          </p:nvPr>
        </p:nvSpPr>
        <p:spPr>
          <a:xfrm>
            <a:off x="457201" y="2972058"/>
            <a:ext cx="4874610" cy="426858"/>
          </a:xfrm>
        </p:spPr>
        <p:txBody>
          <a:bodyPr/>
          <a:lstStyle/>
          <a:p>
            <a:pPr lvl="1" indent="-283464"/>
            <a:r>
              <a:rPr lang="en-US" altLang="en-US" dirty="0">
                <a:cs typeface="Calibri" panose="020F0502020204030204" pitchFamily="34" charset="0"/>
              </a:rPr>
              <a:t>Deficiencies with exception of</a:t>
            </a:r>
            <a:endParaRPr lang="en-US" dirty="0"/>
          </a:p>
        </p:txBody>
      </p:sp>
      <p:sp>
        <p:nvSpPr>
          <p:cNvPr id="3" name="Content Placeholder 2">
            <a:extLst>
              <a:ext uri="{FF2B5EF4-FFF2-40B4-BE49-F238E27FC236}">
                <a16:creationId xmlns:a16="http://schemas.microsoft.com/office/drawing/2014/main" id="{5518B118-956D-4D93-8E19-7CA05A737AE5}"/>
              </a:ext>
            </a:extLst>
          </p:cNvPr>
          <p:cNvSpPr>
            <a:spLocks noGrp="1"/>
          </p:cNvSpPr>
          <p:nvPr>
            <p:ph sz="quarter" idx="17"/>
          </p:nvPr>
        </p:nvSpPr>
        <p:spPr>
          <a:xfrm>
            <a:off x="5759264" y="2957865"/>
            <a:ext cx="2545087" cy="407238"/>
          </a:xfrm>
        </p:spPr>
        <p:txBody>
          <a:bodyPr/>
          <a:lstStyle/>
          <a:p>
            <a:pPr marL="432" indent="0">
              <a:buNone/>
            </a:pPr>
            <a:r>
              <a:rPr lang="en-US" altLang="en-US" dirty="0">
                <a:cs typeface="Calibri" panose="020F0502020204030204" pitchFamily="34" charset="0"/>
              </a:rPr>
              <a:t>are asymptomatic</a:t>
            </a:r>
            <a:endParaRPr lang="en-US" dirty="0"/>
          </a:p>
        </p:txBody>
      </p:sp>
      <p:sp>
        <p:nvSpPr>
          <p:cNvPr id="4" name="Content Placeholder 3">
            <a:extLst>
              <a:ext uri="{FF2B5EF4-FFF2-40B4-BE49-F238E27FC236}">
                <a16:creationId xmlns:a16="http://schemas.microsoft.com/office/drawing/2014/main" id="{B181E571-5F97-408B-9ABC-5B0C81E4018C}"/>
              </a:ext>
            </a:extLst>
          </p:cNvPr>
          <p:cNvSpPr>
            <a:spLocks noGrp="1"/>
          </p:cNvSpPr>
          <p:nvPr>
            <p:ph sz="quarter" idx="18"/>
          </p:nvPr>
        </p:nvSpPr>
        <p:spPr>
          <a:xfrm>
            <a:off x="457200" y="3490571"/>
            <a:ext cx="8232775" cy="2580954"/>
          </a:xfrm>
        </p:spPr>
        <p:txBody>
          <a:bodyPr/>
          <a:lstStyle/>
          <a:p>
            <a:pPr lvl="2"/>
            <a:r>
              <a:rPr lang="en-US" altLang="en-US" dirty="0">
                <a:cs typeface="Calibri" panose="020F0502020204030204" pitchFamily="34" charset="0"/>
              </a:rPr>
              <a:t>Do not appear to be essential to in vivo hemostasis</a:t>
            </a:r>
          </a:p>
          <a:p>
            <a:pPr lvl="1" indent="-283464"/>
            <a:r>
              <a:rPr lang="en-US" altLang="en-US" dirty="0">
                <a:cs typeface="Calibri" panose="020F0502020204030204" pitchFamily="34" charset="0"/>
              </a:rPr>
              <a:t>Partially consumed during coagulation</a:t>
            </a:r>
          </a:p>
          <a:p>
            <a:pPr lvl="2"/>
            <a:r>
              <a:rPr lang="en-US" altLang="en-US" dirty="0">
                <a:cs typeface="Calibri" panose="020F0502020204030204" pitchFamily="34" charset="0"/>
              </a:rPr>
              <a:t>Found in serum in reduced amounts</a:t>
            </a:r>
          </a:p>
          <a:p>
            <a:pPr lvl="1" indent="-283464"/>
            <a:r>
              <a:rPr lang="en-US" altLang="en-US" dirty="0">
                <a:cs typeface="Calibri" panose="020F0502020204030204" pitchFamily="34" charset="0"/>
              </a:rPr>
              <a:t>Also play role in:</a:t>
            </a:r>
          </a:p>
          <a:p>
            <a:pPr lvl="2"/>
            <a:r>
              <a:rPr lang="en-US" altLang="en-US" dirty="0">
                <a:cs typeface="Calibri" panose="020F0502020204030204" pitchFamily="34" charset="0"/>
              </a:rPr>
              <a:t>Fibrinolysis, kinin formation, activation of complement, inflammation</a:t>
            </a:r>
          </a:p>
        </p:txBody>
      </p:sp>
      <p:graphicFrame>
        <p:nvGraphicFramePr>
          <p:cNvPr id="14" name="Object 13" descr="Twelve, Eleven, P K, H K">
            <a:extLst>
              <a:ext uri="{FF2B5EF4-FFF2-40B4-BE49-F238E27FC236}">
                <a16:creationId xmlns:a16="http://schemas.microsoft.com/office/drawing/2014/main" id="{B542123D-1090-4966-ABE0-CD5FEF5A0DD8}"/>
              </a:ext>
            </a:extLst>
          </p:cNvPr>
          <p:cNvGraphicFramePr>
            <a:graphicFrameLocks noChangeAspect="1"/>
          </p:cNvGraphicFramePr>
          <p:nvPr>
            <p:extLst>
              <p:ext uri="{D42A27DB-BD31-4B8C-83A1-F6EECF244321}">
                <p14:modId xmlns:p14="http://schemas.microsoft.com/office/powerpoint/2010/main" val="53794092"/>
              </p:ext>
            </p:extLst>
          </p:nvPr>
        </p:nvGraphicFramePr>
        <p:xfrm>
          <a:off x="1246315" y="2087505"/>
          <a:ext cx="2016910" cy="324148"/>
        </p:xfrm>
        <a:graphic>
          <a:graphicData uri="http://schemas.openxmlformats.org/presentationml/2006/ole">
            <mc:AlternateContent xmlns:mc="http://schemas.openxmlformats.org/markup-compatibility/2006">
              <mc:Choice xmlns:v="urn:schemas-microsoft-com:vml" Requires="v">
                <p:oleObj name="Equation" r:id="rId2" imgW="2057400" imgH="330120" progId="Equation.DSMT4">
                  <p:embed/>
                </p:oleObj>
              </mc:Choice>
              <mc:Fallback>
                <p:oleObj name="Equation" r:id="rId2" imgW="2057400" imgH="330120" progId="Equation.DSMT4">
                  <p:embed/>
                  <p:pic>
                    <p:nvPicPr>
                      <p:cNvPr id="14" name="Object 13">
                        <a:extLst>
                          <a:ext uri="{FF2B5EF4-FFF2-40B4-BE49-F238E27FC236}">
                            <a16:creationId xmlns:a16="http://schemas.microsoft.com/office/drawing/2014/main" id="{B542123D-1090-4966-ABE0-CD5FEF5A0DD8}"/>
                          </a:ext>
                        </a:extLst>
                      </p:cNvPr>
                      <p:cNvPicPr/>
                      <p:nvPr/>
                    </p:nvPicPr>
                    <p:blipFill>
                      <a:blip r:embed="rId3"/>
                      <a:stretch>
                        <a:fillRect/>
                      </a:stretch>
                    </p:blipFill>
                    <p:spPr>
                      <a:xfrm>
                        <a:off x="1246315" y="2087505"/>
                        <a:ext cx="2016910" cy="324148"/>
                      </a:xfrm>
                      <a:prstGeom prst="rect">
                        <a:avLst/>
                      </a:prstGeom>
                    </p:spPr>
                  </p:pic>
                </p:oleObj>
              </mc:Fallback>
            </mc:AlternateContent>
          </a:graphicData>
        </a:graphic>
      </p:graphicFrame>
      <p:graphicFrame>
        <p:nvGraphicFramePr>
          <p:cNvPr id="6" name="Object 5" descr="Eleven">
            <a:extLst>
              <a:ext uri="{FF2B5EF4-FFF2-40B4-BE49-F238E27FC236}">
                <a16:creationId xmlns:a16="http://schemas.microsoft.com/office/drawing/2014/main" id="{C24B06C1-8FD8-47CB-81C8-9DBA17D843F4}"/>
              </a:ext>
            </a:extLst>
          </p:cNvPr>
          <p:cNvGraphicFramePr>
            <a:graphicFrameLocks noChangeAspect="1"/>
          </p:cNvGraphicFramePr>
          <p:nvPr>
            <p:extLst>
              <p:ext uri="{D42A27DB-BD31-4B8C-83A1-F6EECF244321}">
                <p14:modId xmlns:p14="http://schemas.microsoft.com/office/powerpoint/2010/main" val="1193777607"/>
              </p:ext>
            </p:extLst>
          </p:nvPr>
        </p:nvGraphicFramePr>
        <p:xfrm>
          <a:off x="5357211" y="3027231"/>
          <a:ext cx="337483" cy="292485"/>
        </p:xfrm>
        <a:graphic>
          <a:graphicData uri="http://schemas.openxmlformats.org/presentationml/2006/ole">
            <mc:AlternateContent xmlns:mc="http://schemas.openxmlformats.org/markup-compatibility/2006">
              <mc:Choice xmlns:v="urn:schemas-microsoft-com:vml" Requires="v">
                <p:oleObj name="Equation" r:id="rId4" imgW="190440" imgH="164880" progId="Equation.DSMT4">
                  <p:embed/>
                </p:oleObj>
              </mc:Choice>
              <mc:Fallback>
                <p:oleObj name="Equation" r:id="rId4" imgW="190440" imgH="164880" progId="Equation.DSMT4">
                  <p:embed/>
                  <p:pic>
                    <p:nvPicPr>
                      <p:cNvPr id="0" name=""/>
                      <p:cNvPicPr/>
                      <p:nvPr/>
                    </p:nvPicPr>
                    <p:blipFill>
                      <a:blip r:embed="rId5"/>
                      <a:stretch>
                        <a:fillRect/>
                      </a:stretch>
                    </p:blipFill>
                    <p:spPr>
                      <a:xfrm>
                        <a:off x="5357211" y="3027231"/>
                        <a:ext cx="337483" cy="292485"/>
                      </a:xfrm>
                      <a:prstGeom prst="rect">
                        <a:avLst/>
                      </a:prstGeom>
                    </p:spPr>
                  </p:pic>
                </p:oleObj>
              </mc:Fallback>
            </mc:AlternateContent>
          </a:graphicData>
        </a:graphic>
      </p:graphicFrame>
    </p:spTree>
    <p:extLst>
      <p:ext uri="{BB962C8B-B14F-4D97-AF65-F5344CB8AC3E}">
        <p14:creationId xmlns:p14="http://schemas.microsoft.com/office/powerpoint/2010/main" val="240590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45E1-B7A0-47E1-99EE-27E9A8A840D9}"/>
              </a:ext>
            </a:extLst>
          </p:cNvPr>
          <p:cNvSpPr>
            <a:spLocks noGrp="1"/>
          </p:cNvSpPr>
          <p:nvPr>
            <p:ph type="title"/>
          </p:nvPr>
        </p:nvSpPr>
        <p:spPr/>
        <p:txBody>
          <a:bodyPr/>
          <a:lstStyle/>
          <a:p>
            <a:r>
              <a:rPr lang="en-US" sz="3200" dirty="0"/>
              <a:t>Table 32-3 Coagulation Factor Groups Based on Physical Characteristics</a:t>
            </a:r>
          </a:p>
        </p:txBody>
      </p:sp>
      <p:sp>
        <p:nvSpPr>
          <p:cNvPr id="3" name="Content Placeholder 2">
            <a:extLst>
              <a:ext uri="{FF2B5EF4-FFF2-40B4-BE49-F238E27FC236}">
                <a16:creationId xmlns:a16="http://schemas.microsoft.com/office/drawing/2014/main" id="{C2FEA1D7-34B6-411A-AA66-4AB66D784ECD}"/>
              </a:ext>
            </a:extLst>
          </p:cNvPr>
          <p:cNvSpPr>
            <a:spLocks noGrp="1"/>
          </p:cNvSpPr>
          <p:nvPr>
            <p:ph sz="quarter" idx="13"/>
          </p:nvPr>
        </p:nvSpPr>
        <p:spPr>
          <a:xfrm>
            <a:off x="457200" y="4119175"/>
            <a:ext cx="8229600" cy="344541"/>
          </a:xfrm>
        </p:spPr>
        <p:txBody>
          <a:bodyPr/>
          <a:lstStyle/>
          <a:p>
            <a:pPr marL="432" indent="0">
              <a:buNone/>
            </a:pPr>
            <a:r>
              <a:rPr lang="en-US" sz="1400" dirty="0"/>
              <a:t>P</a:t>
            </a:r>
            <a:r>
              <a:rPr lang="en-US" sz="200" dirty="0"/>
              <a:t> </a:t>
            </a:r>
            <a:r>
              <a:rPr lang="en-US" sz="1400" dirty="0"/>
              <a:t>C, protein C; P</a:t>
            </a:r>
            <a:r>
              <a:rPr lang="en-US" sz="200" dirty="0"/>
              <a:t> </a:t>
            </a:r>
            <a:r>
              <a:rPr lang="en-US" sz="1400" dirty="0"/>
              <a:t>S, protein S; P</a:t>
            </a:r>
            <a:r>
              <a:rPr lang="en-US" sz="200" dirty="0"/>
              <a:t> </a:t>
            </a:r>
            <a:r>
              <a:rPr lang="en-US" sz="1400" dirty="0"/>
              <a:t>Z, protein Z.</a:t>
            </a:r>
          </a:p>
        </p:txBody>
      </p:sp>
      <p:graphicFrame>
        <p:nvGraphicFramePr>
          <p:cNvPr id="4" name="Table 3">
            <a:extLst>
              <a:ext uri="{FF2B5EF4-FFF2-40B4-BE49-F238E27FC236}">
                <a16:creationId xmlns:a16="http://schemas.microsoft.com/office/drawing/2014/main" id="{9AAF5DD1-A185-4F4D-A6F6-26DDBEA876C4}"/>
              </a:ext>
            </a:extLst>
          </p:cNvPr>
          <p:cNvGraphicFramePr>
            <a:graphicFrameLocks noGrp="1"/>
          </p:cNvGraphicFramePr>
          <p:nvPr>
            <p:extLst>
              <p:ext uri="{D42A27DB-BD31-4B8C-83A1-F6EECF244321}">
                <p14:modId xmlns:p14="http://schemas.microsoft.com/office/powerpoint/2010/main" val="1109596980"/>
              </p:ext>
            </p:extLst>
          </p:nvPr>
        </p:nvGraphicFramePr>
        <p:xfrm>
          <a:off x="457200" y="1922977"/>
          <a:ext cx="8229600" cy="1631696"/>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1572935672"/>
                    </a:ext>
                  </a:extLst>
                </a:gridCol>
                <a:gridCol w="2057400">
                  <a:extLst>
                    <a:ext uri="{9D8B030D-6E8A-4147-A177-3AD203B41FA5}">
                      <a16:colId xmlns:a16="http://schemas.microsoft.com/office/drawing/2014/main" val="3762182906"/>
                    </a:ext>
                  </a:extLst>
                </a:gridCol>
                <a:gridCol w="2057400">
                  <a:extLst>
                    <a:ext uri="{9D8B030D-6E8A-4147-A177-3AD203B41FA5}">
                      <a16:colId xmlns:a16="http://schemas.microsoft.com/office/drawing/2014/main" val="2759769274"/>
                    </a:ext>
                  </a:extLst>
                </a:gridCol>
                <a:gridCol w="2057400">
                  <a:extLst>
                    <a:ext uri="{9D8B030D-6E8A-4147-A177-3AD203B41FA5}">
                      <a16:colId xmlns:a16="http://schemas.microsoft.com/office/drawing/2014/main" val="1616754053"/>
                    </a:ext>
                  </a:extLst>
                </a:gridCol>
              </a:tblGrid>
              <a:tr h="370840">
                <a:tc>
                  <a:txBody>
                    <a:bodyPr/>
                    <a:lstStyle/>
                    <a:p>
                      <a:pPr marL="0" marR="0">
                        <a:spcBef>
                          <a:spcPts val="0"/>
                        </a:spcBef>
                        <a:spcAft>
                          <a:spcPts val="600"/>
                        </a:spcAft>
                        <a:tabLst>
                          <a:tab pos="1401445" algn="l"/>
                          <a:tab pos="2957830" algn="l"/>
                        </a:tabLst>
                      </a:pPr>
                      <a:r>
                        <a:rPr lang="en-US" sz="1400" dirty="0">
                          <a:solidFill>
                            <a:schemeClr val="bg1"/>
                          </a:solidFill>
                          <a:effectLst/>
                          <a:latin typeface="+mn-lt"/>
                          <a:ea typeface="Times New Roman" panose="02020603050405020304" pitchFamily="18" charset="0"/>
                          <a:cs typeface="Times New Roman" panose="02020603050405020304" pitchFamily="18" charset="0"/>
                        </a:rPr>
                        <a:t>Blank</a:t>
                      </a:r>
                      <a:endParaRPr lang="en-US" sz="14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Contact Group</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Prothrombin Group</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400" b="1" dirty="0">
                          <a:solidFill>
                            <a:srgbClr val="000000"/>
                          </a:solidFill>
                          <a:effectLst/>
                          <a:latin typeface="+mn-lt"/>
                          <a:ea typeface="Times New Roman" panose="02020603050405020304" pitchFamily="18" charset="0"/>
                          <a:cs typeface="Times New Roman" panose="02020603050405020304" pitchFamily="18" charset="0"/>
                        </a:rPr>
                        <a:t>Fibrinogen Group</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712450"/>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Characteristics</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Requires contact with a negatively charged surface for activation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Requires vitamin K for synthesis; needs C</a:t>
                      </a:r>
                      <a:r>
                        <a:rPr lang="en-US" sz="10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a</a:t>
                      </a:r>
                      <a:r>
                        <a:rPr lang="en-US" sz="1400" baseline="30000" dirty="0">
                          <a:solidFill>
                            <a:srgbClr val="000000"/>
                          </a:solidFill>
                          <a:effectLst/>
                          <a:latin typeface="+mn-lt"/>
                          <a:ea typeface="Times New Roman" panose="02020603050405020304" pitchFamily="18" charset="0"/>
                          <a:cs typeface="Times New Roman" panose="02020603050405020304" pitchFamily="18" charset="0"/>
                        </a:rPr>
                        <a:t>++</a:t>
                      </a:r>
                      <a:r>
                        <a:rPr lang="en-US" sz="1400" dirty="0">
                          <a:solidFill>
                            <a:srgbClr val="000000"/>
                          </a:solidFill>
                          <a:effectLst/>
                          <a:latin typeface="+mn-lt"/>
                          <a:ea typeface="Times New Roman" panose="02020603050405020304" pitchFamily="18" charset="0"/>
                          <a:cs typeface="Times New Roman" panose="02020603050405020304" pitchFamily="18" charset="0"/>
                        </a:rPr>
                        <a:t> to bind to a phospholipid surface</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Large molecules; absent from serum (consumed in clotting)</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682457"/>
                  </a:ext>
                </a:extLst>
              </a:tr>
              <a:tr h="370840">
                <a:tc>
                  <a:txBody>
                    <a:bodyPr/>
                    <a:lstStyle/>
                    <a:p>
                      <a:pPr marL="0" marR="0">
                        <a:spcBef>
                          <a:spcPts val="0"/>
                        </a:spcBef>
                        <a:spcAft>
                          <a:spcPts val="600"/>
                        </a:spcAft>
                        <a:tabLst>
                          <a:tab pos="1193800" algn="l"/>
                          <a:tab pos="2641600" algn="l"/>
                        </a:tabLst>
                      </a:pPr>
                      <a:r>
                        <a:rPr lang="en-US" sz="1400" dirty="0">
                          <a:solidFill>
                            <a:srgbClr val="000000"/>
                          </a:solidFill>
                          <a:effectLst/>
                          <a:latin typeface="+mn-lt"/>
                          <a:ea typeface="Times New Roman" panose="02020603050405020304" pitchFamily="18" charset="0"/>
                          <a:cs typeface="Times New Roman" panose="02020603050405020304" pitchFamily="18" charset="0"/>
                        </a:rPr>
                        <a:t>Factors/Proteins included</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500" dirty="0">
                          <a:solidFill>
                            <a:schemeClr val="bg1"/>
                          </a:solidFill>
                          <a:effectLst/>
                          <a:latin typeface="+mn-lt"/>
                          <a:ea typeface="Times New Roman" panose="02020603050405020304" pitchFamily="18" charset="0"/>
                          <a:cs typeface="Times New Roman" panose="02020603050405020304" pitchFamily="18" charset="0"/>
                        </a:rPr>
                        <a:t>Twelve, Eleven,</a:t>
                      </a:r>
                      <a:r>
                        <a:rPr lang="en-US" sz="1400" dirty="0">
                          <a:solidFill>
                            <a:srgbClr val="000000"/>
                          </a:solidFill>
                          <a:effectLst/>
                          <a:latin typeface="+mn-lt"/>
                          <a:ea typeface="Times New Roman" panose="02020603050405020304" pitchFamily="18" charset="0"/>
                          <a:cs typeface="Times New Roman" panose="02020603050405020304" pitchFamily="18" charset="0"/>
                        </a:rPr>
                        <a:t>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K, H</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K</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750" baseline="0" dirty="0">
                          <a:solidFill>
                            <a:schemeClr val="bg1"/>
                          </a:solidFill>
                          <a:effectLst/>
                          <a:latin typeface="+mn-lt"/>
                          <a:ea typeface="Times New Roman" panose="02020603050405020304" pitchFamily="18" charset="0"/>
                          <a:cs typeface="Times New Roman" panose="02020603050405020304" pitchFamily="18" charset="0"/>
                        </a:rPr>
                        <a:t>Two, Seven, Nine, Ten, </a:t>
                      </a:r>
                      <a:r>
                        <a:rPr lang="en-US" sz="14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400" dirty="0">
                          <a:solidFill>
                            <a:srgbClr val="000000"/>
                          </a:solidFill>
                          <a:effectLst/>
                          <a:latin typeface="+mn-lt"/>
                          <a:ea typeface="Times New Roman" panose="02020603050405020304" pitchFamily="18" charset="0"/>
                          <a:cs typeface="Times New Roman" panose="02020603050405020304" pitchFamily="18" charset="0"/>
                        </a:rPr>
                        <a:t>C, PS, PZ</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400" dirty="0">
                          <a:solidFill>
                            <a:schemeClr val="bg1"/>
                          </a:solidFill>
                          <a:effectLst/>
                          <a:latin typeface="+mn-lt"/>
                          <a:ea typeface="Times New Roman" panose="02020603050405020304" pitchFamily="18" charset="0"/>
                          <a:cs typeface="Times New Roman" panose="02020603050405020304" pitchFamily="18" charset="0"/>
                        </a:rPr>
                        <a:t>One, Five, Eight, Thirteen</a:t>
                      </a:r>
                    </a:p>
                  </a:txBody>
                  <a:tcPr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685625"/>
                  </a:ext>
                </a:extLst>
              </a:tr>
            </a:tbl>
          </a:graphicData>
        </a:graphic>
      </p:graphicFrame>
      <p:graphicFrame>
        <p:nvGraphicFramePr>
          <p:cNvPr id="6" name="Object 5">
            <a:extLst>
              <a:ext uri="{FF2B5EF4-FFF2-40B4-BE49-F238E27FC236}">
                <a16:creationId xmlns:a16="http://schemas.microsoft.com/office/drawing/2014/main" id="{73A42755-60C3-4866-9507-1354161B1D8A}"/>
              </a:ext>
            </a:extLst>
          </p:cNvPr>
          <p:cNvGraphicFramePr>
            <a:graphicFrameLocks noChangeAspect="1"/>
          </p:cNvGraphicFramePr>
          <p:nvPr>
            <p:extLst>
              <p:ext uri="{D42A27DB-BD31-4B8C-83A1-F6EECF244321}">
                <p14:modId xmlns:p14="http://schemas.microsoft.com/office/powerpoint/2010/main" val="1316303859"/>
              </p:ext>
            </p:extLst>
          </p:nvPr>
        </p:nvGraphicFramePr>
        <p:xfrm>
          <a:off x="2531110" y="3227258"/>
          <a:ext cx="544830" cy="209550"/>
        </p:xfrm>
        <a:graphic>
          <a:graphicData uri="http://schemas.openxmlformats.org/presentationml/2006/ole">
            <mc:AlternateContent xmlns:mc="http://schemas.openxmlformats.org/markup-compatibility/2006">
              <mc:Choice xmlns:v="urn:schemas-microsoft-com:vml" Requires="v">
                <p:oleObj name="Equation" r:id="rId2" imgW="495000" imgH="190440" progId="Equation.DSMT4">
                  <p:embed/>
                </p:oleObj>
              </mc:Choice>
              <mc:Fallback>
                <p:oleObj name="Equation" r:id="rId2" imgW="495000" imgH="190440" progId="Equation.DSMT4">
                  <p:embed/>
                  <p:pic>
                    <p:nvPicPr>
                      <p:cNvPr id="0" name=""/>
                      <p:cNvPicPr/>
                      <p:nvPr/>
                    </p:nvPicPr>
                    <p:blipFill>
                      <a:blip r:embed="rId3"/>
                      <a:stretch>
                        <a:fillRect/>
                      </a:stretch>
                    </p:blipFill>
                    <p:spPr>
                      <a:xfrm>
                        <a:off x="2531110" y="3227258"/>
                        <a:ext cx="544830" cy="2095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FFA565-2122-4694-8A73-E2055A98C374}"/>
              </a:ext>
            </a:extLst>
          </p:cNvPr>
          <p:cNvGraphicFramePr>
            <a:graphicFrameLocks noChangeAspect="1"/>
          </p:cNvGraphicFramePr>
          <p:nvPr>
            <p:extLst>
              <p:ext uri="{D42A27DB-BD31-4B8C-83A1-F6EECF244321}">
                <p14:modId xmlns:p14="http://schemas.microsoft.com/office/powerpoint/2010/main" val="2606994698"/>
              </p:ext>
            </p:extLst>
          </p:nvPr>
        </p:nvGraphicFramePr>
        <p:xfrm>
          <a:off x="4572000" y="3263005"/>
          <a:ext cx="984394" cy="223726"/>
        </p:xfrm>
        <a:graphic>
          <a:graphicData uri="http://schemas.openxmlformats.org/presentationml/2006/ole">
            <mc:AlternateContent xmlns:mc="http://schemas.openxmlformats.org/markup-compatibility/2006">
              <mc:Choice xmlns:v="urn:schemas-microsoft-com:vml" Requires="v">
                <p:oleObj name="Equation" r:id="rId4" imgW="838080" imgH="190440" progId="Equation.DSMT4">
                  <p:embed/>
                </p:oleObj>
              </mc:Choice>
              <mc:Fallback>
                <p:oleObj name="Equation" r:id="rId4" imgW="838080" imgH="190440" progId="Equation.DSMT4">
                  <p:embed/>
                  <p:pic>
                    <p:nvPicPr>
                      <p:cNvPr id="0" name=""/>
                      <p:cNvPicPr/>
                      <p:nvPr/>
                    </p:nvPicPr>
                    <p:blipFill>
                      <a:blip r:embed="rId5"/>
                      <a:stretch>
                        <a:fillRect/>
                      </a:stretch>
                    </p:blipFill>
                    <p:spPr>
                      <a:xfrm>
                        <a:off x="4572000" y="3263005"/>
                        <a:ext cx="984394" cy="22372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42DB228-3BC0-4B0C-BEB7-D3A18614B025}"/>
              </a:ext>
            </a:extLst>
          </p:cNvPr>
          <p:cNvGraphicFramePr>
            <a:graphicFrameLocks noChangeAspect="1"/>
          </p:cNvGraphicFramePr>
          <p:nvPr>
            <p:extLst>
              <p:ext uri="{D42A27DB-BD31-4B8C-83A1-F6EECF244321}">
                <p14:modId xmlns:p14="http://schemas.microsoft.com/office/powerpoint/2010/main" val="3773376541"/>
              </p:ext>
            </p:extLst>
          </p:nvPr>
        </p:nvGraphicFramePr>
        <p:xfrm>
          <a:off x="6988175" y="3264722"/>
          <a:ext cx="1092200" cy="234950"/>
        </p:xfrm>
        <a:graphic>
          <a:graphicData uri="http://schemas.openxmlformats.org/presentationml/2006/ole">
            <mc:AlternateContent xmlns:mc="http://schemas.openxmlformats.org/markup-compatibility/2006">
              <mc:Choice xmlns:v="urn:schemas-microsoft-com:vml" Requires="v">
                <p:oleObj name="Equation" r:id="rId6" imgW="888840" imgH="190440" progId="Equation.DSMT4">
                  <p:embed/>
                </p:oleObj>
              </mc:Choice>
              <mc:Fallback>
                <p:oleObj name="Equation" r:id="rId6" imgW="888840" imgH="190440" progId="Equation.DSMT4">
                  <p:embed/>
                  <p:pic>
                    <p:nvPicPr>
                      <p:cNvPr id="0" name=""/>
                      <p:cNvPicPr/>
                      <p:nvPr/>
                    </p:nvPicPr>
                    <p:blipFill>
                      <a:blip r:embed="rId7"/>
                      <a:stretch>
                        <a:fillRect/>
                      </a:stretch>
                    </p:blipFill>
                    <p:spPr>
                      <a:xfrm>
                        <a:off x="6988175" y="3264722"/>
                        <a:ext cx="1092200" cy="234950"/>
                      </a:xfrm>
                      <a:prstGeom prst="rect">
                        <a:avLst/>
                      </a:prstGeom>
                    </p:spPr>
                  </p:pic>
                </p:oleObj>
              </mc:Fallback>
            </mc:AlternateContent>
          </a:graphicData>
        </a:graphic>
      </p:graphicFrame>
    </p:spTree>
    <p:extLst>
      <p:ext uri="{BB962C8B-B14F-4D97-AF65-F5344CB8AC3E}">
        <p14:creationId xmlns:p14="http://schemas.microsoft.com/office/powerpoint/2010/main" val="3006036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650B3-95C8-464B-ADA5-65C64B14547D}"/>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38EAD8A6-7D53-409D-9915-BEAAA64C2B68}"/>
              </a:ext>
            </a:extLst>
          </p:cNvPr>
          <p:cNvSpPr>
            <a:spLocks noGrp="1"/>
          </p:cNvSpPr>
          <p:nvPr>
            <p:ph sz="quarter" idx="13"/>
          </p:nvPr>
        </p:nvSpPr>
        <p:spPr>
          <a:xfrm>
            <a:off x="457200" y="1760254"/>
            <a:ext cx="8229600" cy="407853"/>
          </a:xfrm>
        </p:spPr>
        <p:txBody>
          <a:bodyPr/>
          <a:lstStyle/>
          <a:p>
            <a:r>
              <a:rPr lang="en-US" dirty="0"/>
              <a:t>Cofactors for activated proteases</a:t>
            </a:r>
          </a:p>
        </p:txBody>
      </p:sp>
      <p:sp>
        <p:nvSpPr>
          <p:cNvPr id="10" name="Content Placeholder 2">
            <a:extLst>
              <a:ext uri="{FF2B5EF4-FFF2-40B4-BE49-F238E27FC236}">
                <a16:creationId xmlns:a16="http://schemas.microsoft.com/office/drawing/2014/main" id="{38EAD8A6-7D53-409D-9915-BEAAA64C2B68}"/>
              </a:ext>
            </a:extLst>
          </p:cNvPr>
          <p:cNvSpPr>
            <a:spLocks noGrp="1"/>
          </p:cNvSpPr>
          <p:nvPr>
            <p:ph sz="quarter" idx="14"/>
          </p:nvPr>
        </p:nvSpPr>
        <p:spPr>
          <a:xfrm>
            <a:off x="457200" y="5353049"/>
            <a:ext cx="2295525" cy="407853"/>
          </a:xfrm>
        </p:spPr>
        <p:txBody>
          <a:bodyPr/>
          <a:lstStyle/>
          <a:p>
            <a:pPr lvl="1" indent="-284400"/>
            <a:r>
              <a:rPr lang="en-US" altLang="en-US" dirty="0"/>
              <a:t>Fibrinogen</a:t>
            </a:r>
          </a:p>
        </p:txBody>
      </p:sp>
      <p:sp>
        <p:nvSpPr>
          <p:cNvPr id="4" name="Content Placeholder 3">
            <a:extLst>
              <a:ext uri="{FF2B5EF4-FFF2-40B4-BE49-F238E27FC236}">
                <a16:creationId xmlns:a16="http://schemas.microsoft.com/office/drawing/2014/main" id="{1070A075-62C6-4B1D-B91D-D4849515E7E6}"/>
              </a:ext>
            </a:extLst>
          </p:cNvPr>
          <p:cNvSpPr>
            <a:spLocks noGrp="1"/>
          </p:cNvSpPr>
          <p:nvPr>
            <p:ph sz="quarter" idx="15"/>
          </p:nvPr>
        </p:nvSpPr>
        <p:spPr>
          <a:xfrm>
            <a:off x="909649" y="2014710"/>
            <a:ext cx="295264" cy="404367"/>
          </a:xfrm>
        </p:spPr>
        <p:txBody>
          <a:bodyPr/>
          <a:lstStyle/>
          <a:p>
            <a:pPr marL="0" lvl="1" indent="0"/>
            <a:r>
              <a:rPr lang="en-US" dirty="0"/>
              <a:t> </a:t>
            </a:r>
            <a:r>
              <a:rPr lang="en-US" sz="100" dirty="0"/>
              <a:t> </a:t>
            </a:r>
          </a:p>
        </p:txBody>
      </p:sp>
      <p:sp>
        <p:nvSpPr>
          <p:cNvPr id="5" name="Content Placeholder 4">
            <a:extLst>
              <a:ext uri="{FF2B5EF4-FFF2-40B4-BE49-F238E27FC236}">
                <a16:creationId xmlns:a16="http://schemas.microsoft.com/office/drawing/2014/main" id="{B18032FB-4AF3-477E-96DF-38C76996B05F}"/>
              </a:ext>
            </a:extLst>
          </p:cNvPr>
          <p:cNvSpPr>
            <a:spLocks noGrp="1"/>
          </p:cNvSpPr>
          <p:nvPr>
            <p:ph sz="quarter" idx="16"/>
          </p:nvPr>
        </p:nvSpPr>
        <p:spPr>
          <a:xfrm>
            <a:off x="457200" y="2504267"/>
            <a:ext cx="8229600" cy="869637"/>
          </a:xfrm>
        </p:spPr>
        <p:txBody>
          <a:bodyPr/>
          <a:lstStyle/>
          <a:p>
            <a:r>
              <a:rPr lang="en-US" altLang="en-US" dirty="0"/>
              <a:t>Enzymes (zymogens-proenzymes)</a:t>
            </a:r>
          </a:p>
          <a:p>
            <a:pPr lvl="1" indent="-284400"/>
            <a:r>
              <a:rPr lang="en-US" altLang="en-US" dirty="0"/>
              <a:t>Serine proteases</a:t>
            </a:r>
          </a:p>
        </p:txBody>
      </p:sp>
      <p:sp>
        <p:nvSpPr>
          <p:cNvPr id="9" name="Content Placeholder 8">
            <a:extLst>
              <a:ext uri="{FF2B5EF4-FFF2-40B4-BE49-F238E27FC236}">
                <a16:creationId xmlns:a16="http://schemas.microsoft.com/office/drawing/2014/main" id="{0BB8782C-3686-44A8-87CC-5B90AE6F687B}"/>
              </a:ext>
            </a:extLst>
          </p:cNvPr>
          <p:cNvSpPr>
            <a:spLocks noGrp="1"/>
          </p:cNvSpPr>
          <p:nvPr>
            <p:ph sz="quarter" idx="17"/>
          </p:nvPr>
        </p:nvSpPr>
        <p:spPr>
          <a:xfrm>
            <a:off x="457200" y="3414809"/>
            <a:ext cx="8394700" cy="1889832"/>
          </a:xfrm>
        </p:spPr>
        <p:txBody>
          <a:bodyPr/>
          <a:lstStyle/>
          <a:p>
            <a:pPr lvl="2"/>
            <a:r>
              <a:rPr lang="en-US" dirty="0"/>
              <a:t> </a:t>
            </a:r>
            <a:r>
              <a:rPr lang="en-US" altLang="en-US" dirty="0"/>
              <a:t>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X</a:t>
            </a:r>
            <a:r>
              <a:rPr lang="en-US" altLang="en-US" sz="100" dirty="0"/>
              <a:t> </a:t>
            </a:r>
            <a:r>
              <a:rPr lang="en-US" altLang="en-US" dirty="0"/>
              <a:t>I</a:t>
            </a:r>
            <a:r>
              <a:rPr lang="en-US" altLang="en-US" sz="100" dirty="0"/>
              <a:t> </a:t>
            </a:r>
            <a:r>
              <a:rPr lang="en-US" altLang="en-US" dirty="0"/>
              <a:t>a, X</a:t>
            </a:r>
            <a:r>
              <a:rPr lang="en-US" altLang="en-US" sz="100" dirty="0"/>
              <a:t> </a:t>
            </a:r>
            <a:r>
              <a:rPr lang="en-US" altLang="en-US" dirty="0"/>
              <a:t>a, I</a:t>
            </a:r>
            <a:r>
              <a:rPr lang="en-US" altLang="en-US" sz="100" dirty="0"/>
              <a:t> </a:t>
            </a:r>
            <a:r>
              <a:rPr lang="en-US" altLang="en-US" dirty="0"/>
              <a:t>X</a:t>
            </a:r>
            <a:r>
              <a:rPr lang="en-US" altLang="en-US" sz="100" dirty="0"/>
              <a:t> </a:t>
            </a:r>
            <a:r>
              <a:rPr lang="en-US" altLang="en-US" dirty="0"/>
              <a:t>a , V</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I</a:t>
            </a:r>
            <a:r>
              <a:rPr lang="en-US" altLang="en-US" sz="100" dirty="0"/>
              <a:t> </a:t>
            </a:r>
            <a:r>
              <a:rPr lang="en-US" altLang="en-US" dirty="0"/>
              <a:t>I</a:t>
            </a:r>
            <a:r>
              <a:rPr lang="en-US" altLang="en-US" sz="100" dirty="0"/>
              <a:t> </a:t>
            </a:r>
            <a:r>
              <a:rPr lang="en-US" altLang="en-US" dirty="0"/>
              <a:t>a</a:t>
            </a:r>
          </a:p>
          <a:p>
            <a:pPr lvl="1"/>
            <a:r>
              <a:rPr lang="en-US" altLang="en-US" dirty="0"/>
              <a:t>Transglutaminase</a:t>
            </a:r>
          </a:p>
          <a:p>
            <a:pPr lvl="2"/>
            <a:r>
              <a:rPr lang="en-US" altLang="en-US" dirty="0"/>
              <a:t>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p>
          <a:p>
            <a:r>
              <a:rPr lang="en-US" altLang="en-US" dirty="0"/>
              <a:t>Substrate</a:t>
            </a:r>
          </a:p>
        </p:txBody>
      </p:sp>
      <p:graphicFrame>
        <p:nvGraphicFramePr>
          <p:cNvPr id="8" name="Object 7" descr="Five, Eight, H K, P S, T F">
            <a:extLst>
              <a:ext uri="{FF2B5EF4-FFF2-40B4-BE49-F238E27FC236}">
                <a16:creationId xmlns:a16="http://schemas.microsoft.com/office/drawing/2014/main" id="{41421CFC-333F-4785-B55C-02D774793CAE}"/>
              </a:ext>
            </a:extLst>
          </p:cNvPr>
          <p:cNvGraphicFramePr>
            <a:graphicFrameLocks noChangeAspect="1"/>
          </p:cNvGraphicFramePr>
          <p:nvPr>
            <p:extLst>
              <p:ext uri="{D42A27DB-BD31-4B8C-83A1-F6EECF244321}">
                <p14:modId xmlns:p14="http://schemas.microsoft.com/office/powerpoint/2010/main" val="193250409"/>
              </p:ext>
            </p:extLst>
          </p:nvPr>
        </p:nvGraphicFramePr>
        <p:xfrm>
          <a:off x="1241373" y="2088877"/>
          <a:ext cx="2603500" cy="330200"/>
        </p:xfrm>
        <a:graphic>
          <a:graphicData uri="http://schemas.openxmlformats.org/presentationml/2006/ole">
            <mc:AlternateContent xmlns:mc="http://schemas.openxmlformats.org/markup-compatibility/2006">
              <mc:Choice xmlns:v="urn:schemas-microsoft-com:vml" Requires="v">
                <p:oleObj name="Equation" r:id="rId2" imgW="2603160" imgH="330120" progId="Equation.DSMT4">
                  <p:embed/>
                </p:oleObj>
              </mc:Choice>
              <mc:Fallback>
                <p:oleObj name="Equation" r:id="rId2" imgW="2603160" imgH="330120" progId="Equation.DSMT4">
                  <p:embed/>
                  <p:pic>
                    <p:nvPicPr>
                      <p:cNvPr id="0" name=""/>
                      <p:cNvPicPr/>
                      <p:nvPr/>
                    </p:nvPicPr>
                    <p:blipFill>
                      <a:blip r:embed="rId3"/>
                      <a:stretch>
                        <a:fillRect/>
                      </a:stretch>
                    </p:blipFill>
                    <p:spPr>
                      <a:xfrm>
                        <a:off x="1241373" y="2088877"/>
                        <a:ext cx="2603500" cy="330200"/>
                      </a:xfrm>
                      <a:prstGeom prst="rect">
                        <a:avLst/>
                      </a:prstGeom>
                    </p:spPr>
                  </p:pic>
                </p:oleObj>
              </mc:Fallback>
            </mc:AlternateContent>
          </a:graphicData>
        </a:graphic>
      </p:graphicFrame>
      <p:graphicFrame>
        <p:nvGraphicFramePr>
          <p:cNvPr id="11" name="Object 10" descr="(One)"/>
          <p:cNvGraphicFramePr>
            <a:graphicFrameLocks noChangeAspect="1"/>
          </p:cNvGraphicFramePr>
          <p:nvPr>
            <p:extLst>
              <p:ext uri="{D42A27DB-BD31-4B8C-83A1-F6EECF244321}">
                <p14:modId xmlns:p14="http://schemas.microsoft.com/office/powerpoint/2010/main" val="1341738544"/>
              </p:ext>
            </p:extLst>
          </p:nvPr>
        </p:nvGraphicFramePr>
        <p:xfrm>
          <a:off x="2790825" y="5366650"/>
          <a:ext cx="321734" cy="395980"/>
        </p:xfrm>
        <a:graphic>
          <a:graphicData uri="http://schemas.openxmlformats.org/presentationml/2006/ole">
            <mc:AlternateContent xmlns:mc="http://schemas.openxmlformats.org/markup-compatibility/2006">
              <mc:Choice xmlns:v="urn:schemas-microsoft-com:vml" Requires="v">
                <p:oleObj name="Equation" r:id="rId4" imgW="164880" imgH="203040" progId="Equation.DSMT4">
                  <p:embed/>
                </p:oleObj>
              </mc:Choice>
              <mc:Fallback>
                <p:oleObj name="Equation" r:id="rId4" imgW="164880" imgH="203040" progId="Equation.DSMT4">
                  <p:embed/>
                  <p:pic>
                    <p:nvPicPr>
                      <p:cNvPr id="0" name=""/>
                      <p:cNvPicPr/>
                      <p:nvPr/>
                    </p:nvPicPr>
                    <p:blipFill>
                      <a:blip r:embed="rId5"/>
                      <a:stretch>
                        <a:fillRect/>
                      </a:stretch>
                    </p:blipFill>
                    <p:spPr>
                      <a:xfrm>
                        <a:off x="2790825" y="5366650"/>
                        <a:ext cx="321734" cy="395980"/>
                      </a:xfrm>
                      <a:prstGeom prst="rect">
                        <a:avLst/>
                      </a:prstGeom>
                    </p:spPr>
                  </p:pic>
                </p:oleObj>
              </mc:Fallback>
            </mc:AlternateContent>
          </a:graphicData>
        </a:graphic>
      </p:graphicFrame>
    </p:spTree>
    <p:extLst>
      <p:ext uri="{BB962C8B-B14F-4D97-AF65-F5344CB8AC3E}">
        <p14:creationId xmlns:p14="http://schemas.microsoft.com/office/powerpoint/2010/main" val="412408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8BC1-7244-435A-ADCB-88EC07B4E145}"/>
              </a:ext>
            </a:extLst>
          </p:cNvPr>
          <p:cNvSpPr>
            <a:spLocks noGrp="1"/>
          </p:cNvSpPr>
          <p:nvPr>
            <p:ph type="title"/>
          </p:nvPr>
        </p:nvSpPr>
        <p:spPr/>
        <p:txBody>
          <a:bodyPr/>
          <a:lstStyle/>
          <a:p>
            <a:r>
              <a:rPr lang="en-US" dirty="0"/>
              <a:t>Hemostatic Balance </a:t>
            </a:r>
            <a:r>
              <a:rPr lang="en-US" sz="2000" b="0" dirty="0"/>
              <a:t>(1 of 2)</a:t>
            </a:r>
          </a:p>
        </p:txBody>
      </p:sp>
      <p:sp>
        <p:nvSpPr>
          <p:cNvPr id="3" name="Content Placeholder 2">
            <a:extLst>
              <a:ext uri="{FF2B5EF4-FFF2-40B4-BE49-F238E27FC236}">
                <a16:creationId xmlns:a16="http://schemas.microsoft.com/office/drawing/2014/main" id="{1293641E-42A9-4DD1-8B99-F4407C2FFAAA}"/>
              </a:ext>
            </a:extLst>
          </p:cNvPr>
          <p:cNvSpPr>
            <a:spLocks noGrp="1"/>
          </p:cNvSpPr>
          <p:nvPr>
            <p:ph sz="quarter" idx="13"/>
          </p:nvPr>
        </p:nvSpPr>
        <p:spPr>
          <a:xfrm>
            <a:off x="457200" y="1556326"/>
            <a:ext cx="8229600" cy="4752399"/>
          </a:xfrm>
        </p:spPr>
        <p:txBody>
          <a:bodyPr/>
          <a:lstStyle/>
          <a:p>
            <a:endParaRPr lang="en-US" altLang="en-US" sz="2200" dirty="0"/>
          </a:p>
          <a:p>
            <a:r>
              <a:rPr lang="en-US" altLang="en-US" sz="2200" dirty="0"/>
              <a:t>Involves interaction of four components/systems</a:t>
            </a:r>
          </a:p>
          <a:p>
            <a:pPr lvl="1"/>
            <a:r>
              <a:rPr lang="en-US" altLang="en-US" sz="2200" dirty="0"/>
              <a:t>Platelets</a:t>
            </a:r>
          </a:p>
          <a:p>
            <a:pPr lvl="1"/>
            <a:r>
              <a:rPr lang="en-US" altLang="en-US" sz="2200" dirty="0"/>
              <a:t>Vascular endothelial cells</a:t>
            </a:r>
          </a:p>
          <a:p>
            <a:pPr lvl="1"/>
            <a:r>
              <a:rPr lang="en-US" altLang="en-US" sz="2200" dirty="0"/>
              <a:t>Coagulation proteins</a:t>
            </a:r>
          </a:p>
          <a:p>
            <a:pPr lvl="1"/>
            <a:r>
              <a:rPr lang="en-US" altLang="en-US" sz="2200" dirty="0"/>
              <a:t>Fibrinolytic proteins</a:t>
            </a:r>
          </a:p>
          <a:p>
            <a:r>
              <a:rPr lang="en-US" altLang="en-US" sz="2200" dirty="0"/>
              <a:t>Requires balance between:</a:t>
            </a:r>
          </a:p>
          <a:p>
            <a:pPr lvl="1"/>
            <a:r>
              <a:rPr lang="en-US" altLang="en-US" sz="2200" dirty="0"/>
              <a:t>Activators of clotting and fibrinolysis</a:t>
            </a:r>
          </a:p>
          <a:p>
            <a:pPr lvl="1"/>
            <a:r>
              <a:rPr lang="en-US" altLang="en-US" sz="2200" dirty="0"/>
              <a:t>Inhibitors of clotting and fibrinolysis</a:t>
            </a:r>
          </a:p>
          <a:p>
            <a:r>
              <a:rPr lang="en-US" altLang="en-US" sz="2200" dirty="0"/>
              <a:t>Systems out of balance</a:t>
            </a:r>
          </a:p>
          <a:p>
            <a:pPr lvl="1"/>
            <a:r>
              <a:rPr lang="en-US" altLang="en-US" sz="2200" dirty="0"/>
              <a:t>Excessive clotting</a:t>
            </a:r>
          </a:p>
          <a:p>
            <a:pPr lvl="1"/>
            <a:r>
              <a:rPr lang="en-US" altLang="en-US" sz="2200" dirty="0"/>
              <a:t>Excessive bleeding</a:t>
            </a:r>
          </a:p>
        </p:txBody>
      </p:sp>
    </p:spTree>
    <p:extLst>
      <p:ext uri="{BB962C8B-B14F-4D97-AF65-F5344CB8AC3E}">
        <p14:creationId xmlns:p14="http://schemas.microsoft.com/office/powerpoint/2010/main" val="183709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5A49-D134-4AD8-A7EC-639ADBFBB5FB}"/>
              </a:ext>
            </a:extLst>
          </p:cNvPr>
          <p:cNvSpPr>
            <a:spLocks noGrp="1"/>
          </p:cNvSpPr>
          <p:nvPr>
            <p:ph type="title"/>
          </p:nvPr>
        </p:nvSpPr>
        <p:spPr/>
        <p:txBody>
          <a:bodyPr/>
          <a:lstStyle/>
          <a:p>
            <a:r>
              <a:rPr lang="en-US" dirty="0"/>
              <a:t>Vitamin K-Dependent Factors </a:t>
            </a:r>
            <a:r>
              <a:rPr lang="en-US" sz="2000" b="0" dirty="0"/>
              <a:t>(1 of 2)</a:t>
            </a:r>
          </a:p>
        </p:txBody>
      </p:sp>
      <p:sp>
        <p:nvSpPr>
          <p:cNvPr id="3" name="Content Placeholder 2">
            <a:extLst>
              <a:ext uri="{FF2B5EF4-FFF2-40B4-BE49-F238E27FC236}">
                <a16:creationId xmlns:a16="http://schemas.microsoft.com/office/drawing/2014/main" id="{71B31F3A-D530-46C4-8495-1111F90E47F0}"/>
              </a:ext>
            </a:extLst>
          </p:cNvPr>
          <p:cNvSpPr>
            <a:spLocks noGrp="1"/>
          </p:cNvSpPr>
          <p:nvPr>
            <p:ph sz="quarter" idx="13"/>
          </p:nvPr>
        </p:nvSpPr>
        <p:spPr>
          <a:xfrm>
            <a:off x="457200" y="1414906"/>
            <a:ext cx="8229600" cy="2190785"/>
          </a:xfrm>
        </p:spPr>
        <p:txBody>
          <a:bodyPr/>
          <a:lstStyle/>
          <a:p>
            <a:r>
              <a:rPr lang="en-US" altLang="en-US" dirty="0"/>
              <a:t>Vitamin K</a:t>
            </a:r>
          </a:p>
          <a:p>
            <a:pPr lvl="1"/>
            <a:r>
              <a:rPr lang="en-US" altLang="en-US" dirty="0"/>
              <a:t>A fat soluble vitamin</a:t>
            </a:r>
          </a:p>
          <a:p>
            <a:pPr lvl="1"/>
            <a:r>
              <a:rPr lang="en-US" altLang="en-US" dirty="0"/>
              <a:t>Reduced vitamin K (hydroquinone)</a:t>
            </a:r>
          </a:p>
          <a:p>
            <a:pPr lvl="2"/>
            <a:r>
              <a:rPr lang="en-US" altLang="en-US" dirty="0"/>
              <a:t>Functions as a cofactor for carboxylase</a:t>
            </a:r>
          </a:p>
          <a:p>
            <a:pPr lvl="3"/>
            <a:r>
              <a:rPr lang="en-US" altLang="en-US" dirty="0"/>
              <a:t>Responsible for </a:t>
            </a:r>
            <a:r>
              <a:rPr lang="en-US" altLang="en-US" i="1" dirty="0">
                <a:cs typeface="Times New Roman" panose="02020603050405020304" pitchFamily="18" charset="0"/>
                <a:sym typeface="Symbol" panose="05050102010706020507" pitchFamily="18" charset="2"/>
              </a:rPr>
              <a:t>γ</a:t>
            </a:r>
            <a:r>
              <a:rPr lang="en-US" altLang="en-US" dirty="0"/>
              <a:t>-carboxylation of glutamic acid</a:t>
            </a:r>
            <a:endParaRPr lang="en-US" dirty="0"/>
          </a:p>
        </p:txBody>
      </p:sp>
      <p:sp>
        <p:nvSpPr>
          <p:cNvPr id="4" name="Content Placeholder 3">
            <a:extLst>
              <a:ext uri="{FF2B5EF4-FFF2-40B4-BE49-F238E27FC236}">
                <a16:creationId xmlns:a16="http://schemas.microsoft.com/office/drawing/2014/main" id="{405DDAA5-3864-491F-A4C0-E5816C29A21F}"/>
              </a:ext>
            </a:extLst>
          </p:cNvPr>
          <p:cNvSpPr>
            <a:spLocks noGrp="1"/>
          </p:cNvSpPr>
          <p:nvPr>
            <p:ph sz="quarter" idx="14"/>
          </p:nvPr>
        </p:nvSpPr>
        <p:spPr>
          <a:xfrm>
            <a:off x="2071501" y="3787931"/>
            <a:ext cx="5386574" cy="403023"/>
          </a:xfrm>
        </p:spPr>
        <p:txBody>
          <a:bodyPr/>
          <a:lstStyle/>
          <a:p>
            <a:pPr marL="432" indent="0">
              <a:buNone/>
            </a:pPr>
            <a:r>
              <a:rPr lang="en-US" altLang="en-US" dirty="0"/>
              <a:t>residues in the G</a:t>
            </a:r>
            <a:r>
              <a:rPr lang="en-US" altLang="en-US" sz="100" dirty="0"/>
              <a:t> </a:t>
            </a:r>
            <a:r>
              <a:rPr lang="en-US" altLang="en-US" dirty="0"/>
              <a:t>L</a:t>
            </a:r>
            <a:r>
              <a:rPr lang="en-US" altLang="en-US" sz="100" dirty="0"/>
              <a:t> </a:t>
            </a:r>
            <a:r>
              <a:rPr lang="en-US" altLang="en-US" dirty="0"/>
              <a:t>A domains of factors</a:t>
            </a:r>
            <a:endParaRPr lang="en-US" dirty="0"/>
          </a:p>
        </p:txBody>
      </p:sp>
      <p:sp>
        <p:nvSpPr>
          <p:cNvPr id="5" name="Content Placeholder 4">
            <a:extLst>
              <a:ext uri="{FF2B5EF4-FFF2-40B4-BE49-F238E27FC236}">
                <a16:creationId xmlns:a16="http://schemas.microsoft.com/office/drawing/2014/main" id="{F8CD0259-3262-4B02-9081-FE71814A2027}"/>
              </a:ext>
            </a:extLst>
          </p:cNvPr>
          <p:cNvSpPr>
            <a:spLocks noGrp="1"/>
          </p:cNvSpPr>
          <p:nvPr>
            <p:ph sz="quarter" idx="15"/>
          </p:nvPr>
        </p:nvSpPr>
        <p:spPr>
          <a:xfrm>
            <a:off x="457200" y="4259499"/>
            <a:ext cx="8534904" cy="2136446"/>
          </a:xfrm>
        </p:spPr>
        <p:txBody>
          <a:bodyPr/>
          <a:lstStyle/>
          <a:p>
            <a:pPr marL="1368425" lvl="3" indent="234950">
              <a:buNone/>
            </a:pPr>
            <a:r>
              <a:rPr lang="en-US" altLang="en-US" dirty="0"/>
              <a:t>and proteins C, S, and Z</a:t>
            </a:r>
          </a:p>
          <a:p>
            <a:pPr lvl="3"/>
            <a:r>
              <a:rPr lang="en-US" altLang="en-US" dirty="0"/>
              <a:t>Essential for C</a:t>
            </a:r>
            <a:r>
              <a:rPr lang="en-US" altLang="en-US" sz="100" dirty="0"/>
              <a:t> </a:t>
            </a:r>
            <a:r>
              <a:rPr lang="en-US" altLang="en-US" dirty="0"/>
              <a:t>a</a:t>
            </a:r>
            <a:r>
              <a:rPr lang="en-US" altLang="en-US" baseline="30000" dirty="0"/>
              <a:t>++</a:t>
            </a:r>
            <a:r>
              <a:rPr lang="en-US" altLang="en-US" dirty="0"/>
              <a:t> binding which enables factors to bind to negatively charged phospholipid surface</a:t>
            </a:r>
          </a:p>
          <a:p>
            <a:pPr lvl="3"/>
            <a:r>
              <a:rPr lang="en-US" altLang="en-US" dirty="0"/>
              <a:t>Carboxylation reaction converts reduced vitamin K to the epoxide form</a:t>
            </a:r>
          </a:p>
        </p:txBody>
      </p:sp>
      <p:graphicFrame>
        <p:nvGraphicFramePr>
          <p:cNvPr id="7" name="Object 6" descr="Two, Seven, Nine, Ten,">
            <a:extLst>
              <a:ext uri="{FF2B5EF4-FFF2-40B4-BE49-F238E27FC236}">
                <a16:creationId xmlns:a16="http://schemas.microsoft.com/office/drawing/2014/main" id="{0534FA15-CADB-4E74-9444-187C36266E39}"/>
              </a:ext>
            </a:extLst>
          </p:cNvPr>
          <p:cNvGraphicFramePr>
            <a:graphicFrameLocks noChangeAspect="1"/>
          </p:cNvGraphicFramePr>
          <p:nvPr>
            <p:extLst>
              <p:ext uri="{D42A27DB-BD31-4B8C-83A1-F6EECF244321}">
                <p14:modId xmlns:p14="http://schemas.microsoft.com/office/powerpoint/2010/main" val="3159470708"/>
              </p:ext>
            </p:extLst>
          </p:nvPr>
        </p:nvGraphicFramePr>
        <p:xfrm>
          <a:off x="6851195" y="3839351"/>
          <a:ext cx="1477818" cy="300182"/>
        </p:xfrm>
        <a:graphic>
          <a:graphicData uri="http://schemas.openxmlformats.org/presentationml/2006/ole">
            <mc:AlternateContent xmlns:mc="http://schemas.openxmlformats.org/markup-compatibility/2006">
              <mc:Choice xmlns:v="urn:schemas-microsoft-com:vml" Requires="v">
                <p:oleObj name="Equation" r:id="rId2" imgW="1625400" imgH="330120" progId="Equation.DSMT4">
                  <p:embed/>
                </p:oleObj>
              </mc:Choice>
              <mc:Fallback>
                <p:oleObj name="Equation" r:id="rId2" imgW="1625400" imgH="330120" progId="Equation.DSMT4">
                  <p:embed/>
                  <p:pic>
                    <p:nvPicPr>
                      <p:cNvPr id="0" name=""/>
                      <p:cNvPicPr/>
                      <p:nvPr/>
                    </p:nvPicPr>
                    <p:blipFill>
                      <a:blip r:embed="rId3"/>
                      <a:stretch>
                        <a:fillRect/>
                      </a:stretch>
                    </p:blipFill>
                    <p:spPr>
                      <a:xfrm>
                        <a:off x="6851195" y="3839351"/>
                        <a:ext cx="1477818" cy="300182"/>
                      </a:xfrm>
                      <a:prstGeom prst="rect">
                        <a:avLst/>
                      </a:prstGeom>
                    </p:spPr>
                  </p:pic>
                </p:oleObj>
              </mc:Fallback>
            </mc:AlternateContent>
          </a:graphicData>
        </a:graphic>
      </p:graphicFrame>
    </p:spTree>
    <p:extLst>
      <p:ext uri="{BB962C8B-B14F-4D97-AF65-F5344CB8AC3E}">
        <p14:creationId xmlns:p14="http://schemas.microsoft.com/office/powerpoint/2010/main" val="202038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7132-CB46-4F7D-83FD-6FAE7DEA8AEE}"/>
              </a:ext>
            </a:extLst>
          </p:cNvPr>
          <p:cNvSpPr>
            <a:spLocks noGrp="1"/>
          </p:cNvSpPr>
          <p:nvPr>
            <p:ph type="title"/>
          </p:nvPr>
        </p:nvSpPr>
        <p:spPr/>
        <p:txBody>
          <a:bodyPr/>
          <a:lstStyle/>
          <a:p>
            <a:r>
              <a:rPr lang="en-US" dirty="0"/>
              <a:t>Vitamin K-Dependent Factors </a:t>
            </a:r>
            <a:r>
              <a:rPr lang="en-US" sz="2000" b="0" dirty="0"/>
              <a:t>(2 of 2)</a:t>
            </a:r>
          </a:p>
        </p:txBody>
      </p:sp>
      <p:sp>
        <p:nvSpPr>
          <p:cNvPr id="3" name="Content Placeholder 2">
            <a:extLst>
              <a:ext uri="{FF2B5EF4-FFF2-40B4-BE49-F238E27FC236}">
                <a16:creationId xmlns:a16="http://schemas.microsoft.com/office/drawing/2014/main" id="{E1058C68-79B6-4B76-ACD8-F1563B8FEAD0}"/>
              </a:ext>
            </a:extLst>
          </p:cNvPr>
          <p:cNvSpPr>
            <a:spLocks noGrp="1"/>
          </p:cNvSpPr>
          <p:nvPr>
            <p:ph sz="quarter" idx="13"/>
          </p:nvPr>
        </p:nvSpPr>
        <p:spPr>
          <a:xfrm>
            <a:off x="457200" y="1851601"/>
            <a:ext cx="8229600" cy="4434275"/>
          </a:xfrm>
        </p:spPr>
        <p:txBody>
          <a:bodyPr/>
          <a:lstStyle/>
          <a:p>
            <a:r>
              <a:rPr lang="en-US" altLang="en-US" dirty="0">
                <a:cs typeface="Calibri" panose="020F0502020204030204" pitchFamily="34" charset="0"/>
              </a:rPr>
              <a:t>Vitamin K</a:t>
            </a:r>
          </a:p>
          <a:p>
            <a:pPr lvl="1"/>
            <a:r>
              <a:rPr lang="en-US" altLang="en-US" dirty="0">
                <a:cs typeface="Calibri" panose="020F0502020204030204" pitchFamily="34" charset="0"/>
              </a:rPr>
              <a:t>Vitamin K epoxide reductase</a:t>
            </a:r>
          </a:p>
          <a:p>
            <a:pPr lvl="2"/>
            <a:r>
              <a:rPr lang="en-US" altLang="en-US" dirty="0">
                <a:cs typeface="Calibri" panose="020F0502020204030204" pitchFamily="34" charset="0"/>
              </a:rPr>
              <a:t>Converts vitamin K epoxide back to reduced form</a:t>
            </a:r>
          </a:p>
        </p:txBody>
      </p:sp>
    </p:spTree>
    <p:extLst>
      <p:ext uri="{BB962C8B-B14F-4D97-AF65-F5344CB8AC3E}">
        <p14:creationId xmlns:p14="http://schemas.microsoft.com/office/powerpoint/2010/main" val="199683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53D2-7920-4408-B13E-BF68EFE6B168}"/>
              </a:ext>
            </a:extLst>
          </p:cNvPr>
          <p:cNvSpPr>
            <a:spLocks noGrp="1"/>
          </p:cNvSpPr>
          <p:nvPr>
            <p:ph type="title"/>
          </p:nvPr>
        </p:nvSpPr>
        <p:spPr/>
        <p:txBody>
          <a:bodyPr/>
          <a:lstStyle/>
          <a:p>
            <a:r>
              <a:rPr lang="en-US" dirty="0"/>
              <a:t>Figure 32-3</a:t>
            </a:r>
          </a:p>
        </p:txBody>
      </p:sp>
      <p:pic>
        <p:nvPicPr>
          <p:cNvPr id="4" name="Picture 3" descr="The coagulation factors in the prothrombin group must undergo this post ribosomal carboxylation of glutamic acid residues in order to become functional . A specific carboxylase converts glutamic acid residues to gamma carboxyglutamic acid residues in a reaction requiring oxygen, carbon dioxide, and reduced vitamin K, hydroquinone . In the process, reduced vitamin K is converted to an epoxide and must be recycled to its reduced form by the enzyme epoxide reductase . This latter reaction is blocked by vitamin K antagonist drugs such as warfarin or Coumadin . ">
            <a:extLst>
              <a:ext uri="{FF2B5EF4-FFF2-40B4-BE49-F238E27FC236}">
                <a16:creationId xmlns:a16="http://schemas.microsoft.com/office/drawing/2014/main" id="{3772C4C7-16C7-4D6F-8B9C-356C43F26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10" y="1589372"/>
            <a:ext cx="7407381" cy="4418091"/>
          </a:xfrm>
          <a:prstGeom prst="rect">
            <a:avLst/>
          </a:prstGeom>
        </p:spPr>
      </p:pic>
    </p:spTree>
    <p:extLst>
      <p:ext uri="{BB962C8B-B14F-4D97-AF65-F5344CB8AC3E}">
        <p14:creationId xmlns:p14="http://schemas.microsoft.com/office/powerpoint/2010/main" val="56025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9936-4882-4E7E-A801-1A03FF214FDF}"/>
              </a:ext>
            </a:extLst>
          </p:cNvPr>
          <p:cNvSpPr>
            <a:spLocks noGrp="1"/>
          </p:cNvSpPr>
          <p:nvPr>
            <p:ph type="title"/>
          </p:nvPr>
        </p:nvSpPr>
        <p:spPr/>
        <p:txBody>
          <a:bodyPr/>
          <a:lstStyle/>
          <a:p>
            <a:r>
              <a:rPr lang="en-US" dirty="0"/>
              <a:t>Vitamin K Antagonists</a:t>
            </a:r>
          </a:p>
        </p:txBody>
      </p:sp>
      <p:sp>
        <p:nvSpPr>
          <p:cNvPr id="3" name="Content Placeholder 2">
            <a:extLst>
              <a:ext uri="{FF2B5EF4-FFF2-40B4-BE49-F238E27FC236}">
                <a16:creationId xmlns:a16="http://schemas.microsoft.com/office/drawing/2014/main" id="{E479BC71-98BD-404B-8D8A-544688EBAB09}"/>
              </a:ext>
            </a:extLst>
          </p:cNvPr>
          <p:cNvSpPr>
            <a:spLocks noGrp="1"/>
          </p:cNvSpPr>
          <p:nvPr>
            <p:ph sz="quarter" idx="13"/>
          </p:nvPr>
        </p:nvSpPr>
        <p:spPr>
          <a:xfrm>
            <a:off x="457200" y="1798202"/>
            <a:ext cx="8229600" cy="4434275"/>
          </a:xfrm>
        </p:spPr>
        <p:txBody>
          <a:bodyPr/>
          <a:lstStyle/>
          <a:p>
            <a:r>
              <a:rPr lang="en-US" altLang="en-US" dirty="0"/>
              <a:t>Warfarin/Coumadin</a:t>
            </a:r>
          </a:p>
          <a:p>
            <a:pPr lvl="1"/>
            <a:r>
              <a:rPr lang="en-US" altLang="en-US" dirty="0"/>
              <a:t>Inhibit activity of the vitamin K reductase</a:t>
            </a:r>
          </a:p>
          <a:p>
            <a:pPr lvl="2"/>
            <a:r>
              <a:rPr lang="en-US" altLang="en-US" dirty="0"/>
              <a:t>Prevent recycling back to the reduced forms</a:t>
            </a:r>
          </a:p>
          <a:p>
            <a:r>
              <a:rPr lang="en-US" altLang="en-US" dirty="0"/>
              <a:t>In absence of vitamin K, or presence of Coumadin</a:t>
            </a:r>
          </a:p>
          <a:p>
            <a:pPr lvl="1"/>
            <a:r>
              <a:rPr lang="en-US" altLang="en-US" dirty="0"/>
              <a:t>Proteins are synthesized</a:t>
            </a:r>
          </a:p>
          <a:p>
            <a:pPr lvl="2"/>
            <a:r>
              <a:rPr lang="en-US" altLang="en-US" i="1" dirty="0">
                <a:cs typeface="Times New Roman" panose="02020603050405020304" pitchFamily="18" charset="0"/>
                <a:sym typeface="Symbol" panose="05050102010706020507" pitchFamily="18" charset="2"/>
              </a:rPr>
              <a:t>γ</a:t>
            </a:r>
            <a:r>
              <a:rPr lang="en-US" altLang="en-US" dirty="0"/>
              <a:t>-carboxylation does not occur</a:t>
            </a:r>
          </a:p>
          <a:p>
            <a:pPr lvl="1"/>
            <a:r>
              <a:rPr lang="en-US" altLang="en-US" dirty="0"/>
              <a:t>Proteins produced are called P</a:t>
            </a:r>
            <a:r>
              <a:rPr lang="en-US" altLang="en-US" sz="100" dirty="0"/>
              <a:t> </a:t>
            </a:r>
            <a:r>
              <a:rPr lang="en-US" altLang="en-US" dirty="0"/>
              <a:t>I</a:t>
            </a:r>
            <a:r>
              <a:rPr lang="en-US" altLang="en-US" sz="100" dirty="0"/>
              <a:t> </a:t>
            </a:r>
            <a:r>
              <a:rPr lang="en-US" altLang="en-US" dirty="0"/>
              <a:t>V</a:t>
            </a:r>
            <a:r>
              <a:rPr lang="en-US" altLang="en-US" sz="100" dirty="0"/>
              <a:t> </a:t>
            </a:r>
            <a:r>
              <a:rPr lang="en-US" altLang="en-US" dirty="0"/>
              <a:t>K</a:t>
            </a:r>
            <a:r>
              <a:rPr lang="en-US" altLang="en-US" sz="100" dirty="0"/>
              <a:t> </a:t>
            </a:r>
            <a:r>
              <a:rPr lang="en-US" altLang="en-US" dirty="0"/>
              <a:t>A (</a:t>
            </a:r>
            <a:r>
              <a:rPr lang="en-US" altLang="en-US" b="1" dirty="0"/>
              <a:t>p</a:t>
            </a:r>
            <a:r>
              <a:rPr lang="en-US" altLang="en-US" dirty="0"/>
              <a:t>roteins </a:t>
            </a:r>
            <a:r>
              <a:rPr lang="en-US" altLang="en-US" b="1" dirty="0"/>
              <a:t>i</a:t>
            </a:r>
            <a:r>
              <a:rPr lang="en-US" altLang="en-US" dirty="0"/>
              <a:t>nduced by </a:t>
            </a:r>
            <a:r>
              <a:rPr lang="en-US" altLang="en-US" b="1" dirty="0"/>
              <a:t>v</a:t>
            </a:r>
            <a:r>
              <a:rPr lang="en-US" altLang="en-US" dirty="0"/>
              <a:t>itamin </a:t>
            </a:r>
            <a:r>
              <a:rPr lang="en-US" altLang="en-US" b="1" dirty="0"/>
              <a:t>K</a:t>
            </a:r>
            <a:r>
              <a:rPr lang="en-US" altLang="en-US" dirty="0"/>
              <a:t> </a:t>
            </a:r>
            <a:r>
              <a:rPr lang="en-US" altLang="en-US" b="1" dirty="0"/>
              <a:t>a</a:t>
            </a:r>
            <a:r>
              <a:rPr lang="en-US" altLang="en-US" dirty="0"/>
              <a:t>bsence or </a:t>
            </a:r>
            <a:r>
              <a:rPr lang="en-US" altLang="en-US" b="1" dirty="0"/>
              <a:t>a</a:t>
            </a:r>
            <a:r>
              <a:rPr lang="en-US" altLang="en-US" dirty="0"/>
              <a:t>ntagonists)</a:t>
            </a:r>
          </a:p>
          <a:p>
            <a:pPr lvl="2"/>
            <a:r>
              <a:rPr lang="en-US" altLang="en-US" dirty="0"/>
              <a:t>“acarboxy” proteins</a:t>
            </a:r>
          </a:p>
        </p:txBody>
      </p:sp>
    </p:spTree>
    <p:extLst>
      <p:ext uri="{BB962C8B-B14F-4D97-AF65-F5344CB8AC3E}">
        <p14:creationId xmlns:p14="http://schemas.microsoft.com/office/powerpoint/2010/main" val="357568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B120-FB3C-41DA-8BA5-3B1241C401CD}"/>
              </a:ext>
            </a:extLst>
          </p:cNvPr>
          <p:cNvSpPr>
            <a:spLocks noGrp="1"/>
          </p:cNvSpPr>
          <p:nvPr>
            <p:ph type="title"/>
          </p:nvPr>
        </p:nvSpPr>
        <p:spPr/>
        <p:txBody>
          <a:bodyPr/>
          <a:lstStyle/>
          <a:p>
            <a:r>
              <a:rPr lang="en-US" sz="3400" dirty="0"/>
              <a:t>Structure of Blood Coagulation Proteins</a:t>
            </a:r>
          </a:p>
        </p:txBody>
      </p:sp>
      <p:sp>
        <p:nvSpPr>
          <p:cNvPr id="3" name="Content Placeholder 2">
            <a:extLst>
              <a:ext uri="{FF2B5EF4-FFF2-40B4-BE49-F238E27FC236}">
                <a16:creationId xmlns:a16="http://schemas.microsoft.com/office/drawing/2014/main" id="{7F0E324E-03E4-4CEB-BC57-B48FE9BD73B7}"/>
              </a:ext>
            </a:extLst>
          </p:cNvPr>
          <p:cNvSpPr>
            <a:spLocks noGrp="1"/>
          </p:cNvSpPr>
          <p:nvPr>
            <p:ph sz="quarter" idx="13"/>
          </p:nvPr>
        </p:nvSpPr>
        <p:spPr>
          <a:xfrm>
            <a:off x="457200" y="1803976"/>
            <a:ext cx="8229600" cy="4434275"/>
          </a:xfrm>
        </p:spPr>
        <p:txBody>
          <a:bodyPr/>
          <a:lstStyle/>
          <a:p>
            <a:r>
              <a:rPr lang="en-US" altLang="en-US" dirty="0"/>
              <a:t>Domains</a:t>
            </a:r>
          </a:p>
          <a:p>
            <a:pPr lvl="1"/>
            <a:r>
              <a:rPr lang="en-US" altLang="en-US" dirty="0"/>
              <a:t>Catalytic domain</a:t>
            </a:r>
          </a:p>
          <a:p>
            <a:pPr lvl="2"/>
            <a:r>
              <a:rPr lang="en-US" altLang="en-US" dirty="0"/>
              <a:t>Cleaves peptide bond</a:t>
            </a:r>
          </a:p>
          <a:p>
            <a:pPr lvl="2"/>
            <a:r>
              <a:rPr lang="en-US" altLang="en-US" dirty="0"/>
              <a:t>Converts inactive zymogen to active enzyme</a:t>
            </a:r>
          </a:p>
          <a:p>
            <a:pPr lvl="1"/>
            <a:r>
              <a:rPr lang="en-US" altLang="en-US" dirty="0"/>
              <a:t>Noncatalytic domains</a:t>
            </a:r>
          </a:p>
          <a:p>
            <a:pPr lvl="2"/>
            <a:r>
              <a:rPr lang="en-US" altLang="en-US" dirty="0"/>
              <a:t>Regulatory segments</a:t>
            </a:r>
          </a:p>
          <a:p>
            <a:pPr lvl="3"/>
            <a:r>
              <a:rPr lang="en-US" altLang="en-US" dirty="0"/>
              <a:t>Bind C</a:t>
            </a:r>
            <a:r>
              <a:rPr lang="en-US" altLang="en-US" sz="100" dirty="0"/>
              <a:t> </a:t>
            </a:r>
            <a:r>
              <a:rPr lang="en-US" altLang="en-US" dirty="0"/>
              <a:t>a</a:t>
            </a:r>
            <a:r>
              <a:rPr lang="en-US" altLang="en-US" baseline="30000" dirty="0"/>
              <a:t>++</a:t>
            </a:r>
            <a:r>
              <a:rPr lang="en-US" altLang="en-US" dirty="0"/>
              <a:t> and promote interaction with P</a:t>
            </a:r>
            <a:r>
              <a:rPr lang="en-US" altLang="en-US" sz="100" dirty="0"/>
              <a:t> </a:t>
            </a:r>
            <a:r>
              <a:rPr lang="en-US" altLang="en-US" dirty="0"/>
              <a:t>L, cofactors, receptors and substrates</a:t>
            </a:r>
          </a:p>
        </p:txBody>
      </p:sp>
    </p:spTree>
    <p:extLst>
      <p:ext uri="{BB962C8B-B14F-4D97-AF65-F5344CB8AC3E}">
        <p14:creationId xmlns:p14="http://schemas.microsoft.com/office/powerpoint/2010/main" val="125072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BD0512E-6135-476F-90CA-F3E3864B6302}"/>
              </a:ext>
            </a:extLst>
          </p:cNvPr>
          <p:cNvSpPr>
            <a:spLocks noGrp="1"/>
          </p:cNvSpPr>
          <p:nvPr>
            <p:ph type="ctrTitle"/>
          </p:nvPr>
        </p:nvSpPr>
        <p:spPr/>
        <p:txBody>
          <a:bodyPr lIns="0" tIns="0" rIns="0" bIns="0"/>
          <a:lstStyle/>
          <a:p>
            <a:r>
              <a:rPr lang="en-US" dirty="0"/>
              <a:t>Coagulation Cascade</a:t>
            </a:r>
          </a:p>
        </p:txBody>
      </p:sp>
    </p:spTree>
    <p:extLst>
      <p:ext uri="{BB962C8B-B14F-4D97-AF65-F5344CB8AC3E}">
        <p14:creationId xmlns:p14="http://schemas.microsoft.com/office/powerpoint/2010/main" val="82917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3E3-783A-42BB-859C-3F6B7786DBEA}"/>
              </a:ext>
            </a:extLst>
          </p:cNvPr>
          <p:cNvSpPr>
            <a:spLocks noGrp="1"/>
          </p:cNvSpPr>
          <p:nvPr>
            <p:ph type="title"/>
          </p:nvPr>
        </p:nvSpPr>
        <p:spPr/>
        <p:txBody>
          <a:bodyPr/>
          <a:lstStyle/>
          <a:p>
            <a:r>
              <a:rPr lang="en-US" dirty="0"/>
              <a:t>Introduction-Coagulation Cascade</a:t>
            </a:r>
          </a:p>
        </p:txBody>
      </p:sp>
      <p:sp>
        <p:nvSpPr>
          <p:cNvPr id="3" name="Content Placeholder 2">
            <a:extLst>
              <a:ext uri="{FF2B5EF4-FFF2-40B4-BE49-F238E27FC236}">
                <a16:creationId xmlns:a16="http://schemas.microsoft.com/office/drawing/2014/main" id="{6390D78A-034B-494E-9472-4B54940A70B9}"/>
              </a:ext>
            </a:extLst>
          </p:cNvPr>
          <p:cNvSpPr>
            <a:spLocks noGrp="1"/>
          </p:cNvSpPr>
          <p:nvPr>
            <p:ph sz="quarter" idx="13"/>
          </p:nvPr>
        </p:nvSpPr>
        <p:spPr>
          <a:xfrm>
            <a:off x="457200" y="1832551"/>
            <a:ext cx="8229600" cy="4434275"/>
          </a:xfrm>
        </p:spPr>
        <p:txBody>
          <a:bodyPr/>
          <a:lstStyle/>
          <a:p>
            <a:r>
              <a:rPr lang="en-US" altLang="en-US" dirty="0">
                <a:cs typeface="Calibri" panose="020F0502020204030204" pitchFamily="34" charset="0"/>
              </a:rPr>
              <a:t>Composed of four interacting sets of reactions</a:t>
            </a:r>
          </a:p>
          <a:p>
            <a:pPr lvl="1"/>
            <a:r>
              <a:rPr lang="en-US" altLang="en-US" dirty="0">
                <a:cs typeface="Calibri" panose="020F0502020204030204" pitchFamily="34" charset="0"/>
              </a:rPr>
              <a:t>Complex formation on phospholipid surface</a:t>
            </a:r>
          </a:p>
          <a:p>
            <a:pPr lvl="1"/>
            <a:r>
              <a:rPr lang="en-US" altLang="en-US" dirty="0">
                <a:cs typeface="Calibri" panose="020F0502020204030204" pitchFamily="34" charset="0"/>
              </a:rPr>
              <a:t>Intrinsic pathway</a:t>
            </a:r>
          </a:p>
          <a:p>
            <a:pPr lvl="1"/>
            <a:r>
              <a:rPr lang="en-US" altLang="en-US" dirty="0">
                <a:cs typeface="Calibri" panose="020F0502020204030204" pitchFamily="34" charset="0"/>
              </a:rPr>
              <a:t>Extrinsic pathway</a:t>
            </a:r>
          </a:p>
          <a:p>
            <a:pPr lvl="1"/>
            <a:r>
              <a:rPr lang="en-US" altLang="en-US" dirty="0">
                <a:cs typeface="Calibri" panose="020F0502020204030204" pitchFamily="34" charset="0"/>
              </a:rPr>
              <a:t>Common pathway</a:t>
            </a:r>
          </a:p>
        </p:txBody>
      </p:sp>
    </p:spTree>
    <p:extLst>
      <p:ext uri="{BB962C8B-B14F-4D97-AF65-F5344CB8AC3E}">
        <p14:creationId xmlns:p14="http://schemas.microsoft.com/office/powerpoint/2010/main" val="12624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F567-6E99-4D08-80F0-F25BAF4198F0}"/>
              </a:ext>
            </a:extLst>
          </p:cNvPr>
          <p:cNvSpPr>
            <a:spLocks noGrp="1"/>
          </p:cNvSpPr>
          <p:nvPr>
            <p:ph type="title"/>
          </p:nvPr>
        </p:nvSpPr>
        <p:spPr/>
        <p:txBody>
          <a:bodyPr/>
          <a:lstStyle/>
          <a:p>
            <a:r>
              <a:rPr lang="en-US" sz="3400" dirty="0"/>
              <a:t>Complex Formation on Phospholipid Surfaces </a:t>
            </a:r>
            <a:r>
              <a:rPr lang="en-US" sz="2000" b="0" dirty="0"/>
              <a:t>(1 of 2)</a:t>
            </a:r>
          </a:p>
        </p:txBody>
      </p:sp>
      <p:sp>
        <p:nvSpPr>
          <p:cNvPr id="3" name="Content Placeholder 2">
            <a:extLst>
              <a:ext uri="{FF2B5EF4-FFF2-40B4-BE49-F238E27FC236}">
                <a16:creationId xmlns:a16="http://schemas.microsoft.com/office/drawing/2014/main" id="{5315BD76-9790-40A1-80A5-236BA80E2B02}"/>
              </a:ext>
            </a:extLst>
          </p:cNvPr>
          <p:cNvSpPr>
            <a:spLocks noGrp="1"/>
          </p:cNvSpPr>
          <p:nvPr>
            <p:ph sz="quarter" idx="13"/>
          </p:nvPr>
        </p:nvSpPr>
        <p:spPr>
          <a:xfrm>
            <a:off x="457200" y="1823026"/>
            <a:ext cx="8229600" cy="4434275"/>
          </a:xfrm>
        </p:spPr>
        <p:txBody>
          <a:bodyPr/>
          <a:lstStyle/>
          <a:p>
            <a:r>
              <a:rPr lang="en-US" altLang="en-US" dirty="0">
                <a:cs typeface="Calibri" panose="020F0502020204030204" pitchFamily="34" charset="0"/>
              </a:rPr>
              <a:t>Occurs on cell surface membranes</a:t>
            </a:r>
          </a:p>
          <a:p>
            <a:pPr lvl="1"/>
            <a:r>
              <a:rPr lang="en-US" altLang="en-US" dirty="0">
                <a:cs typeface="Calibri" panose="020F0502020204030204" pitchFamily="34" charset="0"/>
              </a:rPr>
              <a:t>Localizing clotting to the site of injury</a:t>
            </a:r>
          </a:p>
          <a:p>
            <a:r>
              <a:rPr lang="en-US" altLang="en-US" dirty="0">
                <a:cs typeface="Calibri" panose="020F0502020204030204" pitchFamily="34" charset="0"/>
              </a:rPr>
              <a:t>Clotting factors</a:t>
            </a:r>
          </a:p>
          <a:p>
            <a:pPr lvl="1"/>
            <a:r>
              <a:rPr lang="en-US" altLang="en-US" dirty="0">
                <a:cs typeface="Calibri" panose="020F0502020204030204" pitchFamily="34" charset="0"/>
              </a:rPr>
              <a:t>Bind to the phospholipid membrane surface of activated platelets at injury site</a:t>
            </a:r>
          </a:p>
          <a:p>
            <a:pPr lvl="2"/>
            <a:r>
              <a:rPr lang="en-US" altLang="en-US" dirty="0">
                <a:cs typeface="Calibri" panose="020F0502020204030204" pitchFamily="34" charset="0"/>
              </a:rPr>
              <a:t>Localizes reaction</a:t>
            </a:r>
          </a:p>
          <a:p>
            <a:pPr lvl="1"/>
            <a:r>
              <a:rPr lang="en-US" altLang="en-US" dirty="0">
                <a:cs typeface="Calibri" panose="020F0502020204030204" pitchFamily="34" charset="0"/>
              </a:rPr>
              <a:t>Form a complex including</a:t>
            </a:r>
          </a:p>
          <a:p>
            <a:pPr lvl="2"/>
            <a:r>
              <a:rPr lang="en-US" altLang="en-US" dirty="0">
                <a:cs typeface="Calibri" panose="020F0502020204030204" pitchFamily="34" charset="0"/>
              </a:rPr>
              <a:t>Enzyme, substrate, cofactor</a:t>
            </a:r>
          </a:p>
        </p:txBody>
      </p:sp>
    </p:spTree>
    <p:extLst>
      <p:ext uri="{BB962C8B-B14F-4D97-AF65-F5344CB8AC3E}">
        <p14:creationId xmlns:p14="http://schemas.microsoft.com/office/powerpoint/2010/main" val="41121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F567-6E99-4D08-80F0-F25BAF4198F0}"/>
              </a:ext>
            </a:extLst>
          </p:cNvPr>
          <p:cNvSpPr>
            <a:spLocks noGrp="1"/>
          </p:cNvSpPr>
          <p:nvPr>
            <p:ph type="title"/>
          </p:nvPr>
        </p:nvSpPr>
        <p:spPr/>
        <p:txBody>
          <a:bodyPr/>
          <a:lstStyle/>
          <a:p>
            <a:r>
              <a:rPr lang="en-US" sz="3400" dirty="0"/>
              <a:t>Complex Formation on Phospholipid Surfaces </a:t>
            </a:r>
            <a:r>
              <a:rPr lang="en-US" sz="2000" b="0" dirty="0"/>
              <a:t>(2 of 2)</a:t>
            </a:r>
          </a:p>
        </p:txBody>
      </p:sp>
      <p:sp>
        <p:nvSpPr>
          <p:cNvPr id="3" name="Content Placeholder 2">
            <a:extLst>
              <a:ext uri="{FF2B5EF4-FFF2-40B4-BE49-F238E27FC236}">
                <a16:creationId xmlns:a16="http://schemas.microsoft.com/office/drawing/2014/main" id="{5315BD76-9790-40A1-80A5-236BA80E2B02}"/>
              </a:ext>
            </a:extLst>
          </p:cNvPr>
          <p:cNvSpPr>
            <a:spLocks noGrp="1"/>
          </p:cNvSpPr>
          <p:nvPr>
            <p:ph sz="quarter" idx="13"/>
          </p:nvPr>
        </p:nvSpPr>
        <p:spPr>
          <a:xfrm>
            <a:off x="457200" y="1851601"/>
            <a:ext cx="8229600" cy="4434275"/>
          </a:xfrm>
        </p:spPr>
        <p:txBody>
          <a:bodyPr/>
          <a:lstStyle/>
          <a:p>
            <a:r>
              <a:rPr lang="en-US" altLang="en-US" dirty="0">
                <a:cs typeface="Calibri" panose="020F0502020204030204" pitchFamily="34" charset="0"/>
              </a:rPr>
              <a:t>Subendothelial tissue</a:t>
            </a:r>
          </a:p>
          <a:p>
            <a:pPr lvl="1"/>
            <a:r>
              <a:rPr lang="en-US" altLang="en-US" dirty="0">
                <a:cs typeface="Calibri" panose="020F0502020204030204" pitchFamily="34" charset="0"/>
              </a:rPr>
              <a:t>Exposed when blood vessel injury occurs</a:t>
            </a:r>
          </a:p>
          <a:p>
            <a:pPr lvl="1"/>
            <a:r>
              <a:rPr lang="en-US" altLang="en-US" dirty="0">
                <a:cs typeface="Calibri" panose="020F0502020204030204" pitchFamily="34" charset="0"/>
              </a:rPr>
              <a:t>Provides surface for platelet adhesion, activation, and aggregation</a:t>
            </a:r>
          </a:p>
          <a:p>
            <a:r>
              <a:rPr lang="en-US" altLang="en-US" dirty="0">
                <a:cs typeface="Calibri" panose="020F0502020204030204" pitchFamily="34" charset="0"/>
              </a:rPr>
              <a:t>Three procoagulant complexes</a:t>
            </a:r>
          </a:p>
          <a:p>
            <a:pPr lvl="1"/>
            <a:r>
              <a:rPr lang="en-US" altLang="en-US" dirty="0">
                <a:cs typeface="Calibri" panose="020F0502020204030204" pitchFamily="34" charset="0"/>
              </a:rPr>
              <a:t>Assembled on P</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t phospholipid membranes</a:t>
            </a:r>
          </a:p>
          <a:p>
            <a:pPr lvl="2"/>
            <a:r>
              <a:rPr lang="en-US" altLang="en-US" dirty="0">
                <a:cs typeface="Calibri" panose="020F0502020204030204" pitchFamily="34" charset="0"/>
              </a:rPr>
              <a:t>Extrinsic Xase</a:t>
            </a:r>
          </a:p>
          <a:p>
            <a:pPr lvl="2"/>
            <a:r>
              <a:rPr lang="en-US" altLang="en-US" dirty="0">
                <a:cs typeface="Calibri" panose="020F0502020204030204" pitchFamily="34" charset="0"/>
              </a:rPr>
              <a:t>Intrinsic Xase</a:t>
            </a:r>
          </a:p>
          <a:p>
            <a:pPr lvl="2"/>
            <a:r>
              <a:rPr lang="en-US" altLang="en-US" dirty="0">
                <a:cs typeface="Calibri" panose="020F0502020204030204" pitchFamily="34" charset="0"/>
              </a:rPr>
              <a:t>Prothrombinase</a:t>
            </a:r>
          </a:p>
        </p:txBody>
      </p:sp>
    </p:spTree>
    <p:extLst>
      <p:ext uri="{BB962C8B-B14F-4D97-AF65-F5344CB8AC3E}">
        <p14:creationId xmlns:p14="http://schemas.microsoft.com/office/powerpoint/2010/main" val="1530169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8D35-A6FC-4F4E-887C-DE33812D7B81}"/>
              </a:ext>
            </a:extLst>
          </p:cNvPr>
          <p:cNvSpPr>
            <a:spLocks noGrp="1"/>
          </p:cNvSpPr>
          <p:nvPr>
            <p:ph type="title"/>
          </p:nvPr>
        </p:nvSpPr>
        <p:spPr/>
        <p:txBody>
          <a:bodyPr/>
          <a:lstStyle/>
          <a:p>
            <a:r>
              <a:rPr lang="en-US" sz="3400" dirty="0"/>
              <a:t>Table 32-4 Coagulation Protease-Cofactor Complexes</a:t>
            </a:r>
          </a:p>
        </p:txBody>
      </p:sp>
      <p:graphicFrame>
        <p:nvGraphicFramePr>
          <p:cNvPr id="4" name="Table 3">
            <a:extLst>
              <a:ext uri="{FF2B5EF4-FFF2-40B4-BE49-F238E27FC236}">
                <a16:creationId xmlns:a16="http://schemas.microsoft.com/office/drawing/2014/main" id="{18B778DE-6C62-4C27-A02D-69EC25E40F8E}"/>
              </a:ext>
            </a:extLst>
          </p:cNvPr>
          <p:cNvGraphicFramePr>
            <a:graphicFrameLocks noGrp="1"/>
          </p:cNvGraphicFramePr>
          <p:nvPr>
            <p:extLst>
              <p:ext uri="{D42A27DB-BD31-4B8C-83A1-F6EECF244321}">
                <p14:modId xmlns:p14="http://schemas.microsoft.com/office/powerpoint/2010/main" val="4284765314"/>
              </p:ext>
            </p:extLst>
          </p:nvPr>
        </p:nvGraphicFramePr>
        <p:xfrm>
          <a:off x="457200" y="2018685"/>
          <a:ext cx="8229600" cy="2083816"/>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553715737"/>
                    </a:ext>
                  </a:extLst>
                </a:gridCol>
                <a:gridCol w="2057400">
                  <a:extLst>
                    <a:ext uri="{9D8B030D-6E8A-4147-A177-3AD203B41FA5}">
                      <a16:colId xmlns:a16="http://schemas.microsoft.com/office/drawing/2014/main" val="1303657855"/>
                    </a:ext>
                  </a:extLst>
                </a:gridCol>
                <a:gridCol w="2057400">
                  <a:extLst>
                    <a:ext uri="{9D8B030D-6E8A-4147-A177-3AD203B41FA5}">
                      <a16:colId xmlns:a16="http://schemas.microsoft.com/office/drawing/2014/main" val="605503314"/>
                    </a:ext>
                  </a:extLst>
                </a:gridCol>
                <a:gridCol w="2057400">
                  <a:extLst>
                    <a:ext uri="{9D8B030D-6E8A-4147-A177-3AD203B41FA5}">
                      <a16:colId xmlns:a16="http://schemas.microsoft.com/office/drawing/2014/main" val="4210978372"/>
                    </a:ext>
                  </a:extLst>
                </a:gridCol>
              </a:tblGrid>
              <a:tr h="370840">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Protease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Cofactor</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Substrate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401445" algn="l"/>
                          <a:tab pos="2957830" algn="l"/>
                        </a:tabLst>
                      </a:pPr>
                      <a:r>
                        <a:rPr lang="en-US" sz="1600" b="1" dirty="0">
                          <a:solidFill>
                            <a:srgbClr val="000000"/>
                          </a:solidFill>
                          <a:effectLst/>
                          <a:latin typeface="+mn-lt"/>
                          <a:ea typeface="Times New Roman" panose="02020603050405020304" pitchFamily="18" charset="0"/>
                          <a:cs typeface="Times New Roman" panose="02020603050405020304" pitchFamily="18" charset="0"/>
                        </a:rPr>
                        <a:t>Cellular Location</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1297917"/>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400" b="0" i="0" u="none" strike="noStrike" cap="none" dirty="0">
                          <a:solidFill>
                            <a:schemeClr val="tx1"/>
                          </a:solidFill>
                          <a:effectLst/>
                          <a:latin typeface="+mn-lt"/>
                          <a:ea typeface="+mn-ea"/>
                          <a:cs typeface="+mn-cs"/>
                          <a:sym typeface="Arial"/>
                        </a:rPr>
                        <a:t>V</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X</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Tissue Factor</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400" b="0" i="0" u="none" strike="noStrike" cap="none" dirty="0">
                          <a:solidFill>
                            <a:schemeClr val="tx1"/>
                          </a:solidFill>
                          <a:effectLst/>
                          <a:latin typeface="+mn-lt"/>
                          <a:ea typeface="+mn-ea"/>
                          <a:cs typeface="+mn-cs"/>
                          <a:sym typeface="Arial"/>
                        </a:rPr>
                        <a:t>V</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600" dirty="0">
                          <a:solidFill>
                            <a:schemeClr val="bg1"/>
                          </a:solidFill>
                          <a:effectLst/>
                          <a:latin typeface="+mn-lt"/>
                          <a:ea typeface="Times New Roman" panose="02020603050405020304" pitchFamily="18" charset="0"/>
                          <a:cs typeface="Times New Roman" panose="02020603050405020304" pitchFamily="18" charset="0"/>
                        </a:rPr>
                        <a:t>Nine</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600" dirty="0">
                          <a:solidFill>
                            <a:schemeClr val="bg1"/>
                          </a:solidFill>
                          <a:effectLst/>
                          <a:latin typeface="+mn-lt"/>
                          <a:ea typeface="Times New Roman" panose="02020603050405020304" pitchFamily="18" charset="0"/>
                          <a:cs typeface="Times New Roman" panose="02020603050405020304" pitchFamily="18" charset="0"/>
                        </a:rPr>
                        <a:t>Ten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Many Cells </a:t>
                      </a:r>
                    </a:p>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Platelets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534649"/>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400" b="0" i="0" u="none" strike="noStrike" cap="none" dirty="0">
                          <a:solidFill>
                            <a:schemeClr val="tx1"/>
                          </a:solidFill>
                          <a:effectLst/>
                          <a:latin typeface="+mn-lt"/>
                          <a:ea typeface="+mn-ea"/>
                          <a:cs typeface="+mn-cs"/>
                          <a:sym typeface="Arial"/>
                        </a:rPr>
                        <a:t>X</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 </a:t>
                      </a:r>
                      <a:r>
                        <a:rPr lang="en-US" sz="1400" b="0" i="0" u="none" strike="noStrike" cap="none" dirty="0">
                          <a:solidFill>
                            <a:schemeClr val="tx1"/>
                          </a:solidFill>
                          <a:effectLst/>
                          <a:latin typeface="+mn-lt"/>
                          <a:ea typeface="+mn-ea"/>
                          <a:cs typeface="+mn-cs"/>
                          <a:sym typeface="Arial"/>
                        </a:rPr>
                        <a:t>V</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Prothrombin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Platelets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394613"/>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Thrombin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Thrombomodulin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Protein 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Endothelium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586394"/>
                  </a:ext>
                </a:extLst>
              </a:tr>
              <a:tr h="370840">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Activated Protein 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Protein 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Factors </a:t>
                      </a:r>
                      <a:r>
                        <a:rPr lang="en-US" sz="1400" b="0" i="0" u="none" strike="noStrike" cap="none" dirty="0">
                          <a:solidFill>
                            <a:schemeClr val="tx1"/>
                          </a:solidFill>
                          <a:effectLst/>
                          <a:latin typeface="+mn-lt"/>
                          <a:ea typeface="+mn-ea"/>
                          <a:cs typeface="+mn-cs"/>
                          <a:sym typeface="Arial"/>
                        </a:rPr>
                        <a:t>V</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 V</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I</a:t>
                      </a:r>
                      <a:r>
                        <a:rPr lang="en-US" sz="100" b="0" i="0" u="none" strike="noStrike" cap="none" baseline="0" dirty="0">
                          <a:solidFill>
                            <a:schemeClr val="tx1"/>
                          </a:solidFill>
                          <a:effectLst/>
                          <a:latin typeface="+mn-lt"/>
                          <a:ea typeface="+mn-ea"/>
                          <a:cs typeface="+mn-cs"/>
                          <a:sym typeface="Arial"/>
                        </a:rPr>
                        <a:t> </a:t>
                      </a:r>
                      <a:r>
                        <a:rPr lang="en-US" sz="1400" b="0" i="0" u="none" strike="noStrike" cap="none" dirty="0">
                          <a:solidFill>
                            <a:schemeClr val="tx1"/>
                          </a:solidFill>
                          <a:effectLst/>
                          <a:latin typeface="+mn-lt"/>
                          <a:ea typeface="+mn-ea"/>
                          <a:cs typeface="+mn-cs"/>
                          <a:sym typeface="Arial"/>
                        </a:rPr>
                        <a:t>a </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tabLst>
                          <a:tab pos="1193800" algn="l"/>
                          <a:tab pos="2641600" algn="l"/>
                        </a:tabLst>
                      </a:pPr>
                      <a:r>
                        <a:rPr lang="en-US" sz="1600" dirty="0">
                          <a:solidFill>
                            <a:srgbClr val="000000"/>
                          </a:solidFill>
                          <a:effectLst/>
                          <a:latin typeface="+mn-lt"/>
                          <a:ea typeface="Times New Roman" panose="02020603050405020304" pitchFamily="18" charset="0"/>
                          <a:cs typeface="Times New Roman" panose="02020603050405020304" pitchFamily="18" charset="0"/>
                        </a:rPr>
                        <a:t>Endothelium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714103"/>
                  </a:ext>
                </a:extLst>
              </a:tr>
            </a:tbl>
          </a:graphicData>
        </a:graphic>
      </p:graphicFrame>
      <p:graphicFrame>
        <p:nvGraphicFramePr>
          <p:cNvPr id="10" name="Object 9">
            <a:extLst>
              <a:ext uri="{FF2B5EF4-FFF2-40B4-BE49-F238E27FC236}">
                <a16:creationId xmlns:a16="http://schemas.microsoft.com/office/drawing/2014/main" id="{6D9C7776-6A81-4714-A7A7-9AFF5AE68280}"/>
              </a:ext>
            </a:extLst>
          </p:cNvPr>
          <p:cNvGraphicFramePr>
            <a:graphicFrameLocks noChangeAspect="1"/>
          </p:cNvGraphicFramePr>
          <p:nvPr>
            <p:extLst>
              <p:ext uri="{D42A27DB-BD31-4B8C-83A1-F6EECF244321}">
                <p14:modId xmlns:p14="http://schemas.microsoft.com/office/powerpoint/2010/main" val="139555246"/>
              </p:ext>
            </p:extLst>
          </p:nvPr>
        </p:nvGraphicFramePr>
        <p:xfrm>
          <a:off x="5273985" y="2447310"/>
          <a:ext cx="191150" cy="175220"/>
        </p:xfrm>
        <a:graphic>
          <a:graphicData uri="http://schemas.openxmlformats.org/presentationml/2006/ole">
            <mc:AlternateContent xmlns:mc="http://schemas.openxmlformats.org/markup-compatibility/2006">
              <mc:Choice xmlns:v="urn:schemas-microsoft-com:vml" Requires="v">
                <p:oleObj name="Equation" r:id="rId2" imgW="304560" imgH="279360" progId="Equation.DSMT4">
                  <p:embed/>
                </p:oleObj>
              </mc:Choice>
              <mc:Fallback>
                <p:oleObj name="Equation" r:id="rId2" imgW="304560" imgH="279360" progId="Equation.DSMT4">
                  <p:embed/>
                  <p:pic>
                    <p:nvPicPr>
                      <p:cNvPr id="0" name=""/>
                      <p:cNvPicPr/>
                      <p:nvPr/>
                    </p:nvPicPr>
                    <p:blipFill>
                      <a:blip r:embed="rId3"/>
                      <a:stretch>
                        <a:fillRect/>
                      </a:stretch>
                    </p:blipFill>
                    <p:spPr>
                      <a:xfrm>
                        <a:off x="5273985" y="2447310"/>
                        <a:ext cx="191150" cy="17522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39746AE-D1C1-478E-9485-0B2B8791E2E1}"/>
              </a:ext>
            </a:extLst>
          </p:cNvPr>
          <p:cNvGraphicFramePr>
            <a:graphicFrameLocks noChangeAspect="1"/>
          </p:cNvGraphicFramePr>
          <p:nvPr>
            <p:extLst>
              <p:ext uri="{D42A27DB-BD31-4B8C-83A1-F6EECF244321}">
                <p14:modId xmlns:p14="http://schemas.microsoft.com/office/powerpoint/2010/main" val="1514868114"/>
              </p:ext>
            </p:extLst>
          </p:nvPr>
        </p:nvGraphicFramePr>
        <p:xfrm>
          <a:off x="5271445" y="2768894"/>
          <a:ext cx="157714" cy="173485"/>
        </p:xfrm>
        <a:graphic>
          <a:graphicData uri="http://schemas.openxmlformats.org/presentationml/2006/ole">
            <mc:AlternateContent xmlns:mc="http://schemas.openxmlformats.org/markup-compatibility/2006">
              <mc:Choice xmlns:v="urn:schemas-microsoft-com:vml" Requires="v">
                <p:oleObj name="Equation" r:id="rId4" imgW="253800" imgH="279360" progId="Equation.DSMT4">
                  <p:embed/>
                </p:oleObj>
              </mc:Choice>
              <mc:Fallback>
                <p:oleObj name="Equation" r:id="rId4" imgW="253800" imgH="279360" progId="Equation.DSMT4">
                  <p:embed/>
                  <p:pic>
                    <p:nvPicPr>
                      <p:cNvPr id="0" name=""/>
                      <p:cNvPicPr/>
                      <p:nvPr/>
                    </p:nvPicPr>
                    <p:blipFill>
                      <a:blip r:embed="rId5"/>
                      <a:stretch>
                        <a:fillRect/>
                      </a:stretch>
                    </p:blipFill>
                    <p:spPr>
                      <a:xfrm>
                        <a:off x="5271445" y="2768894"/>
                        <a:ext cx="157714" cy="173485"/>
                      </a:xfrm>
                      <a:prstGeom prst="rect">
                        <a:avLst/>
                      </a:prstGeom>
                    </p:spPr>
                  </p:pic>
                </p:oleObj>
              </mc:Fallback>
            </mc:AlternateContent>
          </a:graphicData>
        </a:graphic>
      </p:graphicFrame>
    </p:spTree>
    <p:extLst>
      <p:ext uri="{BB962C8B-B14F-4D97-AF65-F5344CB8AC3E}">
        <p14:creationId xmlns:p14="http://schemas.microsoft.com/office/powerpoint/2010/main" val="326289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9562-3CFF-4320-A0D7-57D259EBE0B3}"/>
              </a:ext>
            </a:extLst>
          </p:cNvPr>
          <p:cNvSpPr>
            <a:spLocks noGrp="1"/>
          </p:cNvSpPr>
          <p:nvPr>
            <p:ph type="title"/>
          </p:nvPr>
        </p:nvSpPr>
        <p:spPr/>
        <p:txBody>
          <a:bodyPr/>
          <a:lstStyle/>
          <a:p>
            <a:r>
              <a:rPr lang="en-US" dirty="0"/>
              <a:t>Figure 32-1 The Coagulation System</a:t>
            </a:r>
          </a:p>
        </p:txBody>
      </p:sp>
      <p:pic>
        <p:nvPicPr>
          <p:cNvPr id="4" name="Picture 3" descr="From the top left and right the activating factors are phospholipids, C a + +, and factor X I I a, factor X i a, Kallikrein, I P A, and u P A . Phospholipids yield to clotting, factors X I I a and the others yield to fibrinolysis . These factors are connected to inhibitors . Across the bottom on the left the inhibitors are A T, protein C, protein S, T F P I, alpha sub 2, Macroglobulin, alpha sub 3, antitrypsin, C sub 1, inhibitor, Heparin cofactor I I . On the right the inhibitors yielding to fibrinolysis are P A I 1 . P A I 2, alpha sub 2, antiplasmin, alpha sub 2, macroglobulin, and T A F I . Activators and inhibitors of clotting and fibrinolysis keep the coagulation system in balance . Clotting occurs when blood vessels are damaged and activators of coagulation factors are exposed or released . Clotting is controlled because fibrinolysis is initiated in response to clotting activation . Inhibitors of both clotting and fibrinolysis serve to bring the system back into balance . An imbalance in the activation or inhibition of either clotting or fibrinolysis causes thrombosis or bleeding">
            <a:extLst>
              <a:ext uri="{FF2B5EF4-FFF2-40B4-BE49-F238E27FC236}">
                <a16:creationId xmlns:a16="http://schemas.microsoft.com/office/drawing/2014/main" id="{8A741037-713A-4234-9054-920B8E4E8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31" y="1780586"/>
            <a:ext cx="5159936" cy="4156364"/>
          </a:xfrm>
          <a:prstGeom prst="rect">
            <a:avLst/>
          </a:prstGeom>
        </p:spPr>
      </p:pic>
    </p:spTree>
    <p:extLst>
      <p:ext uri="{BB962C8B-B14F-4D97-AF65-F5344CB8AC3E}">
        <p14:creationId xmlns:p14="http://schemas.microsoft.com/office/powerpoint/2010/main" val="4231634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27A4-8525-496A-B4AE-10B5014D4A99}"/>
              </a:ext>
            </a:extLst>
          </p:cNvPr>
          <p:cNvSpPr>
            <a:spLocks noGrp="1"/>
          </p:cNvSpPr>
          <p:nvPr>
            <p:ph type="title"/>
          </p:nvPr>
        </p:nvSpPr>
        <p:spPr/>
        <p:txBody>
          <a:bodyPr/>
          <a:lstStyle/>
          <a:p>
            <a:r>
              <a:rPr lang="en-US" dirty="0"/>
              <a:t>Figure 32-4</a:t>
            </a:r>
          </a:p>
        </p:txBody>
      </p:sp>
      <p:pic>
        <p:nvPicPr>
          <p:cNvPr id="4" name="Picture 3" descr="Four phospholipid surfaces show the progression of coagulation complexes . Extrinsic factors on the left and intrinsic factors on the right yield to prothrombinase in the center that yield to protein case on the bottom . The vitamin K dependent proteases, F V I I a, F I X a, F X a, and thrombin, or extrinsic factors, are shown associated with their cofactors, tissue factor or T F, F V I I I a, F V a, and thrombomodulin or T M, respectively, on the left as intrinsic factors, and substrates, F I X, F X, prothrombin, and protein C, P C, respectively, on the membrane surface . A P C, activated protein C . ">
            <a:extLst>
              <a:ext uri="{FF2B5EF4-FFF2-40B4-BE49-F238E27FC236}">
                <a16:creationId xmlns:a16="http://schemas.microsoft.com/office/drawing/2014/main" id="{2BD7E5CF-4F8E-47C9-8599-BB09987F7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996" y="1780586"/>
            <a:ext cx="5302008" cy="4156364"/>
          </a:xfrm>
          <a:prstGeom prst="rect">
            <a:avLst/>
          </a:prstGeom>
        </p:spPr>
      </p:pic>
    </p:spTree>
    <p:extLst>
      <p:ext uri="{BB962C8B-B14F-4D97-AF65-F5344CB8AC3E}">
        <p14:creationId xmlns:p14="http://schemas.microsoft.com/office/powerpoint/2010/main" val="404953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4908-1DE8-4EF5-8E8F-AFBF8B927FA2}"/>
              </a:ext>
            </a:extLst>
          </p:cNvPr>
          <p:cNvSpPr>
            <a:spLocks noGrp="1"/>
          </p:cNvSpPr>
          <p:nvPr>
            <p:ph type="title"/>
          </p:nvPr>
        </p:nvSpPr>
        <p:spPr/>
        <p:txBody>
          <a:bodyPr/>
          <a:lstStyle/>
          <a:p>
            <a:r>
              <a:rPr lang="en-US" dirty="0"/>
              <a:t>Intrinsic System Pathway </a:t>
            </a:r>
            <a:r>
              <a:rPr lang="en-US" sz="2000" b="0" dirty="0"/>
              <a:t>(1 of 3)</a:t>
            </a:r>
          </a:p>
        </p:txBody>
      </p:sp>
      <p:sp>
        <p:nvSpPr>
          <p:cNvPr id="3" name="Content Placeholder 2">
            <a:extLst>
              <a:ext uri="{FF2B5EF4-FFF2-40B4-BE49-F238E27FC236}">
                <a16:creationId xmlns:a16="http://schemas.microsoft.com/office/drawing/2014/main" id="{5744BF67-0BD3-4C8E-8FC6-B42F029D5F59}"/>
              </a:ext>
            </a:extLst>
          </p:cNvPr>
          <p:cNvSpPr>
            <a:spLocks noGrp="1"/>
          </p:cNvSpPr>
          <p:nvPr>
            <p:ph sz="quarter" idx="13"/>
          </p:nvPr>
        </p:nvSpPr>
        <p:spPr>
          <a:xfrm>
            <a:off x="460877" y="1407576"/>
            <a:ext cx="2454442" cy="427130"/>
          </a:xfrm>
        </p:spPr>
        <p:txBody>
          <a:bodyPr/>
          <a:lstStyle/>
          <a:p>
            <a:r>
              <a:rPr lang="en-US" dirty="0"/>
              <a:t>Contact factors</a:t>
            </a:r>
          </a:p>
        </p:txBody>
      </p:sp>
      <p:sp>
        <p:nvSpPr>
          <p:cNvPr id="7" name="Content Placeholder 6">
            <a:extLst>
              <a:ext uri="{FF2B5EF4-FFF2-40B4-BE49-F238E27FC236}">
                <a16:creationId xmlns:a16="http://schemas.microsoft.com/office/drawing/2014/main" id="{8F2E48CE-DD7B-42C8-99BA-59B017F46F12}"/>
              </a:ext>
            </a:extLst>
          </p:cNvPr>
          <p:cNvSpPr>
            <a:spLocks noGrp="1"/>
          </p:cNvSpPr>
          <p:nvPr>
            <p:ph sz="quarter" idx="14"/>
          </p:nvPr>
        </p:nvSpPr>
        <p:spPr>
          <a:xfrm>
            <a:off x="914400" y="2042264"/>
            <a:ext cx="283495" cy="416862"/>
          </a:xfrm>
        </p:spPr>
        <p:txBody>
          <a:bodyPr/>
          <a:lstStyle/>
          <a:p>
            <a:pPr marL="0" lvl="1" indent="0"/>
            <a:r>
              <a:rPr lang="en-US" dirty="0"/>
              <a:t> </a:t>
            </a:r>
            <a:r>
              <a:rPr lang="en-US" sz="100" dirty="0"/>
              <a:t> </a:t>
            </a:r>
          </a:p>
        </p:txBody>
      </p:sp>
      <p:sp>
        <p:nvSpPr>
          <p:cNvPr id="8" name="Content Placeholder 7">
            <a:extLst>
              <a:ext uri="{FF2B5EF4-FFF2-40B4-BE49-F238E27FC236}">
                <a16:creationId xmlns:a16="http://schemas.microsoft.com/office/drawing/2014/main" id="{5CE6C3ED-EB1A-43BE-A144-7BEFF088F336}"/>
              </a:ext>
            </a:extLst>
          </p:cNvPr>
          <p:cNvSpPr>
            <a:spLocks noGrp="1"/>
          </p:cNvSpPr>
          <p:nvPr>
            <p:ph sz="quarter" idx="15"/>
          </p:nvPr>
        </p:nvSpPr>
        <p:spPr>
          <a:xfrm>
            <a:off x="457200" y="2692750"/>
            <a:ext cx="8229600" cy="2248801"/>
          </a:xfrm>
        </p:spPr>
        <p:txBody>
          <a:bodyPr/>
          <a:lstStyle/>
          <a:p>
            <a:pPr lvl="1" indent="-283464"/>
            <a:r>
              <a:rPr lang="en-US" altLang="en-US" dirty="0">
                <a:cs typeface="Calibri" panose="020F0502020204030204" pitchFamily="34" charset="0"/>
              </a:rPr>
              <a:t>Activated when exposed to negatively charged surfaces</a:t>
            </a:r>
          </a:p>
          <a:p>
            <a:pPr lvl="2"/>
            <a:r>
              <a:rPr lang="en-US" altLang="en-US" dirty="0">
                <a:cs typeface="Calibri" panose="020F0502020204030204" pitchFamily="34" charset="0"/>
              </a:rPr>
              <a:t>Glass, kaolin, celite, ellagic acid</a:t>
            </a:r>
          </a:p>
          <a:p>
            <a:pPr lvl="1" indent="-283464"/>
            <a:r>
              <a:rPr lang="en-US" altLang="en-US" dirty="0">
                <a:cs typeface="Calibri" panose="020F0502020204030204" pitchFamily="34" charset="0"/>
              </a:rPr>
              <a:t>Does not require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p>
          <a:p>
            <a:r>
              <a:rPr lang="en-US" altLang="en-US" dirty="0">
                <a:cs typeface="Calibri" panose="020F0502020204030204" pitchFamily="34" charset="0"/>
              </a:rPr>
              <a:t>Other factors</a:t>
            </a:r>
          </a:p>
        </p:txBody>
      </p:sp>
      <p:sp>
        <p:nvSpPr>
          <p:cNvPr id="9" name="Content Placeholder 8">
            <a:extLst>
              <a:ext uri="{FF2B5EF4-FFF2-40B4-BE49-F238E27FC236}">
                <a16:creationId xmlns:a16="http://schemas.microsoft.com/office/drawing/2014/main" id="{ED9E8574-34D5-40B6-AD8F-AAF1E4114963}"/>
              </a:ext>
            </a:extLst>
          </p:cNvPr>
          <p:cNvSpPr>
            <a:spLocks noGrp="1"/>
          </p:cNvSpPr>
          <p:nvPr>
            <p:ph sz="quarter" idx="16"/>
          </p:nvPr>
        </p:nvSpPr>
        <p:spPr>
          <a:xfrm>
            <a:off x="868757" y="4842448"/>
            <a:ext cx="334402" cy="431827"/>
          </a:xfrm>
        </p:spPr>
        <p:txBody>
          <a:bodyPr/>
          <a:lstStyle/>
          <a:p>
            <a:pPr marL="0" lvl="1" indent="0"/>
            <a:r>
              <a:rPr lang="en-US" dirty="0"/>
              <a:t> </a:t>
            </a:r>
            <a:r>
              <a:rPr lang="en-US" sz="100" dirty="0"/>
              <a:t> </a:t>
            </a:r>
          </a:p>
        </p:txBody>
      </p:sp>
      <p:sp>
        <p:nvSpPr>
          <p:cNvPr id="10" name="Content Placeholder 9">
            <a:extLst>
              <a:ext uri="{FF2B5EF4-FFF2-40B4-BE49-F238E27FC236}">
                <a16:creationId xmlns:a16="http://schemas.microsoft.com/office/drawing/2014/main" id="{E4EB5078-C66B-42EF-943F-958C88C299A5}"/>
              </a:ext>
            </a:extLst>
          </p:cNvPr>
          <p:cNvSpPr>
            <a:spLocks noGrp="1"/>
          </p:cNvSpPr>
          <p:nvPr>
            <p:ph sz="quarter" idx="17"/>
          </p:nvPr>
        </p:nvSpPr>
        <p:spPr>
          <a:xfrm>
            <a:off x="457200" y="5340950"/>
            <a:ext cx="8229600" cy="416879"/>
          </a:xfrm>
        </p:spPr>
        <p:txBody>
          <a:bodyPr/>
          <a:lstStyle/>
          <a:p>
            <a:r>
              <a:rPr lang="en-US" dirty="0"/>
              <a:t>Evaluated by A</a:t>
            </a:r>
            <a:r>
              <a:rPr lang="en-US" sz="100" dirty="0"/>
              <a:t> </a:t>
            </a:r>
            <a:r>
              <a:rPr lang="en-US" dirty="0"/>
              <a:t>P</a:t>
            </a:r>
            <a:r>
              <a:rPr lang="en-US" sz="100" dirty="0"/>
              <a:t> </a:t>
            </a:r>
            <a:r>
              <a:rPr lang="en-US" dirty="0"/>
              <a:t>T</a:t>
            </a:r>
            <a:r>
              <a:rPr lang="en-US" sz="100" dirty="0"/>
              <a:t> </a:t>
            </a:r>
            <a:r>
              <a:rPr lang="en-US" dirty="0"/>
              <a:t>T</a:t>
            </a:r>
          </a:p>
        </p:txBody>
      </p:sp>
      <p:graphicFrame>
        <p:nvGraphicFramePr>
          <p:cNvPr id="12" name="Object 11" descr="Twelve, Eleven, P K, and H K">
            <a:extLst>
              <a:ext uri="{FF2B5EF4-FFF2-40B4-BE49-F238E27FC236}">
                <a16:creationId xmlns:a16="http://schemas.microsoft.com/office/drawing/2014/main" id="{9ADAD6F0-6384-4665-99ED-FD1F0CCE19C0}"/>
              </a:ext>
            </a:extLst>
          </p:cNvPr>
          <p:cNvGraphicFramePr>
            <a:graphicFrameLocks noChangeAspect="1"/>
          </p:cNvGraphicFramePr>
          <p:nvPr>
            <p:extLst>
              <p:ext uri="{D42A27DB-BD31-4B8C-83A1-F6EECF244321}">
                <p14:modId xmlns:p14="http://schemas.microsoft.com/office/powerpoint/2010/main" val="1089840458"/>
              </p:ext>
            </p:extLst>
          </p:nvPr>
        </p:nvGraphicFramePr>
        <p:xfrm>
          <a:off x="1281268" y="2068330"/>
          <a:ext cx="2654300" cy="330200"/>
        </p:xfrm>
        <a:graphic>
          <a:graphicData uri="http://schemas.openxmlformats.org/presentationml/2006/ole">
            <mc:AlternateContent xmlns:mc="http://schemas.openxmlformats.org/markup-compatibility/2006">
              <mc:Choice xmlns:v="urn:schemas-microsoft-com:vml" Requires="v">
                <p:oleObj name="Equation" r:id="rId2" imgW="2654280" imgH="330120" progId="Equation.DSMT4">
                  <p:embed/>
                </p:oleObj>
              </mc:Choice>
              <mc:Fallback>
                <p:oleObj name="Equation" r:id="rId2" imgW="2654280" imgH="330120" progId="Equation.DSMT4">
                  <p:embed/>
                  <p:pic>
                    <p:nvPicPr>
                      <p:cNvPr id="0" name=""/>
                      <p:cNvPicPr/>
                      <p:nvPr/>
                    </p:nvPicPr>
                    <p:blipFill>
                      <a:blip r:embed="rId3"/>
                      <a:stretch>
                        <a:fillRect/>
                      </a:stretch>
                    </p:blipFill>
                    <p:spPr>
                      <a:xfrm>
                        <a:off x="1281268" y="2068330"/>
                        <a:ext cx="2654300" cy="330200"/>
                      </a:xfrm>
                      <a:prstGeom prst="rect">
                        <a:avLst/>
                      </a:prstGeom>
                    </p:spPr>
                  </p:pic>
                </p:oleObj>
              </mc:Fallback>
            </mc:AlternateContent>
          </a:graphicData>
        </a:graphic>
      </p:graphicFrame>
      <p:graphicFrame>
        <p:nvGraphicFramePr>
          <p:cNvPr id="13" name="Object 12" descr="Nine, Eight">
            <a:extLst>
              <a:ext uri="{FF2B5EF4-FFF2-40B4-BE49-F238E27FC236}">
                <a16:creationId xmlns:a16="http://schemas.microsoft.com/office/drawing/2014/main" id="{AD17D5E2-4C98-4918-9B99-6E0431B642DA}"/>
              </a:ext>
            </a:extLst>
          </p:cNvPr>
          <p:cNvGraphicFramePr>
            <a:graphicFrameLocks noChangeAspect="1"/>
          </p:cNvGraphicFramePr>
          <p:nvPr>
            <p:extLst>
              <p:ext uri="{D42A27DB-BD31-4B8C-83A1-F6EECF244321}">
                <p14:modId xmlns:p14="http://schemas.microsoft.com/office/powerpoint/2010/main" val="2032934138"/>
              </p:ext>
            </p:extLst>
          </p:nvPr>
        </p:nvGraphicFramePr>
        <p:xfrm>
          <a:off x="1253088" y="4894886"/>
          <a:ext cx="870021" cy="314174"/>
        </p:xfrm>
        <a:graphic>
          <a:graphicData uri="http://schemas.openxmlformats.org/presentationml/2006/ole">
            <mc:AlternateContent xmlns:mc="http://schemas.openxmlformats.org/markup-compatibility/2006">
              <mc:Choice xmlns:v="urn:schemas-microsoft-com:vml" Requires="v">
                <p:oleObj name="Equation" r:id="rId4" imgW="914400" imgH="330120" progId="Equation.DSMT4">
                  <p:embed/>
                </p:oleObj>
              </mc:Choice>
              <mc:Fallback>
                <p:oleObj name="Equation" r:id="rId4" imgW="914400" imgH="330120" progId="Equation.DSMT4">
                  <p:embed/>
                  <p:pic>
                    <p:nvPicPr>
                      <p:cNvPr id="0" name=""/>
                      <p:cNvPicPr/>
                      <p:nvPr/>
                    </p:nvPicPr>
                    <p:blipFill>
                      <a:blip r:embed="rId5"/>
                      <a:stretch>
                        <a:fillRect/>
                      </a:stretch>
                    </p:blipFill>
                    <p:spPr>
                      <a:xfrm>
                        <a:off x="1253088" y="4894886"/>
                        <a:ext cx="870021" cy="314174"/>
                      </a:xfrm>
                      <a:prstGeom prst="rect">
                        <a:avLst/>
                      </a:prstGeom>
                    </p:spPr>
                  </p:pic>
                </p:oleObj>
              </mc:Fallback>
            </mc:AlternateContent>
          </a:graphicData>
        </a:graphic>
      </p:graphicFrame>
    </p:spTree>
    <p:extLst>
      <p:ext uri="{BB962C8B-B14F-4D97-AF65-F5344CB8AC3E}">
        <p14:creationId xmlns:p14="http://schemas.microsoft.com/office/powerpoint/2010/main" val="3742255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546A-D3C9-431B-B4E3-941C2F557E2C}"/>
              </a:ext>
            </a:extLst>
          </p:cNvPr>
          <p:cNvSpPr>
            <a:spLocks noGrp="1"/>
          </p:cNvSpPr>
          <p:nvPr>
            <p:ph type="title"/>
          </p:nvPr>
        </p:nvSpPr>
        <p:spPr/>
        <p:txBody>
          <a:bodyPr/>
          <a:lstStyle/>
          <a:p>
            <a:r>
              <a:rPr lang="en-US" dirty="0"/>
              <a:t>Intrinsic System Pathway </a:t>
            </a:r>
            <a:r>
              <a:rPr lang="en-US" sz="2000" b="0" dirty="0"/>
              <a:t>(2 of 3)</a:t>
            </a:r>
          </a:p>
        </p:txBody>
      </p:sp>
      <p:sp>
        <p:nvSpPr>
          <p:cNvPr id="3" name="Content Placeholder 2">
            <a:extLst>
              <a:ext uri="{FF2B5EF4-FFF2-40B4-BE49-F238E27FC236}">
                <a16:creationId xmlns:a16="http://schemas.microsoft.com/office/drawing/2014/main" id="{8100BBBE-EC23-4056-A1E9-1304C1AA0A4C}"/>
              </a:ext>
            </a:extLst>
          </p:cNvPr>
          <p:cNvSpPr>
            <a:spLocks noGrp="1"/>
          </p:cNvSpPr>
          <p:nvPr>
            <p:ph sz="quarter" idx="13"/>
          </p:nvPr>
        </p:nvSpPr>
        <p:spPr>
          <a:xfrm>
            <a:off x="369092" y="1766737"/>
            <a:ext cx="4114801" cy="436003"/>
          </a:xfrm>
        </p:spPr>
        <p:txBody>
          <a:bodyPr/>
          <a:lstStyle/>
          <a:p>
            <a:r>
              <a:rPr lang="en-US" dirty="0"/>
              <a:t>Patients with deficiencies of</a:t>
            </a:r>
          </a:p>
        </p:txBody>
      </p:sp>
      <p:sp>
        <p:nvSpPr>
          <p:cNvPr id="4" name="Content Placeholder 3">
            <a:extLst>
              <a:ext uri="{FF2B5EF4-FFF2-40B4-BE49-F238E27FC236}">
                <a16:creationId xmlns:a16="http://schemas.microsoft.com/office/drawing/2014/main" id="{4326BA2A-2072-409E-8FF7-0AC8E547C290}"/>
              </a:ext>
            </a:extLst>
          </p:cNvPr>
          <p:cNvSpPr>
            <a:spLocks noGrp="1"/>
          </p:cNvSpPr>
          <p:nvPr>
            <p:ph sz="quarter" idx="14"/>
          </p:nvPr>
        </p:nvSpPr>
        <p:spPr>
          <a:xfrm>
            <a:off x="457199" y="2082199"/>
            <a:ext cx="4924269" cy="859837"/>
          </a:xfrm>
        </p:spPr>
        <p:txBody>
          <a:bodyPr/>
          <a:lstStyle/>
          <a:p>
            <a:pPr lvl="1" indent="-284400"/>
            <a:r>
              <a:rPr lang="en-US" altLang="en-US" dirty="0">
                <a:cs typeface="Calibri" panose="020F0502020204030204" pitchFamily="34" charset="0"/>
              </a:rPr>
              <a:t>Markedly prolonged 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T</a:t>
            </a:r>
          </a:p>
          <a:p>
            <a:pPr lvl="1" indent="-284400"/>
            <a:r>
              <a:rPr lang="en-US" altLang="en-US" dirty="0">
                <a:cs typeface="Calibri" panose="020F0502020204030204" pitchFamily="34" charset="0"/>
              </a:rPr>
              <a:t>No bleeding phenotype</a:t>
            </a:r>
          </a:p>
        </p:txBody>
      </p:sp>
      <p:sp>
        <p:nvSpPr>
          <p:cNvPr id="5" name="Content Placeholder 4">
            <a:extLst>
              <a:ext uri="{FF2B5EF4-FFF2-40B4-BE49-F238E27FC236}">
                <a16:creationId xmlns:a16="http://schemas.microsoft.com/office/drawing/2014/main" id="{F82C3980-1B04-48D8-9CB5-84795E1EFDF8}"/>
              </a:ext>
            </a:extLst>
          </p:cNvPr>
          <p:cNvSpPr>
            <a:spLocks noGrp="1"/>
          </p:cNvSpPr>
          <p:nvPr>
            <p:ph sz="quarter" idx="15"/>
          </p:nvPr>
        </p:nvSpPr>
        <p:spPr>
          <a:xfrm>
            <a:off x="457200" y="2993125"/>
            <a:ext cx="2844800" cy="405537"/>
          </a:xfrm>
        </p:spPr>
        <p:txBody>
          <a:bodyPr/>
          <a:lstStyle/>
          <a:p>
            <a:r>
              <a:rPr lang="en-US" altLang="en-US" dirty="0"/>
              <a:t>T</a:t>
            </a:r>
            <a:r>
              <a:rPr lang="en-US" altLang="en-US" sz="100" dirty="0"/>
              <a:t> </a:t>
            </a:r>
            <a:r>
              <a:rPr lang="en-US" altLang="en-US" dirty="0"/>
              <a:t>F:V</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activates </a:t>
            </a:r>
          </a:p>
        </p:txBody>
      </p:sp>
      <p:sp>
        <p:nvSpPr>
          <p:cNvPr id="6" name="Content Placeholder 5">
            <a:extLst>
              <a:ext uri="{FF2B5EF4-FFF2-40B4-BE49-F238E27FC236}">
                <a16:creationId xmlns:a16="http://schemas.microsoft.com/office/drawing/2014/main" id="{80446DC3-A063-4344-BD2D-2603AA998068}"/>
              </a:ext>
            </a:extLst>
          </p:cNvPr>
          <p:cNvSpPr>
            <a:spLocks noGrp="1"/>
          </p:cNvSpPr>
          <p:nvPr>
            <p:ph sz="quarter" idx="16"/>
          </p:nvPr>
        </p:nvSpPr>
        <p:spPr>
          <a:xfrm>
            <a:off x="906782" y="3439754"/>
            <a:ext cx="296762" cy="385535"/>
          </a:xfrm>
        </p:spPr>
        <p:txBody>
          <a:bodyPr/>
          <a:lstStyle/>
          <a:p>
            <a:pPr marL="0" lvl="1" indent="0"/>
            <a:r>
              <a:rPr lang="en-US" dirty="0"/>
              <a:t> </a:t>
            </a:r>
            <a:r>
              <a:rPr lang="en-US" sz="100" dirty="0"/>
              <a:t> </a:t>
            </a:r>
          </a:p>
        </p:txBody>
      </p:sp>
      <p:sp>
        <p:nvSpPr>
          <p:cNvPr id="7" name="Content Placeholder 6">
            <a:extLst>
              <a:ext uri="{FF2B5EF4-FFF2-40B4-BE49-F238E27FC236}">
                <a16:creationId xmlns:a16="http://schemas.microsoft.com/office/drawing/2014/main" id="{9D8F3083-544E-490D-8F78-0BAA3AFF24B4}"/>
              </a:ext>
            </a:extLst>
          </p:cNvPr>
          <p:cNvSpPr>
            <a:spLocks noGrp="1"/>
          </p:cNvSpPr>
          <p:nvPr>
            <p:ph sz="quarter" idx="17"/>
          </p:nvPr>
        </p:nvSpPr>
        <p:spPr>
          <a:xfrm>
            <a:off x="906780" y="3915060"/>
            <a:ext cx="296764" cy="405116"/>
          </a:xfrm>
        </p:spPr>
        <p:txBody>
          <a:bodyPr/>
          <a:lstStyle/>
          <a:p>
            <a:pPr marL="0" lvl="1" indent="0"/>
            <a:r>
              <a:rPr lang="en-US" dirty="0"/>
              <a:t> </a:t>
            </a:r>
            <a:r>
              <a:rPr lang="en-US" sz="100" dirty="0"/>
              <a:t> </a:t>
            </a:r>
          </a:p>
        </p:txBody>
      </p:sp>
      <p:sp>
        <p:nvSpPr>
          <p:cNvPr id="8" name="Content Placeholder 7">
            <a:extLst>
              <a:ext uri="{FF2B5EF4-FFF2-40B4-BE49-F238E27FC236}">
                <a16:creationId xmlns:a16="http://schemas.microsoft.com/office/drawing/2014/main" id="{7EBD95D6-4BBD-4CD0-87F9-42A51A3D6196}"/>
              </a:ext>
            </a:extLst>
          </p:cNvPr>
          <p:cNvSpPr>
            <a:spLocks noGrp="1"/>
          </p:cNvSpPr>
          <p:nvPr>
            <p:ph sz="quarter" idx="18"/>
          </p:nvPr>
        </p:nvSpPr>
        <p:spPr>
          <a:xfrm>
            <a:off x="457201" y="4459525"/>
            <a:ext cx="223838" cy="395131"/>
          </a:xfrm>
        </p:spPr>
        <p:txBody>
          <a:bodyPr/>
          <a:lstStyle/>
          <a:p>
            <a:pPr marL="0" indent="0"/>
            <a:r>
              <a:rPr lang="en-US" dirty="0"/>
              <a:t> </a:t>
            </a:r>
            <a:r>
              <a:rPr lang="en-US" sz="100" dirty="0"/>
              <a:t> </a:t>
            </a:r>
          </a:p>
        </p:txBody>
      </p:sp>
      <p:sp>
        <p:nvSpPr>
          <p:cNvPr id="9" name="Content Placeholder 8">
            <a:extLst>
              <a:ext uri="{FF2B5EF4-FFF2-40B4-BE49-F238E27FC236}">
                <a16:creationId xmlns:a16="http://schemas.microsoft.com/office/drawing/2014/main" id="{9DD764BA-748F-4C72-8BD3-BA556621421A}"/>
              </a:ext>
            </a:extLst>
          </p:cNvPr>
          <p:cNvSpPr>
            <a:spLocks noGrp="1"/>
          </p:cNvSpPr>
          <p:nvPr>
            <p:ph sz="quarter" idx="19"/>
          </p:nvPr>
        </p:nvSpPr>
        <p:spPr>
          <a:xfrm>
            <a:off x="1118745" y="4452469"/>
            <a:ext cx="1520516" cy="401190"/>
          </a:xfrm>
        </p:spPr>
        <p:txBody>
          <a:bodyPr/>
          <a:lstStyle/>
          <a:p>
            <a:pPr marL="432" indent="0">
              <a:buNone/>
            </a:pPr>
            <a:r>
              <a:rPr lang="en-US" dirty="0"/>
              <a:t>deficiency</a:t>
            </a:r>
          </a:p>
        </p:txBody>
      </p:sp>
      <p:sp>
        <p:nvSpPr>
          <p:cNvPr id="10" name="Content Placeholder 9">
            <a:extLst>
              <a:ext uri="{FF2B5EF4-FFF2-40B4-BE49-F238E27FC236}">
                <a16:creationId xmlns:a16="http://schemas.microsoft.com/office/drawing/2014/main" id="{CEF6AC7F-3FA3-4F50-A307-C3111BE360C8}"/>
              </a:ext>
            </a:extLst>
          </p:cNvPr>
          <p:cNvSpPr>
            <a:spLocks noGrp="1"/>
          </p:cNvSpPr>
          <p:nvPr>
            <p:ph sz="quarter" idx="20"/>
          </p:nvPr>
        </p:nvSpPr>
        <p:spPr>
          <a:xfrm>
            <a:off x="457201" y="4955472"/>
            <a:ext cx="5314012" cy="1005892"/>
          </a:xfrm>
        </p:spPr>
        <p:txBody>
          <a:bodyPr/>
          <a:lstStyle/>
          <a:p>
            <a:pPr lvl="1"/>
            <a:r>
              <a:rPr lang="en-US" altLang="en-US" dirty="0">
                <a:cs typeface="Calibri" panose="020F0502020204030204" pitchFamily="34" charset="0"/>
              </a:rPr>
              <a:t>Variable bleeding phenotype</a:t>
            </a:r>
          </a:p>
          <a:p>
            <a:pPr lvl="2"/>
            <a:r>
              <a:rPr lang="en-US" altLang="en-US" dirty="0">
                <a:cs typeface="Calibri" panose="020F0502020204030204" pitchFamily="34" charset="0"/>
              </a:rPr>
              <a:t>Importance of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 uncertain</a:t>
            </a:r>
          </a:p>
        </p:txBody>
      </p:sp>
      <p:graphicFrame>
        <p:nvGraphicFramePr>
          <p:cNvPr id="12" name="Object 11" descr="Twelve, P K, or H K">
            <a:extLst>
              <a:ext uri="{FF2B5EF4-FFF2-40B4-BE49-F238E27FC236}">
                <a16:creationId xmlns:a16="http://schemas.microsoft.com/office/drawing/2014/main" id="{05C6A993-D18A-4EE5-9213-9A9FC75EADD7}"/>
              </a:ext>
            </a:extLst>
          </p:cNvPr>
          <p:cNvGraphicFramePr>
            <a:graphicFrameLocks noChangeAspect="1"/>
          </p:cNvGraphicFramePr>
          <p:nvPr>
            <p:extLst>
              <p:ext uri="{D42A27DB-BD31-4B8C-83A1-F6EECF244321}">
                <p14:modId xmlns:p14="http://schemas.microsoft.com/office/powerpoint/2010/main" val="970318018"/>
              </p:ext>
            </p:extLst>
          </p:nvPr>
        </p:nvGraphicFramePr>
        <p:xfrm>
          <a:off x="4174333" y="1801642"/>
          <a:ext cx="1768951" cy="277653"/>
        </p:xfrm>
        <a:graphic>
          <a:graphicData uri="http://schemas.openxmlformats.org/presentationml/2006/ole">
            <mc:AlternateContent xmlns:mc="http://schemas.openxmlformats.org/markup-compatibility/2006">
              <mc:Choice xmlns:v="urn:schemas-microsoft-com:vml" Requires="v">
                <p:oleObj name="Equation" r:id="rId2" imgW="2590560" imgH="406080" progId="Equation.DSMT4">
                  <p:embed/>
                </p:oleObj>
              </mc:Choice>
              <mc:Fallback>
                <p:oleObj name="Equation" r:id="rId2" imgW="2590560" imgH="406080" progId="Equation.DSMT4">
                  <p:embed/>
                  <p:pic>
                    <p:nvPicPr>
                      <p:cNvPr id="0" name=""/>
                      <p:cNvPicPr/>
                      <p:nvPr/>
                    </p:nvPicPr>
                    <p:blipFill>
                      <a:blip r:embed="rId3"/>
                      <a:stretch>
                        <a:fillRect/>
                      </a:stretch>
                    </p:blipFill>
                    <p:spPr>
                      <a:xfrm>
                        <a:off x="4174333" y="1801642"/>
                        <a:ext cx="1768951" cy="277653"/>
                      </a:xfrm>
                      <a:prstGeom prst="rect">
                        <a:avLst/>
                      </a:prstGeom>
                    </p:spPr>
                  </p:pic>
                </p:oleObj>
              </mc:Fallback>
            </mc:AlternateContent>
          </a:graphicData>
        </a:graphic>
      </p:graphicFrame>
      <p:graphicFrame>
        <p:nvGraphicFramePr>
          <p:cNvPr id="22" name="Object 21" descr="10, instead 10 a">
            <a:extLst>
              <a:ext uri="{FF2B5EF4-FFF2-40B4-BE49-F238E27FC236}">
                <a16:creationId xmlns:a16="http://schemas.microsoft.com/office/drawing/2014/main" id="{18C8577A-41DF-48D2-9E9C-B20922002911}"/>
              </a:ext>
            </a:extLst>
          </p:cNvPr>
          <p:cNvGraphicFramePr>
            <a:graphicFrameLocks noChangeAspect="1"/>
          </p:cNvGraphicFramePr>
          <p:nvPr>
            <p:extLst>
              <p:ext uri="{D42A27DB-BD31-4B8C-83A1-F6EECF244321}">
                <p14:modId xmlns:p14="http://schemas.microsoft.com/office/powerpoint/2010/main" val="2768350333"/>
              </p:ext>
            </p:extLst>
          </p:nvPr>
        </p:nvGraphicFramePr>
        <p:xfrm>
          <a:off x="1239658" y="3506362"/>
          <a:ext cx="981364" cy="265546"/>
        </p:xfrm>
        <a:graphic>
          <a:graphicData uri="http://schemas.openxmlformats.org/presentationml/2006/ole">
            <mc:AlternateContent xmlns:mc="http://schemas.openxmlformats.org/markup-compatibility/2006">
              <mc:Choice xmlns:v="urn:schemas-microsoft-com:vml" Requires="v">
                <p:oleObj name="Equation" r:id="rId4" imgW="1079280" imgH="291960" progId="Equation.DSMT4">
                  <p:embed/>
                </p:oleObj>
              </mc:Choice>
              <mc:Fallback>
                <p:oleObj name="Equation" r:id="rId4" imgW="1079280" imgH="291960" progId="Equation.DSMT4">
                  <p:embed/>
                  <p:pic>
                    <p:nvPicPr>
                      <p:cNvPr id="0" name=""/>
                      <p:cNvPicPr/>
                      <p:nvPr/>
                    </p:nvPicPr>
                    <p:blipFill>
                      <a:blip r:embed="rId5"/>
                      <a:stretch>
                        <a:fillRect/>
                      </a:stretch>
                    </p:blipFill>
                    <p:spPr>
                      <a:xfrm>
                        <a:off x="1239658" y="3506362"/>
                        <a:ext cx="981364" cy="265546"/>
                      </a:xfrm>
                      <a:prstGeom prst="rect">
                        <a:avLst/>
                      </a:prstGeom>
                    </p:spPr>
                  </p:pic>
                </p:oleObj>
              </mc:Fallback>
            </mc:AlternateContent>
          </a:graphicData>
        </a:graphic>
      </p:graphicFrame>
      <p:graphicFrame>
        <p:nvGraphicFramePr>
          <p:cNvPr id="23" name="Object 22" descr="9, instead 9 a">
            <a:extLst>
              <a:ext uri="{FF2B5EF4-FFF2-40B4-BE49-F238E27FC236}">
                <a16:creationId xmlns:a16="http://schemas.microsoft.com/office/drawing/2014/main" id="{88CBFF9E-5243-4C2D-9E18-6863D70F4223}"/>
              </a:ext>
            </a:extLst>
          </p:cNvPr>
          <p:cNvGraphicFramePr>
            <a:graphicFrameLocks noChangeAspect="1"/>
          </p:cNvGraphicFramePr>
          <p:nvPr>
            <p:extLst>
              <p:ext uri="{D42A27DB-BD31-4B8C-83A1-F6EECF244321}">
                <p14:modId xmlns:p14="http://schemas.microsoft.com/office/powerpoint/2010/main" val="1067808069"/>
              </p:ext>
            </p:extLst>
          </p:nvPr>
        </p:nvGraphicFramePr>
        <p:xfrm>
          <a:off x="1246890" y="3967121"/>
          <a:ext cx="1130300" cy="292100"/>
        </p:xfrm>
        <a:graphic>
          <a:graphicData uri="http://schemas.openxmlformats.org/presentationml/2006/ole">
            <mc:AlternateContent xmlns:mc="http://schemas.openxmlformats.org/markup-compatibility/2006">
              <mc:Choice xmlns:v="urn:schemas-microsoft-com:vml" Requires="v">
                <p:oleObj name="Equation" r:id="rId6" imgW="1130040" imgH="291960" progId="Equation.DSMT4">
                  <p:embed/>
                </p:oleObj>
              </mc:Choice>
              <mc:Fallback>
                <p:oleObj name="Equation" r:id="rId6" imgW="1130040" imgH="291960" progId="Equation.DSMT4">
                  <p:embed/>
                  <p:pic>
                    <p:nvPicPr>
                      <p:cNvPr id="0" name=""/>
                      <p:cNvPicPr/>
                      <p:nvPr/>
                    </p:nvPicPr>
                    <p:blipFill>
                      <a:blip r:embed="rId7"/>
                      <a:stretch>
                        <a:fillRect/>
                      </a:stretch>
                    </p:blipFill>
                    <p:spPr>
                      <a:xfrm>
                        <a:off x="1246890" y="3967121"/>
                        <a:ext cx="1130300" cy="292100"/>
                      </a:xfrm>
                      <a:prstGeom prst="rect">
                        <a:avLst/>
                      </a:prstGeom>
                    </p:spPr>
                  </p:pic>
                </p:oleObj>
              </mc:Fallback>
            </mc:AlternateContent>
          </a:graphicData>
        </a:graphic>
      </p:graphicFrame>
      <p:graphicFrame>
        <p:nvGraphicFramePr>
          <p:cNvPr id="24" name="Object 23" descr="Eleven">
            <a:extLst>
              <a:ext uri="{FF2B5EF4-FFF2-40B4-BE49-F238E27FC236}">
                <a16:creationId xmlns:a16="http://schemas.microsoft.com/office/drawing/2014/main" id="{D4207445-6FF0-49D0-80C4-8B3C7D8DF231}"/>
              </a:ext>
            </a:extLst>
          </p:cNvPr>
          <p:cNvGraphicFramePr>
            <a:graphicFrameLocks noChangeAspect="1"/>
          </p:cNvGraphicFramePr>
          <p:nvPr>
            <p:extLst>
              <p:ext uri="{D42A27DB-BD31-4B8C-83A1-F6EECF244321}">
                <p14:modId xmlns:p14="http://schemas.microsoft.com/office/powerpoint/2010/main" val="2250383754"/>
              </p:ext>
            </p:extLst>
          </p:nvPr>
        </p:nvGraphicFramePr>
        <p:xfrm>
          <a:off x="720258" y="4498124"/>
          <a:ext cx="317500" cy="279400"/>
        </p:xfrm>
        <a:graphic>
          <a:graphicData uri="http://schemas.openxmlformats.org/presentationml/2006/ole">
            <mc:AlternateContent xmlns:mc="http://schemas.openxmlformats.org/markup-compatibility/2006">
              <mc:Choice xmlns:v="urn:schemas-microsoft-com:vml" Requires="v">
                <p:oleObj name="Equation" r:id="rId8" imgW="317160" imgH="279360" progId="Equation.DSMT4">
                  <p:embed/>
                </p:oleObj>
              </mc:Choice>
              <mc:Fallback>
                <p:oleObj name="Equation" r:id="rId8" imgW="317160" imgH="279360" progId="Equation.DSMT4">
                  <p:embed/>
                  <p:pic>
                    <p:nvPicPr>
                      <p:cNvPr id="0" name=""/>
                      <p:cNvPicPr/>
                      <p:nvPr/>
                    </p:nvPicPr>
                    <p:blipFill>
                      <a:blip r:embed="rId9"/>
                      <a:stretch>
                        <a:fillRect/>
                      </a:stretch>
                    </p:blipFill>
                    <p:spPr>
                      <a:xfrm>
                        <a:off x="720258" y="4498124"/>
                        <a:ext cx="317500" cy="279400"/>
                      </a:xfrm>
                      <a:prstGeom prst="rect">
                        <a:avLst/>
                      </a:prstGeom>
                    </p:spPr>
                  </p:pic>
                </p:oleObj>
              </mc:Fallback>
            </mc:AlternateContent>
          </a:graphicData>
        </a:graphic>
      </p:graphicFrame>
    </p:spTree>
    <p:extLst>
      <p:ext uri="{BB962C8B-B14F-4D97-AF65-F5344CB8AC3E}">
        <p14:creationId xmlns:p14="http://schemas.microsoft.com/office/powerpoint/2010/main" val="58320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6795-1933-4ED5-923A-D1ED74D76D7C}"/>
              </a:ext>
            </a:extLst>
          </p:cNvPr>
          <p:cNvSpPr>
            <a:spLocks noGrp="1"/>
          </p:cNvSpPr>
          <p:nvPr>
            <p:ph type="title"/>
          </p:nvPr>
        </p:nvSpPr>
        <p:spPr/>
        <p:txBody>
          <a:bodyPr/>
          <a:lstStyle/>
          <a:p>
            <a:r>
              <a:rPr lang="en-US" dirty="0"/>
              <a:t>Intrinsic System Pathway </a:t>
            </a:r>
            <a:r>
              <a:rPr lang="en-US" sz="2000" b="0" dirty="0"/>
              <a:t>(3 of 3)</a:t>
            </a:r>
          </a:p>
        </p:txBody>
      </p:sp>
      <p:sp>
        <p:nvSpPr>
          <p:cNvPr id="3" name="Content Placeholder 2">
            <a:extLst>
              <a:ext uri="{FF2B5EF4-FFF2-40B4-BE49-F238E27FC236}">
                <a16:creationId xmlns:a16="http://schemas.microsoft.com/office/drawing/2014/main" id="{1CD86336-DD1E-4B99-A580-CDF6C43C5390}"/>
              </a:ext>
            </a:extLst>
          </p:cNvPr>
          <p:cNvSpPr>
            <a:spLocks noGrp="1"/>
          </p:cNvSpPr>
          <p:nvPr>
            <p:ph sz="quarter" idx="13"/>
          </p:nvPr>
        </p:nvSpPr>
        <p:spPr>
          <a:xfrm>
            <a:off x="498141" y="1802250"/>
            <a:ext cx="4223084" cy="411138"/>
          </a:xfrm>
        </p:spPr>
        <p:txBody>
          <a:bodyPr/>
          <a:lstStyle/>
          <a:p>
            <a:r>
              <a:rPr lang="en-US" altLang="en-US" dirty="0">
                <a:cs typeface="Calibri" panose="020F0502020204030204" pitchFamily="34" charset="0"/>
              </a:rPr>
              <a:t>Surface-mediated activation</a:t>
            </a:r>
          </a:p>
        </p:txBody>
      </p:sp>
      <p:sp>
        <p:nvSpPr>
          <p:cNvPr id="4" name="Content Placeholder 3">
            <a:extLst>
              <a:ext uri="{FF2B5EF4-FFF2-40B4-BE49-F238E27FC236}">
                <a16:creationId xmlns:a16="http://schemas.microsoft.com/office/drawing/2014/main" id="{8761B180-847A-4068-B2F1-180EED106D0B}"/>
              </a:ext>
            </a:extLst>
          </p:cNvPr>
          <p:cNvSpPr>
            <a:spLocks noGrp="1"/>
          </p:cNvSpPr>
          <p:nvPr>
            <p:ph sz="quarter" idx="14"/>
          </p:nvPr>
        </p:nvSpPr>
        <p:spPr>
          <a:xfrm>
            <a:off x="900112" y="2028994"/>
            <a:ext cx="287338" cy="452790"/>
          </a:xfrm>
        </p:spPr>
        <p:txBody>
          <a:bodyPr/>
          <a:lstStyle/>
          <a:p>
            <a:pPr marL="0" lvl="1" indent="0"/>
            <a:r>
              <a:rPr lang="en-US" dirty="0"/>
              <a:t> </a:t>
            </a:r>
            <a:r>
              <a:rPr lang="en-US" sz="100" dirty="0"/>
              <a:t> </a:t>
            </a:r>
          </a:p>
        </p:txBody>
      </p:sp>
      <p:sp>
        <p:nvSpPr>
          <p:cNvPr id="5" name="Content Placeholder 4">
            <a:extLst>
              <a:ext uri="{FF2B5EF4-FFF2-40B4-BE49-F238E27FC236}">
                <a16:creationId xmlns:a16="http://schemas.microsoft.com/office/drawing/2014/main" id="{8CBB11CF-9575-4F0D-ABC5-AE61A75E143D}"/>
              </a:ext>
            </a:extLst>
          </p:cNvPr>
          <p:cNvSpPr>
            <a:spLocks noGrp="1"/>
          </p:cNvSpPr>
          <p:nvPr>
            <p:ph sz="quarter" idx="15"/>
          </p:nvPr>
        </p:nvSpPr>
        <p:spPr>
          <a:xfrm>
            <a:off x="457200" y="2481784"/>
            <a:ext cx="8229600" cy="1221142"/>
          </a:xfrm>
        </p:spPr>
        <p:txBody>
          <a:bodyPr/>
          <a:lstStyle/>
          <a:p>
            <a:pPr lvl="2"/>
            <a:r>
              <a:rPr lang="en-US" altLang="en-US" dirty="0">
                <a:cs typeface="Calibri" panose="020F0502020204030204" pitchFamily="34" charset="0"/>
              </a:rPr>
              <a:t>Probably not essential in vivo</a:t>
            </a:r>
          </a:p>
          <a:p>
            <a:pPr lvl="3"/>
            <a:r>
              <a:rPr lang="en-US" altLang="en-US" dirty="0">
                <a:cs typeface="Calibri" panose="020F0502020204030204" pitchFamily="34" charset="0"/>
              </a:rPr>
              <a:t>Patients with congenital deficiencies have no apparent clinical bleeding disorder</a:t>
            </a:r>
          </a:p>
        </p:txBody>
      </p:sp>
      <p:sp>
        <p:nvSpPr>
          <p:cNvPr id="6" name="Content Placeholder 5">
            <a:extLst>
              <a:ext uri="{FF2B5EF4-FFF2-40B4-BE49-F238E27FC236}">
                <a16:creationId xmlns:a16="http://schemas.microsoft.com/office/drawing/2014/main" id="{FC4AD31E-8C4C-43DA-9DEA-118B7612C20C}"/>
              </a:ext>
            </a:extLst>
          </p:cNvPr>
          <p:cNvSpPr>
            <a:spLocks noGrp="1"/>
          </p:cNvSpPr>
          <p:nvPr>
            <p:ph sz="quarter" idx="16"/>
          </p:nvPr>
        </p:nvSpPr>
        <p:spPr>
          <a:xfrm>
            <a:off x="909648" y="3795381"/>
            <a:ext cx="290511" cy="418981"/>
          </a:xfrm>
        </p:spPr>
        <p:txBody>
          <a:bodyPr/>
          <a:lstStyle/>
          <a:p>
            <a:pPr marL="0" lvl="1" indent="0"/>
            <a:r>
              <a:rPr lang="en-US" dirty="0"/>
              <a:t> </a:t>
            </a:r>
            <a:r>
              <a:rPr lang="en-US" sz="100" dirty="0"/>
              <a:t> </a:t>
            </a:r>
          </a:p>
        </p:txBody>
      </p:sp>
      <p:sp>
        <p:nvSpPr>
          <p:cNvPr id="7" name="Content Placeholder 6">
            <a:extLst>
              <a:ext uri="{FF2B5EF4-FFF2-40B4-BE49-F238E27FC236}">
                <a16:creationId xmlns:a16="http://schemas.microsoft.com/office/drawing/2014/main" id="{14CF66AA-72EC-4D8D-A312-B625A9C81DB8}"/>
              </a:ext>
            </a:extLst>
          </p:cNvPr>
          <p:cNvSpPr>
            <a:spLocks noGrp="1"/>
          </p:cNvSpPr>
          <p:nvPr>
            <p:ph sz="quarter" idx="17"/>
          </p:nvPr>
        </p:nvSpPr>
        <p:spPr>
          <a:xfrm>
            <a:off x="1676400" y="3771867"/>
            <a:ext cx="6042026" cy="409571"/>
          </a:xfrm>
        </p:spPr>
        <p:txBody>
          <a:bodyPr/>
          <a:lstStyle/>
          <a:p>
            <a:pPr marL="0" lvl="1" indent="0">
              <a:buNone/>
            </a:pPr>
            <a:r>
              <a:rPr lang="en-US" altLang="en-US" dirty="0">
                <a:cs typeface="Calibri" panose="020F0502020204030204" pitchFamily="34" charset="0"/>
              </a:rPr>
              <a:t>deficiency may be associated with bleeding</a:t>
            </a:r>
            <a:endParaRPr lang="en-US" dirty="0">
              <a:cs typeface="Calibri" panose="020F0502020204030204" pitchFamily="34" charset="0"/>
            </a:endParaRPr>
          </a:p>
        </p:txBody>
      </p:sp>
      <p:sp>
        <p:nvSpPr>
          <p:cNvPr id="8" name="Content Placeholder 7">
            <a:extLst>
              <a:ext uri="{FF2B5EF4-FFF2-40B4-BE49-F238E27FC236}">
                <a16:creationId xmlns:a16="http://schemas.microsoft.com/office/drawing/2014/main" id="{BE9D0E8A-7DF7-4DF5-9982-B30E11EB0EFF}"/>
              </a:ext>
            </a:extLst>
          </p:cNvPr>
          <p:cNvSpPr>
            <a:spLocks noGrp="1"/>
          </p:cNvSpPr>
          <p:nvPr>
            <p:ph sz="quarter" idx="18"/>
          </p:nvPr>
        </p:nvSpPr>
        <p:spPr>
          <a:xfrm>
            <a:off x="1219201" y="4239719"/>
            <a:ext cx="3871913" cy="407862"/>
          </a:xfrm>
        </p:spPr>
        <p:txBody>
          <a:bodyPr/>
          <a:lstStyle/>
          <a:p>
            <a:pPr marL="0" lvl="1" indent="0">
              <a:buNone/>
            </a:pPr>
            <a:r>
              <a:rPr lang="en-US" altLang="en-US" dirty="0">
                <a:cs typeface="Calibri" panose="020F0502020204030204" pitchFamily="34" charset="0"/>
              </a:rPr>
              <a:t>abnormality, but not always</a:t>
            </a:r>
            <a:endParaRPr lang="en-US" dirty="0"/>
          </a:p>
        </p:txBody>
      </p:sp>
      <p:graphicFrame>
        <p:nvGraphicFramePr>
          <p:cNvPr id="19" name="Object 18" descr="Twelve, P K, H K">
            <a:extLst>
              <a:ext uri="{FF2B5EF4-FFF2-40B4-BE49-F238E27FC236}">
                <a16:creationId xmlns:a16="http://schemas.microsoft.com/office/drawing/2014/main" id="{684EBB58-5D38-4CDB-A61C-E757EAEC32E1}"/>
              </a:ext>
            </a:extLst>
          </p:cNvPr>
          <p:cNvGraphicFramePr>
            <a:graphicFrameLocks noChangeAspect="1"/>
          </p:cNvGraphicFramePr>
          <p:nvPr>
            <p:extLst>
              <p:ext uri="{D42A27DB-BD31-4B8C-83A1-F6EECF244321}">
                <p14:modId xmlns:p14="http://schemas.microsoft.com/office/powerpoint/2010/main" val="3615741826"/>
              </p:ext>
            </p:extLst>
          </p:nvPr>
        </p:nvGraphicFramePr>
        <p:xfrm>
          <a:off x="1228616" y="2067241"/>
          <a:ext cx="1568669" cy="323694"/>
        </p:xfrm>
        <a:graphic>
          <a:graphicData uri="http://schemas.openxmlformats.org/presentationml/2006/ole">
            <mc:AlternateContent xmlns:mc="http://schemas.openxmlformats.org/markup-compatibility/2006">
              <mc:Choice xmlns:v="urn:schemas-microsoft-com:vml" Requires="v">
                <p:oleObj name="Equation" r:id="rId3" imgW="1600200" imgH="330120" progId="Equation.DSMT4">
                  <p:embed/>
                </p:oleObj>
              </mc:Choice>
              <mc:Fallback>
                <p:oleObj name="Equation" r:id="rId3" imgW="1600200" imgH="330120" progId="Equation.DSMT4">
                  <p:embed/>
                  <p:pic>
                    <p:nvPicPr>
                      <p:cNvPr id="0" name=""/>
                      <p:cNvPicPr/>
                      <p:nvPr/>
                    </p:nvPicPr>
                    <p:blipFill>
                      <a:blip r:embed="rId4"/>
                      <a:stretch>
                        <a:fillRect/>
                      </a:stretch>
                    </p:blipFill>
                    <p:spPr>
                      <a:xfrm>
                        <a:off x="1228616" y="2067241"/>
                        <a:ext cx="1568669" cy="323694"/>
                      </a:xfrm>
                      <a:prstGeom prst="rect">
                        <a:avLst/>
                      </a:prstGeom>
                    </p:spPr>
                  </p:pic>
                </p:oleObj>
              </mc:Fallback>
            </mc:AlternateContent>
          </a:graphicData>
        </a:graphic>
      </p:graphicFrame>
      <p:graphicFrame>
        <p:nvGraphicFramePr>
          <p:cNvPr id="20" name="Object 19" descr="Eleven">
            <a:extLst>
              <a:ext uri="{FF2B5EF4-FFF2-40B4-BE49-F238E27FC236}">
                <a16:creationId xmlns:a16="http://schemas.microsoft.com/office/drawing/2014/main" id="{DDED3663-F21D-4710-8780-02A81B1AA4D0}"/>
              </a:ext>
            </a:extLst>
          </p:cNvPr>
          <p:cNvGraphicFramePr>
            <a:graphicFrameLocks noChangeAspect="1"/>
          </p:cNvGraphicFramePr>
          <p:nvPr>
            <p:extLst>
              <p:ext uri="{D42A27DB-BD31-4B8C-83A1-F6EECF244321}">
                <p14:modId xmlns:p14="http://schemas.microsoft.com/office/powerpoint/2010/main" val="3062178841"/>
              </p:ext>
            </p:extLst>
          </p:nvPr>
        </p:nvGraphicFramePr>
        <p:xfrm>
          <a:off x="1259429" y="3835904"/>
          <a:ext cx="308162" cy="271183"/>
        </p:xfrm>
        <a:graphic>
          <a:graphicData uri="http://schemas.openxmlformats.org/presentationml/2006/ole">
            <mc:AlternateContent xmlns:mc="http://schemas.openxmlformats.org/markup-compatibility/2006">
              <mc:Choice xmlns:v="urn:schemas-microsoft-com:vml" Requires="v">
                <p:oleObj name="Equation" r:id="rId5" imgW="317160" imgH="279360" progId="Equation.DSMT4">
                  <p:embed/>
                </p:oleObj>
              </mc:Choice>
              <mc:Fallback>
                <p:oleObj name="Equation" r:id="rId5" imgW="317160" imgH="279360" progId="Equation.DSMT4">
                  <p:embed/>
                  <p:pic>
                    <p:nvPicPr>
                      <p:cNvPr id="0" name=""/>
                      <p:cNvPicPr/>
                      <p:nvPr/>
                    </p:nvPicPr>
                    <p:blipFill>
                      <a:blip r:embed="rId6"/>
                      <a:stretch>
                        <a:fillRect/>
                      </a:stretch>
                    </p:blipFill>
                    <p:spPr>
                      <a:xfrm>
                        <a:off x="1259429" y="3835904"/>
                        <a:ext cx="308162" cy="271183"/>
                      </a:xfrm>
                      <a:prstGeom prst="rect">
                        <a:avLst/>
                      </a:prstGeom>
                    </p:spPr>
                  </p:pic>
                </p:oleObj>
              </mc:Fallback>
            </mc:AlternateContent>
          </a:graphicData>
        </a:graphic>
      </p:graphicFrame>
    </p:spTree>
    <p:extLst>
      <p:ext uri="{BB962C8B-B14F-4D97-AF65-F5344CB8AC3E}">
        <p14:creationId xmlns:p14="http://schemas.microsoft.com/office/powerpoint/2010/main" val="356599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9B30-CB2B-4AA0-AC98-376160B146EA}"/>
              </a:ext>
            </a:extLst>
          </p:cNvPr>
          <p:cNvSpPr>
            <a:spLocks noGrp="1"/>
          </p:cNvSpPr>
          <p:nvPr>
            <p:ph type="title"/>
          </p:nvPr>
        </p:nvSpPr>
        <p:spPr>
          <a:xfrm>
            <a:off x="457201" y="230717"/>
            <a:ext cx="8858250" cy="1097279"/>
          </a:xfrm>
        </p:spPr>
        <p:txBody>
          <a:bodyPr/>
          <a:lstStyle/>
          <a:p>
            <a:r>
              <a:rPr lang="en-US" dirty="0"/>
              <a:t>Factor </a:t>
            </a:r>
            <a:r>
              <a:rPr lang="en-US" sz="1200" dirty="0">
                <a:solidFill>
                  <a:schemeClr val="bg1"/>
                </a:solidFill>
              </a:rPr>
              <a:t>Twelve    </a:t>
            </a:r>
            <a:r>
              <a:rPr lang="en-US" dirty="0"/>
              <a:t>-Hageman Factor </a:t>
            </a:r>
            <a:r>
              <a:rPr lang="en-US" sz="2000" b="0" dirty="0"/>
              <a:t>(1 of 2)</a:t>
            </a:r>
          </a:p>
        </p:txBody>
      </p:sp>
      <p:sp>
        <p:nvSpPr>
          <p:cNvPr id="3" name="Content Placeholder 2">
            <a:extLst>
              <a:ext uri="{FF2B5EF4-FFF2-40B4-BE49-F238E27FC236}">
                <a16:creationId xmlns:a16="http://schemas.microsoft.com/office/drawing/2014/main" id="{936600B0-A887-4342-8539-5547F2041934}"/>
              </a:ext>
            </a:extLst>
          </p:cNvPr>
          <p:cNvSpPr>
            <a:spLocks noGrp="1"/>
          </p:cNvSpPr>
          <p:nvPr>
            <p:ph sz="quarter" idx="13"/>
          </p:nvPr>
        </p:nvSpPr>
        <p:spPr>
          <a:xfrm>
            <a:off x="457200" y="1877483"/>
            <a:ext cx="8229600" cy="4434275"/>
          </a:xfrm>
        </p:spPr>
        <p:txBody>
          <a:bodyPr/>
          <a:lstStyle/>
          <a:p>
            <a:r>
              <a:rPr lang="en-US" altLang="en-US" dirty="0">
                <a:cs typeface="Calibri" panose="020F0502020204030204" pitchFamily="34" charset="0"/>
              </a:rPr>
              <a:t>Synthesized by the liver</a:t>
            </a:r>
          </a:p>
          <a:p>
            <a:r>
              <a:rPr lang="en-US" altLang="en-US" dirty="0">
                <a:cs typeface="Calibri" panose="020F0502020204030204" pitchFamily="34" charset="0"/>
              </a:rPr>
              <a:t>Autoactivation by proteolytic cleavage upon contact with negatively charged surfaces</a:t>
            </a:r>
          </a:p>
          <a:p>
            <a:pPr lvl="1"/>
            <a:r>
              <a:rPr lang="en-US" altLang="en-US" dirty="0">
                <a:cs typeface="Calibri" panose="020F0502020204030204" pitchFamily="34" charset="0"/>
              </a:rPr>
              <a:t>In vivo-collagen, basement membrane</a:t>
            </a:r>
          </a:p>
          <a:p>
            <a:pPr lvl="1"/>
            <a:r>
              <a:rPr lang="en-US" altLang="en-US" dirty="0">
                <a:cs typeface="Calibri" panose="020F0502020204030204" pitchFamily="34" charset="0"/>
              </a:rPr>
              <a:t>In vitro-glass, kaolin, and so on</a:t>
            </a:r>
          </a:p>
        </p:txBody>
      </p:sp>
      <p:graphicFrame>
        <p:nvGraphicFramePr>
          <p:cNvPr id="4" name="Object 3">
            <a:extLst>
              <a:ext uri="{FF2B5EF4-FFF2-40B4-BE49-F238E27FC236}">
                <a16:creationId xmlns:a16="http://schemas.microsoft.com/office/drawing/2014/main" id="{31B475FB-A068-477E-B0BE-9A883FF61C3C}"/>
              </a:ext>
            </a:extLst>
          </p:cNvPr>
          <p:cNvGraphicFramePr>
            <a:graphicFrameLocks noChangeAspect="1"/>
          </p:cNvGraphicFramePr>
          <p:nvPr>
            <p:extLst>
              <p:ext uri="{D42A27DB-BD31-4B8C-83A1-F6EECF244321}">
                <p14:modId xmlns:p14="http://schemas.microsoft.com/office/powerpoint/2010/main" val="1309867506"/>
              </p:ext>
            </p:extLst>
          </p:nvPr>
        </p:nvGraphicFramePr>
        <p:xfrm>
          <a:off x="1530350" y="863600"/>
          <a:ext cx="584200" cy="381000"/>
        </p:xfrm>
        <a:graphic>
          <a:graphicData uri="http://schemas.openxmlformats.org/presentationml/2006/ole">
            <mc:AlternateContent xmlns:mc="http://schemas.openxmlformats.org/markup-compatibility/2006">
              <mc:Choice xmlns:v="urn:schemas-microsoft-com:vml" Requires="v">
                <p:oleObj name="Equation" r:id="rId2" imgW="583920" imgH="380880" progId="Equation.DSMT4">
                  <p:embed/>
                </p:oleObj>
              </mc:Choice>
              <mc:Fallback>
                <p:oleObj name="Equation" r:id="rId2" imgW="583920" imgH="380880" progId="Equation.DSMT4">
                  <p:embed/>
                  <p:pic>
                    <p:nvPicPr>
                      <p:cNvPr id="0" name=""/>
                      <p:cNvPicPr/>
                      <p:nvPr/>
                    </p:nvPicPr>
                    <p:blipFill>
                      <a:blip r:embed="rId3"/>
                      <a:stretch>
                        <a:fillRect/>
                      </a:stretch>
                    </p:blipFill>
                    <p:spPr>
                      <a:xfrm>
                        <a:off x="1530350" y="863600"/>
                        <a:ext cx="584200" cy="381000"/>
                      </a:xfrm>
                      <a:prstGeom prst="rect">
                        <a:avLst/>
                      </a:prstGeom>
                    </p:spPr>
                  </p:pic>
                </p:oleObj>
              </mc:Fallback>
            </mc:AlternateContent>
          </a:graphicData>
        </a:graphic>
      </p:graphicFrame>
    </p:spTree>
    <p:extLst>
      <p:ext uri="{BB962C8B-B14F-4D97-AF65-F5344CB8AC3E}">
        <p14:creationId xmlns:p14="http://schemas.microsoft.com/office/powerpoint/2010/main" val="3657068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87417" y="1784928"/>
            <a:ext cx="8369166" cy="4615872"/>
          </a:xfrm>
        </p:spPr>
        <p:txBody>
          <a:bodyPr/>
          <a:lstStyle/>
          <a:p>
            <a:r>
              <a:rPr lang="en-US" altLang="en-US" dirty="0"/>
              <a:t>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a:t>
            </a:r>
          </a:p>
          <a:p>
            <a:pPr lvl="1" indent="-284400"/>
            <a:r>
              <a:rPr lang="en-US" altLang="en-US" dirty="0"/>
              <a:t>converts X</a:t>
            </a:r>
            <a:r>
              <a:rPr lang="en-US" altLang="en-US" sz="100" dirty="0"/>
              <a:t> </a:t>
            </a:r>
            <a:r>
              <a:rPr lang="en-US" altLang="en-US" dirty="0"/>
              <a:t>I to X</a:t>
            </a:r>
            <a:r>
              <a:rPr lang="en-US" altLang="en-US" sz="100" dirty="0"/>
              <a:t> </a:t>
            </a:r>
            <a:r>
              <a:rPr lang="en-US" altLang="en-US" dirty="0"/>
              <a:t>I</a:t>
            </a:r>
            <a:r>
              <a:rPr lang="en-US" altLang="en-US" sz="100" dirty="0"/>
              <a:t> </a:t>
            </a:r>
            <a:r>
              <a:rPr lang="en-US" altLang="en-US" dirty="0"/>
              <a:t>a</a:t>
            </a:r>
          </a:p>
          <a:p>
            <a:pPr lvl="1" indent="-284400"/>
            <a:r>
              <a:rPr lang="en-US" altLang="en-US" dirty="0"/>
              <a:t>cleaves P</a:t>
            </a:r>
            <a:r>
              <a:rPr lang="en-US" altLang="en-US" sz="100" dirty="0"/>
              <a:t> </a:t>
            </a:r>
            <a:r>
              <a:rPr lang="en-US" altLang="en-US" dirty="0"/>
              <a:t>K to kallikrein</a:t>
            </a:r>
          </a:p>
          <a:p>
            <a:pPr lvl="2"/>
            <a:r>
              <a:rPr lang="en-US" altLang="en-US" dirty="0"/>
              <a:t>Kallikrein with cofactor H</a:t>
            </a:r>
            <a:r>
              <a:rPr lang="en-US" altLang="en-US" sz="100" dirty="0"/>
              <a:t> </a:t>
            </a:r>
            <a:r>
              <a:rPr lang="en-US" altLang="en-US" dirty="0"/>
              <a:t>K activates more X</a:t>
            </a:r>
            <a:r>
              <a:rPr lang="en-US" altLang="en-US" sz="100" dirty="0"/>
              <a:t> </a:t>
            </a:r>
            <a:r>
              <a:rPr lang="en-US" altLang="en-US" dirty="0"/>
              <a:t>I</a:t>
            </a:r>
            <a:r>
              <a:rPr lang="en-US" altLang="en-US" sz="100" dirty="0"/>
              <a:t> </a:t>
            </a:r>
            <a:r>
              <a:rPr lang="en-US" altLang="en-US" dirty="0"/>
              <a:t>I to 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p>
          <a:p>
            <a:pPr lvl="1" indent="-284400"/>
            <a:r>
              <a:rPr lang="en-US" altLang="en-US" dirty="0"/>
              <a:t>Activated by plasmin</a:t>
            </a:r>
          </a:p>
          <a:p>
            <a:pPr lvl="1" indent="-284400"/>
            <a:r>
              <a:rPr lang="en-US" altLang="en-US" dirty="0"/>
              <a:t>Activates complement systems</a:t>
            </a:r>
          </a:p>
          <a:p>
            <a:pPr lvl="1" indent="-284400"/>
            <a:r>
              <a:rPr lang="en-US" altLang="en-US" dirty="0"/>
              <a:t>Further cleaved to smaller fragments (X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f) by kallikrein</a:t>
            </a:r>
          </a:p>
        </p:txBody>
      </p:sp>
      <p:graphicFrame>
        <p:nvGraphicFramePr>
          <p:cNvPr id="26" name="Object 25">
            <a:extLst>
              <a:ext uri="{FF2B5EF4-FFF2-40B4-BE49-F238E27FC236}">
                <a16:creationId xmlns:a16="http://schemas.microsoft.com/office/drawing/2014/main" id="{9242508C-0555-4863-822E-D8066B5DE993}"/>
              </a:ext>
            </a:extLst>
          </p:cNvPr>
          <p:cNvGraphicFramePr>
            <a:graphicFrameLocks noChangeAspect="1"/>
          </p:cNvGraphicFramePr>
          <p:nvPr>
            <p:extLst>
              <p:ext uri="{D42A27DB-BD31-4B8C-83A1-F6EECF244321}">
                <p14:modId xmlns:p14="http://schemas.microsoft.com/office/powerpoint/2010/main" val="1740618611"/>
              </p:ext>
            </p:extLst>
          </p:nvPr>
        </p:nvGraphicFramePr>
        <p:xfrm>
          <a:off x="1930400" y="862988"/>
          <a:ext cx="584200" cy="381000"/>
        </p:xfrm>
        <a:graphic>
          <a:graphicData uri="http://schemas.openxmlformats.org/presentationml/2006/ole">
            <mc:AlternateContent xmlns:mc="http://schemas.openxmlformats.org/markup-compatibility/2006">
              <mc:Choice xmlns:v="urn:schemas-microsoft-com:vml" Requires="v">
                <p:oleObj name="Equation" r:id="rId2" imgW="583920" imgH="380880" progId="Equation.DSMT4">
                  <p:embed/>
                </p:oleObj>
              </mc:Choice>
              <mc:Fallback>
                <p:oleObj name="Equation" r:id="rId2" imgW="583920" imgH="380880" progId="Equation.DSMT4">
                  <p:embed/>
                  <p:pic>
                    <p:nvPicPr>
                      <p:cNvPr id="4" name="Object 3">
                        <a:extLst>
                          <a:ext uri="{FF2B5EF4-FFF2-40B4-BE49-F238E27FC236}">
                            <a16:creationId xmlns:a16="http://schemas.microsoft.com/office/drawing/2014/main" id="{31B475FB-A068-477E-B0BE-9A883FF61C3C}"/>
                          </a:ext>
                        </a:extLst>
                      </p:cNvPr>
                      <p:cNvPicPr/>
                      <p:nvPr/>
                    </p:nvPicPr>
                    <p:blipFill>
                      <a:blip r:embed="rId3"/>
                      <a:stretch>
                        <a:fillRect/>
                      </a:stretch>
                    </p:blipFill>
                    <p:spPr>
                      <a:xfrm>
                        <a:off x="1930400" y="862988"/>
                        <a:ext cx="584200" cy="381000"/>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8D2B9D9D-193E-EC89-AF5C-3C2F0E738B00}"/>
              </a:ext>
            </a:extLst>
          </p:cNvPr>
          <p:cNvSpPr>
            <a:spLocks noGrp="1"/>
          </p:cNvSpPr>
          <p:nvPr>
            <p:ph type="title"/>
          </p:nvPr>
        </p:nvSpPr>
        <p:spPr>
          <a:xfrm>
            <a:off x="838201" y="230717"/>
            <a:ext cx="8858250" cy="1097279"/>
          </a:xfrm>
        </p:spPr>
        <p:txBody>
          <a:bodyPr/>
          <a:lstStyle/>
          <a:p>
            <a:r>
              <a:rPr lang="en-US" dirty="0"/>
              <a:t>Factor </a:t>
            </a:r>
            <a:r>
              <a:rPr lang="en-US" sz="1200" dirty="0">
                <a:solidFill>
                  <a:schemeClr val="bg1"/>
                </a:solidFill>
              </a:rPr>
              <a:t>Twelve    </a:t>
            </a:r>
            <a:r>
              <a:rPr lang="en-US" dirty="0"/>
              <a:t>-Hageman Factor </a:t>
            </a:r>
            <a:r>
              <a:rPr lang="en-US" sz="2000" b="0" dirty="0"/>
              <a:t>(2 of 2)</a:t>
            </a:r>
          </a:p>
        </p:txBody>
      </p:sp>
    </p:spTree>
    <p:extLst>
      <p:ext uri="{BB962C8B-B14F-4D97-AF65-F5344CB8AC3E}">
        <p14:creationId xmlns:p14="http://schemas.microsoft.com/office/powerpoint/2010/main" val="2982379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0349-9ACF-4A6D-B2B7-9D70031590B5}"/>
              </a:ext>
            </a:extLst>
          </p:cNvPr>
          <p:cNvSpPr>
            <a:spLocks noGrp="1"/>
          </p:cNvSpPr>
          <p:nvPr>
            <p:ph type="title"/>
          </p:nvPr>
        </p:nvSpPr>
        <p:spPr/>
        <p:txBody>
          <a:bodyPr/>
          <a:lstStyle/>
          <a:p>
            <a:r>
              <a:rPr lang="en-US" dirty="0"/>
              <a:t>Prekallikrein</a:t>
            </a:r>
          </a:p>
        </p:txBody>
      </p:sp>
      <p:sp>
        <p:nvSpPr>
          <p:cNvPr id="5" name="Content Placeholder 4"/>
          <p:cNvSpPr>
            <a:spLocks noGrp="1"/>
          </p:cNvSpPr>
          <p:nvPr>
            <p:ph sz="quarter" idx="13"/>
          </p:nvPr>
        </p:nvSpPr>
        <p:spPr>
          <a:xfrm>
            <a:off x="457200" y="1842078"/>
            <a:ext cx="8229600" cy="4700093"/>
          </a:xfrm>
        </p:spPr>
        <p:txBody>
          <a:bodyPr/>
          <a:lstStyle/>
          <a:p>
            <a:r>
              <a:rPr lang="en-US" altLang="en-US" dirty="0"/>
              <a:t>Synthesized by the liver</a:t>
            </a:r>
          </a:p>
          <a:p>
            <a:pPr lvl="1" indent="-284400"/>
            <a:r>
              <a:rPr lang="en-US" altLang="en-US" dirty="0"/>
              <a:t>Circulates </a:t>
            </a:r>
          </a:p>
          <a:p>
            <a:pPr lvl="2"/>
            <a:r>
              <a:rPr lang="en-US" altLang="en-US" dirty="0"/>
              <a:t>Bound to H</a:t>
            </a:r>
            <a:r>
              <a:rPr lang="en-US" altLang="en-US" sz="100" dirty="0"/>
              <a:t> </a:t>
            </a:r>
            <a:r>
              <a:rPr lang="en-US" altLang="en-US" dirty="0"/>
              <a:t>K (~75%) </a:t>
            </a:r>
          </a:p>
          <a:p>
            <a:pPr lvl="2"/>
            <a:r>
              <a:rPr lang="en-US" altLang="en-US" dirty="0"/>
              <a:t>Free (~25%)</a:t>
            </a:r>
          </a:p>
          <a:p>
            <a:pPr lvl="1" indent="-284400"/>
            <a:r>
              <a:rPr lang="en-US" altLang="en-US" dirty="0"/>
              <a:t>Activated by 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 to kallikrein</a:t>
            </a:r>
          </a:p>
          <a:p>
            <a:pPr lvl="1" indent="-284400"/>
            <a:r>
              <a:rPr lang="en-US" altLang="en-US" dirty="0"/>
              <a:t>Kallikrein can activate</a:t>
            </a:r>
          </a:p>
          <a:p>
            <a:pPr lvl="2"/>
            <a:r>
              <a:rPr lang="en-US" altLang="en-US" dirty="0"/>
              <a:t>X</a:t>
            </a:r>
            <a:r>
              <a:rPr lang="en-US" altLang="en-US" sz="100" dirty="0"/>
              <a:t> </a:t>
            </a:r>
            <a:r>
              <a:rPr lang="en-US" altLang="en-US" dirty="0"/>
              <a:t>I</a:t>
            </a:r>
            <a:r>
              <a:rPr lang="en-US" altLang="en-US" sz="100" dirty="0"/>
              <a:t> </a:t>
            </a:r>
            <a:r>
              <a:rPr lang="en-US" altLang="en-US" dirty="0"/>
              <a:t>I to 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p>
          <a:p>
            <a:pPr lvl="2"/>
            <a:r>
              <a:rPr lang="en-US" altLang="en-US" dirty="0"/>
              <a:t>Plasminogen to plasmin</a:t>
            </a:r>
          </a:p>
          <a:p>
            <a:pPr lvl="2"/>
            <a:r>
              <a:rPr lang="en-US" altLang="en-US" dirty="0"/>
              <a:t>Kinin, fibrinolytic, and complement systems</a:t>
            </a:r>
          </a:p>
          <a:p>
            <a:pPr lvl="1" indent="-284400"/>
            <a:r>
              <a:rPr lang="en-US" altLang="en-US" dirty="0"/>
              <a:t>Cleaves bradykinin (B</a:t>
            </a:r>
            <a:r>
              <a:rPr lang="en-US" altLang="en-US" sz="100" dirty="0"/>
              <a:t> </a:t>
            </a:r>
            <a:r>
              <a:rPr lang="en-US" altLang="en-US" dirty="0"/>
              <a:t>K) from H</a:t>
            </a:r>
            <a:r>
              <a:rPr lang="en-US" altLang="en-US" sz="100" dirty="0"/>
              <a:t> </a:t>
            </a:r>
            <a:r>
              <a:rPr lang="en-US" altLang="en-US" dirty="0"/>
              <a:t>K</a:t>
            </a:r>
          </a:p>
        </p:txBody>
      </p:sp>
    </p:spTree>
    <p:extLst>
      <p:ext uri="{BB962C8B-B14F-4D97-AF65-F5344CB8AC3E}">
        <p14:creationId xmlns:p14="http://schemas.microsoft.com/office/powerpoint/2010/main" val="3827243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07A8-BC78-4230-9FEF-7B0BC561B3E9}"/>
              </a:ext>
            </a:extLst>
          </p:cNvPr>
          <p:cNvSpPr>
            <a:spLocks noGrp="1"/>
          </p:cNvSpPr>
          <p:nvPr>
            <p:ph type="title"/>
          </p:nvPr>
        </p:nvSpPr>
        <p:spPr/>
        <p:txBody>
          <a:bodyPr/>
          <a:lstStyle/>
          <a:p>
            <a:r>
              <a:rPr lang="en-US" dirty="0"/>
              <a:t>H</a:t>
            </a:r>
            <a:r>
              <a:rPr lang="en-US" sz="100" dirty="0"/>
              <a:t> </a:t>
            </a:r>
            <a:r>
              <a:rPr lang="en-US" dirty="0"/>
              <a:t>M</a:t>
            </a:r>
            <a:r>
              <a:rPr lang="en-US" sz="100" dirty="0"/>
              <a:t> </a:t>
            </a:r>
            <a:r>
              <a:rPr lang="en-US" dirty="0"/>
              <a:t>W Kininogen (H</a:t>
            </a:r>
            <a:r>
              <a:rPr lang="en-US" sz="100" dirty="0"/>
              <a:t> </a:t>
            </a:r>
            <a:r>
              <a:rPr lang="en-US" dirty="0"/>
              <a:t>K)</a:t>
            </a:r>
          </a:p>
        </p:txBody>
      </p:sp>
      <p:sp>
        <p:nvSpPr>
          <p:cNvPr id="3" name="Content Placeholder 2">
            <a:extLst>
              <a:ext uri="{FF2B5EF4-FFF2-40B4-BE49-F238E27FC236}">
                <a16:creationId xmlns:a16="http://schemas.microsoft.com/office/drawing/2014/main" id="{53FAB56F-4B13-4526-BB11-BA6D1BC529CC}"/>
              </a:ext>
            </a:extLst>
          </p:cNvPr>
          <p:cNvSpPr>
            <a:spLocks noGrp="1"/>
          </p:cNvSpPr>
          <p:nvPr>
            <p:ph sz="quarter" idx="13"/>
          </p:nvPr>
        </p:nvSpPr>
        <p:spPr>
          <a:xfrm>
            <a:off x="342900" y="1805104"/>
            <a:ext cx="8229600" cy="843972"/>
          </a:xfrm>
        </p:spPr>
        <p:txBody>
          <a:bodyPr/>
          <a:lstStyle/>
          <a:p>
            <a:r>
              <a:rPr lang="en-US" altLang="en-US" sz="2200" dirty="0">
                <a:cs typeface="Calibri" panose="020F0502020204030204" pitchFamily="34" charset="0"/>
              </a:rPr>
              <a:t>Synthesized by the liver</a:t>
            </a:r>
          </a:p>
          <a:p>
            <a:pPr lvl="1" indent="-284400"/>
            <a:r>
              <a:rPr lang="en-US" altLang="en-US" sz="2200" dirty="0">
                <a:cs typeface="Calibri" panose="020F0502020204030204" pitchFamily="34" charset="0"/>
              </a:rPr>
              <a:t>Binds to E</a:t>
            </a:r>
            <a:r>
              <a:rPr lang="en-US" altLang="en-US" sz="100" dirty="0">
                <a:cs typeface="Calibri" panose="020F0502020204030204" pitchFamily="34" charset="0"/>
              </a:rPr>
              <a:t> </a:t>
            </a:r>
            <a:r>
              <a:rPr lang="en-US" altLang="en-US" sz="2200" dirty="0">
                <a:cs typeface="Calibri" panose="020F0502020204030204" pitchFamily="34" charset="0"/>
              </a:rPr>
              <a:t>Cs, platelets, and granulocytes</a:t>
            </a:r>
          </a:p>
        </p:txBody>
      </p:sp>
      <p:sp>
        <p:nvSpPr>
          <p:cNvPr id="4" name="Content Placeholder 3">
            <a:extLst>
              <a:ext uri="{FF2B5EF4-FFF2-40B4-BE49-F238E27FC236}">
                <a16:creationId xmlns:a16="http://schemas.microsoft.com/office/drawing/2014/main" id="{1AE1C3AE-1D06-43A5-9A37-D52CD40124F2}"/>
              </a:ext>
            </a:extLst>
          </p:cNvPr>
          <p:cNvSpPr>
            <a:spLocks noGrp="1"/>
          </p:cNvSpPr>
          <p:nvPr>
            <p:ph sz="quarter" idx="14"/>
          </p:nvPr>
        </p:nvSpPr>
        <p:spPr>
          <a:xfrm>
            <a:off x="444500" y="2459887"/>
            <a:ext cx="5242634" cy="378379"/>
          </a:xfrm>
        </p:spPr>
        <p:txBody>
          <a:bodyPr/>
          <a:lstStyle/>
          <a:p>
            <a:pPr lvl="1" indent="-284400"/>
            <a:r>
              <a:rPr lang="en-US" sz="2200" dirty="0"/>
              <a:t>Circulates in plasma as “carrier” for</a:t>
            </a:r>
          </a:p>
        </p:txBody>
      </p:sp>
      <p:sp>
        <p:nvSpPr>
          <p:cNvPr id="5" name="Content Placeholder 4">
            <a:extLst>
              <a:ext uri="{FF2B5EF4-FFF2-40B4-BE49-F238E27FC236}">
                <a16:creationId xmlns:a16="http://schemas.microsoft.com/office/drawing/2014/main" id="{191AEA24-41CB-46CC-9A04-E30FBD86D5C7}"/>
              </a:ext>
            </a:extLst>
          </p:cNvPr>
          <p:cNvSpPr>
            <a:spLocks noGrp="1"/>
          </p:cNvSpPr>
          <p:nvPr>
            <p:ph sz="quarter" idx="15"/>
          </p:nvPr>
        </p:nvSpPr>
        <p:spPr>
          <a:xfrm>
            <a:off x="444499" y="2901767"/>
            <a:ext cx="8470901" cy="3217834"/>
          </a:xfrm>
        </p:spPr>
        <p:txBody>
          <a:bodyPr/>
          <a:lstStyle/>
          <a:p>
            <a:pPr lvl="1" indent="-284400"/>
            <a:r>
              <a:rPr lang="en-US" altLang="en-US" sz="2200" dirty="0">
                <a:cs typeface="Calibri" panose="020F0502020204030204" pitchFamily="34" charset="0"/>
              </a:rPr>
              <a:t>Cleaved by kallikrein</a:t>
            </a:r>
          </a:p>
          <a:p>
            <a:pPr lvl="2"/>
            <a:r>
              <a:rPr lang="en-US" altLang="en-US" sz="2200" dirty="0">
                <a:cs typeface="Calibri" panose="020F0502020204030204" pitchFamily="34" charset="0"/>
              </a:rPr>
              <a:t>Gives rise to B</a:t>
            </a:r>
            <a:r>
              <a:rPr lang="en-US" altLang="en-US" sz="100" dirty="0">
                <a:cs typeface="Calibri" panose="020F0502020204030204" pitchFamily="34" charset="0"/>
              </a:rPr>
              <a:t> </a:t>
            </a:r>
            <a:r>
              <a:rPr lang="en-US" altLang="en-US" sz="2200" dirty="0">
                <a:cs typeface="Calibri" panose="020F0502020204030204" pitchFamily="34" charset="0"/>
              </a:rPr>
              <a:t>K</a:t>
            </a:r>
          </a:p>
          <a:p>
            <a:pPr lvl="3"/>
            <a:r>
              <a:rPr lang="en-US" altLang="en-US" sz="2200" dirty="0">
                <a:cs typeface="Calibri" panose="020F0502020204030204" pitchFamily="34" charset="0"/>
              </a:rPr>
              <a:t>Increases vessel permeability, dilates small vessels</a:t>
            </a:r>
          </a:p>
          <a:p>
            <a:pPr lvl="3"/>
            <a:r>
              <a:rPr lang="en-US" altLang="en-US" sz="2200" dirty="0">
                <a:cs typeface="Calibri" panose="020F0502020204030204" pitchFamily="34" charset="0"/>
              </a:rPr>
              <a:t>Increases blood flow</a:t>
            </a:r>
          </a:p>
          <a:p>
            <a:pPr lvl="3"/>
            <a:r>
              <a:rPr lang="en-US" altLang="en-US" sz="2200" dirty="0">
                <a:cs typeface="Calibri" panose="020F0502020204030204" pitchFamily="34" charset="0"/>
              </a:rPr>
              <a:t>Contracts smooth muscle</a:t>
            </a:r>
          </a:p>
          <a:p>
            <a:pPr lvl="3"/>
            <a:r>
              <a:rPr lang="en-US" altLang="en-US" sz="2200" dirty="0">
                <a:cs typeface="Calibri" panose="020F0502020204030204" pitchFamily="34" charset="0"/>
              </a:rPr>
              <a:t>Causes pain</a:t>
            </a:r>
          </a:p>
          <a:p>
            <a:pPr lvl="3"/>
            <a:r>
              <a:rPr lang="en-US" altLang="en-US" sz="2200" dirty="0">
                <a:cs typeface="Calibri" panose="020F0502020204030204" pitchFamily="34" charset="0"/>
              </a:rPr>
              <a:t>Stimulates E</a:t>
            </a:r>
            <a:r>
              <a:rPr lang="en-US" altLang="en-US" sz="100" dirty="0">
                <a:cs typeface="Calibri" panose="020F0502020204030204" pitchFamily="34" charset="0"/>
              </a:rPr>
              <a:t> </a:t>
            </a:r>
            <a:r>
              <a:rPr lang="en-US" altLang="en-US" sz="2200" dirty="0">
                <a:cs typeface="Calibri" panose="020F0502020204030204" pitchFamily="34" charset="0"/>
              </a:rPr>
              <a:t>C P</a:t>
            </a:r>
            <a:r>
              <a:rPr lang="en-US" altLang="en-US" sz="100" dirty="0">
                <a:cs typeface="Calibri" panose="020F0502020204030204" pitchFamily="34" charset="0"/>
              </a:rPr>
              <a:t> </a:t>
            </a:r>
            <a:r>
              <a:rPr lang="en-US" altLang="en-US" sz="2200" dirty="0">
                <a:cs typeface="Calibri" panose="020F0502020204030204" pitchFamily="34" charset="0"/>
              </a:rPr>
              <a:t>G</a:t>
            </a:r>
            <a:r>
              <a:rPr lang="en-US" altLang="en-US" sz="100" dirty="0">
                <a:cs typeface="Calibri" panose="020F0502020204030204" pitchFamily="34" charset="0"/>
              </a:rPr>
              <a:t> </a:t>
            </a:r>
            <a:r>
              <a:rPr lang="en-US" altLang="en-US" sz="2200" dirty="0">
                <a:cs typeface="Calibri" panose="020F0502020204030204" pitchFamily="34" charset="0"/>
              </a:rPr>
              <a:t>I</a:t>
            </a:r>
            <a:r>
              <a:rPr lang="en-US" altLang="en-US" sz="2200" baseline="-25000" dirty="0">
                <a:cs typeface="Calibri" panose="020F0502020204030204" pitchFamily="34" charset="0"/>
              </a:rPr>
              <a:t>2</a:t>
            </a:r>
            <a:r>
              <a:rPr lang="en-US" altLang="en-US" sz="2200" dirty="0">
                <a:cs typeface="Calibri" panose="020F0502020204030204" pitchFamily="34" charset="0"/>
              </a:rPr>
              <a:t>, N</a:t>
            </a:r>
            <a:r>
              <a:rPr lang="en-US" altLang="en-US" sz="100" dirty="0">
                <a:cs typeface="Calibri" panose="020F0502020204030204" pitchFamily="34" charset="0"/>
              </a:rPr>
              <a:t> </a:t>
            </a:r>
            <a:r>
              <a:rPr lang="en-US" altLang="en-US" sz="2200" dirty="0">
                <a:cs typeface="Calibri" panose="020F0502020204030204" pitchFamily="34" charset="0"/>
              </a:rPr>
              <a:t>O, and t</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A synthesis and secretion</a:t>
            </a:r>
          </a:p>
        </p:txBody>
      </p:sp>
      <p:graphicFrame>
        <p:nvGraphicFramePr>
          <p:cNvPr id="19" name="Object 18" descr="Eleven and P K">
            <a:extLst>
              <a:ext uri="{FF2B5EF4-FFF2-40B4-BE49-F238E27FC236}">
                <a16:creationId xmlns:a16="http://schemas.microsoft.com/office/drawing/2014/main" id="{B00C24BF-DC2E-4092-9AB8-F219165B0557}"/>
              </a:ext>
            </a:extLst>
          </p:cNvPr>
          <p:cNvGraphicFramePr>
            <a:graphicFrameLocks noChangeAspect="1"/>
          </p:cNvGraphicFramePr>
          <p:nvPr>
            <p:extLst>
              <p:ext uri="{D42A27DB-BD31-4B8C-83A1-F6EECF244321}">
                <p14:modId xmlns:p14="http://schemas.microsoft.com/office/powerpoint/2010/main" val="318862646"/>
              </p:ext>
            </p:extLst>
          </p:nvPr>
        </p:nvGraphicFramePr>
        <p:xfrm>
          <a:off x="4894212" y="2484835"/>
          <a:ext cx="1186033" cy="241405"/>
        </p:xfrm>
        <a:graphic>
          <a:graphicData uri="http://schemas.openxmlformats.org/presentationml/2006/ole">
            <mc:AlternateContent xmlns:mc="http://schemas.openxmlformats.org/markup-compatibility/2006">
              <mc:Choice xmlns:v="urn:schemas-microsoft-com:vml" Requires="v">
                <p:oleObj name="Equation" r:id="rId2" imgW="1434960" imgH="291960" progId="Equation.DSMT4">
                  <p:embed/>
                </p:oleObj>
              </mc:Choice>
              <mc:Fallback>
                <p:oleObj name="Equation" r:id="rId2" imgW="1434960" imgH="291960" progId="Equation.DSMT4">
                  <p:embed/>
                  <p:pic>
                    <p:nvPicPr>
                      <p:cNvPr id="0" name=""/>
                      <p:cNvPicPr/>
                      <p:nvPr/>
                    </p:nvPicPr>
                    <p:blipFill>
                      <a:blip r:embed="rId3"/>
                      <a:stretch>
                        <a:fillRect/>
                      </a:stretch>
                    </p:blipFill>
                    <p:spPr>
                      <a:xfrm>
                        <a:off x="4894212" y="2484835"/>
                        <a:ext cx="1186033" cy="241405"/>
                      </a:xfrm>
                      <a:prstGeom prst="rect">
                        <a:avLst/>
                      </a:prstGeom>
                    </p:spPr>
                  </p:pic>
                </p:oleObj>
              </mc:Fallback>
            </mc:AlternateContent>
          </a:graphicData>
        </a:graphic>
      </p:graphicFrame>
    </p:spTree>
    <p:extLst>
      <p:ext uri="{BB962C8B-B14F-4D97-AF65-F5344CB8AC3E}">
        <p14:creationId xmlns:p14="http://schemas.microsoft.com/office/powerpoint/2010/main" val="3846495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7E84-4E43-4A62-A359-8FC0CEFBDBCD}"/>
              </a:ext>
            </a:extLst>
          </p:cNvPr>
          <p:cNvSpPr>
            <a:spLocks noGrp="1"/>
          </p:cNvSpPr>
          <p:nvPr>
            <p:ph type="title"/>
          </p:nvPr>
        </p:nvSpPr>
        <p:spPr/>
        <p:txBody>
          <a:bodyPr/>
          <a:lstStyle/>
          <a:p>
            <a:r>
              <a:rPr lang="en-US" altLang="en-US" sz="3400" dirty="0"/>
              <a:t>Figure 32-5 </a:t>
            </a:r>
            <a:r>
              <a:rPr lang="en-US" sz="3400" dirty="0"/>
              <a:t>Role of Contact Factors in Physiologic Systems</a:t>
            </a:r>
          </a:p>
        </p:txBody>
      </p:sp>
      <p:pic>
        <p:nvPicPr>
          <p:cNvPr id="4" name="Picture 3" descr="Prekallikrein or P K predominantly circulates in plasma bound to H K, 75 % bound, 25 % free . F X I I a activates P K to plasma kallikrein, which in turn can induce reciprocal activation of F X I I and initiation of intrinsic coagulation . Kallikrein can also activate the kinin, fibrinolytic, and complement systems. Plasma kallikrein cleaves bradykinin, B K from H K . Kallikrein directly activates plasminogen to plasmin and converts prourokinase, single chain u P A left bracket s c u P A right bracket, to u P A, which in turn can activate plasminogen . Plasmin subsequently can activate the first and third components of the complement cascade. This is linked to figure 32 5 . Plasma kallikrein also serves as a chemoattractant and activator for neutrophils and monocytes, facilitating the inflammatory response. ">
            <a:extLst>
              <a:ext uri="{FF2B5EF4-FFF2-40B4-BE49-F238E27FC236}">
                <a16:creationId xmlns:a16="http://schemas.microsoft.com/office/drawing/2014/main" id="{B3B432F9-533E-46B8-86EA-BD2D4DD50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78" y="1899536"/>
            <a:ext cx="8067445" cy="3886715"/>
          </a:xfrm>
          <a:prstGeom prst="rect">
            <a:avLst/>
          </a:prstGeom>
        </p:spPr>
      </p:pic>
    </p:spTree>
    <p:extLst>
      <p:ext uri="{BB962C8B-B14F-4D97-AF65-F5344CB8AC3E}">
        <p14:creationId xmlns:p14="http://schemas.microsoft.com/office/powerpoint/2010/main" val="1521741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3949-7A16-4D82-A24D-D884155F0BDC}"/>
              </a:ext>
            </a:extLst>
          </p:cNvPr>
          <p:cNvSpPr>
            <a:spLocks noGrp="1"/>
          </p:cNvSpPr>
          <p:nvPr>
            <p:ph type="title"/>
          </p:nvPr>
        </p:nvSpPr>
        <p:spPr/>
        <p:txBody>
          <a:bodyPr/>
          <a:lstStyle/>
          <a:p>
            <a:r>
              <a:rPr lang="en-US" dirty="0">
                <a:solidFill>
                  <a:schemeClr val="tx2"/>
                </a:solidFill>
              </a:rPr>
              <a:t>Factor</a:t>
            </a:r>
            <a:r>
              <a:rPr lang="en-US" sz="1000" dirty="0">
                <a:solidFill>
                  <a:schemeClr val="bg1"/>
                </a:solidFill>
              </a:rPr>
              <a:t> Eleven</a:t>
            </a:r>
          </a:p>
        </p:txBody>
      </p:sp>
      <p:sp>
        <p:nvSpPr>
          <p:cNvPr id="11" name="Content Placeholder 10">
            <a:extLst>
              <a:ext uri="{FF2B5EF4-FFF2-40B4-BE49-F238E27FC236}">
                <a16:creationId xmlns:a16="http://schemas.microsoft.com/office/drawing/2014/main" id="{7AB966CC-7BBD-40AC-B476-62ECA5D291BA}"/>
              </a:ext>
            </a:extLst>
          </p:cNvPr>
          <p:cNvSpPr>
            <a:spLocks noGrp="1"/>
          </p:cNvSpPr>
          <p:nvPr>
            <p:ph sz="quarter" idx="13"/>
          </p:nvPr>
        </p:nvSpPr>
        <p:spPr>
          <a:xfrm>
            <a:off x="457200" y="1556328"/>
            <a:ext cx="8229600" cy="2964872"/>
          </a:xfrm>
        </p:spPr>
        <p:txBody>
          <a:bodyPr/>
          <a:lstStyle/>
          <a:p>
            <a:endParaRPr lang="en-US" altLang="en-US" dirty="0">
              <a:cs typeface="Calibri" panose="020F0502020204030204" pitchFamily="34" charset="0"/>
            </a:endParaRPr>
          </a:p>
          <a:p>
            <a:r>
              <a:rPr lang="en-US" altLang="en-US" dirty="0">
                <a:cs typeface="Calibri" panose="020F0502020204030204" pitchFamily="34" charset="0"/>
              </a:rPr>
              <a:t>Synthesized by the liver</a:t>
            </a:r>
          </a:p>
          <a:p>
            <a:pPr lvl="1" indent="-284400"/>
            <a:r>
              <a:rPr lang="en-US" altLang="en-US" dirty="0">
                <a:cs typeface="Calibri" panose="020F0502020204030204" pitchFamily="34" charset="0"/>
              </a:rPr>
              <a:t>Circulates complexed with H</a:t>
            </a:r>
            <a:r>
              <a:rPr lang="en-US" altLang="en-US" sz="100" dirty="0">
                <a:cs typeface="Calibri" panose="020F0502020204030204" pitchFamily="34" charset="0"/>
              </a:rPr>
              <a:t> </a:t>
            </a:r>
            <a:r>
              <a:rPr lang="en-US" altLang="en-US" dirty="0">
                <a:cs typeface="Calibri" panose="020F0502020204030204" pitchFamily="34" charset="0"/>
              </a:rPr>
              <a:t>K</a:t>
            </a:r>
          </a:p>
          <a:p>
            <a:pPr lvl="1" indent="-284400"/>
            <a:r>
              <a:rPr lang="en-US" altLang="en-US" dirty="0">
                <a:cs typeface="Calibri" panose="020F0502020204030204" pitchFamily="34" charset="0"/>
                <a:sym typeface="Wingdings" panose="05000000000000000000" pitchFamily="2" charset="2"/>
              </a:rPr>
              <a:t>Activated by X</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a, X</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a, thrombin (I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a)</a:t>
            </a:r>
          </a:p>
          <a:p>
            <a:pPr lvl="1" indent="-284400"/>
            <a:r>
              <a:rPr lang="en-US" altLang="en-US" dirty="0">
                <a:cs typeface="Calibri" panose="020F0502020204030204" pitchFamily="34" charset="0"/>
                <a:sym typeface="Wingdings" panose="05000000000000000000" pitchFamily="2" charset="2"/>
              </a:rPr>
              <a:t>Likely that major site of generation of X</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a is surface of activated platelets</a:t>
            </a:r>
          </a:p>
          <a:p>
            <a:pPr lvl="1" indent="-284400"/>
            <a:r>
              <a:rPr lang="en-US" altLang="en-US" dirty="0">
                <a:cs typeface="Calibri" panose="020F0502020204030204" pitchFamily="34" charset="0"/>
                <a:sym typeface="Wingdings" panose="05000000000000000000" pitchFamily="2" charset="2"/>
              </a:rPr>
              <a:t>Only contact factor associated with abnormal bleeding (50%)</a:t>
            </a:r>
          </a:p>
        </p:txBody>
      </p:sp>
      <p:graphicFrame>
        <p:nvGraphicFramePr>
          <p:cNvPr id="35" name="Object 34">
            <a:extLst>
              <a:ext uri="{FF2B5EF4-FFF2-40B4-BE49-F238E27FC236}">
                <a16:creationId xmlns:a16="http://schemas.microsoft.com/office/drawing/2014/main" id="{0880884B-481B-4E15-A9E2-DD22A2D27F0C}"/>
              </a:ext>
            </a:extLst>
          </p:cNvPr>
          <p:cNvGraphicFramePr>
            <a:graphicFrameLocks noChangeAspect="1"/>
          </p:cNvGraphicFramePr>
          <p:nvPr>
            <p:extLst>
              <p:ext uri="{D42A27DB-BD31-4B8C-83A1-F6EECF244321}">
                <p14:modId xmlns:p14="http://schemas.microsoft.com/office/powerpoint/2010/main" val="4149459310"/>
              </p:ext>
            </p:extLst>
          </p:nvPr>
        </p:nvGraphicFramePr>
        <p:xfrm>
          <a:off x="1628775" y="862989"/>
          <a:ext cx="444500" cy="381000"/>
        </p:xfrm>
        <a:graphic>
          <a:graphicData uri="http://schemas.openxmlformats.org/presentationml/2006/ole">
            <mc:AlternateContent xmlns:mc="http://schemas.openxmlformats.org/markup-compatibility/2006">
              <mc:Choice xmlns:v="urn:schemas-microsoft-com:vml" Requires="v">
                <p:oleObj name="Equation" r:id="rId2" imgW="444240" imgH="380880" progId="Equation.DSMT4">
                  <p:embed/>
                </p:oleObj>
              </mc:Choice>
              <mc:Fallback>
                <p:oleObj name="Equation" r:id="rId2" imgW="444240" imgH="380880" progId="Equation.DSMT4">
                  <p:embed/>
                  <p:pic>
                    <p:nvPicPr>
                      <p:cNvPr id="0" name=""/>
                      <p:cNvPicPr/>
                      <p:nvPr/>
                    </p:nvPicPr>
                    <p:blipFill>
                      <a:blip r:embed="rId3"/>
                      <a:stretch>
                        <a:fillRect/>
                      </a:stretch>
                    </p:blipFill>
                    <p:spPr>
                      <a:xfrm>
                        <a:off x="1628775" y="862989"/>
                        <a:ext cx="444500" cy="381000"/>
                      </a:xfrm>
                      <a:prstGeom prst="rect">
                        <a:avLst/>
                      </a:prstGeom>
                    </p:spPr>
                  </p:pic>
                </p:oleObj>
              </mc:Fallback>
            </mc:AlternateContent>
          </a:graphicData>
        </a:graphic>
      </p:graphicFrame>
    </p:spTree>
    <p:extLst>
      <p:ext uri="{BB962C8B-B14F-4D97-AF65-F5344CB8AC3E}">
        <p14:creationId xmlns:p14="http://schemas.microsoft.com/office/powerpoint/2010/main" val="333420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8BC1-7244-435A-ADCB-88EC07B4E145}"/>
              </a:ext>
            </a:extLst>
          </p:cNvPr>
          <p:cNvSpPr>
            <a:spLocks noGrp="1"/>
          </p:cNvSpPr>
          <p:nvPr>
            <p:ph type="title"/>
          </p:nvPr>
        </p:nvSpPr>
        <p:spPr/>
        <p:txBody>
          <a:bodyPr/>
          <a:lstStyle/>
          <a:p>
            <a:r>
              <a:rPr lang="en-US" dirty="0"/>
              <a:t>Hemostatic Balance </a:t>
            </a:r>
            <a:r>
              <a:rPr lang="en-US" sz="2000" b="0" dirty="0"/>
              <a:t>(2 of 2)</a:t>
            </a:r>
          </a:p>
        </p:txBody>
      </p:sp>
      <p:sp>
        <p:nvSpPr>
          <p:cNvPr id="3" name="Content Placeholder 2">
            <a:extLst>
              <a:ext uri="{FF2B5EF4-FFF2-40B4-BE49-F238E27FC236}">
                <a16:creationId xmlns:a16="http://schemas.microsoft.com/office/drawing/2014/main" id="{1293641E-42A9-4DD1-8B99-F4407C2FFAAA}"/>
              </a:ext>
            </a:extLst>
          </p:cNvPr>
          <p:cNvSpPr>
            <a:spLocks noGrp="1"/>
          </p:cNvSpPr>
          <p:nvPr>
            <p:ph sz="quarter" idx="13"/>
          </p:nvPr>
        </p:nvSpPr>
        <p:spPr>
          <a:xfrm>
            <a:off x="457200" y="1556326"/>
            <a:ext cx="8229600" cy="4752399"/>
          </a:xfrm>
        </p:spPr>
        <p:txBody>
          <a:bodyPr/>
          <a:lstStyle/>
          <a:p>
            <a:endParaRPr lang="en-US" altLang="en-US" dirty="0"/>
          </a:p>
          <a:p>
            <a:r>
              <a:rPr lang="en-US" altLang="en-US" dirty="0"/>
              <a:t>Two stages of clot formation</a:t>
            </a:r>
          </a:p>
          <a:p>
            <a:pPr lvl="1"/>
            <a:r>
              <a:rPr lang="en-US" altLang="en-US" dirty="0"/>
              <a:t>Primary hemostasis</a:t>
            </a:r>
          </a:p>
          <a:p>
            <a:pPr lvl="2"/>
            <a:r>
              <a:rPr lang="en-US" altLang="en-US" dirty="0"/>
              <a:t>Formation of unstable platelet plug</a:t>
            </a:r>
          </a:p>
          <a:p>
            <a:pPr lvl="1"/>
            <a:r>
              <a:rPr lang="en-US" altLang="en-US" dirty="0"/>
              <a:t>Secondary hemostasis</a:t>
            </a:r>
          </a:p>
          <a:p>
            <a:pPr lvl="2"/>
            <a:r>
              <a:rPr lang="en-US" altLang="en-US" dirty="0"/>
              <a:t>Requires a series of enzyme-mediated reactions which lead to</a:t>
            </a:r>
          </a:p>
          <a:p>
            <a:pPr lvl="3"/>
            <a:r>
              <a:rPr lang="en-US" altLang="en-US" dirty="0"/>
              <a:t>Conversion of soluble fibrinogen to insoluble fibrin</a:t>
            </a:r>
          </a:p>
          <a:p>
            <a:pPr lvl="3"/>
            <a:r>
              <a:rPr lang="en-US" altLang="en-US" dirty="0"/>
              <a:t>Reinforcement of platelet plug</a:t>
            </a:r>
            <a:endParaRPr lang="en-US" altLang="en-US" sz="2200" dirty="0"/>
          </a:p>
        </p:txBody>
      </p:sp>
    </p:spTree>
    <p:extLst>
      <p:ext uri="{BB962C8B-B14F-4D97-AF65-F5344CB8AC3E}">
        <p14:creationId xmlns:p14="http://schemas.microsoft.com/office/powerpoint/2010/main" val="972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85C6-DA47-43A7-99F8-380D9D1F8200}"/>
              </a:ext>
            </a:extLst>
          </p:cNvPr>
          <p:cNvSpPr>
            <a:spLocks noGrp="1"/>
          </p:cNvSpPr>
          <p:nvPr>
            <p:ph type="title"/>
          </p:nvPr>
        </p:nvSpPr>
        <p:spPr/>
        <p:txBody>
          <a:bodyPr/>
          <a:lstStyle/>
          <a:p>
            <a:r>
              <a:rPr lang="en-US" dirty="0"/>
              <a:t>Factor </a:t>
            </a:r>
            <a:r>
              <a:rPr lang="en-US" sz="100" dirty="0">
                <a:solidFill>
                  <a:schemeClr val="bg1"/>
                </a:solidFill>
              </a:rPr>
              <a:t>Nine</a:t>
            </a:r>
          </a:p>
        </p:txBody>
      </p:sp>
      <p:sp>
        <p:nvSpPr>
          <p:cNvPr id="3" name="Content Placeholder 2">
            <a:extLst>
              <a:ext uri="{FF2B5EF4-FFF2-40B4-BE49-F238E27FC236}">
                <a16:creationId xmlns:a16="http://schemas.microsoft.com/office/drawing/2014/main" id="{270BEEC5-DC2D-4013-A660-0E8F7390F28C}"/>
              </a:ext>
            </a:extLst>
          </p:cNvPr>
          <p:cNvSpPr>
            <a:spLocks noGrp="1"/>
          </p:cNvSpPr>
          <p:nvPr>
            <p:ph sz="quarter" idx="13"/>
          </p:nvPr>
        </p:nvSpPr>
        <p:spPr>
          <a:xfrm>
            <a:off x="457200" y="1896805"/>
            <a:ext cx="8229600" cy="4712125"/>
          </a:xfrm>
        </p:spPr>
        <p:txBody>
          <a:bodyPr/>
          <a:lstStyle/>
          <a:p>
            <a:r>
              <a:rPr lang="en-US" altLang="en-US" sz="2200" dirty="0"/>
              <a:t>Synthesized by the liver</a:t>
            </a:r>
          </a:p>
          <a:p>
            <a:r>
              <a:rPr lang="en-US" altLang="en-US" sz="2200" dirty="0"/>
              <a:t>Also called Christmas factor</a:t>
            </a:r>
          </a:p>
          <a:p>
            <a:r>
              <a:rPr lang="en-US" altLang="en-US" sz="2200" dirty="0"/>
              <a:t>Gene located on X chromosome</a:t>
            </a:r>
          </a:p>
          <a:p>
            <a:r>
              <a:rPr lang="en-US" altLang="en-US" sz="2200" dirty="0"/>
              <a:t>Vitamin K-dependent factor</a:t>
            </a:r>
          </a:p>
          <a:p>
            <a:r>
              <a:rPr lang="en-US" altLang="en-US" sz="2200" dirty="0"/>
              <a:t>Activated by X</a:t>
            </a:r>
            <a:r>
              <a:rPr lang="en-US" altLang="en-US" sz="100" dirty="0"/>
              <a:t> </a:t>
            </a:r>
            <a:r>
              <a:rPr lang="en-US" altLang="en-US" sz="2200" dirty="0"/>
              <a:t>i</a:t>
            </a:r>
            <a:r>
              <a:rPr lang="en-US" altLang="en-US" sz="100" dirty="0"/>
              <a:t> </a:t>
            </a:r>
            <a:r>
              <a:rPr lang="en-US" altLang="en-US" sz="2200" dirty="0"/>
              <a:t>a</a:t>
            </a:r>
          </a:p>
          <a:p>
            <a:r>
              <a:rPr lang="en-US" altLang="en-US" sz="2200" dirty="0"/>
              <a:t>I</a:t>
            </a:r>
            <a:r>
              <a:rPr lang="en-US" altLang="en-US" sz="100" dirty="0"/>
              <a:t> </a:t>
            </a:r>
            <a:r>
              <a:rPr lang="en-US" altLang="en-US" sz="2200" dirty="0"/>
              <a:t>X</a:t>
            </a:r>
            <a:r>
              <a:rPr lang="en-US" altLang="en-US" sz="100" dirty="0"/>
              <a:t> </a:t>
            </a:r>
            <a:r>
              <a:rPr lang="en-US" altLang="en-US" sz="2200" dirty="0"/>
              <a:t>a</a:t>
            </a:r>
          </a:p>
          <a:p>
            <a:pPr lvl="1" indent="-284400"/>
            <a:r>
              <a:rPr lang="en-US" altLang="en-US" sz="2200" dirty="0"/>
              <a:t>Two chain molecule</a:t>
            </a:r>
          </a:p>
          <a:p>
            <a:pPr lvl="1" indent="-284400"/>
            <a:r>
              <a:rPr lang="en-US" altLang="en-US" sz="2200" dirty="0"/>
              <a:t>Forms complex (intrinsic Xase) with V</a:t>
            </a:r>
            <a:r>
              <a:rPr lang="en-US" altLang="en-US" sz="100" dirty="0"/>
              <a:t> </a:t>
            </a:r>
            <a:r>
              <a:rPr lang="en-US" altLang="en-US" sz="2200" dirty="0"/>
              <a:t>I</a:t>
            </a:r>
            <a:r>
              <a:rPr lang="en-US" altLang="en-US" sz="100" dirty="0"/>
              <a:t> </a:t>
            </a:r>
            <a:r>
              <a:rPr lang="en-US" altLang="en-US" sz="2200" dirty="0"/>
              <a:t>I</a:t>
            </a:r>
            <a:r>
              <a:rPr lang="en-US" altLang="en-US" sz="100" dirty="0"/>
              <a:t> </a:t>
            </a:r>
            <a:r>
              <a:rPr lang="en-US" altLang="en-US" sz="2200" dirty="0"/>
              <a:t>I</a:t>
            </a:r>
            <a:r>
              <a:rPr lang="en-US" altLang="en-US" sz="100" dirty="0"/>
              <a:t> </a:t>
            </a:r>
            <a:r>
              <a:rPr lang="en-US" altLang="en-US" sz="2200" dirty="0"/>
              <a:t>a and C</a:t>
            </a:r>
            <a:r>
              <a:rPr lang="en-US" altLang="en-US" sz="100" dirty="0"/>
              <a:t> </a:t>
            </a:r>
            <a:r>
              <a:rPr lang="en-US" altLang="en-US" sz="2200" dirty="0"/>
              <a:t>a</a:t>
            </a:r>
            <a:r>
              <a:rPr lang="en-US" altLang="en-US" sz="2200" baseline="30000" dirty="0"/>
              <a:t>++</a:t>
            </a:r>
            <a:r>
              <a:rPr lang="en-US" altLang="en-US" sz="2200" dirty="0"/>
              <a:t> on surface of activated platelets</a:t>
            </a:r>
          </a:p>
          <a:p>
            <a:pPr lvl="1" indent="-284400"/>
            <a:r>
              <a:rPr lang="en-US" altLang="en-US" sz="2200" dirty="0"/>
              <a:t>Intrinsic Xase activates X to X</a:t>
            </a:r>
            <a:r>
              <a:rPr lang="en-US" altLang="en-US" sz="100" dirty="0"/>
              <a:t> </a:t>
            </a:r>
            <a:r>
              <a:rPr lang="en-US" altLang="en-US" sz="2200" dirty="0"/>
              <a:t>a</a:t>
            </a:r>
          </a:p>
        </p:txBody>
      </p:sp>
      <p:graphicFrame>
        <p:nvGraphicFramePr>
          <p:cNvPr id="24" name="Object 23">
            <a:extLst>
              <a:ext uri="{FF2B5EF4-FFF2-40B4-BE49-F238E27FC236}">
                <a16:creationId xmlns:a16="http://schemas.microsoft.com/office/drawing/2014/main" id="{4FA9774D-A9E3-4721-B8EB-DC2E95AC950A}"/>
              </a:ext>
            </a:extLst>
          </p:cNvPr>
          <p:cNvGraphicFramePr>
            <a:graphicFrameLocks noChangeAspect="1"/>
          </p:cNvGraphicFramePr>
          <p:nvPr>
            <p:extLst>
              <p:ext uri="{D42A27DB-BD31-4B8C-83A1-F6EECF244321}">
                <p14:modId xmlns:p14="http://schemas.microsoft.com/office/powerpoint/2010/main" val="2113872758"/>
              </p:ext>
            </p:extLst>
          </p:nvPr>
        </p:nvGraphicFramePr>
        <p:xfrm>
          <a:off x="1606550" y="865588"/>
          <a:ext cx="457200" cy="381000"/>
        </p:xfrm>
        <a:graphic>
          <a:graphicData uri="http://schemas.openxmlformats.org/presentationml/2006/ole">
            <mc:AlternateContent xmlns:mc="http://schemas.openxmlformats.org/markup-compatibility/2006">
              <mc:Choice xmlns:v="urn:schemas-microsoft-com:vml" Requires="v">
                <p:oleObj name="Equation" r:id="rId2" imgW="457200" imgH="380880" progId="Equation.DSMT4">
                  <p:embed/>
                </p:oleObj>
              </mc:Choice>
              <mc:Fallback>
                <p:oleObj name="Equation" r:id="rId2" imgW="457200" imgH="380880" progId="Equation.DSMT4">
                  <p:embed/>
                  <p:pic>
                    <p:nvPicPr>
                      <p:cNvPr id="0" name=""/>
                      <p:cNvPicPr/>
                      <p:nvPr/>
                    </p:nvPicPr>
                    <p:blipFill>
                      <a:blip r:embed="rId3"/>
                      <a:stretch>
                        <a:fillRect/>
                      </a:stretch>
                    </p:blipFill>
                    <p:spPr>
                      <a:xfrm>
                        <a:off x="1606550" y="865588"/>
                        <a:ext cx="457200" cy="381000"/>
                      </a:xfrm>
                      <a:prstGeom prst="rect">
                        <a:avLst/>
                      </a:prstGeom>
                    </p:spPr>
                  </p:pic>
                </p:oleObj>
              </mc:Fallback>
            </mc:AlternateContent>
          </a:graphicData>
        </a:graphic>
      </p:graphicFrame>
    </p:spTree>
    <p:extLst>
      <p:ext uri="{BB962C8B-B14F-4D97-AF65-F5344CB8AC3E}">
        <p14:creationId xmlns:p14="http://schemas.microsoft.com/office/powerpoint/2010/main" val="467491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548C-6CB9-4D7B-8F11-7A4F4B6D5423}"/>
              </a:ext>
            </a:extLst>
          </p:cNvPr>
          <p:cNvSpPr>
            <a:spLocks noGrp="1"/>
          </p:cNvSpPr>
          <p:nvPr>
            <p:ph type="title"/>
          </p:nvPr>
        </p:nvSpPr>
        <p:spPr/>
        <p:txBody>
          <a:bodyPr/>
          <a:lstStyle/>
          <a:p>
            <a:r>
              <a:rPr lang="en-US" dirty="0"/>
              <a:t>Factor </a:t>
            </a:r>
            <a:r>
              <a:rPr lang="en-US" sz="2400" dirty="0">
                <a:solidFill>
                  <a:schemeClr val="bg1"/>
                </a:solidFill>
              </a:rPr>
              <a:t>Eight</a:t>
            </a:r>
            <a:r>
              <a:rPr lang="en-US" dirty="0"/>
              <a:t> </a:t>
            </a:r>
            <a:r>
              <a:rPr lang="en-US" sz="2000" b="0" dirty="0"/>
              <a:t>(1 of 2)</a:t>
            </a:r>
          </a:p>
        </p:txBody>
      </p:sp>
      <p:sp>
        <p:nvSpPr>
          <p:cNvPr id="3" name="Content Placeholder 2">
            <a:extLst>
              <a:ext uri="{FF2B5EF4-FFF2-40B4-BE49-F238E27FC236}">
                <a16:creationId xmlns:a16="http://schemas.microsoft.com/office/drawing/2014/main" id="{1FD51925-153A-4038-A863-BF175DAA59B3}"/>
              </a:ext>
            </a:extLst>
          </p:cNvPr>
          <p:cNvSpPr>
            <a:spLocks noGrp="1"/>
          </p:cNvSpPr>
          <p:nvPr>
            <p:ph sz="quarter" idx="13"/>
          </p:nvPr>
        </p:nvSpPr>
        <p:spPr>
          <a:xfrm>
            <a:off x="457200" y="1884031"/>
            <a:ext cx="8229600" cy="3593189"/>
          </a:xfrm>
        </p:spPr>
        <p:txBody>
          <a:bodyPr/>
          <a:lstStyle/>
          <a:p>
            <a:pPr marL="255600"/>
            <a:r>
              <a:rPr lang="en-US" altLang="en-US" dirty="0">
                <a:cs typeface="Calibri" panose="020F0502020204030204" pitchFamily="34" charset="0"/>
              </a:rPr>
              <a:t>Antihemophilic factor</a:t>
            </a:r>
          </a:p>
          <a:p>
            <a:pPr marL="740664" lvl="1" indent="-283464"/>
            <a:r>
              <a:rPr lang="en-US" altLang="en-US" dirty="0">
                <a:cs typeface="Calibri" panose="020F0502020204030204" pitchFamily="34" charset="0"/>
              </a:rPr>
              <a:t>Deficiency results in hemophilia A</a:t>
            </a:r>
          </a:p>
          <a:p>
            <a:pPr marL="255600"/>
            <a:r>
              <a:rPr lang="en-US" altLang="en-US" dirty="0">
                <a:cs typeface="Calibri" panose="020F0502020204030204" pitchFamily="34" charset="0"/>
              </a:rPr>
              <a:t>Synthesized primarily in the liver by E</a:t>
            </a:r>
            <a:r>
              <a:rPr lang="en-US" altLang="en-US" sz="100" dirty="0">
                <a:cs typeface="Calibri" panose="020F0502020204030204" pitchFamily="34" charset="0"/>
              </a:rPr>
              <a:t> </a:t>
            </a:r>
            <a:r>
              <a:rPr lang="en-US" altLang="en-US" dirty="0">
                <a:cs typeface="Calibri" panose="020F0502020204030204" pitchFamily="34" charset="0"/>
              </a:rPr>
              <a:t>c</a:t>
            </a:r>
            <a:r>
              <a:rPr lang="en-US" altLang="en-US" sz="1100" dirty="0">
                <a:cs typeface="Calibri" panose="020F0502020204030204" pitchFamily="34" charset="0"/>
              </a:rPr>
              <a:t> </a:t>
            </a:r>
            <a:r>
              <a:rPr lang="en-US" altLang="en-US" dirty="0">
                <a:cs typeface="Calibri" panose="020F0502020204030204" pitchFamily="34" charset="0"/>
              </a:rPr>
              <a:t>s</a:t>
            </a:r>
          </a:p>
          <a:p>
            <a:pPr marL="740664" lvl="1" indent="-283464"/>
            <a:r>
              <a:rPr lang="en-US" altLang="en-US" dirty="0">
                <a:cs typeface="Calibri" panose="020F0502020204030204" pitchFamily="34" charset="0"/>
              </a:rPr>
              <a:t>With a small amount of extrahepatic synthesis from endothelial cells of many tissues</a:t>
            </a:r>
          </a:p>
          <a:p>
            <a:pPr marL="255600"/>
            <a:r>
              <a:rPr lang="en-US" altLang="en-US" dirty="0">
                <a:cs typeface="Calibri" panose="020F0502020204030204" pitchFamily="34" charset="0"/>
              </a:rPr>
              <a:t>Gene located on </a:t>
            </a:r>
            <a:r>
              <a:rPr lang="en-US" altLang="en-US" dirty="0"/>
              <a:t>X chromosome</a:t>
            </a:r>
          </a:p>
          <a:p>
            <a:pPr marL="255600"/>
            <a:r>
              <a:rPr lang="en-US" altLang="en-US" dirty="0">
                <a:cs typeface="Calibri" panose="020F0502020204030204" pitchFamily="34" charset="0"/>
              </a:rPr>
              <a:t>Consists of A, B, and C domains</a:t>
            </a:r>
          </a:p>
        </p:txBody>
      </p:sp>
      <p:graphicFrame>
        <p:nvGraphicFramePr>
          <p:cNvPr id="4" name="Object 3">
            <a:extLst>
              <a:ext uri="{FF2B5EF4-FFF2-40B4-BE49-F238E27FC236}">
                <a16:creationId xmlns:a16="http://schemas.microsoft.com/office/drawing/2014/main" id="{C13C30ED-F2C4-4FCE-B032-F2698A597500}"/>
              </a:ext>
            </a:extLst>
          </p:cNvPr>
          <p:cNvGraphicFramePr>
            <a:graphicFrameLocks noChangeAspect="1"/>
          </p:cNvGraphicFramePr>
          <p:nvPr>
            <p:extLst>
              <p:ext uri="{D42A27DB-BD31-4B8C-83A1-F6EECF244321}">
                <p14:modId xmlns:p14="http://schemas.microsoft.com/office/powerpoint/2010/main" val="1076346021"/>
              </p:ext>
            </p:extLst>
          </p:nvPr>
        </p:nvGraphicFramePr>
        <p:xfrm>
          <a:off x="1609725" y="859201"/>
          <a:ext cx="711200" cy="381000"/>
        </p:xfrm>
        <a:graphic>
          <a:graphicData uri="http://schemas.openxmlformats.org/presentationml/2006/ole">
            <mc:AlternateContent xmlns:mc="http://schemas.openxmlformats.org/markup-compatibility/2006">
              <mc:Choice xmlns:v="urn:schemas-microsoft-com:vml" Requires="v">
                <p:oleObj name="Equation" r:id="rId2" imgW="711000" imgH="380880" progId="Equation.DSMT4">
                  <p:embed/>
                </p:oleObj>
              </mc:Choice>
              <mc:Fallback>
                <p:oleObj name="Equation" r:id="rId2" imgW="711000" imgH="380880" progId="Equation.DSMT4">
                  <p:embed/>
                  <p:pic>
                    <p:nvPicPr>
                      <p:cNvPr id="0" name=""/>
                      <p:cNvPicPr/>
                      <p:nvPr/>
                    </p:nvPicPr>
                    <p:blipFill>
                      <a:blip r:embed="rId3"/>
                      <a:stretch>
                        <a:fillRect/>
                      </a:stretch>
                    </p:blipFill>
                    <p:spPr>
                      <a:xfrm>
                        <a:off x="1609725" y="859201"/>
                        <a:ext cx="711200" cy="381000"/>
                      </a:xfrm>
                      <a:prstGeom prst="rect">
                        <a:avLst/>
                      </a:prstGeom>
                    </p:spPr>
                  </p:pic>
                </p:oleObj>
              </mc:Fallback>
            </mc:AlternateContent>
          </a:graphicData>
        </a:graphic>
      </p:graphicFrame>
    </p:spTree>
    <p:extLst>
      <p:ext uri="{BB962C8B-B14F-4D97-AF65-F5344CB8AC3E}">
        <p14:creationId xmlns:p14="http://schemas.microsoft.com/office/powerpoint/2010/main" val="4095495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548C-6CB9-4D7B-8F11-7A4F4B6D5423}"/>
              </a:ext>
            </a:extLst>
          </p:cNvPr>
          <p:cNvSpPr>
            <a:spLocks noGrp="1"/>
          </p:cNvSpPr>
          <p:nvPr>
            <p:ph type="title"/>
          </p:nvPr>
        </p:nvSpPr>
        <p:spPr/>
        <p:txBody>
          <a:bodyPr/>
          <a:lstStyle/>
          <a:p>
            <a:r>
              <a:rPr lang="en-US" dirty="0"/>
              <a:t>Factor </a:t>
            </a:r>
            <a:r>
              <a:rPr lang="en-US" sz="2400" dirty="0">
                <a:solidFill>
                  <a:schemeClr val="bg1"/>
                </a:solidFill>
              </a:rPr>
              <a:t>Eight</a:t>
            </a:r>
            <a:r>
              <a:rPr lang="en-US" dirty="0"/>
              <a:t> </a:t>
            </a:r>
            <a:r>
              <a:rPr lang="en-US" sz="2000" b="0" dirty="0"/>
              <a:t>(2 of 2)</a:t>
            </a:r>
          </a:p>
        </p:txBody>
      </p:sp>
      <p:sp>
        <p:nvSpPr>
          <p:cNvPr id="3" name="Content Placeholder 2">
            <a:extLst>
              <a:ext uri="{FF2B5EF4-FFF2-40B4-BE49-F238E27FC236}">
                <a16:creationId xmlns:a16="http://schemas.microsoft.com/office/drawing/2014/main" id="{1FD51925-153A-4038-A863-BF175DAA59B3}"/>
              </a:ext>
            </a:extLst>
          </p:cNvPr>
          <p:cNvSpPr>
            <a:spLocks noGrp="1"/>
          </p:cNvSpPr>
          <p:nvPr>
            <p:ph sz="quarter" idx="13"/>
          </p:nvPr>
        </p:nvSpPr>
        <p:spPr>
          <a:xfrm>
            <a:off x="315909" y="1735786"/>
            <a:ext cx="6146800" cy="452302"/>
          </a:xfrm>
        </p:spPr>
        <p:txBody>
          <a:bodyPr/>
          <a:lstStyle/>
          <a:p>
            <a:r>
              <a:rPr lang="en-US" altLang="en-US" dirty="0">
                <a:cs typeface="Calibri" panose="020F0502020204030204" pitchFamily="34" charset="0"/>
              </a:rPr>
              <a:t>Circulates in plasma as complex with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t>
            </a:r>
          </a:p>
        </p:txBody>
      </p:sp>
      <p:sp>
        <p:nvSpPr>
          <p:cNvPr id="18" name="Content Placeholder 17">
            <a:extLst>
              <a:ext uri="{FF2B5EF4-FFF2-40B4-BE49-F238E27FC236}">
                <a16:creationId xmlns:a16="http://schemas.microsoft.com/office/drawing/2014/main" id="{736654A9-3657-43EA-B106-BC26600161C7}"/>
              </a:ext>
            </a:extLst>
          </p:cNvPr>
          <p:cNvSpPr>
            <a:spLocks noGrp="1"/>
          </p:cNvSpPr>
          <p:nvPr>
            <p:ph sz="quarter" idx="14"/>
          </p:nvPr>
        </p:nvSpPr>
        <p:spPr>
          <a:xfrm>
            <a:off x="457201" y="2065781"/>
            <a:ext cx="2176234" cy="401431"/>
          </a:xfrm>
        </p:spPr>
        <p:txBody>
          <a:bodyPr/>
          <a:lstStyle/>
          <a:p>
            <a:pPr lvl="1" indent="-284400"/>
            <a:r>
              <a:rPr lang="en-US" altLang="en-US" dirty="0">
                <a:cs typeface="Calibri" panose="020F0502020204030204" pitchFamily="34" charset="0"/>
              </a:rPr>
              <a:t>Stabilizes</a:t>
            </a:r>
            <a:endParaRPr lang="en-US" dirty="0">
              <a:cs typeface="Calibri" panose="020F0502020204030204" pitchFamily="34" charset="0"/>
            </a:endParaRPr>
          </a:p>
        </p:txBody>
      </p:sp>
      <p:sp>
        <p:nvSpPr>
          <p:cNvPr id="15" name="Content Placeholder 14">
            <a:extLst>
              <a:ext uri="{FF2B5EF4-FFF2-40B4-BE49-F238E27FC236}">
                <a16:creationId xmlns:a16="http://schemas.microsoft.com/office/drawing/2014/main" id="{E8FAF533-3485-4865-BAAE-C3B584E6A718}"/>
              </a:ext>
            </a:extLst>
          </p:cNvPr>
          <p:cNvSpPr>
            <a:spLocks noGrp="1"/>
          </p:cNvSpPr>
          <p:nvPr>
            <p:ph sz="quarter" idx="15"/>
          </p:nvPr>
        </p:nvSpPr>
        <p:spPr>
          <a:xfrm>
            <a:off x="457200" y="2526855"/>
            <a:ext cx="1966686" cy="396982"/>
          </a:xfrm>
        </p:spPr>
        <p:txBody>
          <a:bodyPr/>
          <a:lstStyle/>
          <a:p>
            <a:pPr lvl="1" indent="-284400"/>
            <a:r>
              <a:rPr lang="en-US" dirty="0"/>
              <a:t>Protects</a:t>
            </a:r>
          </a:p>
        </p:txBody>
      </p:sp>
      <p:sp>
        <p:nvSpPr>
          <p:cNvPr id="5" name="Content Placeholder 4">
            <a:extLst>
              <a:ext uri="{FF2B5EF4-FFF2-40B4-BE49-F238E27FC236}">
                <a16:creationId xmlns:a16="http://schemas.microsoft.com/office/drawing/2014/main" id="{E4586BBA-4A17-40E9-8FEE-79F247C1FFC5}"/>
              </a:ext>
            </a:extLst>
          </p:cNvPr>
          <p:cNvSpPr>
            <a:spLocks noGrp="1"/>
          </p:cNvSpPr>
          <p:nvPr>
            <p:ph sz="quarter" idx="16"/>
          </p:nvPr>
        </p:nvSpPr>
        <p:spPr>
          <a:xfrm>
            <a:off x="3035109" y="2531963"/>
            <a:ext cx="4114799" cy="406300"/>
          </a:xfrm>
        </p:spPr>
        <p:txBody>
          <a:bodyPr/>
          <a:lstStyle/>
          <a:p>
            <a:pPr marL="432" indent="0">
              <a:buNone/>
            </a:pPr>
            <a:r>
              <a:rPr lang="en-US" dirty="0"/>
              <a:t>from inhibition or degradation</a:t>
            </a:r>
          </a:p>
        </p:txBody>
      </p:sp>
      <p:sp>
        <p:nvSpPr>
          <p:cNvPr id="6" name="Content Placeholder 5">
            <a:extLst>
              <a:ext uri="{FF2B5EF4-FFF2-40B4-BE49-F238E27FC236}">
                <a16:creationId xmlns:a16="http://schemas.microsoft.com/office/drawing/2014/main" id="{90E467D3-E738-4B9E-AF8F-260F4C1D3A5E}"/>
              </a:ext>
            </a:extLst>
          </p:cNvPr>
          <p:cNvSpPr>
            <a:spLocks noGrp="1"/>
          </p:cNvSpPr>
          <p:nvPr>
            <p:ph sz="quarter" idx="17"/>
          </p:nvPr>
        </p:nvSpPr>
        <p:spPr>
          <a:xfrm>
            <a:off x="457199" y="2970732"/>
            <a:ext cx="2235201" cy="399826"/>
          </a:xfrm>
        </p:spPr>
        <p:txBody>
          <a:bodyPr/>
          <a:lstStyle/>
          <a:p>
            <a:pPr lvl="1"/>
            <a:r>
              <a:rPr lang="en-US" dirty="0"/>
              <a:t>Regulates</a:t>
            </a:r>
          </a:p>
        </p:txBody>
      </p:sp>
      <p:sp>
        <p:nvSpPr>
          <p:cNvPr id="7" name="Content Placeholder 6">
            <a:extLst>
              <a:ext uri="{FF2B5EF4-FFF2-40B4-BE49-F238E27FC236}">
                <a16:creationId xmlns:a16="http://schemas.microsoft.com/office/drawing/2014/main" id="{FD139E2F-0A6D-49FC-877D-6F6B5359B04E}"/>
              </a:ext>
            </a:extLst>
          </p:cNvPr>
          <p:cNvSpPr>
            <a:spLocks noGrp="1"/>
          </p:cNvSpPr>
          <p:nvPr>
            <p:ph sz="quarter" idx="18"/>
          </p:nvPr>
        </p:nvSpPr>
        <p:spPr>
          <a:xfrm>
            <a:off x="3287482" y="2997596"/>
            <a:ext cx="1081313" cy="406938"/>
          </a:xfrm>
        </p:spPr>
        <p:txBody>
          <a:bodyPr/>
          <a:lstStyle/>
          <a:p>
            <a:pPr marL="432" indent="0">
              <a:buNone/>
            </a:pPr>
            <a:r>
              <a:rPr lang="en-US" dirty="0"/>
              <a:t>activity</a:t>
            </a:r>
          </a:p>
        </p:txBody>
      </p:sp>
      <p:sp>
        <p:nvSpPr>
          <p:cNvPr id="23" name="Content Placeholder 22">
            <a:extLst>
              <a:ext uri="{FF2B5EF4-FFF2-40B4-BE49-F238E27FC236}">
                <a16:creationId xmlns:a16="http://schemas.microsoft.com/office/drawing/2014/main" id="{6A9F134E-BD97-454B-AAF3-C8ED7A772648}"/>
              </a:ext>
            </a:extLst>
          </p:cNvPr>
          <p:cNvSpPr>
            <a:spLocks noGrp="1"/>
          </p:cNvSpPr>
          <p:nvPr>
            <p:ph sz="quarter" idx="19"/>
          </p:nvPr>
        </p:nvSpPr>
        <p:spPr>
          <a:xfrm>
            <a:off x="457200" y="3446297"/>
            <a:ext cx="2111827" cy="434522"/>
          </a:xfrm>
        </p:spPr>
        <p:txBody>
          <a:bodyPr/>
          <a:lstStyle/>
          <a:p>
            <a:r>
              <a:rPr lang="en-US" dirty="0"/>
              <a:t>Labile factor</a:t>
            </a:r>
          </a:p>
        </p:txBody>
      </p:sp>
      <p:sp>
        <p:nvSpPr>
          <p:cNvPr id="24" name="Content Placeholder 23">
            <a:extLst>
              <a:ext uri="{FF2B5EF4-FFF2-40B4-BE49-F238E27FC236}">
                <a16:creationId xmlns:a16="http://schemas.microsoft.com/office/drawing/2014/main" id="{827D1C91-79EB-4C8D-902E-75B379416DF3}"/>
              </a:ext>
            </a:extLst>
          </p:cNvPr>
          <p:cNvSpPr>
            <a:spLocks noGrp="1"/>
          </p:cNvSpPr>
          <p:nvPr>
            <p:ph sz="quarter" idx="20"/>
          </p:nvPr>
        </p:nvSpPr>
        <p:spPr>
          <a:xfrm>
            <a:off x="457201" y="3982652"/>
            <a:ext cx="223837" cy="388048"/>
          </a:xfrm>
        </p:spPr>
        <p:txBody>
          <a:bodyPr/>
          <a:lstStyle/>
          <a:p>
            <a:pPr marL="0" indent="0"/>
            <a:r>
              <a:rPr lang="en-US" dirty="0"/>
              <a:t> </a:t>
            </a:r>
            <a:r>
              <a:rPr lang="en-US" sz="100" dirty="0"/>
              <a:t> </a:t>
            </a:r>
          </a:p>
        </p:txBody>
      </p:sp>
      <p:sp>
        <p:nvSpPr>
          <p:cNvPr id="25" name="Content Placeholder 24">
            <a:extLst>
              <a:ext uri="{FF2B5EF4-FFF2-40B4-BE49-F238E27FC236}">
                <a16:creationId xmlns:a16="http://schemas.microsoft.com/office/drawing/2014/main" id="{41D2722B-6D7F-46A5-9E3A-376D34A23713}"/>
              </a:ext>
            </a:extLst>
          </p:cNvPr>
          <p:cNvSpPr>
            <a:spLocks noGrp="1"/>
          </p:cNvSpPr>
          <p:nvPr>
            <p:ph sz="quarter" idx="21"/>
          </p:nvPr>
        </p:nvSpPr>
        <p:spPr>
          <a:xfrm>
            <a:off x="1331910" y="3984444"/>
            <a:ext cx="4114799" cy="410320"/>
          </a:xfrm>
        </p:spPr>
        <p:txBody>
          <a:bodyPr/>
          <a:lstStyle/>
          <a:p>
            <a:pPr marL="432" indent="0">
              <a:buNone/>
            </a:pPr>
            <a:r>
              <a:rPr lang="en-US" altLang="en-US" dirty="0">
                <a:cs typeface="Times New Roman" panose="02020603050405020304" pitchFamily="18" charset="0"/>
                <a:sym typeface="Wingdings" panose="05000000000000000000" pitchFamily="2" charset="2"/>
              </a:rPr>
              <a:t>→</a:t>
            </a:r>
            <a:r>
              <a:rPr lang="en-US" altLang="en-US" dirty="0">
                <a:cs typeface="Calibri" panose="020F0502020204030204" pitchFamily="34" charset="0"/>
                <a:sym typeface="Wingdings" panose="05000000000000000000" pitchFamily="2" charset="2"/>
              </a:rPr>
              <a:t> V</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I</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a by thrombin (also X</a:t>
            </a:r>
            <a:r>
              <a:rPr lang="en-US" altLang="en-US" sz="100" dirty="0">
                <a:cs typeface="Calibri" panose="020F0502020204030204" pitchFamily="34" charset="0"/>
                <a:sym typeface="Wingdings" panose="05000000000000000000" pitchFamily="2" charset="2"/>
              </a:rPr>
              <a:t> </a:t>
            </a:r>
            <a:r>
              <a:rPr lang="en-US" altLang="en-US" dirty="0">
                <a:cs typeface="Calibri" panose="020F0502020204030204" pitchFamily="34" charset="0"/>
                <a:sym typeface="Wingdings" panose="05000000000000000000" pitchFamily="2" charset="2"/>
              </a:rPr>
              <a:t>a)</a:t>
            </a:r>
          </a:p>
        </p:txBody>
      </p:sp>
      <p:sp>
        <p:nvSpPr>
          <p:cNvPr id="26" name="Content Placeholder 25">
            <a:extLst>
              <a:ext uri="{FF2B5EF4-FFF2-40B4-BE49-F238E27FC236}">
                <a16:creationId xmlns:a16="http://schemas.microsoft.com/office/drawing/2014/main" id="{E4811099-698C-4C93-A3BE-A66310398CED}"/>
              </a:ext>
            </a:extLst>
          </p:cNvPr>
          <p:cNvSpPr>
            <a:spLocks noGrp="1"/>
          </p:cNvSpPr>
          <p:nvPr>
            <p:ph sz="quarter" idx="22"/>
          </p:nvPr>
        </p:nvSpPr>
        <p:spPr>
          <a:xfrm>
            <a:off x="457201" y="4449476"/>
            <a:ext cx="8012112" cy="435107"/>
          </a:xfrm>
        </p:spPr>
        <p:txBody>
          <a:bodyPr/>
          <a:lstStyle/>
          <a:p>
            <a:pPr lvl="1"/>
            <a:r>
              <a:rPr lang="en-US" dirty="0"/>
              <a:t>Functions as cofactor in the intrinsic Xase complex</a:t>
            </a:r>
          </a:p>
        </p:txBody>
      </p:sp>
      <p:graphicFrame>
        <p:nvGraphicFramePr>
          <p:cNvPr id="4" name="Object 3">
            <a:extLst>
              <a:ext uri="{FF2B5EF4-FFF2-40B4-BE49-F238E27FC236}">
                <a16:creationId xmlns:a16="http://schemas.microsoft.com/office/drawing/2014/main" id="{C13C30ED-F2C4-4FCE-B032-F2698A597500}"/>
              </a:ext>
            </a:extLst>
          </p:cNvPr>
          <p:cNvGraphicFramePr>
            <a:graphicFrameLocks noChangeAspect="1"/>
          </p:cNvGraphicFramePr>
          <p:nvPr>
            <p:extLst>
              <p:ext uri="{D42A27DB-BD31-4B8C-83A1-F6EECF244321}">
                <p14:modId xmlns:p14="http://schemas.microsoft.com/office/powerpoint/2010/main" val="1568721171"/>
              </p:ext>
            </p:extLst>
          </p:nvPr>
        </p:nvGraphicFramePr>
        <p:xfrm>
          <a:off x="1574799" y="885374"/>
          <a:ext cx="711200" cy="381000"/>
        </p:xfrm>
        <a:graphic>
          <a:graphicData uri="http://schemas.openxmlformats.org/presentationml/2006/ole">
            <mc:AlternateContent xmlns:mc="http://schemas.openxmlformats.org/markup-compatibility/2006">
              <mc:Choice xmlns:v="urn:schemas-microsoft-com:vml" Requires="v">
                <p:oleObj name="Equation" r:id="rId2" imgW="711000" imgH="380880" progId="Equation.DSMT4">
                  <p:embed/>
                </p:oleObj>
              </mc:Choice>
              <mc:Fallback>
                <p:oleObj name="Equation" r:id="rId2" imgW="711000" imgH="380880" progId="Equation.DSMT4">
                  <p:embed/>
                  <p:pic>
                    <p:nvPicPr>
                      <p:cNvPr id="4" name="Object 3">
                        <a:extLst>
                          <a:ext uri="{FF2B5EF4-FFF2-40B4-BE49-F238E27FC236}">
                            <a16:creationId xmlns:a16="http://schemas.microsoft.com/office/drawing/2014/main" id="{C13C30ED-F2C4-4FCE-B032-F2698A597500}"/>
                          </a:ext>
                        </a:extLst>
                      </p:cNvPr>
                      <p:cNvPicPr/>
                      <p:nvPr/>
                    </p:nvPicPr>
                    <p:blipFill>
                      <a:blip r:embed="rId3"/>
                      <a:stretch>
                        <a:fillRect/>
                      </a:stretch>
                    </p:blipFill>
                    <p:spPr>
                      <a:xfrm>
                        <a:off x="1574799" y="885374"/>
                        <a:ext cx="711200" cy="381000"/>
                      </a:xfrm>
                      <a:prstGeom prst="rect">
                        <a:avLst/>
                      </a:prstGeom>
                    </p:spPr>
                  </p:pic>
                </p:oleObj>
              </mc:Fallback>
            </mc:AlternateContent>
          </a:graphicData>
        </a:graphic>
      </p:graphicFrame>
      <p:graphicFrame>
        <p:nvGraphicFramePr>
          <p:cNvPr id="19" name="Object 18" descr="Eight">
            <a:extLst>
              <a:ext uri="{FF2B5EF4-FFF2-40B4-BE49-F238E27FC236}">
                <a16:creationId xmlns:a16="http://schemas.microsoft.com/office/drawing/2014/main" id="{13855F92-EAD9-4CE9-8902-956298570B54}"/>
              </a:ext>
            </a:extLst>
          </p:cNvPr>
          <p:cNvGraphicFramePr>
            <a:graphicFrameLocks noChangeAspect="1"/>
          </p:cNvGraphicFramePr>
          <p:nvPr>
            <p:extLst>
              <p:ext uri="{D42A27DB-BD31-4B8C-83A1-F6EECF244321}">
                <p14:modId xmlns:p14="http://schemas.microsoft.com/office/powerpoint/2010/main" val="37614680"/>
              </p:ext>
            </p:extLst>
          </p:nvPr>
        </p:nvGraphicFramePr>
        <p:xfrm>
          <a:off x="2658835" y="2128615"/>
          <a:ext cx="495300" cy="279400"/>
        </p:xfrm>
        <a:graphic>
          <a:graphicData uri="http://schemas.openxmlformats.org/presentationml/2006/ole">
            <mc:AlternateContent xmlns:mc="http://schemas.openxmlformats.org/markup-compatibility/2006">
              <mc:Choice xmlns:v="urn:schemas-microsoft-com:vml" Requires="v">
                <p:oleObj name="Equation" r:id="rId4" imgW="495000" imgH="279360" progId="Equation.DSMT4">
                  <p:embed/>
                </p:oleObj>
              </mc:Choice>
              <mc:Fallback>
                <p:oleObj name="Equation" r:id="rId4" imgW="495000" imgH="279360" progId="Equation.DSMT4">
                  <p:embed/>
                  <p:pic>
                    <p:nvPicPr>
                      <p:cNvPr id="0" name=""/>
                      <p:cNvPicPr/>
                      <p:nvPr/>
                    </p:nvPicPr>
                    <p:blipFill>
                      <a:blip r:embed="rId5"/>
                      <a:stretch>
                        <a:fillRect/>
                      </a:stretch>
                    </p:blipFill>
                    <p:spPr>
                      <a:xfrm>
                        <a:off x="2658835" y="2128615"/>
                        <a:ext cx="495300" cy="279400"/>
                      </a:xfrm>
                      <a:prstGeom prst="rect">
                        <a:avLst/>
                      </a:prstGeom>
                    </p:spPr>
                  </p:pic>
                </p:oleObj>
              </mc:Fallback>
            </mc:AlternateContent>
          </a:graphicData>
        </a:graphic>
      </p:graphicFrame>
      <p:graphicFrame>
        <p:nvGraphicFramePr>
          <p:cNvPr id="21" name="Object 20" descr="Eight">
            <a:extLst>
              <a:ext uri="{FF2B5EF4-FFF2-40B4-BE49-F238E27FC236}">
                <a16:creationId xmlns:a16="http://schemas.microsoft.com/office/drawing/2014/main" id="{5674518E-E163-4FD4-B924-24485BB19A45}"/>
              </a:ext>
            </a:extLst>
          </p:cNvPr>
          <p:cNvGraphicFramePr>
            <a:graphicFrameLocks noChangeAspect="1"/>
          </p:cNvGraphicFramePr>
          <p:nvPr>
            <p:extLst>
              <p:ext uri="{D42A27DB-BD31-4B8C-83A1-F6EECF244321}">
                <p14:modId xmlns:p14="http://schemas.microsoft.com/office/powerpoint/2010/main" val="2147286947"/>
              </p:ext>
            </p:extLst>
          </p:nvPr>
        </p:nvGraphicFramePr>
        <p:xfrm>
          <a:off x="2460170" y="2598176"/>
          <a:ext cx="495300" cy="279400"/>
        </p:xfrm>
        <a:graphic>
          <a:graphicData uri="http://schemas.openxmlformats.org/presentationml/2006/ole">
            <mc:AlternateContent xmlns:mc="http://schemas.openxmlformats.org/markup-compatibility/2006">
              <mc:Choice xmlns:v="urn:schemas-microsoft-com:vml" Requires="v">
                <p:oleObj name="Equation" r:id="rId4" imgW="495000" imgH="279360" progId="Equation.DSMT4">
                  <p:embed/>
                </p:oleObj>
              </mc:Choice>
              <mc:Fallback>
                <p:oleObj name="Equation" r:id="rId4" imgW="495000" imgH="279360" progId="Equation.DSMT4">
                  <p:embed/>
                  <p:pic>
                    <p:nvPicPr>
                      <p:cNvPr id="19" name="Object 18">
                        <a:extLst>
                          <a:ext uri="{FF2B5EF4-FFF2-40B4-BE49-F238E27FC236}">
                            <a16:creationId xmlns:a16="http://schemas.microsoft.com/office/drawing/2014/main" id="{13855F92-EAD9-4CE9-8902-956298570B54}"/>
                          </a:ext>
                        </a:extLst>
                      </p:cNvPr>
                      <p:cNvPicPr/>
                      <p:nvPr/>
                    </p:nvPicPr>
                    <p:blipFill>
                      <a:blip r:embed="rId5"/>
                      <a:stretch>
                        <a:fillRect/>
                      </a:stretch>
                    </p:blipFill>
                    <p:spPr>
                      <a:xfrm>
                        <a:off x="2460170" y="2598176"/>
                        <a:ext cx="495300" cy="279400"/>
                      </a:xfrm>
                      <a:prstGeom prst="rect">
                        <a:avLst/>
                      </a:prstGeom>
                    </p:spPr>
                  </p:pic>
                </p:oleObj>
              </mc:Fallback>
            </mc:AlternateContent>
          </a:graphicData>
        </a:graphic>
      </p:graphicFrame>
      <p:graphicFrame>
        <p:nvGraphicFramePr>
          <p:cNvPr id="22" name="Object 21" descr="Eight">
            <a:extLst>
              <a:ext uri="{FF2B5EF4-FFF2-40B4-BE49-F238E27FC236}">
                <a16:creationId xmlns:a16="http://schemas.microsoft.com/office/drawing/2014/main" id="{01E96795-05B1-4B4C-BD87-F5D01C7BB83C}"/>
              </a:ext>
            </a:extLst>
          </p:cNvPr>
          <p:cNvGraphicFramePr>
            <a:graphicFrameLocks noChangeAspect="1"/>
          </p:cNvGraphicFramePr>
          <p:nvPr>
            <p:extLst>
              <p:ext uri="{D42A27DB-BD31-4B8C-83A1-F6EECF244321}">
                <p14:modId xmlns:p14="http://schemas.microsoft.com/office/powerpoint/2010/main" val="2401847356"/>
              </p:ext>
            </p:extLst>
          </p:nvPr>
        </p:nvGraphicFramePr>
        <p:xfrm>
          <a:off x="2715982" y="3035947"/>
          <a:ext cx="495300" cy="279400"/>
        </p:xfrm>
        <a:graphic>
          <a:graphicData uri="http://schemas.openxmlformats.org/presentationml/2006/ole">
            <mc:AlternateContent xmlns:mc="http://schemas.openxmlformats.org/markup-compatibility/2006">
              <mc:Choice xmlns:v="urn:schemas-microsoft-com:vml" Requires="v">
                <p:oleObj name="Equation" r:id="rId4" imgW="495000" imgH="279360" progId="Equation.DSMT4">
                  <p:embed/>
                </p:oleObj>
              </mc:Choice>
              <mc:Fallback>
                <p:oleObj name="Equation" r:id="rId4" imgW="495000" imgH="279360" progId="Equation.DSMT4">
                  <p:embed/>
                  <p:pic>
                    <p:nvPicPr>
                      <p:cNvPr id="21" name="Object 20">
                        <a:extLst>
                          <a:ext uri="{FF2B5EF4-FFF2-40B4-BE49-F238E27FC236}">
                            <a16:creationId xmlns:a16="http://schemas.microsoft.com/office/drawing/2014/main" id="{5674518E-E163-4FD4-B924-24485BB19A45}"/>
                          </a:ext>
                        </a:extLst>
                      </p:cNvPr>
                      <p:cNvPicPr/>
                      <p:nvPr/>
                    </p:nvPicPr>
                    <p:blipFill>
                      <a:blip r:embed="rId5"/>
                      <a:stretch>
                        <a:fillRect/>
                      </a:stretch>
                    </p:blipFill>
                    <p:spPr>
                      <a:xfrm>
                        <a:off x="2715982" y="3035947"/>
                        <a:ext cx="495300" cy="279400"/>
                      </a:xfrm>
                      <a:prstGeom prst="rect">
                        <a:avLst/>
                      </a:prstGeom>
                    </p:spPr>
                  </p:pic>
                </p:oleObj>
              </mc:Fallback>
            </mc:AlternateContent>
          </a:graphicData>
        </a:graphic>
      </p:graphicFrame>
      <p:graphicFrame>
        <p:nvGraphicFramePr>
          <p:cNvPr id="33" name="Object 32" descr="Eight">
            <a:extLst>
              <a:ext uri="{FF2B5EF4-FFF2-40B4-BE49-F238E27FC236}">
                <a16:creationId xmlns:a16="http://schemas.microsoft.com/office/drawing/2014/main" id="{51D70D52-B46D-4BBE-925F-3B70AB5E7202}"/>
              </a:ext>
            </a:extLst>
          </p:cNvPr>
          <p:cNvGraphicFramePr>
            <a:graphicFrameLocks noChangeAspect="1"/>
          </p:cNvGraphicFramePr>
          <p:nvPr>
            <p:extLst>
              <p:ext uri="{D42A27DB-BD31-4B8C-83A1-F6EECF244321}">
                <p14:modId xmlns:p14="http://schemas.microsoft.com/office/powerpoint/2010/main" val="742081046"/>
              </p:ext>
            </p:extLst>
          </p:nvPr>
        </p:nvGraphicFramePr>
        <p:xfrm>
          <a:off x="720498" y="4013808"/>
          <a:ext cx="495300" cy="279400"/>
        </p:xfrm>
        <a:graphic>
          <a:graphicData uri="http://schemas.openxmlformats.org/presentationml/2006/ole">
            <mc:AlternateContent xmlns:mc="http://schemas.openxmlformats.org/markup-compatibility/2006">
              <mc:Choice xmlns:v="urn:schemas-microsoft-com:vml" Requires="v">
                <p:oleObj name="Equation" r:id="rId6" imgW="495000" imgH="279360" progId="Equation.DSMT4">
                  <p:embed/>
                </p:oleObj>
              </mc:Choice>
              <mc:Fallback>
                <p:oleObj name="Equation" r:id="rId6" imgW="495000" imgH="279360" progId="Equation.DSMT4">
                  <p:embed/>
                  <p:pic>
                    <p:nvPicPr>
                      <p:cNvPr id="0" name=""/>
                      <p:cNvPicPr/>
                      <p:nvPr/>
                    </p:nvPicPr>
                    <p:blipFill>
                      <a:blip r:embed="rId7"/>
                      <a:stretch>
                        <a:fillRect/>
                      </a:stretch>
                    </p:blipFill>
                    <p:spPr>
                      <a:xfrm>
                        <a:off x="720498" y="4013808"/>
                        <a:ext cx="495300" cy="279400"/>
                      </a:xfrm>
                      <a:prstGeom prst="rect">
                        <a:avLst/>
                      </a:prstGeom>
                    </p:spPr>
                  </p:pic>
                </p:oleObj>
              </mc:Fallback>
            </mc:AlternateContent>
          </a:graphicData>
        </a:graphic>
      </p:graphicFrame>
    </p:spTree>
    <p:extLst>
      <p:ext uri="{BB962C8B-B14F-4D97-AF65-F5344CB8AC3E}">
        <p14:creationId xmlns:p14="http://schemas.microsoft.com/office/powerpoint/2010/main" val="355567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35DD-7DEA-4BAE-BE3F-CF032DC78190}"/>
              </a:ext>
            </a:extLst>
          </p:cNvPr>
          <p:cNvSpPr>
            <a:spLocks noGrp="1"/>
          </p:cNvSpPr>
          <p:nvPr>
            <p:ph type="title"/>
          </p:nvPr>
        </p:nvSpPr>
        <p:spPr/>
        <p:txBody>
          <a:bodyPr/>
          <a:lstStyle/>
          <a:p>
            <a:r>
              <a:rPr lang="en-US" dirty="0"/>
              <a:t>Figure 32-6</a:t>
            </a:r>
          </a:p>
        </p:txBody>
      </p:sp>
      <p:pic>
        <p:nvPicPr>
          <p:cNvPr id="4" name="Picture 3" descr="The cofactor, F V I I I a in the center, binds to the platelet phospholipids and orients F I X a and F X to enhance activation of F X . F I X a and F X are bound to the platelet surface via C a + + bridges. Spikes on platelet indicate activated platelet.">
            <a:extLst>
              <a:ext uri="{FF2B5EF4-FFF2-40B4-BE49-F238E27FC236}">
                <a16:creationId xmlns:a16="http://schemas.microsoft.com/office/drawing/2014/main" id="{5FBDFF74-D963-4D6D-840F-5F373AEDD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212" y="1587282"/>
            <a:ext cx="6357574" cy="4572000"/>
          </a:xfrm>
          <a:prstGeom prst="rect">
            <a:avLst/>
          </a:prstGeom>
        </p:spPr>
      </p:pic>
    </p:spTree>
    <p:extLst>
      <p:ext uri="{BB962C8B-B14F-4D97-AF65-F5344CB8AC3E}">
        <p14:creationId xmlns:p14="http://schemas.microsoft.com/office/powerpoint/2010/main" val="149438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35DD-7DEA-4BAE-BE3F-CF032DC78190}"/>
              </a:ext>
            </a:extLst>
          </p:cNvPr>
          <p:cNvSpPr>
            <a:spLocks noGrp="1"/>
          </p:cNvSpPr>
          <p:nvPr>
            <p:ph type="title"/>
          </p:nvPr>
        </p:nvSpPr>
        <p:spPr/>
        <p:txBody>
          <a:bodyPr/>
          <a:lstStyle/>
          <a:p>
            <a:r>
              <a:rPr lang="en-US" dirty="0"/>
              <a:t>Figure 32-7</a:t>
            </a:r>
          </a:p>
        </p:txBody>
      </p:sp>
      <p:pic>
        <p:nvPicPr>
          <p:cNvPr id="4" name="Picture 3" descr="Six rows of synthesis, processing and activation begin with synthesis of F V I I I across the top through the processing and activation . F V I I I is synthesized as a large precursor protein. When secreted from the endothelial cell into the circulation, F V I I I is cleaved within the B domain, resulting in a heavy chain with A 1 to A 2 and the majority of the B domain, and a light chain, A 3 to C 1 to C 2 domains. F V I I I is activated to F V I I I a when thrombin cleaves the heavy and light chains of F V I I I and releases the B domain from both. The active F V I I I a consists of the A 1 and A 3 to C 1 to C 2 domains which are associated in a copper dependent manner, and A 2 which is associated by weak electrostatic interactions. ">
            <a:extLst>
              <a:ext uri="{FF2B5EF4-FFF2-40B4-BE49-F238E27FC236}">
                <a16:creationId xmlns:a16="http://schemas.microsoft.com/office/drawing/2014/main" id="{757F7A66-A3EF-4FA8-8728-D87CE340A2BC}"/>
              </a:ext>
            </a:extLst>
          </p:cNvPr>
          <p:cNvPicPr>
            <a:picLocks noChangeAspect="1"/>
          </p:cNvPicPr>
          <p:nvPr/>
        </p:nvPicPr>
        <p:blipFill>
          <a:blip r:embed="rId3"/>
          <a:stretch>
            <a:fillRect/>
          </a:stretch>
        </p:blipFill>
        <p:spPr>
          <a:xfrm>
            <a:off x="838831" y="1641543"/>
            <a:ext cx="7466338" cy="4300139"/>
          </a:xfrm>
          <a:prstGeom prst="rect">
            <a:avLst/>
          </a:prstGeom>
        </p:spPr>
      </p:pic>
    </p:spTree>
    <p:extLst>
      <p:ext uri="{BB962C8B-B14F-4D97-AF65-F5344CB8AC3E}">
        <p14:creationId xmlns:p14="http://schemas.microsoft.com/office/powerpoint/2010/main" val="25024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3921-1B85-4008-AEDB-436522A66BCF}"/>
              </a:ext>
            </a:extLst>
          </p:cNvPr>
          <p:cNvSpPr>
            <a:spLocks noGrp="1"/>
          </p:cNvSpPr>
          <p:nvPr>
            <p:ph type="title"/>
          </p:nvPr>
        </p:nvSpPr>
        <p:spPr/>
        <p:txBody>
          <a:bodyPr/>
          <a:lstStyle/>
          <a:p>
            <a:r>
              <a:rPr lang="en-US" dirty="0"/>
              <a:t>von Willebrand Factor </a:t>
            </a:r>
            <a:r>
              <a:rPr lang="en-US" sz="2000" b="0" dirty="0"/>
              <a:t>(1 of 2)</a:t>
            </a:r>
          </a:p>
        </p:txBody>
      </p:sp>
      <p:sp>
        <p:nvSpPr>
          <p:cNvPr id="3" name="Content Placeholder 2">
            <a:extLst>
              <a:ext uri="{FF2B5EF4-FFF2-40B4-BE49-F238E27FC236}">
                <a16:creationId xmlns:a16="http://schemas.microsoft.com/office/drawing/2014/main" id="{4B0141DF-5937-484B-BFDA-A088F4782F6F}"/>
              </a:ext>
            </a:extLst>
          </p:cNvPr>
          <p:cNvSpPr>
            <a:spLocks noGrp="1"/>
          </p:cNvSpPr>
          <p:nvPr>
            <p:ph sz="quarter" idx="13"/>
          </p:nvPr>
        </p:nvSpPr>
        <p:spPr>
          <a:xfrm>
            <a:off x="381000" y="1793337"/>
            <a:ext cx="8229600" cy="1293253"/>
          </a:xfrm>
        </p:spPr>
        <p:txBody>
          <a:bodyPr/>
          <a:lstStyle/>
          <a:p>
            <a:r>
              <a:rPr lang="en-US" altLang="en-US" dirty="0"/>
              <a:t>Large multimeric glycoprotein</a:t>
            </a:r>
          </a:p>
          <a:p>
            <a:pPr lvl="1" indent="-284400"/>
            <a:r>
              <a:rPr lang="en-US" altLang="en-US" dirty="0"/>
              <a:t>Ultralarge multimers in platelets and E</a:t>
            </a:r>
            <a:r>
              <a:rPr lang="en-US" altLang="en-US" sz="100" dirty="0"/>
              <a:t> </a:t>
            </a:r>
            <a:r>
              <a:rPr lang="en-US" altLang="en-US" dirty="0"/>
              <a:t>Cs (U</a:t>
            </a:r>
            <a:r>
              <a:rPr lang="en-US" altLang="en-US" sz="100" dirty="0"/>
              <a:t> </a:t>
            </a:r>
            <a:r>
              <a:rPr lang="en-US" altLang="en-US" dirty="0"/>
              <a:t>L</a:t>
            </a:r>
            <a:r>
              <a:rPr lang="en-US" altLang="en-US" sz="100" dirty="0"/>
              <a:t> </a:t>
            </a:r>
            <a:r>
              <a:rPr lang="en-US" altLang="en-US" dirty="0"/>
              <a:t>V</a:t>
            </a:r>
            <a:r>
              <a:rPr lang="en-US" altLang="en-US" sz="100" dirty="0"/>
              <a:t> </a:t>
            </a:r>
            <a:r>
              <a:rPr lang="en-US" altLang="en-US" dirty="0"/>
              <a:t>W</a:t>
            </a:r>
            <a:r>
              <a:rPr lang="en-US" altLang="en-US" sz="100" dirty="0"/>
              <a:t> </a:t>
            </a:r>
            <a:r>
              <a:rPr lang="en-US" altLang="en-US" dirty="0"/>
              <a:t>F)</a:t>
            </a:r>
          </a:p>
          <a:p>
            <a:pPr lvl="1" indent="-284400"/>
            <a:r>
              <a:rPr lang="en-US" altLang="en-US" dirty="0"/>
              <a:t>Smaller multimers in plasma</a:t>
            </a:r>
          </a:p>
        </p:txBody>
      </p:sp>
      <p:sp>
        <p:nvSpPr>
          <p:cNvPr id="4" name="Content Placeholder 3">
            <a:extLst>
              <a:ext uri="{FF2B5EF4-FFF2-40B4-BE49-F238E27FC236}">
                <a16:creationId xmlns:a16="http://schemas.microsoft.com/office/drawing/2014/main" id="{0FB0F0D4-48CA-47FF-B0F5-95DD3DA0E086}"/>
              </a:ext>
            </a:extLst>
          </p:cNvPr>
          <p:cNvSpPr>
            <a:spLocks noGrp="1"/>
          </p:cNvSpPr>
          <p:nvPr>
            <p:ph sz="quarter" idx="14"/>
          </p:nvPr>
        </p:nvSpPr>
        <p:spPr>
          <a:xfrm>
            <a:off x="457200" y="2918137"/>
            <a:ext cx="1506435" cy="450701"/>
          </a:xfrm>
        </p:spPr>
        <p:txBody>
          <a:bodyPr/>
          <a:lstStyle/>
          <a:p>
            <a:r>
              <a:rPr lang="en-US" altLang="en-US" dirty="0"/>
              <a:t>Binds to</a:t>
            </a:r>
            <a:endParaRPr lang="en-US" dirty="0"/>
          </a:p>
        </p:txBody>
      </p:sp>
      <p:sp>
        <p:nvSpPr>
          <p:cNvPr id="5" name="Content Placeholder 4">
            <a:extLst>
              <a:ext uri="{FF2B5EF4-FFF2-40B4-BE49-F238E27FC236}">
                <a16:creationId xmlns:a16="http://schemas.microsoft.com/office/drawing/2014/main" id="{EB2F3D75-140A-4D2F-B910-B2ADF7A7D338}"/>
              </a:ext>
            </a:extLst>
          </p:cNvPr>
          <p:cNvSpPr>
            <a:spLocks noGrp="1"/>
          </p:cNvSpPr>
          <p:nvPr>
            <p:ph sz="quarter" idx="15"/>
          </p:nvPr>
        </p:nvSpPr>
        <p:spPr>
          <a:xfrm>
            <a:off x="2385706" y="2902237"/>
            <a:ext cx="2676828" cy="428772"/>
          </a:xfrm>
        </p:spPr>
        <p:txBody>
          <a:bodyPr/>
          <a:lstStyle/>
          <a:p>
            <a:pPr marL="432" indent="0">
              <a:buNone/>
            </a:pPr>
            <a:r>
              <a:rPr lang="en-US" altLang="en-US" dirty="0"/>
              <a:t>in a 1:1 molar ratio</a:t>
            </a:r>
            <a:endParaRPr lang="en-US" dirty="0"/>
          </a:p>
        </p:txBody>
      </p:sp>
      <p:sp>
        <p:nvSpPr>
          <p:cNvPr id="6" name="Content Placeholder 5">
            <a:extLst>
              <a:ext uri="{FF2B5EF4-FFF2-40B4-BE49-F238E27FC236}">
                <a16:creationId xmlns:a16="http://schemas.microsoft.com/office/drawing/2014/main" id="{94BDDFE9-89ED-4098-827D-76CB8ADD834D}"/>
              </a:ext>
            </a:extLst>
          </p:cNvPr>
          <p:cNvSpPr>
            <a:spLocks noGrp="1"/>
          </p:cNvSpPr>
          <p:nvPr>
            <p:ph sz="quarter" idx="16"/>
          </p:nvPr>
        </p:nvSpPr>
        <p:spPr>
          <a:xfrm>
            <a:off x="457200" y="3464522"/>
            <a:ext cx="8498113" cy="2358761"/>
          </a:xfrm>
        </p:spPr>
        <p:txBody>
          <a:bodyPr/>
          <a:lstStyle/>
          <a:p>
            <a:r>
              <a:rPr lang="en-US" altLang="en-US" dirty="0"/>
              <a:t>Synthesized by E</a:t>
            </a:r>
            <a:r>
              <a:rPr lang="en-US" altLang="en-US" sz="100" dirty="0"/>
              <a:t> </a:t>
            </a:r>
            <a:r>
              <a:rPr lang="en-US" altLang="en-US" dirty="0"/>
              <a:t>Cs and M</a:t>
            </a:r>
            <a:r>
              <a:rPr lang="en-US" altLang="en-US" sz="100" dirty="0"/>
              <a:t> </a:t>
            </a:r>
            <a:r>
              <a:rPr lang="en-US" altLang="en-US" dirty="0"/>
              <a:t>Ks</a:t>
            </a:r>
          </a:p>
          <a:p>
            <a:pPr lvl="1"/>
            <a:r>
              <a:rPr lang="en-US" altLang="en-US" dirty="0"/>
              <a:t>Stored in secretory granules (Weibel-Palade bodies, </a:t>
            </a:r>
            <a:r>
              <a:rPr lang="el-GR" altLang="en-US" i="1" dirty="0">
                <a:cs typeface="Times New Roman" panose="02020603050405020304" pitchFamily="18" charset="0"/>
              </a:rPr>
              <a:t>α</a:t>
            </a:r>
            <a:r>
              <a:rPr lang="en-US" altLang="en-US" dirty="0"/>
              <a:t>-granules)</a:t>
            </a:r>
          </a:p>
          <a:p>
            <a:r>
              <a:rPr lang="en-US" altLang="en-US" dirty="0"/>
              <a:t>Release induced by:</a:t>
            </a:r>
          </a:p>
          <a:p>
            <a:pPr lvl="1"/>
            <a:r>
              <a:rPr lang="en-US" altLang="en-US" dirty="0"/>
              <a:t>Thrombin, A</a:t>
            </a:r>
            <a:r>
              <a:rPr lang="en-US" altLang="en-US" sz="100" dirty="0"/>
              <a:t> </a:t>
            </a:r>
            <a:r>
              <a:rPr lang="en-US" altLang="en-US" dirty="0"/>
              <a:t>D</a:t>
            </a:r>
            <a:r>
              <a:rPr lang="en-US" altLang="en-US" sz="100" dirty="0"/>
              <a:t> </a:t>
            </a:r>
            <a:r>
              <a:rPr lang="en-US" altLang="en-US" dirty="0"/>
              <a:t>P, epinephrine, histamine, D</a:t>
            </a:r>
            <a:r>
              <a:rPr lang="en-US" altLang="en-US" sz="100" dirty="0"/>
              <a:t> </a:t>
            </a:r>
            <a:r>
              <a:rPr lang="en-US" altLang="en-US" dirty="0"/>
              <a:t>D</a:t>
            </a:r>
            <a:r>
              <a:rPr lang="en-US" altLang="en-US" sz="100" dirty="0"/>
              <a:t> </a:t>
            </a:r>
            <a:r>
              <a:rPr lang="en-US" altLang="en-US" dirty="0"/>
              <a:t>A</a:t>
            </a:r>
            <a:r>
              <a:rPr lang="en-US" altLang="en-US" sz="100" dirty="0"/>
              <a:t> </a:t>
            </a:r>
            <a:r>
              <a:rPr lang="en-US" altLang="en-US" dirty="0"/>
              <a:t>V</a:t>
            </a:r>
            <a:r>
              <a:rPr lang="en-US" altLang="en-US" sz="100" dirty="0"/>
              <a:t> </a:t>
            </a:r>
            <a:r>
              <a:rPr lang="en-US" altLang="en-US" dirty="0"/>
              <a:t>P</a:t>
            </a:r>
          </a:p>
        </p:txBody>
      </p:sp>
      <p:graphicFrame>
        <p:nvGraphicFramePr>
          <p:cNvPr id="19" name="Object 18" descr="Eight">
            <a:extLst>
              <a:ext uri="{FF2B5EF4-FFF2-40B4-BE49-F238E27FC236}">
                <a16:creationId xmlns:a16="http://schemas.microsoft.com/office/drawing/2014/main" id="{6E923EA2-A2D7-49E2-9FBA-910A53279993}"/>
              </a:ext>
            </a:extLst>
          </p:cNvPr>
          <p:cNvGraphicFramePr>
            <a:graphicFrameLocks noChangeAspect="1"/>
          </p:cNvGraphicFramePr>
          <p:nvPr>
            <p:extLst>
              <p:ext uri="{D42A27DB-BD31-4B8C-83A1-F6EECF244321}">
                <p14:modId xmlns:p14="http://schemas.microsoft.com/office/powerpoint/2010/main" val="2977530941"/>
              </p:ext>
            </p:extLst>
          </p:nvPr>
        </p:nvGraphicFramePr>
        <p:xfrm>
          <a:off x="1804910" y="2918095"/>
          <a:ext cx="495300" cy="279400"/>
        </p:xfrm>
        <a:graphic>
          <a:graphicData uri="http://schemas.openxmlformats.org/presentationml/2006/ole">
            <mc:AlternateContent xmlns:mc="http://schemas.openxmlformats.org/markup-compatibility/2006">
              <mc:Choice xmlns:v="urn:schemas-microsoft-com:vml" Requires="v">
                <p:oleObj name="Equation" r:id="rId2" imgW="495000" imgH="279360" progId="Equation.DSMT4">
                  <p:embed/>
                </p:oleObj>
              </mc:Choice>
              <mc:Fallback>
                <p:oleObj name="Equation" r:id="rId2" imgW="495000" imgH="279360" progId="Equation.DSMT4">
                  <p:embed/>
                  <p:pic>
                    <p:nvPicPr>
                      <p:cNvPr id="0" name=""/>
                      <p:cNvPicPr/>
                      <p:nvPr/>
                    </p:nvPicPr>
                    <p:blipFill>
                      <a:blip r:embed="rId3"/>
                      <a:stretch>
                        <a:fillRect/>
                      </a:stretch>
                    </p:blipFill>
                    <p:spPr>
                      <a:xfrm>
                        <a:off x="1804910" y="2918095"/>
                        <a:ext cx="495300" cy="279400"/>
                      </a:xfrm>
                      <a:prstGeom prst="rect">
                        <a:avLst/>
                      </a:prstGeom>
                    </p:spPr>
                  </p:pic>
                </p:oleObj>
              </mc:Fallback>
            </mc:AlternateContent>
          </a:graphicData>
        </a:graphic>
      </p:graphicFrame>
    </p:spTree>
    <p:extLst>
      <p:ext uri="{BB962C8B-B14F-4D97-AF65-F5344CB8AC3E}">
        <p14:creationId xmlns:p14="http://schemas.microsoft.com/office/powerpoint/2010/main" val="253616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F000-029C-4C1B-AF49-D0E38360FF28}"/>
              </a:ext>
            </a:extLst>
          </p:cNvPr>
          <p:cNvSpPr>
            <a:spLocks noGrp="1"/>
          </p:cNvSpPr>
          <p:nvPr>
            <p:ph type="title"/>
          </p:nvPr>
        </p:nvSpPr>
        <p:spPr/>
        <p:txBody>
          <a:bodyPr/>
          <a:lstStyle/>
          <a:p>
            <a:r>
              <a:rPr lang="en-US" dirty="0"/>
              <a:t>von Willebrand Factor </a:t>
            </a:r>
            <a:r>
              <a:rPr lang="en-US" sz="2000" b="0" dirty="0"/>
              <a:t>(2 of 2)</a:t>
            </a:r>
          </a:p>
        </p:txBody>
      </p:sp>
      <p:sp>
        <p:nvSpPr>
          <p:cNvPr id="3" name="Content Placeholder 2">
            <a:extLst>
              <a:ext uri="{FF2B5EF4-FFF2-40B4-BE49-F238E27FC236}">
                <a16:creationId xmlns:a16="http://schemas.microsoft.com/office/drawing/2014/main" id="{4B80B6B1-C2AF-4392-934D-9D2FA35D6DD3}"/>
              </a:ext>
            </a:extLst>
          </p:cNvPr>
          <p:cNvSpPr>
            <a:spLocks noGrp="1"/>
          </p:cNvSpPr>
          <p:nvPr>
            <p:ph sz="quarter" idx="13"/>
          </p:nvPr>
        </p:nvSpPr>
        <p:spPr>
          <a:xfrm>
            <a:off x="457200" y="1851603"/>
            <a:ext cx="8001000" cy="4361872"/>
          </a:xfrm>
        </p:spPr>
        <p:txBody>
          <a:bodyPr/>
          <a:lstStyle/>
          <a:p>
            <a:r>
              <a:rPr lang="en-US" altLang="en-US" dirty="0">
                <a:cs typeface="Calibri" panose="020F0502020204030204" pitchFamily="34" charset="0"/>
              </a:rPr>
              <a:t>U</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a:t>
            </a:r>
          </a:p>
          <a:p>
            <a:pPr lvl="1" indent="-284400"/>
            <a:r>
              <a:rPr lang="en-US" altLang="en-US" dirty="0">
                <a:cs typeface="Calibri" panose="020F0502020204030204" pitchFamily="34" charset="0"/>
              </a:rPr>
              <a:t>Tethered to E</a:t>
            </a:r>
            <a:r>
              <a:rPr lang="en-US" altLang="en-US" sz="100" dirty="0">
                <a:cs typeface="Calibri" panose="020F0502020204030204" pitchFamily="34" charset="0"/>
              </a:rPr>
              <a:t> </a:t>
            </a:r>
            <a:r>
              <a:rPr lang="en-US" altLang="en-US" dirty="0">
                <a:cs typeface="Calibri" panose="020F0502020204030204" pitchFamily="34" charset="0"/>
              </a:rPr>
              <a:t>C surface</a:t>
            </a:r>
          </a:p>
          <a:p>
            <a:pPr lvl="1" indent="-284400"/>
            <a:r>
              <a:rPr lang="en-US" altLang="en-US" dirty="0">
                <a:cs typeface="Calibri" panose="020F0502020204030204" pitchFamily="34" charset="0"/>
              </a:rPr>
              <a:t>Cleaved by A</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M</a:t>
            </a:r>
            <a:r>
              <a:rPr lang="en-US" altLang="en-US" sz="100" dirty="0">
                <a:cs typeface="Calibri" panose="020F0502020204030204" pitchFamily="34" charset="0"/>
              </a:rPr>
              <a:t> </a:t>
            </a:r>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S-13</a:t>
            </a:r>
          </a:p>
          <a:p>
            <a:pPr lvl="2"/>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cleaving protease</a:t>
            </a:r>
          </a:p>
          <a:p>
            <a:pPr lvl="1" indent="-284400"/>
            <a:r>
              <a:rPr lang="en-US" altLang="en-US" dirty="0">
                <a:cs typeface="Calibri" panose="020F0502020204030204" pitchFamily="34" charset="0"/>
              </a:rPr>
              <a:t>Can cause spontaneous aggregation if released directly into plasma</a:t>
            </a:r>
          </a:p>
          <a:p>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promotes platelet adhesion to subendothelium via G</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b/I</a:t>
            </a:r>
            <a:r>
              <a:rPr lang="en-US" altLang="en-US" sz="100" dirty="0">
                <a:cs typeface="Calibri" panose="020F0502020204030204" pitchFamily="34" charset="0"/>
              </a:rPr>
              <a:t> </a:t>
            </a:r>
            <a:r>
              <a:rPr lang="en-US" altLang="en-US" dirty="0">
                <a:cs typeface="Calibri" panose="020F0502020204030204" pitchFamily="34" charset="0"/>
              </a:rPr>
              <a:t>X receptor</a:t>
            </a:r>
          </a:p>
          <a:p>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also promotes aggregation via G</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b/I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receptor</a:t>
            </a:r>
          </a:p>
        </p:txBody>
      </p:sp>
    </p:spTree>
    <p:extLst>
      <p:ext uri="{BB962C8B-B14F-4D97-AF65-F5344CB8AC3E}">
        <p14:creationId xmlns:p14="http://schemas.microsoft.com/office/powerpoint/2010/main" val="3166599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F59B-1F08-4E7D-9DDE-030AA3FDE2D7}"/>
              </a:ext>
            </a:extLst>
          </p:cNvPr>
          <p:cNvSpPr>
            <a:spLocks noGrp="1"/>
          </p:cNvSpPr>
          <p:nvPr>
            <p:ph type="title"/>
          </p:nvPr>
        </p:nvSpPr>
        <p:spPr/>
        <p:txBody>
          <a:bodyPr/>
          <a:lstStyle/>
          <a:p>
            <a:r>
              <a:rPr lang="en-US" sz="3400" dirty="0"/>
              <a:t>Figure 32-8 Synthesis and Secretion of F</a:t>
            </a:r>
            <a:r>
              <a:rPr lang="en-US" sz="100" dirty="0"/>
              <a:t> </a:t>
            </a:r>
            <a:r>
              <a:rPr lang="en-US" sz="3400" dirty="0"/>
              <a:t>V</a:t>
            </a:r>
            <a:r>
              <a:rPr lang="en-US" sz="100" dirty="0"/>
              <a:t> </a:t>
            </a:r>
            <a:r>
              <a:rPr lang="en-US" sz="3400" dirty="0"/>
              <a:t>I</a:t>
            </a:r>
            <a:r>
              <a:rPr lang="en-US" sz="100" dirty="0"/>
              <a:t> </a:t>
            </a:r>
            <a:r>
              <a:rPr lang="en-US" sz="3400" dirty="0"/>
              <a:t>I</a:t>
            </a:r>
            <a:r>
              <a:rPr lang="en-US" sz="100" dirty="0"/>
              <a:t> </a:t>
            </a:r>
            <a:r>
              <a:rPr lang="en-US" sz="3400" dirty="0"/>
              <a:t>I/von Willebrand Complex</a:t>
            </a:r>
          </a:p>
        </p:txBody>
      </p:sp>
      <p:pic>
        <p:nvPicPr>
          <p:cNvPr id="4" name="Picture 3" descr="From the top down, V W F m R N A is transcribed in the nucleus of megakaryocytes and endothelial cells, chromosome 12. The pre pro V W F is translated in the E R, the top level and undergoes glycosylation and dimer formation. In the second, larger Golgi, additional glycosylation and sulfation occurs, V W F is multimerized, and the propeptide is cleaved . V W F is spontaneously secreted or stored in Weibel Palade bodies of endothelial cells or platelet α granules before release into plasma, or third level, where V W F p p and V W F dissociate and circulate independently. Synthesis of F V I I I occurs in the liver or last level. Both V W F and F V I I I are secreted into the plasma where they bind together. ">
            <a:extLst>
              <a:ext uri="{FF2B5EF4-FFF2-40B4-BE49-F238E27FC236}">
                <a16:creationId xmlns:a16="http://schemas.microsoft.com/office/drawing/2014/main" id="{9FDC6B98-B284-4381-BE00-4EB5FF48B665}"/>
              </a:ext>
            </a:extLst>
          </p:cNvPr>
          <p:cNvPicPr>
            <a:picLocks noChangeAspect="1"/>
          </p:cNvPicPr>
          <p:nvPr/>
        </p:nvPicPr>
        <p:blipFill>
          <a:blip r:embed="rId3"/>
          <a:stretch>
            <a:fillRect/>
          </a:stretch>
        </p:blipFill>
        <p:spPr>
          <a:xfrm>
            <a:off x="1943100" y="1789804"/>
            <a:ext cx="4995850" cy="4335425"/>
          </a:xfrm>
          <a:prstGeom prst="rect">
            <a:avLst/>
          </a:prstGeom>
        </p:spPr>
      </p:pic>
    </p:spTree>
    <p:extLst>
      <p:ext uri="{BB962C8B-B14F-4D97-AF65-F5344CB8AC3E}">
        <p14:creationId xmlns:p14="http://schemas.microsoft.com/office/powerpoint/2010/main" val="2353252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F59B-1F08-4E7D-9DDE-030AA3FDE2D7}"/>
              </a:ext>
            </a:extLst>
          </p:cNvPr>
          <p:cNvSpPr>
            <a:spLocks noGrp="1"/>
          </p:cNvSpPr>
          <p:nvPr>
            <p:ph type="title"/>
          </p:nvPr>
        </p:nvSpPr>
        <p:spPr/>
        <p:txBody>
          <a:bodyPr/>
          <a:lstStyle/>
          <a:p>
            <a:r>
              <a:rPr lang="en-US" dirty="0"/>
              <a:t>Figure 32-9</a:t>
            </a:r>
          </a:p>
        </p:txBody>
      </p:sp>
      <p:pic>
        <p:nvPicPr>
          <p:cNvPr id="4" name="Picture 3" descr="From the left, Domains D 1 and D 2 are the propeptide removed during processing. domain D ‘ plus part of domain D 3 are the binding site for F V I I I. in the middle sector, domain A 1 contains binding sites for G P I b, heparin, and collagen. domain A 3 contains the major binding site for collagen. domain C 1 contains the binding site for G P I I b slash I I I a. in the third sector, disulfide bridges at D 3 and the C terminal end are the sites of attachment when forming multimers and dimers, respectively. ">
            <a:extLst>
              <a:ext uri="{FF2B5EF4-FFF2-40B4-BE49-F238E27FC236}">
                <a16:creationId xmlns:a16="http://schemas.microsoft.com/office/drawing/2014/main" id="{BA224C40-A4F0-4BD5-8FBC-DFF89ADF9538}"/>
              </a:ext>
            </a:extLst>
          </p:cNvPr>
          <p:cNvPicPr>
            <a:picLocks noChangeAspect="1"/>
          </p:cNvPicPr>
          <p:nvPr/>
        </p:nvPicPr>
        <p:blipFill>
          <a:blip r:embed="rId3"/>
          <a:stretch>
            <a:fillRect/>
          </a:stretch>
        </p:blipFill>
        <p:spPr>
          <a:xfrm>
            <a:off x="449392" y="2149933"/>
            <a:ext cx="8237408" cy="2358608"/>
          </a:xfrm>
          <a:prstGeom prst="rect">
            <a:avLst/>
          </a:prstGeom>
        </p:spPr>
      </p:pic>
    </p:spTree>
    <p:extLst>
      <p:ext uri="{BB962C8B-B14F-4D97-AF65-F5344CB8AC3E}">
        <p14:creationId xmlns:p14="http://schemas.microsoft.com/office/powerpoint/2010/main" val="2930416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ADFB-E0C3-4FBA-B72F-3C10BA2076E8}"/>
              </a:ext>
            </a:extLst>
          </p:cNvPr>
          <p:cNvSpPr>
            <a:spLocks noGrp="1"/>
          </p:cNvSpPr>
          <p:nvPr>
            <p:ph type="title"/>
          </p:nvPr>
        </p:nvSpPr>
        <p:spPr/>
        <p:txBody>
          <a:bodyPr/>
          <a:lstStyle/>
          <a:p>
            <a:r>
              <a:rPr lang="en-US" dirty="0"/>
              <a:t>Extrinsic Pathway</a:t>
            </a:r>
          </a:p>
        </p:txBody>
      </p:sp>
      <p:sp>
        <p:nvSpPr>
          <p:cNvPr id="3" name="Content Placeholder 2">
            <a:extLst>
              <a:ext uri="{FF2B5EF4-FFF2-40B4-BE49-F238E27FC236}">
                <a16:creationId xmlns:a16="http://schemas.microsoft.com/office/drawing/2014/main" id="{F0EDA469-228F-4102-83C0-AFEFD0572E16}"/>
              </a:ext>
            </a:extLst>
          </p:cNvPr>
          <p:cNvSpPr>
            <a:spLocks noGrp="1"/>
          </p:cNvSpPr>
          <p:nvPr>
            <p:ph sz="quarter" idx="13"/>
          </p:nvPr>
        </p:nvSpPr>
        <p:spPr>
          <a:xfrm>
            <a:off x="310018" y="1772679"/>
            <a:ext cx="8523962" cy="1227987"/>
          </a:xfrm>
        </p:spPr>
        <p:txBody>
          <a:bodyPr/>
          <a:lstStyle/>
          <a:p>
            <a:r>
              <a:rPr lang="en-US" altLang="en-US" dirty="0">
                <a:cs typeface="Calibri" panose="020F0502020204030204" pitchFamily="34" charset="0"/>
              </a:rPr>
              <a:t>Vessel injury</a:t>
            </a:r>
          </a:p>
          <a:p>
            <a:pPr lvl="1" indent="-283464"/>
            <a:r>
              <a:rPr lang="en-US" altLang="en-US" dirty="0">
                <a:cs typeface="Calibri" panose="020F0502020204030204" pitchFamily="34" charset="0"/>
              </a:rPr>
              <a:t>Nonvascular cells (fibroblasts, smooth muscle cells) with T</a:t>
            </a:r>
            <a:r>
              <a:rPr lang="en-US" altLang="en-US" sz="100" dirty="0">
                <a:cs typeface="Calibri" panose="020F0502020204030204" pitchFamily="34" charset="0"/>
              </a:rPr>
              <a:t> </a:t>
            </a:r>
            <a:r>
              <a:rPr lang="en-US" altLang="en-US" dirty="0">
                <a:cs typeface="Calibri" panose="020F0502020204030204" pitchFamily="34" charset="0"/>
              </a:rPr>
              <a:t>F on their surface are exposed to blood</a:t>
            </a:r>
          </a:p>
        </p:txBody>
      </p:sp>
      <p:sp>
        <p:nvSpPr>
          <p:cNvPr id="4" name="Content Placeholder 3">
            <a:extLst>
              <a:ext uri="{FF2B5EF4-FFF2-40B4-BE49-F238E27FC236}">
                <a16:creationId xmlns:a16="http://schemas.microsoft.com/office/drawing/2014/main" id="{22FBE20A-EB39-4048-BCCF-5B1D19547A41}"/>
              </a:ext>
            </a:extLst>
          </p:cNvPr>
          <p:cNvSpPr>
            <a:spLocks noGrp="1"/>
          </p:cNvSpPr>
          <p:nvPr>
            <p:ph sz="quarter" idx="14"/>
          </p:nvPr>
        </p:nvSpPr>
        <p:spPr>
          <a:xfrm>
            <a:off x="457200" y="2862421"/>
            <a:ext cx="2054225" cy="426525"/>
          </a:xfrm>
        </p:spPr>
        <p:txBody>
          <a:bodyPr/>
          <a:lstStyle/>
          <a:p>
            <a:pPr lvl="1" indent="-283464"/>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F binds</a:t>
            </a:r>
            <a:endParaRPr lang="en-US" dirty="0">
              <a:cs typeface="Calibri" panose="020F0502020204030204" pitchFamily="34" charset="0"/>
            </a:endParaRPr>
          </a:p>
        </p:txBody>
      </p:sp>
      <p:sp>
        <p:nvSpPr>
          <p:cNvPr id="5" name="Content Placeholder 4">
            <a:extLst>
              <a:ext uri="{FF2B5EF4-FFF2-40B4-BE49-F238E27FC236}">
                <a16:creationId xmlns:a16="http://schemas.microsoft.com/office/drawing/2014/main" id="{68A64684-4150-4007-9C4B-406A9EE80AAA}"/>
              </a:ext>
            </a:extLst>
          </p:cNvPr>
          <p:cNvSpPr>
            <a:spLocks noGrp="1"/>
          </p:cNvSpPr>
          <p:nvPr>
            <p:ph sz="quarter" idx="15"/>
          </p:nvPr>
        </p:nvSpPr>
        <p:spPr>
          <a:xfrm>
            <a:off x="2520785" y="2832414"/>
            <a:ext cx="4476216" cy="412575"/>
          </a:xfrm>
        </p:spPr>
        <p:txBody>
          <a:bodyPr/>
          <a:lstStyle/>
          <a:p>
            <a:pPr marL="0" lvl="1" indent="0">
              <a:buNone/>
            </a:pPr>
            <a:r>
              <a:rPr lang="en-US" altLang="en-US" dirty="0"/>
              <a:t>and V</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r>
              <a:rPr lang="en-US" altLang="en-US" dirty="0">
                <a:cs typeface="Calibri" panose="020F0502020204030204" pitchFamily="34" charset="0"/>
              </a:rPr>
              <a:t> in the presence of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p>
        </p:txBody>
      </p:sp>
      <p:sp>
        <p:nvSpPr>
          <p:cNvPr id="6" name="Content Placeholder 5">
            <a:extLst>
              <a:ext uri="{FF2B5EF4-FFF2-40B4-BE49-F238E27FC236}">
                <a16:creationId xmlns:a16="http://schemas.microsoft.com/office/drawing/2014/main" id="{B0FF56DD-F6A7-44E3-89E5-E3D4EB480370}"/>
              </a:ext>
            </a:extLst>
          </p:cNvPr>
          <p:cNvSpPr>
            <a:spLocks noGrp="1"/>
          </p:cNvSpPr>
          <p:nvPr>
            <p:ph sz="quarter" idx="16"/>
          </p:nvPr>
        </p:nvSpPr>
        <p:spPr>
          <a:xfrm>
            <a:off x="457200" y="3342724"/>
            <a:ext cx="8229599" cy="409553"/>
          </a:xfrm>
        </p:spPr>
        <p:txBody>
          <a:bodyPr/>
          <a:lstStyle/>
          <a:p>
            <a:pPr lvl="1"/>
            <a:r>
              <a:rPr lang="en-US" dirty="0"/>
              <a:t>Forms V</a:t>
            </a:r>
            <a:r>
              <a:rPr lang="en-US" sz="100" dirty="0"/>
              <a:t> </a:t>
            </a:r>
            <a:r>
              <a:rPr lang="en-US" dirty="0"/>
              <a:t>I</a:t>
            </a:r>
            <a:r>
              <a:rPr lang="en-US" sz="100" dirty="0"/>
              <a:t> </a:t>
            </a:r>
            <a:r>
              <a:rPr lang="en-US" dirty="0"/>
              <a:t>I</a:t>
            </a:r>
            <a:r>
              <a:rPr lang="en-US" sz="100" dirty="0"/>
              <a:t> </a:t>
            </a:r>
            <a:r>
              <a:rPr lang="en-US" dirty="0"/>
              <a:t>a/T</a:t>
            </a:r>
            <a:r>
              <a:rPr lang="en-US" sz="100" dirty="0"/>
              <a:t> </a:t>
            </a:r>
            <a:r>
              <a:rPr lang="en-US" dirty="0"/>
              <a:t>F complex</a:t>
            </a:r>
          </a:p>
        </p:txBody>
      </p:sp>
      <p:sp>
        <p:nvSpPr>
          <p:cNvPr id="8" name="Content Placeholder 7">
            <a:extLst>
              <a:ext uri="{FF2B5EF4-FFF2-40B4-BE49-F238E27FC236}">
                <a16:creationId xmlns:a16="http://schemas.microsoft.com/office/drawing/2014/main" id="{D9524EE5-1482-4F8A-8292-D3710AD50CB3}"/>
              </a:ext>
            </a:extLst>
          </p:cNvPr>
          <p:cNvSpPr>
            <a:spLocks noGrp="1"/>
          </p:cNvSpPr>
          <p:nvPr>
            <p:ph sz="quarter" idx="17"/>
          </p:nvPr>
        </p:nvSpPr>
        <p:spPr>
          <a:xfrm>
            <a:off x="457201" y="3809554"/>
            <a:ext cx="8012112" cy="409748"/>
          </a:xfrm>
        </p:spPr>
        <p:txBody>
          <a:bodyPr/>
          <a:lstStyle/>
          <a:p>
            <a:pPr lvl="2" indent="-228600"/>
            <a:r>
              <a:rPr lang="en-US" altLang="en-US" dirty="0">
                <a:cs typeface="Calibri" panose="020F0502020204030204" pitchFamily="34" charset="0"/>
              </a:rPr>
              <a:t>Initiates extrinsic pathway</a:t>
            </a:r>
          </a:p>
        </p:txBody>
      </p:sp>
      <p:sp>
        <p:nvSpPr>
          <p:cNvPr id="9" name="Content Placeholder 8">
            <a:extLst>
              <a:ext uri="{FF2B5EF4-FFF2-40B4-BE49-F238E27FC236}">
                <a16:creationId xmlns:a16="http://schemas.microsoft.com/office/drawing/2014/main" id="{DDF827EC-28F2-4A7C-ADA0-F3E766753D6B}"/>
              </a:ext>
            </a:extLst>
          </p:cNvPr>
          <p:cNvSpPr>
            <a:spLocks noGrp="1"/>
          </p:cNvSpPr>
          <p:nvPr>
            <p:ph sz="quarter" idx="18"/>
          </p:nvPr>
        </p:nvSpPr>
        <p:spPr>
          <a:xfrm>
            <a:off x="457200" y="4301491"/>
            <a:ext cx="2489200" cy="403873"/>
          </a:xfrm>
        </p:spPr>
        <p:txBody>
          <a:bodyPr/>
          <a:lstStyle/>
          <a:p>
            <a:pPr lvl="2"/>
            <a:r>
              <a:rPr lang="en-US" dirty="0"/>
              <a:t>Converts</a:t>
            </a:r>
          </a:p>
        </p:txBody>
      </p:sp>
      <p:sp>
        <p:nvSpPr>
          <p:cNvPr id="10" name="Content Placeholder 9">
            <a:extLst>
              <a:ext uri="{FF2B5EF4-FFF2-40B4-BE49-F238E27FC236}">
                <a16:creationId xmlns:a16="http://schemas.microsoft.com/office/drawing/2014/main" id="{9B12FA0F-8903-4C13-BF66-D05E52CF0231}"/>
              </a:ext>
            </a:extLst>
          </p:cNvPr>
          <p:cNvSpPr>
            <a:spLocks noGrp="1"/>
          </p:cNvSpPr>
          <p:nvPr>
            <p:ph sz="quarter" idx="19"/>
          </p:nvPr>
        </p:nvSpPr>
        <p:spPr>
          <a:xfrm>
            <a:off x="3371138" y="4295372"/>
            <a:ext cx="4349216" cy="416111"/>
          </a:xfrm>
        </p:spPr>
        <p:txBody>
          <a:bodyPr/>
          <a:lstStyle/>
          <a:p>
            <a:pPr marL="0" lvl="2" indent="0">
              <a:buNone/>
            </a:pPr>
            <a:r>
              <a:rPr lang="en-US" altLang="en-US" dirty="0">
                <a:cs typeface="Calibri" panose="020F0502020204030204" pitchFamily="34" charset="0"/>
              </a:rPr>
              <a:t>to X</a:t>
            </a:r>
            <a:r>
              <a:rPr lang="en-US" altLang="en-US" sz="100" dirty="0">
                <a:cs typeface="Calibri" panose="020F0502020204030204" pitchFamily="34" charset="0"/>
              </a:rPr>
              <a:t> </a:t>
            </a:r>
            <a:r>
              <a:rPr lang="en-US" altLang="en-US" dirty="0">
                <a:cs typeface="Calibri" panose="020F0502020204030204" pitchFamily="34" charset="0"/>
              </a:rPr>
              <a:t>a (extrinsic Xase complex)</a:t>
            </a:r>
          </a:p>
        </p:txBody>
      </p:sp>
      <p:sp>
        <p:nvSpPr>
          <p:cNvPr id="11" name="Content Placeholder 10">
            <a:extLst>
              <a:ext uri="{FF2B5EF4-FFF2-40B4-BE49-F238E27FC236}">
                <a16:creationId xmlns:a16="http://schemas.microsoft.com/office/drawing/2014/main" id="{40A7B7BC-F120-49BE-BFD4-484BDDA78704}"/>
              </a:ext>
            </a:extLst>
          </p:cNvPr>
          <p:cNvSpPr>
            <a:spLocks noGrp="1"/>
          </p:cNvSpPr>
          <p:nvPr>
            <p:ph sz="quarter" idx="20"/>
          </p:nvPr>
        </p:nvSpPr>
        <p:spPr>
          <a:xfrm>
            <a:off x="460376" y="4767180"/>
            <a:ext cx="3143249" cy="422341"/>
          </a:xfrm>
        </p:spPr>
        <p:txBody>
          <a:bodyPr/>
          <a:lstStyle/>
          <a:p>
            <a:pPr lvl="2"/>
            <a:r>
              <a:rPr lang="en-US" dirty="0"/>
              <a:t>Also activates</a:t>
            </a:r>
          </a:p>
        </p:txBody>
      </p:sp>
      <p:sp>
        <p:nvSpPr>
          <p:cNvPr id="12" name="Content Placeholder 11">
            <a:extLst>
              <a:ext uri="{FF2B5EF4-FFF2-40B4-BE49-F238E27FC236}">
                <a16:creationId xmlns:a16="http://schemas.microsoft.com/office/drawing/2014/main" id="{1E9690BE-96FC-4607-BC2E-AFA08B88290B}"/>
              </a:ext>
            </a:extLst>
          </p:cNvPr>
          <p:cNvSpPr>
            <a:spLocks noGrp="1"/>
          </p:cNvSpPr>
          <p:nvPr>
            <p:ph sz="quarter" idx="21"/>
          </p:nvPr>
        </p:nvSpPr>
        <p:spPr>
          <a:xfrm>
            <a:off x="4045394" y="4778359"/>
            <a:ext cx="3252761" cy="411163"/>
          </a:xfrm>
        </p:spPr>
        <p:txBody>
          <a:bodyPr/>
          <a:lstStyle/>
          <a:p>
            <a:pPr marL="0" lvl="2" indent="0">
              <a:buNone/>
            </a:pPr>
            <a:r>
              <a:rPr lang="en-US" altLang="en-US" dirty="0">
                <a:cs typeface="Calibri" panose="020F0502020204030204" pitchFamily="34" charset="0"/>
              </a:rPr>
              <a:t>of the intrinsic pathway</a:t>
            </a:r>
            <a:endParaRPr lang="en-US" dirty="0"/>
          </a:p>
        </p:txBody>
      </p:sp>
      <p:graphicFrame>
        <p:nvGraphicFramePr>
          <p:cNvPr id="19" name="Object 18" descr="Seven">
            <a:extLst>
              <a:ext uri="{FF2B5EF4-FFF2-40B4-BE49-F238E27FC236}">
                <a16:creationId xmlns:a16="http://schemas.microsoft.com/office/drawing/2014/main" id="{7DEA2C9E-65A1-45BC-A2BE-187923F64001}"/>
              </a:ext>
            </a:extLst>
          </p:cNvPr>
          <p:cNvGraphicFramePr>
            <a:graphicFrameLocks noChangeAspect="1"/>
          </p:cNvGraphicFramePr>
          <p:nvPr>
            <p:extLst>
              <p:ext uri="{D42A27DB-BD31-4B8C-83A1-F6EECF244321}">
                <p14:modId xmlns:p14="http://schemas.microsoft.com/office/powerpoint/2010/main" val="1745275208"/>
              </p:ext>
            </p:extLst>
          </p:nvPr>
        </p:nvGraphicFramePr>
        <p:xfrm>
          <a:off x="2032000" y="2838118"/>
          <a:ext cx="406400" cy="279400"/>
        </p:xfrm>
        <a:graphic>
          <a:graphicData uri="http://schemas.openxmlformats.org/presentationml/2006/ole">
            <mc:AlternateContent xmlns:mc="http://schemas.openxmlformats.org/markup-compatibility/2006">
              <mc:Choice xmlns:v="urn:schemas-microsoft-com:vml" Requires="v">
                <p:oleObj name="Equation" r:id="rId2" imgW="406080" imgH="279360" progId="Equation.DSMT4">
                  <p:embed/>
                </p:oleObj>
              </mc:Choice>
              <mc:Fallback>
                <p:oleObj name="Equation" r:id="rId2" imgW="406080" imgH="279360" progId="Equation.DSMT4">
                  <p:embed/>
                  <p:pic>
                    <p:nvPicPr>
                      <p:cNvPr id="0" name=""/>
                      <p:cNvPicPr/>
                      <p:nvPr/>
                    </p:nvPicPr>
                    <p:blipFill>
                      <a:blip r:embed="rId3"/>
                      <a:stretch>
                        <a:fillRect/>
                      </a:stretch>
                    </p:blipFill>
                    <p:spPr>
                      <a:xfrm>
                        <a:off x="2032000" y="2838118"/>
                        <a:ext cx="406400" cy="279400"/>
                      </a:xfrm>
                      <a:prstGeom prst="rect">
                        <a:avLst/>
                      </a:prstGeom>
                    </p:spPr>
                  </p:pic>
                </p:oleObj>
              </mc:Fallback>
            </mc:AlternateContent>
          </a:graphicData>
        </a:graphic>
      </p:graphicFrame>
      <p:graphicFrame>
        <p:nvGraphicFramePr>
          <p:cNvPr id="21" name="Object 20" descr="Ten">
            <a:extLst>
              <a:ext uri="{FF2B5EF4-FFF2-40B4-BE49-F238E27FC236}">
                <a16:creationId xmlns:a16="http://schemas.microsoft.com/office/drawing/2014/main" id="{7024B4A0-E31C-4091-8FB9-339F773E19D9}"/>
              </a:ext>
            </a:extLst>
          </p:cNvPr>
          <p:cNvGraphicFramePr>
            <a:graphicFrameLocks noChangeAspect="1"/>
          </p:cNvGraphicFramePr>
          <p:nvPr>
            <p:extLst>
              <p:ext uri="{D42A27DB-BD31-4B8C-83A1-F6EECF244321}">
                <p14:modId xmlns:p14="http://schemas.microsoft.com/office/powerpoint/2010/main" val="1400453390"/>
              </p:ext>
            </p:extLst>
          </p:nvPr>
        </p:nvGraphicFramePr>
        <p:xfrm>
          <a:off x="3006652" y="4358710"/>
          <a:ext cx="246530" cy="271183"/>
        </p:xfrm>
        <a:graphic>
          <a:graphicData uri="http://schemas.openxmlformats.org/presentationml/2006/ole">
            <mc:AlternateContent xmlns:mc="http://schemas.openxmlformats.org/markup-compatibility/2006">
              <mc:Choice xmlns:v="urn:schemas-microsoft-com:vml" Requires="v">
                <p:oleObj name="Equation" r:id="rId4" imgW="253800" imgH="279360" progId="Equation.DSMT4">
                  <p:embed/>
                </p:oleObj>
              </mc:Choice>
              <mc:Fallback>
                <p:oleObj name="Equation" r:id="rId4" imgW="253800" imgH="279360" progId="Equation.DSMT4">
                  <p:embed/>
                  <p:pic>
                    <p:nvPicPr>
                      <p:cNvPr id="0" name=""/>
                      <p:cNvPicPr/>
                      <p:nvPr/>
                    </p:nvPicPr>
                    <p:blipFill>
                      <a:blip r:embed="rId5"/>
                      <a:stretch>
                        <a:fillRect/>
                      </a:stretch>
                    </p:blipFill>
                    <p:spPr>
                      <a:xfrm>
                        <a:off x="3006652" y="4358710"/>
                        <a:ext cx="246530" cy="271183"/>
                      </a:xfrm>
                      <a:prstGeom prst="rect">
                        <a:avLst/>
                      </a:prstGeom>
                    </p:spPr>
                  </p:pic>
                </p:oleObj>
              </mc:Fallback>
            </mc:AlternateContent>
          </a:graphicData>
        </a:graphic>
      </p:graphicFrame>
      <p:graphicFrame>
        <p:nvGraphicFramePr>
          <p:cNvPr id="22" name="Object 21" descr="Nine">
            <a:extLst>
              <a:ext uri="{FF2B5EF4-FFF2-40B4-BE49-F238E27FC236}">
                <a16:creationId xmlns:a16="http://schemas.microsoft.com/office/drawing/2014/main" id="{70D41D11-4CA5-4E09-9C27-4764435E9E7A}"/>
              </a:ext>
            </a:extLst>
          </p:cNvPr>
          <p:cNvGraphicFramePr>
            <a:graphicFrameLocks noChangeAspect="1"/>
          </p:cNvGraphicFramePr>
          <p:nvPr>
            <p:extLst>
              <p:ext uri="{D42A27DB-BD31-4B8C-83A1-F6EECF244321}">
                <p14:modId xmlns:p14="http://schemas.microsoft.com/office/powerpoint/2010/main" val="1599751176"/>
              </p:ext>
            </p:extLst>
          </p:nvPr>
        </p:nvGraphicFramePr>
        <p:xfrm>
          <a:off x="3647910" y="4825010"/>
          <a:ext cx="304800" cy="279400"/>
        </p:xfrm>
        <a:graphic>
          <a:graphicData uri="http://schemas.openxmlformats.org/presentationml/2006/ole">
            <mc:AlternateContent xmlns:mc="http://schemas.openxmlformats.org/markup-compatibility/2006">
              <mc:Choice xmlns:v="urn:schemas-microsoft-com:vml" Requires="v">
                <p:oleObj name="Equation" r:id="rId6" imgW="304560" imgH="279360" progId="Equation.DSMT4">
                  <p:embed/>
                </p:oleObj>
              </mc:Choice>
              <mc:Fallback>
                <p:oleObj name="Equation" r:id="rId6" imgW="304560" imgH="279360" progId="Equation.DSMT4">
                  <p:embed/>
                  <p:pic>
                    <p:nvPicPr>
                      <p:cNvPr id="0" name=""/>
                      <p:cNvPicPr/>
                      <p:nvPr/>
                    </p:nvPicPr>
                    <p:blipFill>
                      <a:blip r:embed="rId7"/>
                      <a:stretch>
                        <a:fillRect/>
                      </a:stretch>
                    </p:blipFill>
                    <p:spPr>
                      <a:xfrm>
                        <a:off x="3647910" y="4825010"/>
                        <a:ext cx="304800" cy="279400"/>
                      </a:xfrm>
                      <a:prstGeom prst="rect">
                        <a:avLst/>
                      </a:prstGeom>
                    </p:spPr>
                  </p:pic>
                </p:oleObj>
              </mc:Fallback>
            </mc:AlternateContent>
          </a:graphicData>
        </a:graphic>
      </p:graphicFrame>
    </p:spTree>
    <p:extLst>
      <p:ext uri="{BB962C8B-B14F-4D97-AF65-F5344CB8AC3E}">
        <p14:creationId xmlns:p14="http://schemas.microsoft.com/office/powerpoint/2010/main" val="331971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9CEE-ADBC-4991-B47B-95F61AF45573}"/>
              </a:ext>
            </a:extLst>
          </p:cNvPr>
          <p:cNvSpPr>
            <a:spLocks noGrp="1"/>
          </p:cNvSpPr>
          <p:nvPr>
            <p:ph type="ctrTitle"/>
          </p:nvPr>
        </p:nvSpPr>
        <p:spPr/>
        <p:txBody>
          <a:bodyPr lIns="0" tIns="0" rIns="0" bIns="0"/>
          <a:lstStyle/>
          <a:p>
            <a:r>
              <a:rPr lang="en-US" dirty="0"/>
              <a:t>Coagulation System</a:t>
            </a:r>
          </a:p>
        </p:txBody>
      </p:sp>
    </p:spTree>
    <p:extLst>
      <p:ext uri="{BB962C8B-B14F-4D97-AF65-F5344CB8AC3E}">
        <p14:creationId xmlns:p14="http://schemas.microsoft.com/office/powerpoint/2010/main" val="2493024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DFEB-3B7B-4417-B03D-DC8D8A3FF38C}"/>
              </a:ext>
            </a:extLst>
          </p:cNvPr>
          <p:cNvSpPr>
            <a:spLocks noGrp="1"/>
          </p:cNvSpPr>
          <p:nvPr>
            <p:ph type="title"/>
          </p:nvPr>
        </p:nvSpPr>
        <p:spPr/>
        <p:txBody>
          <a:bodyPr/>
          <a:lstStyle/>
          <a:p>
            <a:r>
              <a:rPr lang="en-US" dirty="0"/>
              <a:t>Tissue Factor</a:t>
            </a:r>
          </a:p>
        </p:txBody>
      </p:sp>
      <p:sp>
        <p:nvSpPr>
          <p:cNvPr id="3" name="Content Placeholder 2">
            <a:extLst>
              <a:ext uri="{FF2B5EF4-FFF2-40B4-BE49-F238E27FC236}">
                <a16:creationId xmlns:a16="http://schemas.microsoft.com/office/drawing/2014/main" id="{5EB1E58D-37BE-4974-8DD0-411A45034F03}"/>
              </a:ext>
            </a:extLst>
          </p:cNvPr>
          <p:cNvSpPr>
            <a:spLocks noGrp="1"/>
          </p:cNvSpPr>
          <p:nvPr>
            <p:ph sz="quarter" idx="13"/>
          </p:nvPr>
        </p:nvSpPr>
        <p:spPr>
          <a:xfrm>
            <a:off x="457200" y="1804780"/>
            <a:ext cx="8229600" cy="437572"/>
          </a:xfrm>
        </p:spPr>
        <p:txBody>
          <a:bodyPr/>
          <a:lstStyle/>
          <a:p>
            <a:r>
              <a:rPr lang="en-US" dirty="0"/>
              <a:t>Also known as thromboplastin or F</a:t>
            </a:r>
            <a:r>
              <a:rPr lang="en-US" sz="100" dirty="0"/>
              <a:t> </a:t>
            </a:r>
            <a:r>
              <a:rPr lang="en-US" dirty="0"/>
              <a:t>I</a:t>
            </a:r>
            <a:r>
              <a:rPr lang="en-US" sz="100" dirty="0"/>
              <a:t> </a:t>
            </a:r>
            <a:r>
              <a:rPr lang="en-US" dirty="0"/>
              <a:t>I</a:t>
            </a:r>
            <a:r>
              <a:rPr lang="en-US" sz="100" dirty="0"/>
              <a:t> </a:t>
            </a:r>
            <a:r>
              <a:rPr lang="en-US" dirty="0"/>
              <a:t>I</a:t>
            </a:r>
          </a:p>
        </p:txBody>
      </p:sp>
      <p:sp>
        <p:nvSpPr>
          <p:cNvPr id="4" name="Content Placeholder 3">
            <a:extLst>
              <a:ext uri="{FF2B5EF4-FFF2-40B4-BE49-F238E27FC236}">
                <a16:creationId xmlns:a16="http://schemas.microsoft.com/office/drawing/2014/main" id="{F4948F6E-6644-4F27-A607-8F9ABED9DE30}"/>
              </a:ext>
            </a:extLst>
          </p:cNvPr>
          <p:cNvSpPr>
            <a:spLocks noGrp="1"/>
          </p:cNvSpPr>
          <p:nvPr>
            <p:ph sz="quarter" idx="14"/>
          </p:nvPr>
        </p:nvSpPr>
        <p:spPr>
          <a:xfrm>
            <a:off x="457200" y="2383494"/>
            <a:ext cx="4860925" cy="421056"/>
          </a:xfrm>
        </p:spPr>
        <p:txBody>
          <a:bodyPr/>
          <a:lstStyle/>
          <a:p>
            <a:r>
              <a:rPr lang="en-US" dirty="0"/>
              <a:t>Cellular receptor and cofactor for</a:t>
            </a:r>
          </a:p>
        </p:txBody>
      </p:sp>
      <p:sp>
        <p:nvSpPr>
          <p:cNvPr id="5" name="Content Placeholder 4">
            <a:extLst>
              <a:ext uri="{FF2B5EF4-FFF2-40B4-BE49-F238E27FC236}">
                <a16:creationId xmlns:a16="http://schemas.microsoft.com/office/drawing/2014/main" id="{FB2C5A4D-2333-48C1-BFA8-A57539251779}"/>
              </a:ext>
            </a:extLst>
          </p:cNvPr>
          <p:cNvSpPr>
            <a:spLocks noGrp="1"/>
          </p:cNvSpPr>
          <p:nvPr>
            <p:ph sz="quarter" idx="15"/>
          </p:nvPr>
        </p:nvSpPr>
        <p:spPr>
          <a:xfrm>
            <a:off x="5413375" y="2383494"/>
            <a:ext cx="1352550" cy="377402"/>
          </a:xfrm>
        </p:spPr>
        <p:txBody>
          <a:bodyPr/>
          <a:lstStyle/>
          <a:p>
            <a:pPr marL="432" indent="0">
              <a:buNone/>
            </a:pPr>
            <a:r>
              <a:rPr lang="en-US" dirty="0"/>
              <a:t>and V</a:t>
            </a:r>
            <a:r>
              <a:rPr lang="en-US" sz="100" dirty="0"/>
              <a:t> </a:t>
            </a:r>
            <a:r>
              <a:rPr lang="en-US" dirty="0"/>
              <a:t>I</a:t>
            </a:r>
            <a:r>
              <a:rPr lang="en-US" sz="100" dirty="0"/>
              <a:t> </a:t>
            </a:r>
            <a:r>
              <a:rPr lang="en-US" dirty="0"/>
              <a:t>I</a:t>
            </a:r>
            <a:r>
              <a:rPr lang="en-US" sz="100" dirty="0"/>
              <a:t> </a:t>
            </a:r>
            <a:r>
              <a:rPr lang="en-US" dirty="0"/>
              <a:t>a</a:t>
            </a:r>
          </a:p>
        </p:txBody>
      </p:sp>
      <p:sp>
        <p:nvSpPr>
          <p:cNvPr id="6" name="Content Placeholder 5">
            <a:extLst>
              <a:ext uri="{FF2B5EF4-FFF2-40B4-BE49-F238E27FC236}">
                <a16:creationId xmlns:a16="http://schemas.microsoft.com/office/drawing/2014/main" id="{2A3B4298-160B-4A81-AF5F-25A9527408EA}"/>
              </a:ext>
            </a:extLst>
          </p:cNvPr>
          <p:cNvSpPr>
            <a:spLocks noGrp="1"/>
          </p:cNvSpPr>
          <p:nvPr>
            <p:ph sz="quarter" idx="16"/>
          </p:nvPr>
        </p:nvSpPr>
        <p:spPr>
          <a:xfrm>
            <a:off x="457200" y="2994179"/>
            <a:ext cx="8369300" cy="2784466"/>
          </a:xfrm>
        </p:spPr>
        <p:txBody>
          <a:bodyPr/>
          <a:lstStyle/>
          <a:p>
            <a:r>
              <a:rPr lang="en-US" altLang="en-US" dirty="0">
                <a:cs typeface="Calibri" panose="020F0502020204030204" pitchFamily="34" charset="0"/>
              </a:rPr>
              <a:t>Transmembrane glycoprotein</a:t>
            </a:r>
          </a:p>
          <a:p>
            <a:r>
              <a:rPr lang="en-US" altLang="en-US" dirty="0">
                <a:cs typeface="Calibri" panose="020F0502020204030204" pitchFamily="34" charset="0"/>
              </a:rPr>
              <a:t>Normally not expressed on cells in direct contact with flowing blood</a:t>
            </a:r>
          </a:p>
          <a:p>
            <a:r>
              <a:rPr lang="en-US" altLang="en-US" dirty="0">
                <a:cs typeface="Calibri" panose="020F0502020204030204" pitchFamily="34" charset="0"/>
              </a:rPr>
              <a:t>Present in monocytes and E</a:t>
            </a:r>
            <a:r>
              <a:rPr lang="en-US" altLang="en-US" sz="100" dirty="0">
                <a:cs typeface="Calibri" panose="020F0502020204030204" pitchFamily="34" charset="0"/>
              </a:rPr>
              <a:t> </a:t>
            </a:r>
            <a:r>
              <a:rPr lang="en-US" altLang="en-US" dirty="0">
                <a:cs typeface="Calibri" panose="020F0502020204030204" pitchFamily="34" charset="0"/>
              </a:rPr>
              <a:t>Cs</a:t>
            </a:r>
          </a:p>
          <a:p>
            <a:pPr lvl="1"/>
            <a:r>
              <a:rPr lang="en-US" altLang="en-US" dirty="0">
                <a:cs typeface="Calibri" panose="020F0502020204030204" pitchFamily="34" charset="0"/>
              </a:rPr>
              <a:t>Can be induced to produce T</a:t>
            </a:r>
            <a:r>
              <a:rPr lang="en-US" altLang="en-US" sz="100" dirty="0">
                <a:cs typeface="Calibri" panose="020F0502020204030204" pitchFamily="34" charset="0"/>
              </a:rPr>
              <a:t> </a:t>
            </a:r>
            <a:r>
              <a:rPr lang="en-US" altLang="en-US" dirty="0">
                <a:cs typeface="Calibri" panose="020F0502020204030204" pitchFamily="34" charset="0"/>
              </a:rPr>
              <a:t>F by endotoxin, I</a:t>
            </a:r>
            <a:r>
              <a:rPr lang="en-US" altLang="en-US" sz="100" dirty="0">
                <a:cs typeface="Calibri" panose="020F0502020204030204" pitchFamily="34" charset="0"/>
              </a:rPr>
              <a:t> </a:t>
            </a:r>
            <a:r>
              <a:rPr lang="en-US" altLang="en-US" dirty="0">
                <a:cs typeface="Calibri" panose="020F0502020204030204" pitchFamily="34" charset="0"/>
              </a:rPr>
              <a:t>L-1, T</a:t>
            </a:r>
            <a:r>
              <a:rPr lang="en-US" altLang="en-US" sz="100" dirty="0">
                <a:cs typeface="Calibri" panose="020F0502020204030204" pitchFamily="34" charset="0"/>
              </a:rPr>
              <a:t> </a:t>
            </a:r>
            <a:r>
              <a:rPr lang="en-US" altLang="en-US" dirty="0">
                <a:cs typeface="Calibri" panose="020F0502020204030204" pitchFamily="34" charset="0"/>
              </a:rPr>
              <a:t>N</a:t>
            </a:r>
            <a:r>
              <a:rPr lang="en-US" altLang="en-US" sz="100" dirty="0">
                <a:cs typeface="Calibri" panose="020F0502020204030204" pitchFamily="34" charset="0"/>
              </a:rPr>
              <a:t> </a:t>
            </a:r>
            <a:r>
              <a:rPr lang="en-US" altLang="en-US" dirty="0">
                <a:cs typeface="Calibri" panose="020F0502020204030204" pitchFamily="34" charset="0"/>
              </a:rPr>
              <a:t>F, complement, thrombin</a:t>
            </a:r>
          </a:p>
        </p:txBody>
      </p:sp>
      <p:graphicFrame>
        <p:nvGraphicFramePr>
          <p:cNvPr id="7" name="Object 6" descr="Seven">
            <a:extLst>
              <a:ext uri="{FF2B5EF4-FFF2-40B4-BE49-F238E27FC236}">
                <a16:creationId xmlns:a16="http://schemas.microsoft.com/office/drawing/2014/main" id="{7430D6FD-A5E3-4858-A154-B42A52C8F963}"/>
              </a:ext>
            </a:extLst>
          </p:cNvPr>
          <p:cNvGraphicFramePr>
            <a:graphicFrameLocks noChangeAspect="1"/>
          </p:cNvGraphicFramePr>
          <p:nvPr>
            <p:extLst>
              <p:ext uri="{D42A27DB-BD31-4B8C-83A1-F6EECF244321}">
                <p14:modId xmlns:p14="http://schemas.microsoft.com/office/powerpoint/2010/main" val="747186185"/>
              </p:ext>
            </p:extLst>
          </p:nvPr>
        </p:nvGraphicFramePr>
        <p:xfrm>
          <a:off x="4911725" y="2432495"/>
          <a:ext cx="406400" cy="279400"/>
        </p:xfrm>
        <a:graphic>
          <a:graphicData uri="http://schemas.openxmlformats.org/presentationml/2006/ole">
            <mc:AlternateContent xmlns:mc="http://schemas.openxmlformats.org/markup-compatibility/2006">
              <mc:Choice xmlns:v="urn:schemas-microsoft-com:vml" Requires="v">
                <p:oleObj name="Equation" r:id="rId2" imgW="406080" imgH="279360" progId="Equation.DSMT4">
                  <p:embed/>
                </p:oleObj>
              </mc:Choice>
              <mc:Fallback>
                <p:oleObj name="Equation" r:id="rId2" imgW="406080" imgH="279360" progId="Equation.DSMT4">
                  <p:embed/>
                  <p:pic>
                    <p:nvPicPr>
                      <p:cNvPr id="0" name=""/>
                      <p:cNvPicPr/>
                      <p:nvPr/>
                    </p:nvPicPr>
                    <p:blipFill>
                      <a:blip r:embed="rId3"/>
                      <a:stretch>
                        <a:fillRect/>
                      </a:stretch>
                    </p:blipFill>
                    <p:spPr>
                      <a:xfrm>
                        <a:off x="4911725" y="2432495"/>
                        <a:ext cx="406400" cy="279400"/>
                      </a:xfrm>
                      <a:prstGeom prst="rect">
                        <a:avLst/>
                      </a:prstGeom>
                    </p:spPr>
                  </p:pic>
                </p:oleObj>
              </mc:Fallback>
            </mc:AlternateContent>
          </a:graphicData>
        </a:graphic>
      </p:graphicFrame>
    </p:spTree>
    <p:extLst>
      <p:ext uri="{BB962C8B-B14F-4D97-AF65-F5344CB8AC3E}">
        <p14:creationId xmlns:p14="http://schemas.microsoft.com/office/powerpoint/2010/main" val="235131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B1D3-0C4F-4025-84EF-984544B74EE9}"/>
              </a:ext>
            </a:extLst>
          </p:cNvPr>
          <p:cNvSpPr>
            <a:spLocks noGrp="1"/>
          </p:cNvSpPr>
          <p:nvPr>
            <p:ph type="title"/>
          </p:nvPr>
        </p:nvSpPr>
        <p:spPr/>
        <p:txBody>
          <a:bodyPr/>
          <a:lstStyle/>
          <a:p>
            <a:r>
              <a:rPr lang="en-US" dirty="0"/>
              <a:t>Factor </a:t>
            </a:r>
            <a:r>
              <a:rPr lang="en-US" sz="100" dirty="0">
                <a:solidFill>
                  <a:schemeClr val="bg1"/>
                </a:solidFill>
              </a:rPr>
              <a:t>Seven</a:t>
            </a:r>
          </a:p>
        </p:txBody>
      </p:sp>
      <p:sp>
        <p:nvSpPr>
          <p:cNvPr id="3" name="Content Placeholder 2">
            <a:extLst>
              <a:ext uri="{FF2B5EF4-FFF2-40B4-BE49-F238E27FC236}">
                <a16:creationId xmlns:a16="http://schemas.microsoft.com/office/drawing/2014/main" id="{816EEB30-75FD-4A74-8C78-2E78A55B78EC}"/>
              </a:ext>
            </a:extLst>
          </p:cNvPr>
          <p:cNvSpPr>
            <a:spLocks noGrp="1"/>
          </p:cNvSpPr>
          <p:nvPr>
            <p:ph sz="quarter" idx="13"/>
          </p:nvPr>
        </p:nvSpPr>
        <p:spPr>
          <a:xfrm>
            <a:off x="361950" y="2004313"/>
            <a:ext cx="8229600" cy="4434275"/>
          </a:xfrm>
        </p:spPr>
        <p:txBody>
          <a:bodyPr/>
          <a:lstStyle/>
          <a:p>
            <a:r>
              <a:rPr lang="en-US" altLang="en-US" dirty="0">
                <a:cs typeface="Calibri" panose="020F0502020204030204" pitchFamily="34" charset="0"/>
              </a:rPr>
              <a:t>Synthesized by the liver</a:t>
            </a:r>
          </a:p>
          <a:p>
            <a:r>
              <a:rPr lang="en-US" altLang="en-US" dirty="0">
                <a:cs typeface="Calibri" panose="020F0502020204030204" pitchFamily="34" charset="0"/>
              </a:rPr>
              <a:t>Vitamin K-dependent factor</a:t>
            </a:r>
          </a:p>
          <a:p>
            <a:r>
              <a:rPr lang="en-US" altLang="en-US" dirty="0">
                <a:cs typeface="Calibri" panose="020F0502020204030204" pitchFamily="34" charset="0"/>
              </a:rPr>
              <a:t>Circulates in two forms</a:t>
            </a:r>
          </a:p>
          <a:p>
            <a:pPr lvl="1"/>
            <a:r>
              <a:rPr lang="en-US" altLang="en-US" dirty="0">
                <a:cs typeface="Calibri" panose="020F0502020204030204" pitchFamily="34" charset="0"/>
              </a:rPr>
              <a:t>Inactive form-majority</a:t>
            </a:r>
          </a:p>
          <a:p>
            <a:pPr lvl="1"/>
            <a:r>
              <a:rPr lang="en-US" altLang="en-US" dirty="0">
                <a:cs typeface="Calibri" panose="020F0502020204030204" pitchFamily="34" charset="0"/>
              </a:rPr>
              <a:t>Active form (V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a)-~1%</a:t>
            </a:r>
          </a:p>
          <a:p>
            <a:pPr lvl="2"/>
            <a:r>
              <a:rPr lang="en-US" altLang="en-US" dirty="0">
                <a:cs typeface="Calibri" panose="020F0502020204030204" pitchFamily="34" charset="0"/>
              </a:rPr>
              <a:t>No coagulant activity in absence of T</a:t>
            </a:r>
            <a:r>
              <a:rPr lang="en-US" altLang="en-US" sz="100" dirty="0">
                <a:cs typeface="Calibri" panose="020F0502020204030204" pitchFamily="34" charset="0"/>
              </a:rPr>
              <a:t> </a:t>
            </a:r>
            <a:r>
              <a:rPr lang="en-US" altLang="en-US" dirty="0">
                <a:cs typeface="Calibri" panose="020F0502020204030204" pitchFamily="34" charset="0"/>
              </a:rPr>
              <a:t>F</a:t>
            </a:r>
          </a:p>
          <a:p>
            <a:pPr lvl="2"/>
            <a:r>
              <a:rPr lang="en-US" altLang="en-US" dirty="0">
                <a:cs typeface="Calibri" panose="020F0502020204030204" pitchFamily="34" charset="0"/>
              </a:rPr>
              <a:t>Trace levels sufficient to initiate clotting cascade when T</a:t>
            </a:r>
            <a:r>
              <a:rPr lang="en-US" altLang="en-US" sz="100" dirty="0">
                <a:cs typeface="Calibri" panose="020F0502020204030204" pitchFamily="34" charset="0"/>
              </a:rPr>
              <a:t> </a:t>
            </a:r>
            <a:r>
              <a:rPr lang="en-US" altLang="en-US" dirty="0">
                <a:cs typeface="Calibri" panose="020F0502020204030204" pitchFamily="34" charset="0"/>
              </a:rPr>
              <a:t>F is exposed following vessel injury</a:t>
            </a:r>
          </a:p>
        </p:txBody>
      </p:sp>
      <p:graphicFrame>
        <p:nvGraphicFramePr>
          <p:cNvPr id="4" name="Object 3">
            <a:extLst>
              <a:ext uri="{FF2B5EF4-FFF2-40B4-BE49-F238E27FC236}">
                <a16:creationId xmlns:a16="http://schemas.microsoft.com/office/drawing/2014/main" id="{6550D837-30BE-4882-AD8D-2AF1CD5130C6}"/>
              </a:ext>
            </a:extLst>
          </p:cNvPr>
          <p:cNvGraphicFramePr>
            <a:graphicFrameLocks noChangeAspect="1"/>
          </p:cNvGraphicFramePr>
          <p:nvPr>
            <p:extLst>
              <p:ext uri="{D42A27DB-BD31-4B8C-83A1-F6EECF244321}">
                <p14:modId xmlns:p14="http://schemas.microsoft.com/office/powerpoint/2010/main" val="3896641902"/>
              </p:ext>
            </p:extLst>
          </p:nvPr>
        </p:nvGraphicFramePr>
        <p:xfrm>
          <a:off x="1687422" y="920219"/>
          <a:ext cx="530255" cy="345112"/>
        </p:xfrm>
        <a:graphic>
          <a:graphicData uri="http://schemas.openxmlformats.org/presentationml/2006/ole">
            <mc:AlternateContent xmlns:mc="http://schemas.openxmlformats.org/markup-compatibility/2006">
              <mc:Choice xmlns:v="urn:schemas-microsoft-com:vml" Requires="v">
                <p:oleObj name="Equation" r:id="rId2" imgW="583920" imgH="380880" progId="Equation.DSMT4">
                  <p:embed/>
                </p:oleObj>
              </mc:Choice>
              <mc:Fallback>
                <p:oleObj name="Equation" r:id="rId2" imgW="583920" imgH="380880" progId="Equation.DSMT4">
                  <p:embed/>
                  <p:pic>
                    <p:nvPicPr>
                      <p:cNvPr id="0" name=""/>
                      <p:cNvPicPr/>
                      <p:nvPr/>
                    </p:nvPicPr>
                    <p:blipFill>
                      <a:blip r:embed="rId3"/>
                      <a:stretch>
                        <a:fillRect/>
                      </a:stretch>
                    </p:blipFill>
                    <p:spPr>
                      <a:xfrm>
                        <a:off x="1687422" y="920219"/>
                        <a:ext cx="530255" cy="345112"/>
                      </a:xfrm>
                      <a:prstGeom prst="rect">
                        <a:avLst/>
                      </a:prstGeom>
                    </p:spPr>
                  </p:pic>
                </p:oleObj>
              </mc:Fallback>
            </mc:AlternateContent>
          </a:graphicData>
        </a:graphic>
      </p:graphicFrame>
    </p:spTree>
    <p:extLst>
      <p:ext uri="{BB962C8B-B14F-4D97-AF65-F5344CB8AC3E}">
        <p14:creationId xmlns:p14="http://schemas.microsoft.com/office/powerpoint/2010/main" val="779965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D448-D84E-404F-BF98-5D62B11070F6}"/>
              </a:ext>
            </a:extLst>
          </p:cNvPr>
          <p:cNvSpPr>
            <a:spLocks noGrp="1"/>
          </p:cNvSpPr>
          <p:nvPr>
            <p:ph type="title"/>
          </p:nvPr>
        </p:nvSpPr>
        <p:spPr/>
        <p:txBody>
          <a:bodyPr/>
          <a:lstStyle/>
          <a:p>
            <a:r>
              <a:rPr lang="en-US" dirty="0"/>
              <a:t>Common Pathway</a:t>
            </a:r>
          </a:p>
        </p:txBody>
      </p:sp>
      <p:sp>
        <p:nvSpPr>
          <p:cNvPr id="3" name="Content Placeholder 2">
            <a:extLst>
              <a:ext uri="{FF2B5EF4-FFF2-40B4-BE49-F238E27FC236}">
                <a16:creationId xmlns:a16="http://schemas.microsoft.com/office/drawing/2014/main" id="{B3BDBCFA-495D-48F8-8CEF-70EEC1721A0F}"/>
              </a:ext>
            </a:extLst>
          </p:cNvPr>
          <p:cNvSpPr>
            <a:spLocks noGrp="1"/>
          </p:cNvSpPr>
          <p:nvPr>
            <p:ph sz="quarter" idx="13"/>
          </p:nvPr>
        </p:nvSpPr>
        <p:spPr>
          <a:xfrm>
            <a:off x="457200" y="1810221"/>
            <a:ext cx="8229600" cy="882072"/>
          </a:xfrm>
        </p:spPr>
        <p:txBody>
          <a:bodyPr/>
          <a:lstStyle/>
          <a:p>
            <a:r>
              <a:rPr lang="en-US" altLang="en-US" dirty="0">
                <a:cs typeface="Calibri" panose="020F0502020204030204" pitchFamily="34" charset="0"/>
              </a:rPr>
              <a:t>Intrinsic and extrinsic pathways</a:t>
            </a:r>
          </a:p>
          <a:p>
            <a:pPr lvl="1"/>
            <a:r>
              <a:rPr lang="en-US" altLang="en-US" dirty="0">
                <a:cs typeface="Calibri" panose="020F0502020204030204" pitchFamily="34" charset="0"/>
              </a:rPr>
              <a:t>Converge on the common pathway</a:t>
            </a:r>
          </a:p>
        </p:txBody>
      </p:sp>
      <p:sp>
        <p:nvSpPr>
          <p:cNvPr id="4" name="Content Placeholder 3">
            <a:extLst>
              <a:ext uri="{FF2B5EF4-FFF2-40B4-BE49-F238E27FC236}">
                <a16:creationId xmlns:a16="http://schemas.microsoft.com/office/drawing/2014/main" id="{B6129E7E-A31E-4045-9264-BD27D5A383B8}"/>
              </a:ext>
            </a:extLst>
          </p:cNvPr>
          <p:cNvSpPr>
            <a:spLocks noGrp="1"/>
          </p:cNvSpPr>
          <p:nvPr>
            <p:ph sz="quarter" idx="14"/>
          </p:nvPr>
        </p:nvSpPr>
        <p:spPr>
          <a:xfrm>
            <a:off x="457200" y="2508796"/>
            <a:ext cx="4834328" cy="490730"/>
          </a:xfrm>
        </p:spPr>
        <p:txBody>
          <a:bodyPr/>
          <a:lstStyle/>
          <a:p>
            <a:pPr lvl="1"/>
            <a:r>
              <a:rPr lang="en-US" altLang="en-US" dirty="0">
                <a:cs typeface="Calibri" panose="020F0502020204030204" pitchFamily="34" charset="0"/>
              </a:rPr>
              <a:t>Both pathways activate factor</a:t>
            </a:r>
          </a:p>
        </p:txBody>
      </p:sp>
      <p:graphicFrame>
        <p:nvGraphicFramePr>
          <p:cNvPr id="5" name="Object 4" descr="Ten">
            <a:extLst>
              <a:ext uri="{FF2B5EF4-FFF2-40B4-BE49-F238E27FC236}">
                <a16:creationId xmlns:a16="http://schemas.microsoft.com/office/drawing/2014/main" id="{862ADED6-F1A5-4404-8CBD-F0E6DFD1B770}"/>
              </a:ext>
            </a:extLst>
          </p:cNvPr>
          <p:cNvGraphicFramePr>
            <a:graphicFrameLocks noChangeAspect="1"/>
          </p:cNvGraphicFramePr>
          <p:nvPr>
            <p:extLst>
              <p:ext uri="{D42A27DB-BD31-4B8C-83A1-F6EECF244321}">
                <p14:modId xmlns:p14="http://schemas.microsoft.com/office/powerpoint/2010/main" val="1006313216"/>
              </p:ext>
            </p:extLst>
          </p:nvPr>
        </p:nvGraphicFramePr>
        <p:xfrm>
          <a:off x="4572000" y="2567796"/>
          <a:ext cx="226359" cy="248995"/>
        </p:xfrm>
        <a:graphic>
          <a:graphicData uri="http://schemas.openxmlformats.org/presentationml/2006/ole">
            <mc:AlternateContent xmlns:mc="http://schemas.openxmlformats.org/markup-compatibility/2006">
              <mc:Choice xmlns:v="urn:schemas-microsoft-com:vml" Requires="v">
                <p:oleObj name="Equation" r:id="rId2" imgW="253800" imgH="279360" progId="Equation.DSMT4">
                  <p:embed/>
                </p:oleObj>
              </mc:Choice>
              <mc:Fallback>
                <p:oleObj name="Equation" r:id="rId2" imgW="253800" imgH="279360" progId="Equation.DSMT4">
                  <p:embed/>
                  <p:pic>
                    <p:nvPicPr>
                      <p:cNvPr id="0" name=""/>
                      <p:cNvPicPr/>
                      <p:nvPr/>
                    </p:nvPicPr>
                    <p:blipFill>
                      <a:blip r:embed="rId3"/>
                      <a:stretch>
                        <a:fillRect/>
                      </a:stretch>
                    </p:blipFill>
                    <p:spPr>
                      <a:xfrm>
                        <a:off x="4572000" y="2567796"/>
                        <a:ext cx="226359" cy="248995"/>
                      </a:xfrm>
                      <a:prstGeom prst="rect">
                        <a:avLst/>
                      </a:prstGeom>
                    </p:spPr>
                  </p:pic>
                </p:oleObj>
              </mc:Fallback>
            </mc:AlternateContent>
          </a:graphicData>
        </a:graphic>
      </p:graphicFrame>
    </p:spTree>
    <p:extLst>
      <p:ext uri="{BB962C8B-B14F-4D97-AF65-F5344CB8AC3E}">
        <p14:creationId xmlns:p14="http://schemas.microsoft.com/office/powerpoint/2010/main" val="851379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135F-8216-462E-A9CA-F655408B4001}"/>
              </a:ext>
            </a:extLst>
          </p:cNvPr>
          <p:cNvSpPr>
            <a:spLocks noGrp="1"/>
          </p:cNvSpPr>
          <p:nvPr>
            <p:ph type="title"/>
          </p:nvPr>
        </p:nvSpPr>
        <p:spPr/>
        <p:txBody>
          <a:bodyPr/>
          <a:lstStyle/>
          <a:p>
            <a:r>
              <a:rPr lang="en-US" dirty="0"/>
              <a:t>Factor </a:t>
            </a:r>
            <a:r>
              <a:rPr lang="en-US" sz="100" dirty="0">
                <a:solidFill>
                  <a:schemeClr val="bg1"/>
                </a:solidFill>
              </a:rPr>
              <a:t>Ten</a:t>
            </a:r>
          </a:p>
        </p:txBody>
      </p:sp>
      <p:sp>
        <p:nvSpPr>
          <p:cNvPr id="3" name="Content Placeholder 2">
            <a:extLst>
              <a:ext uri="{FF2B5EF4-FFF2-40B4-BE49-F238E27FC236}">
                <a16:creationId xmlns:a16="http://schemas.microsoft.com/office/drawing/2014/main" id="{5012E8BB-B5AF-4917-B1E9-160F2A3CD6A7}"/>
              </a:ext>
            </a:extLst>
          </p:cNvPr>
          <p:cNvSpPr>
            <a:spLocks noGrp="1"/>
          </p:cNvSpPr>
          <p:nvPr>
            <p:ph sz="quarter" idx="13"/>
          </p:nvPr>
        </p:nvSpPr>
        <p:spPr>
          <a:xfrm>
            <a:off x="457200" y="1942279"/>
            <a:ext cx="8229600" cy="4434275"/>
          </a:xfrm>
        </p:spPr>
        <p:txBody>
          <a:bodyPr/>
          <a:lstStyle/>
          <a:p>
            <a:r>
              <a:rPr lang="en-US" altLang="en-US" dirty="0">
                <a:cs typeface="Calibri" panose="020F0502020204030204" pitchFamily="34" charset="0"/>
              </a:rPr>
              <a:t>Synthesized by the liver</a:t>
            </a:r>
          </a:p>
          <a:p>
            <a:r>
              <a:rPr lang="en-US" altLang="en-US" dirty="0">
                <a:cs typeface="Calibri" panose="020F0502020204030204" pitchFamily="34" charset="0"/>
              </a:rPr>
              <a:t>Vitamin K-dependent</a:t>
            </a:r>
          </a:p>
          <a:p>
            <a:r>
              <a:rPr lang="en-US" altLang="en-US" dirty="0">
                <a:cs typeface="Calibri" panose="020F0502020204030204" pitchFamily="34" charset="0"/>
              </a:rPr>
              <a:t>Activation via two mechanisms</a:t>
            </a:r>
          </a:p>
          <a:p>
            <a:pPr lvl="1"/>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F/V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(extrinsic Xase )</a:t>
            </a:r>
          </a:p>
          <a:p>
            <a:pPr lvl="1"/>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a/P</a:t>
            </a:r>
            <a:r>
              <a:rPr lang="en-US" altLang="en-US" sz="100" dirty="0">
                <a:cs typeface="Calibri" panose="020F0502020204030204" pitchFamily="34" charset="0"/>
              </a:rPr>
              <a:t> </a:t>
            </a:r>
            <a:r>
              <a:rPr lang="en-US" altLang="en-US" dirty="0">
                <a:cs typeface="Calibri" panose="020F0502020204030204" pitchFamily="34" charset="0"/>
              </a:rPr>
              <a:t>L/C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(intrinsic Xase)</a:t>
            </a:r>
          </a:p>
        </p:txBody>
      </p:sp>
      <p:graphicFrame>
        <p:nvGraphicFramePr>
          <p:cNvPr id="4" name="Object 3">
            <a:extLst>
              <a:ext uri="{FF2B5EF4-FFF2-40B4-BE49-F238E27FC236}">
                <a16:creationId xmlns:a16="http://schemas.microsoft.com/office/drawing/2014/main" id="{32D59388-F785-48AC-B6F3-042DAE2CD7CC}"/>
              </a:ext>
            </a:extLst>
          </p:cNvPr>
          <p:cNvGraphicFramePr>
            <a:graphicFrameLocks noChangeAspect="1"/>
          </p:cNvGraphicFramePr>
          <p:nvPr>
            <p:extLst>
              <p:ext uri="{D42A27DB-BD31-4B8C-83A1-F6EECF244321}">
                <p14:modId xmlns:p14="http://schemas.microsoft.com/office/powerpoint/2010/main" val="236701084"/>
              </p:ext>
            </p:extLst>
          </p:nvPr>
        </p:nvGraphicFramePr>
        <p:xfrm>
          <a:off x="1605478" y="873002"/>
          <a:ext cx="345142" cy="369795"/>
        </p:xfrm>
        <a:graphic>
          <a:graphicData uri="http://schemas.openxmlformats.org/presentationml/2006/ole">
            <mc:AlternateContent xmlns:mc="http://schemas.openxmlformats.org/markup-compatibility/2006">
              <mc:Choice xmlns:v="urn:schemas-microsoft-com:vml" Requires="v">
                <p:oleObj name="Equation" r:id="rId2" imgW="355320" imgH="380880" progId="Equation.DSMT4">
                  <p:embed/>
                </p:oleObj>
              </mc:Choice>
              <mc:Fallback>
                <p:oleObj name="Equation" r:id="rId2" imgW="355320" imgH="380880" progId="Equation.DSMT4">
                  <p:embed/>
                  <p:pic>
                    <p:nvPicPr>
                      <p:cNvPr id="0" name=""/>
                      <p:cNvPicPr/>
                      <p:nvPr/>
                    </p:nvPicPr>
                    <p:blipFill>
                      <a:blip r:embed="rId3"/>
                      <a:stretch>
                        <a:fillRect/>
                      </a:stretch>
                    </p:blipFill>
                    <p:spPr>
                      <a:xfrm>
                        <a:off x="1605478" y="873002"/>
                        <a:ext cx="345142" cy="369795"/>
                      </a:xfrm>
                      <a:prstGeom prst="rect">
                        <a:avLst/>
                      </a:prstGeom>
                    </p:spPr>
                  </p:pic>
                </p:oleObj>
              </mc:Fallback>
            </mc:AlternateContent>
          </a:graphicData>
        </a:graphic>
      </p:graphicFrame>
    </p:spTree>
    <p:extLst>
      <p:ext uri="{BB962C8B-B14F-4D97-AF65-F5344CB8AC3E}">
        <p14:creationId xmlns:p14="http://schemas.microsoft.com/office/powerpoint/2010/main" val="2022381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135F-8216-462E-A9CA-F655408B4001}"/>
              </a:ext>
            </a:extLst>
          </p:cNvPr>
          <p:cNvSpPr>
            <a:spLocks noGrp="1"/>
          </p:cNvSpPr>
          <p:nvPr>
            <p:ph type="title"/>
          </p:nvPr>
        </p:nvSpPr>
        <p:spPr/>
        <p:txBody>
          <a:bodyPr/>
          <a:lstStyle/>
          <a:p>
            <a:r>
              <a:rPr lang="en-US" dirty="0"/>
              <a:t>Factor </a:t>
            </a:r>
            <a:r>
              <a:rPr lang="en-US" sz="100" dirty="0">
                <a:solidFill>
                  <a:schemeClr val="bg1"/>
                </a:solidFill>
              </a:rPr>
              <a:t>Five</a:t>
            </a:r>
          </a:p>
        </p:txBody>
      </p:sp>
      <p:sp>
        <p:nvSpPr>
          <p:cNvPr id="3" name="Content Placeholder 2">
            <a:extLst>
              <a:ext uri="{FF2B5EF4-FFF2-40B4-BE49-F238E27FC236}">
                <a16:creationId xmlns:a16="http://schemas.microsoft.com/office/drawing/2014/main" id="{5012E8BB-B5AF-4917-B1E9-160F2A3CD6A7}"/>
              </a:ext>
            </a:extLst>
          </p:cNvPr>
          <p:cNvSpPr>
            <a:spLocks noGrp="1"/>
          </p:cNvSpPr>
          <p:nvPr>
            <p:ph sz="quarter" idx="13"/>
          </p:nvPr>
        </p:nvSpPr>
        <p:spPr>
          <a:xfrm>
            <a:off x="457200" y="1842543"/>
            <a:ext cx="8229600" cy="1586457"/>
          </a:xfrm>
        </p:spPr>
        <p:txBody>
          <a:bodyPr/>
          <a:lstStyle/>
          <a:p>
            <a:r>
              <a:rPr lang="en-US" altLang="en-US" dirty="0"/>
              <a:t>Synthesized by the liver</a:t>
            </a:r>
          </a:p>
          <a:p>
            <a:r>
              <a:rPr lang="en-US" altLang="en-US" dirty="0"/>
              <a:t>Labile factor</a:t>
            </a:r>
          </a:p>
          <a:p>
            <a:r>
              <a:rPr lang="en-US" altLang="en-US" dirty="0"/>
              <a:t>20% in platelet </a:t>
            </a:r>
            <a:r>
              <a:rPr lang="el-GR" altLang="en-US" i="1" dirty="0">
                <a:cs typeface="Times New Roman" panose="02020603050405020304" pitchFamily="18" charset="0"/>
              </a:rPr>
              <a:t>α</a:t>
            </a:r>
            <a:r>
              <a:rPr lang="en-IN" altLang="en-US" sz="100" i="1" dirty="0">
                <a:cs typeface="Times New Roman" panose="02020603050405020304" pitchFamily="18" charset="0"/>
              </a:rPr>
              <a:t> </a:t>
            </a:r>
            <a:r>
              <a:rPr lang="en-US" altLang="en-US" dirty="0"/>
              <a:t>G</a:t>
            </a:r>
            <a:r>
              <a:rPr lang="en-US" altLang="en-US" sz="100" dirty="0"/>
              <a:t> </a:t>
            </a:r>
            <a:r>
              <a:rPr lang="en-US" altLang="en-US" dirty="0"/>
              <a:t>s</a:t>
            </a:r>
          </a:p>
        </p:txBody>
      </p:sp>
      <p:sp>
        <p:nvSpPr>
          <p:cNvPr id="5" name="Content Placeholder 4">
            <a:extLst>
              <a:ext uri="{FF2B5EF4-FFF2-40B4-BE49-F238E27FC236}">
                <a16:creationId xmlns:a16="http://schemas.microsoft.com/office/drawing/2014/main" id="{82960033-8F74-4FBF-A841-1296B8BF4AF0}"/>
              </a:ext>
            </a:extLst>
          </p:cNvPr>
          <p:cNvSpPr>
            <a:spLocks noGrp="1"/>
          </p:cNvSpPr>
          <p:nvPr>
            <p:ph sz="quarter" idx="14"/>
          </p:nvPr>
        </p:nvSpPr>
        <p:spPr>
          <a:xfrm>
            <a:off x="457200" y="3207415"/>
            <a:ext cx="3914775" cy="416541"/>
          </a:xfrm>
        </p:spPr>
        <p:txBody>
          <a:bodyPr/>
          <a:lstStyle/>
          <a:p>
            <a:r>
              <a:rPr lang="en-US" altLang="en-US" dirty="0"/>
              <a:t>Protein structure similar to</a:t>
            </a:r>
            <a:endParaRPr lang="en-US" dirty="0"/>
          </a:p>
        </p:txBody>
      </p:sp>
      <p:sp>
        <p:nvSpPr>
          <p:cNvPr id="6" name="Content Placeholder 5">
            <a:extLst>
              <a:ext uri="{FF2B5EF4-FFF2-40B4-BE49-F238E27FC236}">
                <a16:creationId xmlns:a16="http://schemas.microsoft.com/office/drawing/2014/main" id="{F596D127-B886-4018-81BB-35EF51447855}"/>
              </a:ext>
            </a:extLst>
          </p:cNvPr>
          <p:cNvSpPr>
            <a:spLocks noGrp="1"/>
          </p:cNvSpPr>
          <p:nvPr>
            <p:ph sz="quarter" idx="15"/>
          </p:nvPr>
        </p:nvSpPr>
        <p:spPr>
          <a:xfrm>
            <a:off x="457200" y="3741446"/>
            <a:ext cx="8229600" cy="2103763"/>
          </a:xfrm>
        </p:spPr>
        <p:txBody>
          <a:bodyPr/>
          <a:lstStyle/>
          <a:p>
            <a:pPr lvl="1"/>
            <a:r>
              <a:rPr lang="en-US" altLang="en-US" dirty="0"/>
              <a:t>Same A1, A2, B, A3, C1, C2 domain configuration</a:t>
            </a:r>
          </a:p>
          <a:p>
            <a:r>
              <a:rPr lang="en-US" altLang="en-US" dirty="0"/>
              <a:t>Activated primarily by thrombin to V</a:t>
            </a:r>
            <a:r>
              <a:rPr lang="en-US" altLang="en-US" sz="100" dirty="0"/>
              <a:t> </a:t>
            </a:r>
            <a:r>
              <a:rPr lang="en-US" altLang="en-US" dirty="0"/>
              <a:t>a</a:t>
            </a:r>
          </a:p>
          <a:p>
            <a:r>
              <a:rPr lang="en-US" altLang="en-US" dirty="0"/>
              <a:t>Serves as attachment site for X</a:t>
            </a:r>
            <a:r>
              <a:rPr lang="en-US" altLang="en-US" sz="100" dirty="0"/>
              <a:t> </a:t>
            </a:r>
            <a:r>
              <a:rPr lang="en-US" altLang="en-US" dirty="0"/>
              <a:t>a</a:t>
            </a:r>
          </a:p>
          <a:p>
            <a:r>
              <a:rPr lang="en-US" altLang="en-US" dirty="0"/>
              <a:t>V</a:t>
            </a:r>
            <a:r>
              <a:rPr lang="en-US" altLang="en-US" sz="100" dirty="0"/>
              <a:t> </a:t>
            </a:r>
            <a:r>
              <a:rPr lang="en-US" altLang="en-US" dirty="0"/>
              <a:t>a functions as cofactor in “prothrombinase” complex</a:t>
            </a:r>
          </a:p>
        </p:txBody>
      </p:sp>
      <p:graphicFrame>
        <p:nvGraphicFramePr>
          <p:cNvPr id="4" name="Object 3">
            <a:extLst>
              <a:ext uri="{FF2B5EF4-FFF2-40B4-BE49-F238E27FC236}">
                <a16:creationId xmlns:a16="http://schemas.microsoft.com/office/drawing/2014/main" id="{32D59388-F785-48AC-B6F3-042DAE2CD7CC}"/>
              </a:ext>
            </a:extLst>
          </p:cNvPr>
          <p:cNvGraphicFramePr>
            <a:graphicFrameLocks noChangeAspect="1"/>
          </p:cNvGraphicFramePr>
          <p:nvPr>
            <p:extLst>
              <p:ext uri="{D42A27DB-BD31-4B8C-83A1-F6EECF244321}">
                <p14:modId xmlns:p14="http://schemas.microsoft.com/office/powerpoint/2010/main" val="3059155671"/>
              </p:ext>
            </p:extLst>
          </p:nvPr>
        </p:nvGraphicFramePr>
        <p:xfrm>
          <a:off x="1587501" y="907657"/>
          <a:ext cx="357187" cy="369888"/>
        </p:xfrm>
        <a:graphic>
          <a:graphicData uri="http://schemas.openxmlformats.org/presentationml/2006/ole">
            <mc:AlternateContent xmlns:mc="http://schemas.openxmlformats.org/markup-compatibility/2006">
              <mc:Choice xmlns:v="urn:schemas-microsoft-com:vml" Requires="v">
                <p:oleObj name="Equation" r:id="rId2" imgW="368280" imgH="380880" progId="Equation.DSMT4">
                  <p:embed/>
                </p:oleObj>
              </mc:Choice>
              <mc:Fallback>
                <p:oleObj name="Equation" r:id="rId2" imgW="368280" imgH="380880" progId="Equation.DSMT4">
                  <p:embed/>
                  <p:pic>
                    <p:nvPicPr>
                      <p:cNvPr id="4" name="Object 3">
                        <a:extLst>
                          <a:ext uri="{FF2B5EF4-FFF2-40B4-BE49-F238E27FC236}">
                            <a16:creationId xmlns:a16="http://schemas.microsoft.com/office/drawing/2014/main" id="{32D59388-F785-48AC-B6F3-042DAE2CD7CC}"/>
                          </a:ext>
                        </a:extLst>
                      </p:cNvPr>
                      <p:cNvPicPr/>
                      <p:nvPr/>
                    </p:nvPicPr>
                    <p:blipFill>
                      <a:blip r:embed="rId3"/>
                      <a:stretch>
                        <a:fillRect/>
                      </a:stretch>
                    </p:blipFill>
                    <p:spPr>
                      <a:xfrm>
                        <a:off x="1587501" y="907657"/>
                        <a:ext cx="357187" cy="369888"/>
                      </a:xfrm>
                      <a:prstGeom prst="rect">
                        <a:avLst/>
                      </a:prstGeom>
                    </p:spPr>
                  </p:pic>
                </p:oleObj>
              </mc:Fallback>
            </mc:AlternateContent>
          </a:graphicData>
        </a:graphic>
      </p:graphicFrame>
      <p:graphicFrame>
        <p:nvGraphicFramePr>
          <p:cNvPr id="7" name="Object 6" descr="Eight">
            <a:extLst>
              <a:ext uri="{FF2B5EF4-FFF2-40B4-BE49-F238E27FC236}">
                <a16:creationId xmlns:a16="http://schemas.microsoft.com/office/drawing/2014/main" id="{0ADD5F74-21EB-485F-BBCD-C5B774A3A32A}"/>
              </a:ext>
            </a:extLst>
          </p:cNvPr>
          <p:cNvGraphicFramePr>
            <a:graphicFrameLocks noChangeAspect="1"/>
          </p:cNvGraphicFramePr>
          <p:nvPr>
            <p:extLst>
              <p:ext uri="{D42A27DB-BD31-4B8C-83A1-F6EECF244321}">
                <p14:modId xmlns:p14="http://schemas.microsoft.com/office/powerpoint/2010/main" val="3585814577"/>
              </p:ext>
            </p:extLst>
          </p:nvPr>
        </p:nvGraphicFramePr>
        <p:xfrm>
          <a:off x="4076700" y="3247078"/>
          <a:ext cx="495300" cy="279400"/>
        </p:xfrm>
        <a:graphic>
          <a:graphicData uri="http://schemas.openxmlformats.org/presentationml/2006/ole">
            <mc:AlternateContent xmlns:mc="http://schemas.openxmlformats.org/markup-compatibility/2006">
              <mc:Choice xmlns:v="urn:schemas-microsoft-com:vml" Requires="v">
                <p:oleObj name="Equation" r:id="rId4" imgW="495000" imgH="279360" progId="Equation.DSMT4">
                  <p:embed/>
                </p:oleObj>
              </mc:Choice>
              <mc:Fallback>
                <p:oleObj name="Equation" r:id="rId4" imgW="495000" imgH="279360" progId="Equation.DSMT4">
                  <p:embed/>
                  <p:pic>
                    <p:nvPicPr>
                      <p:cNvPr id="0" name=""/>
                      <p:cNvPicPr/>
                      <p:nvPr/>
                    </p:nvPicPr>
                    <p:blipFill>
                      <a:blip r:embed="rId5"/>
                      <a:stretch>
                        <a:fillRect/>
                      </a:stretch>
                    </p:blipFill>
                    <p:spPr>
                      <a:xfrm>
                        <a:off x="4076700" y="3247078"/>
                        <a:ext cx="495300" cy="279400"/>
                      </a:xfrm>
                      <a:prstGeom prst="rect">
                        <a:avLst/>
                      </a:prstGeom>
                    </p:spPr>
                  </p:pic>
                </p:oleObj>
              </mc:Fallback>
            </mc:AlternateContent>
          </a:graphicData>
        </a:graphic>
      </p:graphicFrame>
    </p:spTree>
    <p:extLst>
      <p:ext uri="{BB962C8B-B14F-4D97-AF65-F5344CB8AC3E}">
        <p14:creationId xmlns:p14="http://schemas.microsoft.com/office/powerpoint/2010/main" val="298019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CE1F-36A7-4E11-AA87-F4AE722CDED3}"/>
              </a:ext>
            </a:extLst>
          </p:cNvPr>
          <p:cNvSpPr>
            <a:spLocks noGrp="1"/>
          </p:cNvSpPr>
          <p:nvPr>
            <p:ph type="title"/>
          </p:nvPr>
        </p:nvSpPr>
        <p:spPr/>
        <p:txBody>
          <a:bodyPr/>
          <a:lstStyle/>
          <a:p>
            <a:r>
              <a:rPr lang="en-US" sz="3400" dirty="0"/>
              <a:t>Figure 32-10 Synthesis, Processing, and Activation of F</a:t>
            </a:r>
            <a:r>
              <a:rPr lang="en-US" sz="100" dirty="0"/>
              <a:t> </a:t>
            </a:r>
            <a:r>
              <a:rPr lang="en-US" sz="3400" dirty="0"/>
              <a:t>V</a:t>
            </a:r>
          </a:p>
        </p:txBody>
      </p:sp>
      <p:pic>
        <p:nvPicPr>
          <p:cNvPr id="5" name="Picture 4" descr="From the top down, the letters A, B, and C indicate the identity of the domains . Up arrows indicate sites for thrombin, primarily, cleavage . Cleavage releases the B domain and produces a two chain heterodimer consisting of a heavy chain, A 1 and A 3, and a light chain, A 3 to C 1 to C 2, which are noncovalently linked through C a + + . F V a binds to phosphatidylserine on the activated platelet surface via the C domains and serves as the attachment site for F X a via the A 2 domain. This is linked to figure 32 11 . Most of the F V a that participates in the prothrombinase complex on the platelet membranes probably is the result of secretion of F V from activated platelet alpha G s. F V a increases the catalytic activation of prothrombin about 1 thousand times by properly orienting the F X a and prothrombin molecules on the phospholipid surface. ">
            <a:extLst>
              <a:ext uri="{FF2B5EF4-FFF2-40B4-BE49-F238E27FC236}">
                <a16:creationId xmlns:a16="http://schemas.microsoft.com/office/drawing/2014/main" id="{05D56BC6-C92C-4C63-922F-AB82A14F2442}"/>
              </a:ext>
            </a:extLst>
          </p:cNvPr>
          <p:cNvPicPr>
            <a:picLocks noChangeAspect="1"/>
          </p:cNvPicPr>
          <p:nvPr/>
        </p:nvPicPr>
        <p:blipFill>
          <a:blip r:embed="rId3"/>
          <a:stretch>
            <a:fillRect/>
          </a:stretch>
        </p:blipFill>
        <p:spPr>
          <a:xfrm>
            <a:off x="868432" y="1947188"/>
            <a:ext cx="7407136" cy="3515168"/>
          </a:xfrm>
          <a:prstGeom prst="rect">
            <a:avLst/>
          </a:prstGeom>
        </p:spPr>
      </p:pic>
    </p:spTree>
    <p:extLst>
      <p:ext uri="{BB962C8B-B14F-4D97-AF65-F5344CB8AC3E}">
        <p14:creationId xmlns:p14="http://schemas.microsoft.com/office/powerpoint/2010/main" val="2916380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0446C9-60E5-44A6-836F-C119476BF34E}"/>
              </a:ext>
            </a:extLst>
          </p:cNvPr>
          <p:cNvSpPr>
            <a:spLocks noGrp="1"/>
          </p:cNvSpPr>
          <p:nvPr>
            <p:ph type="title"/>
          </p:nvPr>
        </p:nvSpPr>
        <p:spPr>
          <a:xfrm>
            <a:off x="457199" y="215371"/>
            <a:ext cx="8530389" cy="1097279"/>
          </a:xfrm>
        </p:spPr>
        <p:txBody>
          <a:bodyPr/>
          <a:lstStyle/>
          <a:p>
            <a:r>
              <a:rPr lang="en-US" sz="2800" dirty="0"/>
              <a:t>Figure 32-11 The Prothrombinase Complex (F</a:t>
            </a:r>
            <a:r>
              <a:rPr lang="en-US" sz="100" dirty="0"/>
              <a:t> </a:t>
            </a:r>
            <a:r>
              <a:rPr lang="en-US" sz="2800" dirty="0"/>
              <a:t>X</a:t>
            </a:r>
            <a:r>
              <a:rPr lang="en-US" sz="100" dirty="0"/>
              <a:t> </a:t>
            </a:r>
            <a:r>
              <a:rPr lang="en-US" sz="2800" dirty="0"/>
              <a:t>a, F</a:t>
            </a:r>
            <a:r>
              <a:rPr lang="en-US" sz="100" dirty="0"/>
              <a:t> </a:t>
            </a:r>
            <a:r>
              <a:rPr lang="en-US" sz="2800" dirty="0"/>
              <a:t>V</a:t>
            </a:r>
            <a:r>
              <a:rPr lang="en-US" sz="100" dirty="0"/>
              <a:t> </a:t>
            </a:r>
            <a:r>
              <a:rPr lang="en-US" sz="2800" dirty="0"/>
              <a:t>a, C</a:t>
            </a:r>
            <a:r>
              <a:rPr lang="en-US" sz="100" dirty="0"/>
              <a:t> </a:t>
            </a:r>
            <a:r>
              <a:rPr lang="en-US" sz="2800" dirty="0"/>
              <a:t>a</a:t>
            </a:r>
            <a:r>
              <a:rPr lang="en-US" sz="2800" baseline="30000" dirty="0"/>
              <a:t>++</a:t>
            </a:r>
            <a:r>
              <a:rPr lang="en-US" sz="2800" dirty="0"/>
              <a:t>) Activates Prothrombin to Thrombin</a:t>
            </a:r>
          </a:p>
        </p:txBody>
      </p:sp>
      <p:pic>
        <p:nvPicPr>
          <p:cNvPr id="7" name="Picture 6" descr="F V a binds to the platelet phospholipid surface and orients F X a and prothrombin to enhance the formation of thrombin as shown on the bottom of the diagram . F X a and prothrombin are bound to the platelet surface via C a + + bridges . This complex is very similar to the complex formed by the intrinsic pathway, F I X a, F V I I I a, C a + +, P L, . Spikes on platelet indicate activated platelet . ">
            <a:extLst>
              <a:ext uri="{FF2B5EF4-FFF2-40B4-BE49-F238E27FC236}">
                <a16:creationId xmlns:a16="http://schemas.microsoft.com/office/drawing/2014/main" id="{5352669C-446E-4620-AE29-644C5A252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193" y="1708395"/>
            <a:ext cx="5779613" cy="4156364"/>
          </a:xfrm>
          <a:prstGeom prst="rect">
            <a:avLst/>
          </a:prstGeom>
        </p:spPr>
      </p:pic>
    </p:spTree>
    <p:extLst>
      <p:ext uri="{BB962C8B-B14F-4D97-AF65-F5344CB8AC3E}">
        <p14:creationId xmlns:p14="http://schemas.microsoft.com/office/powerpoint/2010/main" val="3985577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7C38-7AF1-4C59-8187-452208D3BD04}"/>
              </a:ext>
            </a:extLst>
          </p:cNvPr>
          <p:cNvSpPr>
            <a:spLocks noGrp="1"/>
          </p:cNvSpPr>
          <p:nvPr>
            <p:ph type="title"/>
          </p:nvPr>
        </p:nvSpPr>
        <p:spPr/>
        <p:txBody>
          <a:bodyPr/>
          <a:lstStyle/>
          <a:p>
            <a:r>
              <a:rPr lang="en-US" dirty="0"/>
              <a:t>Prothrombin-Factor </a:t>
            </a:r>
            <a:r>
              <a:rPr lang="en-US" dirty="0">
                <a:solidFill>
                  <a:schemeClr val="bg1"/>
                </a:solidFill>
              </a:rPr>
              <a:t>Two</a:t>
            </a:r>
          </a:p>
        </p:txBody>
      </p:sp>
      <p:sp>
        <p:nvSpPr>
          <p:cNvPr id="3" name="Content Placeholder 2">
            <a:extLst>
              <a:ext uri="{FF2B5EF4-FFF2-40B4-BE49-F238E27FC236}">
                <a16:creationId xmlns:a16="http://schemas.microsoft.com/office/drawing/2014/main" id="{7A9ADA2E-A475-453D-ABD6-EE04CF680733}"/>
              </a:ext>
            </a:extLst>
          </p:cNvPr>
          <p:cNvSpPr>
            <a:spLocks noGrp="1"/>
          </p:cNvSpPr>
          <p:nvPr>
            <p:ph sz="quarter" idx="13"/>
          </p:nvPr>
        </p:nvSpPr>
        <p:spPr>
          <a:xfrm>
            <a:off x="457200" y="1802566"/>
            <a:ext cx="8229600" cy="1981541"/>
          </a:xfrm>
        </p:spPr>
        <p:txBody>
          <a:bodyPr/>
          <a:lstStyle/>
          <a:p>
            <a:r>
              <a:rPr lang="en-US" altLang="en-US" dirty="0">
                <a:cs typeface="Calibri" panose="020F0502020204030204" pitchFamily="34" charset="0"/>
              </a:rPr>
              <a:t>Synthesized by the liver</a:t>
            </a:r>
          </a:p>
          <a:p>
            <a:r>
              <a:rPr lang="en-US" altLang="en-US" dirty="0">
                <a:cs typeface="Calibri" panose="020F0502020204030204" pitchFamily="34" charset="0"/>
              </a:rPr>
              <a:t>Vitamin K-dependent</a:t>
            </a:r>
          </a:p>
          <a:p>
            <a:r>
              <a:rPr lang="en-US" altLang="en-US" dirty="0">
                <a:cs typeface="Calibri" panose="020F0502020204030204" pitchFamily="34" charset="0"/>
              </a:rPr>
              <a:t>Cleaved by prothrombinase complex to thrombin (I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pPr lvl="1" indent="-284400"/>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binds to platelet surface and orients X</a:t>
            </a:r>
            <a:r>
              <a:rPr lang="en-US" altLang="en-US" sz="100" dirty="0">
                <a:cs typeface="Calibri" panose="020F0502020204030204" pitchFamily="34" charset="0"/>
              </a:rPr>
              <a:t> </a:t>
            </a:r>
            <a:r>
              <a:rPr lang="en-US" altLang="en-US" dirty="0">
                <a:cs typeface="Calibri" panose="020F0502020204030204" pitchFamily="34" charset="0"/>
              </a:rPr>
              <a:t>a</a:t>
            </a:r>
          </a:p>
        </p:txBody>
      </p:sp>
      <p:sp>
        <p:nvSpPr>
          <p:cNvPr id="5" name="Content Placeholder 4">
            <a:extLst>
              <a:ext uri="{FF2B5EF4-FFF2-40B4-BE49-F238E27FC236}">
                <a16:creationId xmlns:a16="http://schemas.microsoft.com/office/drawing/2014/main" id="{47791C93-B5D0-4F69-B941-1E567DD68978}"/>
              </a:ext>
            </a:extLst>
          </p:cNvPr>
          <p:cNvSpPr>
            <a:spLocks noGrp="1"/>
          </p:cNvSpPr>
          <p:nvPr>
            <p:ph sz="quarter" idx="14"/>
          </p:nvPr>
        </p:nvSpPr>
        <p:spPr>
          <a:xfrm>
            <a:off x="457200" y="3606749"/>
            <a:ext cx="3535363" cy="411396"/>
          </a:xfrm>
        </p:spPr>
        <p:txBody>
          <a:bodyPr/>
          <a:lstStyle/>
          <a:p>
            <a:pPr lvl="1" indent="-284400"/>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 and prothrombin</a:t>
            </a:r>
            <a:endParaRPr lang="en-US" dirty="0"/>
          </a:p>
        </p:txBody>
      </p:sp>
      <p:sp>
        <p:nvSpPr>
          <p:cNvPr id="6" name="Content Placeholder 5">
            <a:extLst>
              <a:ext uri="{FF2B5EF4-FFF2-40B4-BE49-F238E27FC236}">
                <a16:creationId xmlns:a16="http://schemas.microsoft.com/office/drawing/2014/main" id="{628D457E-0373-46A6-91F2-94495ABCC888}"/>
              </a:ext>
            </a:extLst>
          </p:cNvPr>
          <p:cNvSpPr>
            <a:spLocks noGrp="1"/>
          </p:cNvSpPr>
          <p:nvPr>
            <p:ph sz="quarter" idx="15"/>
          </p:nvPr>
        </p:nvSpPr>
        <p:spPr>
          <a:xfrm>
            <a:off x="3801471" y="3608728"/>
            <a:ext cx="4052397" cy="416681"/>
          </a:xfrm>
        </p:spPr>
        <p:txBody>
          <a:bodyPr/>
          <a:lstStyle/>
          <a:p>
            <a:pPr marL="0" lvl="1" indent="0">
              <a:buNone/>
            </a:pPr>
            <a:r>
              <a:rPr lang="en-US" altLang="en-US" dirty="0">
                <a:cs typeface="Calibri" panose="020F0502020204030204" pitchFamily="34" charset="0"/>
              </a:rPr>
              <a:t>are bound to platelet surface</a:t>
            </a:r>
            <a:endParaRPr lang="en-US" dirty="0"/>
          </a:p>
        </p:txBody>
      </p:sp>
      <p:sp>
        <p:nvSpPr>
          <p:cNvPr id="7" name="Content Placeholder 6">
            <a:extLst>
              <a:ext uri="{FF2B5EF4-FFF2-40B4-BE49-F238E27FC236}">
                <a16:creationId xmlns:a16="http://schemas.microsoft.com/office/drawing/2014/main" id="{86F462A9-6A23-4D6B-904A-D284B391584D}"/>
              </a:ext>
            </a:extLst>
          </p:cNvPr>
          <p:cNvSpPr>
            <a:spLocks noGrp="1"/>
          </p:cNvSpPr>
          <p:nvPr>
            <p:ph sz="quarter" idx="16"/>
          </p:nvPr>
        </p:nvSpPr>
        <p:spPr>
          <a:xfrm>
            <a:off x="1198183" y="4087403"/>
            <a:ext cx="2317531" cy="422035"/>
          </a:xfrm>
        </p:spPr>
        <p:txBody>
          <a:bodyPr/>
          <a:lstStyle/>
          <a:p>
            <a:pPr marL="0" lvl="1" indent="0">
              <a:buNone/>
            </a:pPr>
            <a:r>
              <a:rPr lang="en-US" altLang="en-US" dirty="0">
                <a:cs typeface="Calibri" panose="020F0502020204030204" pitchFamily="34" charset="0"/>
              </a:rPr>
              <a:t>via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bridges</a:t>
            </a:r>
            <a:endParaRPr lang="en-US" dirty="0"/>
          </a:p>
        </p:txBody>
      </p:sp>
      <p:sp>
        <p:nvSpPr>
          <p:cNvPr id="8" name="Content Placeholder 7">
            <a:extLst>
              <a:ext uri="{FF2B5EF4-FFF2-40B4-BE49-F238E27FC236}">
                <a16:creationId xmlns:a16="http://schemas.microsoft.com/office/drawing/2014/main" id="{DF438591-2305-48C4-9C5B-3CF897846E23}"/>
              </a:ext>
            </a:extLst>
          </p:cNvPr>
          <p:cNvSpPr>
            <a:spLocks noGrp="1"/>
          </p:cNvSpPr>
          <p:nvPr>
            <p:ph sz="quarter" idx="17"/>
          </p:nvPr>
        </p:nvSpPr>
        <p:spPr>
          <a:xfrm>
            <a:off x="457200" y="4562418"/>
            <a:ext cx="4983604" cy="422189"/>
          </a:xfrm>
        </p:spPr>
        <p:txBody>
          <a:bodyPr/>
          <a:lstStyle/>
          <a:p>
            <a:pPr lvl="1"/>
            <a:r>
              <a:rPr lang="en-US" altLang="en-US" dirty="0">
                <a:cs typeface="Calibri" panose="020F0502020204030204" pitchFamily="34" charset="0"/>
              </a:rPr>
              <a:t>Requires two cleavages by X</a:t>
            </a:r>
            <a:r>
              <a:rPr lang="en-US" altLang="en-US" sz="100" dirty="0">
                <a:cs typeface="Calibri" panose="020F0502020204030204" pitchFamily="34" charset="0"/>
              </a:rPr>
              <a:t> </a:t>
            </a:r>
            <a:r>
              <a:rPr lang="en-US" altLang="en-US" dirty="0">
                <a:cs typeface="Calibri" panose="020F0502020204030204" pitchFamily="34" charset="0"/>
              </a:rPr>
              <a:t>a</a:t>
            </a:r>
          </a:p>
        </p:txBody>
      </p:sp>
      <p:graphicFrame>
        <p:nvGraphicFramePr>
          <p:cNvPr id="4" name="Object 3">
            <a:extLst>
              <a:ext uri="{FF2B5EF4-FFF2-40B4-BE49-F238E27FC236}">
                <a16:creationId xmlns:a16="http://schemas.microsoft.com/office/drawing/2014/main" id="{4DC1EAD6-E970-477F-A399-B58DFB32CB88}"/>
              </a:ext>
            </a:extLst>
          </p:cNvPr>
          <p:cNvGraphicFramePr>
            <a:graphicFrameLocks noChangeAspect="1"/>
          </p:cNvGraphicFramePr>
          <p:nvPr>
            <p:extLst>
              <p:ext uri="{D42A27DB-BD31-4B8C-83A1-F6EECF244321}">
                <p14:modId xmlns:p14="http://schemas.microsoft.com/office/powerpoint/2010/main" val="2236209017"/>
              </p:ext>
            </p:extLst>
          </p:nvPr>
        </p:nvGraphicFramePr>
        <p:xfrm>
          <a:off x="3992563" y="846457"/>
          <a:ext cx="279400" cy="419100"/>
        </p:xfrm>
        <a:graphic>
          <a:graphicData uri="http://schemas.openxmlformats.org/presentationml/2006/ole">
            <mc:AlternateContent xmlns:mc="http://schemas.openxmlformats.org/markup-compatibility/2006">
              <mc:Choice xmlns:v="urn:schemas-microsoft-com:vml" Requires="v">
                <p:oleObj name="Equation" r:id="rId3" imgW="253800" imgH="380880" progId="Equation.DSMT4">
                  <p:embed/>
                </p:oleObj>
              </mc:Choice>
              <mc:Fallback>
                <p:oleObj name="Equation" r:id="rId3" imgW="253800" imgH="380880" progId="Equation.DSMT4">
                  <p:embed/>
                  <p:pic>
                    <p:nvPicPr>
                      <p:cNvPr id="0" name=""/>
                      <p:cNvPicPr/>
                      <p:nvPr/>
                    </p:nvPicPr>
                    <p:blipFill>
                      <a:blip r:embed="rId4"/>
                      <a:stretch>
                        <a:fillRect/>
                      </a:stretch>
                    </p:blipFill>
                    <p:spPr>
                      <a:xfrm>
                        <a:off x="3992563" y="846457"/>
                        <a:ext cx="279400" cy="419100"/>
                      </a:xfrm>
                      <a:prstGeom prst="rect">
                        <a:avLst/>
                      </a:prstGeom>
                    </p:spPr>
                  </p:pic>
                </p:oleObj>
              </mc:Fallback>
            </mc:AlternateContent>
          </a:graphicData>
        </a:graphic>
      </p:graphicFrame>
      <p:graphicFrame>
        <p:nvGraphicFramePr>
          <p:cNvPr id="9" name="Object 8" descr="(Two)">
            <a:extLst>
              <a:ext uri="{FF2B5EF4-FFF2-40B4-BE49-F238E27FC236}">
                <a16:creationId xmlns:a16="http://schemas.microsoft.com/office/drawing/2014/main" id="{632340BB-09CD-4302-9AF1-6D255BF7EE7E}"/>
              </a:ext>
            </a:extLst>
          </p:cNvPr>
          <p:cNvGraphicFramePr>
            <a:graphicFrameLocks noChangeAspect="1"/>
          </p:cNvGraphicFramePr>
          <p:nvPr>
            <p:extLst>
              <p:ext uri="{D42A27DB-BD31-4B8C-83A1-F6EECF244321}">
                <p14:modId xmlns:p14="http://schemas.microsoft.com/office/powerpoint/2010/main" val="2625766832"/>
              </p:ext>
            </p:extLst>
          </p:nvPr>
        </p:nvGraphicFramePr>
        <p:xfrm>
          <a:off x="3331564" y="3612657"/>
          <a:ext cx="368300" cy="342900"/>
        </p:xfrm>
        <a:graphic>
          <a:graphicData uri="http://schemas.openxmlformats.org/presentationml/2006/ole">
            <mc:AlternateContent xmlns:mc="http://schemas.openxmlformats.org/markup-compatibility/2006">
              <mc:Choice xmlns:v="urn:schemas-microsoft-com:vml" Requires="v">
                <p:oleObj name="Equation" r:id="rId5" imgW="368280" imgH="342720" progId="Equation.DSMT4">
                  <p:embed/>
                </p:oleObj>
              </mc:Choice>
              <mc:Fallback>
                <p:oleObj name="Equation" r:id="rId5" imgW="368280" imgH="342720" progId="Equation.DSMT4">
                  <p:embed/>
                  <p:pic>
                    <p:nvPicPr>
                      <p:cNvPr id="0" name=""/>
                      <p:cNvPicPr/>
                      <p:nvPr/>
                    </p:nvPicPr>
                    <p:blipFill>
                      <a:blip r:embed="rId6"/>
                      <a:stretch>
                        <a:fillRect/>
                      </a:stretch>
                    </p:blipFill>
                    <p:spPr>
                      <a:xfrm>
                        <a:off x="3331564" y="3612657"/>
                        <a:ext cx="368300" cy="342900"/>
                      </a:xfrm>
                      <a:prstGeom prst="rect">
                        <a:avLst/>
                      </a:prstGeom>
                    </p:spPr>
                  </p:pic>
                </p:oleObj>
              </mc:Fallback>
            </mc:AlternateContent>
          </a:graphicData>
        </a:graphic>
      </p:graphicFrame>
    </p:spTree>
    <p:extLst>
      <p:ext uri="{BB962C8B-B14F-4D97-AF65-F5344CB8AC3E}">
        <p14:creationId xmlns:p14="http://schemas.microsoft.com/office/powerpoint/2010/main" val="2564507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4912-41E5-4662-BD9F-6A6E2A0179AE}"/>
              </a:ext>
            </a:extLst>
          </p:cNvPr>
          <p:cNvSpPr>
            <a:spLocks noGrp="1"/>
          </p:cNvSpPr>
          <p:nvPr>
            <p:ph type="title"/>
          </p:nvPr>
        </p:nvSpPr>
        <p:spPr/>
        <p:txBody>
          <a:bodyPr/>
          <a:lstStyle/>
          <a:p>
            <a:r>
              <a:rPr lang="en-US" dirty="0"/>
              <a:t>Roles of Thrombin </a:t>
            </a:r>
            <a:r>
              <a:rPr lang="en-US" sz="2000" b="0" dirty="0"/>
              <a:t>(1 of 2)</a:t>
            </a:r>
          </a:p>
        </p:txBody>
      </p:sp>
      <p:sp>
        <p:nvSpPr>
          <p:cNvPr id="3" name="Content Placeholder 2">
            <a:extLst>
              <a:ext uri="{FF2B5EF4-FFF2-40B4-BE49-F238E27FC236}">
                <a16:creationId xmlns:a16="http://schemas.microsoft.com/office/drawing/2014/main" id="{1A5F1656-B41D-4A68-AF9F-F99BF0DCC1D6}"/>
              </a:ext>
            </a:extLst>
          </p:cNvPr>
          <p:cNvSpPr>
            <a:spLocks noGrp="1"/>
          </p:cNvSpPr>
          <p:nvPr>
            <p:ph sz="quarter" idx="13"/>
          </p:nvPr>
        </p:nvSpPr>
        <p:spPr>
          <a:xfrm>
            <a:off x="457200" y="1713723"/>
            <a:ext cx="8229600" cy="1309679"/>
          </a:xfrm>
        </p:spPr>
        <p:txBody>
          <a:bodyPr/>
          <a:lstStyle/>
          <a:p>
            <a:r>
              <a:rPr lang="en-US" altLang="en-US" dirty="0">
                <a:cs typeface="Calibri" panose="020F0502020204030204" pitchFamily="34" charset="0"/>
              </a:rPr>
              <a:t>Procoagulant activities</a:t>
            </a:r>
          </a:p>
          <a:p>
            <a:pPr lvl="1"/>
            <a:r>
              <a:rPr lang="en-US" altLang="en-US" dirty="0">
                <a:cs typeface="Calibri" panose="020F0502020204030204" pitchFamily="34" charset="0"/>
              </a:rPr>
              <a:t>Cleaves fibrinopeptides A and B from fibrinogen</a:t>
            </a:r>
          </a:p>
          <a:p>
            <a:pPr lvl="2"/>
            <a:r>
              <a:rPr lang="en-US" altLang="en-US" dirty="0">
                <a:cs typeface="Calibri" panose="020F0502020204030204" pitchFamily="34" charset="0"/>
              </a:rPr>
              <a:t>Creates fibrin monomer</a:t>
            </a:r>
          </a:p>
        </p:txBody>
      </p:sp>
      <p:sp>
        <p:nvSpPr>
          <p:cNvPr id="4" name="Content Placeholder 3">
            <a:extLst>
              <a:ext uri="{FF2B5EF4-FFF2-40B4-BE49-F238E27FC236}">
                <a16:creationId xmlns:a16="http://schemas.microsoft.com/office/drawing/2014/main" id="{4D5F3829-192E-4CB5-81AC-A7AFF7FD11EA}"/>
              </a:ext>
            </a:extLst>
          </p:cNvPr>
          <p:cNvSpPr>
            <a:spLocks noGrp="1"/>
          </p:cNvSpPr>
          <p:nvPr>
            <p:ph sz="quarter" idx="14"/>
          </p:nvPr>
        </p:nvSpPr>
        <p:spPr>
          <a:xfrm>
            <a:off x="457200" y="2943157"/>
            <a:ext cx="3098800" cy="397988"/>
          </a:xfrm>
        </p:spPr>
        <p:txBody>
          <a:bodyPr/>
          <a:lstStyle/>
          <a:p>
            <a:pPr lvl="1"/>
            <a:r>
              <a:rPr lang="en-US" altLang="en-US" dirty="0">
                <a:cs typeface="Calibri" panose="020F0502020204030204" pitchFamily="34" charset="0"/>
              </a:rPr>
              <a:t>Activates factors</a:t>
            </a:r>
            <a:endParaRPr lang="en-US" dirty="0"/>
          </a:p>
        </p:txBody>
      </p:sp>
      <p:sp>
        <p:nvSpPr>
          <p:cNvPr id="5" name="Content Placeholder 4">
            <a:extLst>
              <a:ext uri="{FF2B5EF4-FFF2-40B4-BE49-F238E27FC236}">
                <a16:creationId xmlns:a16="http://schemas.microsoft.com/office/drawing/2014/main" id="{4126C5C3-DF7B-4CF3-AEA5-BC8218EA89A5}"/>
              </a:ext>
            </a:extLst>
          </p:cNvPr>
          <p:cNvSpPr>
            <a:spLocks noGrp="1"/>
          </p:cNvSpPr>
          <p:nvPr>
            <p:ph sz="quarter" idx="15"/>
          </p:nvPr>
        </p:nvSpPr>
        <p:spPr>
          <a:xfrm>
            <a:off x="457200" y="3424475"/>
            <a:ext cx="8229600" cy="1260575"/>
          </a:xfrm>
        </p:spPr>
        <p:txBody>
          <a:bodyPr/>
          <a:lstStyle/>
          <a:p>
            <a:pPr lvl="1"/>
            <a:r>
              <a:rPr lang="en-US" altLang="en-US" dirty="0">
                <a:cs typeface="Calibri" panose="020F0502020204030204" pitchFamily="34" charset="0"/>
              </a:rPr>
              <a:t>Stimulates E</a:t>
            </a:r>
            <a:r>
              <a:rPr lang="en-US" altLang="en-US" sz="100" dirty="0">
                <a:cs typeface="Calibri" panose="020F0502020204030204" pitchFamily="34" charset="0"/>
              </a:rPr>
              <a:t> </a:t>
            </a:r>
            <a:r>
              <a:rPr lang="en-US" altLang="en-US" dirty="0">
                <a:cs typeface="Calibri" panose="020F0502020204030204" pitchFamily="34" charset="0"/>
              </a:rPr>
              <a:t>C to release V</a:t>
            </a:r>
            <a:r>
              <a:rPr lang="en-US" altLang="en-US" sz="100" dirty="0">
                <a:cs typeface="Calibri" panose="020F0502020204030204" pitchFamily="34" charset="0"/>
              </a:rPr>
              <a:t> </a:t>
            </a:r>
            <a:r>
              <a:rPr lang="en-US" altLang="en-US" dirty="0">
                <a:cs typeface="Calibri" panose="020F0502020204030204" pitchFamily="34" charset="0"/>
              </a:rPr>
              <a:t>W</a:t>
            </a:r>
            <a:r>
              <a:rPr lang="en-US" altLang="en-US" sz="100" dirty="0">
                <a:cs typeface="Calibri" panose="020F0502020204030204" pitchFamily="34" charset="0"/>
              </a:rPr>
              <a:t> </a:t>
            </a:r>
            <a:r>
              <a:rPr lang="en-US" altLang="en-US" dirty="0">
                <a:cs typeface="Calibri" panose="020F0502020204030204" pitchFamily="34" charset="0"/>
              </a:rPr>
              <a:t>F, plasminogen activator inhibitor and express T</a:t>
            </a:r>
            <a:r>
              <a:rPr lang="en-US" altLang="en-US" sz="100" dirty="0">
                <a:cs typeface="Calibri" panose="020F0502020204030204" pitchFamily="34" charset="0"/>
              </a:rPr>
              <a:t> </a:t>
            </a:r>
            <a:r>
              <a:rPr lang="en-US" altLang="en-US" dirty="0">
                <a:cs typeface="Calibri" panose="020F0502020204030204" pitchFamily="34" charset="0"/>
              </a:rPr>
              <a:t>F</a:t>
            </a:r>
          </a:p>
          <a:p>
            <a:pPr lvl="1"/>
            <a:r>
              <a:rPr lang="en-US" altLang="en-US" dirty="0">
                <a:cs typeface="Calibri" panose="020F0502020204030204" pitchFamily="34" charset="0"/>
              </a:rPr>
              <a:t>Activates platelets-stimulates platelet aggregation</a:t>
            </a:r>
          </a:p>
        </p:txBody>
      </p:sp>
      <p:graphicFrame>
        <p:nvGraphicFramePr>
          <p:cNvPr id="6" name="Object 5" descr="Five, Seven, Eight, Eleven, Thirteen">
            <a:extLst>
              <a:ext uri="{FF2B5EF4-FFF2-40B4-BE49-F238E27FC236}">
                <a16:creationId xmlns:a16="http://schemas.microsoft.com/office/drawing/2014/main" id="{5052F1AE-B066-4BB3-83F4-EF845A019D8B}"/>
              </a:ext>
            </a:extLst>
          </p:cNvPr>
          <p:cNvGraphicFramePr>
            <a:graphicFrameLocks noChangeAspect="1"/>
          </p:cNvGraphicFramePr>
          <p:nvPr>
            <p:extLst>
              <p:ext uri="{D42A27DB-BD31-4B8C-83A1-F6EECF244321}">
                <p14:modId xmlns:p14="http://schemas.microsoft.com/office/powerpoint/2010/main" val="4213467259"/>
              </p:ext>
            </p:extLst>
          </p:nvPr>
        </p:nvGraphicFramePr>
        <p:xfrm>
          <a:off x="3071745" y="2992060"/>
          <a:ext cx="2262909" cy="300182"/>
        </p:xfrm>
        <a:graphic>
          <a:graphicData uri="http://schemas.openxmlformats.org/presentationml/2006/ole">
            <mc:AlternateContent xmlns:mc="http://schemas.openxmlformats.org/markup-compatibility/2006">
              <mc:Choice xmlns:v="urn:schemas-microsoft-com:vml" Requires="v">
                <p:oleObj name="Equation" r:id="rId2" imgW="2489040" imgH="330120" progId="Equation.DSMT4">
                  <p:embed/>
                </p:oleObj>
              </mc:Choice>
              <mc:Fallback>
                <p:oleObj name="Equation" r:id="rId2" imgW="2489040" imgH="330120" progId="Equation.DSMT4">
                  <p:embed/>
                  <p:pic>
                    <p:nvPicPr>
                      <p:cNvPr id="0" name=""/>
                      <p:cNvPicPr/>
                      <p:nvPr/>
                    </p:nvPicPr>
                    <p:blipFill>
                      <a:blip r:embed="rId3"/>
                      <a:stretch>
                        <a:fillRect/>
                      </a:stretch>
                    </p:blipFill>
                    <p:spPr>
                      <a:xfrm>
                        <a:off x="3071745" y="2992060"/>
                        <a:ext cx="2262909" cy="300182"/>
                      </a:xfrm>
                      <a:prstGeom prst="rect">
                        <a:avLst/>
                      </a:prstGeom>
                    </p:spPr>
                  </p:pic>
                </p:oleObj>
              </mc:Fallback>
            </mc:AlternateContent>
          </a:graphicData>
        </a:graphic>
      </p:graphicFrame>
    </p:spTree>
    <p:extLst>
      <p:ext uri="{BB962C8B-B14F-4D97-AF65-F5344CB8AC3E}">
        <p14:creationId xmlns:p14="http://schemas.microsoft.com/office/powerpoint/2010/main" val="2865668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C09F-665B-4C1F-83B1-009431771FF0}"/>
              </a:ext>
            </a:extLst>
          </p:cNvPr>
          <p:cNvSpPr>
            <a:spLocks noGrp="1"/>
          </p:cNvSpPr>
          <p:nvPr>
            <p:ph type="title"/>
          </p:nvPr>
        </p:nvSpPr>
        <p:spPr/>
        <p:txBody>
          <a:bodyPr/>
          <a:lstStyle/>
          <a:p>
            <a:r>
              <a:rPr lang="en-US" dirty="0"/>
              <a:t>Roles of Thrombin </a:t>
            </a:r>
            <a:r>
              <a:rPr lang="en-US" sz="2000" b="0" dirty="0"/>
              <a:t>(2 of 2)</a:t>
            </a:r>
          </a:p>
        </p:txBody>
      </p:sp>
      <p:sp>
        <p:nvSpPr>
          <p:cNvPr id="3" name="Content Placeholder 2">
            <a:extLst>
              <a:ext uri="{FF2B5EF4-FFF2-40B4-BE49-F238E27FC236}">
                <a16:creationId xmlns:a16="http://schemas.microsoft.com/office/drawing/2014/main" id="{5DC02681-92B9-4E74-BB75-CC0584692D36}"/>
              </a:ext>
            </a:extLst>
          </p:cNvPr>
          <p:cNvSpPr>
            <a:spLocks noGrp="1"/>
          </p:cNvSpPr>
          <p:nvPr>
            <p:ph sz="quarter" idx="13"/>
          </p:nvPr>
        </p:nvSpPr>
        <p:spPr>
          <a:xfrm>
            <a:off x="457200" y="1918276"/>
            <a:ext cx="8229600" cy="4434275"/>
          </a:xfrm>
        </p:spPr>
        <p:txBody>
          <a:bodyPr/>
          <a:lstStyle/>
          <a:p>
            <a:r>
              <a:rPr lang="en-US" altLang="en-US" dirty="0">
                <a:cs typeface="Calibri" panose="020F0502020204030204" pitchFamily="34" charset="0"/>
              </a:rPr>
              <a:t>Anticoagulant activities</a:t>
            </a:r>
          </a:p>
          <a:p>
            <a:pPr lvl="1"/>
            <a:r>
              <a:rPr lang="en-US" altLang="en-US" dirty="0">
                <a:cs typeface="Calibri" panose="020F0502020204030204" pitchFamily="34" charset="0"/>
              </a:rPr>
              <a:t>Suppresses fibrinolysis by activating T</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Binds to T</a:t>
            </a:r>
            <a:r>
              <a:rPr lang="en-US" altLang="en-US" sz="100" dirty="0">
                <a:cs typeface="Calibri" panose="020F0502020204030204" pitchFamily="34" charset="0"/>
              </a:rPr>
              <a:t> </a:t>
            </a:r>
            <a:r>
              <a:rPr lang="en-US" altLang="en-US" dirty="0">
                <a:cs typeface="Calibri" panose="020F0502020204030204" pitchFamily="34" charset="0"/>
              </a:rPr>
              <a:t>M</a:t>
            </a:r>
          </a:p>
          <a:p>
            <a:pPr lvl="1"/>
            <a:r>
              <a:rPr lang="en-US" altLang="en-US" dirty="0">
                <a:cs typeface="Calibri" panose="020F0502020204030204" pitchFamily="34" charset="0"/>
              </a:rPr>
              <a:t>Activates P</a:t>
            </a:r>
            <a:r>
              <a:rPr lang="en-US" altLang="en-US" sz="100" dirty="0">
                <a:cs typeface="Calibri" panose="020F0502020204030204" pitchFamily="34" charset="0"/>
              </a:rPr>
              <a:t> </a:t>
            </a:r>
            <a:r>
              <a:rPr lang="en-US" altLang="en-US" dirty="0">
                <a:cs typeface="Calibri" panose="020F0502020204030204" pitchFamily="34" charset="0"/>
              </a:rPr>
              <a:t>C</a:t>
            </a:r>
          </a:p>
          <a:p>
            <a:pPr lvl="1"/>
            <a:r>
              <a:rPr lang="en-US" altLang="en-US" dirty="0">
                <a:cs typeface="Calibri" panose="020F0502020204030204" pitchFamily="34" charset="0"/>
              </a:rPr>
              <a:t>Stimulates E</a:t>
            </a:r>
            <a:r>
              <a:rPr lang="en-US" altLang="en-US" sz="100" dirty="0">
                <a:cs typeface="Calibri" panose="020F0502020204030204" pitchFamily="34" charset="0"/>
              </a:rPr>
              <a:t> </a:t>
            </a:r>
            <a:r>
              <a:rPr lang="en-US" altLang="en-US" dirty="0">
                <a:cs typeface="Calibri" panose="020F0502020204030204" pitchFamily="34" charset="0"/>
              </a:rPr>
              <a:t>Cs to release t</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 prostacyclin, N</a:t>
            </a:r>
            <a:r>
              <a:rPr lang="en-US" altLang="en-US" sz="100" dirty="0">
                <a:cs typeface="Calibri" panose="020F0502020204030204" pitchFamily="34" charset="0"/>
              </a:rPr>
              <a:t> </a:t>
            </a:r>
            <a:r>
              <a:rPr lang="en-US" altLang="en-US" dirty="0">
                <a:cs typeface="Calibri" panose="020F0502020204030204" pitchFamily="34" charset="0"/>
              </a:rPr>
              <a:t>O</a:t>
            </a:r>
          </a:p>
          <a:p>
            <a:r>
              <a:rPr lang="en-US" altLang="en-US" dirty="0">
                <a:cs typeface="Calibri" panose="020F0502020204030204" pitchFamily="34" charset="0"/>
              </a:rPr>
              <a:t>Also plays role in inflammation, wound healing, angiogenesis, atherothrombosis</a:t>
            </a:r>
          </a:p>
        </p:txBody>
      </p:sp>
    </p:spTree>
    <p:extLst>
      <p:ext uri="{BB962C8B-B14F-4D97-AF65-F5344CB8AC3E}">
        <p14:creationId xmlns:p14="http://schemas.microsoft.com/office/powerpoint/2010/main" val="233501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374F-77E0-415F-AE59-2EAEBE118FED}"/>
              </a:ext>
            </a:extLst>
          </p:cNvPr>
          <p:cNvSpPr>
            <a:spLocks noGrp="1"/>
          </p:cNvSpPr>
          <p:nvPr>
            <p:ph type="title"/>
          </p:nvPr>
        </p:nvSpPr>
        <p:spPr/>
        <p:txBody>
          <a:bodyPr/>
          <a:lstStyle/>
          <a:p>
            <a:r>
              <a:rPr lang="en-US" dirty="0"/>
              <a:t>Coagulation Pathways </a:t>
            </a:r>
            <a:r>
              <a:rPr lang="en-US" sz="2000" b="0" dirty="0"/>
              <a:t>(1 of 2)</a:t>
            </a:r>
          </a:p>
        </p:txBody>
      </p:sp>
      <p:sp>
        <p:nvSpPr>
          <p:cNvPr id="3" name="Content Placeholder 2">
            <a:extLst>
              <a:ext uri="{FF2B5EF4-FFF2-40B4-BE49-F238E27FC236}">
                <a16:creationId xmlns:a16="http://schemas.microsoft.com/office/drawing/2014/main" id="{2C3F3147-5659-415A-A3CE-CDBD3FD5766F}"/>
              </a:ext>
            </a:extLst>
          </p:cNvPr>
          <p:cNvSpPr>
            <a:spLocks noGrp="1"/>
          </p:cNvSpPr>
          <p:nvPr>
            <p:ph sz="quarter" idx="13"/>
          </p:nvPr>
        </p:nvSpPr>
        <p:spPr>
          <a:xfrm>
            <a:off x="457200" y="1556326"/>
            <a:ext cx="8229600" cy="4824596"/>
          </a:xfrm>
        </p:spPr>
        <p:txBody>
          <a:bodyPr/>
          <a:lstStyle/>
          <a:p>
            <a:endParaRPr lang="en-US" altLang="en-US" dirty="0"/>
          </a:p>
          <a:p>
            <a:r>
              <a:rPr lang="en-US" altLang="en-US" dirty="0"/>
              <a:t>Traditional cascade theory of clotting</a:t>
            </a:r>
          </a:p>
          <a:p>
            <a:pPr lvl="1"/>
            <a:r>
              <a:rPr lang="en-US" altLang="en-US" dirty="0"/>
              <a:t>Interaction of three pathways</a:t>
            </a:r>
          </a:p>
          <a:p>
            <a:pPr lvl="2"/>
            <a:r>
              <a:rPr lang="en-US" altLang="en-US" dirty="0"/>
              <a:t>Intrinsic pathway</a:t>
            </a:r>
          </a:p>
          <a:p>
            <a:pPr lvl="3"/>
            <a:r>
              <a:rPr lang="en-US" altLang="en-US" dirty="0"/>
              <a:t>Factors and cofactors all present in plasma</a:t>
            </a:r>
          </a:p>
          <a:p>
            <a:pPr lvl="2"/>
            <a:r>
              <a:rPr lang="en-US" altLang="en-US" dirty="0"/>
              <a:t>Extrinsic pathway</a:t>
            </a:r>
          </a:p>
          <a:p>
            <a:pPr lvl="3"/>
            <a:r>
              <a:rPr lang="en-US" altLang="en-US" dirty="0"/>
              <a:t>Factors and cofactors present in plasma</a:t>
            </a:r>
          </a:p>
          <a:p>
            <a:pPr lvl="3"/>
            <a:r>
              <a:rPr lang="en-US" altLang="en-US" b="1" dirty="0"/>
              <a:t>Tissue factor-not present under normal conditions</a:t>
            </a:r>
          </a:p>
          <a:p>
            <a:pPr lvl="2"/>
            <a:r>
              <a:rPr lang="en-US" altLang="en-US" dirty="0"/>
              <a:t>Common pathway</a:t>
            </a:r>
          </a:p>
          <a:p>
            <a:pPr lvl="3"/>
            <a:r>
              <a:rPr lang="en-US" altLang="en-US" dirty="0"/>
              <a:t>Convergence of two pathways</a:t>
            </a:r>
          </a:p>
          <a:p>
            <a:pPr lvl="3"/>
            <a:r>
              <a:rPr lang="en-US" altLang="en-US" dirty="0"/>
              <a:t>Factors and cofactors all present in plasma</a:t>
            </a:r>
          </a:p>
        </p:txBody>
      </p:sp>
    </p:spTree>
    <p:extLst>
      <p:ext uri="{BB962C8B-B14F-4D97-AF65-F5344CB8AC3E}">
        <p14:creationId xmlns:p14="http://schemas.microsoft.com/office/powerpoint/2010/main" val="1053632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CC07-A135-4FDF-BA11-25E5666D9CEE}"/>
              </a:ext>
            </a:extLst>
          </p:cNvPr>
          <p:cNvSpPr>
            <a:spLocks noGrp="1"/>
          </p:cNvSpPr>
          <p:nvPr>
            <p:ph type="title"/>
          </p:nvPr>
        </p:nvSpPr>
        <p:spPr>
          <a:xfrm>
            <a:off x="457199" y="215371"/>
            <a:ext cx="8387255" cy="1097279"/>
          </a:xfrm>
        </p:spPr>
        <p:txBody>
          <a:bodyPr/>
          <a:lstStyle/>
          <a:p>
            <a:r>
              <a:rPr lang="en-US" sz="3400" dirty="0"/>
              <a:t>Figure 32-12 The Multifactorial Roles of Thrombin</a:t>
            </a:r>
          </a:p>
        </p:txBody>
      </p:sp>
      <p:pic>
        <p:nvPicPr>
          <p:cNvPr id="4" name="Picture 3" descr="In addition to its multiple roles as a procoagulant protease, thrombin also has anticoagulant functions and important activities in promoting inflammation and cellular proliferation. E D R F, endothelium derived relaxing factor. N O, nitric oxide. t P A, tissue plasminogen activator. T A F I, thrombin activatable fibrinolysis inhibitor. E C, endothelial cell. T F, tissue factor. V W F, von Willebrand factor. P M N’s, polymorphonuclear neutrophils. P D G F, platelet derived growth factor. ">
            <a:extLst>
              <a:ext uri="{FF2B5EF4-FFF2-40B4-BE49-F238E27FC236}">
                <a16:creationId xmlns:a16="http://schemas.microsoft.com/office/drawing/2014/main" id="{CD5704DC-36AC-4FE2-BCD9-8F087A6A3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439" y="1833915"/>
            <a:ext cx="5747121" cy="4216806"/>
          </a:xfrm>
          <a:prstGeom prst="rect">
            <a:avLst/>
          </a:prstGeom>
        </p:spPr>
      </p:pic>
    </p:spTree>
    <p:extLst>
      <p:ext uri="{BB962C8B-B14F-4D97-AF65-F5344CB8AC3E}">
        <p14:creationId xmlns:p14="http://schemas.microsoft.com/office/powerpoint/2010/main" val="1477991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78E-DEB8-46DD-A93E-073EB4E04ABE}"/>
              </a:ext>
            </a:extLst>
          </p:cNvPr>
          <p:cNvSpPr>
            <a:spLocks noGrp="1"/>
          </p:cNvSpPr>
          <p:nvPr>
            <p:ph type="title"/>
          </p:nvPr>
        </p:nvSpPr>
        <p:spPr>
          <a:xfrm>
            <a:off x="407504" y="424921"/>
            <a:ext cx="8229600" cy="1097279"/>
          </a:xfrm>
        </p:spPr>
        <p:txBody>
          <a:bodyPr/>
          <a:lstStyle/>
          <a:p>
            <a:r>
              <a:rPr lang="en-US" dirty="0"/>
              <a:t>Fibrinogen </a:t>
            </a:r>
            <a:r>
              <a:rPr lang="en-US" sz="2000" b="0" dirty="0"/>
              <a:t>(1 of 2)</a:t>
            </a:r>
          </a:p>
        </p:txBody>
      </p:sp>
      <p:sp>
        <p:nvSpPr>
          <p:cNvPr id="3" name="Content Placeholder 2">
            <a:extLst>
              <a:ext uri="{FF2B5EF4-FFF2-40B4-BE49-F238E27FC236}">
                <a16:creationId xmlns:a16="http://schemas.microsoft.com/office/drawing/2014/main" id="{9516F5AD-C2A7-4925-B07E-FD6BAE48D309}"/>
              </a:ext>
            </a:extLst>
          </p:cNvPr>
          <p:cNvSpPr>
            <a:spLocks noGrp="1"/>
          </p:cNvSpPr>
          <p:nvPr>
            <p:ph sz="quarter" idx="13"/>
          </p:nvPr>
        </p:nvSpPr>
        <p:spPr>
          <a:xfrm>
            <a:off x="407504" y="1861126"/>
            <a:ext cx="8328991" cy="4374574"/>
          </a:xfrm>
        </p:spPr>
        <p:txBody>
          <a:bodyPr/>
          <a:lstStyle/>
          <a:p>
            <a:r>
              <a:rPr lang="en-US" altLang="en-US" sz="2000" dirty="0"/>
              <a:t>Synthesized by the liver</a:t>
            </a:r>
          </a:p>
          <a:p>
            <a:r>
              <a:rPr lang="en-US" altLang="en-US" sz="2000" dirty="0"/>
              <a:t>Acute-phase reactant</a:t>
            </a:r>
          </a:p>
          <a:p>
            <a:r>
              <a:rPr lang="en-US" altLang="en-US" sz="2000" dirty="0"/>
              <a:t>Most abundant coagulation protein</a:t>
            </a:r>
          </a:p>
          <a:p>
            <a:r>
              <a:rPr lang="en-US" altLang="en-US" sz="2000" dirty="0"/>
              <a:t>Dimeric</a:t>
            </a:r>
          </a:p>
          <a:p>
            <a:pPr lvl="1"/>
            <a:r>
              <a:rPr lang="en-US" altLang="en-US" sz="2000" dirty="0"/>
              <a:t>Three pairs of different polypeptide chains</a:t>
            </a:r>
          </a:p>
          <a:p>
            <a:pPr lvl="2"/>
            <a:r>
              <a:rPr lang="en-US" altLang="en-US" sz="2000" dirty="0"/>
              <a:t>A</a:t>
            </a:r>
            <a:r>
              <a:rPr lang="en-US" altLang="en-US" sz="100" dirty="0"/>
              <a:t> </a:t>
            </a:r>
            <a:r>
              <a:rPr lang="el-GR" altLang="en-US" sz="2000" i="1" dirty="0">
                <a:cs typeface="Times New Roman" panose="02020603050405020304" pitchFamily="18" charset="0"/>
              </a:rPr>
              <a:t>α</a:t>
            </a:r>
            <a:r>
              <a:rPr lang="en-US" altLang="en-US" sz="100" i="1" dirty="0">
                <a:cs typeface="Times New Roman" panose="02020603050405020304" pitchFamily="18" charset="0"/>
              </a:rPr>
              <a:t> </a:t>
            </a:r>
            <a:r>
              <a:rPr lang="en-US" altLang="en-US" sz="2000" dirty="0"/>
              <a:t>2, B</a:t>
            </a:r>
            <a:r>
              <a:rPr lang="en-US" altLang="en-US" sz="100" dirty="0"/>
              <a:t> </a:t>
            </a:r>
            <a:r>
              <a:rPr lang="en-US" altLang="en-US" sz="2000" i="1" dirty="0">
                <a:cs typeface="Times New Roman" panose="02020603050405020304" pitchFamily="18" charset="0"/>
                <a:sym typeface="Symbol" panose="05050102010706020507" pitchFamily="18" charset="2"/>
              </a:rPr>
              <a:t>β</a:t>
            </a:r>
            <a:r>
              <a:rPr lang="en-US" altLang="en-US" sz="100" i="1" dirty="0">
                <a:cs typeface="Times New Roman" panose="02020603050405020304" pitchFamily="18" charset="0"/>
                <a:sym typeface="Symbol" panose="05050102010706020507" pitchFamily="18" charset="2"/>
              </a:rPr>
              <a:t> </a:t>
            </a:r>
            <a:r>
              <a:rPr lang="en-US" altLang="en-US" sz="2000" dirty="0"/>
              <a:t>2, </a:t>
            </a:r>
            <a:r>
              <a:rPr lang="en-US" altLang="en-US" sz="2000" i="1" dirty="0">
                <a:cs typeface="Times New Roman" panose="02020603050405020304" pitchFamily="18" charset="0"/>
                <a:sym typeface="Symbol" panose="05050102010706020507" pitchFamily="18" charset="2"/>
              </a:rPr>
              <a:t>γ</a:t>
            </a:r>
            <a:r>
              <a:rPr lang="en-US" altLang="en-US" sz="100" i="1" dirty="0">
                <a:cs typeface="Times New Roman" panose="02020603050405020304" pitchFamily="18" charset="0"/>
                <a:sym typeface="Symbol" panose="05050102010706020507" pitchFamily="18" charset="2"/>
              </a:rPr>
              <a:t> </a:t>
            </a:r>
            <a:r>
              <a:rPr lang="en-US" altLang="en-US" sz="2000" dirty="0"/>
              <a:t>2 (i.e., dimeric structure)</a:t>
            </a:r>
          </a:p>
          <a:p>
            <a:pPr lvl="1"/>
            <a:r>
              <a:rPr lang="en-US" altLang="en-US" sz="2000" dirty="0"/>
              <a:t>Small polypeptides</a:t>
            </a:r>
          </a:p>
          <a:p>
            <a:pPr lvl="2"/>
            <a:r>
              <a:rPr lang="en-US" altLang="en-US" sz="2000" dirty="0"/>
              <a:t>Fibrinopeptides A and B</a:t>
            </a:r>
          </a:p>
          <a:p>
            <a:pPr lvl="2"/>
            <a:r>
              <a:rPr lang="en-US" altLang="en-US" sz="2000" dirty="0"/>
              <a:t>Released from A</a:t>
            </a:r>
            <a:r>
              <a:rPr lang="en-US" altLang="en-US" sz="100" dirty="0"/>
              <a:t> </a:t>
            </a:r>
            <a:r>
              <a:rPr lang="el-GR" altLang="en-US" sz="2000" i="1" dirty="0">
                <a:cs typeface="Times New Roman" panose="02020603050405020304" pitchFamily="18" charset="0"/>
              </a:rPr>
              <a:t>α</a:t>
            </a:r>
            <a:r>
              <a:rPr lang="en-US" altLang="en-US" sz="2000" dirty="0"/>
              <a:t> and B</a:t>
            </a:r>
            <a:r>
              <a:rPr lang="en-US" altLang="en-US" sz="100" dirty="0"/>
              <a:t> </a:t>
            </a:r>
            <a:r>
              <a:rPr lang="en-US" altLang="en-US" sz="2000" i="1" dirty="0">
                <a:cs typeface="Times New Roman" panose="02020603050405020304" pitchFamily="18" charset="0"/>
                <a:sym typeface="Symbol" panose="05050102010706020507" pitchFamily="18" charset="2"/>
              </a:rPr>
              <a:t>β</a:t>
            </a:r>
            <a:r>
              <a:rPr lang="en-US" altLang="en-US" sz="2000" dirty="0"/>
              <a:t> chains by thrombin</a:t>
            </a:r>
          </a:p>
          <a:p>
            <a:r>
              <a:rPr lang="en-US" altLang="en-US" sz="2000" dirty="0"/>
              <a:t>Molecules devoid of F</a:t>
            </a:r>
            <a:r>
              <a:rPr lang="en-US" altLang="en-US" sz="100" dirty="0"/>
              <a:t> </a:t>
            </a:r>
            <a:r>
              <a:rPr lang="en-US" altLang="en-US" sz="2000" dirty="0"/>
              <a:t>P</a:t>
            </a:r>
            <a:r>
              <a:rPr lang="en-US" altLang="en-US" sz="100" dirty="0"/>
              <a:t> </a:t>
            </a:r>
            <a:r>
              <a:rPr lang="en-US" altLang="en-US" sz="2000" dirty="0"/>
              <a:t>A and F</a:t>
            </a:r>
            <a:r>
              <a:rPr lang="en-US" altLang="en-US" sz="100" dirty="0"/>
              <a:t> </a:t>
            </a:r>
            <a:r>
              <a:rPr lang="en-US" altLang="en-US" sz="2000" dirty="0"/>
              <a:t>P</a:t>
            </a:r>
            <a:r>
              <a:rPr lang="en-US" altLang="en-US" sz="100" dirty="0"/>
              <a:t> </a:t>
            </a:r>
            <a:r>
              <a:rPr lang="en-US" altLang="en-US" sz="2000" dirty="0"/>
              <a:t>B are called fibrin monomers (</a:t>
            </a:r>
            <a:r>
              <a:rPr lang="el-GR" altLang="en-US" sz="2000" i="1" dirty="0">
                <a:cs typeface="Times New Roman" panose="02020603050405020304" pitchFamily="18" charset="0"/>
              </a:rPr>
              <a:t>α</a:t>
            </a:r>
            <a:r>
              <a:rPr lang="en-US" altLang="en-US" sz="100" i="1" dirty="0">
                <a:cs typeface="Times New Roman" panose="02020603050405020304" pitchFamily="18" charset="0"/>
              </a:rPr>
              <a:t> </a:t>
            </a:r>
            <a:r>
              <a:rPr lang="en-US" altLang="en-US" sz="2000" baseline="-25000" dirty="0"/>
              <a:t>2</a:t>
            </a:r>
            <a:r>
              <a:rPr lang="en-US" altLang="en-US" sz="100" dirty="0"/>
              <a:t> </a:t>
            </a:r>
            <a:r>
              <a:rPr lang="en-US" altLang="en-US" sz="2000" i="1" dirty="0">
                <a:cs typeface="Times New Roman" panose="02020603050405020304" pitchFamily="18" charset="0"/>
                <a:sym typeface="Symbol" panose="05050102010706020507" pitchFamily="18" charset="2"/>
              </a:rPr>
              <a:t>β</a:t>
            </a:r>
            <a:r>
              <a:rPr lang="en-US" altLang="en-US" sz="100" i="1" dirty="0">
                <a:cs typeface="Times New Roman" panose="02020603050405020304" pitchFamily="18" charset="0"/>
                <a:sym typeface="Symbol" panose="05050102010706020507" pitchFamily="18" charset="2"/>
              </a:rPr>
              <a:t> </a:t>
            </a:r>
            <a:r>
              <a:rPr lang="en-US" altLang="en-US" sz="2000" baseline="-25000" dirty="0"/>
              <a:t>2</a:t>
            </a:r>
            <a:r>
              <a:rPr lang="en-US" altLang="en-US" sz="100" dirty="0"/>
              <a:t> </a:t>
            </a:r>
            <a:r>
              <a:rPr lang="en-US" altLang="en-US" sz="2000" i="1" dirty="0">
                <a:cs typeface="Times New Roman" panose="02020603050405020304" pitchFamily="18" charset="0"/>
                <a:sym typeface="Symbol" panose="05050102010706020507" pitchFamily="18" charset="2"/>
              </a:rPr>
              <a:t>γ</a:t>
            </a:r>
            <a:r>
              <a:rPr lang="en-US" altLang="en-US" sz="100" i="1" dirty="0">
                <a:cs typeface="Times New Roman" panose="02020603050405020304" pitchFamily="18" charset="0"/>
                <a:sym typeface="Symbol" panose="05050102010706020507" pitchFamily="18" charset="2"/>
              </a:rPr>
              <a:t> </a:t>
            </a:r>
            <a:r>
              <a:rPr lang="en-US" altLang="en-US" sz="2000" baseline="-25000" dirty="0"/>
              <a:t>2</a:t>
            </a:r>
            <a:r>
              <a:rPr lang="en-US" altLang="en-US" sz="2000" dirty="0"/>
              <a:t>)</a:t>
            </a:r>
          </a:p>
        </p:txBody>
      </p:sp>
    </p:spTree>
    <p:extLst>
      <p:ext uri="{BB962C8B-B14F-4D97-AF65-F5344CB8AC3E}">
        <p14:creationId xmlns:p14="http://schemas.microsoft.com/office/powerpoint/2010/main" val="2708565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63D4-4D48-4754-852A-E66F3BB963EF}"/>
              </a:ext>
            </a:extLst>
          </p:cNvPr>
          <p:cNvSpPr>
            <a:spLocks noGrp="1"/>
          </p:cNvSpPr>
          <p:nvPr>
            <p:ph type="title"/>
          </p:nvPr>
        </p:nvSpPr>
        <p:spPr/>
        <p:txBody>
          <a:bodyPr/>
          <a:lstStyle/>
          <a:p>
            <a:r>
              <a:rPr lang="en-US" sz="3400" dirty="0"/>
              <a:t>Figure 32-13 Formation of Fibrin Polymer</a:t>
            </a:r>
          </a:p>
        </p:txBody>
      </p:sp>
      <p:pic>
        <p:nvPicPr>
          <p:cNvPr id="4" name="Picture 3" descr="Fibrinogen is a trinodular structure composed of three pairs A alpha, B beta, gamma of disulfide bonded polypeptide chains. The central nodule is the E nodule. Thrombin cleaves small peptides, A and B, from the alpha and beta chains in this region to form fibrin. The central nodule is joined by supercoiled alpha helices to the terminal nodules, the D nodules. ">
            <a:extLst>
              <a:ext uri="{FF2B5EF4-FFF2-40B4-BE49-F238E27FC236}">
                <a16:creationId xmlns:a16="http://schemas.microsoft.com/office/drawing/2014/main" id="{5C907E67-406E-4FA8-A81D-EFBDC3693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870" y="1572768"/>
            <a:ext cx="5812259" cy="4572000"/>
          </a:xfrm>
          <a:prstGeom prst="rect">
            <a:avLst/>
          </a:prstGeom>
        </p:spPr>
      </p:pic>
    </p:spTree>
    <p:extLst>
      <p:ext uri="{BB962C8B-B14F-4D97-AF65-F5344CB8AC3E}">
        <p14:creationId xmlns:p14="http://schemas.microsoft.com/office/powerpoint/2010/main" val="299644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78E-DEB8-46DD-A93E-073EB4E04ABE}"/>
              </a:ext>
            </a:extLst>
          </p:cNvPr>
          <p:cNvSpPr>
            <a:spLocks noGrp="1"/>
          </p:cNvSpPr>
          <p:nvPr>
            <p:ph type="title"/>
          </p:nvPr>
        </p:nvSpPr>
        <p:spPr/>
        <p:txBody>
          <a:bodyPr/>
          <a:lstStyle/>
          <a:p>
            <a:r>
              <a:rPr lang="en-US" dirty="0"/>
              <a:t>Fibrinogen </a:t>
            </a:r>
            <a:r>
              <a:rPr lang="en-US" sz="2000" b="0" dirty="0"/>
              <a:t>(2 of 2)</a:t>
            </a:r>
          </a:p>
        </p:txBody>
      </p:sp>
      <p:sp>
        <p:nvSpPr>
          <p:cNvPr id="3" name="Content Placeholder 2">
            <a:extLst>
              <a:ext uri="{FF2B5EF4-FFF2-40B4-BE49-F238E27FC236}">
                <a16:creationId xmlns:a16="http://schemas.microsoft.com/office/drawing/2014/main" id="{9516F5AD-C2A7-4925-B07E-FD6BAE48D309}"/>
              </a:ext>
            </a:extLst>
          </p:cNvPr>
          <p:cNvSpPr>
            <a:spLocks noGrp="1"/>
          </p:cNvSpPr>
          <p:nvPr>
            <p:ph sz="quarter" idx="13"/>
          </p:nvPr>
        </p:nvSpPr>
        <p:spPr>
          <a:xfrm>
            <a:off x="333531" y="1817204"/>
            <a:ext cx="8476938" cy="4825425"/>
          </a:xfrm>
        </p:spPr>
        <p:txBody>
          <a:bodyPr/>
          <a:lstStyle/>
          <a:p>
            <a:r>
              <a:rPr lang="en-US" altLang="en-US" sz="2200" dirty="0"/>
              <a:t>Three stages-conversion of fibrinogen to fibrin</a:t>
            </a:r>
          </a:p>
          <a:p>
            <a:pPr lvl="1"/>
            <a:r>
              <a:rPr lang="en-US" altLang="en-US" sz="2200" dirty="0"/>
              <a:t>Proteolysis</a:t>
            </a:r>
          </a:p>
          <a:p>
            <a:pPr lvl="2"/>
            <a:r>
              <a:rPr lang="en-US" altLang="en-US" sz="2200" dirty="0"/>
              <a:t>Thrombin cleaves F</a:t>
            </a:r>
            <a:r>
              <a:rPr lang="en-US" altLang="en-US" sz="100" dirty="0"/>
              <a:t> </a:t>
            </a:r>
            <a:r>
              <a:rPr lang="en-US" altLang="en-US" sz="2200" dirty="0"/>
              <a:t>P</a:t>
            </a:r>
            <a:r>
              <a:rPr lang="en-US" altLang="en-US" sz="100" dirty="0"/>
              <a:t> </a:t>
            </a:r>
            <a:r>
              <a:rPr lang="en-US" altLang="en-US" sz="2200" dirty="0"/>
              <a:t>A (16 A</a:t>
            </a:r>
            <a:r>
              <a:rPr lang="en-US" altLang="en-US" sz="100" dirty="0"/>
              <a:t> </a:t>
            </a:r>
            <a:r>
              <a:rPr lang="en-US" altLang="en-US" sz="2200" dirty="0"/>
              <a:t>A) and F</a:t>
            </a:r>
            <a:r>
              <a:rPr lang="en-US" altLang="en-US" sz="100" dirty="0"/>
              <a:t> </a:t>
            </a:r>
            <a:r>
              <a:rPr lang="en-US" altLang="en-US" sz="2200" dirty="0"/>
              <a:t>P</a:t>
            </a:r>
            <a:r>
              <a:rPr lang="en-US" altLang="en-US" sz="100" dirty="0"/>
              <a:t> </a:t>
            </a:r>
            <a:r>
              <a:rPr lang="en-US" altLang="en-US" sz="2200" dirty="0"/>
              <a:t>B (14 A</a:t>
            </a:r>
            <a:r>
              <a:rPr lang="en-US" altLang="en-US" sz="100" dirty="0"/>
              <a:t> </a:t>
            </a:r>
            <a:r>
              <a:rPr lang="en-US" altLang="en-US" sz="2200" dirty="0"/>
              <a:t>A) from </a:t>
            </a:r>
            <a:r>
              <a:rPr lang="el-GR" altLang="en-US" sz="2200" i="1" dirty="0">
                <a:cs typeface="Times New Roman" panose="02020603050405020304" pitchFamily="18" charset="0"/>
              </a:rPr>
              <a:t>α</a:t>
            </a:r>
            <a:r>
              <a:rPr lang="en-US" altLang="en-US" sz="2200" i="1" dirty="0">
                <a:cs typeface="Times New Roman" panose="02020603050405020304" pitchFamily="18" charset="0"/>
              </a:rPr>
              <a:t>-</a:t>
            </a:r>
            <a:r>
              <a:rPr lang="en-US" altLang="en-US" sz="2200" dirty="0"/>
              <a:t> and </a:t>
            </a:r>
            <a:r>
              <a:rPr lang="en-US" altLang="en-US" sz="2200" i="1" dirty="0">
                <a:cs typeface="Times New Roman" panose="02020603050405020304" pitchFamily="18" charset="0"/>
                <a:sym typeface="Symbol" panose="05050102010706020507" pitchFamily="18" charset="2"/>
              </a:rPr>
              <a:t>β-</a:t>
            </a:r>
            <a:r>
              <a:rPr lang="en-US" altLang="en-US" sz="2200" dirty="0"/>
              <a:t>chains</a:t>
            </a:r>
          </a:p>
          <a:p>
            <a:pPr lvl="2"/>
            <a:r>
              <a:rPr lang="en-US" altLang="en-US" sz="2200" dirty="0"/>
              <a:t>Results in fibrin monomers</a:t>
            </a:r>
          </a:p>
          <a:p>
            <a:pPr lvl="1"/>
            <a:r>
              <a:rPr lang="en-US" altLang="en-US" sz="2200" dirty="0"/>
              <a:t>Polymerization</a:t>
            </a:r>
          </a:p>
          <a:p>
            <a:pPr lvl="2"/>
            <a:r>
              <a:rPr lang="en-US" altLang="en-US" sz="2200" dirty="0"/>
              <a:t>Spontaneous self-assembly into fibrin polymers</a:t>
            </a:r>
          </a:p>
          <a:p>
            <a:pPr lvl="1"/>
            <a:r>
              <a:rPr lang="en-US" altLang="en-US" sz="2200" dirty="0"/>
              <a:t>Stabilization</a:t>
            </a:r>
          </a:p>
          <a:p>
            <a:pPr lvl="2"/>
            <a:r>
              <a:rPr lang="en-US" altLang="en-US" sz="2200" dirty="0"/>
              <a:t>Introduction of covalent bonds into fibrin polymers by X</a:t>
            </a:r>
            <a:r>
              <a:rPr lang="en-US" altLang="en-US" sz="100" dirty="0"/>
              <a:t> </a:t>
            </a:r>
            <a:r>
              <a:rPr lang="en-US" altLang="en-US" sz="2200" dirty="0"/>
              <a:t>I</a:t>
            </a:r>
            <a:r>
              <a:rPr lang="en-US" altLang="en-US" sz="100" dirty="0"/>
              <a:t> </a:t>
            </a:r>
            <a:r>
              <a:rPr lang="en-US" altLang="en-US" sz="2200" dirty="0"/>
              <a:t>I</a:t>
            </a:r>
            <a:r>
              <a:rPr lang="en-US" altLang="en-US" sz="100" dirty="0"/>
              <a:t> </a:t>
            </a:r>
            <a:r>
              <a:rPr lang="en-US" altLang="en-US" sz="2200" dirty="0"/>
              <a:t>I</a:t>
            </a:r>
            <a:r>
              <a:rPr lang="en-US" altLang="en-US" sz="100" dirty="0"/>
              <a:t> </a:t>
            </a:r>
            <a:r>
              <a:rPr lang="en-US" altLang="en-US" sz="2200" dirty="0"/>
              <a:t>a (active transamidase/transglutaminase)</a:t>
            </a:r>
          </a:p>
          <a:p>
            <a:r>
              <a:rPr lang="en-US" altLang="en-US" sz="2200" dirty="0"/>
              <a:t>Fibrin forms the structural meshwork that stabilizes the primary platelet plug, achieving secondary hemostasis</a:t>
            </a:r>
          </a:p>
        </p:txBody>
      </p:sp>
    </p:spTree>
    <p:extLst>
      <p:ext uri="{BB962C8B-B14F-4D97-AF65-F5344CB8AC3E}">
        <p14:creationId xmlns:p14="http://schemas.microsoft.com/office/powerpoint/2010/main" val="214728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150B-EC55-4575-8B8C-623670741657}"/>
              </a:ext>
            </a:extLst>
          </p:cNvPr>
          <p:cNvSpPr>
            <a:spLocks noGrp="1"/>
          </p:cNvSpPr>
          <p:nvPr>
            <p:ph type="title"/>
          </p:nvPr>
        </p:nvSpPr>
        <p:spPr/>
        <p:txBody>
          <a:bodyPr/>
          <a:lstStyle/>
          <a:p>
            <a:r>
              <a:rPr lang="en-US" sz="3400" dirty="0"/>
              <a:t>Figure 32-14 Formation of Fibrin Polymer</a:t>
            </a:r>
          </a:p>
        </p:txBody>
      </p:sp>
      <p:pic>
        <p:nvPicPr>
          <p:cNvPr id="4" name="Picture 3" descr="From the top down, thrombin cleaves the A and B fibrinopeptides from the E nodule of fibrinogen to form fibrin monomer . The cleavage permits the spontaneous growth of fibrin polymers as the E nodule assembles with the D nodules of other fibrin monomers . Hydrogen bonds initially join the polymer . F X I I I a in the presence of C a + + is responsible for catalyzing the formation of covalent bonds between glutamine and lysine residues of adjacent monomers, D nodules, thus stabilizing the lattice formation . ">
            <a:extLst>
              <a:ext uri="{FF2B5EF4-FFF2-40B4-BE49-F238E27FC236}">
                <a16:creationId xmlns:a16="http://schemas.microsoft.com/office/drawing/2014/main" id="{DF4BF089-DDCF-4635-A3E3-12703C4B3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4170" y="1572768"/>
            <a:ext cx="3095660" cy="4572000"/>
          </a:xfrm>
          <a:prstGeom prst="rect">
            <a:avLst/>
          </a:prstGeom>
        </p:spPr>
      </p:pic>
    </p:spTree>
    <p:extLst>
      <p:ext uri="{BB962C8B-B14F-4D97-AF65-F5344CB8AC3E}">
        <p14:creationId xmlns:p14="http://schemas.microsoft.com/office/powerpoint/2010/main" val="142735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7399-C2BD-45AE-BBF6-FACEA768521E}"/>
              </a:ext>
            </a:extLst>
          </p:cNvPr>
          <p:cNvSpPr>
            <a:spLocks noGrp="1"/>
          </p:cNvSpPr>
          <p:nvPr>
            <p:ph type="title"/>
          </p:nvPr>
        </p:nvSpPr>
        <p:spPr/>
        <p:txBody>
          <a:bodyPr/>
          <a:lstStyle/>
          <a:p>
            <a:r>
              <a:rPr lang="en-US" dirty="0"/>
              <a:t>Factor </a:t>
            </a:r>
            <a:r>
              <a:rPr lang="en-US" sz="100" dirty="0">
                <a:solidFill>
                  <a:schemeClr val="bg1"/>
                </a:solidFill>
              </a:rPr>
              <a:t>Thirteen</a:t>
            </a:r>
          </a:p>
        </p:txBody>
      </p:sp>
      <p:sp>
        <p:nvSpPr>
          <p:cNvPr id="3" name="Content Placeholder 2">
            <a:extLst>
              <a:ext uri="{FF2B5EF4-FFF2-40B4-BE49-F238E27FC236}">
                <a16:creationId xmlns:a16="http://schemas.microsoft.com/office/drawing/2014/main" id="{435B43AA-5E09-48D8-991D-8B3173CA03B9}"/>
              </a:ext>
            </a:extLst>
          </p:cNvPr>
          <p:cNvSpPr>
            <a:spLocks noGrp="1"/>
          </p:cNvSpPr>
          <p:nvPr>
            <p:ph sz="quarter" idx="13"/>
          </p:nvPr>
        </p:nvSpPr>
        <p:spPr>
          <a:xfrm>
            <a:off x="457200" y="1952762"/>
            <a:ext cx="8229600" cy="4434275"/>
          </a:xfrm>
        </p:spPr>
        <p:txBody>
          <a:bodyPr/>
          <a:lstStyle/>
          <a:p>
            <a:r>
              <a:rPr lang="en-US" altLang="en-US" dirty="0">
                <a:cs typeface="Calibri" panose="020F0502020204030204" pitchFamily="34" charset="0"/>
              </a:rPr>
              <a:t>Fibrin stabilizing factor</a:t>
            </a:r>
          </a:p>
          <a:p>
            <a:r>
              <a:rPr lang="en-US" altLang="en-US" dirty="0">
                <a:cs typeface="Calibri" panose="020F0502020204030204" pitchFamily="34" charset="0"/>
              </a:rPr>
              <a:t>Circulates as a heterotetramer (A</a:t>
            </a:r>
            <a:r>
              <a:rPr lang="en-US" altLang="en-US" sz="100" dirty="0">
                <a:cs typeface="Calibri" panose="020F0502020204030204" pitchFamily="34" charset="0"/>
              </a:rPr>
              <a:t> </a:t>
            </a:r>
            <a:r>
              <a:rPr lang="en-US" altLang="en-US" baseline="-25000" dirty="0">
                <a:cs typeface="Calibri" panose="020F0502020204030204" pitchFamily="34" charset="0"/>
              </a:rPr>
              <a:t>2</a:t>
            </a:r>
            <a:r>
              <a:rPr lang="en-US" altLang="en-US" sz="100" dirty="0">
                <a:cs typeface="Calibri" panose="020F0502020204030204" pitchFamily="34" charset="0"/>
              </a:rPr>
              <a:t> </a:t>
            </a:r>
            <a:r>
              <a:rPr lang="en-US" altLang="en-US" dirty="0">
                <a:cs typeface="Calibri" panose="020F0502020204030204" pitchFamily="34" charset="0"/>
              </a:rPr>
              <a:t>B</a:t>
            </a:r>
            <a:r>
              <a:rPr lang="en-US" altLang="en-US" sz="100" dirty="0">
                <a:cs typeface="Calibri" panose="020F0502020204030204" pitchFamily="34" charset="0"/>
              </a:rPr>
              <a:t> </a:t>
            </a:r>
            <a:r>
              <a:rPr lang="en-US" altLang="en-US" baseline="-25000" dirty="0">
                <a:cs typeface="Calibri" panose="020F0502020204030204" pitchFamily="34" charset="0"/>
              </a:rPr>
              <a:t>2</a:t>
            </a:r>
            <a:r>
              <a:rPr lang="en-US" altLang="en-US" dirty="0">
                <a:cs typeface="Calibri" panose="020F0502020204030204" pitchFamily="34" charset="0"/>
              </a:rPr>
              <a:t>)</a:t>
            </a:r>
          </a:p>
          <a:p>
            <a:r>
              <a:rPr lang="en-US" altLang="en-US" dirty="0">
                <a:cs typeface="Calibri" panose="020F0502020204030204" pitchFamily="34" charset="0"/>
              </a:rPr>
              <a:t>Evenly distributed between plasma and platelets</a:t>
            </a:r>
          </a:p>
          <a:p>
            <a:r>
              <a:rPr lang="en-US" altLang="en-US" dirty="0">
                <a:cs typeface="Calibri" panose="020F0502020204030204" pitchFamily="34" charset="0"/>
              </a:rPr>
              <a:t>Activated to 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by thrombin</a:t>
            </a:r>
          </a:p>
          <a:p>
            <a:pPr lvl="1"/>
            <a:r>
              <a:rPr lang="en-US" altLang="en-US" dirty="0">
                <a:cs typeface="Calibri" panose="020F0502020204030204" pitchFamily="34" charset="0"/>
              </a:rPr>
              <a:t>Fibrin needed as cofactor for activation to occur</a:t>
            </a:r>
          </a:p>
          <a:p>
            <a:pPr lvl="1"/>
            <a:r>
              <a:rPr lang="en-US" altLang="en-US" dirty="0">
                <a:cs typeface="Calibri" panose="020F0502020204030204" pitchFamily="34" charset="0"/>
              </a:rPr>
              <a:t>Activation also requires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(C</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baseline="30000" dirty="0">
                <a:cs typeface="Calibri" panose="020F0502020204030204" pitchFamily="34" charset="0"/>
              </a:rPr>
              <a:t>++</a:t>
            </a:r>
            <a:r>
              <a:rPr lang="en-US" altLang="en-US" dirty="0">
                <a:cs typeface="Calibri" panose="020F0502020204030204" pitchFamily="34" charset="0"/>
              </a:rPr>
              <a:t> dependent transglutaminase)</a:t>
            </a:r>
          </a:p>
        </p:txBody>
      </p:sp>
      <p:graphicFrame>
        <p:nvGraphicFramePr>
          <p:cNvPr id="4" name="Object 3">
            <a:extLst>
              <a:ext uri="{FF2B5EF4-FFF2-40B4-BE49-F238E27FC236}">
                <a16:creationId xmlns:a16="http://schemas.microsoft.com/office/drawing/2014/main" id="{5A0FD2CA-0F1B-4510-825C-50336B67424C}"/>
              </a:ext>
            </a:extLst>
          </p:cNvPr>
          <p:cNvGraphicFramePr>
            <a:graphicFrameLocks noChangeAspect="1"/>
          </p:cNvGraphicFramePr>
          <p:nvPr>
            <p:extLst>
              <p:ext uri="{D42A27DB-BD31-4B8C-83A1-F6EECF244321}">
                <p14:modId xmlns:p14="http://schemas.microsoft.com/office/powerpoint/2010/main" val="3808042331"/>
              </p:ext>
            </p:extLst>
          </p:nvPr>
        </p:nvGraphicFramePr>
        <p:xfrm>
          <a:off x="1615457" y="867399"/>
          <a:ext cx="710879" cy="401009"/>
        </p:xfrm>
        <a:graphic>
          <a:graphicData uri="http://schemas.openxmlformats.org/presentationml/2006/ole">
            <mc:AlternateContent xmlns:mc="http://schemas.openxmlformats.org/markup-compatibility/2006">
              <mc:Choice xmlns:v="urn:schemas-microsoft-com:vml" Requires="v">
                <p:oleObj name="Equation" r:id="rId2" imgW="495000" imgH="279360" progId="Equation.DSMT4">
                  <p:embed/>
                </p:oleObj>
              </mc:Choice>
              <mc:Fallback>
                <p:oleObj name="Equation" r:id="rId2" imgW="495000" imgH="279360" progId="Equation.DSMT4">
                  <p:embed/>
                  <p:pic>
                    <p:nvPicPr>
                      <p:cNvPr id="0" name=""/>
                      <p:cNvPicPr/>
                      <p:nvPr/>
                    </p:nvPicPr>
                    <p:blipFill>
                      <a:blip r:embed="rId3"/>
                      <a:stretch>
                        <a:fillRect/>
                      </a:stretch>
                    </p:blipFill>
                    <p:spPr>
                      <a:xfrm>
                        <a:off x="1615457" y="867399"/>
                        <a:ext cx="710879" cy="401009"/>
                      </a:xfrm>
                      <a:prstGeom prst="rect">
                        <a:avLst/>
                      </a:prstGeom>
                    </p:spPr>
                  </p:pic>
                </p:oleObj>
              </mc:Fallback>
            </mc:AlternateContent>
          </a:graphicData>
        </a:graphic>
      </p:graphicFrame>
    </p:spTree>
    <p:extLst>
      <p:ext uri="{BB962C8B-B14F-4D97-AF65-F5344CB8AC3E}">
        <p14:creationId xmlns:p14="http://schemas.microsoft.com/office/powerpoint/2010/main" val="3869064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A9E9-FD96-4EF3-BDF0-837FE84BEDB0}"/>
              </a:ext>
            </a:extLst>
          </p:cNvPr>
          <p:cNvSpPr>
            <a:spLocks noGrp="1"/>
          </p:cNvSpPr>
          <p:nvPr>
            <p:ph type="title"/>
          </p:nvPr>
        </p:nvSpPr>
        <p:spPr/>
        <p:txBody>
          <a:bodyPr/>
          <a:lstStyle/>
          <a:p>
            <a:r>
              <a:rPr lang="en-US" dirty="0"/>
              <a:t>Roles of X</a:t>
            </a:r>
            <a:r>
              <a:rPr lang="en-US" sz="100" dirty="0"/>
              <a:t> </a:t>
            </a:r>
            <a:r>
              <a:rPr lang="en-US" dirty="0"/>
              <a:t>I</a:t>
            </a:r>
            <a:r>
              <a:rPr lang="en-US" sz="100" dirty="0"/>
              <a:t> </a:t>
            </a:r>
            <a:r>
              <a:rPr lang="en-US" dirty="0"/>
              <a:t>I</a:t>
            </a:r>
            <a:r>
              <a:rPr lang="en-US" sz="100" dirty="0"/>
              <a:t> </a:t>
            </a:r>
            <a:r>
              <a:rPr lang="en-US" dirty="0"/>
              <a:t>I</a:t>
            </a:r>
            <a:r>
              <a:rPr lang="en-US" sz="100" dirty="0"/>
              <a:t> </a:t>
            </a:r>
            <a:r>
              <a:rPr lang="en-US" dirty="0"/>
              <a:t>a</a:t>
            </a:r>
          </a:p>
        </p:txBody>
      </p:sp>
      <p:sp>
        <p:nvSpPr>
          <p:cNvPr id="3" name="Content Placeholder 2">
            <a:extLst>
              <a:ext uri="{FF2B5EF4-FFF2-40B4-BE49-F238E27FC236}">
                <a16:creationId xmlns:a16="http://schemas.microsoft.com/office/drawing/2014/main" id="{A9751EB3-9211-43DE-9973-743590CE9EA0}"/>
              </a:ext>
            </a:extLst>
          </p:cNvPr>
          <p:cNvSpPr>
            <a:spLocks noGrp="1"/>
          </p:cNvSpPr>
          <p:nvPr>
            <p:ph sz="quarter" idx="13"/>
          </p:nvPr>
        </p:nvSpPr>
        <p:spPr>
          <a:xfrm>
            <a:off x="457200" y="1813501"/>
            <a:ext cx="8229600" cy="4552374"/>
          </a:xfrm>
        </p:spPr>
        <p:txBody>
          <a:bodyPr/>
          <a:lstStyle/>
          <a:p>
            <a:r>
              <a:rPr lang="en-US" altLang="en-US" dirty="0"/>
              <a:t>Catalyzes formation of peptide bonds which cross-link D regions of fibrin monomers</a:t>
            </a:r>
          </a:p>
          <a:p>
            <a:pPr lvl="1"/>
            <a:r>
              <a:rPr lang="en-US" altLang="en-US" dirty="0"/>
              <a:t>Linked D regions known as D-dimers</a:t>
            </a:r>
          </a:p>
          <a:p>
            <a:pPr lvl="2"/>
            <a:r>
              <a:rPr lang="en-US" altLang="en-US" dirty="0"/>
              <a:t>Not soluble in 5M urea</a:t>
            </a:r>
          </a:p>
          <a:p>
            <a:r>
              <a:rPr lang="en-US" altLang="en-US" dirty="0"/>
              <a:t>Cross-links fibrinolytic inhibitors</a:t>
            </a:r>
          </a:p>
          <a:p>
            <a:pPr lvl="1"/>
            <a:r>
              <a:rPr lang="el-GR" altLang="en-US" i="1" dirty="0">
                <a:cs typeface="Times New Roman" panose="02020603050405020304" pitchFamily="18" charset="0"/>
              </a:rPr>
              <a:t>α</a:t>
            </a:r>
            <a:r>
              <a:rPr lang="en-US" altLang="en-US" dirty="0"/>
              <a:t>2-antiplasmin</a:t>
            </a:r>
          </a:p>
          <a:p>
            <a:pPr lvl="1"/>
            <a:r>
              <a:rPr lang="en-US" altLang="en-US" dirty="0"/>
              <a:t>P</a:t>
            </a:r>
            <a:r>
              <a:rPr lang="en-US" altLang="en-US" sz="100" dirty="0"/>
              <a:t> </a:t>
            </a:r>
            <a:r>
              <a:rPr lang="en-US" altLang="en-US" dirty="0"/>
              <a:t>A</a:t>
            </a:r>
            <a:r>
              <a:rPr lang="en-US" altLang="en-US" sz="100" dirty="0"/>
              <a:t> </a:t>
            </a:r>
            <a:r>
              <a:rPr lang="en-US" altLang="en-US" dirty="0"/>
              <a:t>I-2</a:t>
            </a:r>
          </a:p>
          <a:p>
            <a:pPr lvl="1"/>
            <a:r>
              <a:rPr lang="en-US" altLang="en-US" dirty="0"/>
              <a:t>T</a:t>
            </a:r>
            <a:r>
              <a:rPr lang="en-US" altLang="en-US" sz="100" dirty="0"/>
              <a:t> </a:t>
            </a:r>
            <a:r>
              <a:rPr lang="en-US" altLang="en-US" dirty="0"/>
              <a:t>A</a:t>
            </a:r>
            <a:r>
              <a:rPr lang="en-US" altLang="en-US" sz="100" dirty="0"/>
              <a:t> </a:t>
            </a:r>
            <a:r>
              <a:rPr lang="en-US" altLang="en-US" dirty="0"/>
              <a:t>F</a:t>
            </a:r>
            <a:r>
              <a:rPr lang="en-US" altLang="en-US" sz="100" dirty="0"/>
              <a:t> </a:t>
            </a:r>
            <a:r>
              <a:rPr lang="en-US" altLang="en-US" dirty="0"/>
              <a:t>I</a:t>
            </a:r>
          </a:p>
          <a:p>
            <a:r>
              <a:rPr lang="en-US" altLang="en-US" dirty="0"/>
              <a:t>Promotes wound healing by cross-linking fibrin to extracellular matrix</a:t>
            </a:r>
          </a:p>
        </p:txBody>
      </p:sp>
    </p:spTree>
    <p:extLst>
      <p:ext uri="{BB962C8B-B14F-4D97-AF65-F5344CB8AC3E}">
        <p14:creationId xmlns:p14="http://schemas.microsoft.com/office/powerpoint/2010/main" val="1588035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224E-735E-4771-B2A4-D66E7C2729A1}"/>
              </a:ext>
            </a:extLst>
          </p:cNvPr>
          <p:cNvSpPr>
            <a:spLocks noGrp="1"/>
          </p:cNvSpPr>
          <p:nvPr>
            <p:ph type="title"/>
          </p:nvPr>
        </p:nvSpPr>
        <p:spPr>
          <a:xfrm>
            <a:off x="457199" y="215371"/>
            <a:ext cx="8431967" cy="1097279"/>
          </a:xfrm>
        </p:spPr>
        <p:txBody>
          <a:bodyPr/>
          <a:lstStyle/>
          <a:p>
            <a:r>
              <a:rPr lang="en-US" sz="3400" dirty="0"/>
              <a:t>Primary and Secondary Hemostasis </a:t>
            </a:r>
            <a:r>
              <a:rPr lang="en-US" sz="2000" b="0" dirty="0"/>
              <a:t>(1 of 2)</a:t>
            </a:r>
          </a:p>
        </p:txBody>
      </p:sp>
      <p:sp>
        <p:nvSpPr>
          <p:cNvPr id="3" name="Content Placeholder 2">
            <a:extLst>
              <a:ext uri="{FF2B5EF4-FFF2-40B4-BE49-F238E27FC236}">
                <a16:creationId xmlns:a16="http://schemas.microsoft.com/office/drawing/2014/main" id="{192F0A8A-8E56-4A0A-85E6-000487192996}"/>
              </a:ext>
            </a:extLst>
          </p:cNvPr>
          <p:cNvSpPr>
            <a:spLocks noGrp="1"/>
          </p:cNvSpPr>
          <p:nvPr>
            <p:ph sz="quarter" idx="13"/>
          </p:nvPr>
        </p:nvSpPr>
        <p:spPr>
          <a:xfrm>
            <a:off x="361950" y="1889701"/>
            <a:ext cx="8229600" cy="4434275"/>
          </a:xfrm>
        </p:spPr>
        <p:txBody>
          <a:bodyPr/>
          <a:lstStyle/>
          <a:p>
            <a:r>
              <a:rPr lang="en-US" altLang="en-US" dirty="0">
                <a:cs typeface="Calibri" panose="020F0502020204030204" pitchFamily="34" charset="0"/>
              </a:rPr>
              <a:t>Sequence after vessel injury</a:t>
            </a:r>
          </a:p>
          <a:p>
            <a:pPr lvl="1"/>
            <a:r>
              <a:rPr lang="en-US" altLang="en-US" dirty="0">
                <a:cs typeface="Calibri" panose="020F0502020204030204" pitchFamily="34" charset="0"/>
              </a:rPr>
              <a:t>Vasoconstriction</a:t>
            </a:r>
          </a:p>
          <a:p>
            <a:pPr lvl="2"/>
            <a:r>
              <a:rPr lang="en-US" altLang="en-US" dirty="0">
                <a:cs typeface="Calibri" panose="020F0502020204030204" pitchFamily="34" charset="0"/>
              </a:rPr>
              <a:t>Controlled by vessel smooth muscle; enhanced by chemicals secreted by platelets</a:t>
            </a:r>
          </a:p>
          <a:p>
            <a:pPr lvl="1"/>
            <a:r>
              <a:rPr lang="en-US" altLang="en-US" dirty="0">
                <a:cs typeface="Calibri" panose="020F0502020204030204" pitchFamily="34" charset="0"/>
              </a:rPr>
              <a:t>Platelet adhesion</a:t>
            </a:r>
          </a:p>
          <a:p>
            <a:pPr lvl="2"/>
            <a:r>
              <a:rPr lang="en-US" altLang="en-US" dirty="0">
                <a:cs typeface="Calibri" panose="020F0502020204030204" pitchFamily="34" charset="0"/>
              </a:rPr>
              <a:t>Adhesion to exposed subendothelial connective tissue</a:t>
            </a:r>
          </a:p>
          <a:p>
            <a:pPr lvl="1"/>
            <a:r>
              <a:rPr lang="en-US" altLang="en-US" dirty="0">
                <a:cs typeface="Calibri" panose="020F0502020204030204" pitchFamily="34" charset="0"/>
              </a:rPr>
              <a:t>Platelet aggregation</a:t>
            </a:r>
          </a:p>
          <a:p>
            <a:pPr lvl="2"/>
            <a:r>
              <a:rPr lang="en-US" altLang="en-US" dirty="0">
                <a:cs typeface="Calibri" panose="020F0502020204030204" pitchFamily="34" charset="0"/>
              </a:rPr>
              <a:t>Interaction and adhesion of platelets to one another to form initial plug at injury site</a:t>
            </a:r>
          </a:p>
        </p:txBody>
      </p:sp>
    </p:spTree>
    <p:extLst>
      <p:ext uri="{BB962C8B-B14F-4D97-AF65-F5344CB8AC3E}">
        <p14:creationId xmlns:p14="http://schemas.microsoft.com/office/powerpoint/2010/main" val="234288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224E-735E-4771-B2A4-D66E7C2729A1}"/>
              </a:ext>
            </a:extLst>
          </p:cNvPr>
          <p:cNvSpPr>
            <a:spLocks noGrp="1"/>
          </p:cNvSpPr>
          <p:nvPr>
            <p:ph type="title"/>
          </p:nvPr>
        </p:nvSpPr>
        <p:spPr>
          <a:xfrm>
            <a:off x="457199" y="215371"/>
            <a:ext cx="8431967" cy="1097279"/>
          </a:xfrm>
        </p:spPr>
        <p:txBody>
          <a:bodyPr/>
          <a:lstStyle/>
          <a:p>
            <a:r>
              <a:rPr lang="en-US" sz="3400" dirty="0"/>
              <a:t>Primary and Secondary Hemostasis </a:t>
            </a:r>
            <a:r>
              <a:rPr lang="en-US" sz="2000" b="0" dirty="0"/>
              <a:t>(2 of 2)</a:t>
            </a:r>
          </a:p>
        </p:txBody>
      </p:sp>
      <p:sp>
        <p:nvSpPr>
          <p:cNvPr id="3" name="Content Placeholder 2">
            <a:extLst>
              <a:ext uri="{FF2B5EF4-FFF2-40B4-BE49-F238E27FC236}">
                <a16:creationId xmlns:a16="http://schemas.microsoft.com/office/drawing/2014/main" id="{192F0A8A-8E56-4A0A-85E6-000487192996}"/>
              </a:ext>
            </a:extLst>
          </p:cNvPr>
          <p:cNvSpPr>
            <a:spLocks noGrp="1"/>
          </p:cNvSpPr>
          <p:nvPr>
            <p:ph sz="quarter" idx="13"/>
          </p:nvPr>
        </p:nvSpPr>
        <p:spPr/>
        <p:txBody>
          <a:bodyPr/>
          <a:lstStyle/>
          <a:p>
            <a:endParaRPr lang="en-US" altLang="en-US" dirty="0">
              <a:cs typeface="Calibri" panose="020F0502020204030204" pitchFamily="34" charset="0"/>
            </a:endParaRPr>
          </a:p>
          <a:p>
            <a:r>
              <a:rPr lang="en-US" altLang="en-US" dirty="0">
                <a:cs typeface="Calibri" panose="020F0502020204030204" pitchFamily="34" charset="0"/>
              </a:rPr>
              <a:t>Sequence after vessel injury</a:t>
            </a:r>
          </a:p>
          <a:p>
            <a:pPr lvl="1"/>
            <a:r>
              <a:rPr lang="en-US" altLang="en-US" dirty="0">
                <a:cs typeface="Calibri" panose="020F0502020204030204" pitchFamily="34" charset="0"/>
              </a:rPr>
              <a:t>Fibrin-platelet plug</a:t>
            </a:r>
          </a:p>
          <a:p>
            <a:pPr lvl="2"/>
            <a:r>
              <a:rPr lang="en-US" altLang="en-US" dirty="0">
                <a:cs typeface="Calibri" panose="020F0502020204030204" pitchFamily="34" charset="0"/>
              </a:rPr>
              <a:t>Coagulation factors interact on platelet surface to produce fibrin; fibrin-platelet plug then forms at site of vessel injury</a:t>
            </a:r>
          </a:p>
          <a:p>
            <a:pPr lvl="1"/>
            <a:r>
              <a:rPr lang="en-US" altLang="en-US" dirty="0">
                <a:cs typeface="Calibri" panose="020F0502020204030204" pitchFamily="34" charset="0"/>
              </a:rPr>
              <a:t>Fibrin stabilization</a:t>
            </a:r>
          </a:p>
          <a:p>
            <a:pPr lvl="2"/>
            <a:r>
              <a:rPr lang="en-US" altLang="en-US" dirty="0">
                <a:cs typeface="Calibri" panose="020F0502020204030204" pitchFamily="34" charset="0"/>
              </a:rPr>
              <a:t>Fibrin clot must be stabilized by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p:txBody>
      </p:sp>
    </p:spTree>
    <p:extLst>
      <p:ext uri="{BB962C8B-B14F-4D97-AF65-F5344CB8AC3E}">
        <p14:creationId xmlns:p14="http://schemas.microsoft.com/office/powerpoint/2010/main" val="387469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D2BE-106A-4B56-9F01-7D698D5835FC}"/>
              </a:ext>
            </a:extLst>
          </p:cNvPr>
          <p:cNvSpPr>
            <a:spLocks noGrp="1"/>
          </p:cNvSpPr>
          <p:nvPr>
            <p:ph type="title"/>
          </p:nvPr>
        </p:nvSpPr>
        <p:spPr/>
        <p:txBody>
          <a:bodyPr/>
          <a:lstStyle/>
          <a:p>
            <a:r>
              <a:rPr lang="en-US" dirty="0"/>
              <a:t>Physiologic Hemostasis</a:t>
            </a:r>
          </a:p>
        </p:txBody>
      </p:sp>
      <p:sp>
        <p:nvSpPr>
          <p:cNvPr id="3" name="Content Placeholder 2">
            <a:extLst>
              <a:ext uri="{FF2B5EF4-FFF2-40B4-BE49-F238E27FC236}">
                <a16:creationId xmlns:a16="http://schemas.microsoft.com/office/drawing/2014/main" id="{B2DF1219-4F2D-467C-A025-01247B3EE0CE}"/>
              </a:ext>
            </a:extLst>
          </p:cNvPr>
          <p:cNvSpPr>
            <a:spLocks noGrp="1"/>
          </p:cNvSpPr>
          <p:nvPr>
            <p:ph sz="quarter" idx="13"/>
          </p:nvPr>
        </p:nvSpPr>
        <p:spPr>
          <a:xfrm>
            <a:off x="457200" y="1878234"/>
            <a:ext cx="8229600" cy="1681662"/>
          </a:xfrm>
        </p:spPr>
        <p:txBody>
          <a:bodyPr/>
          <a:lstStyle/>
          <a:p>
            <a:r>
              <a:rPr lang="en-US" altLang="en-US" dirty="0">
                <a:cs typeface="Calibri" panose="020F0502020204030204" pitchFamily="34" charset="0"/>
              </a:rPr>
              <a:t>Key to initiation of coagulation is T</a:t>
            </a:r>
            <a:r>
              <a:rPr lang="en-US" altLang="en-US" sz="100" dirty="0">
                <a:cs typeface="Calibri" panose="020F0502020204030204" pitchFamily="34" charset="0"/>
              </a:rPr>
              <a:t> </a:t>
            </a:r>
            <a:r>
              <a:rPr lang="en-US" altLang="en-US" dirty="0">
                <a:cs typeface="Calibri" panose="020F0502020204030204" pitchFamily="34" charset="0"/>
              </a:rPr>
              <a:t>F</a:t>
            </a:r>
          </a:p>
          <a:p>
            <a:pPr lvl="1" indent="-283464"/>
            <a:r>
              <a:rPr lang="en-US" altLang="en-US" dirty="0">
                <a:cs typeface="Calibri" panose="020F0502020204030204" pitchFamily="34" charset="0"/>
              </a:rPr>
              <a:t>Exposure of cell surfaces expressing T</a:t>
            </a:r>
            <a:r>
              <a:rPr lang="en-US" altLang="en-US" sz="100" dirty="0">
                <a:cs typeface="Calibri" panose="020F0502020204030204" pitchFamily="34" charset="0"/>
              </a:rPr>
              <a:t> </a:t>
            </a:r>
            <a:r>
              <a:rPr lang="en-US" altLang="en-US" dirty="0">
                <a:cs typeface="Calibri" panose="020F0502020204030204" pitchFamily="34" charset="0"/>
              </a:rPr>
              <a:t>F to plasma proteins</a:t>
            </a:r>
          </a:p>
          <a:p>
            <a:pPr lvl="2"/>
            <a:r>
              <a:rPr lang="en-US" altLang="en-US" dirty="0">
                <a:cs typeface="Calibri" panose="020F0502020204030204" pitchFamily="34" charset="0"/>
              </a:rPr>
              <a:t>Leads to binding of 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to T</a:t>
            </a:r>
            <a:r>
              <a:rPr lang="en-US" altLang="en-US" sz="100" dirty="0">
                <a:cs typeface="Calibri" panose="020F0502020204030204" pitchFamily="34" charset="0"/>
              </a:rPr>
              <a:t> </a:t>
            </a:r>
            <a:r>
              <a:rPr lang="en-US" altLang="en-US" dirty="0">
                <a:cs typeface="Calibri" panose="020F0502020204030204" pitchFamily="34" charset="0"/>
              </a:rPr>
              <a:t>F</a:t>
            </a:r>
          </a:p>
        </p:txBody>
      </p:sp>
      <p:sp>
        <p:nvSpPr>
          <p:cNvPr id="4" name="Content Placeholder 3">
            <a:extLst>
              <a:ext uri="{FF2B5EF4-FFF2-40B4-BE49-F238E27FC236}">
                <a16:creationId xmlns:a16="http://schemas.microsoft.com/office/drawing/2014/main" id="{65FEC2A5-744A-4595-9FD0-4A5D6C82774E}"/>
              </a:ext>
            </a:extLst>
          </p:cNvPr>
          <p:cNvSpPr>
            <a:spLocks noGrp="1"/>
          </p:cNvSpPr>
          <p:nvPr>
            <p:ph sz="quarter" idx="14"/>
          </p:nvPr>
        </p:nvSpPr>
        <p:spPr>
          <a:xfrm>
            <a:off x="457199" y="3285791"/>
            <a:ext cx="2952596" cy="419842"/>
          </a:xfrm>
        </p:spPr>
        <p:txBody>
          <a:bodyPr/>
          <a:lstStyle/>
          <a:p>
            <a:pPr lvl="3"/>
            <a:r>
              <a:rPr lang="en-US" dirty="0"/>
              <a:t>Activates</a:t>
            </a:r>
          </a:p>
        </p:txBody>
      </p:sp>
      <p:sp>
        <p:nvSpPr>
          <p:cNvPr id="5" name="Content Placeholder 4">
            <a:extLst>
              <a:ext uri="{FF2B5EF4-FFF2-40B4-BE49-F238E27FC236}">
                <a16:creationId xmlns:a16="http://schemas.microsoft.com/office/drawing/2014/main" id="{C226FB6A-7E98-4273-BBB1-7CF190B061FB}"/>
              </a:ext>
            </a:extLst>
          </p:cNvPr>
          <p:cNvSpPr>
            <a:spLocks noGrp="1"/>
          </p:cNvSpPr>
          <p:nvPr>
            <p:ph sz="quarter" idx="15"/>
          </p:nvPr>
        </p:nvSpPr>
        <p:spPr>
          <a:xfrm>
            <a:off x="1352550" y="3739189"/>
            <a:ext cx="214313" cy="392280"/>
          </a:xfrm>
        </p:spPr>
        <p:txBody>
          <a:bodyPr/>
          <a:lstStyle/>
          <a:p>
            <a:pPr marL="0" lvl="2" indent="0"/>
            <a:r>
              <a:rPr lang="en-US" dirty="0"/>
              <a:t> </a:t>
            </a:r>
            <a:r>
              <a:rPr lang="en-US" sz="100" dirty="0"/>
              <a:t> </a:t>
            </a:r>
          </a:p>
        </p:txBody>
      </p:sp>
      <p:sp>
        <p:nvSpPr>
          <p:cNvPr id="6" name="Content Placeholder 5">
            <a:extLst>
              <a:ext uri="{FF2B5EF4-FFF2-40B4-BE49-F238E27FC236}">
                <a16:creationId xmlns:a16="http://schemas.microsoft.com/office/drawing/2014/main" id="{1E6F3A54-3D08-4B59-8004-7E3AF3C204CE}"/>
              </a:ext>
            </a:extLst>
          </p:cNvPr>
          <p:cNvSpPr>
            <a:spLocks noGrp="1"/>
          </p:cNvSpPr>
          <p:nvPr>
            <p:ph sz="quarter" idx="16"/>
          </p:nvPr>
        </p:nvSpPr>
        <p:spPr>
          <a:xfrm>
            <a:off x="2030067" y="3752755"/>
            <a:ext cx="3220387" cy="403128"/>
          </a:xfrm>
        </p:spPr>
        <p:txBody>
          <a:bodyPr/>
          <a:lstStyle/>
          <a:p>
            <a:pPr marL="0" lvl="2" indent="0">
              <a:buNone/>
            </a:pPr>
            <a:r>
              <a:rPr lang="en-US" dirty="0"/>
              <a:t>combines with cofactor</a:t>
            </a:r>
          </a:p>
        </p:txBody>
      </p:sp>
      <p:sp>
        <p:nvSpPr>
          <p:cNvPr id="7" name="Content Placeholder 6">
            <a:extLst>
              <a:ext uri="{FF2B5EF4-FFF2-40B4-BE49-F238E27FC236}">
                <a16:creationId xmlns:a16="http://schemas.microsoft.com/office/drawing/2014/main" id="{49756837-922B-4E04-870A-8AEDD862B53A}"/>
              </a:ext>
            </a:extLst>
          </p:cNvPr>
          <p:cNvSpPr>
            <a:spLocks noGrp="1"/>
          </p:cNvSpPr>
          <p:nvPr>
            <p:ph sz="quarter" idx="17"/>
          </p:nvPr>
        </p:nvSpPr>
        <p:spPr>
          <a:xfrm>
            <a:off x="5548524" y="3750821"/>
            <a:ext cx="2162800" cy="403112"/>
          </a:xfrm>
        </p:spPr>
        <p:txBody>
          <a:bodyPr/>
          <a:lstStyle/>
          <a:p>
            <a:pPr marL="0" lvl="3" indent="0">
              <a:buNone/>
            </a:pPr>
            <a:r>
              <a:rPr lang="en-US" dirty="0"/>
              <a:t>to also activate</a:t>
            </a:r>
          </a:p>
        </p:txBody>
      </p:sp>
      <p:sp>
        <p:nvSpPr>
          <p:cNvPr id="8" name="Content Placeholder 7">
            <a:extLst>
              <a:ext uri="{FF2B5EF4-FFF2-40B4-BE49-F238E27FC236}">
                <a16:creationId xmlns:a16="http://schemas.microsoft.com/office/drawing/2014/main" id="{21D35AA7-4334-4368-932A-F50476B2FD23}"/>
              </a:ext>
            </a:extLst>
          </p:cNvPr>
          <p:cNvSpPr>
            <a:spLocks noGrp="1"/>
          </p:cNvSpPr>
          <p:nvPr>
            <p:ph sz="quarter" idx="18"/>
          </p:nvPr>
        </p:nvSpPr>
        <p:spPr>
          <a:xfrm>
            <a:off x="902370" y="4339083"/>
            <a:ext cx="313237" cy="485768"/>
          </a:xfrm>
        </p:spPr>
        <p:txBody>
          <a:bodyPr/>
          <a:lstStyle/>
          <a:p>
            <a:pPr marL="0" lvl="1" indent="0"/>
            <a:r>
              <a:rPr lang="en-US" dirty="0"/>
              <a:t> </a:t>
            </a:r>
            <a:r>
              <a:rPr lang="en-US" sz="100" dirty="0"/>
              <a:t> </a:t>
            </a:r>
          </a:p>
        </p:txBody>
      </p:sp>
      <p:sp>
        <p:nvSpPr>
          <p:cNvPr id="9" name="Content Placeholder 8">
            <a:extLst>
              <a:ext uri="{FF2B5EF4-FFF2-40B4-BE49-F238E27FC236}">
                <a16:creationId xmlns:a16="http://schemas.microsoft.com/office/drawing/2014/main" id="{80F5FCDC-C94E-4E73-945E-F245103762D5}"/>
              </a:ext>
            </a:extLst>
          </p:cNvPr>
          <p:cNvSpPr>
            <a:spLocks noGrp="1"/>
          </p:cNvSpPr>
          <p:nvPr>
            <p:ph sz="quarter" idx="19"/>
          </p:nvPr>
        </p:nvSpPr>
        <p:spPr>
          <a:xfrm>
            <a:off x="1603480" y="4361799"/>
            <a:ext cx="1806315" cy="402926"/>
          </a:xfrm>
        </p:spPr>
        <p:txBody>
          <a:bodyPr/>
          <a:lstStyle/>
          <a:p>
            <a:pPr marL="0" lvl="1" indent="0">
              <a:buNone/>
            </a:pPr>
            <a:r>
              <a:rPr lang="en-US" dirty="0"/>
              <a:t>and cofactor</a:t>
            </a:r>
          </a:p>
        </p:txBody>
      </p:sp>
      <p:sp>
        <p:nvSpPr>
          <p:cNvPr id="10" name="Content Placeholder 9">
            <a:extLst>
              <a:ext uri="{FF2B5EF4-FFF2-40B4-BE49-F238E27FC236}">
                <a16:creationId xmlns:a16="http://schemas.microsoft.com/office/drawing/2014/main" id="{FBB8834A-2950-48AD-9365-150953D48C6A}"/>
              </a:ext>
            </a:extLst>
          </p:cNvPr>
          <p:cNvSpPr>
            <a:spLocks noGrp="1"/>
          </p:cNvSpPr>
          <p:nvPr>
            <p:ph sz="quarter" idx="20"/>
          </p:nvPr>
        </p:nvSpPr>
        <p:spPr>
          <a:xfrm>
            <a:off x="3534504" y="4414156"/>
            <a:ext cx="4429592" cy="393225"/>
          </a:xfrm>
        </p:spPr>
        <p:txBody>
          <a:bodyPr/>
          <a:lstStyle/>
          <a:p>
            <a:pPr marL="0" lvl="1" indent="0">
              <a:buNone/>
            </a:pPr>
            <a:r>
              <a:rPr lang="en-US" altLang="en-US" dirty="0">
                <a:cs typeface="Calibri" panose="020F0502020204030204" pitchFamily="34" charset="0"/>
              </a:rPr>
              <a:t>convert prothrombin to thrombin</a:t>
            </a:r>
            <a:endParaRPr lang="en-US" dirty="0">
              <a:cs typeface="Calibri" panose="020F0502020204030204" pitchFamily="34" charset="0"/>
            </a:endParaRPr>
          </a:p>
        </p:txBody>
      </p:sp>
      <p:sp>
        <p:nvSpPr>
          <p:cNvPr id="11" name="Content Placeholder 10">
            <a:extLst>
              <a:ext uri="{FF2B5EF4-FFF2-40B4-BE49-F238E27FC236}">
                <a16:creationId xmlns:a16="http://schemas.microsoft.com/office/drawing/2014/main" id="{153029A7-8634-4CA7-A505-D53D22048051}"/>
              </a:ext>
            </a:extLst>
          </p:cNvPr>
          <p:cNvSpPr>
            <a:spLocks noGrp="1"/>
          </p:cNvSpPr>
          <p:nvPr>
            <p:ph sz="quarter" idx="21"/>
          </p:nvPr>
        </p:nvSpPr>
        <p:spPr>
          <a:xfrm>
            <a:off x="459756" y="4857078"/>
            <a:ext cx="8012112" cy="406920"/>
          </a:xfrm>
        </p:spPr>
        <p:txBody>
          <a:bodyPr/>
          <a:lstStyle/>
          <a:p>
            <a:pPr lvl="2"/>
            <a:r>
              <a:rPr lang="en-US" dirty="0"/>
              <a:t>Thrombin converts fibrinogen to fibrin</a:t>
            </a:r>
          </a:p>
        </p:txBody>
      </p:sp>
      <p:sp>
        <p:nvSpPr>
          <p:cNvPr id="12" name="Content Placeholder 11">
            <a:extLst>
              <a:ext uri="{FF2B5EF4-FFF2-40B4-BE49-F238E27FC236}">
                <a16:creationId xmlns:a16="http://schemas.microsoft.com/office/drawing/2014/main" id="{0602E7F0-1379-476A-82C8-689FC58D4046}"/>
              </a:ext>
            </a:extLst>
          </p:cNvPr>
          <p:cNvSpPr>
            <a:spLocks noGrp="1"/>
          </p:cNvSpPr>
          <p:nvPr>
            <p:ph sz="quarter" idx="22"/>
          </p:nvPr>
        </p:nvSpPr>
        <p:spPr>
          <a:xfrm>
            <a:off x="459756" y="5303519"/>
            <a:ext cx="3820144" cy="436323"/>
          </a:xfrm>
        </p:spPr>
        <p:txBody>
          <a:bodyPr/>
          <a:lstStyle/>
          <a:p>
            <a:pPr lvl="2"/>
            <a:r>
              <a:rPr lang="en-US" dirty="0"/>
              <a:t>Thrombin activates</a:t>
            </a:r>
          </a:p>
        </p:txBody>
      </p:sp>
      <p:sp>
        <p:nvSpPr>
          <p:cNvPr id="13" name="Content Placeholder 12">
            <a:extLst>
              <a:ext uri="{FF2B5EF4-FFF2-40B4-BE49-F238E27FC236}">
                <a16:creationId xmlns:a16="http://schemas.microsoft.com/office/drawing/2014/main" id="{60100CF7-60F9-459D-8D3E-CA583B37D486}"/>
              </a:ext>
            </a:extLst>
          </p:cNvPr>
          <p:cNvSpPr>
            <a:spLocks noGrp="1"/>
          </p:cNvSpPr>
          <p:nvPr>
            <p:ph sz="quarter" idx="23"/>
          </p:nvPr>
        </p:nvSpPr>
        <p:spPr>
          <a:xfrm>
            <a:off x="3933825" y="5325988"/>
            <a:ext cx="3932238" cy="433387"/>
          </a:xfrm>
        </p:spPr>
        <p:txBody>
          <a:bodyPr/>
          <a:lstStyle/>
          <a:p>
            <a:pPr marL="0" lvl="2" indent="0">
              <a:buNone/>
            </a:pPr>
            <a:r>
              <a:rPr lang="en-US" dirty="0"/>
              <a:t>to crosslink and stabilize</a:t>
            </a:r>
          </a:p>
        </p:txBody>
      </p:sp>
      <p:sp>
        <p:nvSpPr>
          <p:cNvPr id="14" name="Content Placeholder 13">
            <a:extLst>
              <a:ext uri="{FF2B5EF4-FFF2-40B4-BE49-F238E27FC236}">
                <a16:creationId xmlns:a16="http://schemas.microsoft.com/office/drawing/2014/main" id="{55D8FEB0-FEDC-4984-BD1B-D4D9A7036AD4}"/>
              </a:ext>
            </a:extLst>
          </p:cNvPr>
          <p:cNvSpPr>
            <a:spLocks noGrp="1"/>
          </p:cNvSpPr>
          <p:nvPr>
            <p:ph sz="quarter" idx="24"/>
          </p:nvPr>
        </p:nvSpPr>
        <p:spPr>
          <a:xfrm>
            <a:off x="1041846" y="5646695"/>
            <a:ext cx="2309890" cy="454252"/>
          </a:xfrm>
        </p:spPr>
        <p:txBody>
          <a:bodyPr/>
          <a:lstStyle/>
          <a:p>
            <a:pPr marL="0" lvl="2" indent="0">
              <a:buNone/>
            </a:pPr>
            <a:r>
              <a:rPr lang="en-US" dirty="0"/>
              <a:t>fibrin monomers</a:t>
            </a:r>
          </a:p>
        </p:txBody>
      </p:sp>
      <p:graphicFrame>
        <p:nvGraphicFramePr>
          <p:cNvPr id="19" name="Object 18" descr="Nine and Ten">
            <a:extLst>
              <a:ext uri="{FF2B5EF4-FFF2-40B4-BE49-F238E27FC236}">
                <a16:creationId xmlns:a16="http://schemas.microsoft.com/office/drawing/2014/main" id="{6B9AC842-43AF-4530-BE58-A1F532A04E11}"/>
              </a:ext>
            </a:extLst>
          </p:cNvPr>
          <p:cNvGraphicFramePr>
            <a:graphicFrameLocks noChangeAspect="1"/>
          </p:cNvGraphicFramePr>
          <p:nvPr>
            <p:extLst>
              <p:ext uri="{D42A27DB-BD31-4B8C-83A1-F6EECF244321}">
                <p14:modId xmlns:p14="http://schemas.microsoft.com/office/powerpoint/2010/main" val="3911862626"/>
              </p:ext>
            </p:extLst>
          </p:nvPr>
        </p:nvGraphicFramePr>
        <p:xfrm>
          <a:off x="2442970" y="3303990"/>
          <a:ext cx="1181100" cy="292100"/>
        </p:xfrm>
        <a:graphic>
          <a:graphicData uri="http://schemas.openxmlformats.org/presentationml/2006/ole">
            <mc:AlternateContent xmlns:mc="http://schemas.openxmlformats.org/markup-compatibility/2006">
              <mc:Choice xmlns:v="urn:schemas-microsoft-com:vml" Requires="v">
                <p:oleObj name="Equation" r:id="rId2" imgW="1180800" imgH="291960" progId="Equation.DSMT4">
                  <p:embed/>
                </p:oleObj>
              </mc:Choice>
              <mc:Fallback>
                <p:oleObj name="Equation" r:id="rId2" imgW="1180800" imgH="291960" progId="Equation.DSMT4">
                  <p:embed/>
                  <p:pic>
                    <p:nvPicPr>
                      <p:cNvPr id="0" name=""/>
                      <p:cNvPicPr/>
                      <p:nvPr/>
                    </p:nvPicPr>
                    <p:blipFill>
                      <a:blip r:embed="rId3"/>
                      <a:stretch>
                        <a:fillRect/>
                      </a:stretch>
                    </p:blipFill>
                    <p:spPr>
                      <a:xfrm>
                        <a:off x="2442970" y="3303990"/>
                        <a:ext cx="1181100" cy="292100"/>
                      </a:xfrm>
                      <a:prstGeom prst="rect">
                        <a:avLst/>
                      </a:prstGeom>
                    </p:spPr>
                  </p:pic>
                </p:oleObj>
              </mc:Fallback>
            </mc:AlternateContent>
          </a:graphicData>
        </a:graphic>
      </p:graphicFrame>
      <p:graphicFrame>
        <p:nvGraphicFramePr>
          <p:cNvPr id="20" name="Object 19" descr="Nine">
            <a:extLst>
              <a:ext uri="{FF2B5EF4-FFF2-40B4-BE49-F238E27FC236}">
                <a16:creationId xmlns:a16="http://schemas.microsoft.com/office/drawing/2014/main" id="{6A92BAB5-6384-4BF8-91FD-14F200CD2D5E}"/>
              </a:ext>
            </a:extLst>
          </p:cNvPr>
          <p:cNvGraphicFramePr>
            <a:graphicFrameLocks noChangeAspect="1"/>
          </p:cNvGraphicFramePr>
          <p:nvPr>
            <p:extLst>
              <p:ext uri="{D42A27DB-BD31-4B8C-83A1-F6EECF244321}">
                <p14:modId xmlns:p14="http://schemas.microsoft.com/office/powerpoint/2010/main" val="729053104"/>
              </p:ext>
            </p:extLst>
          </p:nvPr>
        </p:nvGraphicFramePr>
        <p:xfrm>
          <a:off x="1625183" y="3807252"/>
          <a:ext cx="304800" cy="279400"/>
        </p:xfrm>
        <a:graphic>
          <a:graphicData uri="http://schemas.openxmlformats.org/presentationml/2006/ole">
            <mc:AlternateContent xmlns:mc="http://schemas.openxmlformats.org/markup-compatibility/2006">
              <mc:Choice xmlns:v="urn:schemas-microsoft-com:vml" Requires="v">
                <p:oleObj name="Equation" r:id="rId4" imgW="304560" imgH="279360" progId="Equation.DSMT4">
                  <p:embed/>
                </p:oleObj>
              </mc:Choice>
              <mc:Fallback>
                <p:oleObj name="Equation" r:id="rId4" imgW="304560" imgH="279360" progId="Equation.DSMT4">
                  <p:embed/>
                  <p:pic>
                    <p:nvPicPr>
                      <p:cNvPr id="0" name=""/>
                      <p:cNvPicPr/>
                      <p:nvPr/>
                    </p:nvPicPr>
                    <p:blipFill>
                      <a:blip r:embed="rId5"/>
                      <a:stretch>
                        <a:fillRect/>
                      </a:stretch>
                    </p:blipFill>
                    <p:spPr>
                      <a:xfrm>
                        <a:off x="1625183" y="3807252"/>
                        <a:ext cx="304800" cy="279400"/>
                      </a:xfrm>
                      <a:prstGeom prst="rect">
                        <a:avLst/>
                      </a:prstGeom>
                    </p:spPr>
                  </p:pic>
                </p:oleObj>
              </mc:Fallback>
            </mc:AlternateContent>
          </a:graphicData>
        </a:graphic>
      </p:graphicFrame>
      <p:graphicFrame>
        <p:nvGraphicFramePr>
          <p:cNvPr id="21" name="Object 20" descr="Eight">
            <a:extLst>
              <a:ext uri="{FF2B5EF4-FFF2-40B4-BE49-F238E27FC236}">
                <a16:creationId xmlns:a16="http://schemas.microsoft.com/office/drawing/2014/main" id="{8F6D2684-9AFD-4241-B2F0-B3907F447D3B}"/>
              </a:ext>
            </a:extLst>
          </p:cNvPr>
          <p:cNvGraphicFramePr>
            <a:graphicFrameLocks noChangeAspect="1"/>
          </p:cNvGraphicFramePr>
          <p:nvPr>
            <p:extLst>
              <p:ext uri="{D42A27DB-BD31-4B8C-83A1-F6EECF244321}">
                <p14:modId xmlns:p14="http://schemas.microsoft.com/office/powerpoint/2010/main" val="1066866842"/>
              </p:ext>
            </p:extLst>
          </p:nvPr>
        </p:nvGraphicFramePr>
        <p:xfrm>
          <a:off x="5053224" y="3801927"/>
          <a:ext cx="495300" cy="279400"/>
        </p:xfrm>
        <a:graphic>
          <a:graphicData uri="http://schemas.openxmlformats.org/presentationml/2006/ole">
            <mc:AlternateContent xmlns:mc="http://schemas.openxmlformats.org/markup-compatibility/2006">
              <mc:Choice xmlns:v="urn:schemas-microsoft-com:vml" Requires="v">
                <p:oleObj name="Equation" r:id="rId6" imgW="495000" imgH="279360" progId="Equation.DSMT4">
                  <p:embed/>
                </p:oleObj>
              </mc:Choice>
              <mc:Fallback>
                <p:oleObj name="Equation" r:id="rId6" imgW="495000" imgH="279360" progId="Equation.DSMT4">
                  <p:embed/>
                  <p:pic>
                    <p:nvPicPr>
                      <p:cNvPr id="0" name=""/>
                      <p:cNvPicPr/>
                      <p:nvPr/>
                    </p:nvPicPr>
                    <p:blipFill>
                      <a:blip r:embed="rId7"/>
                      <a:stretch>
                        <a:fillRect/>
                      </a:stretch>
                    </p:blipFill>
                    <p:spPr>
                      <a:xfrm>
                        <a:off x="5053224" y="3801927"/>
                        <a:ext cx="495300" cy="279400"/>
                      </a:xfrm>
                      <a:prstGeom prst="rect">
                        <a:avLst/>
                      </a:prstGeom>
                    </p:spPr>
                  </p:pic>
                </p:oleObj>
              </mc:Fallback>
            </mc:AlternateContent>
          </a:graphicData>
        </a:graphic>
      </p:graphicFrame>
      <p:graphicFrame>
        <p:nvGraphicFramePr>
          <p:cNvPr id="22" name="Object 21" descr="Ten">
            <a:extLst>
              <a:ext uri="{FF2B5EF4-FFF2-40B4-BE49-F238E27FC236}">
                <a16:creationId xmlns:a16="http://schemas.microsoft.com/office/drawing/2014/main" id="{389EAD50-98B8-4173-85AE-6F16DDC96157}"/>
              </a:ext>
            </a:extLst>
          </p:cNvPr>
          <p:cNvGraphicFramePr>
            <a:graphicFrameLocks noChangeAspect="1"/>
          </p:cNvGraphicFramePr>
          <p:nvPr>
            <p:extLst>
              <p:ext uri="{D42A27DB-BD31-4B8C-83A1-F6EECF244321}">
                <p14:modId xmlns:p14="http://schemas.microsoft.com/office/powerpoint/2010/main" val="1044041150"/>
              </p:ext>
            </p:extLst>
          </p:nvPr>
        </p:nvGraphicFramePr>
        <p:xfrm>
          <a:off x="7457324" y="3821042"/>
          <a:ext cx="254000" cy="279400"/>
        </p:xfrm>
        <a:graphic>
          <a:graphicData uri="http://schemas.openxmlformats.org/presentationml/2006/ole">
            <mc:AlternateContent xmlns:mc="http://schemas.openxmlformats.org/markup-compatibility/2006">
              <mc:Choice xmlns:v="urn:schemas-microsoft-com:vml" Requires="v">
                <p:oleObj name="Equation" r:id="rId8" imgW="253800" imgH="279360" progId="Equation.DSMT4">
                  <p:embed/>
                </p:oleObj>
              </mc:Choice>
              <mc:Fallback>
                <p:oleObj name="Equation" r:id="rId8" imgW="253800" imgH="279360" progId="Equation.DSMT4">
                  <p:embed/>
                  <p:pic>
                    <p:nvPicPr>
                      <p:cNvPr id="0" name=""/>
                      <p:cNvPicPr/>
                      <p:nvPr/>
                    </p:nvPicPr>
                    <p:blipFill>
                      <a:blip r:embed="rId9"/>
                      <a:stretch>
                        <a:fillRect/>
                      </a:stretch>
                    </p:blipFill>
                    <p:spPr>
                      <a:xfrm>
                        <a:off x="7457324" y="3821042"/>
                        <a:ext cx="254000" cy="279400"/>
                      </a:xfrm>
                      <a:prstGeom prst="rect">
                        <a:avLst/>
                      </a:prstGeom>
                    </p:spPr>
                  </p:pic>
                </p:oleObj>
              </mc:Fallback>
            </mc:AlternateContent>
          </a:graphicData>
        </a:graphic>
      </p:graphicFrame>
      <p:graphicFrame>
        <p:nvGraphicFramePr>
          <p:cNvPr id="23" name="Object 22" descr="Ten">
            <a:extLst>
              <a:ext uri="{FF2B5EF4-FFF2-40B4-BE49-F238E27FC236}">
                <a16:creationId xmlns:a16="http://schemas.microsoft.com/office/drawing/2014/main" id="{4F945B36-CB42-4F8E-9296-FAFE2EFD0CE4}"/>
              </a:ext>
            </a:extLst>
          </p:cNvPr>
          <p:cNvGraphicFramePr>
            <a:graphicFrameLocks noChangeAspect="1"/>
          </p:cNvGraphicFramePr>
          <p:nvPr>
            <p:extLst>
              <p:ext uri="{D42A27DB-BD31-4B8C-83A1-F6EECF244321}">
                <p14:modId xmlns:p14="http://schemas.microsoft.com/office/powerpoint/2010/main" val="2546896477"/>
              </p:ext>
            </p:extLst>
          </p:nvPr>
        </p:nvGraphicFramePr>
        <p:xfrm>
          <a:off x="1246681" y="4416734"/>
          <a:ext cx="254000" cy="279400"/>
        </p:xfrm>
        <a:graphic>
          <a:graphicData uri="http://schemas.openxmlformats.org/presentationml/2006/ole">
            <mc:AlternateContent xmlns:mc="http://schemas.openxmlformats.org/markup-compatibility/2006">
              <mc:Choice xmlns:v="urn:schemas-microsoft-com:vml" Requires="v">
                <p:oleObj name="Equation" r:id="rId10" imgW="253800" imgH="279360" progId="Equation.DSMT4">
                  <p:embed/>
                </p:oleObj>
              </mc:Choice>
              <mc:Fallback>
                <p:oleObj name="Equation" r:id="rId10" imgW="253800" imgH="279360" progId="Equation.DSMT4">
                  <p:embed/>
                  <p:pic>
                    <p:nvPicPr>
                      <p:cNvPr id="0" name=""/>
                      <p:cNvPicPr/>
                      <p:nvPr/>
                    </p:nvPicPr>
                    <p:blipFill>
                      <a:blip r:embed="rId11"/>
                      <a:stretch>
                        <a:fillRect/>
                      </a:stretch>
                    </p:blipFill>
                    <p:spPr>
                      <a:xfrm>
                        <a:off x="1246681" y="4416734"/>
                        <a:ext cx="254000" cy="279400"/>
                      </a:xfrm>
                      <a:prstGeom prst="rect">
                        <a:avLst/>
                      </a:prstGeom>
                    </p:spPr>
                  </p:pic>
                </p:oleObj>
              </mc:Fallback>
            </mc:AlternateContent>
          </a:graphicData>
        </a:graphic>
      </p:graphicFrame>
      <p:graphicFrame>
        <p:nvGraphicFramePr>
          <p:cNvPr id="24" name="Object 23" descr="Five">
            <a:extLst>
              <a:ext uri="{FF2B5EF4-FFF2-40B4-BE49-F238E27FC236}">
                <a16:creationId xmlns:a16="http://schemas.microsoft.com/office/drawing/2014/main" id="{489DE79A-453F-4A73-9AE9-5CBD61944DE8}"/>
              </a:ext>
            </a:extLst>
          </p:cNvPr>
          <p:cNvGraphicFramePr>
            <a:graphicFrameLocks noChangeAspect="1"/>
          </p:cNvGraphicFramePr>
          <p:nvPr>
            <p:extLst>
              <p:ext uri="{D42A27DB-BD31-4B8C-83A1-F6EECF244321}">
                <p14:modId xmlns:p14="http://schemas.microsoft.com/office/powerpoint/2010/main" val="3304934910"/>
              </p:ext>
            </p:extLst>
          </p:nvPr>
        </p:nvGraphicFramePr>
        <p:xfrm>
          <a:off x="3237018" y="4442976"/>
          <a:ext cx="266700" cy="279400"/>
        </p:xfrm>
        <a:graphic>
          <a:graphicData uri="http://schemas.openxmlformats.org/presentationml/2006/ole">
            <mc:AlternateContent xmlns:mc="http://schemas.openxmlformats.org/markup-compatibility/2006">
              <mc:Choice xmlns:v="urn:schemas-microsoft-com:vml" Requires="v">
                <p:oleObj name="Equation" r:id="rId12" imgW="266400" imgH="279360" progId="Equation.DSMT4">
                  <p:embed/>
                </p:oleObj>
              </mc:Choice>
              <mc:Fallback>
                <p:oleObj name="Equation" r:id="rId12" imgW="266400" imgH="279360" progId="Equation.DSMT4">
                  <p:embed/>
                  <p:pic>
                    <p:nvPicPr>
                      <p:cNvPr id="0" name=""/>
                      <p:cNvPicPr/>
                      <p:nvPr/>
                    </p:nvPicPr>
                    <p:blipFill>
                      <a:blip r:embed="rId13"/>
                      <a:stretch>
                        <a:fillRect/>
                      </a:stretch>
                    </p:blipFill>
                    <p:spPr>
                      <a:xfrm>
                        <a:off x="3237018" y="4442976"/>
                        <a:ext cx="266700" cy="279400"/>
                      </a:xfrm>
                      <a:prstGeom prst="rect">
                        <a:avLst/>
                      </a:prstGeom>
                    </p:spPr>
                  </p:pic>
                </p:oleObj>
              </mc:Fallback>
            </mc:AlternateContent>
          </a:graphicData>
        </a:graphic>
      </p:graphicFrame>
      <p:graphicFrame>
        <p:nvGraphicFramePr>
          <p:cNvPr id="25" name="Object 24" descr="Thirteen">
            <a:extLst>
              <a:ext uri="{FF2B5EF4-FFF2-40B4-BE49-F238E27FC236}">
                <a16:creationId xmlns:a16="http://schemas.microsoft.com/office/drawing/2014/main" id="{EE7A39B6-93F8-4456-9220-DAE27A6FFDB9}"/>
              </a:ext>
            </a:extLst>
          </p:cNvPr>
          <p:cNvGraphicFramePr>
            <a:graphicFrameLocks noChangeAspect="1"/>
          </p:cNvGraphicFramePr>
          <p:nvPr>
            <p:extLst>
              <p:ext uri="{D42A27DB-BD31-4B8C-83A1-F6EECF244321}">
                <p14:modId xmlns:p14="http://schemas.microsoft.com/office/powerpoint/2010/main" val="3613596892"/>
              </p:ext>
            </p:extLst>
          </p:nvPr>
        </p:nvGraphicFramePr>
        <p:xfrm>
          <a:off x="3447895" y="5370190"/>
          <a:ext cx="438727" cy="254000"/>
        </p:xfrm>
        <a:graphic>
          <a:graphicData uri="http://schemas.openxmlformats.org/presentationml/2006/ole">
            <mc:AlternateContent xmlns:mc="http://schemas.openxmlformats.org/markup-compatibility/2006">
              <mc:Choice xmlns:v="urn:schemas-microsoft-com:vml" Requires="v">
                <p:oleObj name="Equation" r:id="rId14" imgW="482400" imgH="279360" progId="Equation.DSMT4">
                  <p:embed/>
                </p:oleObj>
              </mc:Choice>
              <mc:Fallback>
                <p:oleObj name="Equation" r:id="rId14" imgW="482400" imgH="279360" progId="Equation.DSMT4">
                  <p:embed/>
                  <p:pic>
                    <p:nvPicPr>
                      <p:cNvPr id="0" name=""/>
                      <p:cNvPicPr/>
                      <p:nvPr/>
                    </p:nvPicPr>
                    <p:blipFill>
                      <a:blip r:embed="rId15"/>
                      <a:stretch>
                        <a:fillRect/>
                      </a:stretch>
                    </p:blipFill>
                    <p:spPr>
                      <a:xfrm>
                        <a:off x="3447895" y="5370190"/>
                        <a:ext cx="438727" cy="254000"/>
                      </a:xfrm>
                      <a:prstGeom prst="rect">
                        <a:avLst/>
                      </a:prstGeom>
                    </p:spPr>
                  </p:pic>
                </p:oleObj>
              </mc:Fallback>
            </mc:AlternateContent>
          </a:graphicData>
        </a:graphic>
      </p:graphicFrame>
    </p:spTree>
    <p:extLst>
      <p:ext uri="{BB962C8B-B14F-4D97-AF65-F5344CB8AC3E}">
        <p14:creationId xmlns:p14="http://schemas.microsoft.com/office/powerpoint/2010/main" val="206006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2AE5-C9BD-4433-B4A7-A490C8D1DDC8}"/>
              </a:ext>
            </a:extLst>
          </p:cNvPr>
          <p:cNvSpPr>
            <a:spLocks noGrp="1"/>
          </p:cNvSpPr>
          <p:nvPr>
            <p:ph type="title"/>
          </p:nvPr>
        </p:nvSpPr>
        <p:spPr/>
        <p:txBody>
          <a:bodyPr/>
          <a:lstStyle/>
          <a:p>
            <a:r>
              <a:rPr lang="en-US" dirty="0"/>
              <a:t>Coagulation Pathways </a:t>
            </a:r>
            <a:r>
              <a:rPr lang="en-US" sz="2000" b="0" dirty="0"/>
              <a:t>(2 of 2)</a:t>
            </a:r>
          </a:p>
        </p:txBody>
      </p:sp>
      <p:sp>
        <p:nvSpPr>
          <p:cNvPr id="3" name="Content Placeholder 2">
            <a:extLst>
              <a:ext uri="{FF2B5EF4-FFF2-40B4-BE49-F238E27FC236}">
                <a16:creationId xmlns:a16="http://schemas.microsoft.com/office/drawing/2014/main" id="{1FD195E7-A3BA-4998-91C2-3DEB0BF2CEAD}"/>
              </a:ext>
            </a:extLst>
          </p:cNvPr>
          <p:cNvSpPr>
            <a:spLocks noGrp="1"/>
          </p:cNvSpPr>
          <p:nvPr>
            <p:ph sz="quarter" idx="13"/>
          </p:nvPr>
        </p:nvSpPr>
        <p:spPr/>
        <p:txBody>
          <a:bodyPr/>
          <a:lstStyle/>
          <a:p>
            <a:endParaRPr lang="en-US" altLang="en-US" dirty="0"/>
          </a:p>
          <a:p>
            <a:r>
              <a:rPr lang="en-US" altLang="en-US" dirty="0"/>
              <a:t>Separation of clotting cascade into pathways</a:t>
            </a:r>
          </a:p>
          <a:p>
            <a:pPr lvl="1"/>
            <a:r>
              <a:rPr lang="en-US" altLang="en-US" dirty="0"/>
              <a:t>Does not represent in vivo coagulation</a:t>
            </a:r>
          </a:p>
          <a:p>
            <a:pPr lvl="1"/>
            <a:r>
              <a:rPr lang="en-US" altLang="en-US" dirty="0"/>
              <a:t>Useful for understanding and interpreting in vitro clotting assays</a:t>
            </a:r>
          </a:p>
          <a:p>
            <a:pPr lvl="2"/>
            <a:r>
              <a:rPr lang="en-US" altLang="en-US" dirty="0"/>
              <a:t>P</a:t>
            </a:r>
            <a:r>
              <a:rPr lang="en-US" altLang="en-US" sz="100" dirty="0"/>
              <a:t> </a:t>
            </a:r>
            <a:r>
              <a:rPr lang="en-US" altLang="en-US" dirty="0"/>
              <a:t>T-evaluates extrinsic and common pathways</a:t>
            </a:r>
          </a:p>
          <a:p>
            <a:pPr lvl="2"/>
            <a:r>
              <a:rPr lang="en-US" altLang="en-US" dirty="0"/>
              <a:t>A</a:t>
            </a:r>
            <a:r>
              <a:rPr lang="en-US" altLang="en-US" sz="100" dirty="0"/>
              <a:t> </a:t>
            </a:r>
            <a:r>
              <a:rPr lang="en-US" altLang="en-US" dirty="0"/>
              <a:t>P</a:t>
            </a:r>
            <a:r>
              <a:rPr lang="en-US" altLang="en-US" sz="100" dirty="0"/>
              <a:t> </a:t>
            </a:r>
            <a:r>
              <a:rPr lang="en-US" altLang="en-US" dirty="0"/>
              <a:t>T</a:t>
            </a:r>
            <a:r>
              <a:rPr lang="en-US" altLang="en-US" sz="100" dirty="0"/>
              <a:t> </a:t>
            </a:r>
            <a:r>
              <a:rPr lang="en-US" altLang="en-US" dirty="0"/>
              <a:t>T-evaluates intrinsic and common pathways</a:t>
            </a:r>
          </a:p>
        </p:txBody>
      </p:sp>
    </p:spTree>
    <p:extLst>
      <p:ext uri="{BB962C8B-B14F-4D97-AF65-F5344CB8AC3E}">
        <p14:creationId xmlns:p14="http://schemas.microsoft.com/office/powerpoint/2010/main" val="142513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D915-298D-4597-8115-596D62BEA3D6}"/>
              </a:ext>
            </a:extLst>
          </p:cNvPr>
          <p:cNvSpPr>
            <a:spLocks noGrp="1"/>
          </p:cNvSpPr>
          <p:nvPr>
            <p:ph type="ctrTitle"/>
          </p:nvPr>
        </p:nvSpPr>
        <p:spPr/>
        <p:txBody>
          <a:bodyPr lIns="0" tIns="0" rIns="0" bIns="0"/>
          <a:lstStyle/>
          <a:p>
            <a:r>
              <a:rPr lang="en-US" dirty="0"/>
              <a:t>Fibrinolytic System</a:t>
            </a:r>
          </a:p>
        </p:txBody>
      </p:sp>
    </p:spTree>
    <p:extLst>
      <p:ext uri="{BB962C8B-B14F-4D97-AF65-F5344CB8AC3E}">
        <p14:creationId xmlns:p14="http://schemas.microsoft.com/office/powerpoint/2010/main" val="4247931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4FB3-EFE5-4CC9-8D86-16E708799E1E}"/>
              </a:ext>
            </a:extLst>
          </p:cNvPr>
          <p:cNvSpPr>
            <a:spLocks noGrp="1"/>
          </p:cNvSpPr>
          <p:nvPr>
            <p:ph type="title"/>
          </p:nvPr>
        </p:nvSpPr>
        <p:spPr/>
        <p:txBody>
          <a:bodyPr/>
          <a:lstStyle/>
          <a:p>
            <a:r>
              <a:rPr lang="en-US" dirty="0"/>
              <a:t>Fibrinolysis</a:t>
            </a:r>
          </a:p>
        </p:txBody>
      </p:sp>
      <p:sp>
        <p:nvSpPr>
          <p:cNvPr id="3" name="Content Placeholder 2">
            <a:extLst>
              <a:ext uri="{FF2B5EF4-FFF2-40B4-BE49-F238E27FC236}">
                <a16:creationId xmlns:a16="http://schemas.microsoft.com/office/drawing/2014/main" id="{EE1F8F0A-9236-4E91-9D92-7C53BBAC189E}"/>
              </a:ext>
            </a:extLst>
          </p:cNvPr>
          <p:cNvSpPr>
            <a:spLocks noGrp="1"/>
          </p:cNvSpPr>
          <p:nvPr>
            <p:ph sz="quarter" idx="13"/>
          </p:nvPr>
        </p:nvSpPr>
        <p:spPr>
          <a:xfrm>
            <a:off x="371006" y="1880176"/>
            <a:ext cx="8401987" cy="4590474"/>
          </a:xfrm>
        </p:spPr>
        <p:txBody>
          <a:bodyPr/>
          <a:lstStyle/>
          <a:p>
            <a:r>
              <a:rPr lang="en-US" altLang="en-US" sz="2200" dirty="0">
                <a:cs typeface="Calibri" panose="020F0502020204030204" pitchFamily="34" charset="0"/>
              </a:rPr>
              <a:t>Process of digesting and removing fibrin</a:t>
            </a:r>
          </a:p>
          <a:p>
            <a:r>
              <a:rPr lang="en-US" altLang="en-US" sz="2200" dirty="0">
                <a:cs typeface="Calibri" panose="020F0502020204030204" pitchFamily="34" charset="0"/>
              </a:rPr>
              <a:t>Activated in response to cascade activation and fibrin formation</a:t>
            </a:r>
          </a:p>
          <a:p>
            <a:r>
              <a:rPr lang="en-US" altLang="en-US" sz="2200" dirty="0">
                <a:cs typeface="Calibri" panose="020F0502020204030204" pitchFamily="34" charset="0"/>
              </a:rPr>
              <a:t>Regulated and limited to area of fibrin formation</a:t>
            </a:r>
          </a:p>
          <a:p>
            <a:pPr lvl="1"/>
            <a:r>
              <a:rPr lang="en-US" altLang="en-US" sz="2200" dirty="0">
                <a:cs typeface="Calibri" panose="020F0502020204030204" pitchFamily="34" charset="0"/>
              </a:rPr>
              <a:t>Represents balance between</a:t>
            </a:r>
          </a:p>
          <a:p>
            <a:pPr lvl="2"/>
            <a:r>
              <a:rPr lang="en-US" altLang="en-US" sz="2200" dirty="0">
                <a:cs typeface="Calibri" panose="020F0502020204030204" pitchFamily="34" charset="0"/>
              </a:rPr>
              <a:t>Pro- and antihemostatic mediators</a:t>
            </a:r>
          </a:p>
          <a:p>
            <a:pPr lvl="2"/>
            <a:r>
              <a:rPr lang="en-US" altLang="en-US" sz="2200" dirty="0">
                <a:cs typeface="Calibri" panose="020F0502020204030204" pitchFamily="34" charset="0"/>
              </a:rPr>
              <a:t>Pro- and antifibrinolytic mediators</a:t>
            </a:r>
          </a:p>
          <a:p>
            <a:r>
              <a:rPr lang="en-US" altLang="en-US" sz="2200" dirty="0">
                <a:cs typeface="Calibri" panose="020F0502020204030204" pitchFamily="34" charset="0"/>
              </a:rPr>
              <a:t>Excessive fibrinolysis</a:t>
            </a:r>
          </a:p>
          <a:p>
            <a:pPr lvl="1"/>
            <a:r>
              <a:rPr lang="en-US" altLang="en-US" sz="2200" dirty="0">
                <a:cs typeface="Calibri" panose="020F0502020204030204" pitchFamily="34" charset="0"/>
              </a:rPr>
              <a:t>Bleeding</a:t>
            </a:r>
          </a:p>
          <a:p>
            <a:r>
              <a:rPr lang="en-US" altLang="en-US" sz="2200" dirty="0">
                <a:cs typeface="Calibri" panose="020F0502020204030204" pitchFamily="34" charset="0"/>
              </a:rPr>
              <a:t>Inadequate fibrinolysis</a:t>
            </a:r>
          </a:p>
          <a:p>
            <a:pPr lvl="1"/>
            <a:r>
              <a:rPr lang="en-US" altLang="en-US" sz="2200" dirty="0">
                <a:cs typeface="Calibri" panose="020F0502020204030204" pitchFamily="34" charset="0"/>
              </a:rPr>
              <a:t>Excess clotting</a:t>
            </a:r>
          </a:p>
        </p:txBody>
      </p:sp>
    </p:spTree>
    <p:extLst>
      <p:ext uri="{BB962C8B-B14F-4D97-AF65-F5344CB8AC3E}">
        <p14:creationId xmlns:p14="http://schemas.microsoft.com/office/powerpoint/2010/main" val="2101630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40FA-B155-4B6C-89F7-989CB239EBCC}"/>
              </a:ext>
            </a:extLst>
          </p:cNvPr>
          <p:cNvSpPr>
            <a:spLocks noGrp="1"/>
          </p:cNvSpPr>
          <p:nvPr>
            <p:ph type="title"/>
          </p:nvPr>
        </p:nvSpPr>
        <p:spPr>
          <a:xfrm>
            <a:off x="457199" y="215371"/>
            <a:ext cx="8556171" cy="1097279"/>
          </a:xfrm>
        </p:spPr>
        <p:txBody>
          <a:bodyPr/>
          <a:lstStyle/>
          <a:p>
            <a:r>
              <a:rPr lang="en-US" sz="3200" dirty="0"/>
              <a:t>Table 32-5 Summary of Properties of the Components of the Fibrinolytic System </a:t>
            </a:r>
            <a:r>
              <a:rPr lang="en-US" sz="2000" b="0" dirty="0"/>
              <a:t>(1 of 3)</a:t>
            </a:r>
          </a:p>
        </p:txBody>
      </p:sp>
      <p:graphicFrame>
        <p:nvGraphicFramePr>
          <p:cNvPr id="4" name="Table 3">
            <a:extLst>
              <a:ext uri="{FF2B5EF4-FFF2-40B4-BE49-F238E27FC236}">
                <a16:creationId xmlns:a16="http://schemas.microsoft.com/office/drawing/2014/main" id="{B6D35C49-ED64-4C41-99B7-2453B46D2C10}"/>
              </a:ext>
            </a:extLst>
          </p:cNvPr>
          <p:cNvGraphicFramePr>
            <a:graphicFrameLocks noGrp="1"/>
          </p:cNvGraphicFramePr>
          <p:nvPr>
            <p:extLst>
              <p:ext uri="{D42A27DB-BD31-4B8C-83A1-F6EECF244321}">
                <p14:modId xmlns:p14="http://schemas.microsoft.com/office/powerpoint/2010/main" val="286891354"/>
              </p:ext>
            </p:extLst>
          </p:nvPr>
        </p:nvGraphicFramePr>
        <p:xfrm>
          <a:off x="457199" y="1854443"/>
          <a:ext cx="8318500" cy="4174744"/>
        </p:xfrm>
        <a:graphic>
          <a:graphicData uri="http://schemas.openxmlformats.org/drawingml/2006/table">
            <a:tbl>
              <a:tblPr firstRow="1" bandRow="1">
                <a:tableStyleId>{2D5ABB26-0587-4C30-8999-92F81FD0307C}</a:tableStyleId>
              </a:tblPr>
              <a:tblGrid>
                <a:gridCol w="1257300">
                  <a:extLst>
                    <a:ext uri="{9D8B030D-6E8A-4147-A177-3AD203B41FA5}">
                      <a16:colId xmlns:a16="http://schemas.microsoft.com/office/drawing/2014/main" val="363232677"/>
                    </a:ext>
                  </a:extLst>
                </a:gridCol>
                <a:gridCol w="2527300">
                  <a:extLst>
                    <a:ext uri="{9D8B030D-6E8A-4147-A177-3AD203B41FA5}">
                      <a16:colId xmlns:a16="http://schemas.microsoft.com/office/drawing/2014/main" val="3460230663"/>
                    </a:ext>
                  </a:extLst>
                </a:gridCol>
                <a:gridCol w="2184400">
                  <a:extLst>
                    <a:ext uri="{9D8B030D-6E8A-4147-A177-3AD203B41FA5}">
                      <a16:colId xmlns:a16="http://schemas.microsoft.com/office/drawing/2014/main" val="3224880690"/>
                    </a:ext>
                  </a:extLst>
                </a:gridCol>
                <a:gridCol w="685800">
                  <a:extLst>
                    <a:ext uri="{9D8B030D-6E8A-4147-A177-3AD203B41FA5}">
                      <a16:colId xmlns:a16="http://schemas.microsoft.com/office/drawing/2014/main" val="3790127823"/>
                    </a:ext>
                  </a:extLst>
                </a:gridCol>
                <a:gridCol w="1663700">
                  <a:extLst>
                    <a:ext uri="{9D8B030D-6E8A-4147-A177-3AD203B41FA5}">
                      <a16:colId xmlns:a16="http://schemas.microsoft.com/office/drawing/2014/main" val="3822269972"/>
                    </a:ext>
                  </a:extLst>
                </a:gridCol>
              </a:tblGrid>
              <a:tr h="370840">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Component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Description (Molecular weight in kilodaltons [k</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a:t>
                      </a:r>
                    </a:p>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771850"/>
                  </a:ext>
                </a:extLst>
              </a:tr>
              <a:tr h="370840">
                <a:tc>
                  <a:txBody>
                    <a:bodyPr/>
                    <a:lstStyle/>
                    <a:p>
                      <a:pPr marL="114300" indent="-114300"/>
                      <a:r>
                        <a:rPr lang="en-US" sz="100" b="0" i="0" u="none" strike="noStrike" cap="none" dirty="0">
                          <a:solidFill>
                            <a:schemeClr val="bg1"/>
                          </a:solidFill>
                          <a:effectLst/>
                          <a:latin typeface="+mn-lt"/>
                          <a:ea typeface="+mn-ea"/>
                          <a:cs typeface="+mn-cs"/>
                          <a:sym typeface="Arial"/>
                        </a:rPr>
                        <a:t>One.</a:t>
                      </a:r>
                      <a:r>
                        <a:rPr lang="en-US" sz="1200" b="0" i="0" u="none" strike="noStrike" cap="none" dirty="0">
                          <a:solidFill>
                            <a:schemeClr val="tx1"/>
                          </a:solidFill>
                          <a:effectLst/>
                          <a:latin typeface="+mn-lt"/>
                          <a:ea typeface="+mn-ea"/>
                          <a:cs typeface="+mn-cs"/>
                          <a:sym typeface="Arial"/>
                        </a:rPr>
                        <a:t> Fibrinolytic component</a:t>
                      </a:r>
                      <a:endParaRPr lang="en-US" sz="12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0" u="none" strike="noStrike" cap="none" dirty="0">
                          <a:solidFill>
                            <a:schemeClr val="bg1"/>
                          </a:solidFill>
                          <a:effectLst/>
                          <a:latin typeface="+mn-lt"/>
                          <a:ea typeface="+mn-ea"/>
                          <a:cs typeface="+mn-cs"/>
                          <a:sym typeface="Arial"/>
                        </a:rPr>
                        <a:t>One. Fibrinolytic component</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0" u="none" strike="noStrike" cap="none" dirty="0">
                          <a:solidFill>
                            <a:schemeClr val="bg1"/>
                          </a:solidFill>
                          <a:effectLst/>
                          <a:latin typeface="+mn-lt"/>
                          <a:ea typeface="+mn-ea"/>
                          <a:cs typeface="+mn-cs"/>
                          <a:sym typeface="Arial"/>
                        </a:rPr>
                        <a:t>One. Fibrinolytic component</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b="0" i="0" u="none" strike="noStrike" cap="none" dirty="0">
                          <a:solidFill>
                            <a:schemeClr val="bg1"/>
                          </a:solidFill>
                          <a:effectLst/>
                          <a:latin typeface="+mn-lt"/>
                          <a:ea typeface="+mn-ea"/>
                          <a:cs typeface="+mn-cs"/>
                          <a:sym typeface="Arial"/>
                        </a:rPr>
                        <a:t>One. Fibrinolytic component</a:t>
                      </a:r>
                      <a:endParaRPr lang="en-US" sz="6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0" u="none" strike="noStrike" cap="none" dirty="0">
                          <a:solidFill>
                            <a:schemeClr val="bg1"/>
                          </a:solidFill>
                          <a:effectLst/>
                          <a:latin typeface="+mn-lt"/>
                          <a:ea typeface="+mn-ea"/>
                          <a:cs typeface="+mn-cs"/>
                          <a:sym typeface="Arial"/>
                        </a:rPr>
                        <a:t>One. Fibrinolytic component</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534619"/>
                  </a:ext>
                </a:extLst>
              </a:tr>
              <a:tr h="37084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Plasminogen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(92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Zymogen; precursor of plasmin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2.0 days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6q26-27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112838"/>
                  </a:ext>
                </a:extLst>
              </a:tr>
              <a:tr h="37084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Plasmin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Dimeric glycoprotein (92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rgbClr val="000000"/>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cleaves fibrin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0.1 sec</a:t>
                      </a:r>
                      <a:r>
                        <a:rPr lang="en-US" sz="100" dirty="0">
                          <a:solidFill>
                            <a:schemeClr val="bg1"/>
                          </a:solidFill>
                          <a:effectLst/>
                          <a:latin typeface="+mn-lt"/>
                          <a:ea typeface="Times New Roman" panose="02020603050405020304" pitchFamily="18" charset="0"/>
                          <a:cs typeface="Times New Roman" panose="02020603050405020304" pitchFamily="18" charset="0"/>
                        </a:rPr>
                        <a:t>ond</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478393"/>
                  </a:ext>
                </a:extLst>
              </a:tr>
              <a:tr h="370840">
                <a:tc>
                  <a:txBody>
                    <a:bodyPr/>
                    <a:lstStyle/>
                    <a:p>
                      <a:pPr marL="117475" indent="-117475"/>
                      <a:r>
                        <a:rPr lang="en-US" sz="400" b="0" i="0" u="none" strike="noStrike" cap="none" dirty="0">
                          <a:solidFill>
                            <a:schemeClr val="bg1"/>
                          </a:solidFill>
                          <a:effectLst/>
                          <a:latin typeface="+mn-lt"/>
                          <a:ea typeface="+mn-ea"/>
                          <a:cs typeface="+mn-cs"/>
                          <a:sym typeface="Arial"/>
                        </a:rPr>
                        <a:t>Two.</a:t>
                      </a:r>
                      <a:r>
                        <a:rPr lang="en-US" sz="400" b="0" i="0" u="none" strike="noStrike" cap="none" dirty="0">
                          <a:solidFill>
                            <a:schemeClr val="tx1"/>
                          </a:solidFill>
                          <a:effectLst/>
                          <a:latin typeface="+mn-lt"/>
                          <a:ea typeface="+mn-ea"/>
                          <a:cs typeface="+mn-cs"/>
                          <a:sym typeface="Arial"/>
                        </a:rPr>
                        <a:t> </a:t>
                      </a:r>
                      <a:r>
                        <a:rPr lang="en-US" sz="1200" b="0" i="0" u="none" strike="noStrike" cap="none" dirty="0">
                          <a:solidFill>
                            <a:schemeClr val="tx1"/>
                          </a:solidFill>
                          <a:effectLst/>
                          <a:latin typeface="+mn-lt"/>
                          <a:ea typeface="+mn-ea"/>
                          <a:cs typeface="+mn-cs"/>
                          <a:sym typeface="Arial"/>
                        </a:rPr>
                        <a:t>Activators of plasminogen</a:t>
                      </a:r>
                      <a:endParaRPr lang="en-US" sz="1200" dirty="0">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0" u="none" strike="noStrike" cap="none" dirty="0">
                          <a:solidFill>
                            <a:schemeClr val="bg1"/>
                          </a:solidFill>
                          <a:effectLst/>
                          <a:latin typeface="+mn-lt"/>
                          <a:ea typeface="+mn-ea"/>
                          <a:cs typeface="+mn-cs"/>
                          <a:sym typeface="Arial"/>
                        </a:rPr>
                        <a:t>Two. Activators of plasminogen</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b="0" i="0" u="none" strike="noStrike" cap="none" dirty="0">
                          <a:solidFill>
                            <a:schemeClr val="bg1"/>
                          </a:solidFill>
                          <a:effectLst/>
                          <a:latin typeface="+mn-lt"/>
                          <a:ea typeface="+mn-ea"/>
                          <a:cs typeface="+mn-cs"/>
                          <a:sym typeface="Arial"/>
                        </a:rPr>
                        <a:t>Two. Activators of plasminogen</a:t>
                      </a:r>
                      <a:endParaRPr lang="en-US" sz="10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b="0" i="0" u="none" strike="noStrike" cap="none" dirty="0">
                          <a:solidFill>
                            <a:schemeClr val="bg1"/>
                          </a:solidFill>
                          <a:effectLst/>
                          <a:latin typeface="+mn-lt"/>
                          <a:ea typeface="+mn-ea"/>
                          <a:cs typeface="+mn-cs"/>
                          <a:sym typeface="Arial"/>
                        </a:rPr>
                        <a:t>Two. Activators of plasminogen</a:t>
                      </a:r>
                      <a:endParaRPr lang="en-US" sz="6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600" b="0" i="0" u="none" strike="noStrike" cap="none" dirty="0">
                          <a:solidFill>
                            <a:schemeClr val="bg1"/>
                          </a:solidFill>
                          <a:effectLst/>
                          <a:latin typeface="+mn-lt"/>
                          <a:ea typeface="+mn-ea"/>
                          <a:cs typeface="+mn-cs"/>
                          <a:sym typeface="Arial"/>
                        </a:rPr>
                        <a:t>Two. Activators of plasminogen</a:t>
                      </a:r>
                      <a:endParaRPr lang="en-US" sz="600" dirty="0">
                        <a:solidFill>
                          <a:schemeClr val="bg1"/>
                        </a:solidFill>
                        <a:latin typeface="+mn-lt"/>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071073"/>
                  </a:ext>
                </a:extLst>
              </a:tr>
              <a:tr h="37084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Tissue plasminogen activator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Glycoprotein (72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complexed with inhibitor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I-1; plasminogen activator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5 min</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utes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8p11.2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T</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4269"/>
                  </a:ext>
                </a:extLst>
              </a:tr>
              <a:tr h="366406">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Urokinase-type plasminogen activator (u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M</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W (54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low enzymatic activity until cleaved to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by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N; plasminogen activator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8 min</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utes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10q22.2 </a:t>
                      </a:r>
                      <a:r>
                        <a:rPr lang="en-US" sz="1200" i="1" dirty="0">
                          <a:solidFill>
                            <a:srgbClr val="000000"/>
                          </a:solidFill>
                          <a:effectLst/>
                          <a:latin typeface="+mn-lt"/>
                          <a:ea typeface="Times New Roman" panose="02020603050405020304" pitchFamily="18" charset="0"/>
                          <a:cs typeface="Times New Roman" panose="02020603050405020304" pitchFamily="18" charset="0"/>
                        </a:rPr>
                        <a:t>(</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U</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8653461"/>
                  </a:ext>
                </a:extLst>
              </a:tr>
              <a:tr h="37084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Factor </a:t>
                      </a:r>
                      <a:r>
                        <a:rPr lang="en-US" sz="600" dirty="0">
                          <a:solidFill>
                            <a:schemeClr val="bg1"/>
                          </a:solidFill>
                          <a:effectLst/>
                          <a:latin typeface="+mn-lt"/>
                          <a:ea typeface="Times New Roman" panose="02020603050405020304" pitchFamily="18" charset="0"/>
                          <a:cs typeface="Times New Roman" panose="02020603050405020304" pitchFamily="18" charset="0"/>
                        </a:rPr>
                        <a:t>Twelve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(80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2-3 days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5q35.3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F-12</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0261503"/>
                  </a:ext>
                </a:extLst>
              </a:tr>
              <a:tr h="37084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Prekallikrein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(88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rgbClr val="000000"/>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7-10 days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4q35.2(</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K</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K</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a:t>
                      </a:r>
                      <a:r>
                        <a:rPr lang="en-US" sz="100" b="1" i="0" kern="0" spc="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9719120"/>
                  </a:ext>
                </a:extLst>
              </a:tr>
              <a:tr h="162560">
                <a:tc>
                  <a:txBody>
                    <a:bodyPr/>
                    <a:lstStyle/>
                    <a:p>
                      <a:pPr marL="114935" marR="0">
                        <a:spcBef>
                          <a:spcPts val="0"/>
                        </a:spcBef>
                        <a:spcAft>
                          <a:spcPts val="0"/>
                        </a:spcAft>
                        <a:tabLst>
                          <a:tab pos="1193800" algn="l"/>
                          <a:tab pos="2641600" algn="l"/>
                        </a:tabLst>
                      </a:pPr>
                      <a:r>
                        <a:rPr lang="en-US" sz="400" b="0" i="0" u="none" strike="noStrike" cap="none" dirty="0">
                          <a:solidFill>
                            <a:schemeClr val="bg1"/>
                          </a:solidFill>
                          <a:effectLst/>
                          <a:latin typeface="+mn-lt"/>
                          <a:ea typeface="+mn-ea"/>
                          <a:cs typeface="+mn-cs"/>
                          <a:sym typeface="Arial"/>
                        </a:rPr>
                        <a:t> Three. </a:t>
                      </a:r>
                      <a:r>
                        <a:rPr lang="en-US" sz="1200" b="0" i="0" u="none" strike="noStrike" cap="none" dirty="0">
                          <a:solidFill>
                            <a:schemeClr val="tx1"/>
                          </a:solidFill>
                          <a:effectLst/>
                          <a:latin typeface="+mn-lt"/>
                          <a:ea typeface="+mn-ea"/>
                          <a:cs typeface="+mn-cs"/>
                          <a:sym typeface="Arial"/>
                        </a:rPr>
                        <a:t>Inhibitors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935" marR="0">
                        <a:spcBef>
                          <a:spcPts val="0"/>
                        </a:spcBef>
                        <a:spcAft>
                          <a:spcPts val="0"/>
                        </a:spcAft>
                        <a:tabLst>
                          <a:tab pos="1193800" algn="l"/>
                          <a:tab pos="2641600" algn="l"/>
                        </a:tabLst>
                      </a:pPr>
                      <a:r>
                        <a:rPr lang="en-US" sz="400" b="0" i="0" u="none" strike="noStrike" cap="none" dirty="0">
                          <a:solidFill>
                            <a:schemeClr val="bg1"/>
                          </a:solidFill>
                          <a:effectLst/>
                          <a:latin typeface="+mn-lt"/>
                          <a:ea typeface="+mn-ea"/>
                          <a:cs typeface="+mn-cs"/>
                          <a:sym typeface="Arial"/>
                        </a:rPr>
                        <a:t> Three. </a:t>
                      </a:r>
                      <a:r>
                        <a:rPr lang="en-US" sz="1200" b="0" i="0" u="none" strike="noStrike" cap="none" dirty="0">
                          <a:solidFill>
                            <a:schemeClr val="bg1"/>
                          </a:solidFill>
                          <a:effectLst/>
                          <a:latin typeface="+mn-lt"/>
                          <a:ea typeface="+mn-ea"/>
                          <a:cs typeface="+mn-cs"/>
                          <a:sym typeface="Arial"/>
                        </a:rPr>
                        <a:t>Inhibitors</a:t>
                      </a:r>
                      <a:endParaRPr lang="en-US" sz="12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935" marR="0">
                        <a:spcBef>
                          <a:spcPts val="0"/>
                        </a:spcBef>
                        <a:spcAft>
                          <a:spcPts val="0"/>
                        </a:spcAft>
                        <a:tabLst>
                          <a:tab pos="1193800" algn="l"/>
                          <a:tab pos="2641600" algn="l"/>
                        </a:tabLst>
                      </a:pPr>
                      <a:r>
                        <a:rPr lang="en-US" sz="400" b="0" i="0" u="none" strike="noStrike" cap="none" dirty="0">
                          <a:solidFill>
                            <a:schemeClr val="bg1"/>
                          </a:solidFill>
                          <a:effectLst/>
                          <a:latin typeface="+mn-lt"/>
                          <a:ea typeface="+mn-ea"/>
                          <a:cs typeface="+mn-cs"/>
                          <a:sym typeface="Arial"/>
                        </a:rPr>
                        <a:t> Three. </a:t>
                      </a:r>
                      <a:r>
                        <a:rPr lang="en-US" sz="1200" b="0" i="0" u="none" strike="noStrike" cap="none" dirty="0">
                          <a:solidFill>
                            <a:schemeClr val="bg1"/>
                          </a:solidFill>
                          <a:effectLst/>
                          <a:latin typeface="+mn-lt"/>
                          <a:ea typeface="+mn-ea"/>
                          <a:cs typeface="+mn-cs"/>
                          <a:sym typeface="Arial"/>
                        </a:rPr>
                        <a:t>Inhibitors</a:t>
                      </a:r>
                      <a:endParaRPr lang="en-US" sz="12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935" marR="0">
                        <a:spcBef>
                          <a:spcPts val="0"/>
                        </a:spcBef>
                        <a:spcAft>
                          <a:spcPts val="0"/>
                        </a:spcAft>
                        <a:tabLst>
                          <a:tab pos="1193800" algn="l"/>
                          <a:tab pos="2641600" algn="l"/>
                        </a:tabLst>
                      </a:pPr>
                      <a:r>
                        <a:rPr lang="en-US" sz="600" b="0" i="0" u="none" strike="noStrike" cap="none" dirty="0">
                          <a:solidFill>
                            <a:schemeClr val="bg1"/>
                          </a:solidFill>
                          <a:effectLst/>
                          <a:latin typeface="+mn-lt"/>
                          <a:ea typeface="+mn-ea"/>
                          <a:cs typeface="+mn-cs"/>
                          <a:sym typeface="Arial"/>
                        </a:rPr>
                        <a:t> Three. Inhibitors</a:t>
                      </a:r>
                      <a:endParaRPr lang="en-US" sz="6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935" marR="0">
                        <a:spcBef>
                          <a:spcPts val="0"/>
                        </a:spcBef>
                        <a:spcAft>
                          <a:spcPts val="0"/>
                        </a:spcAft>
                        <a:tabLst>
                          <a:tab pos="1193800" algn="l"/>
                          <a:tab pos="2641600" algn="l"/>
                        </a:tabLst>
                      </a:pPr>
                      <a:r>
                        <a:rPr lang="en-US" sz="400" b="0" i="0" u="none" strike="noStrike" cap="none" dirty="0">
                          <a:solidFill>
                            <a:schemeClr val="bg1"/>
                          </a:solidFill>
                          <a:effectLst/>
                          <a:latin typeface="+mn-lt"/>
                          <a:ea typeface="+mn-ea"/>
                          <a:cs typeface="+mn-cs"/>
                          <a:sym typeface="Arial"/>
                        </a:rPr>
                        <a:t> Three. </a:t>
                      </a:r>
                      <a:r>
                        <a:rPr lang="en-US" sz="1200" b="0" i="0" u="none" strike="noStrike" cap="none" dirty="0">
                          <a:solidFill>
                            <a:schemeClr val="bg1"/>
                          </a:solidFill>
                          <a:effectLst/>
                          <a:latin typeface="+mn-lt"/>
                          <a:ea typeface="+mn-ea"/>
                          <a:cs typeface="+mn-cs"/>
                          <a:sym typeface="Arial"/>
                        </a:rPr>
                        <a:t>Inhibitors</a:t>
                      </a:r>
                      <a:endParaRPr lang="en-US" sz="120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2704090"/>
                  </a:ext>
                </a:extLst>
              </a:tr>
            </a:tbl>
          </a:graphicData>
        </a:graphic>
      </p:graphicFrame>
      <p:graphicFrame>
        <p:nvGraphicFramePr>
          <p:cNvPr id="7" name="Object 6">
            <a:extLst>
              <a:ext uri="{FF2B5EF4-FFF2-40B4-BE49-F238E27FC236}">
                <a16:creationId xmlns:a16="http://schemas.microsoft.com/office/drawing/2014/main" id="{3E8CDD76-C3D0-4678-AB93-0300389F6CB5}"/>
              </a:ext>
            </a:extLst>
          </p:cNvPr>
          <p:cNvGraphicFramePr>
            <a:graphicFrameLocks noChangeAspect="1"/>
          </p:cNvGraphicFramePr>
          <p:nvPr>
            <p:extLst>
              <p:ext uri="{D42A27DB-BD31-4B8C-83A1-F6EECF244321}">
                <p14:modId xmlns:p14="http://schemas.microsoft.com/office/powerpoint/2010/main" val="667156079"/>
              </p:ext>
            </p:extLst>
          </p:nvPr>
        </p:nvGraphicFramePr>
        <p:xfrm>
          <a:off x="475455" y="2415157"/>
          <a:ext cx="85570" cy="144810"/>
        </p:xfrm>
        <a:graphic>
          <a:graphicData uri="http://schemas.openxmlformats.org/presentationml/2006/ole">
            <mc:AlternateContent xmlns:mc="http://schemas.openxmlformats.org/markup-compatibility/2006">
              <mc:Choice xmlns:v="urn:schemas-microsoft-com:vml" Requires="v">
                <p:oleObj name="Equation" r:id="rId2" imgW="164880" imgH="279360" progId="Equation.DSMT4">
                  <p:embed/>
                </p:oleObj>
              </mc:Choice>
              <mc:Fallback>
                <p:oleObj name="Equation" r:id="rId2" imgW="164880" imgH="279360" progId="Equation.DSMT4">
                  <p:embed/>
                  <p:pic>
                    <p:nvPicPr>
                      <p:cNvPr id="0" name=""/>
                      <p:cNvPicPr/>
                      <p:nvPr/>
                    </p:nvPicPr>
                    <p:blipFill>
                      <a:blip r:embed="rId3"/>
                      <a:stretch>
                        <a:fillRect/>
                      </a:stretch>
                    </p:blipFill>
                    <p:spPr>
                      <a:xfrm>
                        <a:off x="475455" y="2415157"/>
                        <a:ext cx="85570" cy="1448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B52154E-D968-425F-A4CC-014702811F1A}"/>
              </a:ext>
            </a:extLst>
          </p:cNvPr>
          <p:cNvGraphicFramePr>
            <a:graphicFrameLocks noChangeAspect="1"/>
          </p:cNvGraphicFramePr>
          <p:nvPr>
            <p:extLst>
              <p:ext uri="{D42A27DB-BD31-4B8C-83A1-F6EECF244321}">
                <p14:modId xmlns:p14="http://schemas.microsoft.com/office/powerpoint/2010/main" val="521757660"/>
              </p:ext>
            </p:extLst>
          </p:nvPr>
        </p:nvGraphicFramePr>
        <p:xfrm>
          <a:off x="514350" y="3522666"/>
          <a:ext cx="131762" cy="146050"/>
        </p:xfrm>
        <a:graphic>
          <a:graphicData uri="http://schemas.openxmlformats.org/presentationml/2006/ole">
            <mc:AlternateContent xmlns:mc="http://schemas.openxmlformats.org/markup-compatibility/2006">
              <mc:Choice xmlns:v="urn:schemas-microsoft-com:vml" Requires="v">
                <p:oleObj name="Equation" r:id="rId4" imgW="253800" imgH="279360" progId="Equation.DSMT4">
                  <p:embed/>
                </p:oleObj>
              </mc:Choice>
              <mc:Fallback>
                <p:oleObj name="Equation" r:id="rId4" imgW="253800" imgH="279360" progId="Equation.DSMT4">
                  <p:embed/>
                  <p:pic>
                    <p:nvPicPr>
                      <p:cNvPr id="7" name="Object 6">
                        <a:extLst>
                          <a:ext uri="{FF2B5EF4-FFF2-40B4-BE49-F238E27FC236}">
                            <a16:creationId xmlns:a16="http://schemas.microsoft.com/office/drawing/2014/main" id="{3E8CDD76-C3D0-4678-AB93-0300389F6CB5}"/>
                          </a:ext>
                        </a:extLst>
                      </p:cNvPr>
                      <p:cNvPicPr/>
                      <p:nvPr/>
                    </p:nvPicPr>
                    <p:blipFill>
                      <a:blip r:embed="rId5"/>
                      <a:stretch>
                        <a:fillRect/>
                      </a:stretch>
                    </p:blipFill>
                    <p:spPr>
                      <a:xfrm>
                        <a:off x="514350" y="3522666"/>
                        <a:ext cx="131762" cy="1460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22C435-2C5C-4A99-9C8A-CB84B16CA441}"/>
              </a:ext>
            </a:extLst>
          </p:cNvPr>
          <p:cNvGraphicFramePr>
            <a:graphicFrameLocks noChangeAspect="1"/>
          </p:cNvGraphicFramePr>
          <p:nvPr>
            <p:extLst>
              <p:ext uri="{D42A27DB-BD31-4B8C-83A1-F6EECF244321}">
                <p14:modId xmlns:p14="http://schemas.microsoft.com/office/powerpoint/2010/main" val="3563364834"/>
              </p:ext>
            </p:extLst>
          </p:nvPr>
        </p:nvGraphicFramePr>
        <p:xfrm>
          <a:off x="1016770" y="5046865"/>
          <a:ext cx="226337" cy="163465"/>
        </p:xfrm>
        <a:graphic>
          <a:graphicData uri="http://schemas.openxmlformats.org/presentationml/2006/ole">
            <mc:AlternateContent xmlns:mc="http://schemas.openxmlformats.org/markup-compatibility/2006">
              <mc:Choice xmlns:v="urn:schemas-microsoft-com:vml" Requires="v">
                <p:oleObj name="Equation" r:id="rId6" imgW="228600" imgH="164880" progId="Equation.DSMT4">
                  <p:embed/>
                </p:oleObj>
              </mc:Choice>
              <mc:Fallback>
                <p:oleObj name="Equation" r:id="rId6" imgW="228600" imgH="164880" progId="Equation.DSMT4">
                  <p:embed/>
                  <p:pic>
                    <p:nvPicPr>
                      <p:cNvPr id="0" name=""/>
                      <p:cNvPicPr/>
                      <p:nvPr/>
                    </p:nvPicPr>
                    <p:blipFill>
                      <a:blip r:embed="rId7"/>
                      <a:stretch>
                        <a:fillRect/>
                      </a:stretch>
                    </p:blipFill>
                    <p:spPr>
                      <a:xfrm>
                        <a:off x="1016770" y="5046865"/>
                        <a:ext cx="226337" cy="16346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1B99347-5F54-40E2-9EB6-CF3793504D2E}"/>
              </a:ext>
            </a:extLst>
          </p:cNvPr>
          <p:cNvGraphicFramePr>
            <a:graphicFrameLocks noChangeAspect="1"/>
          </p:cNvGraphicFramePr>
          <p:nvPr>
            <p:extLst>
              <p:ext uri="{D42A27DB-BD31-4B8C-83A1-F6EECF244321}">
                <p14:modId xmlns:p14="http://schemas.microsoft.com/office/powerpoint/2010/main" val="3535879519"/>
              </p:ext>
            </p:extLst>
          </p:nvPr>
        </p:nvGraphicFramePr>
        <p:xfrm>
          <a:off x="530862" y="5812155"/>
          <a:ext cx="177800" cy="146050"/>
        </p:xfrm>
        <a:graphic>
          <a:graphicData uri="http://schemas.openxmlformats.org/presentationml/2006/ole">
            <mc:AlternateContent xmlns:mc="http://schemas.openxmlformats.org/markup-compatibility/2006">
              <mc:Choice xmlns:v="urn:schemas-microsoft-com:vml" Requires="v">
                <p:oleObj name="Equation" r:id="rId8" imgW="342720" imgH="279360" progId="Equation.DSMT4">
                  <p:embed/>
                </p:oleObj>
              </mc:Choice>
              <mc:Fallback>
                <p:oleObj name="Equation" r:id="rId8" imgW="342720" imgH="279360" progId="Equation.DSMT4">
                  <p:embed/>
                  <p:pic>
                    <p:nvPicPr>
                      <p:cNvPr id="7" name="Object 6">
                        <a:extLst>
                          <a:ext uri="{FF2B5EF4-FFF2-40B4-BE49-F238E27FC236}">
                            <a16:creationId xmlns:a16="http://schemas.microsoft.com/office/drawing/2014/main" id="{3E8CDD76-C3D0-4678-AB93-0300389F6CB5}"/>
                          </a:ext>
                        </a:extLst>
                      </p:cNvPr>
                      <p:cNvPicPr/>
                      <p:nvPr/>
                    </p:nvPicPr>
                    <p:blipFill>
                      <a:blip r:embed="rId9"/>
                      <a:stretch>
                        <a:fillRect/>
                      </a:stretch>
                    </p:blipFill>
                    <p:spPr>
                      <a:xfrm>
                        <a:off x="530862" y="5812155"/>
                        <a:ext cx="177800" cy="146050"/>
                      </a:xfrm>
                      <a:prstGeom prst="rect">
                        <a:avLst/>
                      </a:prstGeom>
                    </p:spPr>
                  </p:pic>
                </p:oleObj>
              </mc:Fallback>
            </mc:AlternateContent>
          </a:graphicData>
        </a:graphic>
      </p:graphicFrame>
    </p:spTree>
    <p:extLst>
      <p:ext uri="{BB962C8B-B14F-4D97-AF65-F5344CB8AC3E}">
        <p14:creationId xmlns:p14="http://schemas.microsoft.com/office/powerpoint/2010/main" val="3640184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40FA-B155-4B6C-89F7-989CB239EBCC}"/>
              </a:ext>
            </a:extLst>
          </p:cNvPr>
          <p:cNvSpPr>
            <a:spLocks noGrp="1"/>
          </p:cNvSpPr>
          <p:nvPr>
            <p:ph type="title"/>
          </p:nvPr>
        </p:nvSpPr>
        <p:spPr>
          <a:xfrm>
            <a:off x="457200" y="215371"/>
            <a:ext cx="8578850" cy="1097279"/>
          </a:xfrm>
        </p:spPr>
        <p:txBody>
          <a:bodyPr/>
          <a:lstStyle/>
          <a:p>
            <a:r>
              <a:rPr lang="en-US" sz="3200" dirty="0"/>
              <a:t>Table 32-5 Summary of Properties of the Components of the Fibrinolytic System </a:t>
            </a:r>
            <a:r>
              <a:rPr lang="en-US" sz="2000" b="0" dirty="0"/>
              <a:t>(2 of 3)</a:t>
            </a:r>
            <a:endParaRPr lang="en-US" sz="3200" dirty="0"/>
          </a:p>
        </p:txBody>
      </p:sp>
      <p:graphicFrame>
        <p:nvGraphicFramePr>
          <p:cNvPr id="4" name="Table 3">
            <a:extLst>
              <a:ext uri="{FF2B5EF4-FFF2-40B4-BE49-F238E27FC236}">
                <a16:creationId xmlns:a16="http://schemas.microsoft.com/office/drawing/2014/main" id="{B6D35C49-ED64-4C41-99B7-2453B46D2C10}"/>
              </a:ext>
            </a:extLst>
          </p:cNvPr>
          <p:cNvGraphicFramePr>
            <a:graphicFrameLocks noGrp="1"/>
          </p:cNvGraphicFramePr>
          <p:nvPr>
            <p:extLst>
              <p:ext uri="{D42A27DB-BD31-4B8C-83A1-F6EECF244321}">
                <p14:modId xmlns:p14="http://schemas.microsoft.com/office/powerpoint/2010/main" val="2335315256"/>
              </p:ext>
            </p:extLst>
          </p:nvPr>
        </p:nvGraphicFramePr>
        <p:xfrm>
          <a:off x="457200" y="1636529"/>
          <a:ext cx="8318500" cy="4681728"/>
        </p:xfrm>
        <a:graphic>
          <a:graphicData uri="http://schemas.openxmlformats.org/drawingml/2006/table">
            <a:tbl>
              <a:tblPr firstRow="1" bandRow="1">
                <a:tableStyleId>{2D5ABB26-0587-4C30-8999-92F81FD0307C}</a:tableStyleId>
              </a:tblPr>
              <a:tblGrid>
                <a:gridCol w="1257300">
                  <a:extLst>
                    <a:ext uri="{9D8B030D-6E8A-4147-A177-3AD203B41FA5}">
                      <a16:colId xmlns:a16="http://schemas.microsoft.com/office/drawing/2014/main" val="363232677"/>
                    </a:ext>
                  </a:extLst>
                </a:gridCol>
                <a:gridCol w="2527300">
                  <a:extLst>
                    <a:ext uri="{9D8B030D-6E8A-4147-A177-3AD203B41FA5}">
                      <a16:colId xmlns:a16="http://schemas.microsoft.com/office/drawing/2014/main" val="3460230663"/>
                    </a:ext>
                  </a:extLst>
                </a:gridCol>
                <a:gridCol w="2184400">
                  <a:extLst>
                    <a:ext uri="{9D8B030D-6E8A-4147-A177-3AD203B41FA5}">
                      <a16:colId xmlns:a16="http://schemas.microsoft.com/office/drawing/2014/main" val="3224880690"/>
                    </a:ext>
                  </a:extLst>
                </a:gridCol>
                <a:gridCol w="685800">
                  <a:extLst>
                    <a:ext uri="{9D8B030D-6E8A-4147-A177-3AD203B41FA5}">
                      <a16:colId xmlns:a16="http://schemas.microsoft.com/office/drawing/2014/main" val="3790127823"/>
                    </a:ext>
                  </a:extLst>
                </a:gridCol>
                <a:gridCol w="1663700">
                  <a:extLst>
                    <a:ext uri="{9D8B030D-6E8A-4147-A177-3AD203B41FA5}">
                      <a16:colId xmlns:a16="http://schemas.microsoft.com/office/drawing/2014/main" val="3822269972"/>
                    </a:ext>
                  </a:extLst>
                </a:gridCol>
              </a:tblGrid>
              <a:tr h="370840">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Component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Description (Molecular weight in kilodaltons [k</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a:t>
                      </a:r>
                    </a:p>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771850"/>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Plasminogen activator inhibitor-1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(52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inhibitor (Serpin):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and 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inhibitor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8 min</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utes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7q22.1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SERPIN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166095"/>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Plasminogen activator inhibitor-2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Glycoprotein-(two forms, (60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 [secreted], 47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 [intracellular])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inhibitor (Serpin):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inhibitor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18q21-23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SERPIN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E2</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281384"/>
                  </a:ext>
                </a:extLst>
              </a:tr>
              <a:tr h="251460">
                <a:tc>
                  <a:txBody>
                    <a:bodyPr/>
                    <a:lstStyle/>
                    <a:p>
                      <a:pPr marL="114935" marR="0">
                        <a:spcBef>
                          <a:spcPts val="0"/>
                        </a:spcBef>
                        <a:spcAft>
                          <a:spcPts val="0"/>
                        </a:spcAft>
                        <a:tabLst>
                          <a:tab pos="1193800" algn="l"/>
                          <a:tab pos="2641600" algn="l"/>
                        </a:tabLst>
                      </a:pPr>
                      <a:r>
                        <a:rPr lang="el-GR"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2- </a:t>
                      </a:r>
                      <a:r>
                        <a:rPr lang="en-US" sz="1200" i="0" baseline="0" dirty="0">
                          <a:solidFill>
                            <a:srgbClr val="000000"/>
                          </a:solidFill>
                          <a:effectLst/>
                          <a:latin typeface="+mn-lt"/>
                          <a:ea typeface="Times New Roman" panose="02020603050405020304" pitchFamily="18" charset="0"/>
                          <a:cs typeface="Times New Roman" panose="02020603050405020304" pitchFamily="18" charset="0"/>
                        </a:rPr>
                        <a:t>antiplasmin</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(70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N, kallikrein, thrombin,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inhibitor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24 h</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17p13.3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SERPIN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F2</a:t>
                      </a:r>
                      <a:r>
                        <a:rPr lang="en-US" sz="1200" i="1" kern="0" spc="0" dirty="0">
                          <a:solidFill>
                            <a:srgbClr val="000000"/>
                          </a:solidFill>
                          <a:effectLst/>
                          <a:latin typeface="+mn-lt"/>
                          <a:ea typeface="Times New Roman" panose="02020603050405020304" pitchFamily="18" charset="0"/>
                          <a:cs typeface="Times New Roman" panose="02020603050405020304" pitchFamily="18" charset="0"/>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56047"/>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Thrombin-activatable fibrinolysis inhibitor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protein MW (60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Carboxypeptidase B: plasminogen activation inhibitor by cleaving lysine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from fibrin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10 min</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utes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13q14.11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B2</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803686"/>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C-1 esterase inhibitor (C-I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N</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H)</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(105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1</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 and C</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1</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s,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kallikrein, plasmin inhibitor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70 h</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11q12.1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SERPIN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81079"/>
                  </a:ext>
                </a:extLst>
              </a:tr>
              <a:tr h="251460">
                <a:tc>
                  <a:txBody>
                    <a:bodyPr/>
                    <a:lstStyle/>
                    <a:p>
                      <a:pPr marL="114935" marR="0">
                        <a:spcBef>
                          <a:spcPts val="0"/>
                        </a:spcBef>
                        <a:spcAft>
                          <a:spcPts val="0"/>
                        </a:spcAft>
                        <a:tabLst>
                          <a:tab pos="1193800" algn="l"/>
                          <a:tab pos="2641600" algn="l"/>
                        </a:tabLst>
                      </a:pPr>
                      <a:r>
                        <a:rPr lang="el-GR"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2- </a:t>
                      </a:r>
                      <a:r>
                        <a:rPr lang="en-US" sz="1200" i="0" baseline="0" dirty="0">
                          <a:solidFill>
                            <a:srgbClr val="000000"/>
                          </a:solidFill>
                          <a:effectLst/>
                          <a:latin typeface="+mn-lt"/>
                          <a:ea typeface="Times New Roman" panose="02020603050405020304" pitchFamily="18" charset="0"/>
                          <a:cs typeface="Times New Roman" panose="02020603050405020304" pitchFamily="18" charset="0"/>
                        </a:rPr>
                        <a:t>Macro globulin</a:t>
                      </a:r>
                      <a:endParaRPr lang="en-US" sz="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Glycoprotein: four identical chains (725 k</a:t>
                      </a:r>
                      <a:r>
                        <a:rPr lang="en-US" sz="100" dirty="0">
                          <a:solidFill>
                            <a:srgbClr val="000000"/>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Inhibitor of multiple proteases by “trapping”</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2-4 min</a:t>
                      </a:r>
                      <a:r>
                        <a:rPr lang="en-US" sz="100" b="0" i="0" u="none" strike="noStrike" cap="none" dirty="0">
                          <a:solidFill>
                            <a:schemeClr val="bg1"/>
                          </a:solidFill>
                          <a:effectLst/>
                          <a:latin typeface="+mn-lt"/>
                          <a:ea typeface="Times New Roman" panose="02020603050405020304" pitchFamily="18" charset="0"/>
                          <a:cs typeface="Times New Roman" panose="02020603050405020304" pitchFamily="18" charset="0"/>
                          <a:sym typeface="Arial"/>
                        </a:rPr>
                        <a:t>utes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12p13.31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A2M</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81180"/>
                  </a:ext>
                </a:extLst>
              </a:tr>
              <a:tr h="251460">
                <a:tc>
                  <a:txBody>
                    <a:bodyPr/>
                    <a:lstStyle/>
                    <a:p>
                      <a:pPr marL="171450" marR="0" indent="0">
                        <a:spcBef>
                          <a:spcPts val="0"/>
                        </a:spcBef>
                        <a:spcAft>
                          <a:spcPts val="0"/>
                        </a:spcAft>
                        <a:tabLst>
                          <a:tab pos="1193800" algn="l"/>
                          <a:tab pos="2641600" algn="l"/>
                        </a:tabLst>
                      </a:pPr>
                      <a:r>
                        <a:rPr lang="en-US" sz="100" b="0" i="0" u="none" strike="noStrike" cap="none" dirty="0">
                          <a:solidFill>
                            <a:schemeClr val="bg1"/>
                          </a:solidFill>
                          <a:effectLst/>
                          <a:latin typeface="+mn-lt"/>
                          <a:ea typeface="+mn-ea"/>
                          <a:cs typeface="+mn-cs"/>
                          <a:sym typeface="Arial"/>
                        </a:rPr>
                        <a:t>Four. </a:t>
                      </a:r>
                      <a:r>
                        <a:rPr lang="en-US" sz="1200" b="0" i="0" u="none" strike="noStrike" cap="none" dirty="0">
                          <a:solidFill>
                            <a:schemeClr val="tx1"/>
                          </a:solidFill>
                          <a:effectLst/>
                          <a:latin typeface="+mn-lt"/>
                          <a:ea typeface="+mn-ea"/>
                          <a:cs typeface="+mn-cs"/>
                          <a:sym typeface="Arial"/>
                        </a:rPr>
                        <a:t>Cell surface receptors</a:t>
                      </a:r>
                      <a:endParaRPr lang="en-US" sz="1200" baseline="0"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93800" algn="l"/>
                          <a:tab pos="2641600" algn="l"/>
                        </a:tabLst>
                        <a:defRPr/>
                      </a:pPr>
                      <a:r>
                        <a:rPr lang="en-US" sz="600" b="0" i="0" u="none" strike="noStrike" cap="none" dirty="0">
                          <a:solidFill>
                            <a:schemeClr val="bg1"/>
                          </a:solidFill>
                          <a:effectLst/>
                          <a:latin typeface="+mn-lt"/>
                          <a:ea typeface="+mn-ea"/>
                          <a:cs typeface="+mn-cs"/>
                          <a:sym typeface="Arial"/>
                        </a:rPr>
                        <a:t>Four. Cell surface receptors</a:t>
                      </a:r>
                      <a:endParaRPr lang="en-US" sz="600" baseline="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0">
                        <a:spcBef>
                          <a:spcPts val="0"/>
                        </a:spcBef>
                        <a:spcAft>
                          <a:spcPts val="0"/>
                        </a:spcAft>
                        <a:tabLst>
                          <a:tab pos="1193800" algn="l"/>
                          <a:tab pos="2641600" algn="l"/>
                        </a:tabLst>
                      </a:pPr>
                      <a:r>
                        <a:rPr lang="en-US" sz="600" b="0" i="0" u="none" strike="noStrike" cap="none" dirty="0">
                          <a:solidFill>
                            <a:schemeClr val="bg1"/>
                          </a:solidFill>
                          <a:effectLst/>
                          <a:latin typeface="+mn-lt"/>
                          <a:ea typeface="+mn-ea"/>
                          <a:cs typeface="+mn-cs"/>
                          <a:sym typeface="Arial"/>
                        </a:rPr>
                        <a:t>Four. Cell surface receptors</a:t>
                      </a:r>
                      <a:endParaRPr lang="en-US" sz="600" baseline="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93800" algn="l"/>
                          <a:tab pos="2641600" algn="l"/>
                        </a:tabLst>
                        <a:defRPr/>
                      </a:pPr>
                      <a:r>
                        <a:rPr lang="en-US" sz="600" b="0" i="0" u="none" strike="noStrike" cap="none" dirty="0">
                          <a:solidFill>
                            <a:schemeClr val="bg1"/>
                          </a:solidFill>
                          <a:effectLst/>
                          <a:latin typeface="+mn-lt"/>
                          <a:ea typeface="+mn-ea"/>
                          <a:cs typeface="+mn-cs"/>
                          <a:sym typeface="Arial"/>
                        </a:rPr>
                        <a:t>Four. Cell surface receptors</a:t>
                      </a:r>
                      <a:endParaRPr lang="en-US" sz="600" baseline="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0">
                        <a:spcBef>
                          <a:spcPts val="0"/>
                        </a:spcBef>
                        <a:spcAft>
                          <a:spcPts val="0"/>
                        </a:spcAft>
                        <a:tabLst>
                          <a:tab pos="1193800" algn="l"/>
                          <a:tab pos="2641600" algn="l"/>
                        </a:tabLst>
                      </a:pPr>
                      <a:r>
                        <a:rPr lang="en-US" sz="600" b="0" i="0" u="none" strike="noStrike" cap="none" dirty="0">
                          <a:solidFill>
                            <a:schemeClr val="bg1"/>
                          </a:solidFill>
                          <a:effectLst/>
                          <a:latin typeface="+mn-lt"/>
                          <a:ea typeface="+mn-ea"/>
                          <a:cs typeface="+mn-cs"/>
                          <a:sym typeface="Arial"/>
                        </a:rPr>
                        <a:t>Four. Cell surface receptors</a:t>
                      </a:r>
                      <a:endParaRPr lang="en-US" sz="600" baseline="0" dirty="0">
                        <a:solidFill>
                          <a:schemeClr val="bg1"/>
                        </a:solidFill>
                        <a:effectLst/>
                        <a:latin typeface="+mn-lt"/>
                        <a:ea typeface="Times New Roman" panose="02020603050405020304" pitchFamily="18" charset="0"/>
                        <a:cs typeface="Times New Roman" panose="02020603050405020304" pitchFamily="18" charset="0"/>
                      </a:endParaRP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957610"/>
                  </a:ext>
                </a:extLst>
              </a:tr>
            </a:tbl>
          </a:graphicData>
        </a:graphic>
      </p:graphicFrame>
      <p:graphicFrame>
        <p:nvGraphicFramePr>
          <p:cNvPr id="7" name="Object 6">
            <a:extLst>
              <a:ext uri="{FF2B5EF4-FFF2-40B4-BE49-F238E27FC236}">
                <a16:creationId xmlns:a16="http://schemas.microsoft.com/office/drawing/2014/main" id="{B5CE4CCA-9308-4C77-A654-E799FF675E82}"/>
              </a:ext>
            </a:extLst>
          </p:cNvPr>
          <p:cNvGraphicFramePr>
            <a:graphicFrameLocks noChangeAspect="1"/>
          </p:cNvGraphicFramePr>
          <p:nvPr>
            <p:extLst>
              <p:ext uri="{D42A27DB-BD31-4B8C-83A1-F6EECF244321}">
                <p14:modId xmlns:p14="http://schemas.microsoft.com/office/powerpoint/2010/main" val="3521884248"/>
              </p:ext>
            </p:extLst>
          </p:nvPr>
        </p:nvGraphicFramePr>
        <p:xfrm>
          <a:off x="504320" y="6037494"/>
          <a:ext cx="180398" cy="132773"/>
        </p:xfrm>
        <a:graphic>
          <a:graphicData uri="http://schemas.openxmlformats.org/presentationml/2006/ole">
            <mc:AlternateContent xmlns:mc="http://schemas.openxmlformats.org/markup-compatibility/2006">
              <mc:Choice xmlns:v="urn:schemas-microsoft-com:vml" Requires="v">
                <p:oleObj name="Equation" r:id="rId2" imgW="380880" imgH="279360" progId="Equation.DSMT4">
                  <p:embed/>
                </p:oleObj>
              </mc:Choice>
              <mc:Fallback>
                <p:oleObj name="Equation" r:id="rId2" imgW="380880" imgH="279360" progId="Equation.DSMT4">
                  <p:embed/>
                  <p:pic>
                    <p:nvPicPr>
                      <p:cNvPr id="7" name="Object 6">
                        <a:extLst>
                          <a:ext uri="{FF2B5EF4-FFF2-40B4-BE49-F238E27FC236}">
                            <a16:creationId xmlns:a16="http://schemas.microsoft.com/office/drawing/2014/main" id="{3E8CDD76-C3D0-4678-AB93-0300389F6CB5}"/>
                          </a:ext>
                        </a:extLst>
                      </p:cNvPr>
                      <p:cNvPicPr/>
                      <p:nvPr/>
                    </p:nvPicPr>
                    <p:blipFill>
                      <a:blip r:embed="rId3"/>
                      <a:stretch>
                        <a:fillRect/>
                      </a:stretch>
                    </p:blipFill>
                    <p:spPr>
                      <a:xfrm>
                        <a:off x="504320" y="6037494"/>
                        <a:ext cx="180398" cy="132773"/>
                      </a:xfrm>
                      <a:prstGeom prst="rect">
                        <a:avLst/>
                      </a:prstGeom>
                    </p:spPr>
                  </p:pic>
                </p:oleObj>
              </mc:Fallback>
            </mc:AlternateContent>
          </a:graphicData>
        </a:graphic>
      </p:graphicFrame>
    </p:spTree>
    <p:extLst>
      <p:ext uri="{BB962C8B-B14F-4D97-AF65-F5344CB8AC3E}">
        <p14:creationId xmlns:p14="http://schemas.microsoft.com/office/powerpoint/2010/main" val="3427656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40FA-B155-4B6C-89F7-989CB239EBCC}"/>
              </a:ext>
            </a:extLst>
          </p:cNvPr>
          <p:cNvSpPr>
            <a:spLocks noGrp="1"/>
          </p:cNvSpPr>
          <p:nvPr>
            <p:ph type="title"/>
          </p:nvPr>
        </p:nvSpPr>
        <p:spPr>
          <a:xfrm>
            <a:off x="457199" y="215371"/>
            <a:ext cx="8591551" cy="1097279"/>
          </a:xfrm>
        </p:spPr>
        <p:txBody>
          <a:bodyPr/>
          <a:lstStyle/>
          <a:p>
            <a:r>
              <a:rPr lang="en-US" sz="3200" dirty="0"/>
              <a:t>Table 32-5 Summary of Properties of the Components of the Fibrinolytic System </a:t>
            </a:r>
            <a:r>
              <a:rPr lang="en-US" sz="2000" b="0" dirty="0"/>
              <a:t>(3 of 3)</a:t>
            </a:r>
            <a:endParaRPr lang="en-US" sz="3200" dirty="0"/>
          </a:p>
        </p:txBody>
      </p:sp>
      <p:sp>
        <p:nvSpPr>
          <p:cNvPr id="3" name="Content Placeholder 2">
            <a:extLst>
              <a:ext uri="{FF2B5EF4-FFF2-40B4-BE49-F238E27FC236}">
                <a16:creationId xmlns:a16="http://schemas.microsoft.com/office/drawing/2014/main" id="{C5B11326-C65D-474B-8037-F118D7333AAF}"/>
              </a:ext>
            </a:extLst>
          </p:cNvPr>
          <p:cNvSpPr>
            <a:spLocks noGrp="1"/>
          </p:cNvSpPr>
          <p:nvPr>
            <p:ph sz="quarter" idx="13"/>
          </p:nvPr>
        </p:nvSpPr>
        <p:spPr>
          <a:xfrm>
            <a:off x="457199" y="4753414"/>
            <a:ext cx="8229600" cy="285211"/>
          </a:xfrm>
        </p:spPr>
        <p:txBody>
          <a:bodyPr/>
          <a:lstStyle/>
          <a:p>
            <a:pPr marL="432" indent="0">
              <a:buNone/>
            </a:pPr>
            <a:r>
              <a:rPr lang="en-US" sz="1400" dirty="0"/>
              <a:t>Serpin, serine protease inhibitor; S</a:t>
            </a:r>
            <a:r>
              <a:rPr lang="en-US" sz="200" dirty="0"/>
              <a:t> </a:t>
            </a:r>
            <a:r>
              <a:rPr lang="en-US" sz="1400" dirty="0"/>
              <a:t>M</a:t>
            </a:r>
            <a:r>
              <a:rPr lang="en-US" sz="200" dirty="0"/>
              <a:t> </a:t>
            </a:r>
            <a:r>
              <a:rPr lang="en-US" sz="1400" dirty="0"/>
              <a:t>C, smooth muscle cells</a:t>
            </a:r>
          </a:p>
        </p:txBody>
      </p:sp>
      <p:graphicFrame>
        <p:nvGraphicFramePr>
          <p:cNvPr id="4" name="Table 3">
            <a:extLst>
              <a:ext uri="{FF2B5EF4-FFF2-40B4-BE49-F238E27FC236}">
                <a16:creationId xmlns:a16="http://schemas.microsoft.com/office/drawing/2014/main" id="{B6D35C49-ED64-4C41-99B7-2453B46D2C10}"/>
              </a:ext>
            </a:extLst>
          </p:cNvPr>
          <p:cNvGraphicFramePr>
            <a:graphicFrameLocks noGrp="1"/>
          </p:cNvGraphicFramePr>
          <p:nvPr>
            <p:extLst>
              <p:ext uri="{D42A27DB-BD31-4B8C-83A1-F6EECF244321}">
                <p14:modId xmlns:p14="http://schemas.microsoft.com/office/powerpoint/2010/main" val="3019784985"/>
              </p:ext>
            </p:extLst>
          </p:nvPr>
        </p:nvGraphicFramePr>
        <p:xfrm>
          <a:off x="368299" y="2104586"/>
          <a:ext cx="8318500" cy="2157984"/>
        </p:xfrm>
        <a:graphic>
          <a:graphicData uri="http://schemas.openxmlformats.org/drawingml/2006/table">
            <a:tbl>
              <a:tblPr firstRow="1" bandRow="1">
                <a:tableStyleId>{2D5ABB26-0587-4C30-8999-92F81FD0307C}</a:tableStyleId>
              </a:tblPr>
              <a:tblGrid>
                <a:gridCol w="1257300">
                  <a:extLst>
                    <a:ext uri="{9D8B030D-6E8A-4147-A177-3AD203B41FA5}">
                      <a16:colId xmlns:a16="http://schemas.microsoft.com/office/drawing/2014/main" val="363232677"/>
                    </a:ext>
                  </a:extLst>
                </a:gridCol>
                <a:gridCol w="2527300">
                  <a:extLst>
                    <a:ext uri="{9D8B030D-6E8A-4147-A177-3AD203B41FA5}">
                      <a16:colId xmlns:a16="http://schemas.microsoft.com/office/drawing/2014/main" val="3460230663"/>
                    </a:ext>
                  </a:extLst>
                </a:gridCol>
                <a:gridCol w="2184400">
                  <a:extLst>
                    <a:ext uri="{9D8B030D-6E8A-4147-A177-3AD203B41FA5}">
                      <a16:colId xmlns:a16="http://schemas.microsoft.com/office/drawing/2014/main" val="3224880690"/>
                    </a:ext>
                  </a:extLst>
                </a:gridCol>
                <a:gridCol w="685800">
                  <a:extLst>
                    <a:ext uri="{9D8B030D-6E8A-4147-A177-3AD203B41FA5}">
                      <a16:colId xmlns:a16="http://schemas.microsoft.com/office/drawing/2014/main" val="3790127823"/>
                    </a:ext>
                  </a:extLst>
                </a:gridCol>
                <a:gridCol w="1663700">
                  <a:extLst>
                    <a:ext uri="{9D8B030D-6E8A-4147-A177-3AD203B41FA5}">
                      <a16:colId xmlns:a16="http://schemas.microsoft.com/office/drawing/2014/main" val="3822269972"/>
                    </a:ext>
                  </a:extLst>
                </a:gridCol>
              </a:tblGrid>
              <a:tr h="370840">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Component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Description (Molecular weight in kilodaltons [k</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a:t>
                      </a:r>
                    </a:p>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4771850"/>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receptor (u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Glycoprotein receptor (55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receptor on surface of EC, monocytes, and macrophages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19q13.31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U</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166095"/>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Annexin 2</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Heterotetramer (38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G receptor on E</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monocytes, and macrophages, S</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M</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15q22.2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X</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A2</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5281384"/>
                  </a:ext>
                </a:extLst>
              </a:tr>
              <a:tr h="251460">
                <a:tc>
                  <a:txBody>
                    <a:bodyPr/>
                    <a:lstStyle/>
                    <a:p>
                      <a:pPr marL="114935"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Low-density-lipoprotein receptor-like protein (L</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(600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Clearance receptor for u</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I-1 and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I-2,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I-1,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12q13.3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L</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56047"/>
                  </a:ext>
                </a:extLst>
              </a:tr>
            </a:tbl>
          </a:graphicData>
        </a:graphic>
      </p:graphicFrame>
    </p:spTree>
    <p:extLst>
      <p:ext uri="{BB962C8B-B14F-4D97-AF65-F5344CB8AC3E}">
        <p14:creationId xmlns:p14="http://schemas.microsoft.com/office/powerpoint/2010/main" val="36530517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F5C2-BBDC-47FF-9B00-BEE418DBADC7}"/>
              </a:ext>
            </a:extLst>
          </p:cNvPr>
          <p:cNvSpPr>
            <a:spLocks noGrp="1"/>
          </p:cNvSpPr>
          <p:nvPr>
            <p:ph type="title"/>
          </p:nvPr>
        </p:nvSpPr>
        <p:spPr/>
        <p:txBody>
          <a:bodyPr/>
          <a:lstStyle/>
          <a:p>
            <a:r>
              <a:rPr lang="en-US" sz="3400" dirty="0"/>
              <a:t>Plasminogen (P</a:t>
            </a:r>
            <a:r>
              <a:rPr lang="en-US" sz="100" dirty="0"/>
              <a:t> </a:t>
            </a:r>
            <a:r>
              <a:rPr lang="en-US" sz="3400" dirty="0"/>
              <a:t>L</a:t>
            </a:r>
            <a:r>
              <a:rPr lang="en-US" sz="100" dirty="0"/>
              <a:t> </a:t>
            </a:r>
            <a:r>
              <a:rPr lang="en-US" sz="3400" dirty="0"/>
              <a:t>G) and Plasmin (P</a:t>
            </a:r>
            <a:r>
              <a:rPr lang="en-US" sz="100" dirty="0"/>
              <a:t> </a:t>
            </a:r>
            <a:r>
              <a:rPr lang="en-US" sz="3400" dirty="0"/>
              <a:t>L</a:t>
            </a:r>
            <a:r>
              <a:rPr lang="en-US" sz="100" dirty="0"/>
              <a:t> </a:t>
            </a:r>
            <a:r>
              <a:rPr lang="en-US" sz="3400" dirty="0"/>
              <a:t>N)</a:t>
            </a:r>
          </a:p>
        </p:txBody>
      </p:sp>
      <p:sp>
        <p:nvSpPr>
          <p:cNvPr id="3" name="Content Placeholder 2">
            <a:extLst>
              <a:ext uri="{FF2B5EF4-FFF2-40B4-BE49-F238E27FC236}">
                <a16:creationId xmlns:a16="http://schemas.microsoft.com/office/drawing/2014/main" id="{C00AA30A-035C-4AD3-9991-587773B83041}"/>
              </a:ext>
            </a:extLst>
          </p:cNvPr>
          <p:cNvSpPr>
            <a:spLocks noGrp="1"/>
          </p:cNvSpPr>
          <p:nvPr>
            <p:ph sz="quarter" idx="13"/>
          </p:nvPr>
        </p:nvSpPr>
        <p:spPr>
          <a:xfrm>
            <a:off x="457199" y="1811874"/>
            <a:ext cx="8542421" cy="2459054"/>
          </a:xfrm>
        </p:spPr>
        <p:txBody>
          <a:bodyPr/>
          <a:lstStyle/>
          <a:p>
            <a:r>
              <a:rPr lang="en-US" altLang="en-US" dirty="0">
                <a:cs typeface="Calibri" panose="020F0502020204030204" pitchFamily="34" charset="0"/>
              </a:rPr>
              <a:t>Circulates as a single polypeptide chain</a:t>
            </a:r>
          </a:p>
          <a:p>
            <a:r>
              <a:rPr lang="en-US" altLang="en-US" dirty="0">
                <a:cs typeface="Calibri" panose="020F0502020204030204" pitchFamily="34" charset="0"/>
              </a:rPr>
              <a:t>Synthesized by the liver</a:t>
            </a:r>
          </a:p>
          <a:p>
            <a:r>
              <a:rPr lang="en-US" altLang="en-US" dirty="0">
                <a:cs typeface="Calibri" panose="020F0502020204030204" pitchFamily="34" charset="0"/>
              </a:rPr>
              <a:t>Activated by plasminogen activators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s) to plasmin (P</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N) by proteolytic cleavage</a:t>
            </a:r>
          </a:p>
          <a:p>
            <a:r>
              <a:rPr lang="en-US" altLang="en-US" dirty="0">
                <a:cs typeface="Calibri" panose="020F0502020204030204" pitchFamily="34" charset="0"/>
              </a:rPr>
              <a:t>Substrates include</a:t>
            </a:r>
          </a:p>
        </p:txBody>
      </p:sp>
      <p:sp>
        <p:nvSpPr>
          <p:cNvPr id="4" name="Content Placeholder 3">
            <a:extLst>
              <a:ext uri="{FF2B5EF4-FFF2-40B4-BE49-F238E27FC236}">
                <a16:creationId xmlns:a16="http://schemas.microsoft.com/office/drawing/2014/main" id="{0EDB7C0E-AE4E-42D9-8EC5-EB9CC6CA56AF}"/>
              </a:ext>
            </a:extLst>
          </p:cNvPr>
          <p:cNvSpPr>
            <a:spLocks noGrp="1"/>
          </p:cNvSpPr>
          <p:nvPr>
            <p:ph sz="quarter" idx="14"/>
          </p:nvPr>
        </p:nvSpPr>
        <p:spPr>
          <a:xfrm>
            <a:off x="457200" y="4063518"/>
            <a:ext cx="3209925" cy="414820"/>
          </a:xfrm>
        </p:spPr>
        <p:txBody>
          <a:bodyPr/>
          <a:lstStyle/>
          <a:p>
            <a:pPr lvl="1"/>
            <a:r>
              <a:rPr lang="en-US" altLang="en-US" dirty="0">
                <a:cs typeface="Calibri" panose="020F0502020204030204" pitchFamily="34" charset="0"/>
              </a:rPr>
              <a:t>Fibrin, fibrinogen,</a:t>
            </a:r>
            <a:endParaRPr lang="en-US" dirty="0">
              <a:cs typeface="Calibri" panose="020F0502020204030204" pitchFamily="34" charset="0"/>
            </a:endParaRPr>
          </a:p>
        </p:txBody>
      </p:sp>
      <p:sp>
        <p:nvSpPr>
          <p:cNvPr id="5" name="Content Placeholder 4">
            <a:extLst>
              <a:ext uri="{FF2B5EF4-FFF2-40B4-BE49-F238E27FC236}">
                <a16:creationId xmlns:a16="http://schemas.microsoft.com/office/drawing/2014/main" id="{0ABAACAB-3BDB-4766-B3A8-C1A3373B2C55}"/>
              </a:ext>
            </a:extLst>
          </p:cNvPr>
          <p:cNvSpPr>
            <a:spLocks noGrp="1"/>
          </p:cNvSpPr>
          <p:nvPr>
            <p:ph sz="quarter" idx="15"/>
          </p:nvPr>
        </p:nvSpPr>
        <p:spPr>
          <a:xfrm>
            <a:off x="4150527" y="4017693"/>
            <a:ext cx="3859968" cy="421850"/>
          </a:xfrm>
        </p:spPr>
        <p:txBody>
          <a:bodyPr/>
          <a:lstStyle/>
          <a:p>
            <a:pPr marL="0" lvl="1" indent="0">
              <a:buNone/>
            </a:pPr>
            <a:r>
              <a:rPr lang="en-US" dirty="0"/>
              <a:t>V</a:t>
            </a:r>
            <a:r>
              <a:rPr lang="en-US" sz="100" dirty="0"/>
              <a:t> </a:t>
            </a:r>
            <a:r>
              <a:rPr lang="en-US" dirty="0"/>
              <a:t>W</a:t>
            </a:r>
            <a:r>
              <a:rPr lang="en-US" sz="100" dirty="0"/>
              <a:t> </a:t>
            </a:r>
            <a:r>
              <a:rPr lang="en-US" dirty="0"/>
              <a:t>F, complement, several</a:t>
            </a:r>
          </a:p>
        </p:txBody>
      </p:sp>
      <p:sp>
        <p:nvSpPr>
          <p:cNvPr id="6" name="Content Placeholder 5">
            <a:extLst>
              <a:ext uri="{FF2B5EF4-FFF2-40B4-BE49-F238E27FC236}">
                <a16:creationId xmlns:a16="http://schemas.microsoft.com/office/drawing/2014/main" id="{E23527CC-8E1F-412C-BC7E-7BE5D79E94E4}"/>
              </a:ext>
            </a:extLst>
          </p:cNvPr>
          <p:cNvSpPr>
            <a:spLocks noGrp="1"/>
          </p:cNvSpPr>
          <p:nvPr>
            <p:ph sz="quarter" idx="16"/>
          </p:nvPr>
        </p:nvSpPr>
        <p:spPr>
          <a:xfrm>
            <a:off x="822741" y="4574191"/>
            <a:ext cx="5688767" cy="427839"/>
          </a:xfrm>
        </p:spPr>
        <p:txBody>
          <a:bodyPr/>
          <a:lstStyle/>
          <a:p>
            <a:pPr marL="0" lvl="1" indent="0">
              <a:buNone/>
            </a:pPr>
            <a:r>
              <a:rPr lang="en-US" dirty="0"/>
              <a:t>hormones, and platelet surface receptors</a:t>
            </a:r>
          </a:p>
        </p:txBody>
      </p:sp>
      <p:graphicFrame>
        <p:nvGraphicFramePr>
          <p:cNvPr id="7" name="Object 6" descr="Five, Eight,">
            <a:extLst>
              <a:ext uri="{FF2B5EF4-FFF2-40B4-BE49-F238E27FC236}">
                <a16:creationId xmlns:a16="http://schemas.microsoft.com/office/drawing/2014/main" id="{4BF4377F-6C96-4EC6-B6E1-2E527437B385}"/>
              </a:ext>
            </a:extLst>
          </p:cNvPr>
          <p:cNvGraphicFramePr>
            <a:graphicFrameLocks noChangeAspect="1"/>
          </p:cNvGraphicFramePr>
          <p:nvPr>
            <p:extLst>
              <p:ext uri="{D42A27DB-BD31-4B8C-83A1-F6EECF244321}">
                <p14:modId xmlns:p14="http://schemas.microsoft.com/office/powerpoint/2010/main" val="2539200461"/>
              </p:ext>
            </p:extLst>
          </p:nvPr>
        </p:nvGraphicFramePr>
        <p:xfrm>
          <a:off x="3113269" y="4063518"/>
          <a:ext cx="952500" cy="330200"/>
        </p:xfrm>
        <a:graphic>
          <a:graphicData uri="http://schemas.openxmlformats.org/presentationml/2006/ole">
            <mc:AlternateContent xmlns:mc="http://schemas.openxmlformats.org/markup-compatibility/2006">
              <mc:Choice xmlns:v="urn:schemas-microsoft-com:vml" Requires="v">
                <p:oleObj name="Equation" r:id="rId2" imgW="952200" imgH="330120" progId="Equation.DSMT4">
                  <p:embed/>
                </p:oleObj>
              </mc:Choice>
              <mc:Fallback>
                <p:oleObj name="Equation" r:id="rId2" imgW="952200" imgH="330120" progId="Equation.DSMT4">
                  <p:embed/>
                  <p:pic>
                    <p:nvPicPr>
                      <p:cNvPr id="0" name=""/>
                      <p:cNvPicPr/>
                      <p:nvPr/>
                    </p:nvPicPr>
                    <p:blipFill>
                      <a:blip r:embed="rId3"/>
                      <a:stretch>
                        <a:fillRect/>
                      </a:stretch>
                    </p:blipFill>
                    <p:spPr>
                      <a:xfrm>
                        <a:off x="3113269" y="4063518"/>
                        <a:ext cx="952500" cy="330200"/>
                      </a:xfrm>
                      <a:prstGeom prst="rect">
                        <a:avLst/>
                      </a:prstGeom>
                    </p:spPr>
                  </p:pic>
                </p:oleObj>
              </mc:Fallback>
            </mc:AlternateContent>
          </a:graphicData>
        </a:graphic>
      </p:graphicFrame>
    </p:spTree>
    <p:extLst>
      <p:ext uri="{BB962C8B-B14F-4D97-AF65-F5344CB8AC3E}">
        <p14:creationId xmlns:p14="http://schemas.microsoft.com/office/powerpoint/2010/main" val="3005801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BCDE-F1F7-433A-B9EE-2F752BAAE856}"/>
              </a:ext>
            </a:extLst>
          </p:cNvPr>
          <p:cNvSpPr>
            <a:spLocks noGrp="1"/>
          </p:cNvSpPr>
          <p:nvPr>
            <p:ph type="title"/>
          </p:nvPr>
        </p:nvSpPr>
        <p:spPr/>
        <p:txBody>
          <a:bodyPr/>
          <a:lstStyle/>
          <a:p>
            <a:r>
              <a:rPr lang="en-US" dirty="0"/>
              <a:t>Activators of Fibrinolysis</a:t>
            </a:r>
          </a:p>
        </p:txBody>
      </p:sp>
      <p:sp>
        <p:nvSpPr>
          <p:cNvPr id="3" name="Content Placeholder 2">
            <a:extLst>
              <a:ext uri="{FF2B5EF4-FFF2-40B4-BE49-F238E27FC236}">
                <a16:creationId xmlns:a16="http://schemas.microsoft.com/office/drawing/2014/main" id="{D3494772-AD3A-41FE-BF2D-FC2FE4737D45}"/>
              </a:ext>
            </a:extLst>
          </p:cNvPr>
          <p:cNvSpPr>
            <a:spLocks noGrp="1"/>
          </p:cNvSpPr>
          <p:nvPr>
            <p:ph sz="quarter" idx="13"/>
          </p:nvPr>
        </p:nvSpPr>
        <p:spPr>
          <a:xfrm>
            <a:off x="457200" y="1842076"/>
            <a:ext cx="8229600" cy="4434275"/>
          </a:xfrm>
        </p:spPr>
        <p:txBody>
          <a:bodyPr/>
          <a:lstStyle/>
          <a:p>
            <a:r>
              <a:rPr lang="en-US" altLang="en-US" dirty="0">
                <a:cs typeface="Calibri" panose="020F0502020204030204" pitchFamily="34" charset="0"/>
              </a:rPr>
              <a:t>Two major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s in circulation</a:t>
            </a:r>
          </a:p>
          <a:p>
            <a:pPr lvl="1"/>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 and u</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 (Urokinase)</a:t>
            </a:r>
          </a:p>
          <a:p>
            <a:pPr lvl="1"/>
            <a:r>
              <a:rPr lang="en-US" altLang="en-US" dirty="0">
                <a:cs typeface="Calibri" panose="020F0502020204030204" pitchFamily="34" charset="0"/>
              </a:rPr>
              <a:t>Serine proteases</a:t>
            </a:r>
          </a:p>
          <a:p>
            <a:pPr lvl="1"/>
            <a:r>
              <a:rPr lang="en-US" altLang="en-US" dirty="0">
                <a:cs typeface="Calibri" panose="020F0502020204030204" pitchFamily="34" charset="0"/>
              </a:rPr>
              <a:t>Convert P</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G to P</a:t>
            </a:r>
            <a:r>
              <a:rPr lang="en-US" altLang="en-US" sz="100" dirty="0">
                <a:cs typeface="Calibri" panose="020F0502020204030204" pitchFamily="34" charset="0"/>
              </a:rPr>
              <a:t> </a:t>
            </a:r>
            <a:r>
              <a:rPr lang="en-US" altLang="en-US" dirty="0">
                <a:cs typeface="Calibri" panose="020F0502020204030204" pitchFamily="34" charset="0"/>
              </a:rPr>
              <a:t>N</a:t>
            </a:r>
          </a:p>
          <a:p>
            <a:r>
              <a:rPr lang="en-US" altLang="en-US" dirty="0">
                <a:cs typeface="Calibri" panose="020F0502020204030204" pitchFamily="34" charset="0"/>
              </a:rPr>
              <a:t>Other activators are also produced from contact phase of coagulation</a:t>
            </a:r>
          </a:p>
        </p:txBody>
      </p:sp>
    </p:spTree>
    <p:extLst>
      <p:ext uri="{BB962C8B-B14F-4D97-AF65-F5344CB8AC3E}">
        <p14:creationId xmlns:p14="http://schemas.microsoft.com/office/powerpoint/2010/main" val="1248521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0938-0BA0-45B1-84EF-A36B586F78AA}"/>
              </a:ext>
            </a:extLst>
          </p:cNvPr>
          <p:cNvSpPr>
            <a:spLocks noGrp="1"/>
          </p:cNvSpPr>
          <p:nvPr>
            <p:ph type="title"/>
          </p:nvPr>
        </p:nvSpPr>
        <p:spPr/>
        <p:txBody>
          <a:bodyPr/>
          <a:lstStyle/>
          <a:p>
            <a:r>
              <a:rPr lang="en-US" sz="3400" dirty="0"/>
              <a:t>Contact Pathway Plasminogen Activators</a:t>
            </a:r>
          </a:p>
        </p:txBody>
      </p:sp>
      <p:sp>
        <p:nvSpPr>
          <p:cNvPr id="3" name="Content Placeholder 2">
            <a:extLst>
              <a:ext uri="{FF2B5EF4-FFF2-40B4-BE49-F238E27FC236}">
                <a16:creationId xmlns:a16="http://schemas.microsoft.com/office/drawing/2014/main" id="{92E7B6EC-94E9-4761-BF01-DD846CABB8A3}"/>
              </a:ext>
            </a:extLst>
          </p:cNvPr>
          <p:cNvSpPr>
            <a:spLocks noGrp="1"/>
          </p:cNvSpPr>
          <p:nvPr>
            <p:ph sz="quarter" idx="13"/>
          </p:nvPr>
        </p:nvSpPr>
        <p:spPr>
          <a:xfrm>
            <a:off x="457200" y="1984951"/>
            <a:ext cx="8229600" cy="4434275"/>
          </a:xfrm>
        </p:spPr>
        <p:txBody>
          <a:bodyPr/>
          <a:lstStyle/>
          <a:p>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As generated during contact phase of intrinsic pathway</a:t>
            </a:r>
          </a:p>
          <a:p>
            <a:pPr lvl="1"/>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and kallikrein</a:t>
            </a:r>
          </a:p>
          <a:p>
            <a:pPr lvl="1"/>
            <a:r>
              <a:rPr lang="en-US" altLang="en-US" dirty="0">
                <a:cs typeface="Calibri" panose="020F0502020204030204" pitchFamily="34" charset="0"/>
              </a:rPr>
              <a:t>Account for ~15% of P</a:t>
            </a:r>
            <a:r>
              <a:rPr lang="en-US" altLang="en-US" sz="100" dirty="0">
                <a:cs typeface="Calibri" panose="020F0502020204030204" pitchFamily="34" charset="0"/>
              </a:rPr>
              <a:t> </a:t>
            </a:r>
            <a:r>
              <a:rPr lang="en-US" altLang="en-US" dirty="0">
                <a:cs typeface="Calibri" panose="020F0502020204030204" pitchFamily="34" charset="0"/>
              </a:rPr>
              <a:t>L</a:t>
            </a:r>
            <a:r>
              <a:rPr lang="en-US" altLang="en-US" sz="100" dirty="0">
                <a:cs typeface="Calibri" panose="020F0502020204030204" pitchFamily="34" charset="0"/>
              </a:rPr>
              <a:t> </a:t>
            </a:r>
            <a:r>
              <a:rPr lang="en-US" altLang="en-US" dirty="0">
                <a:cs typeface="Calibri" panose="020F0502020204030204" pitchFamily="34" charset="0"/>
              </a:rPr>
              <a:t>N generating activity</a:t>
            </a:r>
          </a:p>
          <a:p>
            <a:pPr lvl="1"/>
            <a:r>
              <a:rPr lang="en-US" altLang="en-US" dirty="0">
                <a:cs typeface="Calibri" panose="020F0502020204030204" pitchFamily="34" charset="0"/>
              </a:rPr>
              <a:t>Kallikrein also converts H</a:t>
            </a:r>
            <a:r>
              <a:rPr lang="en-US" altLang="en-US" sz="100" dirty="0">
                <a:cs typeface="Calibri" panose="020F0502020204030204" pitchFamily="34" charset="0"/>
              </a:rPr>
              <a:t> </a:t>
            </a:r>
            <a:r>
              <a:rPr lang="en-US" altLang="en-US" dirty="0">
                <a:cs typeface="Calibri" panose="020F0502020204030204" pitchFamily="34" charset="0"/>
              </a:rPr>
              <a:t>K to Bradykinin (B</a:t>
            </a:r>
            <a:r>
              <a:rPr lang="en-US" altLang="en-US" sz="100" dirty="0">
                <a:cs typeface="Calibri" panose="020F0502020204030204" pitchFamily="34" charset="0"/>
              </a:rPr>
              <a:t> </a:t>
            </a:r>
            <a:r>
              <a:rPr lang="en-US" altLang="en-US" dirty="0">
                <a:cs typeface="Calibri" panose="020F0502020204030204" pitchFamily="34" charset="0"/>
              </a:rPr>
              <a:t>K) which stimulates release of t</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 from E</a:t>
            </a:r>
            <a:r>
              <a:rPr lang="en-US" altLang="en-US" sz="100" dirty="0">
                <a:cs typeface="Calibri" panose="020F0502020204030204" pitchFamily="34" charset="0"/>
              </a:rPr>
              <a:t> </a:t>
            </a:r>
            <a:r>
              <a:rPr lang="en-US" altLang="en-US" dirty="0">
                <a:cs typeface="Calibri" panose="020F0502020204030204" pitchFamily="34" charset="0"/>
              </a:rPr>
              <a:t>C</a:t>
            </a:r>
          </a:p>
        </p:txBody>
      </p:sp>
    </p:spTree>
    <p:extLst>
      <p:ext uri="{BB962C8B-B14F-4D97-AF65-F5344CB8AC3E}">
        <p14:creationId xmlns:p14="http://schemas.microsoft.com/office/powerpoint/2010/main" val="1756522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B9287-1ADC-44ED-AFAF-0B0AEED3877D}"/>
              </a:ext>
            </a:extLst>
          </p:cNvPr>
          <p:cNvSpPr>
            <a:spLocks noGrp="1"/>
          </p:cNvSpPr>
          <p:nvPr>
            <p:ph type="title"/>
          </p:nvPr>
        </p:nvSpPr>
        <p:spPr>
          <a:xfrm>
            <a:off x="457199" y="215371"/>
            <a:ext cx="8133347" cy="1097279"/>
          </a:xfrm>
        </p:spPr>
        <p:txBody>
          <a:bodyPr/>
          <a:lstStyle/>
          <a:p>
            <a:r>
              <a:rPr lang="en-US" sz="3200" dirty="0"/>
              <a:t>Tissue-Type Plasminogen Activator (t</a:t>
            </a:r>
            <a:r>
              <a:rPr lang="en-US" sz="100" dirty="0"/>
              <a:t> </a:t>
            </a:r>
            <a:r>
              <a:rPr lang="en-US" sz="3200" dirty="0"/>
              <a:t>P</a:t>
            </a:r>
            <a:r>
              <a:rPr lang="en-US" sz="100" dirty="0"/>
              <a:t> </a:t>
            </a:r>
            <a:r>
              <a:rPr lang="en-US" sz="3200" dirty="0"/>
              <a:t>A)</a:t>
            </a:r>
          </a:p>
        </p:txBody>
      </p:sp>
      <p:sp>
        <p:nvSpPr>
          <p:cNvPr id="5" name="Content Placeholder 4">
            <a:extLst>
              <a:ext uri="{FF2B5EF4-FFF2-40B4-BE49-F238E27FC236}">
                <a16:creationId xmlns:a16="http://schemas.microsoft.com/office/drawing/2014/main" id="{F9AE6083-2663-4AAB-AE77-FD0E91B59D08}"/>
              </a:ext>
            </a:extLst>
          </p:cNvPr>
          <p:cNvSpPr>
            <a:spLocks noGrp="1"/>
          </p:cNvSpPr>
          <p:nvPr>
            <p:ph sz="quarter" idx="13"/>
          </p:nvPr>
        </p:nvSpPr>
        <p:spPr>
          <a:xfrm>
            <a:off x="457200" y="1556326"/>
            <a:ext cx="8229600" cy="4768274"/>
          </a:xfrm>
        </p:spPr>
        <p:txBody>
          <a:bodyPr/>
          <a:lstStyle/>
          <a:p>
            <a:r>
              <a:rPr lang="en-US" altLang="en-US" sz="2200" dirty="0">
                <a:cs typeface="Calibri" panose="020F0502020204030204" pitchFamily="34" charset="0"/>
              </a:rPr>
              <a:t>Released from E</a:t>
            </a:r>
            <a:r>
              <a:rPr lang="en-US" altLang="en-US" sz="100" dirty="0">
                <a:cs typeface="Calibri" panose="020F0502020204030204" pitchFamily="34" charset="0"/>
              </a:rPr>
              <a:t> </a:t>
            </a:r>
            <a:r>
              <a:rPr lang="en-US" altLang="en-US" sz="2200" dirty="0">
                <a:cs typeface="Calibri" panose="020F0502020204030204" pitchFamily="34" charset="0"/>
              </a:rPr>
              <a:t>Cs in vivo as single chain molecule (s</a:t>
            </a:r>
            <a:r>
              <a:rPr lang="en-US" altLang="en-US" sz="100" dirty="0">
                <a:cs typeface="Calibri" panose="020F0502020204030204" pitchFamily="34" charset="0"/>
              </a:rPr>
              <a:t> </a:t>
            </a:r>
            <a:r>
              <a:rPr lang="en-US" altLang="en-US" sz="2200" dirty="0">
                <a:cs typeface="Calibri" panose="020F0502020204030204" pitchFamily="34" charset="0"/>
              </a:rPr>
              <a:t>c</a:t>
            </a:r>
            <a:r>
              <a:rPr lang="en-US" altLang="en-US" sz="100" dirty="0">
                <a:cs typeface="Calibri" panose="020F0502020204030204" pitchFamily="34" charset="0"/>
              </a:rPr>
              <a:t> </a:t>
            </a:r>
            <a:r>
              <a:rPr lang="en-US" altLang="en-US" sz="2200" dirty="0">
                <a:cs typeface="Calibri" panose="020F0502020204030204" pitchFamily="34" charset="0"/>
              </a:rPr>
              <a:t>t</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A)</a:t>
            </a:r>
          </a:p>
          <a:p>
            <a:pPr lvl="1"/>
            <a:r>
              <a:rPr lang="en-US" altLang="en-US" sz="2200" dirty="0">
                <a:cs typeface="Calibri" panose="020F0502020204030204" pitchFamily="34" charset="0"/>
              </a:rPr>
              <a:t>Does </a:t>
            </a:r>
            <a:r>
              <a:rPr lang="en-US" altLang="en-US" sz="2200" b="1" dirty="0">
                <a:cs typeface="Calibri" panose="020F0502020204030204" pitchFamily="34" charset="0"/>
              </a:rPr>
              <a:t>Not</a:t>
            </a:r>
            <a:r>
              <a:rPr lang="en-US" altLang="en-US" sz="2200" dirty="0">
                <a:cs typeface="Calibri" panose="020F0502020204030204" pitchFamily="34" charset="0"/>
              </a:rPr>
              <a:t> circulate as a zymogen</a:t>
            </a:r>
          </a:p>
          <a:p>
            <a:pPr lvl="2"/>
            <a:r>
              <a:rPr lang="en-US" altLang="en-US" sz="2200" dirty="0">
                <a:cs typeface="Calibri" panose="020F0502020204030204" pitchFamily="34" charset="0"/>
              </a:rPr>
              <a:t>Fully active in single chain form</a:t>
            </a:r>
          </a:p>
          <a:p>
            <a:pPr lvl="1"/>
            <a:r>
              <a:rPr lang="en-US" altLang="en-US" sz="2200" dirty="0">
                <a:cs typeface="Calibri" panose="020F0502020204030204" pitchFamily="34" charset="0"/>
              </a:rPr>
              <a:t>Binds to fibrin surface</a:t>
            </a:r>
          </a:p>
          <a:p>
            <a:pPr lvl="1"/>
            <a:r>
              <a:rPr lang="en-US" altLang="en-US" sz="2200" dirty="0">
                <a:cs typeface="Calibri" panose="020F0502020204030204" pitchFamily="34" charset="0"/>
              </a:rPr>
              <a:t>Low protease activity in absence of fibrin</a:t>
            </a:r>
          </a:p>
          <a:p>
            <a:r>
              <a:rPr lang="en-US" altLang="en-US" sz="2200" dirty="0">
                <a:cs typeface="Calibri" panose="020F0502020204030204" pitchFamily="34" charset="0"/>
              </a:rPr>
              <a:t>Intracellular stores released when stimulated</a:t>
            </a:r>
          </a:p>
          <a:p>
            <a:pPr lvl="1"/>
            <a:r>
              <a:rPr lang="en-US" altLang="en-US" sz="2200" dirty="0">
                <a:cs typeface="Calibri" panose="020F0502020204030204" pitchFamily="34" charset="0"/>
              </a:rPr>
              <a:t>Thrombin, B</a:t>
            </a:r>
            <a:r>
              <a:rPr lang="en-US" altLang="en-US" sz="100" dirty="0">
                <a:cs typeface="Calibri" panose="020F0502020204030204" pitchFamily="34" charset="0"/>
              </a:rPr>
              <a:t> </a:t>
            </a:r>
            <a:r>
              <a:rPr lang="en-US" altLang="en-US" sz="2200" dirty="0">
                <a:cs typeface="Calibri" panose="020F0502020204030204" pitchFamily="34" charset="0"/>
              </a:rPr>
              <a:t>K, histamine, exercise, D</a:t>
            </a:r>
            <a:r>
              <a:rPr lang="en-US" altLang="en-US" sz="100" dirty="0">
                <a:cs typeface="Calibri" panose="020F0502020204030204" pitchFamily="34" charset="0"/>
              </a:rPr>
              <a:t> </a:t>
            </a:r>
            <a:r>
              <a:rPr lang="en-US" altLang="en-US" sz="2200" dirty="0">
                <a:cs typeface="Calibri" panose="020F0502020204030204" pitchFamily="34" charset="0"/>
              </a:rPr>
              <a:t>D</a:t>
            </a:r>
            <a:r>
              <a:rPr lang="en-US" altLang="en-US" sz="100" dirty="0">
                <a:cs typeface="Calibri" panose="020F0502020204030204" pitchFamily="34" charset="0"/>
              </a:rPr>
              <a:t> </a:t>
            </a:r>
            <a:r>
              <a:rPr lang="en-US" altLang="en-US" sz="2200" dirty="0">
                <a:cs typeface="Calibri" panose="020F0502020204030204" pitchFamily="34" charset="0"/>
              </a:rPr>
              <a:t>A</a:t>
            </a:r>
            <a:r>
              <a:rPr lang="en-US" altLang="en-US" sz="100" dirty="0">
                <a:cs typeface="Calibri" panose="020F0502020204030204" pitchFamily="34" charset="0"/>
              </a:rPr>
              <a:t> </a:t>
            </a:r>
            <a:r>
              <a:rPr lang="en-US" altLang="en-US" sz="2200" dirty="0">
                <a:cs typeface="Calibri" panose="020F0502020204030204" pitchFamily="34" charset="0"/>
              </a:rPr>
              <a:t>V</a:t>
            </a:r>
            <a:r>
              <a:rPr lang="en-US" altLang="en-US" sz="100" dirty="0">
                <a:cs typeface="Calibri" panose="020F0502020204030204" pitchFamily="34" charset="0"/>
              </a:rPr>
              <a:t> </a:t>
            </a:r>
            <a:r>
              <a:rPr lang="en-US" altLang="en-US" sz="2200" dirty="0">
                <a:cs typeface="Calibri" panose="020F0502020204030204" pitchFamily="34" charset="0"/>
              </a:rPr>
              <a:t>P, and so on</a:t>
            </a:r>
          </a:p>
          <a:p>
            <a:r>
              <a:rPr lang="en-US" altLang="en-US" sz="2200" dirty="0">
                <a:cs typeface="Calibri" panose="020F0502020204030204" pitchFamily="34" charset="0"/>
              </a:rPr>
              <a:t>Can also bind to E</a:t>
            </a:r>
            <a:r>
              <a:rPr lang="en-US" altLang="en-US" sz="100" dirty="0">
                <a:cs typeface="Calibri" panose="020F0502020204030204" pitchFamily="34" charset="0"/>
              </a:rPr>
              <a:t> </a:t>
            </a:r>
            <a:r>
              <a:rPr lang="en-US" altLang="en-US" sz="2200" dirty="0">
                <a:cs typeface="Calibri" panose="020F0502020204030204" pitchFamily="34" charset="0"/>
              </a:rPr>
              <a:t>C surface via receptor-annexin</a:t>
            </a:r>
          </a:p>
          <a:p>
            <a:r>
              <a:rPr lang="en-US" altLang="en-US" sz="2200" dirty="0">
                <a:cs typeface="Calibri" panose="020F0502020204030204" pitchFamily="34" charset="0"/>
              </a:rPr>
              <a:t>Activation of t</a:t>
            </a:r>
            <a:r>
              <a:rPr lang="en-US" altLang="en-US" sz="100" dirty="0">
                <a:cs typeface="Calibri" panose="020F0502020204030204" pitchFamily="34" charset="0"/>
              </a:rPr>
              <a:t> </a:t>
            </a:r>
            <a:r>
              <a:rPr lang="en-US" altLang="en-US" sz="2200" dirty="0">
                <a:cs typeface="Calibri" panose="020F0502020204030204" pitchFamily="34" charset="0"/>
              </a:rPr>
              <a:t>P</a:t>
            </a:r>
            <a:r>
              <a:rPr lang="en-US" altLang="en-US" sz="100" dirty="0">
                <a:cs typeface="Calibri" panose="020F0502020204030204" pitchFamily="34" charset="0"/>
              </a:rPr>
              <a:t> </a:t>
            </a:r>
            <a:r>
              <a:rPr lang="en-US" altLang="en-US" sz="2200" dirty="0">
                <a:cs typeface="Calibri" panose="020F0502020204030204" pitchFamily="34" charset="0"/>
              </a:rPr>
              <a:t>A and P</a:t>
            </a:r>
            <a:r>
              <a:rPr lang="en-US" altLang="en-US" sz="100" dirty="0">
                <a:cs typeface="Calibri" panose="020F0502020204030204" pitchFamily="34" charset="0"/>
              </a:rPr>
              <a:t> </a:t>
            </a:r>
            <a:r>
              <a:rPr lang="en-US" altLang="en-US" sz="2200" dirty="0">
                <a:cs typeface="Calibri" panose="020F0502020204030204" pitchFamily="34" charset="0"/>
              </a:rPr>
              <a:t>L</a:t>
            </a:r>
            <a:r>
              <a:rPr lang="en-US" altLang="en-US" sz="100" dirty="0">
                <a:cs typeface="Calibri" panose="020F0502020204030204" pitchFamily="34" charset="0"/>
              </a:rPr>
              <a:t> </a:t>
            </a:r>
            <a:r>
              <a:rPr lang="en-US" altLang="en-US" sz="2200" dirty="0">
                <a:cs typeface="Calibri" panose="020F0502020204030204" pitchFamily="34" charset="0"/>
              </a:rPr>
              <a:t>G by endothelial cell A2</a:t>
            </a:r>
          </a:p>
          <a:p>
            <a:pPr lvl="1"/>
            <a:r>
              <a:rPr lang="en-US" altLang="en-US" sz="2200" dirty="0">
                <a:cs typeface="Calibri" panose="020F0502020204030204" pitchFamily="34" charset="0"/>
              </a:rPr>
              <a:t>Maintains fibrinolytic potential on undamaged vascular surfaces</a:t>
            </a:r>
          </a:p>
        </p:txBody>
      </p:sp>
    </p:spTree>
    <p:extLst>
      <p:ext uri="{BB962C8B-B14F-4D97-AF65-F5344CB8AC3E}">
        <p14:creationId xmlns:p14="http://schemas.microsoft.com/office/powerpoint/2010/main" val="3612863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1F9-A3D0-4010-ACBD-D20D3E2817E4}"/>
              </a:ext>
            </a:extLst>
          </p:cNvPr>
          <p:cNvSpPr>
            <a:spLocks noGrp="1"/>
          </p:cNvSpPr>
          <p:nvPr>
            <p:ph type="title"/>
          </p:nvPr>
        </p:nvSpPr>
        <p:spPr/>
        <p:txBody>
          <a:bodyPr/>
          <a:lstStyle/>
          <a:p>
            <a:r>
              <a:rPr lang="en-US" dirty="0"/>
              <a:t>Urinary-Type T</a:t>
            </a:r>
            <a:r>
              <a:rPr lang="en-US" sz="100" dirty="0"/>
              <a:t> </a:t>
            </a:r>
            <a:r>
              <a:rPr lang="en-US" dirty="0"/>
              <a:t>P</a:t>
            </a:r>
            <a:r>
              <a:rPr lang="en-US" sz="100" dirty="0"/>
              <a:t> </a:t>
            </a:r>
            <a:r>
              <a:rPr lang="en-US" dirty="0"/>
              <a:t>A (u</a:t>
            </a:r>
            <a:r>
              <a:rPr lang="en-US" sz="100" dirty="0"/>
              <a:t> </a:t>
            </a:r>
            <a:r>
              <a:rPr lang="en-US" dirty="0"/>
              <a:t>P</a:t>
            </a:r>
            <a:r>
              <a:rPr lang="en-US" sz="100" dirty="0"/>
              <a:t> </a:t>
            </a:r>
            <a:r>
              <a:rPr lang="en-US" dirty="0"/>
              <a:t>A)</a:t>
            </a:r>
          </a:p>
        </p:txBody>
      </p:sp>
      <p:sp>
        <p:nvSpPr>
          <p:cNvPr id="3" name="Content Placeholder 2">
            <a:extLst>
              <a:ext uri="{FF2B5EF4-FFF2-40B4-BE49-F238E27FC236}">
                <a16:creationId xmlns:a16="http://schemas.microsoft.com/office/drawing/2014/main" id="{F5033A5C-09CB-4F07-AE14-540CA4103A94}"/>
              </a:ext>
            </a:extLst>
          </p:cNvPr>
          <p:cNvSpPr>
            <a:spLocks noGrp="1"/>
          </p:cNvSpPr>
          <p:nvPr>
            <p:ph sz="quarter" idx="13"/>
          </p:nvPr>
        </p:nvSpPr>
        <p:spPr>
          <a:xfrm>
            <a:off x="457200" y="1870652"/>
            <a:ext cx="8229600" cy="4411336"/>
          </a:xfrm>
        </p:spPr>
        <p:txBody>
          <a:bodyPr/>
          <a:lstStyle/>
          <a:p>
            <a:r>
              <a:rPr lang="en-US" altLang="en-US" sz="2000" dirty="0">
                <a:cs typeface="Calibri" panose="020F0502020204030204" pitchFamily="34" charset="0"/>
                <a:sym typeface="Symbol" panose="05050102010706020507" pitchFamily="18" charset="2"/>
              </a:rPr>
              <a:t>Found in urine and plasma</a:t>
            </a:r>
          </a:p>
          <a:p>
            <a:r>
              <a:rPr lang="en-US" altLang="en-US" sz="2000" dirty="0">
                <a:cs typeface="Calibri" panose="020F0502020204030204" pitchFamily="34" charset="0"/>
                <a:sym typeface="Symbol" panose="05050102010706020507" pitchFamily="18" charset="2"/>
              </a:rPr>
              <a:t>Functions mainly in tissue</a:t>
            </a:r>
          </a:p>
          <a:p>
            <a:pPr lvl="1"/>
            <a:r>
              <a:rPr lang="en-US" altLang="en-US" sz="2000" dirty="0">
                <a:cs typeface="Calibri" panose="020F0502020204030204" pitchFamily="34" charset="0"/>
                <a:sym typeface="Symbol" panose="05050102010706020507" pitchFamily="18" charset="2"/>
              </a:rPr>
              <a:t>Digests extracellular matrix</a:t>
            </a:r>
          </a:p>
          <a:p>
            <a:pPr lvl="2"/>
            <a:r>
              <a:rPr lang="en-US" altLang="en-US" sz="2000" dirty="0">
                <a:cs typeface="Calibri" panose="020F0502020204030204" pitchFamily="34" charset="0"/>
                <a:sym typeface="Symbol" panose="05050102010706020507" pitchFamily="18" charset="2"/>
              </a:rPr>
              <a:t>Enables cell migration</a:t>
            </a:r>
          </a:p>
          <a:p>
            <a:pPr lvl="2"/>
            <a:r>
              <a:rPr lang="en-US" altLang="en-US" sz="2000" dirty="0">
                <a:cs typeface="Calibri" panose="020F0502020204030204" pitchFamily="34" charset="0"/>
                <a:sym typeface="Symbol" panose="05050102010706020507" pitchFamily="18" charset="2"/>
              </a:rPr>
              <a:t>Important in wound healing, inflammation, cancer metastasis</a:t>
            </a:r>
          </a:p>
          <a:p>
            <a:r>
              <a:rPr lang="en-US" altLang="en-US" sz="2000" dirty="0">
                <a:cs typeface="Calibri" panose="020F0502020204030204" pitchFamily="34" charset="0"/>
                <a:sym typeface="Symbol" panose="05050102010706020507" pitchFamily="18" charset="2"/>
              </a:rPr>
              <a:t>Converted to two-chain active form by P</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L</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N, X</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I</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I</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a, or kallikrein</a:t>
            </a:r>
          </a:p>
          <a:p>
            <a:r>
              <a:rPr lang="en-US" altLang="en-US" sz="2000" dirty="0">
                <a:cs typeface="Calibri" panose="020F0502020204030204" pitchFamily="34" charset="0"/>
                <a:sym typeface="Symbol" panose="05050102010706020507" pitchFamily="18" charset="2"/>
              </a:rPr>
              <a:t>Does not need fibrin as cofactor</a:t>
            </a:r>
          </a:p>
          <a:p>
            <a:r>
              <a:rPr lang="en-US" altLang="en-US" sz="2000" dirty="0">
                <a:cs typeface="Calibri" panose="020F0502020204030204" pitchFamily="34" charset="0"/>
                <a:sym typeface="Symbol" panose="05050102010706020507" pitchFamily="18" charset="2"/>
              </a:rPr>
              <a:t>u</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P</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A receptor (u</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P</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A</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R)</a:t>
            </a:r>
          </a:p>
          <a:p>
            <a:pPr lvl="1"/>
            <a:r>
              <a:rPr lang="en-US" altLang="en-US" sz="2000" dirty="0">
                <a:cs typeface="Calibri" panose="020F0502020204030204" pitchFamily="34" charset="0"/>
                <a:sym typeface="Symbol" panose="05050102010706020507" pitchFamily="18" charset="2"/>
              </a:rPr>
              <a:t>Important role in localizing u</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P</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A-catalyzed P</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L</a:t>
            </a:r>
            <a:r>
              <a:rPr lang="en-US" altLang="en-US" sz="100" dirty="0">
                <a:cs typeface="Calibri" panose="020F0502020204030204" pitchFamily="34" charset="0"/>
                <a:sym typeface="Symbol" panose="05050102010706020507" pitchFamily="18" charset="2"/>
              </a:rPr>
              <a:t> </a:t>
            </a:r>
            <a:r>
              <a:rPr lang="en-US" altLang="en-US" sz="2000" dirty="0">
                <a:cs typeface="Calibri" panose="020F0502020204030204" pitchFamily="34" charset="0"/>
                <a:sym typeface="Symbol" panose="05050102010706020507" pitchFamily="18" charset="2"/>
              </a:rPr>
              <a:t>G activation</a:t>
            </a:r>
          </a:p>
          <a:p>
            <a:pPr lvl="1"/>
            <a:r>
              <a:rPr lang="en-US" altLang="en-US" sz="2000" dirty="0">
                <a:cs typeface="Calibri" panose="020F0502020204030204" pitchFamily="34" charset="0"/>
                <a:sym typeface="Symbol" panose="05050102010706020507" pitchFamily="18" charset="2"/>
              </a:rPr>
              <a:t>Plays a role in cell migration and tumor metastasis</a:t>
            </a:r>
          </a:p>
        </p:txBody>
      </p:sp>
    </p:spTree>
    <p:extLst>
      <p:ext uri="{BB962C8B-B14F-4D97-AF65-F5344CB8AC3E}">
        <p14:creationId xmlns:p14="http://schemas.microsoft.com/office/powerpoint/2010/main" val="212988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689C-28C8-42F5-93A5-1AFD5733B6C2}"/>
              </a:ext>
            </a:extLst>
          </p:cNvPr>
          <p:cNvSpPr>
            <a:spLocks noGrp="1"/>
          </p:cNvSpPr>
          <p:nvPr>
            <p:ph type="title"/>
          </p:nvPr>
        </p:nvSpPr>
        <p:spPr/>
        <p:txBody>
          <a:bodyPr/>
          <a:lstStyle/>
          <a:p>
            <a:r>
              <a:rPr lang="en-US" dirty="0"/>
              <a:t>Figure 32-2</a:t>
            </a:r>
          </a:p>
        </p:txBody>
      </p:sp>
      <p:pic>
        <p:nvPicPr>
          <p:cNvPr id="4" name="Picture 3" descr="From the left down, Intrinsic X ase complex contact, X I I yields to X I I a, yields to the next level down X I yields to X I a, yields through C a + + to D C combining D C A + V I I I a P L + C a + + yielding to the central or common X yielding to X a, combining X a + V a, P L + C a + + yielding to the prothrombinase complex . From the top right, the extrinsic x ase complex starts with vessel injury yielding to T F + V I I yielding to Tissue factor C a + +, + V I I a that yields to the common X yielding to X a yielding to and combining X a + V a, P L + C a + +, yielding to the lower horizontal bar from the left, prothrombin yielding to thrombin that yields to the lower level of ribinogen and to the right X I I I yielding to X I I I a yielding to Fibrin yielding to crosslinked fibrin . ">
            <a:extLst>
              <a:ext uri="{FF2B5EF4-FFF2-40B4-BE49-F238E27FC236}">
                <a16:creationId xmlns:a16="http://schemas.microsoft.com/office/drawing/2014/main" id="{DE4078D9-83C5-4B89-B34D-BEBD5168B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732" y="1572768"/>
            <a:ext cx="6776535" cy="4572000"/>
          </a:xfrm>
          <a:prstGeom prst="rect">
            <a:avLst/>
          </a:prstGeom>
        </p:spPr>
      </p:pic>
    </p:spTree>
    <p:extLst>
      <p:ext uri="{BB962C8B-B14F-4D97-AF65-F5344CB8AC3E}">
        <p14:creationId xmlns:p14="http://schemas.microsoft.com/office/powerpoint/2010/main" val="109907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C21E-5982-4FB0-A351-2910246525EA}"/>
              </a:ext>
            </a:extLst>
          </p:cNvPr>
          <p:cNvSpPr>
            <a:spLocks noGrp="1"/>
          </p:cNvSpPr>
          <p:nvPr>
            <p:ph type="title"/>
          </p:nvPr>
        </p:nvSpPr>
        <p:spPr/>
        <p:txBody>
          <a:bodyPr/>
          <a:lstStyle/>
          <a:p>
            <a:r>
              <a:rPr lang="en-US" dirty="0"/>
              <a:t>Exogenous Activators</a:t>
            </a:r>
          </a:p>
        </p:txBody>
      </p:sp>
      <p:sp>
        <p:nvSpPr>
          <p:cNvPr id="3" name="Content Placeholder 2">
            <a:extLst>
              <a:ext uri="{FF2B5EF4-FFF2-40B4-BE49-F238E27FC236}">
                <a16:creationId xmlns:a16="http://schemas.microsoft.com/office/drawing/2014/main" id="{E844E7DE-C6C9-43F4-B606-6B9C8CAAE950}"/>
              </a:ext>
            </a:extLst>
          </p:cNvPr>
          <p:cNvSpPr>
            <a:spLocks noGrp="1"/>
          </p:cNvSpPr>
          <p:nvPr>
            <p:ph sz="quarter" idx="13"/>
          </p:nvPr>
        </p:nvSpPr>
        <p:spPr>
          <a:xfrm>
            <a:off x="457200" y="1880176"/>
            <a:ext cx="8229600" cy="4434275"/>
          </a:xfrm>
        </p:spPr>
        <p:txBody>
          <a:bodyPr/>
          <a:lstStyle/>
          <a:p>
            <a:r>
              <a:rPr lang="en-US" altLang="en-US" dirty="0"/>
              <a:t>Activation of plasminogen by pathogens promotes dissemination of the pathogens within the host</a:t>
            </a:r>
          </a:p>
          <a:p>
            <a:r>
              <a:rPr lang="en-US" altLang="en-US" dirty="0"/>
              <a:t>Streptokinase</a:t>
            </a:r>
          </a:p>
          <a:p>
            <a:pPr lvl="1"/>
            <a:r>
              <a:rPr lang="en-US" altLang="en-US" dirty="0"/>
              <a:t>Derived from </a:t>
            </a:r>
            <a:r>
              <a:rPr lang="en-US" altLang="en-US" i="1" dirty="0">
                <a:cs typeface="Times New Roman" panose="02020603050405020304" pitchFamily="18" charset="0"/>
              </a:rPr>
              <a:t>β</a:t>
            </a:r>
            <a:r>
              <a:rPr lang="en-US" altLang="en-US" dirty="0"/>
              <a:t>-hemolytic strep</a:t>
            </a:r>
          </a:p>
          <a:p>
            <a:r>
              <a:rPr lang="en-US" altLang="en-US" dirty="0"/>
              <a:t>Staphylokinase (</a:t>
            </a:r>
            <a:r>
              <a:rPr lang="en-US" altLang="en-US" b="1" dirty="0"/>
              <a:t>S</a:t>
            </a:r>
            <a:r>
              <a:rPr lang="en-US" altLang="en-US" sz="100" b="1" dirty="0"/>
              <a:t> </a:t>
            </a:r>
            <a:r>
              <a:rPr lang="en-US" altLang="en-US" b="1" dirty="0"/>
              <a:t>A</a:t>
            </a:r>
            <a:r>
              <a:rPr lang="en-US" altLang="en-US" sz="100" b="1" dirty="0"/>
              <a:t> </a:t>
            </a:r>
            <a:r>
              <a:rPr lang="en-US" altLang="en-US" b="1" dirty="0"/>
              <a:t>K</a:t>
            </a:r>
            <a:r>
              <a:rPr lang="en-US" altLang="en-US" dirty="0"/>
              <a:t>)</a:t>
            </a:r>
          </a:p>
          <a:p>
            <a:pPr lvl="1"/>
            <a:r>
              <a:rPr lang="en-US" altLang="en-US" dirty="0"/>
              <a:t>Produced by </a:t>
            </a:r>
            <a:r>
              <a:rPr lang="en-US" altLang="en-US" b="1" dirty="0"/>
              <a:t>Staph aureus</a:t>
            </a:r>
          </a:p>
        </p:txBody>
      </p:sp>
    </p:spTree>
    <p:extLst>
      <p:ext uri="{BB962C8B-B14F-4D97-AF65-F5344CB8AC3E}">
        <p14:creationId xmlns:p14="http://schemas.microsoft.com/office/powerpoint/2010/main" val="4066921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54CC-3299-4000-8A84-890FAAA71FE1}"/>
              </a:ext>
            </a:extLst>
          </p:cNvPr>
          <p:cNvSpPr>
            <a:spLocks noGrp="1"/>
          </p:cNvSpPr>
          <p:nvPr>
            <p:ph type="title"/>
          </p:nvPr>
        </p:nvSpPr>
        <p:spPr/>
        <p:txBody>
          <a:bodyPr/>
          <a:lstStyle/>
          <a:p>
            <a:r>
              <a:rPr lang="en-US" dirty="0"/>
              <a:t>Fibrin/Fibrinogen Degradation </a:t>
            </a:r>
            <a:r>
              <a:rPr lang="en-US" sz="2000" b="0" dirty="0"/>
              <a:t>(1 of 2)</a:t>
            </a:r>
          </a:p>
        </p:txBody>
      </p:sp>
      <p:sp>
        <p:nvSpPr>
          <p:cNvPr id="3" name="Content Placeholder 2">
            <a:extLst>
              <a:ext uri="{FF2B5EF4-FFF2-40B4-BE49-F238E27FC236}">
                <a16:creationId xmlns:a16="http://schemas.microsoft.com/office/drawing/2014/main" id="{97C53F21-43E3-4127-8106-8C3A960CB546}"/>
              </a:ext>
            </a:extLst>
          </p:cNvPr>
          <p:cNvSpPr>
            <a:spLocks noGrp="1"/>
          </p:cNvSpPr>
          <p:nvPr>
            <p:ph sz="quarter" idx="13"/>
          </p:nvPr>
        </p:nvSpPr>
        <p:spPr>
          <a:xfrm>
            <a:off x="457200" y="1842076"/>
            <a:ext cx="8229600" cy="4434275"/>
          </a:xfrm>
        </p:spPr>
        <p:txBody>
          <a:bodyPr/>
          <a:lstStyle/>
          <a:p>
            <a:r>
              <a:rPr lang="en-US" altLang="en-US" dirty="0">
                <a:cs typeface="Calibri" panose="020F0502020204030204" pitchFamily="34" charset="0"/>
              </a:rPr>
              <a:t>Plasmin</a:t>
            </a:r>
          </a:p>
          <a:p>
            <a:pPr lvl="1"/>
            <a:r>
              <a:rPr lang="en-US" altLang="en-US" dirty="0">
                <a:cs typeface="Calibri" panose="020F0502020204030204" pitchFamily="34" charset="0"/>
              </a:rPr>
              <a:t>Responsible for degradation of fibrin (or fibrinogen)</a:t>
            </a:r>
          </a:p>
          <a:p>
            <a:pPr lvl="2"/>
            <a:r>
              <a:rPr lang="en-US" altLang="en-US" dirty="0">
                <a:cs typeface="Calibri" panose="020F0502020204030204" pitchFamily="34" charset="0"/>
              </a:rPr>
              <a:t>Fibrinogenolysis</a:t>
            </a:r>
          </a:p>
          <a:p>
            <a:pPr lvl="1"/>
            <a:r>
              <a:rPr lang="en-US" altLang="en-US" dirty="0">
                <a:cs typeface="Calibri" panose="020F0502020204030204" pitchFamily="34" charset="0"/>
              </a:rPr>
              <a:t>Distinct protein fragments produced</a:t>
            </a:r>
          </a:p>
          <a:p>
            <a:pPr lvl="2"/>
            <a:r>
              <a:rPr lang="en-US" altLang="en-US" dirty="0">
                <a:cs typeface="Calibri" panose="020F0502020204030204" pitchFamily="34" charset="0"/>
              </a:rPr>
              <a:t>Fibrin degradation products (F</a:t>
            </a:r>
            <a:r>
              <a:rPr lang="en-US" altLang="en-US" sz="100" dirty="0">
                <a:cs typeface="Calibri" panose="020F0502020204030204" pitchFamily="34" charset="0"/>
              </a:rPr>
              <a:t> </a:t>
            </a:r>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Ps)</a:t>
            </a:r>
          </a:p>
          <a:p>
            <a:pPr lvl="1"/>
            <a:r>
              <a:rPr lang="en-US" altLang="en-US" dirty="0">
                <a:cs typeface="Calibri" panose="020F0502020204030204" pitchFamily="34" charset="0"/>
              </a:rPr>
              <a:t>Sites of plasmin cleavage</a:t>
            </a:r>
          </a:p>
          <a:p>
            <a:pPr lvl="2"/>
            <a:r>
              <a:rPr lang="en-US" altLang="en-US" dirty="0">
                <a:cs typeface="Calibri" panose="020F0502020204030204" pitchFamily="34" charset="0"/>
              </a:rPr>
              <a:t>Similar in fibrin and fibrinogen</a:t>
            </a:r>
          </a:p>
        </p:txBody>
      </p:sp>
    </p:spTree>
    <p:extLst>
      <p:ext uri="{BB962C8B-B14F-4D97-AF65-F5344CB8AC3E}">
        <p14:creationId xmlns:p14="http://schemas.microsoft.com/office/powerpoint/2010/main" val="1719195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54CC-3299-4000-8A84-890FAAA71FE1}"/>
              </a:ext>
            </a:extLst>
          </p:cNvPr>
          <p:cNvSpPr>
            <a:spLocks noGrp="1"/>
          </p:cNvSpPr>
          <p:nvPr>
            <p:ph type="title"/>
          </p:nvPr>
        </p:nvSpPr>
        <p:spPr/>
        <p:txBody>
          <a:bodyPr/>
          <a:lstStyle/>
          <a:p>
            <a:r>
              <a:rPr lang="en-US" dirty="0"/>
              <a:t>Fibrin/Fibrinogen Degradation </a:t>
            </a:r>
            <a:r>
              <a:rPr lang="en-US" sz="2000" b="0" dirty="0"/>
              <a:t>(2 of 2)</a:t>
            </a:r>
          </a:p>
        </p:txBody>
      </p:sp>
      <p:sp>
        <p:nvSpPr>
          <p:cNvPr id="3" name="Content Placeholder 2">
            <a:extLst>
              <a:ext uri="{FF2B5EF4-FFF2-40B4-BE49-F238E27FC236}">
                <a16:creationId xmlns:a16="http://schemas.microsoft.com/office/drawing/2014/main" id="{97C53F21-43E3-4127-8106-8C3A960CB546}"/>
              </a:ext>
            </a:extLst>
          </p:cNvPr>
          <p:cNvSpPr>
            <a:spLocks noGrp="1"/>
          </p:cNvSpPr>
          <p:nvPr>
            <p:ph sz="quarter" idx="13"/>
          </p:nvPr>
        </p:nvSpPr>
        <p:spPr>
          <a:xfrm>
            <a:off x="457200" y="1861126"/>
            <a:ext cx="8229600" cy="4656584"/>
          </a:xfrm>
        </p:spPr>
        <p:txBody>
          <a:bodyPr/>
          <a:lstStyle/>
          <a:p>
            <a:r>
              <a:rPr lang="en-US" altLang="en-US" dirty="0">
                <a:cs typeface="Calibri" panose="020F0502020204030204" pitchFamily="34" charset="0"/>
              </a:rPr>
              <a:t>Products formed from fibrinogen cleavage</a:t>
            </a:r>
          </a:p>
          <a:p>
            <a:pPr lvl="1"/>
            <a:r>
              <a:rPr lang="en-US" altLang="en-US" dirty="0">
                <a:cs typeface="Calibri" panose="020F0502020204030204" pitchFamily="34" charset="0"/>
              </a:rPr>
              <a:t>Fragment X (trinodular structure)</a:t>
            </a:r>
          </a:p>
          <a:p>
            <a:pPr lvl="1"/>
            <a:r>
              <a:rPr lang="en-US" altLang="en-US" dirty="0">
                <a:cs typeface="Calibri" panose="020F0502020204030204" pitchFamily="34" charset="0"/>
              </a:rPr>
              <a:t>Fragment Y (binodular D + E)</a:t>
            </a:r>
          </a:p>
          <a:p>
            <a:pPr lvl="1"/>
            <a:r>
              <a:rPr lang="en-US" altLang="en-US" dirty="0">
                <a:cs typeface="Calibri" panose="020F0502020204030204" pitchFamily="34" charset="0"/>
              </a:rPr>
              <a:t>Fragments D and E (uninodular)</a:t>
            </a:r>
          </a:p>
          <a:p>
            <a:r>
              <a:rPr lang="en-US" altLang="en-US" dirty="0">
                <a:cs typeface="Calibri" panose="020F0502020204030204" pitchFamily="34" charset="0"/>
              </a:rPr>
              <a:t>Products formed from fibrin cleavage</a:t>
            </a:r>
          </a:p>
          <a:p>
            <a:pPr lvl="1"/>
            <a:r>
              <a:rPr lang="en-US" altLang="en-US" dirty="0">
                <a:cs typeface="Calibri" panose="020F0502020204030204" pitchFamily="34" charset="0"/>
              </a:rPr>
              <a:t>Essentially the same, except:</a:t>
            </a:r>
          </a:p>
          <a:p>
            <a:pPr lvl="2"/>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a-crosslinked fibrin releases</a:t>
            </a:r>
          </a:p>
          <a:p>
            <a:pPr lvl="3"/>
            <a:r>
              <a:rPr lang="en-US" altLang="en-US" dirty="0">
                <a:cs typeface="Calibri" panose="020F0502020204030204" pitchFamily="34" charset="0"/>
              </a:rPr>
              <a:t>“D-D” dimer (held together by covalent bonds)</a:t>
            </a:r>
          </a:p>
          <a:p>
            <a:pPr lvl="3"/>
            <a:r>
              <a:rPr lang="en-US" altLang="en-US" dirty="0">
                <a:cs typeface="Calibri" panose="020F0502020204030204" pitchFamily="34" charset="0"/>
              </a:rPr>
              <a:t>Larger molecules of varying composition</a:t>
            </a:r>
          </a:p>
          <a:p>
            <a:pPr lvl="4"/>
            <a:r>
              <a:rPr lang="en-US" altLang="en-US" dirty="0">
                <a:cs typeface="Calibri" panose="020F0502020204030204" pitchFamily="34" charset="0"/>
              </a:rPr>
              <a:t>D</a:t>
            </a:r>
            <a:r>
              <a:rPr lang="en-US" altLang="en-US" sz="100" dirty="0">
                <a:cs typeface="Calibri" panose="020F0502020204030204" pitchFamily="34" charset="0"/>
              </a:rPr>
              <a:t> </a:t>
            </a:r>
            <a:r>
              <a:rPr lang="en-US" altLang="en-US" dirty="0">
                <a:cs typeface="Calibri" panose="020F0502020204030204" pitchFamily="34" charset="0"/>
              </a:rPr>
              <a:t>D/E; Y D/D</a:t>
            </a:r>
            <a:r>
              <a:rPr lang="en-US" altLang="en-US" sz="100" dirty="0">
                <a:cs typeface="Calibri" panose="020F0502020204030204" pitchFamily="34" charset="0"/>
              </a:rPr>
              <a:t> </a:t>
            </a:r>
            <a:r>
              <a:rPr lang="en-US" altLang="en-US" dirty="0">
                <a:cs typeface="Calibri" panose="020F0502020204030204" pitchFamily="34" charset="0"/>
              </a:rPr>
              <a:t>Y; Y</a:t>
            </a:r>
            <a:r>
              <a:rPr lang="en-US" altLang="en-US" sz="100" dirty="0">
                <a:cs typeface="Calibri" panose="020F0502020204030204" pitchFamily="34" charset="0"/>
              </a:rPr>
              <a:t> </a:t>
            </a:r>
            <a:r>
              <a:rPr lang="en-US" altLang="en-US" dirty="0">
                <a:cs typeface="Calibri" panose="020F0502020204030204" pitchFamily="34" charset="0"/>
              </a:rPr>
              <a:t>Y/D X</a:t>
            </a:r>
            <a:r>
              <a:rPr lang="en-US" altLang="en-US" sz="100" dirty="0">
                <a:cs typeface="Calibri" panose="020F0502020204030204" pitchFamily="34" charset="0"/>
              </a:rPr>
              <a:t> </a:t>
            </a:r>
            <a:r>
              <a:rPr lang="en-US" altLang="en-US" dirty="0">
                <a:cs typeface="Calibri" panose="020F0502020204030204" pitchFamily="34" charset="0"/>
              </a:rPr>
              <a:t>D</a:t>
            </a:r>
          </a:p>
        </p:txBody>
      </p:sp>
    </p:spTree>
    <p:extLst>
      <p:ext uri="{BB962C8B-B14F-4D97-AF65-F5344CB8AC3E}">
        <p14:creationId xmlns:p14="http://schemas.microsoft.com/office/powerpoint/2010/main" val="42416639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291B-B763-4B10-9306-EAC343D807F4}"/>
              </a:ext>
            </a:extLst>
          </p:cNvPr>
          <p:cNvSpPr>
            <a:spLocks noGrp="1"/>
          </p:cNvSpPr>
          <p:nvPr>
            <p:ph type="title"/>
          </p:nvPr>
        </p:nvSpPr>
        <p:spPr/>
        <p:txBody>
          <a:bodyPr/>
          <a:lstStyle/>
          <a:p>
            <a:r>
              <a:rPr lang="en-US" dirty="0"/>
              <a:t>Figure 32-15 The Fibrinolytic System</a:t>
            </a:r>
          </a:p>
        </p:txBody>
      </p:sp>
      <p:pic>
        <p:nvPicPr>
          <p:cNvPr id="4" name="Picture 3" descr="This system can be activated by the physiologic activators. From the top the tissue plasminogen activator, t P A, derived from endothelial cells, and urinary type plasminogen activator, u P A, or the contact activators, kallikrein, F X I I a, and F X I a. Exogenous activators, streptokinase and staphylokinase, can also activate the system. Plasmin, the product of activation, breaks down the fibrin clot by digesting fibrin to fibrin degradation products, F D P’s. The inhibitors of plasminogen activation, plasminogen activator inhibitor 1, P A I 1, plasminogen activator inhibitor 2, P A I 2, and thrombin activatable fibrinolysis inhibitor, T A F I, and the inhibitors of plasmin alpha sub 2 antiplasmin and alpha sub 2 macroglobulin control the fibrinolytic system. The fibrinolytic system, like the clotting system, is intricately regulated by these activators and inhibitors. ">
            <a:extLst>
              <a:ext uri="{FF2B5EF4-FFF2-40B4-BE49-F238E27FC236}">
                <a16:creationId xmlns:a16="http://schemas.microsoft.com/office/drawing/2014/main" id="{CBA3E6C2-A78F-46A7-AE76-44BE294F3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307" y="1920412"/>
            <a:ext cx="3259386" cy="4223992"/>
          </a:xfrm>
          <a:prstGeom prst="rect">
            <a:avLst/>
          </a:prstGeom>
        </p:spPr>
      </p:pic>
    </p:spTree>
    <p:extLst>
      <p:ext uri="{BB962C8B-B14F-4D97-AF65-F5344CB8AC3E}">
        <p14:creationId xmlns:p14="http://schemas.microsoft.com/office/powerpoint/2010/main" val="12613831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291B-B763-4B10-9306-EAC343D807F4}"/>
              </a:ext>
            </a:extLst>
          </p:cNvPr>
          <p:cNvSpPr>
            <a:spLocks noGrp="1"/>
          </p:cNvSpPr>
          <p:nvPr>
            <p:ph type="title"/>
          </p:nvPr>
        </p:nvSpPr>
        <p:spPr/>
        <p:txBody>
          <a:bodyPr/>
          <a:lstStyle/>
          <a:p>
            <a:r>
              <a:rPr lang="en-US" sz="3400" dirty="0"/>
              <a:t>Figure 32-16 Plasmin Degradation of Fibrinogen</a:t>
            </a:r>
          </a:p>
        </p:txBody>
      </p:sp>
      <p:pic>
        <p:nvPicPr>
          <p:cNvPr id="5" name="Picture 4" descr="The degradation of fibrinogen by plasmin occurs in well defined sequential steps from the top. First, small peptides are cleaved from the carboxyl ends of alpha chains producing fragment X. The E nodule retains the A and B peptides. The fragment X is still capable of reacting with thrombin to form fibrin. Next one of the D nodules is cleaved from the fragment X, producing fragment Y, D through E and a free fragment D. Additional cleavage of the fragment Y produces D and E fragments. ">
            <a:extLst>
              <a:ext uri="{FF2B5EF4-FFF2-40B4-BE49-F238E27FC236}">
                <a16:creationId xmlns:a16="http://schemas.microsoft.com/office/drawing/2014/main" id="{F207389F-012E-47A8-AB39-DDE46421B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474" y="1839244"/>
            <a:ext cx="3274209" cy="4299940"/>
          </a:xfrm>
          <a:prstGeom prst="rect">
            <a:avLst/>
          </a:prstGeom>
        </p:spPr>
      </p:pic>
    </p:spTree>
    <p:extLst>
      <p:ext uri="{BB962C8B-B14F-4D97-AF65-F5344CB8AC3E}">
        <p14:creationId xmlns:p14="http://schemas.microsoft.com/office/powerpoint/2010/main" val="16779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291B-B763-4B10-9306-EAC343D807F4}"/>
              </a:ext>
            </a:extLst>
          </p:cNvPr>
          <p:cNvSpPr>
            <a:spLocks noGrp="1"/>
          </p:cNvSpPr>
          <p:nvPr>
            <p:ph type="title"/>
          </p:nvPr>
        </p:nvSpPr>
        <p:spPr/>
        <p:txBody>
          <a:bodyPr/>
          <a:lstStyle/>
          <a:p>
            <a:r>
              <a:rPr lang="en-US" dirty="0"/>
              <a:t>Figure 32-17</a:t>
            </a:r>
          </a:p>
        </p:txBody>
      </p:sp>
      <p:pic>
        <p:nvPicPr>
          <p:cNvPr id="4" name="Picture 3" descr="Because of the covalent bonds of the F X I I I a stabilized polymer, digestion is slower. Derivatives also are different. some sites are not accessible in the lattice formation. This schematic drawing depicts some of the derivatives of plasmin digestion of fibrin. ">
            <a:extLst>
              <a:ext uri="{FF2B5EF4-FFF2-40B4-BE49-F238E27FC236}">
                <a16:creationId xmlns:a16="http://schemas.microsoft.com/office/drawing/2014/main" id="{455F3035-BAD4-4975-BB87-2F69D96CE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78" y="1693980"/>
            <a:ext cx="8067445" cy="3804249"/>
          </a:xfrm>
          <a:prstGeom prst="rect">
            <a:avLst/>
          </a:prstGeom>
        </p:spPr>
      </p:pic>
    </p:spTree>
    <p:extLst>
      <p:ext uri="{BB962C8B-B14F-4D97-AF65-F5344CB8AC3E}">
        <p14:creationId xmlns:p14="http://schemas.microsoft.com/office/powerpoint/2010/main" val="4026279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410D4-64CA-4E87-8221-C6EFD46C75EC}"/>
              </a:ext>
            </a:extLst>
          </p:cNvPr>
          <p:cNvSpPr>
            <a:spLocks noGrp="1"/>
          </p:cNvSpPr>
          <p:nvPr>
            <p:ph type="title"/>
          </p:nvPr>
        </p:nvSpPr>
        <p:spPr/>
        <p:txBody>
          <a:bodyPr/>
          <a:lstStyle/>
          <a:p>
            <a:r>
              <a:rPr lang="en-US" dirty="0"/>
              <a:t>Systemic Effects of Plasmin</a:t>
            </a:r>
          </a:p>
        </p:txBody>
      </p:sp>
      <p:sp>
        <p:nvSpPr>
          <p:cNvPr id="5" name="Content Placeholder 4">
            <a:extLst>
              <a:ext uri="{FF2B5EF4-FFF2-40B4-BE49-F238E27FC236}">
                <a16:creationId xmlns:a16="http://schemas.microsoft.com/office/drawing/2014/main" id="{65B20C96-33AD-482F-8553-28277BB965C8}"/>
              </a:ext>
            </a:extLst>
          </p:cNvPr>
          <p:cNvSpPr>
            <a:spLocks noGrp="1"/>
          </p:cNvSpPr>
          <p:nvPr>
            <p:ph sz="quarter" idx="13"/>
          </p:nvPr>
        </p:nvSpPr>
        <p:spPr>
          <a:xfrm>
            <a:off x="457200" y="1946096"/>
            <a:ext cx="8229600" cy="419791"/>
          </a:xfrm>
        </p:spPr>
        <p:txBody>
          <a:bodyPr/>
          <a:lstStyle/>
          <a:p>
            <a:r>
              <a:rPr lang="en-US" dirty="0"/>
              <a:t>If not controlled, plasmin can degrade</a:t>
            </a:r>
          </a:p>
        </p:txBody>
      </p:sp>
      <p:sp>
        <p:nvSpPr>
          <p:cNvPr id="6" name="Content Placeholder 5">
            <a:extLst>
              <a:ext uri="{FF2B5EF4-FFF2-40B4-BE49-F238E27FC236}">
                <a16:creationId xmlns:a16="http://schemas.microsoft.com/office/drawing/2014/main" id="{4560A86C-FA41-4E34-9EAE-4344EC9A71B8}"/>
              </a:ext>
            </a:extLst>
          </p:cNvPr>
          <p:cNvSpPr>
            <a:spLocks noGrp="1"/>
          </p:cNvSpPr>
          <p:nvPr>
            <p:ph sz="quarter" idx="14"/>
          </p:nvPr>
        </p:nvSpPr>
        <p:spPr>
          <a:xfrm>
            <a:off x="457200" y="2571869"/>
            <a:ext cx="2419350" cy="411963"/>
          </a:xfrm>
        </p:spPr>
        <p:txBody>
          <a:bodyPr/>
          <a:lstStyle/>
          <a:p>
            <a:pPr lvl="1"/>
            <a:r>
              <a:rPr lang="en-US" dirty="0"/>
              <a:t>Fibrinogen,</a:t>
            </a:r>
          </a:p>
        </p:txBody>
      </p:sp>
      <p:sp>
        <p:nvSpPr>
          <p:cNvPr id="7" name="Content Placeholder 6">
            <a:extLst>
              <a:ext uri="{FF2B5EF4-FFF2-40B4-BE49-F238E27FC236}">
                <a16:creationId xmlns:a16="http://schemas.microsoft.com/office/drawing/2014/main" id="{641ABAD0-3C13-4C80-A628-64D1C7B28A53}"/>
              </a:ext>
            </a:extLst>
          </p:cNvPr>
          <p:cNvSpPr>
            <a:spLocks noGrp="1"/>
          </p:cNvSpPr>
          <p:nvPr>
            <p:ph sz="quarter" idx="15"/>
          </p:nvPr>
        </p:nvSpPr>
        <p:spPr>
          <a:xfrm>
            <a:off x="457200" y="2983832"/>
            <a:ext cx="8229600" cy="454547"/>
          </a:xfrm>
        </p:spPr>
        <p:txBody>
          <a:bodyPr/>
          <a:lstStyle/>
          <a:p>
            <a:pPr lvl="1"/>
            <a:r>
              <a:rPr lang="en-US" dirty="0"/>
              <a:t>Components of kinin and complement systems</a:t>
            </a:r>
          </a:p>
        </p:txBody>
      </p:sp>
      <p:graphicFrame>
        <p:nvGraphicFramePr>
          <p:cNvPr id="8" name="Object 7" descr="Five, Eight, and Twelve">
            <a:extLst>
              <a:ext uri="{FF2B5EF4-FFF2-40B4-BE49-F238E27FC236}">
                <a16:creationId xmlns:a16="http://schemas.microsoft.com/office/drawing/2014/main" id="{1C9ADC95-47F8-425C-913B-03B932E01847}"/>
              </a:ext>
            </a:extLst>
          </p:cNvPr>
          <p:cNvGraphicFramePr>
            <a:graphicFrameLocks noChangeAspect="1"/>
          </p:cNvGraphicFramePr>
          <p:nvPr>
            <p:extLst>
              <p:ext uri="{D42A27DB-BD31-4B8C-83A1-F6EECF244321}">
                <p14:modId xmlns:p14="http://schemas.microsoft.com/office/powerpoint/2010/main" val="3847780478"/>
              </p:ext>
            </p:extLst>
          </p:nvPr>
        </p:nvGraphicFramePr>
        <p:xfrm>
          <a:off x="2369102" y="2578990"/>
          <a:ext cx="1967062" cy="323694"/>
        </p:xfrm>
        <a:graphic>
          <a:graphicData uri="http://schemas.openxmlformats.org/presentationml/2006/ole">
            <mc:AlternateContent xmlns:mc="http://schemas.openxmlformats.org/markup-compatibility/2006">
              <mc:Choice xmlns:v="urn:schemas-microsoft-com:vml" Requires="v">
                <p:oleObj name="Equation" r:id="rId2" imgW="2006280" imgH="330120" progId="Equation.DSMT4">
                  <p:embed/>
                </p:oleObj>
              </mc:Choice>
              <mc:Fallback>
                <p:oleObj name="Equation" r:id="rId2" imgW="2006280" imgH="330120" progId="Equation.DSMT4">
                  <p:embed/>
                  <p:pic>
                    <p:nvPicPr>
                      <p:cNvPr id="0" name=""/>
                      <p:cNvPicPr/>
                      <p:nvPr/>
                    </p:nvPicPr>
                    <p:blipFill>
                      <a:blip r:embed="rId3"/>
                      <a:stretch>
                        <a:fillRect/>
                      </a:stretch>
                    </p:blipFill>
                    <p:spPr>
                      <a:xfrm>
                        <a:off x="2369102" y="2578990"/>
                        <a:ext cx="1967062" cy="323694"/>
                      </a:xfrm>
                      <a:prstGeom prst="rect">
                        <a:avLst/>
                      </a:prstGeom>
                    </p:spPr>
                  </p:pic>
                </p:oleObj>
              </mc:Fallback>
            </mc:AlternateContent>
          </a:graphicData>
        </a:graphic>
      </p:graphicFrame>
    </p:spTree>
    <p:extLst>
      <p:ext uri="{BB962C8B-B14F-4D97-AF65-F5344CB8AC3E}">
        <p14:creationId xmlns:p14="http://schemas.microsoft.com/office/powerpoint/2010/main" val="17887210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D781-C342-4665-9754-8115B30EA6EB}"/>
              </a:ext>
            </a:extLst>
          </p:cNvPr>
          <p:cNvSpPr>
            <a:spLocks noGrp="1"/>
          </p:cNvSpPr>
          <p:nvPr>
            <p:ph type="title"/>
          </p:nvPr>
        </p:nvSpPr>
        <p:spPr/>
        <p:txBody>
          <a:bodyPr/>
          <a:lstStyle/>
          <a:p>
            <a:r>
              <a:rPr lang="en-US" dirty="0"/>
              <a:t>Inhibitors of Fibrinolysis </a:t>
            </a:r>
            <a:r>
              <a:rPr lang="en-US" sz="2000" b="0" dirty="0"/>
              <a:t>(1 of 4)</a:t>
            </a:r>
          </a:p>
        </p:txBody>
      </p:sp>
      <p:sp>
        <p:nvSpPr>
          <p:cNvPr id="3" name="Content Placeholder 2">
            <a:extLst>
              <a:ext uri="{FF2B5EF4-FFF2-40B4-BE49-F238E27FC236}">
                <a16:creationId xmlns:a16="http://schemas.microsoft.com/office/drawing/2014/main" id="{371036C5-1223-4EC8-899D-1B7690C295D3}"/>
              </a:ext>
            </a:extLst>
          </p:cNvPr>
          <p:cNvSpPr>
            <a:spLocks noGrp="1"/>
          </p:cNvSpPr>
          <p:nvPr>
            <p:ph sz="quarter" idx="13"/>
          </p:nvPr>
        </p:nvSpPr>
        <p:spPr>
          <a:xfrm>
            <a:off x="457200" y="1832551"/>
            <a:ext cx="8229600" cy="4434275"/>
          </a:xfrm>
        </p:spPr>
        <p:txBody>
          <a:bodyPr/>
          <a:lstStyle/>
          <a:p>
            <a:r>
              <a:rPr lang="en-US" altLang="en-US" dirty="0"/>
              <a:t>Prevent systemic proteolysis</a:t>
            </a:r>
          </a:p>
          <a:p>
            <a:r>
              <a:rPr lang="en-US" altLang="en-US" dirty="0"/>
              <a:t>Act at the</a:t>
            </a:r>
          </a:p>
          <a:p>
            <a:pPr lvl="1"/>
            <a:r>
              <a:rPr lang="en-US" altLang="en-US" dirty="0"/>
              <a:t>P</a:t>
            </a:r>
            <a:r>
              <a:rPr lang="en-US" altLang="en-US" sz="100" dirty="0"/>
              <a:t> </a:t>
            </a:r>
            <a:r>
              <a:rPr lang="en-US" altLang="en-US" dirty="0"/>
              <a:t>L</a:t>
            </a:r>
            <a:r>
              <a:rPr lang="en-US" altLang="en-US" sz="100" dirty="0"/>
              <a:t> </a:t>
            </a:r>
            <a:r>
              <a:rPr lang="en-US" altLang="en-US" dirty="0"/>
              <a:t>G activation step</a:t>
            </a:r>
          </a:p>
          <a:p>
            <a:pPr lvl="2"/>
            <a:r>
              <a:rPr lang="en-US" altLang="en-US" dirty="0"/>
              <a:t>Plasminogen activator inhibitors/P</a:t>
            </a:r>
            <a:r>
              <a:rPr lang="en-US" altLang="en-US" sz="100" dirty="0"/>
              <a:t> </a:t>
            </a:r>
            <a:r>
              <a:rPr lang="en-US" altLang="en-US" dirty="0"/>
              <a:t>A</a:t>
            </a:r>
            <a:r>
              <a:rPr lang="en-US" altLang="en-US" sz="100" dirty="0"/>
              <a:t> </a:t>
            </a:r>
            <a:r>
              <a:rPr lang="en-US" altLang="en-US" dirty="0"/>
              <a:t>I</a:t>
            </a:r>
          </a:p>
          <a:p>
            <a:pPr lvl="1"/>
            <a:r>
              <a:rPr lang="en-US" altLang="en-US" dirty="0"/>
              <a:t>Directly on plasmin</a:t>
            </a:r>
          </a:p>
          <a:p>
            <a:pPr lvl="2"/>
            <a:r>
              <a:rPr lang="el-GR" altLang="en-US" i="1" dirty="0">
                <a:cs typeface="Times New Roman" panose="02020603050405020304" pitchFamily="18" charset="0"/>
              </a:rPr>
              <a:t>α</a:t>
            </a:r>
            <a:r>
              <a:rPr lang="en-US" altLang="en-US" baseline="-25000" dirty="0"/>
              <a:t>2</a:t>
            </a:r>
            <a:r>
              <a:rPr lang="en-US" altLang="en-US" dirty="0"/>
              <a:t>-antiplasmin</a:t>
            </a:r>
          </a:p>
        </p:txBody>
      </p:sp>
    </p:spTree>
    <p:extLst>
      <p:ext uri="{BB962C8B-B14F-4D97-AF65-F5344CB8AC3E}">
        <p14:creationId xmlns:p14="http://schemas.microsoft.com/office/powerpoint/2010/main" val="23914747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D781-C342-4665-9754-8115B30EA6EB}"/>
              </a:ext>
            </a:extLst>
          </p:cNvPr>
          <p:cNvSpPr>
            <a:spLocks noGrp="1"/>
          </p:cNvSpPr>
          <p:nvPr>
            <p:ph type="title"/>
          </p:nvPr>
        </p:nvSpPr>
        <p:spPr/>
        <p:txBody>
          <a:bodyPr/>
          <a:lstStyle/>
          <a:p>
            <a:r>
              <a:rPr lang="en-US" dirty="0"/>
              <a:t>Inhibitors of Fibrinolysis </a:t>
            </a:r>
            <a:r>
              <a:rPr lang="en-US" sz="2000" b="0" dirty="0"/>
              <a:t>(2 of 4)</a:t>
            </a:r>
          </a:p>
        </p:txBody>
      </p:sp>
      <p:sp>
        <p:nvSpPr>
          <p:cNvPr id="3" name="Content Placeholder 2">
            <a:extLst>
              <a:ext uri="{FF2B5EF4-FFF2-40B4-BE49-F238E27FC236}">
                <a16:creationId xmlns:a16="http://schemas.microsoft.com/office/drawing/2014/main" id="{371036C5-1223-4EC8-899D-1B7690C295D3}"/>
              </a:ext>
            </a:extLst>
          </p:cNvPr>
          <p:cNvSpPr>
            <a:spLocks noGrp="1"/>
          </p:cNvSpPr>
          <p:nvPr>
            <p:ph sz="quarter" idx="13"/>
          </p:nvPr>
        </p:nvSpPr>
        <p:spPr>
          <a:xfrm>
            <a:off x="457200" y="2004001"/>
            <a:ext cx="8229600" cy="4434275"/>
          </a:xfrm>
        </p:spPr>
        <p:txBody>
          <a:bodyPr/>
          <a:lstStyle/>
          <a:p>
            <a:r>
              <a:rPr lang="en-US" altLang="en-US" dirty="0">
                <a:cs typeface="Calibri" panose="020F0502020204030204" pitchFamily="34" charset="0"/>
              </a:rPr>
              <a:t>Plasminogen activator inhibitor-1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I-1)</a:t>
            </a:r>
          </a:p>
          <a:p>
            <a:pPr lvl="1"/>
            <a:r>
              <a:rPr lang="en-US" altLang="en-US" dirty="0">
                <a:cs typeface="Calibri" panose="020F0502020204030204" pitchFamily="34" charset="0"/>
              </a:rPr>
              <a:t>Primary physiological inhibitor of t P</a:t>
            </a:r>
            <a:r>
              <a:rPr lang="en-US" altLang="en-US" sz="100" dirty="0">
                <a:cs typeface="Calibri" panose="020F0502020204030204" pitchFamily="34" charset="0"/>
              </a:rPr>
              <a:t> </a:t>
            </a:r>
            <a:r>
              <a:rPr lang="en-US" altLang="en-US" dirty="0">
                <a:cs typeface="Calibri" panose="020F0502020204030204" pitchFamily="34" charset="0"/>
              </a:rPr>
              <a:t>A and u</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Acute-phase reactant</a:t>
            </a:r>
          </a:p>
          <a:p>
            <a:pPr lvl="1"/>
            <a:r>
              <a:rPr lang="en-US" altLang="en-US" dirty="0">
                <a:cs typeface="Calibri" panose="020F0502020204030204" pitchFamily="34" charset="0"/>
              </a:rPr>
              <a:t>Decreased levels shift hemostatic balance toward hypercoagulability</a:t>
            </a:r>
          </a:p>
          <a:p>
            <a:r>
              <a:rPr lang="en-US" altLang="en-US" dirty="0">
                <a:cs typeface="Calibri" panose="020F0502020204030204" pitchFamily="34" charset="0"/>
              </a:rPr>
              <a:t>Plasminogen activator inhibitor-2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I-2)</a:t>
            </a:r>
          </a:p>
          <a:p>
            <a:pPr lvl="1"/>
            <a:r>
              <a:rPr lang="en-US" altLang="en-US" dirty="0">
                <a:cs typeface="Calibri" panose="020F0502020204030204" pitchFamily="34" charset="0"/>
              </a:rPr>
              <a:t>High levels in pregnancy</a:t>
            </a:r>
          </a:p>
          <a:p>
            <a:r>
              <a:rPr lang="en-US" altLang="en-US" dirty="0">
                <a:cs typeface="Calibri" panose="020F0502020204030204" pitchFamily="34" charset="0"/>
              </a:rPr>
              <a:t>Plasminogen activator inhibitor-3 (P</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I-3)</a:t>
            </a:r>
          </a:p>
          <a:p>
            <a:pPr lvl="1"/>
            <a:r>
              <a:rPr lang="en-US" altLang="en-US" dirty="0">
                <a:cs typeface="Calibri" panose="020F0502020204030204" pitchFamily="34" charset="0"/>
              </a:rPr>
              <a:t>Now thought to be activated protein C(A</a:t>
            </a:r>
            <a:r>
              <a:rPr lang="en-US" altLang="en-US" sz="100" dirty="0">
                <a:cs typeface="Calibri" panose="020F0502020204030204" pitchFamily="34" charset="0"/>
              </a:rPr>
              <a:t> </a:t>
            </a:r>
            <a:r>
              <a:rPr lang="en-US" altLang="en-US" dirty="0">
                <a:cs typeface="Calibri" panose="020F0502020204030204" pitchFamily="34" charset="0"/>
              </a:rPr>
              <a:t>P</a:t>
            </a:r>
            <a:r>
              <a:rPr lang="en-US" altLang="en-US" sz="100" dirty="0">
                <a:cs typeface="Calibri" panose="020F0502020204030204" pitchFamily="34" charset="0"/>
              </a:rPr>
              <a:t> </a:t>
            </a:r>
            <a:r>
              <a:rPr lang="en-US" altLang="en-US" dirty="0">
                <a:cs typeface="Calibri" panose="020F0502020204030204" pitchFamily="34" charset="0"/>
              </a:rPr>
              <a:t>C) inhibitor</a:t>
            </a:r>
          </a:p>
        </p:txBody>
      </p:sp>
    </p:spTree>
    <p:extLst>
      <p:ext uri="{BB962C8B-B14F-4D97-AF65-F5344CB8AC3E}">
        <p14:creationId xmlns:p14="http://schemas.microsoft.com/office/powerpoint/2010/main" val="16278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D781-C342-4665-9754-8115B30EA6EB}"/>
              </a:ext>
            </a:extLst>
          </p:cNvPr>
          <p:cNvSpPr>
            <a:spLocks noGrp="1"/>
          </p:cNvSpPr>
          <p:nvPr>
            <p:ph type="title"/>
          </p:nvPr>
        </p:nvSpPr>
        <p:spPr/>
        <p:txBody>
          <a:bodyPr/>
          <a:lstStyle/>
          <a:p>
            <a:r>
              <a:rPr lang="en-US" dirty="0"/>
              <a:t>Inhibitors of Fibrinolysis </a:t>
            </a:r>
            <a:r>
              <a:rPr lang="en-US" sz="2000" b="0" dirty="0"/>
              <a:t>(3 of 4)</a:t>
            </a:r>
          </a:p>
        </p:txBody>
      </p:sp>
      <p:sp>
        <p:nvSpPr>
          <p:cNvPr id="3" name="Content Placeholder 2">
            <a:extLst>
              <a:ext uri="{FF2B5EF4-FFF2-40B4-BE49-F238E27FC236}">
                <a16:creationId xmlns:a16="http://schemas.microsoft.com/office/drawing/2014/main" id="{371036C5-1223-4EC8-899D-1B7690C295D3}"/>
              </a:ext>
            </a:extLst>
          </p:cNvPr>
          <p:cNvSpPr>
            <a:spLocks noGrp="1"/>
          </p:cNvSpPr>
          <p:nvPr>
            <p:ph sz="quarter" idx="13"/>
          </p:nvPr>
        </p:nvSpPr>
        <p:spPr>
          <a:xfrm>
            <a:off x="457200" y="1874355"/>
            <a:ext cx="8229600" cy="4768274"/>
          </a:xfrm>
        </p:spPr>
        <p:txBody>
          <a:bodyPr/>
          <a:lstStyle/>
          <a:p>
            <a:r>
              <a:rPr lang="en-US" altLang="en-US" dirty="0">
                <a:cs typeface="Calibri" panose="020F0502020204030204" pitchFamily="34" charset="0"/>
              </a:rPr>
              <a:t>Lipoprotein receptor-related protein (L</a:t>
            </a:r>
            <a:r>
              <a:rPr lang="en-US" altLang="en-US" sz="100" dirty="0">
                <a:cs typeface="Calibri" panose="020F0502020204030204" pitchFamily="34" charset="0"/>
              </a:rPr>
              <a:t> </a:t>
            </a:r>
            <a:r>
              <a:rPr lang="en-US" altLang="en-US" dirty="0">
                <a:cs typeface="Calibri" panose="020F0502020204030204" pitchFamily="34" charset="0"/>
              </a:rPr>
              <a:t>R</a:t>
            </a:r>
            <a:r>
              <a:rPr lang="en-US" altLang="en-US" sz="100" dirty="0">
                <a:cs typeface="Calibri" panose="020F0502020204030204" pitchFamily="34" charset="0"/>
              </a:rPr>
              <a:t> </a:t>
            </a:r>
            <a:r>
              <a:rPr lang="en-US" altLang="en-US" dirty="0">
                <a:cs typeface="Calibri" panose="020F0502020204030204" pitchFamily="34" charset="0"/>
              </a:rPr>
              <a:t>P)</a:t>
            </a:r>
          </a:p>
          <a:p>
            <a:pPr lvl="1"/>
            <a:r>
              <a:rPr lang="en-US" altLang="en-US" dirty="0">
                <a:cs typeface="Calibri" panose="020F0502020204030204" pitchFamily="34" charset="0"/>
              </a:rPr>
              <a:t>Mediate clearance of P</a:t>
            </a:r>
            <a:r>
              <a:rPr lang="en-US" altLang="en-US" sz="100" dirty="0">
                <a:cs typeface="Calibri" panose="020F0502020204030204" pitchFamily="34" charset="0"/>
              </a:rPr>
              <a:t> </a:t>
            </a:r>
            <a:r>
              <a:rPr lang="en-US" altLang="en-US" dirty="0">
                <a:cs typeface="Calibri" panose="020F0502020204030204" pitchFamily="34" charset="0"/>
              </a:rPr>
              <a:t>As</a:t>
            </a:r>
          </a:p>
          <a:p>
            <a:r>
              <a:rPr lang="en-US" altLang="en-US" dirty="0">
                <a:cs typeface="Calibri" panose="020F0502020204030204" pitchFamily="34" charset="0"/>
              </a:rPr>
              <a:t>Thrombin-activatable fibrinolysis inhibitor (T</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I)</a:t>
            </a:r>
          </a:p>
          <a:p>
            <a:pPr lvl="1"/>
            <a:r>
              <a:rPr lang="en-US" altLang="en-US" dirty="0">
                <a:cs typeface="Calibri" panose="020F0502020204030204" pitchFamily="34" charset="0"/>
              </a:rPr>
              <a:t>Activated by the thrombin/thrombomodulin complex</a:t>
            </a:r>
          </a:p>
          <a:p>
            <a:pPr lvl="1"/>
            <a:r>
              <a:rPr lang="en-US" altLang="en-US" dirty="0">
                <a:cs typeface="Calibri" panose="020F0502020204030204" pitchFamily="34" charset="0"/>
              </a:rPr>
              <a:t>Inhibits fibrinolysis</a:t>
            </a:r>
          </a:p>
          <a:p>
            <a:pPr lvl="2"/>
            <a:r>
              <a:rPr lang="en-US" altLang="en-US" dirty="0">
                <a:cs typeface="Calibri" panose="020F0502020204030204" pitchFamily="34" charset="0"/>
              </a:rPr>
              <a:t>Inhibits plasmin formation</a:t>
            </a:r>
          </a:p>
          <a:p>
            <a:pPr lvl="1"/>
            <a:r>
              <a:rPr lang="en-US" altLang="en-US" dirty="0">
                <a:cs typeface="Calibri" panose="020F0502020204030204" pitchFamily="34" charset="0"/>
              </a:rPr>
              <a:t>Short half-life (~10 minutes)</a:t>
            </a:r>
          </a:p>
          <a:p>
            <a:pPr lvl="1"/>
            <a:r>
              <a:rPr lang="en-US" altLang="en-US" dirty="0">
                <a:cs typeface="Calibri" panose="020F0502020204030204" pitchFamily="34" charset="0"/>
              </a:rPr>
              <a:t>Degrades bradykinin, C3a and C5a, resulting in a reduced immune response</a:t>
            </a:r>
          </a:p>
          <a:p>
            <a:pPr lvl="2"/>
            <a:r>
              <a:rPr lang="en-US" altLang="en-US" dirty="0">
                <a:cs typeface="Calibri" panose="020F0502020204030204" pitchFamily="34" charset="0"/>
              </a:rPr>
              <a:t>T</a:t>
            </a:r>
            <a:r>
              <a:rPr lang="en-US" altLang="en-US" sz="100" dirty="0">
                <a:cs typeface="Calibri" panose="020F0502020204030204" pitchFamily="34" charset="0"/>
              </a:rPr>
              <a:t> </a:t>
            </a:r>
            <a:r>
              <a:rPr lang="en-US" altLang="en-US" dirty="0">
                <a:cs typeface="Calibri" panose="020F0502020204030204" pitchFamily="34" charset="0"/>
              </a:rPr>
              <a:t>A</a:t>
            </a:r>
            <a:r>
              <a:rPr lang="en-US" altLang="en-US" sz="100" dirty="0">
                <a:cs typeface="Calibri" panose="020F0502020204030204" pitchFamily="34" charset="0"/>
              </a:rPr>
              <a:t> </a:t>
            </a:r>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I links the coagulation, fibrinolysis and immune systems</a:t>
            </a:r>
          </a:p>
        </p:txBody>
      </p:sp>
    </p:spTree>
    <p:extLst>
      <p:ext uri="{BB962C8B-B14F-4D97-AF65-F5344CB8AC3E}">
        <p14:creationId xmlns:p14="http://schemas.microsoft.com/office/powerpoint/2010/main" val="422899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1167-A2AB-42BC-BD76-1E64B8A43230}"/>
              </a:ext>
            </a:extLst>
          </p:cNvPr>
          <p:cNvSpPr>
            <a:spLocks noGrp="1"/>
          </p:cNvSpPr>
          <p:nvPr>
            <p:ph type="title"/>
          </p:nvPr>
        </p:nvSpPr>
        <p:spPr/>
        <p:txBody>
          <a:bodyPr/>
          <a:lstStyle/>
          <a:p>
            <a:r>
              <a:rPr lang="en-US" dirty="0"/>
              <a:t>Coagulation Proteins </a:t>
            </a:r>
            <a:r>
              <a:rPr lang="en-US" sz="2000" b="0" dirty="0"/>
              <a:t>(1 of 2)</a:t>
            </a:r>
          </a:p>
        </p:txBody>
      </p:sp>
      <p:sp>
        <p:nvSpPr>
          <p:cNvPr id="3" name="Content Placeholder 2">
            <a:extLst>
              <a:ext uri="{FF2B5EF4-FFF2-40B4-BE49-F238E27FC236}">
                <a16:creationId xmlns:a16="http://schemas.microsoft.com/office/drawing/2014/main" id="{B41D9E9B-04F4-460F-9E9F-70719A9BB2C8}"/>
              </a:ext>
            </a:extLst>
          </p:cNvPr>
          <p:cNvSpPr>
            <a:spLocks noGrp="1"/>
          </p:cNvSpPr>
          <p:nvPr>
            <p:ph sz="quarter" idx="13"/>
          </p:nvPr>
        </p:nvSpPr>
        <p:spPr>
          <a:xfrm>
            <a:off x="457200" y="1556327"/>
            <a:ext cx="8229600" cy="872079"/>
          </a:xfrm>
        </p:spPr>
        <p:txBody>
          <a:bodyPr>
            <a:normAutofit fontScale="77500" lnSpcReduction="20000"/>
          </a:bodyPr>
          <a:lstStyle/>
          <a:p>
            <a:endParaRPr lang="en-US" altLang="en-US" dirty="0"/>
          </a:p>
          <a:p>
            <a:r>
              <a:rPr lang="en-US" altLang="en-US" dirty="0"/>
              <a:t>Most circulate as “zymogens”</a:t>
            </a:r>
          </a:p>
          <a:p>
            <a:pPr lvl="1"/>
            <a:r>
              <a:rPr lang="en-US" altLang="en-US" dirty="0"/>
              <a:t>Inactive precursor proteins</a:t>
            </a:r>
          </a:p>
        </p:txBody>
      </p:sp>
      <p:sp>
        <p:nvSpPr>
          <p:cNvPr id="5" name="Content Placeholder 4">
            <a:extLst>
              <a:ext uri="{FF2B5EF4-FFF2-40B4-BE49-F238E27FC236}">
                <a16:creationId xmlns:a16="http://schemas.microsoft.com/office/drawing/2014/main" id="{24C7B5E9-F8BF-4077-A100-8AB4EA84DF9C}"/>
              </a:ext>
            </a:extLst>
          </p:cNvPr>
          <p:cNvSpPr>
            <a:spLocks noGrp="1"/>
          </p:cNvSpPr>
          <p:nvPr>
            <p:ph sz="quarter" idx="14"/>
          </p:nvPr>
        </p:nvSpPr>
        <p:spPr>
          <a:xfrm>
            <a:off x="457200" y="2486486"/>
            <a:ext cx="5549899" cy="441547"/>
          </a:xfrm>
        </p:spPr>
        <p:txBody>
          <a:bodyPr/>
          <a:lstStyle/>
          <a:p>
            <a:pPr lvl="1"/>
            <a:r>
              <a:rPr lang="en-US" altLang="en-US" dirty="0"/>
              <a:t>Represented by Roman numerals- I-XIII</a:t>
            </a:r>
            <a:endParaRPr lang="en-US" dirty="0"/>
          </a:p>
        </p:txBody>
      </p:sp>
      <p:sp>
        <p:nvSpPr>
          <p:cNvPr id="6" name="Content Placeholder 5">
            <a:extLst>
              <a:ext uri="{FF2B5EF4-FFF2-40B4-BE49-F238E27FC236}">
                <a16:creationId xmlns:a16="http://schemas.microsoft.com/office/drawing/2014/main" id="{F8A9AD62-12E0-4208-BBCF-0AA8719CB765}"/>
              </a:ext>
            </a:extLst>
          </p:cNvPr>
          <p:cNvSpPr>
            <a:spLocks noGrp="1"/>
          </p:cNvSpPr>
          <p:nvPr>
            <p:ph sz="quarter" idx="15"/>
          </p:nvPr>
        </p:nvSpPr>
        <p:spPr>
          <a:xfrm>
            <a:off x="457200" y="2977729"/>
            <a:ext cx="8506918" cy="2030170"/>
          </a:xfrm>
        </p:spPr>
        <p:txBody>
          <a:bodyPr/>
          <a:lstStyle/>
          <a:p>
            <a:pPr lvl="2"/>
            <a:r>
              <a:rPr lang="en-US" altLang="en-US" dirty="0"/>
              <a:t>Assigned in order of discovery, not place in reaction sequence</a:t>
            </a:r>
          </a:p>
          <a:p>
            <a:pPr lvl="2"/>
            <a:r>
              <a:rPr lang="en-US" altLang="en-US" dirty="0"/>
              <a:t>Each has one or more common names or synonyms</a:t>
            </a:r>
          </a:p>
          <a:p>
            <a:pPr lvl="2"/>
            <a:r>
              <a:rPr lang="en-US" altLang="en-US" dirty="0"/>
              <a:t>Roman numeral followed by letter “a” indicates activated form of factor</a:t>
            </a:r>
          </a:p>
        </p:txBody>
      </p:sp>
    </p:spTree>
    <p:extLst>
      <p:ext uri="{BB962C8B-B14F-4D97-AF65-F5344CB8AC3E}">
        <p14:creationId xmlns:p14="http://schemas.microsoft.com/office/powerpoint/2010/main" val="39962806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DC5-D84D-46EC-9F4C-BC6A08D93298}"/>
              </a:ext>
            </a:extLst>
          </p:cNvPr>
          <p:cNvSpPr>
            <a:spLocks noGrp="1"/>
          </p:cNvSpPr>
          <p:nvPr>
            <p:ph type="title"/>
          </p:nvPr>
        </p:nvSpPr>
        <p:spPr>
          <a:xfrm>
            <a:off x="457200" y="215371"/>
            <a:ext cx="8518358" cy="1097279"/>
          </a:xfrm>
        </p:spPr>
        <p:txBody>
          <a:bodyPr/>
          <a:lstStyle/>
          <a:p>
            <a:r>
              <a:rPr lang="en-US" sz="3400" dirty="0"/>
              <a:t>Figure 32-18 Downregulation of Plasmin Formation by T</a:t>
            </a:r>
            <a:r>
              <a:rPr lang="en-US" sz="100" dirty="0"/>
              <a:t> </a:t>
            </a:r>
            <a:r>
              <a:rPr lang="en-US" sz="3400" dirty="0"/>
              <a:t>A</a:t>
            </a:r>
            <a:r>
              <a:rPr lang="en-US" sz="100" dirty="0"/>
              <a:t> </a:t>
            </a:r>
            <a:r>
              <a:rPr lang="en-US" sz="3400" dirty="0"/>
              <a:t>F</a:t>
            </a:r>
            <a:r>
              <a:rPr lang="en-US" sz="100" dirty="0"/>
              <a:t> </a:t>
            </a:r>
            <a:r>
              <a:rPr lang="en-US" sz="3400" dirty="0"/>
              <a:t>I</a:t>
            </a:r>
          </a:p>
        </p:txBody>
      </p:sp>
      <p:pic>
        <p:nvPicPr>
          <p:cNvPr id="4" name="Picture 3" descr="Fibrinolysis is initiated when plasminogen is converted to plasmin by t P A. Both plasmin and t P A preferentially bind to carboxy terminal lysine, K, residues of fibrin. The formation of plasmin is enhanced by a positive feedback loop. New C terminal lysine residues generated after limited plasmin cleavage provide new binding sites for continued t P A and plasminogen binding. T A F I a cleaves off the C terminal lysine residues from partially degraded fibrin and thereby eliminates or decreases the fibrin cofactor function in the t P A slash plasminogen slash fibrin complex, inhibiting further formation of plasmin and the degradation of the fibrin clot. T A F I, thrombin activatable fibrinolysis inhibitor. t P A, tissue plasminogen activator. T A F I a, activated T A F I. ">
            <a:extLst>
              <a:ext uri="{FF2B5EF4-FFF2-40B4-BE49-F238E27FC236}">
                <a16:creationId xmlns:a16="http://schemas.microsoft.com/office/drawing/2014/main" id="{0BDFAAB7-91CA-4A59-834B-6196B534A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3" y="1903470"/>
            <a:ext cx="7481455" cy="3544547"/>
          </a:xfrm>
          <a:prstGeom prst="rect">
            <a:avLst/>
          </a:prstGeom>
        </p:spPr>
      </p:pic>
    </p:spTree>
    <p:extLst>
      <p:ext uri="{BB962C8B-B14F-4D97-AF65-F5344CB8AC3E}">
        <p14:creationId xmlns:p14="http://schemas.microsoft.com/office/powerpoint/2010/main" val="2169724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D781-C342-4665-9754-8115B30EA6EB}"/>
              </a:ext>
            </a:extLst>
          </p:cNvPr>
          <p:cNvSpPr>
            <a:spLocks noGrp="1"/>
          </p:cNvSpPr>
          <p:nvPr>
            <p:ph type="title"/>
          </p:nvPr>
        </p:nvSpPr>
        <p:spPr/>
        <p:txBody>
          <a:bodyPr/>
          <a:lstStyle/>
          <a:p>
            <a:r>
              <a:rPr lang="en-US" dirty="0"/>
              <a:t>Inhibitors of Fibrinolysis </a:t>
            </a:r>
            <a:r>
              <a:rPr lang="en-US" sz="2000" b="0" dirty="0"/>
              <a:t>(4 of 4)</a:t>
            </a:r>
          </a:p>
        </p:txBody>
      </p:sp>
      <p:sp>
        <p:nvSpPr>
          <p:cNvPr id="3" name="Content Placeholder 2">
            <a:extLst>
              <a:ext uri="{FF2B5EF4-FFF2-40B4-BE49-F238E27FC236}">
                <a16:creationId xmlns:a16="http://schemas.microsoft.com/office/drawing/2014/main" id="{371036C5-1223-4EC8-899D-1B7690C295D3}"/>
              </a:ext>
            </a:extLst>
          </p:cNvPr>
          <p:cNvSpPr>
            <a:spLocks noGrp="1"/>
          </p:cNvSpPr>
          <p:nvPr>
            <p:ph sz="quarter" idx="13"/>
          </p:nvPr>
        </p:nvSpPr>
        <p:spPr>
          <a:xfrm>
            <a:off x="457200" y="1994476"/>
            <a:ext cx="8229600" cy="4768274"/>
          </a:xfrm>
        </p:spPr>
        <p:txBody>
          <a:bodyPr/>
          <a:lstStyle/>
          <a:p>
            <a:r>
              <a:rPr lang="el-GR" altLang="en-US" i="1" dirty="0">
                <a:cs typeface="Times New Roman" panose="02020603050405020304" pitchFamily="18" charset="0"/>
              </a:rPr>
              <a:t>α</a:t>
            </a:r>
            <a:r>
              <a:rPr lang="en-US" altLang="en-US" baseline="-25000" dirty="0"/>
              <a:t>2</a:t>
            </a:r>
            <a:r>
              <a:rPr lang="en-US" altLang="en-US" dirty="0"/>
              <a:t>-antiplasmin (A</a:t>
            </a:r>
            <a:r>
              <a:rPr lang="en-US" altLang="en-US" sz="100" dirty="0"/>
              <a:t> </a:t>
            </a:r>
            <a:r>
              <a:rPr lang="en-US" altLang="en-US" dirty="0"/>
              <a:t>P)</a:t>
            </a:r>
          </a:p>
          <a:p>
            <a:pPr lvl="1"/>
            <a:r>
              <a:rPr lang="en-US" altLang="en-US" dirty="0"/>
              <a:t>Principle inhibitor of P</a:t>
            </a:r>
            <a:r>
              <a:rPr lang="en-US" altLang="en-US" sz="100" dirty="0"/>
              <a:t> </a:t>
            </a:r>
            <a:r>
              <a:rPr lang="en-US" altLang="en-US" dirty="0"/>
              <a:t>L</a:t>
            </a:r>
            <a:r>
              <a:rPr lang="en-US" altLang="en-US" sz="100" dirty="0"/>
              <a:t> </a:t>
            </a:r>
            <a:r>
              <a:rPr lang="en-US" altLang="en-US" dirty="0"/>
              <a:t>N</a:t>
            </a:r>
          </a:p>
          <a:p>
            <a:pPr lvl="1"/>
            <a:r>
              <a:rPr lang="en-US" altLang="en-US" dirty="0"/>
              <a:t>Cross-linked to fibrin by X</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I</a:t>
            </a:r>
            <a:r>
              <a:rPr lang="en-US" altLang="en-US" sz="100" dirty="0"/>
              <a:t> </a:t>
            </a:r>
            <a:r>
              <a:rPr lang="en-US" altLang="en-US" dirty="0"/>
              <a:t>a</a:t>
            </a:r>
          </a:p>
          <a:p>
            <a:pPr lvl="2"/>
            <a:r>
              <a:rPr lang="en-US" altLang="en-US" dirty="0"/>
              <a:t>Increases resistance of fibrin to P</a:t>
            </a:r>
            <a:r>
              <a:rPr lang="en-US" altLang="en-US" sz="100" dirty="0"/>
              <a:t> </a:t>
            </a:r>
            <a:r>
              <a:rPr lang="en-US" altLang="en-US" dirty="0"/>
              <a:t>L</a:t>
            </a:r>
            <a:r>
              <a:rPr lang="en-US" altLang="en-US" sz="100" dirty="0"/>
              <a:t> </a:t>
            </a:r>
            <a:r>
              <a:rPr lang="en-US" altLang="en-US" dirty="0"/>
              <a:t>N</a:t>
            </a:r>
          </a:p>
          <a:p>
            <a:r>
              <a:rPr lang="el-GR" altLang="en-US" i="1" dirty="0">
                <a:cs typeface="Times New Roman" panose="02020603050405020304" pitchFamily="18" charset="0"/>
              </a:rPr>
              <a:t>α</a:t>
            </a:r>
            <a:r>
              <a:rPr lang="en-US" altLang="en-US" baseline="-25000" dirty="0"/>
              <a:t>2</a:t>
            </a:r>
            <a:r>
              <a:rPr lang="en-US" altLang="en-US" dirty="0"/>
              <a:t>-macroglobulin (</a:t>
            </a:r>
            <a:r>
              <a:rPr lang="el-GR" altLang="en-US" i="1" dirty="0">
                <a:cs typeface="Times New Roman" panose="02020603050405020304" pitchFamily="18" charset="0"/>
              </a:rPr>
              <a:t>α</a:t>
            </a:r>
            <a:r>
              <a:rPr lang="en-US" altLang="en-US" baseline="-25000" dirty="0"/>
              <a:t>2</a:t>
            </a:r>
            <a:r>
              <a:rPr lang="en-US" altLang="en-US" dirty="0"/>
              <a:t>M)</a:t>
            </a:r>
          </a:p>
          <a:p>
            <a:pPr lvl="1"/>
            <a:r>
              <a:rPr lang="en-US" altLang="en-US" dirty="0"/>
              <a:t>Back-up inhibitor for P</a:t>
            </a:r>
            <a:r>
              <a:rPr lang="en-US" altLang="en-US" sz="100" dirty="0"/>
              <a:t> </a:t>
            </a:r>
            <a:r>
              <a:rPr lang="en-US" altLang="en-US" dirty="0"/>
              <a:t>L</a:t>
            </a:r>
            <a:r>
              <a:rPr lang="en-US" altLang="en-US" sz="100" dirty="0"/>
              <a:t> </a:t>
            </a:r>
            <a:r>
              <a:rPr lang="en-US" altLang="en-US" dirty="0"/>
              <a:t>N and other serine proteases</a:t>
            </a:r>
          </a:p>
        </p:txBody>
      </p:sp>
    </p:spTree>
    <p:extLst>
      <p:ext uri="{BB962C8B-B14F-4D97-AF65-F5344CB8AC3E}">
        <p14:creationId xmlns:p14="http://schemas.microsoft.com/office/powerpoint/2010/main" val="6330984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28F75-112A-44FE-B77C-CC63934A2D6D}"/>
              </a:ext>
            </a:extLst>
          </p:cNvPr>
          <p:cNvSpPr>
            <a:spLocks noGrp="1"/>
          </p:cNvSpPr>
          <p:nvPr>
            <p:ph type="ctrTitle"/>
          </p:nvPr>
        </p:nvSpPr>
        <p:spPr/>
        <p:txBody>
          <a:bodyPr lIns="0" tIns="0" rIns="0" bIns="0"/>
          <a:lstStyle/>
          <a:p>
            <a:r>
              <a:rPr lang="en-US" dirty="0"/>
              <a:t>Control of Hemostasis</a:t>
            </a:r>
          </a:p>
        </p:txBody>
      </p:sp>
    </p:spTree>
    <p:extLst>
      <p:ext uri="{BB962C8B-B14F-4D97-AF65-F5344CB8AC3E}">
        <p14:creationId xmlns:p14="http://schemas.microsoft.com/office/powerpoint/2010/main" val="4016930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1F76-910F-43C5-9FB7-D273C221C033}"/>
              </a:ext>
            </a:extLst>
          </p:cNvPr>
          <p:cNvSpPr>
            <a:spLocks noGrp="1"/>
          </p:cNvSpPr>
          <p:nvPr>
            <p:ph type="title"/>
          </p:nvPr>
        </p:nvSpPr>
        <p:spPr/>
        <p:txBody>
          <a:bodyPr/>
          <a:lstStyle/>
          <a:p>
            <a:r>
              <a:rPr lang="en-US" dirty="0"/>
              <a:t>Blood Flow</a:t>
            </a:r>
          </a:p>
        </p:txBody>
      </p:sp>
      <p:sp>
        <p:nvSpPr>
          <p:cNvPr id="3" name="Content Placeholder 2">
            <a:extLst>
              <a:ext uri="{FF2B5EF4-FFF2-40B4-BE49-F238E27FC236}">
                <a16:creationId xmlns:a16="http://schemas.microsoft.com/office/drawing/2014/main" id="{C08B0B19-6848-4D65-B114-07A0C2A82525}"/>
              </a:ext>
            </a:extLst>
          </p:cNvPr>
          <p:cNvSpPr>
            <a:spLocks noGrp="1"/>
          </p:cNvSpPr>
          <p:nvPr>
            <p:ph sz="quarter" idx="13"/>
          </p:nvPr>
        </p:nvSpPr>
        <p:spPr>
          <a:xfrm>
            <a:off x="344714" y="1817206"/>
            <a:ext cx="8454571" cy="4825423"/>
          </a:xfrm>
        </p:spPr>
        <p:txBody>
          <a:bodyPr/>
          <a:lstStyle/>
          <a:p>
            <a:r>
              <a:rPr lang="en-US" dirty="0"/>
              <a:t>Vasoconstriction, activation of clotting factors</a:t>
            </a:r>
          </a:p>
          <a:p>
            <a:pPr lvl="1"/>
            <a:r>
              <a:rPr lang="en-US" dirty="0"/>
              <a:t>Necessary for clot formation to begin</a:t>
            </a:r>
          </a:p>
          <a:p>
            <a:r>
              <a:rPr lang="en-US" dirty="0"/>
              <a:t>Vessel constriction initially enhances clot formation</a:t>
            </a:r>
          </a:p>
          <a:p>
            <a:pPr lvl="1"/>
            <a:r>
              <a:rPr lang="en-US" dirty="0"/>
              <a:t>Slows blood flow through the injured vessel</a:t>
            </a:r>
          </a:p>
          <a:p>
            <a:pPr lvl="1"/>
            <a:r>
              <a:rPr lang="en-US" dirty="0"/>
              <a:t>Platelets, coagulation factors are brought into proximity with the vessel wall</a:t>
            </a:r>
          </a:p>
          <a:p>
            <a:pPr lvl="2"/>
            <a:r>
              <a:rPr lang="en-US" dirty="0"/>
              <a:t>Promotes initiation of primary and secondary hemostasis</a:t>
            </a:r>
          </a:p>
          <a:p>
            <a:r>
              <a:rPr lang="en-US" dirty="0"/>
              <a:t>Return to normal blood flow through an area of injury</a:t>
            </a:r>
          </a:p>
          <a:p>
            <a:pPr lvl="1"/>
            <a:r>
              <a:rPr lang="en-US" dirty="0"/>
              <a:t>Limits coagulation by diluting the concentration of activated factors</a:t>
            </a:r>
          </a:p>
        </p:txBody>
      </p:sp>
    </p:spTree>
    <p:extLst>
      <p:ext uri="{BB962C8B-B14F-4D97-AF65-F5344CB8AC3E}">
        <p14:creationId xmlns:p14="http://schemas.microsoft.com/office/powerpoint/2010/main" val="23745470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72D5-3B87-46A6-8BD4-4DBB84562144}"/>
              </a:ext>
            </a:extLst>
          </p:cNvPr>
          <p:cNvSpPr>
            <a:spLocks noGrp="1"/>
          </p:cNvSpPr>
          <p:nvPr>
            <p:ph type="title"/>
          </p:nvPr>
        </p:nvSpPr>
        <p:spPr/>
        <p:txBody>
          <a:bodyPr/>
          <a:lstStyle/>
          <a:p>
            <a:r>
              <a:rPr lang="en-US" dirty="0"/>
              <a:t>Liver Clearance</a:t>
            </a:r>
          </a:p>
        </p:txBody>
      </p:sp>
      <p:sp>
        <p:nvSpPr>
          <p:cNvPr id="3" name="Content Placeholder 2">
            <a:extLst>
              <a:ext uri="{FF2B5EF4-FFF2-40B4-BE49-F238E27FC236}">
                <a16:creationId xmlns:a16="http://schemas.microsoft.com/office/drawing/2014/main" id="{F5A29454-FDA9-476F-98D2-63139A3A90A2}"/>
              </a:ext>
            </a:extLst>
          </p:cNvPr>
          <p:cNvSpPr>
            <a:spLocks noGrp="1"/>
          </p:cNvSpPr>
          <p:nvPr>
            <p:ph sz="quarter" idx="13"/>
          </p:nvPr>
        </p:nvSpPr>
        <p:spPr>
          <a:xfrm>
            <a:off x="295275" y="2061151"/>
            <a:ext cx="8229600" cy="4434275"/>
          </a:xfrm>
        </p:spPr>
        <p:txBody>
          <a:bodyPr/>
          <a:lstStyle/>
          <a:p>
            <a:r>
              <a:rPr lang="en-US" dirty="0"/>
              <a:t>The liver is the site of production of many clotting factors</a:t>
            </a:r>
          </a:p>
          <a:p>
            <a:r>
              <a:rPr lang="en-US" dirty="0"/>
              <a:t>Removes</a:t>
            </a:r>
          </a:p>
          <a:p>
            <a:pPr lvl="1"/>
            <a:r>
              <a:rPr lang="en-US" dirty="0"/>
              <a:t>Activated coagulation factors complexed with their inhibitors</a:t>
            </a:r>
          </a:p>
          <a:p>
            <a:pPr lvl="1"/>
            <a:r>
              <a:rPr lang="en-US" dirty="0"/>
              <a:t>Plasmin-antiplasmin complexes (P</a:t>
            </a:r>
            <a:r>
              <a:rPr lang="en-US" sz="100" dirty="0"/>
              <a:t> </a:t>
            </a:r>
            <a:r>
              <a:rPr lang="en-US" dirty="0"/>
              <a:t>A</a:t>
            </a:r>
            <a:r>
              <a:rPr lang="en-US" sz="100" dirty="0"/>
              <a:t> </a:t>
            </a:r>
            <a:r>
              <a:rPr lang="en-US" dirty="0"/>
              <a:t>P) and F</a:t>
            </a:r>
            <a:r>
              <a:rPr lang="en-US" sz="100" dirty="0"/>
              <a:t> </a:t>
            </a:r>
            <a:r>
              <a:rPr lang="en-US" dirty="0"/>
              <a:t>D</a:t>
            </a:r>
            <a:r>
              <a:rPr lang="en-US" sz="100" dirty="0"/>
              <a:t> </a:t>
            </a:r>
            <a:r>
              <a:rPr lang="en-US" dirty="0"/>
              <a:t>Ps.</a:t>
            </a:r>
          </a:p>
          <a:p>
            <a:r>
              <a:rPr lang="en-US" dirty="0"/>
              <a:t>Liver disease can result in hemorrhage from decreased production of coagulation factors</a:t>
            </a:r>
          </a:p>
          <a:p>
            <a:pPr lvl="1"/>
            <a:r>
              <a:rPr lang="en-US" dirty="0"/>
              <a:t>Can also contribute to systemic fibrinolysis or thrombosis associated with the failure to remove activated proteases</a:t>
            </a:r>
          </a:p>
        </p:txBody>
      </p:sp>
    </p:spTree>
    <p:extLst>
      <p:ext uri="{BB962C8B-B14F-4D97-AF65-F5344CB8AC3E}">
        <p14:creationId xmlns:p14="http://schemas.microsoft.com/office/powerpoint/2010/main" val="16911291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BA52-CE83-4E68-B14A-000D0A093FDD}"/>
              </a:ext>
            </a:extLst>
          </p:cNvPr>
          <p:cNvSpPr>
            <a:spLocks noGrp="1"/>
          </p:cNvSpPr>
          <p:nvPr>
            <p:ph type="title"/>
          </p:nvPr>
        </p:nvSpPr>
        <p:spPr/>
        <p:txBody>
          <a:bodyPr/>
          <a:lstStyle/>
          <a:p>
            <a:r>
              <a:rPr lang="en-US" dirty="0"/>
              <a:t>Positive Feedback Amplification</a:t>
            </a:r>
          </a:p>
        </p:txBody>
      </p:sp>
      <p:sp>
        <p:nvSpPr>
          <p:cNvPr id="3" name="Content Placeholder 2">
            <a:extLst>
              <a:ext uri="{FF2B5EF4-FFF2-40B4-BE49-F238E27FC236}">
                <a16:creationId xmlns:a16="http://schemas.microsoft.com/office/drawing/2014/main" id="{92CA6747-65F7-4892-BA27-6AA554EE8F53}"/>
              </a:ext>
            </a:extLst>
          </p:cNvPr>
          <p:cNvSpPr>
            <a:spLocks noGrp="1"/>
          </p:cNvSpPr>
          <p:nvPr>
            <p:ph sz="quarter" idx="13"/>
          </p:nvPr>
        </p:nvSpPr>
        <p:spPr>
          <a:xfrm>
            <a:off x="381000" y="1975426"/>
            <a:ext cx="8229600" cy="4434275"/>
          </a:xfrm>
        </p:spPr>
        <p:txBody>
          <a:bodyPr/>
          <a:lstStyle/>
          <a:p>
            <a:r>
              <a:rPr lang="en-US" altLang="en-US" dirty="0">
                <a:cs typeface="Calibri" panose="020F0502020204030204" pitchFamily="34" charset="0"/>
              </a:rPr>
              <a:t>Thrombin</a:t>
            </a:r>
          </a:p>
          <a:p>
            <a:pPr lvl="1"/>
            <a:r>
              <a:rPr lang="en-US" altLang="en-US" dirty="0">
                <a:cs typeface="Calibri" panose="020F0502020204030204" pitchFamily="34" charset="0"/>
              </a:rPr>
              <a:t>Major activator of platelets</a:t>
            </a:r>
          </a:p>
          <a:p>
            <a:pPr lvl="1"/>
            <a:r>
              <a:rPr lang="en-US" altLang="en-US" dirty="0">
                <a:cs typeface="Calibri" panose="020F0502020204030204" pitchFamily="34" charset="0"/>
              </a:rPr>
              <a:t>Promotes release of platelet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Activates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a , F</a:t>
            </a:r>
            <a:r>
              <a:rPr lang="en-US" altLang="en-US" sz="100" dirty="0">
                <a:cs typeface="Calibri" panose="020F0502020204030204" pitchFamily="34" charset="0"/>
              </a:rPr>
              <a:t> </a:t>
            </a:r>
            <a:r>
              <a:rPr lang="en-US" altLang="en-US" dirty="0">
                <a:cs typeface="Calibri" panose="020F0502020204030204" pitchFamily="34" charset="0"/>
              </a:rPr>
              <a:t>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and 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a:p>
            <a:r>
              <a:rPr lang="en-US" altLang="en-US" dirty="0">
                <a:cs typeface="Calibri" panose="020F0502020204030204" pitchFamily="34" charset="0"/>
              </a:rPr>
              <a:t>F</a:t>
            </a:r>
            <a:r>
              <a:rPr lang="en-US" altLang="en-US" sz="100" dirty="0">
                <a:cs typeface="Calibri" panose="020F0502020204030204" pitchFamily="34" charset="0"/>
              </a:rPr>
              <a:t> </a:t>
            </a:r>
            <a:r>
              <a:rPr lang="en-US" altLang="en-US" dirty="0">
                <a:cs typeface="Calibri" panose="020F0502020204030204" pitchFamily="34" charset="0"/>
              </a:rPr>
              <a:t>X</a:t>
            </a:r>
            <a:r>
              <a:rPr lang="en-US" altLang="en-US" sz="100" dirty="0">
                <a:cs typeface="Calibri" panose="020F0502020204030204" pitchFamily="34" charset="0"/>
              </a:rPr>
              <a:t> </a:t>
            </a:r>
            <a:r>
              <a:rPr lang="en-US" altLang="en-US" dirty="0">
                <a:cs typeface="Calibri" panose="020F0502020204030204" pitchFamily="34" charset="0"/>
              </a:rPr>
              <a:t>a</a:t>
            </a:r>
          </a:p>
          <a:p>
            <a:pPr lvl="1"/>
            <a:r>
              <a:rPr lang="en-US" altLang="en-US" dirty="0">
                <a:cs typeface="Calibri" panose="020F0502020204030204" pitchFamily="34" charset="0"/>
              </a:rPr>
              <a:t>Activates 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 and V</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I</a:t>
            </a:r>
            <a:r>
              <a:rPr lang="en-US" altLang="en-US" sz="100" dirty="0">
                <a:cs typeface="Calibri" panose="020F0502020204030204" pitchFamily="34" charset="0"/>
              </a:rPr>
              <a:t> </a:t>
            </a:r>
            <a:r>
              <a:rPr lang="en-US" altLang="en-US" dirty="0">
                <a:cs typeface="Calibri" panose="020F0502020204030204" pitchFamily="34" charset="0"/>
              </a:rPr>
              <a:t>a</a:t>
            </a:r>
          </a:p>
        </p:txBody>
      </p:sp>
    </p:spTree>
    <p:extLst>
      <p:ext uri="{BB962C8B-B14F-4D97-AF65-F5344CB8AC3E}">
        <p14:creationId xmlns:p14="http://schemas.microsoft.com/office/powerpoint/2010/main" val="2902461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2ADD-7CA1-4E36-A51B-20B8568931A9}"/>
              </a:ext>
            </a:extLst>
          </p:cNvPr>
          <p:cNvSpPr>
            <a:spLocks noGrp="1"/>
          </p:cNvSpPr>
          <p:nvPr>
            <p:ph type="title"/>
          </p:nvPr>
        </p:nvSpPr>
        <p:spPr/>
        <p:txBody>
          <a:bodyPr/>
          <a:lstStyle/>
          <a:p>
            <a:r>
              <a:rPr lang="en-US" sz="3400" dirty="0"/>
              <a:t>Figure 32-19 Positive Feedback Loops in Coagulation</a:t>
            </a:r>
          </a:p>
        </p:txBody>
      </p:sp>
      <p:pic>
        <p:nvPicPr>
          <p:cNvPr id="4" name="Picture 3" descr="The hemostatic system has several positive feedback mechanisms. Some of the most important are, 1, thrombin, which, as a major activator of platelets, promotes the release of platelet F V a and the exposure of negatively charged phospholipid surfaces used for assembly of coagulation protein complexes, 2, thrombin activates F V a, F V I I I a, F X I a, and F X I I I a, 3, F X a feeds back to activate F V I I a, and 4, F X a has limited ability to activate F V I I I a in a reaction that can be important before significant amounts of thrombin are produced. ">
            <a:extLst>
              <a:ext uri="{FF2B5EF4-FFF2-40B4-BE49-F238E27FC236}">
                <a16:creationId xmlns:a16="http://schemas.microsoft.com/office/drawing/2014/main" id="{AAEF31E5-6B74-44DA-B494-D255D01B4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450" y="1852206"/>
            <a:ext cx="4523578" cy="4292561"/>
          </a:xfrm>
          <a:prstGeom prst="rect">
            <a:avLst/>
          </a:prstGeom>
        </p:spPr>
      </p:pic>
    </p:spTree>
    <p:extLst>
      <p:ext uri="{BB962C8B-B14F-4D97-AF65-F5344CB8AC3E}">
        <p14:creationId xmlns:p14="http://schemas.microsoft.com/office/powerpoint/2010/main" val="5623703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F252-A300-47B8-AD9D-CCBB4E947EEF}"/>
              </a:ext>
            </a:extLst>
          </p:cNvPr>
          <p:cNvSpPr>
            <a:spLocks noGrp="1"/>
          </p:cNvSpPr>
          <p:nvPr>
            <p:ph type="title"/>
          </p:nvPr>
        </p:nvSpPr>
        <p:spPr/>
        <p:txBody>
          <a:bodyPr/>
          <a:lstStyle/>
          <a:p>
            <a:r>
              <a:rPr lang="en-US" dirty="0"/>
              <a:t>Negative Feedback Inhibition</a:t>
            </a:r>
          </a:p>
        </p:txBody>
      </p:sp>
      <p:sp>
        <p:nvSpPr>
          <p:cNvPr id="3" name="Content Placeholder 2">
            <a:extLst>
              <a:ext uri="{FF2B5EF4-FFF2-40B4-BE49-F238E27FC236}">
                <a16:creationId xmlns:a16="http://schemas.microsoft.com/office/drawing/2014/main" id="{5AB36B07-2309-47D5-8662-5DE053262473}"/>
              </a:ext>
            </a:extLst>
          </p:cNvPr>
          <p:cNvSpPr>
            <a:spLocks noGrp="1"/>
          </p:cNvSpPr>
          <p:nvPr>
            <p:ph sz="quarter" idx="13"/>
          </p:nvPr>
        </p:nvSpPr>
        <p:spPr>
          <a:xfrm>
            <a:off x="308428" y="1934342"/>
            <a:ext cx="8527143" cy="4708287"/>
          </a:xfrm>
        </p:spPr>
        <p:txBody>
          <a:bodyPr/>
          <a:lstStyle/>
          <a:p>
            <a:r>
              <a:rPr lang="en-US" sz="2200" dirty="0"/>
              <a:t>Some activated factors have the potential to destroy other factors in the coagulation cascade.</a:t>
            </a:r>
          </a:p>
          <a:p>
            <a:r>
              <a:rPr lang="en-US" sz="2200" dirty="0"/>
              <a:t>Thrombin</a:t>
            </a:r>
          </a:p>
          <a:p>
            <a:pPr lvl="1"/>
            <a:r>
              <a:rPr lang="en-US" sz="2200" dirty="0"/>
              <a:t>Activate or inactivate F</a:t>
            </a:r>
            <a:r>
              <a:rPr lang="en-US" sz="100" dirty="0"/>
              <a:t> </a:t>
            </a:r>
            <a:r>
              <a:rPr lang="en-US" sz="2200" dirty="0"/>
              <a:t>V</a:t>
            </a:r>
            <a:r>
              <a:rPr lang="en-US" sz="100" dirty="0"/>
              <a:t> </a:t>
            </a:r>
            <a:r>
              <a:rPr lang="en-US" sz="2200" dirty="0"/>
              <a:t>a and F</a:t>
            </a:r>
            <a:r>
              <a:rPr lang="en-US" sz="100" dirty="0"/>
              <a:t> </a:t>
            </a:r>
            <a:r>
              <a:rPr lang="en-US" sz="2200" dirty="0"/>
              <a:t>V</a:t>
            </a:r>
            <a:r>
              <a:rPr lang="en-US" sz="100" dirty="0"/>
              <a:t> </a:t>
            </a:r>
            <a:r>
              <a:rPr lang="en-US" sz="2200" dirty="0"/>
              <a:t>I</a:t>
            </a:r>
            <a:r>
              <a:rPr lang="en-US" sz="100" dirty="0"/>
              <a:t> </a:t>
            </a:r>
            <a:r>
              <a:rPr lang="en-US" sz="2200" dirty="0"/>
              <a:t>I</a:t>
            </a:r>
            <a:r>
              <a:rPr lang="en-US" sz="100" dirty="0"/>
              <a:t> </a:t>
            </a:r>
            <a:r>
              <a:rPr lang="en-US" sz="2200" dirty="0"/>
              <a:t>I</a:t>
            </a:r>
            <a:r>
              <a:rPr lang="en-US" sz="100" dirty="0"/>
              <a:t> </a:t>
            </a:r>
            <a:r>
              <a:rPr lang="en-US" sz="2200" dirty="0"/>
              <a:t>a</a:t>
            </a:r>
          </a:p>
          <a:p>
            <a:r>
              <a:rPr lang="en-US" sz="2200" dirty="0"/>
              <a:t>Fibrin</a:t>
            </a:r>
          </a:p>
          <a:p>
            <a:pPr lvl="1"/>
            <a:r>
              <a:rPr lang="en-US" sz="2200" dirty="0"/>
              <a:t>Indirectly controls clotting</a:t>
            </a:r>
          </a:p>
          <a:p>
            <a:pPr lvl="1"/>
            <a:r>
              <a:rPr lang="en-US" sz="2200" dirty="0"/>
              <a:t>Has a strong affinity for thrombin</a:t>
            </a:r>
          </a:p>
          <a:p>
            <a:pPr lvl="2"/>
            <a:r>
              <a:rPr lang="en-US" sz="2200" dirty="0"/>
              <a:t>Limits the amount of thrombin available to cleave more fibrinogen to fibrin</a:t>
            </a:r>
          </a:p>
          <a:p>
            <a:r>
              <a:rPr lang="en-US" sz="2200" dirty="0"/>
              <a:t>F</a:t>
            </a:r>
            <a:r>
              <a:rPr lang="en-US" sz="100" dirty="0"/>
              <a:t> </a:t>
            </a:r>
            <a:r>
              <a:rPr lang="en-US" sz="2200" dirty="0"/>
              <a:t>D</a:t>
            </a:r>
            <a:r>
              <a:rPr lang="en-US" sz="100" dirty="0"/>
              <a:t> </a:t>
            </a:r>
            <a:r>
              <a:rPr lang="en-US" sz="2200" dirty="0"/>
              <a:t>Ps produced by P</a:t>
            </a:r>
            <a:r>
              <a:rPr lang="en-US" sz="100" dirty="0"/>
              <a:t> </a:t>
            </a:r>
            <a:r>
              <a:rPr lang="en-US" sz="2200" dirty="0"/>
              <a:t>L</a:t>
            </a:r>
            <a:r>
              <a:rPr lang="en-US" sz="100" dirty="0"/>
              <a:t> </a:t>
            </a:r>
            <a:r>
              <a:rPr lang="en-US" sz="2200" dirty="0"/>
              <a:t>N digestion function as inhibitors of fibrin formation</a:t>
            </a:r>
          </a:p>
        </p:txBody>
      </p:sp>
    </p:spTree>
    <p:extLst>
      <p:ext uri="{BB962C8B-B14F-4D97-AF65-F5344CB8AC3E}">
        <p14:creationId xmlns:p14="http://schemas.microsoft.com/office/powerpoint/2010/main" val="40727135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FFBB-4258-4C3F-A0EB-01BB00FE3778}"/>
              </a:ext>
            </a:extLst>
          </p:cNvPr>
          <p:cNvSpPr>
            <a:spLocks noGrp="1"/>
          </p:cNvSpPr>
          <p:nvPr>
            <p:ph type="title"/>
          </p:nvPr>
        </p:nvSpPr>
        <p:spPr/>
        <p:txBody>
          <a:bodyPr/>
          <a:lstStyle/>
          <a:p>
            <a:r>
              <a:rPr lang="en-US" dirty="0"/>
              <a:t>Biochemical Inhibitors</a:t>
            </a:r>
          </a:p>
        </p:txBody>
      </p:sp>
      <p:sp>
        <p:nvSpPr>
          <p:cNvPr id="3" name="Content Placeholder 2">
            <a:extLst>
              <a:ext uri="{FF2B5EF4-FFF2-40B4-BE49-F238E27FC236}">
                <a16:creationId xmlns:a16="http://schemas.microsoft.com/office/drawing/2014/main" id="{6E1CB172-6DE8-4D68-A4F5-A2A6CE67ACA7}"/>
              </a:ext>
            </a:extLst>
          </p:cNvPr>
          <p:cNvSpPr>
            <a:spLocks noGrp="1"/>
          </p:cNvSpPr>
          <p:nvPr>
            <p:ph sz="quarter" idx="13"/>
          </p:nvPr>
        </p:nvSpPr>
        <p:spPr>
          <a:xfrm>
            <a:off x="457200" y="1908751"/>
            <a:ext cx="8229600" cy="4434275"/>
          </a:xfrm>
        </p:spPr>
        <p:txBody>
          <a:bodyPr/>
          <a:lstStyle/>
          <a:p>
            <a:r>
              <a:rPr lang="en-US" altLang="en-US" dirty="0">
                <a:cs typeface="Calibri" panose="020F0502020204030204" pitchFamily="34" charset="0"/>
              </a:rPr>
              <a:t>Naturally occurring</a:t>
            </a:r>
          </a:p>
          <a:p>
            <a:r>
              <a:rPr lang="en-US" altLang="en-US" dirty="0">
                <a:cs typeface="Calibri" panose="020F0502020204030204" pitchFamily="34" charset="0"/>
              </a:rPr>
              <a:t>Regulate serine proteases by preventing initiation or amplification of cascade</a:t>
            </a:r>
          </a:p>
        </p:txBody>
      </p:sp>
    </p:spTree>
    <p:extLst>
      <p:ext uri="{BB962C8B-B14F-4D97-AF65-F5344CB8AC3E}">
        <p14:creationId xmlns:p14="http://schemas.microsoft.com/office/powerpoint/2010/main" val="3795591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ED88-7507-456B-BBFB-D1D079B39390}"/>
              </a:ext>
            </a:extLst>
          </p:cNvPr>
          <p:cNvSpPr>
            <a:spLocks noGrp="1"/>
          </p:cNvSpPr>
          <p:nvPr>
            <p:ph type="title"/>
          </p:nvPr>
        </p:nvSpPr>
        <p:spPr/>
        <p:txBody>
          <a:bodyPr/>
          <a:lstStyle/>
          <a:p>
            <a:r>
              <a:rPr lang="en-US" sz="3400" dirty="0"/>
              <a:t>Table 32-6 Summary of Blood Coagulation Regulatory Molecules </a:t>
            </a:r>
            <a:r>
              <a:rPr lang="en-US" sz="2000" b="0" dirty="0"/>
              <a:t>(1 of</a:t>
            </a:r>
            <a:r>
              <a:rPr lang="en-US" sz="2000" b="0" baseline="0" dirty="0"/>
              <a:t> 2</a:t>
            </a:r>
            <a:r>
              <a:rPr lang="en-US" sz="2000" b="0" dirty="0"/>
              <a:t>)</a:t>
            </a:r>
          </a:p>
        </p:txBody>
      </p:sp>
      <p:graphicFrame>
        <p:nvGraphicFramePr>
          <p:cNvPr id="4" name="Table 3">
            <a:extLst>
              <a:ext uri="{FF2B5EF4-FFF2-40B4-BE49-F238E27FC236}">
                <a16:creationId xmlns:a16="http://schemas.microsoft.com/office/drawing/2014/main" id="{D480FF4C-3EAD-D53C-5BE3-9F6B5E688B39}"/>
              </a:ext>
            </a:extLst>
          </p:cNvPr>
          <p:cNvGraphicFramePr>
            <a:graphicFrameLocks noGrp="1"/>
          </p:cNvGraphicFramePr>
          <p:nvPr>
            <p:extLst>
              <p:ext uri="{D42A27DB-BD31-4B8C-83A1-F6EECF244321}">
                <p14:modId xmlns:p14="http://schemas.microsoft.com/office/powerpoint/2010/main" val="3485953807"/>
              </p:ext>
            </p:extLst>
          </p:nvPr>
        </p:nvGraphicFramePr>
        <p:xfrm>
          <a:off x="301625" y="1455379"/>
          <a:ext cx="8229600" cy="489116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577020305"/>
                    </a:ext>
                  </a:extLst>
                </a:gridCol>
                <a:gridCol w="1815737">
                  <a:extLst>
                    <a:ext uri="{9D8B030D-6E8A-4147-A177-3AD203B41FA5}">
                      <a16:colId xmlns:a16="http://schemas.microsoft.com/office/drawing/2014/main" val="1269579823"/>
                    </a:ext>
                  </a:extLst>
                </a:gridCol>
                <a:gridCol w="2583543">
                  <a:extLst>
                    <a:ext uri="{9D8B030D-6E8A-4147-A177-3AD203B41FA5}">
                      <a16:colId xmlns:a16="http://schemas.microsoft.com/office/drawing/2014/main" val="2103094379"/>
                    </a:ext>
                  </a:extLst>
                </a:gridCol>
                <a:gridCol w="754743">
                  <a:extLst>
                    <a:ext uri="{9D8B030D-6E8A-4147-A177-3AD203B41FA5}">
                      <a16:colId xmlns:a16="http://schemas.microsoft.com/office/drawing/2014/main" val="2722849122"/>
                    </a:ext>
                  </a:extLst>
                </a:gridCol>
                <a:gridCol w="1429657">
                  <a:extLst>
                    <a:ext uri="{9D8B030D-6E8A-4147-A177-3AD203B41FA5}">
                      <a16:colId xmlns:a16="http://schemas.microsoft.com/office/drawing/2014/main" val="1533047935"/>
                    </a:ext>
                  </a:extLst>
                </a:gridCol>
              </a:tblGrid>
              <a:tr h="552544">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Component</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Description (Molecular weight in kilodaltons [k</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D</a:t>
                      </a:r>
                      <a:r>
                        <a:rPr lang="en-US" sz="100" b="1"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b="1"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Role</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T</a:t>
                      </a:r>
                      <a:r>
                        <a:rPr lang="en-US" sz="1200" b="1" baseline="-25000" dirty="0">
                          <a:solidFill>
                            <a:srgbClr val="000000"/>
                          </a:solidFill>
                          <a:effectLst/>
                          <a:latin typeface="+mn-lt"/>
                          <a:ea typeface="Times New Roman" panose="02020603050405020304" pitchFamily="18" charset="0"/>
                          <a:cs typeface="Times New Roman" panose="02020603050405020304" pitchFamily="18" charset="0"/>
                        </a:rPr>
                        <a:t>½</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401445" algn="l"/>
                          <a:tab pos="2957830" algn="l"/>
                        </a:tabLst>
                      </a:pPr>
                      <a:r>
                        <a:rPr lang="en-US" sz="1200" b="1" dirty="0">
                          <a:solidFill>
                            <a:srgbClr val="000000"/>
                          </a:solidFill>
                          <a:effectLst/>
                          <a:latin typeface="+mn-lt"/>
                          <a:ea typeface="Times New Roman" panose="02020603050405020304" pitchFamily="18" charset="0"/>
                          <a:cs typeface="Times New Roman" panose="02020603050405020304" pitchFamily="18" charset="0"/>
                        </a:rPr>
                        <a:t>Chromosome (gene symbol)</a:t>
                      </a:r>
                    </a:p>
                  </a:txBody>
                  <a:tcPr marT="18288" marB="1828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066679"/>
                  </a:ext>
                </a:extLst>
              </a:tr>
              <a:tr h="379874">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 C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Two-chain glycoprotein (62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Serine protease: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and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inactivation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 h</a:t>
                      </a:r>
                      <a:r>
                        <a:rPr lang="en-US" sz="100" dirty="0">
                          <a:solidFill>
                            <a:srgbClr val="000000"/>
                          </a:solidFill>
                          <a:effectLst/>
                          <a:latin typeface="+mn-lt"/>
                          <a:ea typeface="Times New Roman" panose="02020603050405020304" pitchFamily="18" charset="0"/>
                          <a:cs typeface="Times New Roman" panose="02020603050405020304" pitchFamily="18" charset="0"/>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2q13-14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O</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727211"/>
                  </a:ext>
                </a:extLst>
              </a:tr>
              <a:tr h="379874">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 S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(75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 for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inactivation of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and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42 h</a:t>
                      </a:r>
                      <a:r>
                        <a:rPr lang="en-US" sz="100" dirty="0">
                          <a:solidFill>
                            <a:srgbClr val="000000"/>
                          </a:solidFill>
                          <a:effectLst/>
                          <a:latin typeface="+mn-lt"/>
                          <a:ea typeface="Times New Roman" panose="02020603050405020304" pitchFamily="18" charset="0"/>
                          <a:cs typeface="Times New Roman" panose="02020603050405020304" pitchFamily="18" charset="0"/>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3p11.1-11.2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u="none" strike="noStrike" kern="0" cap="none" spc="0" dirty="0">
                          <a:solidFill>
                            <a:srgbClr val="000000"/>
                          </a:solidFill>
                          <a:effectLst/>
                          <a:latin typeface="+mn-lt"/>
                          <a:ea typeface="Times New Roman" panose="02020603050405020304" pitchFamily="18" charset="0"/>
                          <a:cs typeface="Times New Roman" panose="02020603050405020304" pitchFamily="18" charset="0"/>
                          <a:sym typeface="Arial"/>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u="none" strike="noStrike" kern="0" cap="none" spc="0" dirty="0">
                          <a:solidFill>
                            <a:srgbClr val="000000"/>
                          </a:solidFill>
                          <a:effectLst/>
                          <a:latin typeface="+mn-lt"/>
                          <a:ea typeface="Times New Roman" panose="02020603050405020304" pitchFamily="18" charset="0"/>
                          <a:cs typeface="Times New Roman" panose="02020603050405020304" pitchFamily="18" charset="0"/>
                          <a:sym typeface="Arial"/>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O S</a:t>
                      </a:r>
                      <a:r>
                        <a:rPr lang="en-US" sz="1200"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06322"/>
                  </a:ext>
                </a:extLst>
              </a:tr>
              <a:tr h="725213">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Thrombomodulin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M)</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Transmembrane protein (60-105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Cofactor/modulator: E</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receptor for thrombin; cofactor for thrombin activation of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stimulator of E</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to release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and E</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D</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F</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20p11.2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T</a:t>
                      </a:r>
                      <a:r>
                        <a:rPr lang="en-US" sz="100" b="1" i="0" u="none" strike="noStrike" kern="0" cap="none" spc="0" dirty="0">
                          <a:solidFill>
                            <a:srgbClr val="000000"/>
                          </a:solidFill>
                          <a:effectLst/>
                          <a:latin typeface="+mn-lt"/>
                          <a:ea typeface="Times New Roman" panose="02020603050405020304" pitchFamily="18" charset="0"/>
                          <a:cs typeface="Times New Roman" panose="02020603050405020304" pitchFamily="18" charset="0"/>
                          <a:sym typeface="Arial"/>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H</a:t>
                      </a:r>
                      <a:r>
                        <a:rPr lang="en-US" sz="100" b="1" i="0" u="none" strike="noStrike" kern="0" cap="none" spc="0" dirty="0">
                          <a:solidFill>
                            <a:srgbClr val="000000"/>
                          </a:solidFill>
                          <a:effectLst/>
                          <a:latin typeface="+mn-lt"/>
                          <a:ea typeface="Times New Roman" panose="02020603050405020304" pitchFamily="18" charset="0"/>
                          <a:cs typeface="Times New Roman" panose="02020603050405020304" pitchFamily="18" charset="0"/>
                          <a:sym typeface="Arial"/>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B</a:t>
                      </a:r>
                      <a:r>
                        <a:rPr lang="en-US" sz="100" b="1" i="0" u="none" strike="noStrike" kern="0" cap="none" spc="0" dirty="0">
                          <a:solidFill>
                            <a:srgbClr val="000000"/>
                          </a:solidFill>
                          <a:effectLst/>
                          <a:latin typeface="+mn-lt"/>
                          <a:ea typeface="Times New Roman" panose="02020603050405020304" pitchFamily="18" charset="0"/>
                          <a:cs typeface="Times New Roman" panose="02020603050405020304" pitchFamily="18" charset="0"/>
                          <a:sym typeface="Arial"/>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D</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783065"/>
                  </a:ext>
                </a:extLst>
              </a:tr>
              <a:tr h="538616">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Antithrombin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(58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Serpin: inhibitor of thrombin, factors 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kallikrein, plasmin,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61-72 h</a:t>
                      </a:r>
                      <a:r>
                        <a:rPr lang="en-US" sz="100" dirty="0">
                          <a:solidFill>
                            <a:schemeClr val="bg1"/>
                          </a:solidFill>
                          <a:effectLst/>
                          <a:latin typeface="+mn-lt"/>
                          <a:ea typeface="Times New Roman" panose="02020603050405020304" pitchFamily="18" charset="0"/>
                          <a:cs typeface="Times New Roman" panose="02020603050405020304" pitchFamily="18" charset="0"/>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1q23-25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C</a:t>
                      </a:r>
                      <a:r>
                        <a:rPr lang="en-US" sz="1200"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9540299"/>
                  </a:ext>
                </a:extLst>
              </a:tr>
              <a:tr h="379874">
                <a:tc>
                  <a:txBody>
                    <a:bodyPr/>
                    <a:lstStyle/>
                    <a:p>
                      <a:pPr marL="0" marR="0">
                        <a:spcBef>
                          <a:spcPts val="0"/>
                        </a:spcBef>
                        <a:spcAft>
                          <a:spcPts val="0"/>
                        </a:spcAft>
                        <a:tabLst>
                          <a:tab pos="1193800" algn="l"/>
                          <a:tab pos="2641600" algn="l"/>
                        </a:tabLst>
                      </a:pPr>
                      <a:r>
                        <a:rPr lang="en-US" sz="1200" dirty="0">
                          <a:solidFill>
                            <a:schemeClr val="tx1"/>
                          </a:solidFill>
                          <a:effectLst/>
                          <a:latin typeface="+mn-lt"/>
                          <a:ea typeface="Times New Roman" panose="02020603050405020304" pitchFamily="18" charset="0"/>
                          <a:cs typeface="Times New Roman" panose="02020603050405020304" pitchFamily="18" charset="0"/>
                        </a:rPr>
                        <a:t>Heparin cofactor</a:t>
                      </a:r>
                      <a:r>
                        <a:rPr lang="en-US" sz="600" dirty="0">
                          <a:solidFill>
                            <a:schemeClr val="tx1"/>
                          </a:solidFill>
                          <a:effectLst/>
                          <a:latin typeface="+mn-lt"/>
                          <a:ea typeface="Times New Roman" panose="02020603050405020304" pitchFamily="18" charset="0"/>
                          <a:cs typeface="Times New Roman" panose="02020603050405020304" pitchFamily="18" charset="0"/>
                        </a:rPr>
                        <a:t> Two</a:t>
                      </a:r>
                      <a:r>
                        <a:rPr lang="en-US" sz="1200" dirty="0">
                          <a:solidFill>
                            <a:schemeClr val="tx1"/>
                          </a:solidFill>
                          <a:effectLst/>
                          <a:latin typeface="+mn-lt"/>
                          <a:ea typeface="Times New Roman" panose="02020603050405020304" pitchFamily="18" charset="0"/>
                          <a:cs typeface="Times New Roman" panose="02020603050405020304" pitchFamily="18" charset="0"/>
                        </a:rPr>
                        <a:t> (H</a:t>
                      </a:r>
                      <a:r>
                        <a:rPr lang="en-US" sz="100" baseline="0"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chemeClr val="tx1"/>
                          </a:solidFill>
                          <a:effectLst/>
                          <a:latin typeface="+mn-lt"/>
                          <a:ea typeface="Times New Roman" panose="02020603050405020304" pitchFamily="18" charset="0"/>
                          <a:cs typeface="Times New Roman" panose="02020603050405020304" pitchFamily="18" charset="0"/>
                        </a:rPr>
                        <a:t>C</a:t>
                      </a:r>
                      <a:r>
                        <a:rPr lang="en-US" sz="100" baseline="0"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chemeClr val="tx1"/>
                          </a:solidFill>
                          <a:effectLst/>
                          <a:latin typeface="+mn-lt"/>
                          <a:ea typeface="Times New Roman" panose="02020603050405020304" pitchFamily="18" charset="0"/>
                          <a:cs typeface="Times New Roman" panose="02020603050405020304" pitchFamily="18" charset="0"/>
                        </a:rPr>
                        <a:t>I</a:t>
                      </a:r>
                      <a:r>
                        <a:rPr lang="en-US" sz="100" baseline="0"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chemeClr val="tx1"/>
                          </a:solidFill>
                          <a:effectLst/>
                          <a:latin typeface="+mn-lt"/>
                          <a:ea typeface="Times New Roman" panose="02020603050405020304" pitchFamily="18" charset="0"/>
                          <a:cs typeface="Times New Roman" panose="02020603050405020304" pitchFamily="18" charset="0"/>
                        </a:rPr>
                        <a:t>I)</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Glycoprotein (66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Serpin: inhibitor of thrombin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60 h</a:t>
                      </a:r>
                      <a:r>
                        <a:rPr lang="en-US" sz="100" dirty="0">
                          <a:solidFill>
                            <a:schemeClr val="bg1"/>
                          </a:solidFill>
                          <a:effectLst/>
                          <a:latin typeface="+mn-lt"/>
                          <a:ea typeface="Times New Roman" panose="02020603050405020304" pitchFamily="18" charset="0"/>
                          <a:cs typeface="Times New Roman" panose="02020603050405020304" pitchFamily="18" charset="0"/>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22q11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D</a:t>
                      </a:r>
                      <a:r>
                        <a:rPr lang="en-US" sz="1200" i="0"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37268"/>
                  </a:ext>
                </a:extLst>
              </a:tr>
              <a:tr h="379874">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C1-esterase inhibitor (C-I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N</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H)</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glycoprotein (105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Serpin: inhibitor of kallikrein, plasmin, C1,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70 h</a:t>
                      </a:r>
                      <a:r>
                        <a:rPr lang="en-US" sz="100" dirty="0">
                          <a:solidFill>
                            <a:schemeClr val="bg1"/>
                          </a:solidFill>
                          <a:effectLst/>
                          <a:latin typeface="+mn-lt"/>
                          <a:ea typeface="Times New Roman" panose="02020603050405020304" pitchFamily="18" charset="0"/>
                          <a:cs typeface="Times New Roman" panose="02020603050405020304" pitchFamily="18" charset="0"/>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11q11-13.1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G</a:t>
                      </a:r>
                      <a:r>
                        <a:rPr lang="en-US" sz="1200" i="1"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604563"/>
                  </a:ext>
                </a:extLst>
              </a:tr>
              <a:tr h="379874">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 C inhibitor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I-3)</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protein (57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Serpin: inhibitor of A</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C; also inhibits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V</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thrombin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23 days</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14q32.13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200" i="0" kern="0" spc="0" dirty="0">
                          <a:solidFill>
                            <a:srgbClr val="000000"/>
                          </a:solidFill>
                          <a:effectLst/>
                          <a:latin typeface="+mn-lt"/>
                          <a:ea typeface="Times New Roman" panose="02020603050405020304" pitchFamily="18" charset="0"/>
                          <a:cs typeface="Times New Roman" panose="02020603050405020304" pitchFamily="18" charset="0"/>
                        </a:rPr>
                        <a:t>5</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011315"/>
                  </a:ext>
                </a:extLst>
              </a:tr>
              <a:tr h="379874">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Protease Nexin 1 (P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N</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1)</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Single-chain protein (45-50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Cell-surface associated inhibitor of thrombin</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2q33-35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dirty="0">
                          <a:solidFill>
                            <a:srgbClr val="000000"/>
                          </a:solidFill>
                          <a:effectLst/>
                          <a:latin typeface="+mn-lt"/>
                          <a:ea typeface="Times New Roman" panose="02020603050405020304" pitchFamily="18" charset="0"/>
                          <a:cs typeface="Times New Roman" panose="02020603050405020304" pitchFamily="18" charset="0"/>
                        </a:rPr>
                        <a:t>E</a:t>
                      </a:r>
                      <a:r>
                        <a:rPr lang="en-US" sz="1200" i="0" dirty="0">
                          <a:solidFill>
                            <a:srgbClr val="000000"/>
                          </a:solidFill>
                          <a:effectLst/>
                          <a:latin typeface="+mn-lt"/>
                          <a:ea typeface="Times New Roman" panose="02020603050405020304" pitchFamily="18" charset="0"/>
                          <a:cs typeface="Times New Roman" panose="02020603050405020304" pitchFamily="18" charset="0"/>
                        </a:rPr>
                        <a:t>2</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263009"/>
                  </a:ext>
                </a:extLst>
              </a:tr>
              <a:tr h="552544">
                <a:tc>
                  <a:txBody>
                    <a:bodyPr/>
                    <a:lstStyle/>
                    <a:p>
                      <a:pPr marL="0" marR="0">
                        <a:spcBef>
                          <a:spcPts val="0"/>
                        </a:spcBef>
                        <a:spcAft>
                          <a:spcPts val="0"/>
                        </a:spcAft>
                        <a:tabLst>
                          <a:tab pos="1193800" algn="l"/>
                          <a:tab pos="2641600" algn="l"/>
                        </a:tabLst>
                      </a:pPr>
                      <a:r>
                        <a:rPr lang="en-US"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1</a:t>
                      </a:r>
                      <a:r>
                        <a:rPr lang="en-US" sz="1200" i="0" dirty="0">
                          <a:solidFill>
                            <a:srgbClr val="000000"/>
                          </a:solidFill>
                          <a:effectLst/>
                          <a:latin typeface="+mn-lt"/>
                          <a:ea typeface="Times New Roman" panose="02020603050405020304" pitchFamily="18" charset="0"/>
                          <a:cs typeface="Times New Roman" panose="02020603050405020304" pitchFamily="18" charset="0"/>
                        </a:rPr>
                        <a:t> - antitrypsin (</a:t>
                      </a:r>
                      <a:r>
                        <a:rPr lang="en-US"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1</a:t>
                      </a:r>
                      <a:r>
                        <a:rPr lang="en-US" sz="1200" i="0" dirty="0">
                          <a:solidFill>
                            <a:srgbClr val="000000"/>
                          </a:solidFill>
                          <a:effectLst/>
                          <a:latin typeface="+mn-lt"/>
                          <a:ea typeface="Times New Roman" panose="02020603050405020304" pitchFamily="18" charset="0"/>
                          <a:cs typeface="Times New Roman" panose="02020603050405020304" pitchFamily="18" charset="0"/>
                        </a:rPr>
                        <a:t> - proteinase inhibitor, </a:t>
                      </a:r>
                      <a:r>
                        <a:rPr lang="el-GR" sz="1200" i="1" dirty="0">
                          <a:solidFill>
                            <a:srgbClr val="000000"/>
                          </a:solidFill>
                          <a:effectLst/>
                          <a:latin typeface="+mn-lt"/>
                          <a:ea typeface="Times New Roman" panose="02020603050405020304" pitchFamily="18" charset="0"/>
                          <a:cs typeface="Times New Roman" panose="02020603050405020304" pitchFamily="18" charset="0"/>
                        </a:rPr>
                        <a:t>α</a:t>
                      </a:r>
                      <a:r>
                        <a:rPr lang="en-US" sz="1200" i="0" baseline="-25000" dirty="0">
                          <a:solidFill>
                            <a:srgbClr val="000000"/>
                          </a:solidFill>
                          <a:effectLst/>
                          <a:latin typeface="+mn-lt"/>
                          <a:ea typeface="Times New Roman" panose="02020603050405020304" pitchFamily="18" charset="0"/>
                          <a:cs typeface="Times New Roman" panose="02020603050405020304" pitchFamily="18" charset="0"/>
                        </a:rPr>
                        <a:t>1</a:t>
                      </a:r>
                      <a:r>
                        <a:rPr lang="en-US" sz="1200" i="0" dirty="0">
                          <a:solidFill>
                            <a:srgbClr val="000000"/>
                          </a:solidFill>
                          <a:effectLst/>
                          <a:latin typeface="+mn-lt"/>
                          <a:ea typeface="Times New Roman" panose="02020603050405020304" pitchFamily="18" charset="0"/>
                          <a:cs typeface="Times New Roman" panose="02020603050405020304" pitchFamily="18" charset="0"/>
                        </a:rPr>
                        <a:t>PI)</a:t>
                      </a:r>
                      <a:r>
                        <a:rPr lang="en-US" sz="1200" i="1" dirty="0">
                          <a:solidFill>
                            <a:srgbClr val="000000"/>
                          </a:solidFill>
                          <a:effectLst/>
                          <a:latin typeface="+mn-lt"/>
                          <a:ea typeface="Times New Roman" panose="02020603050405020304" pitchFamily="18" charset="0"/>
                          <a:cs typeface="Times New Roman" panose="02020603050405020304" pitchFamily="18" charset="0"/>
                        </a:rPr>
                        <a:t> </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Protein (55 k</a:t>
                      </a:r>
                      <a:r>
                        <a:rPr lang="en-US" sz="100" dirty="0">
                          <a:solidFill>
                            <a:schemeClr val="bg1"/>
                          </a:solidFill>
                          <a:effectLst/>
                          <a:latin typeface="+mn-lt"/>
                          <a:ea typeface="Times New Roman" panose="02020603050405020304" pitchFamily="18" charset="0"/>
                          <a:cs typeface="Times New Roman" panose="02020603050405020304" pitchFamily="18" charset="0"/>
                        </a:rPr>
                        <a:t>ilo</a:t>
                      </a:r>
                      <a:r>
                        <a:rPr lang="en-US" sz="1200" dirty="0">
                          <a:solidFill>
                            <a:srgbClr val="000000"/>
                          </a:solidFill>
                          <a:effectLst/>
                          <a:latin typeface="+mn-lt"/>
                          <a:ea typeface="Times New Roman" panose="02020603050405020304" pitchFamily="18" charset="0"/>
                          <a:cs typeface="Times New Roman" panose="02020603050405020304" pitchFamily="18" charset="0"/>
                        </a:rPr>
                        <a:t>Da</a:t>
                      </a:r>
                      <a:r>
                        <a:rPr lang="en-US" sz="100" dirty="0">
                          <a:solidFill>
                            <a:schemeClr val="bg1"/>
                          </a:solidFill>
                          <a:effectLst/>
                          <a:latin typeface="+mn-lt"/>
                          <a:ea typeface="Times New Roman" panose="02020603050405020304" pitchFamily="18" charset="0"/>
                          <a:cs typeface="Times New Roman" panose="02020603050405020304" pitchFamily="18" charset="0"/>
                        </a:rPr>
                        <a:t>ltons</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Serpin: inhibitor of F</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X</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I</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 thrombin, kallikrein, plasmin, t</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P</a:t>
                      </a:r>
                      <a:r>
                        <a:rPr lang="en-US" sz="100" baseline="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A</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144 h</a:t>
                      </a:r>
                      <a:r>
                        <a:rPr lang="en-US" sz="100" dirty="0">
                          <a:solidFill>
                            <a:schemeClr val="bg1"/>
                          </a:solidFill>
                          <a:effectLst/>
                          <a:latin typeface="+mn-lt"/>
                          <a:ea typeface="Times New Roman" panose="02020603050405020304" pitchFamily="18" charset="0"/>
                          <a:cs typeface="Times New Roman" panose="02020603050405020304" pitchFamily="18" charset="0"/>
                        </a:rPr>
                        <a:t>ou</a:t>
                      </a:r>
                      <a:r>
                        <a:rPr lang="en-US" sz="1200" dirty="0">
                          <a:solidFill>
                            <a:srgbClr val="000000"/>
                          </a:solidFill>
                          <a:effectLst/>
                          <a:latin typeface="+mn-lt"/>
                          <a:ea typeface="Times New Roman" panose="02020603050405020304" pitchFamily="18" charset="0"/>
                          <a:cs typeface="Times New Roman" panose="02020603050405020304" pitchFamily="18" charset="0"/>
                        </a:rPr>
                        <a:t>r</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93800" algn="l"/>
                          <a:tab pos="2641600" algn="l"/>
                        </a:tabLst>
                      </a:pPr>
                      <a:r>
                        <a:rPr lang="en-US" sz="1200" dirty="0">
                          <a:solidFill>
                            <a:srgbClr val="000000"/>
                          </a:solidFill>
                          <a:effectLst/>
                          <a:latin typeface="+mn-lt"/>
                          <a:ea typeface="Times New Roman" panose="02020603050405020304" pitchFamily="18" charset="0"/>
                          <a:cs typeface="Times New Roman" panose="02020603050405020304" pitchFamily="18" charset="0"/>
                        </a:rPr>
                        <a:t>14q32.1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S</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E</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R</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P</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I</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N</a:t>
                      </a:r>
                      <a:r>
                        <a:rPr lang="en-US" sz="100" b="1" i="0" kern="0" spc="0" dirty="0">
                          <a:solidFill>
                            <a:srgbClr val="000000"/>
                          </a:solidFill>
                          <a:effectLst/>
                          <a:latin typeface="+mn-lt"/>
                          <a:ea typeface="Times New Roman" panose="02020603050405020304" pitchFamily="18" charset="0"/>
                          <a:cs typeface="Times New Roman" panose="02020603050405020304" pitchFamily="18" charset="0"/>
                        </a:rPr>
                        <a:t> </a:t>
                      </a:r>
                      <a:r>
                        <a:rPr lang="en-US" sz="1200" b="1" i="0" kern="0" spc="0" dirty="0">
                          <a:solidFill>
                            <a:srgbClr val="000000"/>
                          </a:solidFill>
                          <a:effectLst/>
                          <a:latin typeface="+mn-lt"/>
                          <a:ea typeface="Times New Roman" panose="02020603050405020304" pitchFamily="18" charset="0"/>
                          <a:cs typeface="Times New Roman" panose="02020603050405020304" pitchFamily="18" charset="0"/>
                        </a:rPr>
                        <a:t>A</a:t>
                      </a:r>
                      <a:r>
                        <a:rPr lang="en-US" sz="1200" i="1" kern="0" spc="0" dirty="0">
                          <a:solidFill>
                            <a:srgbClr val="000000"/>
                          </a:solidFill>
                          <a:effectLst/>
                          <a:latin typeface="+mn-lt"/>
                          <a:ea typeface="Times New Roman" panose="02020603050405020304" pitchFamily="18" charset="0"/>
                          <a:cs typeface="Times New Roman" panose="02020603050405020304" pitchFamily="18" charset="0"/>
                        </a:rPr>
                        <a:t>1</a:t>
                      </a:r>
                      <a:r>
                        <a:rPr lang="en-US" sz="1200" dirty="0">
                          <a:solidFill>
                            <a:srgbClr val="000000"/>
                          </a:solidFill>
                          <a:effectLst/>
                          <a:latin typeface="+mn-lt"/>
                          <a:ea typeface="Times New Roman" panose="02020603050405020304" pitchFamily="18" charset="0"/>
                          <a:cs typeface="Times New Roman" panose="02020603050405020304" pitchFamily="18" charset="0"/>
                        </a:rPr>
                        <a:t>)</a:t>
                      </a:r>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673363"/>
                  </a:ext>
                </a:extLst>
              </a:tr>
            </a:tbl>
          </a:graphicData>
        </a:graphic>
      </p:graphicFrame>
    </p:spTree>
    <p:extLst>
      <p:ext uri="{BB962C8B-B14F-4D97-AF65-F5344CB8AC3E}">
        <p14:creationId xmlns:p14="http://schemas.microsoft.com/office/powerpoint/2010/main" val="2294857472"/>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12333</TotalTime>
  <Words>8181</Words>
  <Application>Microsoft Office PowerPoint</Application>
  <PresentationFormat>On-screen Show (4:3)</PresentationFormat>
  <Paragraphs>1101</Paragraphs>
  <Slides>116</Slides>
  <Notes>27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116</vt:i4>
      </vt:variant>
    </vt:vector>
  </HeadingPairs>
  <TitlesOfParts>
    <vt:vector size="128" baseType="lpstr">
      <vt:lpstr>ＭＳ Ｐゴシック</vt:lpstr>
      <vt:lpstr>Arial</vt:lpstr>
      <vt:lpstr>Calibri</vt:lpstr>
      <vt:lpstr>Calibri Light</vt:lpstr>
      <vt:lpstr>Cambria Math</vt:lpstr>
      <vt:lpstr>Noto Sans Symbols</vt:lpstr>
      <vt:lpstr>Times New Roman</vt:lpstr>
      <vt:lpstr>Verdana</vt:lpstr>
      <vt:lpstr>Wingdings</vt:lpstr>
      <vt:lpstr>1_508 Lecture</vt:lpstr>
      <vt:lpstr>Retrospect</vt:lpstr>
      <vt:lpstr>Equation</vt:lpstr>
      <vt:lpstr>Clinical Laboratory Hematology</vt:lpstr>
      <vt:lpstr>Hemostatic Balance (1 of 2)</vt:lpstr>
      <vt:lpstr>Figure 32-1 The Coagulation System</vt:lpstr>
      <vt:lpstr>Hemostatic Balance (2 of 2)</vt:lpstr>
      <vt:lpstr>Coagulation System</vt:lpstr>
      <vt:lpstr>Coagulation Pathways (1 of 2)</vt:lpstr>
      <vt:lpstr>Coagulation Pathways (2 of 2)</vt:lpstr>
      <vt:lpstr>Figure 32-2</vt:lpstr>
      <vt:lpstr>Coagulation Proteins (1 of 2)</vt:lpstr>
      <vt:lpstr>Coagulation Proteins (2 of 2)</vt:lpstr>
      <vt:lpstr>Table 32-1 Coagulation Factors in Intrinsic, Extrinsic, and Common Pathways</vt:lpstr>
      <vt:lpstr>Table 32-2 Summary of the Properties of Coagulation Factors (1 of 3)</vt:lpstr>
      <vt:lpstr>Table 32-2 Summary of the Properties of Coagulation Factors (2 of 3)</vt:lpstr>
      <vt:lpstr>Table 32-2 Summary of the Properties of Coagulation Factors (3 of 3)</vt:lpstr>
      <vt:lpstr>Properties of the Blood Coagulation Factors (1 of 3)</vt:lpstr>
      <vt:lpstr>Properties of the Blood Coagulation Factors (2 of 3)</vt:lpstr>
      <vt:lpstr>Properties of the Blood Coagulation Factors (3 of 3)</vt:lpstr>
      <vt:lpstr>Table 32-3 Coagulation Factor Groups Based on Physical Characteristics</vt:lpstr>
      <vt:lpstr>Mechanism of Action</vt:lpstr>
      <vt:lpstr>Vitamin K-Dependent Factors (1 of 2)</vt:lpstr>
      <vt:lpstr>Vitamin K-Dependent Factors (2 of 2)</vt:lpstr>
      <vt:lpstr>Figure 32-3</vt:lpstr>
      <vt:lpstr>Vitamin K Antagonists</vt:lpstr>
      <vt:lpstr>Structure of Blood Coagulation Proteins</vt:lpstr>
      <vt:lpstr>Coagulation Cascade</vt:lpstr>
      <vt:lpstr>Introduction-Coagulation Cascade</vt:lpstr>
      <vt:lpstr>Complex Formation on Phospholipid Surfaces (1 of 2)</vt:lpstr>
      <vt:lpstr>Complex Formation on Phospholipid Surfaces (2 of 2)</vt:lpstr>
      <vt:lpstr>Table 32-4 Coagulation Protease-Cofactor Complexes</vt:lpstr>
      <vt:lpstr>Figure 32-4</vt:lpstr>
      <vt:lpstr>Intrinsic System Pathway (1 of 3)</vt:lpstr>
      <vt:lpstr>Intrinsic System Pathway (2 of 3)</vt:lpstr>
      <vt:lpstr>Intrinsic System Pathway (3 of 3)</vt:lpstr>
      <vt:lpstr>Factor Twelve    -Hageman Factor (1 of 2)</vt:lpstr>
      <vt:lpstr>Factor Twelve    -Hageman Factor (2 of 2)</vt:lpstr>
      <vt:lpstr>Prekallikrein</vt:lpstr>
      <vt:lpstr>H M W Kininogen (H K)</vt:lpstr>
      <vt:lpstr>Figure 32-5 Role of Contact Factors in Physiologic Systems</vt:lpstr>
      <vt:lpstr>Factor Eleven</vt:lpstr>
      <vt:lpstr>Factor Nine</vt:lpstr>
      <vt:lpstr>Factor Eight (1 of 2)</vt:lpstr>
      <vt:lpstr>Factor Eight (2 of 2)</vt:lpstr>
      <vt:lpstr>Figure 32-6</vt:lpstr>
      <vt:lpstr>Figure 32-7</vt:lpstr>
      <vt:lpstr>von Willebrand Factor (1 of 2)</vt:lpstr>
      <vt:lpstr>von Willebrand Factor (2 of 2)</vt:lpstr>
      <vt:lpstr>Figure 32-8 Synthesis and Secretion of F V I I I/von Willebrand Complex</vt:lpstr>
      <vt:lpstr>Figure 32-9</vt:lpstr>
      <vt:lpstr>Extrinsic Pathway</vt:lpstr>
      <vt:lpstr>Tissue Factor</vt:lpstr>
      <vt:lpstr>Factor Seven</vt:lpstr>
      <vt:lpstr>Common Pathway</vt:lpstr>
      <vt:lpstr>Factor Ten</vt:lpstr>
      <vt:lpstr>Factor Five</vt:lpstr>
      <vt:lpstr>Figure 32-10 Synthesis, Processing, and Activation of F V</vt:lpstr>
      <vt:lpstr>Figure 32-11 The Prothrombinase Complex (F X a, F V a, C a++) Activates Prothrombin to Thrombin</vt:lpstr>
      <vt:lpstr>Prothrombin-Factor Two</vt:lpstr>
      <vt:lpstr>Roles of Thrombin (1 of 2)</vt:lpstr>
      <vt:lpstr>Roles of Thrombin (2 of 2)</vt:lpstr>
      <vt:lpstr>Figure 32-12 The Multifactorial Roles of Thrombin</vt:lpstr>
      <vt:lpstr>Fibrinogen (1 of 2)</vt:lpstr>
      <vt:lpstr>Figure 32-13 Formation of Fibrin Polymer</vt:lpstr>
      <vt:lpstr>Fibrinogen (2 of 2)</vt:lpstr>
      <vt:lpstr>Figure 32-14 Formation of Fibrin Polymer</vt:lpstr>
      <vt:lpstr>Factor Thirteen</vt:lpstr>
      <vt:lpstr>Roles of X I I I a</vt:lpstr>
      <vt:lpstr>Primary and Secondary Hemostasis (1 of 2)</vt:lpstr>
      <vt:lpstr>Primary and Secondary Hemostasis (2 of 2)</vt:lpstr>
      <vt:lpstr>Physiologic Hemostasis</vt:lpstr>
      <vt:lpstr>Fibrinolytic System</vt:lpstr>
      <vt:lpstr>Fibrinolysis</vt:lpstr>
      <vt:lpstr>Table 32-5 Summary of Properties of the Components of the Fibrinolytic System (1 of 3)</vt:lpstr>
      <vt:lpstr>Table 32-5 Summary of Properties of the Components of the Fibrinolytic System (2 of 3)</vt:lpstr>
      <vt:lpstr>Table 32-5 Summary of Properties of the Components of the Fibrinolytic System (3 of 3)</vt:lpstr>
      <vt:lpstr>Plasminogen (P L G) and Plasmin (P L N)</vt:lpstr>
      <vt:lpstr>Activators of Fibrinolysis</vt:lpstr>
      <vt:lpstr>Contact Pathway Plasminogen Activators</vt:lpstr>
      <vt:lpstr>Tissue-Type Plasminogen Activator (t P A)</vt:lpstr>
      <vt:lpstr>Urinary-Type T P A (u P A)</vt:lpstr>
      <vt:lpstr>Exogenous Activators</vt:lpstr>
      <vt:lpstr>Fibrin/Fibrinogen Degradation (1 of 2)</vt:lpstr>
      <vt:lpstr>Fibrin/Fibrinogen Degradation (2 of 2)</vt:lpstr>
      <vt:lpstr>Figure 32-15 The Fibrinolytic System</vt:lpstr>
      <vt:lpstr>Figure 32-16 Plasmin Degradation of Fibrinogen</vt:lpstr>
      <vt:lpstr>Figure 32-17</vt:lpstr>
      <vt:lpstr>Systemic Effects of Plasmin</vt:lpstr>
      <vt:lpstr>Inhibitors of Fibrinolysis (1 of 4)</vt:lpstr>
      <vt:lpstr>Inhibitors of Fibrinolysis (2 of 4)</vt:lpstr>
      <vt:lpstr>Inhibitors of Fibrinolysis (3 of 4)</vt:lpstr>
      <vt:lpstr>Figure 32-18 Downregulation of Plasmin Formation by T A F I</vt:lpstr>
      <vt:lpstr>Inhibitors of Fibrinolysis (4 of 4)</vt:lpstr>
      <vt:lpstr>Control of Hemostasis</vt:lpstr>
      <vt:lpstr>Blood Flow</vt:lpstr>
      <vt:lpstr>Liver Clearance</vt:lpstr>
      <vt:lpstr>Positive Feedback Amplification</vt:lpstr>
      <vt:lpstr>Figure 32-19 Positive Feedback Loops in Coagulation</vt:lpstr>
      <vt:lpstr>Negative Feedback Inhibition</vt:lpstr>
      <vt:lpstr>Biochemical Inhibitors</vt:lpstr>
      <vt:lpstr>Table 32-6 Summary of Blood Coagulation Regulatory Molecules (1 of 2)</vt:lpstr>
      <vt:lpstr>Table 32-6 Summary of Blood Coagulation Regulatory Molecules (2 of 2)</vt:lpstr>
      <vt:lpstr>Figure 32-20 Major Naturally Occurring Inhibitors of Coagulation</vt:lpstr>
      <vt:lpstr>Blood Coagulation Regulatory Molecules (1 of 8)</vt:lpstr>
      <vt:lpstr>Blood Coagulation Regulatory Molecules (2 of 8)</vt:lpstr>
      <vt:lpstr>Blood Coagulation Regulatory Molecules (3 of 8)</vt:lpstr>
      <vt:lpstr>Blood Coagulation Regulatory Molecules (4 of 8)</vt:lpstr>
      <vt:lpstr>Blood Coagulation Regulatory Molecules (5 of 8)</vt:lpstr>
      <vt:lpstr>Blood Coagulation Regulatory Molecules (6 of 8)</vt:lpstr>
      <vt:lpstr>Figure 32-21 Protein C (P C) Pathway</vt:lpstr>
      <vt:lpstr>Blood Coagulation Regulatory Molecules (7 of 8)</vt:lpstr>
      <vt:lpstr>Figure 32-22</vt:lpstr>
      <vt:lpstr>Blood Coagulation Regulatory Molecules (8 of 8)</vt:lpstr>
      <vt:lpstr>Physiologic Hemostasis (1 of 2)</vt:lpstr>
      <vt:lpstr>Physiologic Hemostasis (2 of 2)</vt:lpstr>
      <vt:lpstr>Figure 32-23</vt:lpstr>
      <vt:lpstr>Basal Coagulation</vt:lpstr>
      <vt:lpstr>Hemostasis in the Newborn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Laboratory Hematology, Fourth Edition, Chapter 32, Secondary Hemostasis and Fibrinolysis</dc:title>
  <dc:subject>Health</dc:subject>
  <dc:creator>McKenzie/Piwowar/Williams</dc:creator>
  <cp:keywords>Clinical Laboratory Hematology</cp:keywords>
  <cp:lastModifiedBy>Tyler Thomas</cp:lastModifiedBy>
  <cp:revision>1701</cp:revision>
  <dcterms:modified xsi:type="dcterms:W3CDTF">2025-01-30T15:52:10Z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