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716" r:id="rId2"/>
  </p:sldMasterIdLst>
  <p:notesMasterIdLst>
    <p:notesMasterId r:id="rId100"/>
  </p:notesMasterIdLst>
  <p:handoutMasterIdLst>
    <p:handoutMasterId r:id="rId101"/>
  </p:handoutMasterIdLst>
  <p:sldIdLst>
    <p:sldId id="353" r:id="rId3"/>
    <p:sldId id="389" r:id="rId4"/>
    <p:sldId id="390" r:id="rId5"/>
    <p:sldId id="391" r:id="rId6"/>
    <p:sldId id="392" r:id="rId7"/>
    <p:sldId id="393" r:id="rId8"/>
    <p:sldId id="395" r:id="rId9"/>
    <p:sldId id="394"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92"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447" r:id="rId62"/>
    <p:sldId id="448" r:id="rId63"/>
    <p:sldId id="449" r:id="rId64"/>
    <p:sldId id="450" r:id="rId65"/>
    <p:sldId id="451" r:id="rId66"/>
    <p:sldId id="452" r:id="rId67"/>
    <p:sldId id="453"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481" r:id="rId96"/>
    <p:sldId id="482" r:id="rId97"/>
    <p:sldId id="483" r:id="rId98"/>
    <p:sldId id="484" r:id="rId9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8" userDrawn="1">
          <p15:clr>
            <a:srgbClr val="A4A3A4"/>
          </p15:clr>
        </p15:guide>
        <p15:guide id="3" orient="horz" pos="3974" userDrawn="1">
          <p15:clr>
            <a:srgbClr val="A4A3A4"/>
          </p15:clr>
        </p15:guide>
        <p15:guide id="4" orient="horz" pos="777" userDrawn="1">
          <p15:clr>
            <a:srgbClr val="A4A3A4"/>
          </p15:clr>
        </p15:guide>
        <p15:guide id="5" orient="horz" pos="1026" userDrawn="1">
          <p15:clr>
            <a:srgbClr val="A4A3A4"/>
          </p15:clr>
        </p15:guide>
        <p15:guide id="6" pos="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8140" autoAdjust="0"/>
  </p:normalViewPr>
  <p:slideViewPr>
    <p:cSldViewPr snapToGrid="0" snapToObjects="1">
      <p:cViewPr varScale="1">
        <p:scale>
          <a:sx n="103" d="100"/>
          <a:sy n="103" d="100"/>
        </p:scale>
        <p:origin x="2028" y="102"/>
      </p:cViewPr>
      <p:guideLst>
        <p:guide orient="horz" pos="4178"/>
        <p:guide orient="horz" pos="3974"/>
        <p:guide orient="horz" pos="777"/>
        <p:guide orient="horz" pos="1026"/>
        <p:guide pos="27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Petechiae. (b) Ecchymosis. (c) Hematoma.</a:t>
            </a:r>
            <a:endParaRPr lang="en-US" b="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0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effectLst/>
                <a:latin typeface="Arial"/>
                <a:ea typeface="Arial"/>
                <a:cs typeface="Arial"/>
                <a:sym typeface="Arial"/>
              </a:rPr>
              <a:t>(a) Platelets with normal size and granulation. (b) Many large platelets, including a giant platelet identified by the arrow, and a few hypogranular platelets. (c) A large, agranular platelet. (peripheral blood, Wright-Giemsa stain, 1000× magnification)</a:t>
            </a:r>
            <a:endParaRPr lang="en-US" b="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328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IL-3, interleukin-3; GM-CSF, granulocyte macrophage colony-stimulating factor; TPO, thrombopoietin; X, abnormal or absent.</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851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 immune thrombocytopenia, Fc receptors of the splenic macrophages (M) recognize antibody-sensitized platelets and eliminate them from the circulation. The bone marrow is stimulated by thrombopoietin (TPO) and produces increased numbers of megakaryocytes. Thrombocytopenia develops if immune destruction exceeds the compensatory capacity of the marrow. The antibody can also injure megakaryocytes.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890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Platelet autoantibodies or alloantibodies bind to epitopes on GPIIb/IIIa, GPIb/IX, most frequently, or to other glycoproteins resulting in ITP. (b) Quinine-/quinidine-dependent antibodies bind to a complex of drug and glycoprotein, usually either GPIb/IX or GPIIb/IIIa. (c) Heparin binds platelet factor 4, and the heparin/PF4 complex attaches to IgG antiheparin antibodies via the Fab combining site. The Fc portion of the antibody binds to platelet Fc</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IIa receptors.</a:t>
            </a:r>
            <a:endParaRPr lang="en-US" b="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098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(peripheral blood, Wright-Giemsa stain, 1000× magnification)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2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Bernard-Soulier syndrome. (b) von Willebrand disease. (c) Glanzmann thrombasthenia. (d)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-storage pool disease, aspirin ingestion, uremia, thromboxane A</a:t>
            </a:r>
            <a:r>
              <a:rPr lang="en-US" sz="1200" b="0" i="0" u="none" strike="noStrike" kern="1200" cap="none" baseline="-25000" dirty="0">
                <a:solidFill>
                  <a:schemeClr val="tx1"/>
                </a:solidFill>
                <a:effectLst/>
                <a:latin typeface="Arial"/>
                <a:ea typeface="Arial"/>
                <a:cs typeface="Arial"/>
                <a:sym typeface="Arial"/>
              </a:rPr>
              <a:t>2</a:t>
            </a:r>
            <a:r>
              <a:rPr lang="en-US" sz="1200" b="0" i="0" u="none" strike="noStrike" kern="1200" cap="none" dirty="0">
                <a:solidFill>
                  <a:schemeClr val="tx1"/>
                </a:solidFill>
                <a:effectLst/>
                <a:latin typeface="Arial"/>
                <a:ea typeface="Arial"/>
                <a:cs typeface="Arial"/>
                <a:sym typeface="Arial"/>
              </a:rPr>
              <a:t> deficiency. (e) Myeloproliferative neoplasm.</a:t>
            </a:r>
            <a:endParaRPr lang="en-US" b="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174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4205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856517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304944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076321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926986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63163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82601771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441058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5363879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05279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19978205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92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8884725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67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182153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595693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78863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5351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673" r:id="rId18"/>
    <p:sldLayoutId id="2147483695" r:id="rId19"/>
    <p:sldLayoutId id="2147483700" r:id="rId2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slideLayout" Target="../slideLayouts/slideLayout16.x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0.bin"/><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1.bin"/><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3.bin"/><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024"/>
            <a:ext cx="8229600" cy="693308"/>
          </a:xfrm>
        </p:spPr>
        <p:txBody>
          <a:bodyPr anchor="ctr">
            <a:normAutofit fontScale="90000"/>
          </a:bodyPr>
          <a:lstStyle/>
          <a:p>
            <a:pPr algn="ctr"/>
            <a:r>
              <a:rPr lang="en-US" sz="3600" dirty="0">
                <a:latin typeface="+mj-lt"/>
              </a:rPr>
              <a:t>Clinical Laboratory Hematology</a:t>
            </a:r>
            <a:endParaRPr lang="en-US" altLang="en-US" sz="3600" dirty="0">
              <a:solidFill>
                <a:schemeClr val="tx2"/>
              </a:solidFill>
              <a:latin typeface="+mj-lt"/>
              <a:cs typeface="Times New Roman" panose="02020603050405020304" pitchFamily="18" charset="0"/>
            </a:endParaRPr>
          </a:p>
        </p:txBody>
      </p:sp>
      <p:sp>
        <p:nvSpPr>
          <p:cNvPr id="5" name="Text Placeholder 4"/>
          <p:cNvSpPr>
            <a:spLocks noGrp="1"/>
          </p:cNvSpPr>
          <p:nvPr>
            <p:ph type="body" idx="3"/>
          </p:nvPr>
        </p:nvSpPr>
        <p:spPr>
          <a:xfrm>
            <a:off x="2509935" y="2962471"/>
            <a:ext cx="3657600" cy="1175656"/>
          </a:xfrm>
        </p:spPr>
        <p:txBody>
          <a:bodyPr>
            <a:normAutofit/>
          </a:bodyPr>
          <a:lstStyle/>
          <a:p>
            <a:pPr algn="ctr"/>
            <a:r>
              <a:rPr lang="en-US" sz="2800" b="1" dirty="0">
                <a:latin typeface="+mn-lt"/>
              </a:rPr>
              <a:t>Disorders of Primary Hemostasis</a:t>
            </a:r>
          </a:p>
        </p:txBody>
      </p:sp>
      <p:sp>
        <p:nvSpPr>
          <p:cNvPr id="6" name="Text Placeholder 5"/>
          <p:cNvSpPr>
            <a:spLocks noGrp="1"/>
          </p:cNvSpPr>
          <p:nvPr>
            <p:ph type="body" idx="13"/>
          </p:nvPr>
        </p:nvSpPr>
        <p:spPr>
          <a:xfrm>
            <a:off x="2661719" y="6489702"/>
            <a:ext cx="6025081" cy="368298"/>
          </a:xfrm>
        </p:spPr>
        <p:txBody>
          <a:bodyPr anchor="ctr"/>
          <a:lstStyle/>
          <a:p>
            <a:pPr lvl="0">
              <a:spcBef>
                <a:spcPts val="1500"/>
              </a:spcBef>
            </a:pPr>
            <a:r>
              <a:rPr lang="en-US" altLang="en-US" sz="1200" dirty="0">
                <a:solidFill>
                  <a:srgbClr val="000000"/>
                </a:solidFill>
                <a:latin typeface="Verdana" panose="020B0604030504040204" pitchFamily="34" charset="0"/>
              </a:rPr>
              <a:t>Copyright © 2020, 2015, 2012 Pearson Education, Inc. All Rights Reserved</a:t>
            </a:r>
          </a:p>
        </p:txBody>
      </p:sp>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8331-324E-4C84-A8DC-AAC464777493}"/>
              </a:ext>
            </a:extLst>
          </p:cNvPr>
          <p:cNvSpPr>
            <a:spLocks noGrp="1"/>
          </p:cNvSpPr>
          <p:nvPr>
            <p:ph type="title"/>
          </p:nvPr>
        </p:nvSpPr>
        <p:spPr/>
        <p:txBody>
          <a:bodyPr>
            <a:normAutofit fontScale="90000"/>
          </a:bodyPr>
          <a:lstStyle/>
          <a:p>
            <a:r>
              <a:rPr lang="en-US" sz="3000" dirty="0"/>
              <a:t>Table 33-1 Clinical and Laboratory Findings in General Hemostatic Disorders</a:t>
            </a:r>
            <a:br>
              <a:rPr lang="en-US" sz="3000" dirty="0"/>
            </a:br>
            <a:endParaRPr lang="en-US" sz="3000" dirty="0"/>
          </a:p>
        </p:txBody>
      </p:sp>
      <p:sp>
        <p:nvSpPr>
          <p:cNvPr id="4" name="Content Placeholder 3">
            <a:extLst>
              <a:ext uri="{FF2B5EF4-FFF2-40B4-BE49-F238E27FC236}">
                <a16:creationId xmlns:a16="http://schemas.microsoft.com/office/drawing/2014/main" id="{5DF40F63-E180-4620-9A5F-3F7135A366A0}"/>
              </a:ext>
            </a:extLst>
          </p:cNvPr>
          <p:cNvSpPr>
            <a:spLocks noGrp="1"/>
          </p:cNvSpPr>
          <p:nvPr>
            <p:ph sz="quarter" idx="13"/>
          </p:nvPr>
        </p:nvSpPr>
        <p:spPr>
          <a:xfrm>
            <a:off x="354563" y="1267743"/>
            <a:ext cx="8229600" cy="480125"/>
          </a:xfrm>
        </p:spPr>
        <p:txBody>
          <a:bodyPr/>
          <a:lstStyle/>
          <a:p>
            <a:pPr marL="432" indent="0">
              <a:spcBef>
                <a:spcPts val="600"/>
              </a:spcBef>
              <a:buNone/>
            </a:pPr>
            <a:r>
              <a:rPr lang="en-US" sz="1200" dirty="0"/>
              <a:t>P</a:t>
            </a:r>
            <a:r>
              <a:rPr lang="en-US" sz="100" dirty="0"/>
              <a:t> </a:t>
            </a:r>
            <a:r>
              <a:rPr lang="en-US" sz="1200" dirty="0"/>
              <a:t>l</a:t>
            </a:r>
            <a:r>
              <a:rPr lang="en-US" sz="100" dirty="0"/>
              <a:t> </a:t>
            </a:r>
            <a:r>
              <a:rPr lang="en-US" sz="1200" dirty="0"/>
              <a:t>t, platelet count; N, normal; A, abnormal.</a:t>
            </a:r>
          </a:p>
          <a:p>
            <a:pPr marL="432" indent="0">
              <a:spcBef>
                <a:spcPts val="600"/>
              </a:spcBef>
              <a:buNone/>
            </a:pPr>
            <a:r>
              <a:rPr lang="en-US" sz="1200" dirty="0"/>
              <a:t>*One or both of the P</a:t>
            </a:r>
            <a:r>
              <a:rPr lang="en-US" sz="100" dirty="0"/>
              <a:t> </a:t>
            </a:r>
            <a:r>
              <a:rPr lang="en-US" sz="1200" dirty="0"/>
              <a:t>T and A</a:t>
            </a:r>
            <a:r>
              <a:rPr lang="en-US" sz="100" dirty="0"/>
              <a:t> </a:t>
            </a:r>
            <a:r>
              <a:rPr lang="en-US" sz="1200" dirty="0"/>
              <a:t>P</a:t>
            </a:r>
            <a:r>
              <a:rPr lang="en-US" sz="100" dirty="0"/>
              <a:t> </a:t>
            </a:r>
            <a:r>
              <a:rPr lang="en-US" sz="1200" dirty="0"/>
              <a:t>T</a:t>
            </a:r>
            <a:r>
              <a:rPr lang="en-US" sz="100" dirty="0"/>
              <a:t> </a:t>
            </a:r>
            <a:r>
              <a:rPr lang="en-US" sz="1200" dirty="0"/>
              <a:t>T will be abnormal depending on the the coagulation factor(s) involved.</a:t>
            </a:r>
          </a:p>
        </p:txBody>
      </p:sp>
      <p:graphicFrame>
        <p:nvGraphicFramePr>
          <p:cNvPr id="5" name="Table 4">
            <a:extLst>
              <a:ext uri="{FF2B5EF4-FFF2-40B4-BE49-F238E27FC236}">
                <a16:creationId xmlns:a16="http://schemas.microsoft.com/office/drawing/2014/main" id="{DEE60B7A-509B-4C8F-95DA-D7EC8D4A1C25}"/>
              </a:ext>
            </a:extLst>
          </p:cNvPr>
          <p:cNvGraphicFramePr>
            <a:graphicFrameLocks noGrp="1"/>
          </p:cNvGraphicFramePr>
          <p:nvPr>
            <p:extLst>
              <p:ext uri="{D42A27DB-BD31-4B8C-83A1-F6EECF244321}">
                <p14:modId xmlns:p14="http://schemas.microsoft.com/office/powerpoint/2010/main" val="3423763005"/>
              </p:ext>
            </p:extLst>
          </p:nvPr>
        </p:nvGraphicFramePr>
        <p:xfrm>
          <a:off x="354563" y="1880090"/>
          <a:ext cx="8229600" cy="4252976"/>
        </p:xfrm>
        <a:graphic>
          <a:graphicData uri="http://schemas.openxmlformats.org/drawingml/2006/table">
            <a:tbl>
              <a:tblPr firstRow="1" bandRow="1">
                <a:tableStyleId>{2D5ABB26-0587-4C30-8999-92F81FD0307C}</a:tableStyleId>
              </a:tblPr>
              <a:tblGrid>
                <a:gridCol w="1916349">
                  <a:extLst>
                    <a:ext uri="{9D8B030D-6E8A-4147-A177-3AD203B41FA5}">
                      <a16:colId xmlns:a16="http://schemas.microsoft.com/office/drawing/2014/main" val="249967348"/>
                    </a:ext>
                  </a:extLst>
                </a:gridCol>
                <a:gridCol w="1080851">
                  <a:extLst>
                    <a:ext uri="{9D8B030D-6E8A-4147-A177-3AD203B41FA5}">
                      <a16:colId xmlns:a16="http://schemas.microsoft.com/office/drawing/2014/main" val="3482118883"/>
                    </a:ext>
                  </a:extLst>
                </a:gridCol>
                <a:gridCol w="1542143">
                  <a:extLst>
                    <a:ext uri="{9D8B030D-6E8A-4147-A177-3AD203B41FA5}">
                      <a16:colId xmlns:a16="http://schemas.microsoft.com/office/drawing/2014/main" val="979286485"/>
                    </a:ext>
                  </a:extLst>
                </a:gridCol>
                <a:gridCol w="947057">
                  <a:extLst>
                    <a:ext uri="{9D8B030D-6E8A-4147-A177-3AD203B41FA5}">
                      <a16:colId xmlns:a16="http://schemas.microsoft.com/office/drawing/2014/main" val="2740805424"/>
                    </a:ext>
                  </a:extLst>
                </a:gridCol>
                <a:gridCol w="849086">
                  <a:extLst>
                    <a:ext uri="{9D8B030D-6E8A-4147-A177-3AD203B41FA5}">
                      <a16:colId xmlns:a16="http://schemas.microsoft.com/office/drawing/2014/main" val="815485297"/>
                    </a:ext>
                  </a:extLst>
                </a:gridCol>
                <a:gridCol w="1894114">
                  <a:extLst>
                    <a:ext uri="{9D8B030D-6E8A-4147-A177-3AD203B41FA5}">
                      <a16:colId xmlns:a16="http://schemas.microsoft.com/office/drawing/2014/main" val="394270027"/>
                    </a:ext>
                  </a:extLst>
                </a:gridCol>
              </a:tblGrid>
              <a:tr h="370840">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Condition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Bleeding Symptoms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dirty="0">
                          <a:solidFill>
                            <a:schemeClr val="tx1"/>
                          </a:solidFill>
                          <a:effectLst/>
                          <a:latin typeface="+mn-lt"/>
                          <a:ea typeface="+mn-ea"/>
                          <a:cs typeface="+mn-cs"/>
                          <a:sym typeface="Arial"/>
                        </a:rPr>
                        <a:t>Screen Test Results</a:t>
                      </a:r>
                    </a:p>
                    <a:p>
                      <a:r>
                        <a:rPr lang="en-US" sz="1200" b="1" i="0" u="none" strike="noStrike" cap="none" dirty="0">
                          <a:solidFill>
                            <a:schemeClr val="tx1"/>
                          </a:solidFill>
                          <a:effectLst/>
                          <a:latin typeface="+mn-lt"/>
                          <a:ea typeface="+mn-ea"/>
                          <a:cs typeface="+mn-cs"/>
                          <a:sym typeface="Arial"/>
                        </a:rPr>
                        <a:t>P</a:t>
                      </a:r>
                      <a:r>
                        <a:rPr lang="en-US" sz="100" b="0" i="0" u="none" strike="noStrike" cap="none" dirty="0">
                          <a:solidFill>
                            <a:schemeClr val="dk1"/>
                          </a:solidFill>
                          <a:latin typeface="+mn-lt"/>
                          <a:ea typeface="Arial"/>
                          <a:cs typeface="Arial"/>
                          <a:sym typeface="Arial"/>
                        </a:rPr>
                        <a:t> </a:t>
                      </a:r>
                      <a:r>
                        <a:rPr lang="en-US" sz="1200" b="1" i="0" u="none" strike="noStrike" cap="none" dirty="0">
                          <a:solidFill>
                            <a:schemeClr val="tx1"/>
                          </a:solidFill>
                          <a:effectLst/>
                          <a:latin typeface="+mn-lt"/>
                          <a:ea typeface="+mn-ea"/>
                          <a:cs typeface="+mn-cs"/>
                          <a:sym typeface="Arial"/>
                        </a:rPr>
                        <a:t>l</a:t>
                      </a:r>
                      <a:r>
                        <a:rPr lang="en-US" sz="100" b="0" i="0" u="none" strike="noStrike" cap="none" dirty="0">
                          <a:solidFill>
                            <a:schemeClr val="dk1"/>
                          </a:solidFill>
                          <a:latin typeface="+mn-lt"/>
                          <a:ea typeface="Arial"/>
                          <a:cs typeface="Arial"/>
                          <a:sym typeface="Arial"/>
                        </a:rPr>
                        <a:t> </a:t>
                      </a:r>
                      <a:r>
                        <a:rPr lang="en-US" sz="1200" b="1" i="0" u="none" strike="noStrike" cap="none" dirty="0">
                          <a:solidFill>
                            <a:schemeClr val="tx1"/>
                          </a:solidFill>
                          <a:effectLst/>
                          <a:latin typeface="+mn-lt"/>
                          <a:ea typeface="+mn-ea"/>
                          <a:cs typeface="+mn-cs"/>
                          <a:sym typeface="Arial"/>
                        </a:rPr>
                        <a:t>t</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dirty="0">
                          <a:solidFill>
                            <a:schemeClr val="tx1"/>
                          </a:solidFill>
                          <a:effectLst/>
                          <a:latin typeface="+mn-lt"/>
                          <a:ea typeface="+mn-ea"/>
                          <a:cs typeface="+mn-cs"/>
                          <a:sym typeface="Arial"/>
                        </a:rPr>
                        <a:t>Screen Test Results</a:t>
                      </a:r>
                    </a:p>
                    <a:p>
                      <a:r>
                        <a:rPr lang="en-US" sz="1200" b="1" i="0" u="none" strike="noStrike" cap="none" dirty="0">
                          <a:solidFill>
                            <a:schemeClr val="tx1"/>
                          </a:solidFill>
                          <a:effectLst/>
                          <a:latin typeface="+mn-lt"/>
                          <a:ea typeface="+mn-ea"/>
                          <a:cs typeface="+mn-cs"/>
                          <a:sym typeface="Arial"/>
                        </a:rPr>
                        <a:t>P</a:t>
                      </a:r>
                      <a:r>
                        <a:rPr lang="en-US" sz="100" b="1" i="0" u="none" strike="noStrike" cap="none" baseline="0" dirty="0">
                          <a:solidFill>
                            <a:schemeClr val="tx1"/>
                          </a:solidFill>
                          <a:effectLst/>
                          <a:latin typeface="+mn-lt"/>
                          <a:ea typeface="+mn-ea"/>
                          <a:cs typeface="+mn-cs"/>
                          <a:sym typeface="Arial"/>
                        </a:rPr>
                        <a:t> </a:t>
                      </a:r>
                      <a:r>
                        <a:rPr lang="en-US" sz="1200" b="1" i="0" u="none" strike="noStrike" cap="none" dirty="0">
                          <a:solidFill>
                            <a:schemeClr val="tx1"/>
                          </a:solidFill>
                          <a:effectLst/>
                          <a:latin typeface="+mn-lt"/>
                          <a:ea typeface="+mn-ea"/>
                          <a:cs typeface="+mn-cs"/>
                          <a:sym typeface="Arial"/>
                        </a:rPr>
                        <a:t>T</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dirty="0">
                          <a:solidFill>
                            <a:schemeClr val="tx1"/>
                          </a:solidFill>
                          <a:effectLst/>
                          <a:latin typeface="+mn-lt"/>
                          <a:ea typeface="+mn-ea"/>
                          <a:cs typeface="+mn-cs"/>
                          <a:sym typeface="Arial"/>
                        </a:rPr>
                        <a:t>Screen Test Results</a:t>
                      </a:r>
                    </a:p>
                    <a:p>
                      <a:r>
                        <a:rPr lang="en-US" sz="1200" b="1" i="0" u="none" strike="noStrike" cap="none" dirty="0">
                          <a:solidFill>
                            <a:schemeClr val="tx1"/>
                          </a:solidFill>
                          <a:effectLst/>
                          <a:latin typeface="+mn-lt"/>
                          <a:ea typeface="+mn-ea"/>
                          <a:cs typeface="+mn-cs"/>
                          <a:sym typeface="Arial"/>
                        </a:rPr>
                        <a:t>A</a:t>
                      </a:r>
                      <a:r>
                        <a:rPr lang="en-US" sz="100" b="1" i="0" u="none" strike="noStrike" cap="none" baseline="0" dirty="0">
                          <a:solidFill>
                            <a:schemeClr val="tx1"/>
                          </a:solidFill>
                          <a:effectLst/>
                          <a:latin typeface="+mn-lt"/>
                          <a:ea typeface="+mn-ea"/>
                          <a:cs typeface="+mn-cs"/>
                          <a:sym typeface="Arial"/>
                        </a:rPr>
                        <a:t> </a:t>
                      </a:r>
                      <a:r>
                        <a:rPr lang="en-US" sz="1200" b="1" i="0" u="none" strike="noStrike" cap="none" dirty="0">
                          <a:solidFill>
                            <a:schemeClr val="tx1"/>
                          </a:solidFill>
                          <a:effectLst/>
                          <a:latin typeface="+mn-lt"/>
                          <a:ea typeface="+mn-ea"/>
                          <a:cs typeface="+mn-cs"/>
                          <a:sym typeface="Arial"/>
                        </a:rPr>
                        <a:t>P</a:t>
                      </a:r>
                      <a:r>
                        <a:rPr lang="en-US" sz="100" b="1" i="0" u="none" strike="noStrike" cap="none" baseline="0" dirty="0">
                          <a:solidFill>
                            <a:schemeClr val="tx1"/>
                          </a:solidFill>
                          <a:effectLst/>
                          <a:latin typeface="+mn-lt"/>
                          <a:ea typeface="+mn-ea"/>
                          <a:cs typeface="+mn-cs"/>
                          <a:sym typeface="Arial"/>
                        </a:rPr>
                        <a:t> </a:t>
                      </a:r>
                      <a:r>
                        <a:rPr lang="en-US" sz="1200" b="1" i="0" u="none" strike="noStrike" cap="none" dirty="0">
                          <a:solidFill>
                            <a:schemeClr val="tx1"/>
                          </a:solidFill>
                          <a:effectLst/>
                          <a:latin typeface="+mn-lt"/>
                          <a:ea typeface="+mn-ea"/>
                          <a:cs typeface="+mn-cs"/>
                          <a:sym typeface="Arial"/>
                        </a:rPr>
                        <a:t>T</a:t>
                      </a:r>
                      <a:r>
                        <a:rPr lang="en-US" sz="100" b="1" i="0" u="none" strike="noStrike" cap="none" baseline="0" dirty="0">
                          <a:solidFill>
                            <a:schemeClr val="tx1"/>
                          </a:solidFill>
                          <a:effectLst/>
                          <a:latin typeface="+mn-lt"/>
                          <a:ea typeface="+mn-ea"/>
                          <a:cs typeface="+mn-cs"/>
                          <a:sym typeface="Arial"/>
                        </a:rPr>
                        <a:t> </a:t>
                      </a:r>
                      <a:r>
                        <a:rPr lang="en-US" sz="1200" b="1" i="0" u="none" strike="noStrike" cap="none" dirty="0">
                          <a:solidFill>
                            <a:schemeClr val="tx1"/>
                          </a:solidFill>
                          <a:effectLst/>
                          <a:latin typeface="+mn-lt"/>
                          <a:ea typeface="+mn-ea"/>
                          <a:cs typeface="+mn-cs"/>
                          <a:sym typeface="Arial"/>
                        </a:rPr>
                        <a:t>T</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dirty="0">
                          <a:solidFill>
                            <a:schemeClr val="tx1"/>
                          </a:solidFill>
                          <a:effectLst/>
                          <a:latin typeface="+mn-lt"/>
                          <a:ea typeface="+mn-ea"/>
                          <a:cs typeface="+mn-cs"/>
                          <a:sym typeface="Arial"/>
                        </a:rPr>
                        <a:t>Further Lab Testing</a:t>
                      </a:r>
                      <a:endParaRPr lang="en-US" sz="1200" b="1" dirty="0">
                        <a:latin typeface="+mn-lt"/>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702126"/>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Normal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Absent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040752"/>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Mild hemostatic disorder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Typically absent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None in the absence of bleeding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8760999"/>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Vascular disorder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Present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Tests to rule out a platelet function disorder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042322"/>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Platelet function disorder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Present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 or 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Closure time, platelet aggregation tests, flow cytometry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450302"/>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Quantitative platelet disorder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Present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Often none; variable dependent on cause of quantitative defect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81530"/>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Disorder of secondary hemostasis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Present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 or 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 or 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Thrombin time, mixing studies; factor assays; others (see Chapter 34 and 36)</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480234"/>
                  </a:ext>
                </a:extLst>
              </a:tr>
              <a:tr h="370840">
                <a:tc>
                  <a:txBody>
                    <a:bodyPr/>
                    <a:lstStyle/>
                    <a:p>
                      <a:pPr marL="255600" marR="0" indent="-255600">
                        <a:spcBef>
                          <a:spcPts val="0"/>
                        </a:spcBef>
                        <a:spcAft>
                          <a:spcPts val="600"/>
                        </a:spcAft>
                        <a:buClr>
                          <a:schemeClr val="tx2"/>
                        </a:buClr>
                        <a:buFont typeface="Arial" panose="020B0604020202020204" pitchFamily="34" charset="0"/>
                        <a:buChar char="•"/>
                        <a:tabLst>
                          <a:tab pos="1193800" algn="l"/>
                          <a:tab pos="2641600" algn="l"/>
                        </a:tabLst>
                      </a:pPr>
                      <a:r>
                        <a:rPr lang="en-US" sz="1200" kern="0" spc="0" dirty="0">
                          <a:solidFill>
                            <a:srgbClr val="000000"/>
                          </a:solidFill>
                          <a:effectLst/>
                          <a:latin typeface="+mn-lt"/>
                          <a:ea typeface="Times New Roman" panose="02020603050405020304" pitchFamily="18" charset="0"/>
                          <a:cs typeface="Times New Roman" panose="02020603050405020304" pitchFamily="18" charset="0"/>
                        </a:rPr>
                        <a:t>Factor </a:t>
                      </a:r>
                      <a:r>
                        <a:rPr lang="en-US" sz="500" kern="0" spc="0" dirty="0">
                          <a:solidFill>
                            <a:schemeClr val="bg1"/>
                          </a:solidFill>
                          <a:effectLst/>
                          <a:latin typeface="+mn-lt"/>
                          <a:ea typeface="Times New Roman" panose="02020603050405020304" pitchFamily="18" charset="0"/>
                          <a:cs typeface="Times New Roman" panose="02020603050405020304" pitchFamily="18" charset="0"/>
                        </a:rPr>
                        <a:t>Thirteen</a:t>
                      </a:r>
                      <a:r>
                        <a:rPr lang="en-US" sz="1200" kern="0" spc="0" dirty="0">
                          <a:solidFill>
                            <a:schemeClr val="bg1"/>
                          </a:solidFill>
                          <a:effectLst/>
                          <a:latin typeface="+mn-lt"/>
                          <a:ea typeface="Times New Roman" panose="02020603050405020304" pitchFamily="18" charset="0"/>
                          <a:cs typeface="Times New Roman" panose="02020603050405020304" pitchFamily="18" charset="0"/>
                        </a:rPr>
                        <a:t> </a:t>
                      </a:r>
                      <a:r>
                        <a:rPr lang="en-US" sz="1200" kern="0" spc="0" dirty="0">
                          <a:solidFill>
                            <a:srgbClr val="000000"/>
                          </a:solidFill>
                          <a:effectLst/>
                          <a:latin typeface="+mn-lt"/>
                          <a:ea typeface="Times New Roman" panose="02020603050405020304" pitchFamily="18" charset="0"/>
                          <a:cs typeface="Times New Roman" panose="02020603050405020304" pitchFamily="18" charset="0"/>
                        </a:rPr>
                        <a:t>deficiency</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Present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600"/>
                        </a:spcAft>
                        <a:tabLst>
                          <a:tab pos="114300" algn="l"/>
                        </a:tabLst>
                      </a:pPr>
                      <a:r>
                        <a:rPr lang="en-US" sz="1200" dirty="0">
                          <a:solidFill>
                            <a:srgbClr val="000000"/>
                          </a:solidFill>
                          <a:effectLst/>
                          <a:latin typeface="+mn-lt"/>
                          <a:ea typeface="Times New Roman" panose="02020603050405020304" pitchFamily="18" charset="0"/>
                        </a:rPr>
                        <a:t>Clot solubility or F</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X</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 assay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692545"/>
                  </a:ext>
                </a:extLst>
              </a:tr>
            </a:tbl>
          </a:graphicData>
        </a:graphic>
      </p:graphicFrame>
      <p:graphicFrame>
        <p:nvGraphicFramePr>
          <p:cNvPr id="6" name="Object 5">
            <a:extLst>
              <a:ext uri="{FF2B5EF4-FFF2-40B4-BE49-F238E27FC236}">
                <a16:creationId xmlns:a16="http://schemas.microsoft.com/office/drawing/2014/main" id="{EB7E4EB9-914E-4F4A-87AD-818DD2010B89}"/>
              </a:ext>
            </a:extLst>
          </p:cNvPr>
          <p:cNvGraphicFramePr>
            <a:graphicFrameLocks noChangeAspect="1"/>
          </p:cNvGraphicFramePr>
          <p:nvPr>
            <p:extLst>
              <p:ext uri="{D42A27DB-BD31-4B8C-83A1-F6EECF244321}">
                <p14:modId xmlns:p14="http://schemas.microsoft.com/office/powerpoint/2010/main" val="3292401224"/>
              </p:ext>
            </p:extLst>
          </p:nvPr>
        </p:nvGraphicFramePr>
        <p:xfrm>
          <a:off x="1273656" y="5456721"/>
          <a:ext cx="234953" cy="146845"/>
        </p:xfrm>
        <a:graphic>
          <a:graphicData uri="http://schemas.openxmlformats.org/presentationml/2006/ole">
            <mc:AlternateContent xmlns:mc="http://schemas.openxmlformats.org/markup-compatibility/2006">
              <mc:Choice xmlns:v="urn:schemas-microsoft-com:vml" Requires="v">
                <p:oleObj name="Equation" r:id="rId2" imgW="304560" imgH="190440" progId="Equation.DSMT4">
                  <p:embed/>
                </p:oleObj>
              </mc:Choice>
              <mc:Fallback>
                <p:oleObj name="Equation" r:id="rId2" imgW="304560" imgH="190440" progId="Equation.DSMT4">
                  <p:embed/>
                  <p:pic>
                    <p:nvPicPr>
                      <p:cNvPr id="0" name=""/>
                      <p:cNvPicPr/>
                      <p:nvPr/>
                    </p:nvPicPr>
                    <p:blipFill>
                      <a:blip r:embed="rId3"/>
                      <a:stretch>
                        <a:fillRect/>
                      </a:stretch>
                    </p:blipFill>
                    <p:spPr>
                      <a:xfrm>
                        <a:off x="1273656" y="5456721"/>
                        <a:ext cx="234953" cy="146845"/>
                      </a:xfrm>
                      <a:prstGeom prst="rect">
                        <a:avLst/>
                      </a:prstGeom>
                    </p:spPr>
                  </p:pic>
                </p:oleObj>
              </mc:Fallback>
            </mc:AlternateContent>
          </a:graphicData>
        </a:graphic>
      </p:graphicFrame>
    </p:spTree>
    <p:extLst>
      <p:ext uri="{BB962C8B-B14F-4D97-AF65-F5344CB8AC3E}">
        <p14:creationId xmlns:p14="http://schemas.microsoft.com/office/powerpoint/2010/main" val="253071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C750-2389-4979-8DD5-776060ED4181}"/>
              </a:ext>
            </a:extLst>
          </p:cNvPr>
          <p:cNvSpPr>
            <a:spLocks noGrp="1"/>
          </p:cNvSpPr>
          <p:nvPr>
            <p:ph type="ctrTitle"/>
          </p:nvPr>
        </p:nvSpPr>
        <p:spPr/>
        <p:txBody>
          <a:bodyPr lIns="0" tIns="0" rIns="0" bIns="0"/>
          <a:lstStyle/>
          <a:p>
            <a:r>
              <a:rPr lang="en-US" dirty="0"/>
              <a:t>Vascular System Disorders</a:t>
            </a:r>
          </a:p>
        </p:txBody>
      </p:sp>
    </p:spTree>
    <p:extLst>
      <p:ext uri="{BB962C8B-B14F-4D97-AF65-F5344CB8AC3E}">
        <p14:creationId xmlns:p14="http://schemas.microsoft.com/office/powerpoint/2010/main" val="47311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8-6719-4695-98DA-A0FF78A915E0}"/>
              </a:ext>
            </a:extLst>
          </p:cNvPr>
          <p:cNvSpPr>
            <a:spLocks noGrp="1"/>
          </p:cNvSpPr>
          <p:nvPr>
            <p:ph type="title"/>
          </p:nvPr>
        </p:nvSpPr>
        <p:spPr/>
        <p:txBody>
          <a:bodyPr/>
          <a:lstStyle/>
          <a:p>
            <a:r>
              <a:rPr lang="en-US" dirty="0"/>
              <a:t>Primary Vascular Disorders</a:t>
            </a:r>
          </a:p>
        </p:txBody>
      </p:sp>
      <p:sp>
        <p:nvSpPr>
          <p:cNvPr id="3" name="Content Placeholder 2">
            <a:extLst>
              <a:ext uri="{FF2B5EF4-FFF2-40B4-BE49-F238E27FC236}">
                <a16:creationId xmlns:a16="http://schemas.microsoft.com/office/drawing/2014/main" id="{A5854D85-6FA2-4FB5-9754-3A7D6939C267}"/>
              </a:ext>
            </a:extLst>
          </p:cNvPr>
          <p:cNvSpPr>
            <a:spLocks noGrp="1"/>
          </p:cNvSpPr>
          <p:nvPr>
            <p:ph sz="quarter" idx="13"/>
          </p:nvPr>
        </p:nvSpPr>
        <p:spPr>
          <a:xfrm>
            <a:off x="457200" y="1966873"/>
            <a:ext cx="8229600" cy="4434275"/>
          </a:xfrm>
        </p:spPr>
        <p:txBody>
          <a:bodyPr/>
          <a:lstStyle/>
          <a:p>
            <a:r>
              <a:rPr lang="en-US" altLang="en-US" dirty="0"/>
              <a:t>Most are not associated with platelet or plasma defects</a:t>
            </a:r>
          </a:p>
          <a:p>
            <a:r>
              <a:rPr lang="en-US" altLang="en-US" dirty="0"/>
              <a:t>Most common symptom</a:t>
            </a:r>
          </a:p>
          <a:p>
            <a:pPr lvl="1"/>
            <a:r>
              <a:rPr lang="en-US" altLang="en-US" dirty="0"/>
              <a:t>Abnormal bleeding into or under the skin</a:t>
            </a:r>
          </a:p>
          <a:p>
            <a:r>
              <a:rPr lang="en-US" altLang="en-US" dirty="0"/>
              <a:t>Laboratory tests used to exclude</a:t>
            </a:r>
          </a:p>
          <a:p>
            <a:pPr lvl="1"/>
            <a:r>
              <a:rPr lang="en-US" altLang="en-US" dirty="0"/>
              <a:t>Coagulation or platelet disorders</a:t>
            </a:r>
          </a:p>
          <a:p>
            <a:r>
              <a:rPr lang="en-US" altLang="en-US" dirty="0"/>
              <a:t>Confirmation</a:t>
            </a:r>
          </a:p>
          <a:p>
            <a:pPr lvl="1"/>
            <a:r>
              <a:rPr lang="en-US" altLang="en-US" dirty="0"/>
              <a:t>Usually requires histologic evaluation of vessel or connective tissue</a:t>
            </a:r>
          </a:p>
        </p:txBody>
      </p:sp>
    </p:spTree>
    <p:extLst>
      <p:ext uri="{BB962C8B-B14F-4D97-AF65-F5344CB8AC3E}">
        <p14:creationId xmlns:p14="http://schemas.microsoft.com/office/powerpoint/2010/main" val="50642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B5DA-9600-4771-AC3F-F55168DAF439}"/>
              </a:ext>
            </a:extLst>
          </p:cNvPr>
          <p:cNvSpPr>
            <a:spLocks noGrp="1"/>
          </p:cNvSpPr>
          <p:nvPr>
            <p:ph type="title"/>
          </p:nvPr>
        </p:nvSpPr>
        <p:spPr/>
        <p:txBody>
          <a:bodyPr/>
          <a:lstStyle/>
          <a:p>
            <a:r>
              <a:rPr lang="en-US" dirty="0"/>
              <a:t>Vascular Disorders-Inherited </a:t>
            </a:r>
            <a:r>
              <a:rPr lang="en-US" sz="2000" b="0" dirty="0"/>
              <a:t>(1 of 2)</a:t>
            </a:r>
          </a:p>
        </p:txBody>
      </p:sp>
      <p:sp>
        <p:nvSpPr>
          <p:cNvPr id="3" name="Content Placeholder 2">
            <a:extLst>
              <a:ext uri="{FF2B5EF4-FFF2-40B4-BE49-F238E27FC236}">
                <a16:creationId xmlns:a16="http://schemas.microsoft.com/office/drawing/2014/main" id="{1BE865BC-A193-4428-9AB8-46241673F308}"/>
              </a:ext>
            </a:extLst>
          </p:cNvPr>
          <p:cNvSpPr>
            <a:spLocks noGrp="1"/>
          </p:cNvSpPr>
          <p:nvPr>
            <p:ph sz="quarter" idx="13"/>
          </p:nvPr>
        </p:nvSpPr>
        <p:spPr>
          <a:xfrm>
            <a:off x="457200" y="1957543"/>
            <a:ext cx="8229600" cy="4583217"/>
          </a:xfrm>
        </p:spPr>
        <p:txBody>
          <a:bodyPr/>
          <a:lstStyle/>
          <a:p>
            <a:r>
              <a:rPr lang="en-US" altLang="en-US" sz="2200" dirty="0"/>
              <a:t>Hereditary hemorrhagic telangiectasia (H</a:t>
            </a:r>
            <a:r>
              <a:rPr lang="en-US" altLang="en-US" sz="100" dirty="0"/>
              <a:t> </a:t>
            </a:r>
            <a:r>
              <a:rPr lang="en-US" altLang="en-US" sz="2200" dirty="0"/>
              <a:t>H</a:t>
            </a:r>
            <a:r>
              <a:rPr lang="en-US" altLang="en-US" sz="100" dirty="0"/>
              <a:t> </a:t>
            </a:r>
            <a:r>
              <a:rPr lang="en-US" altLang="en-US" sz="2200" dirty="0"/>
              <a:t>T)</a:t>
            </a:r>
          </a:p>
          <a:p>
            <a:pPr lvl="1"/>
            <a:r>
              <a:rPr lang="en-US" altLang="en-US" sz="2200" dirty="0"/>
              <a:t>Arteriovenous malformations- Hemangiomas</a:t>
            </a:r>
          </a:p>
          <a:p>
            <a:r>
              <a:rPr lang="en-US" altLang="en-US" sz="2200" dirty="0"/>
              <a:t>Ehlers-Danlos Syndrome</a:t>
            </a:r>
          </a:p>
          <a:p>
            <a:pPr lvl="1"/>
            <a:r>
              <a:rPr lang="en-US" altLang="en-US" sz="2200" dirty="0"/>
              <a:t>Joint hypermobility</a:t>
            </a:r>
          </a:p>
          <a:p>
            <a:r>
              <a:rPr lang="en-US" altLang="en-US" sz="2200" dirty="0"/>
              <a:t>Osteogenesis imperfecta</a:t>
            </a:r>
          </a:p>
          <a:p>
            <a:pPr lvl="1"/>
            <a:r>
              <a:rPr lang="en-US" altLang="en-US" sz="2200" dirty="0"/>
              <a:t>Defective bone matrix</a:t>
            </a:r>
          </a:p>
          <a:p>
            <a:r>
              <a:rPr lang="en-US" altLang="en-US" sz="2200" dirty="0"/>
              <a:t>Pseudoxanthoma elasticum</a:t>
            </a:r>
          </a:p>
          <a:p>
            <a:pPr lvl="1"/>
            <a:r>
              <a:rPr lang="en-US" altLang="en-US" sz="2200" dirty="0"/>
              <a:t>Calcification of elastic fibers</a:t>
            </a:r>
          </a:p>
          <a:p>
            <a:r>
              <a:rPr lang="en-US" altLang="en-US" sz="2200" dirty="0"/>
              <a:t>Marfan syndrome</a:t>
            </a:r>
          </a:p>
          <a:p>
            <a:pPr lvl="1"/>
            <a:r>
              <a:rPr lang="en-US" altLang="en-US" sz="2200" dirty="0"/>
              <a:t>Overgrowth of long bones</a:t>
            </a:r>
          </a:p>
        </p:txBody>
      </p:sp>
    </p:spTree>
    <p:extLst>
      <p:ext uri="{BB962C8B-B14F-4D97-AF65-F5344CB8AC3E}">
        <p14:creationId xmlns:p14="http://schemas.microsoft.com/office/powerpoint/2010/main" val="116539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8531-08C5-4ED3-9ACD-584419FADB30}"/>
              </a:ext>
            </a:extLst>
          </p:cNvPr>
          <p:cNvSpPr>
            <a:spLocks noGrp="1"/>
          </p:cNvSpPr>
          <p:nvPr>
            <p:ph type="title"/>
          </p:nvPr>
        </p:nvSpPr>
        <p:spPr/>
        <p:txBody>
          <a:bodyPr/>
          <a:lstStyle/>
          <a:p>
            <a:r>
              <a:rPr lang="en-US" sz="3400" dirty="0"/>
              <a:t>Table 33-2 Characteristics of Inherited Disorders of the Connective Tissue</a:t>
            </a:r>
          </a:p>
        </p:txBody>
      </p:sp>
      <p:sp>
        <p:nvSpPr>
          <p:cNvPr id="3" name="Content Placeholder 2">
            <a:extLst>
              <a:ext uri="{FF2B5EF4-FFF2-40B4-BE49-F238E27FC236}">
                <a16:creationId xmlns:a16="http://schemas.microsoft.com/office/drawing/2014/main" id="{E80B243E-6DFD-44CA-97E7-A64C24404BC2}"/>
              </a:ext>
            </a:extLst>
          </p:cNvPr>
          <p:cNvSpPr>
            <a:spLocks noGrp="1"/>
          </p:cNvSpPr>
          <p:nvPr>
            <p:ph sz="quarter" idx="13"/>
          </p:nvPr>
        </p:nvSpPr>
        <p:spPr>
          <a:xfrm>
            <a:off x="522514" y="1416749"/>
            <a:ext cx="8229600" cy="250316"/>
          </a:xfrm>
        </p:spPr>
        <p:txBody>
          <a:bodyPr/>
          <a:lstStyle/>
          <a:p>
            <a:pPr marL="432" indent="0">
              <a:buNone/>
            </a:pPr>
            <a:r>
              <a:rPr lang="en-US" sz="1200" dirty="0"/>
              <a:t>B</a:t>
            </a:r>
            <a:r>
              <a:rPr lang="en-US" sz="100" dirty="0"/>
              <a:t> </a:t>
            </a:r>
            <a:r>
              <a:rPr lang="en-US" sz="1200" dirty="0"/>
              <a:t>T, bleeding time.</a:t>
            </a:r>
          </a:p>
        </p:txBody>
      </p:sp>
      <p:graphicFrame>
        <p:nvGraphicFramePr>
          <p:cNvPr id="4" name="Table 3">
            <a:extLst>
              <a:ext uri="{FF2B5EF4-FFF2-40B4-BE49-F238E27FC236}">
                <a16:creationId xmlns:a16="http://schemas.microsoft.com/office/drawing/2014/main" id="{9792017D-1981-4E56-B088-74E1CDC8B406}"/>
              </a:ext>
            </a:extLst>
          </p:cNvPr>
          <p:cNvGraphicFramePr>
            <a:graphicFrameLocks noGrp="1"/>
          </p:cNvGraphicFramePr>
          <p:nvPr>
            <p:extLst>
              <p:ext uri="{D42A27DB-BD31-4B8C-83A1-F6EECF244321}">
                <p14:modId xmlns:p14="http://schemas.microsoft.com/office/powerpoint/2010/main" val="2520309797"/>
              </p:ext>
            </p:extLst>
          </p:nvPr>
        </p:nvGraphicFramePr>
        <p:xfrm>
          <a:off x="457200" y="2021481"/>
          <a:ext cx="8229600" cy="4242816"/>
        </p:xfrm>
        <a:graphic>
          <a:graphicData uri="http://schemas.openxmlformats.org/drawingml/2006/table">
            <a:tbl>
              <a:tblPr firstRow="1" bandRow="1">
                <a:tableStyleId>{2D5ABB26-0587-4C30-8999-92F81FD0307C}</a:tableStyleId>
              </a:tblPr>
              <a:tblGrid>
                <a:gridCol w="1473200">
                  <a:extLst>
                    <a:ext uri="{9D8B030D-6E8A-4147-A177-3AD203B41FA5}">
                      <a16:colId xmlns:a16="http://schemas.microsoft.com/office/drawing/2014/main" val="1667447721"/>
                    </a:ext>
                  </a:extLst>
                </a:gridCol>
                <a:gridCol w="1799771">
                  <a:extLst>
                    <a:ext uri="{9D8B030D-6E8A-4147-A177-3AD203B41FA5}">
                      <a16:colId xmlns:a16="http://schemas.microsoft.com/office/drawing/2014/main" val="355064219"/>
                    </a:ext>
                  </a:extLst>
                </a:gridCol>
                <a:gridCol w="2380343">
                  <a:extLst>
                    <a:ext uri="{9D8B030D-6E8A-4147-A177-3AD203B41FA5}">
                      <a16:colId xmlns:a16="http://schemas.microsoft.com/office/drawing/2014/main" val="2415050667"/>
                    </a:ext>
                  </a:extLst>
                </a:gridCol>
                <a:gridCol w="1191986">
                  <a:extLst>
                    <a:ext uri="{9D8B030D-6E8A-4147-A177-3AD203B41FA5}">
                      <a16:colId xmlns:a16="http://schemas.microsoft.com/office/drawing/2014/main" val="505784439"/>
                    </a:ext>
                  </a:extLst>
                </a:gridCol>
                <a:gridCol w="1384300">
                  <a:extLst>
                    <a:ext uri="{9D8B030D-6E8A-4147-A177-3AD203B41FA5}">
                      <a16:colId xmlns:a16="http://schemas.microsoft.com/office/drawing/2014/main" val="2757723405"/>
                    </a:ext>
                  </a:extLst>
                </a:gridCol>
              </a:tblGrid>
              <a:tr h="370840">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Disorder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Gene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Effect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Chromosome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Laboratory Findings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775970"/>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Hereditary hemorrhagic telangiectasia (H</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H</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Endoglin/</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200" b="1" i="0" dirty="0">
                          <a:solidFill>
                            <a:srgbClr val="000000"/>
                          </a:solidFill>
                          <a:effectLst/>
                          <a:latin typeface="+mn-lt"/>
                          <a:ea typeface="Times New Roman" panose="02020603050405020304" pitchFamily="18" charset="0"/>
                        </a:rPr>
                        <a:t> (H</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H</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T-1)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V</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L-1</a:t>
                      </a:r>
                      <a:r>
                        <a:rPr lang="en-US" sz="1200" b="1" i="0" dirty="0">
                          <a:solidFill>
                            <a:srgbClr val="000000"/>
                          </a:solidFill>
                          <a:effectLst/>
                          <a:latin typeface="+mn-lt"/>
                          <a:ea typeface="Times New Roman" panose="02020603050405020304" pitchFamily="18" charset="0"/>
                        </a:rPr>
                        <a:t> (H</a:t>
                      </a:r>
                      <a:r>
                        <a:rPr lang="en-US" sz="100" b="1" i="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H</a:t>
                      </a:r>
                      <a:r>
                        <a:rPr lang="en-US" sz="100" b="1" i="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T-2), S</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M</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A</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D</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4, G</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D</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F</a:t>
                      </a:r>
                      <a:r>
                        <a:rPr lang="en-US" sz="100" b="1" i="0" baseline="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Arteriovenous malformations; ↑ V</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E</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G</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F</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9q (H</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T-1)</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12q (H</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Usually 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658762"/>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Ehlers-Danlos syndromes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i="0" dirty="0">
                          <a:solidFill>
                            <a:srgbClr val="000000"/>
                          </a:solidFill>
                          <a:effectLst/>
                          <a:latin typeface="+mn-lt"/>
                          <a:ea typeface="Times New Roman" panose="02020603050405020304" pitchFamily="18" charset="0"/>
                        </a:rPr>
                        <a:t>C</a:t>
                      </a:r>
                      <a:r>
                        <a:rPr lang="en-US" sz="100" b="1" i="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O</a:t>
                      </a:r>
                      <a:r>
                        <a:rPr lang="en-US" sz="100" b="1" i="0" dirty="0">
                          <a:solidFill>
                            <a:srgbClr val="000000"/>
                          </a:solidFill>
                          <a:effectLst/>
                          <a:latin typeface="+mn-lt"/>
                          <a:ea typeface="Times New Roman" panose="02020603050405020304" pitchFamily="18" charset="0"/>
                        </a:rPr>
                        <a:t> </a:t>
                      </a:r>
                      <a:r>
                        <a:rPr lang="en-US" sz="1200" b="1" i="0" dirty="0">
                          <a:solidFill>
                            <a:srgbClr val="000000"/>
                          </a:solidFill>
                          <a:effectLst/>
                          <a:latin typeface="+mn-lt"/>
                          <a:ea typeface="Times New Roman" panose="02020603050405020304" pitchFamily="18" charset="0"/>
                        </a:rPr>
                        <a:t>L1A1, C</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dirty="0">
                          <a:solidFill>
                            <a:srgbClr val="000000"/>
                          </a:solidFill>
                          <a:effectLst/>
                          <a:latin typeface="+mn-lt"/>
                          <a:ea typeface="Times New Roman" panose="02020603050405020304" pitchFamily="18" charset="0"/>
                        </a:rPr>
                        <a:t>O</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dirty="0">
                          <a:solidFill>
                            <a:srgbClr val="000000"/>
                          </a:solidFill>
                          <a:effectLst/>
                          <a:latin typeface="+mn-lt"/>
                          <a:ea typeface="Times New Roman" panose="02020603050405020304" pitchFamily="18" charset="0"/>
                        </a:rPr>
                        <a:t>L1A2, C</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dirty="0">
                          <a:solidFill>
                            <a:srgbClr val="000000"/>
                          </a:solidFill>
                          <a:effectLst/>
                          <a:latin typeface="+mn-lt"/>
                          <a:ea typeface="Times New Roman" panose="02020603050405020304" pitchFamily="18" charset="0"/>
                        </a:rPr>
                        <a:t>O</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dirty="0">
                          <a:solidFill>
                            <a:srgbClr val="000000"/>
                          </a:solidFill>
                          <a:effectLst/>
                          <a:latin typeface="+mn-lt"/>
                          <a:ea typeface="Times New Roman" panose="02020603050405020304" pitchFamily="18" charset="0"/>
                        </a:rPr>
                        <a:t>L3A1, C</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dirty="0">
                          <a:solidFill>
                            <a:srgbClr val="000000"/>
                          </a:solidFill>
                          <a:effectLst/>
                          <a:latin typeface="+mn-lt"/>
                          <a:ea typeface="Times New Roman" panose="02020603050405020304" pitchFamily="18" charset="0"/>
                        </a:rPr>
                        <a:t>O</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dirty="0">
                          <a:solidFill>
                            <a:srgbClr val="000000"/>
                          </a:solidFill>
                          <a:effectLst/>
                          <a:latin typeface="+mn-lt"/>
                          <a:ea typeface="Times New Roman" panose="02020603050405020304" pitchFamily="18" charset="0"/>
                        </a:rPr>
                        <a:t>L5A1,</a:t>
                      </a:r>
                      <a:r>
                        <a:rPr lang="en-US" sz="1200" b="1" i="0" baseline="0" dirty="0">
                          <a:solidFill>
                            <a:srgbClr val="000000"/>
                          </a:solidFill>
                          <a:effectLst/>
                          <a:latin typeface="+mn-lt"/>
                          <a:ea typeface="Times New Roman" panose="02020603050405020304" pitchFamily="18" charset="0"/>
                        </a:rPr>
                        <a:t> C</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O</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L5A2, T</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N</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X-B, A</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D</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A</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M</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T</a:t>
                      </a:r>
                      <a:r>
                        <a:rPr lang="en-US" sz="100" b="1" i="0" u="none" strike="noStrike" cap="none" dirty="0">
                          <a:solidFill>
                            <a:srgbClr val="000000"/>
                          </a:solidFill>
                          <a:effectLst/>
                          <a:latin typeface="+mn-lt"/>
                          <a:ea typeface="Times New Roman" panose="02020603050405020304" pitchFamily="18" charset="0"/>
                          <a:cs typeface="+mn-cs"/>
                          <a:sym typeface="Arial"/>
                        </a:rPr>
                        <a:t> </a:t>
                      </a:r>
                      <a:r>
                        <a:rPr lang="en-US" sz="1200" b="1" i="0" baseline="0" dirty="0">
                          <a:solidFill>
                            <a:srgbClr val="000000"/>
                          </a:solidFill>
                          <a:effectLst/>
                          <a:latin typeface="+mn-lt"/>
                          <a:ea typeface="Times New Roman" panose="02020603050405020304" pitchFamily="18" charset="0"/>
                        </a:rPr>
                        <a:t>S2</a:t>
                      </a:r>
                      <a:endParaRPr lang="en-US" sz="1200" b="1" i="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Fragility of blood vessels and tissues; joint hypermobility and instability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Multiple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 can be increased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702277"/>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Marfan syndrome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Fibrillin-1 </a:t>
                      </a:r>
                      <a:r>
                        <a:rPr lang="en-US" sz="1200" b="1" i="0" dirty="0">
                          <a:solidFill>
                            <a:srgbClr val="000000"/>
                          </a:solidFill>
                          <a:effectLst/>
                          <a:latin typeface="+mn-lt"/>
                          <a:ea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b="1" i="0" dirty="0">
                          <a:solidFill>
                            <a:srgbClr val="000000"/>
                          </a:solidFill>
                          <a:effectLst/>
                          <a:latin typeface="+mn-lt"/>
                          <a:ea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Overgrowth of long bones, arachnodactyly, joint hypermobility, decreased strength of blood vessels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15</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Usually 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696621"/>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Osteogenesis imperfecta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Type </a:t>
                      </a:r>
                      <a:r>
                        <a:rPr lang="en-US" sz="400" dirty="0">
                          <a:solidFill>
                            <a:schemeClr val="bg1"/>
                          </a:solidFill>
                          <a:effectLst/>
                          <a:latin typeface="+mn-lt"/>
                          <a:ea typeface="Times New Roman" panose="02020603050405020304" pitchFamily="18" charset="0"/>
                        </a:rPr>
                        <a:t>One</a:t>
                      </a:r>
                      <a:r>
                        <a:rPr lang="en-US" sz="1200" dirty="0">
                          <a:solidFill>
                            <a:srgbClr val="000000"/>
                          </a:solidFill>
                          <a:effectLst/>
                          <a:latin typeface="+mn-lt"/>
                          <a:ea typeface="Times New Roman" panose="02020603050405020304" pitchFamily="18" charset="0"/>
                        </a:rPr>
                        <a:t> procollagen </a:t>
                      </a:r>
                      <a:r>
                        <a:rPr lang="en-US" sz="1200" b="1" i="0" dirty="0">
                          <a:solidFill>
                            <a:srgbClr val="000000"/>
                          </a:solidFill>
                          <a:effectLst/>
                          <a:latin typeface="+mn-lt"/>
                          <a:ea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O</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1 and A</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2</a:t>
                      </a:r>
                      <a:r>
                        <a:rPr lang="en-US" sz="1200" b="1" i="0" dirty="0">
                          <a:solidFill>
                            <a:srgbClr val="000000"/>
                          </a:solidFill>
                          <a:effectLst/>
                          <a:latin typeface="+mn-lt"/>
                          <a:ea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Secondary dysregulation of connective tissue composition; defective bone matrix; brittle bones that fracture easily; intracerebral hemorrhage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Usually 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488387"/>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200" dirty="0">
                          <a:solidFill>
                            <a:srgbClr val="000000"/>
                          </a:solidFill>
                          <a:effectLst/>
                          <a:latin typeface="+mn-lt"/>
                          <a:ea typeface="Times New Roman" panose="02020603050405020304" pitchFamily="18" charset="0"/>
                        </a:rPr>
                        <a:t>Pseudoxanthoma elasticum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6</a:t>
                      </a:r>
                      <a:endParaRPr lang="en-US" sz="1200" b="1" i="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Mineralization and degeneration of elastic fibers; retinal and G</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 bleeding; premature atherosclerosis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16</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Usually 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6136964"/>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45172646"/>
              </p:ext>
            </p:extLst>
          </p:nvPr>
        </p:nvGraphicFramePr>
        <p:xfrm>
          <a:off x="2406650" y="4289425"/>
          <a:ext cx="76200" cy="165100"/>
        </p:xfrm>
        <a:graphic>
          <a:graphicData uri="http://schemas.openxmlformats.org/presentationml/2006/ole">
            <mc:AlternateContent xmlns:mc="http://schemas.openxmlformats.org/markup-compatibility/2006">
              <mc:Choice xmlns:v="urn:schemas-microsoft-com:vml" Requires="v">
                <p:oleObj name="Equation" r:id="rId2" imgW="75960" imgH="164880" progId="Equation.DSMT4">
                  <p:embed/>
                </p:oleObj>
              </mc:Choice>
              <mc:Fallback>
                <p:oleObj name="Equation" r:id="rId2" imgW="75960" imgH="164880" progId="Equation.DSMT4">
                  <p:embed/>
                  <p:pic>
                    <p:nvPicPr>
                      <p:cNvPr id="0" name=""/>
                      <p:cNvPicPr/>
                      <p:nvPr/>
                    </p:nvPicPr>
                    <p:blipFill>
                      <a:blip r:embed="rId3"/>
                      <a:stretch>
                        <a:fillRect/>
                      </a:stretch>
                    </p:blipFill>
                    <p:spPr>
                      <a:xfrm>
                        <a:off x="2406650" y="4289425"/>
                        <a:ext cx="76200" cy="165100"/>
                      </a:xfrm>
                      <a:prstGeom prst="rect">
                        <a:avLst/>
                      </a:prstGeom>
                    </p:spPr>
                  </p:pic>
                </p:oleObj>
              </mc:Fallback>
            </mc:AlternateContent>
          </a:graphicData>
        </a:graphic>
      </p:graphicFrame>
    </p:spTree>
    <p:extLst>
      <p:ext uri="{BB962C8B-B14F-4D97-AF65-F5344CB8AC3E}">
        <p14:creationId xmlns:p14="http://schemas.microsoft.com/office/powerpoint/2010/main" val="269013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D81C-F984-4F0B-B6A6-D09B79BFCDB7}"/>
              </a:ext>
            </a:extLst>
          </p:cNvPr>
          <p:cNvSpPr>
            <a:spLocks noGrp="1"/>
          </p:cNvSpPr>
          <p:nvPr>
            <p:ph type="title"/>
          </p:nvPr>
        </p:nvSpPr>
        <p:spPr/>
        <p:txBody>
          <a:bodyPr/>
          <a:lstStyle/>
          <a:p>
            <a:r>
              <a:rPr lang="en-US" dirty="0"/>
              <a:t>Vascular Disorders-Inherited </a:t>
            </a:r>
            <a:r>
              <a:rPr lang="en-US" sz="2000" b="0" dirty="0"/>
              <a:t>(2 of 2)</a:t>
            </a:r>
          </a:p>
        </p:txBody>
      </p:sp>
      <p:sp>
        <p:nvSpPr>
          <p:cNvPr id="3" name="Content Placeholder 2">
            <a:extLst>
              <a:ext uri="{FF2B5EF4-FFF2-40B4-BE49-F238E27FC236}">
                <a16:creationId xmlns:a16="http://schemas.microsoft.com/office/drawing/2014/main" id="{213DBE28-7569-467B-A99B-39C01367F9FF}"/>
              </a:ext>
            </a:extLst>
          </p:cNvPr>
          <p:cNvSpPr>
            <a:spLocks noGrp="1"/>
          </p:cNvSpPr>
          <p:nvPr>
            <p:ph sz="quarter" idx="13"/>
          </p:nvPr>
        </p:nvSpPr>
        <p:spPr>
          <a:xfrm>
            <a:off x="457200" y="1910889"/>
            <a:ext cx="8229600" cy="4434275"/>
          </a:xfrm>
        </p:spPr>
        <p:txBody>
          <a:bodyPr/>
          <a:lstStyle/>
          <a:p>
            <a:r>
              <a:rPr lang="en-US" altLang="en-US" dirty="0"/>
              <a:t>Hemangiomas</a:t>
            </a:r>
          </a:p>
          <a:p>
            <a:pPr lvl="1"/>
            <a:r>
              <a:rPr lang="en-US" altLang="en-US" dirty="0"/>
              <a:t>Composed of tangled masses of dilated thin-walled venules (arteriovenous malformations)</a:t>
            </a:r>
          </a:p>
          <a:p>
            <a:pPr lvl="1"/>
            <a:r>
              <a:rPr lang="en-US" altLang="en-US" dirty="0"/>
              <a:t>Usual causes</a:t>
            </a:r>
          </a:p>
          <a:p>
            <a:pPr lvl="2"/>
            <a:r>
              <a:rPr lang="en-US" altLang="en-US" dirty="0"/>
              <a:t>Upregulation of growth-promoting factors and/or inhibition of apoptosis</a:t>
            </a:r>
          </a:p>
          <a:p>
            <a:pPr lvl="1"/>
            <a:r>
              <a:rPr lang="en-US" altLang="en-US" dirty="0"/>
              <a:t>Strawberry hemangiomas</a:t>
            </a:r>
          </a:p>
          <a:p>
            <a:pPr lvl="2"/>
            <a:r>
              <a:rPr lang="en-US" altLang="en-US" dirty="0"/>
              <a:t>Superficial, located in the skin, occur early in life, often regress by adolescence</a:t>
            </a:r>
          </a:p>
        </p:txBody>
      </p:sp>
    </p:spTree>
    <p:extLst>
      <p:ext uri="{BB962C8B-B14F-4D97-AF65-F5344CB8AC3E}">
        <p14:creationId xmlns:p14="http://schemas.microsoft.com/office/powerpoint/2010/main" val="11908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756E-943F-4E1F-823F-810BAB9DD646}"/>
              </a:ext>
            </a:extLst>
          </p:cNvPr>
          <p:cNvSpPr>
            <a:spLocks noGrp="1"/>
          </p:cNvSpPr>
          <p:nvPr>
            <p:ph type="title"/>
          </p:nvPr>
        </p:nvSpPr>
        <p:spPr/>
        <p:txBody>
          <a:bodyPr/>
          <a:lstStyle/>
          <a:p>
            <a:r>
              <a:rPr lang="en-US" dirty="0"/>
              <a:t>Vascular Disorders-Acquired </a:t>
            </a:r>
            <a:r>
              <a:rPr lang="en-US" sz="2000" b="0" dirty="0"/>
              <a:t>(1 of 3)</a:t>
            </a:r>
          </a:p>
        </p:txBody>
      </p:sp>
      <p:sp>
        <p:nvSpPr>
          <p:cNvPr id="3" name="Content Placeholder 2">
            <a:extLst>
              <a:ext uri="{FF2B5EF4-FFF2-40B4-BE49-F238E27FC236}">
                <a16:creationId xmlns:a16="http://schemas.microsoft.com/office/drawing/2014/main" id="{39FA8501-9459-4641-9AD4-135C24C4BC99}"/>
              </a:ext>
            </a:extLst>
          </p:cNvPr>
          <p:cNvSpPr>
            <a:spLocks noGrp="1"/>
          </p:cNvSpPr>
          <p:nvPr>
            <p:ph sz="quarter" idx="13"/>
          </p:nvPr>
        </p:nvSpPr>
        <p:spPr>
          <a:xfrm>
            <a:off x="457200" y="1892228"/>
            <a:ext cx="8229600" cy="4434275"/>
          </a:xfrm>
        </p:spPr>
        <p:txBody>
          <a:bodyPr/>
          <a:lstStyle/>
          <a:p>
            <a:r>
              <a:rPr lang="en-US" altLang="en-US" dirty="0"/>
              <a:t>Purpura from decreased supportive connective tissue</a:t>
            </a:r>
          </a:p>
          <a:p>
            <a:pPr lvl="1"/>
            <a:r>
              <a:rPr lang="en-US" altLang="en-US" dirty="0"/>
              <a:t>Senile purpura-degeneration of skin matrix</a:t>
            </a:r>
          </a:p>
          <a:p>
            <a:pPr lvl="1"/>
            <a:r>
              <a:rPr lang="en-US" altLang="en-US" dirty="0"/>
              <a:t>Cushing syndrome-excess glucocorticoids</a:t>
            </a:r>
          </a:p>
          <a:p>
            <a:pPr lvl="1"/>
            <a:r>
              <a:rPr lang="en-US" altLang="en-US" dirty="0"/>
              <a:t>Scurvy-Vitamin C deficiency</a:t>
            </a:r>
          </a:p>
          <a:p>
            <a:r>
              <a:rPr lang="en-US" altLang="en-US" dirty="0"/>
              <a:t>Purpura associated with dysproteinemias</a:t>
            </a:r>
          </a:p>
          <a:p>
            <a:pPr lvl="1"/>
            <a:r>
              <a:rPr lang="en-US" altLang="en-US" dirty="0"/>
              <a:t>Paraproteins-affect platelets, coagulation factors, bind C</a:t>
            </a:r>
            <a:r>
              <a:rPr lang="en-US" altLang="en-US" sz="100" dirty="0"/>
              <a:t> </a:t>
            </a:r>
            <a:r>
              <a:rPr lang="en-US" altLang="en-US" dirty="0"/>
              <a:t>a</a:t>
            </a:r>
            <a:r>
              <a:rPr lang="en-US" altLang="en-US" sz="100" dirty="0"/>
              <a:t> </a:t>
            </a:r>
            <a:r>
              <a:rPr lang="en-US" altLang="en-US" baseline="30000" dirty="0"/>
              <a:t>++</a:t>
            </a:r>
            <a:r>
              <a:rPr lang="en-US" altLang="en-US" dirty="0"/>
              <a:t>, and so on</a:t>
            </a:r>
          </a:p>
          <a:p>
            <a:pPr lvl="1"/>
            <a:r>
              <a:rPr lang="en-US" altLang="en-US" dirty="0"/>
              <a:t>Amyloidosis-vessel fragility with bleeding and thrombosis</a:t>
            </a:r>
          </a:p>
        </p:txBody>
      </p:sp>
    </p:spTree>
    <p:extLst>
      <p:ext uri="{BB962C8B-B14F-4D97-AF65-F5344CB8AC3E}">
        <p14:creationId xmlns:p14="http://schemas.microsoft.com/office/powerpoint/2010/main" val="169968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756E-943F-4E1F-823F-810BAB9DD646}"/>
              </a:ext>
            </a:extLst>
          </p:cNvPr>
          <p:cNvSpPr>
            <a:spLocks noGrp="1"/>
          </p:cNvSpPr>
          <p:nvPr>
            <p:ph type="title"/>
          </p:nvPr>
        </p:nvSpPr>
        <p:spPr/>
        <p:txBody>
          <a:bodyPr/>
          <a:lstStyle/>
          <a:p>
            <a:r>
              <a:rPr lang="en-US" dirty="0"/>
              <a:t>Vascular Disorders-Acquired </a:t>
            </a:r>
            <a:r>
              <a:rPr lang="en-US" sz="2000" b="0" dirty="0"/>
              <a:t>(2 of 3)</a:t>
            </a:r>
          </a:p>
        </p:txBody>
      </p:sp>
      <p:sp>
        <p:nvSpPr>
          <p:cNvPr id="3" name="Content Placeholder 2">
            <a:extLst>
              <a:ext uri="{FF2B5EF4-FFF2-40B4-BE49-F238E27FC236}">
                <a16:creationId xmlns:a16="http://schemas.microsoft.com/office/drawing/2014/main" id="{39FA8501-9459-4641-9AD4-135C24C4BC99}"/>
              </a:ext>
            </a:extLst>
          </p:cNvPr>
          <p:cNvSpPr>
            <a:spLocks noGrp="1"/>
          </p:cNvSpPr>
          <p:nvPr>
            <p:ph sz="quarter" idx="13"/>
          </p:nvPr>
        </p:nvSpPr>
        <p:spPr>
          <a:xfrm>
            <a:off x="457199" y="1929551"/>
            <a:ext cx="8556171" cy="4811817"/>
          </a:xfrm>
        </p:spPr>
        <p:txBody>
          <a:bodyPr/>
          <a:lstStyle/>
          <a:p>
            <a:r>
              <a:rPr lang="en-US" altLang="en-US" sz="2200" dirty="0"/>
              <a:t>Purpura from vasculitis</a:t>
            </a:r>
          </a:p>
          <a:p>
            <a:pPr lvl="1"/>
            <a:r>
              <a:rPr lang="en-US" altLang="en-US" sz="2200" dirty="0"/>
              <a:t>Vasculitis</a:t>
            </a:r>
          </a:p>
          <a:p>
            <a:pPr lvl="2"/>
            <a:r>
              <a:rPr lang="en-US" altLang="en-US" sz="2200" dirty="0"/>
              <a:t>Inflammation of small blood vessels</a:t>
            </a:r>
          </a:p>
          <a:p>
            <a:pPr lvl="2"/>
            <a:r>
              <a:rPr lang="en-US" altLang="en-US" sz="2200" dirty="0"/>
              <a:t>Immune complexes form</a:t>
            </a:r>
          </a:p>
          <a:p>
            <a:pPr lvl="3"/>
            <a:r>
              <a:rPr lang="en-US" altLang="en-US" sz="2200" dirty="0"/>
              <a:t>Attach to vessel and activate complement</a:t>
            </a:r>
          </a:p>
          <a:p>
            <a:pPr lvl="3"/>
            <a:r>
              <a:rPr lang="en-US" altLang="en-US" sz="2200" dirty="0"/>
              <a:t>May cause platelet aggregation, F</a:t>
            </a:r>
            <a:r>
              <a:rPr lang="en-US" altLang="en-US" sz="100" dirty="0"/>
              <a:t> </a:t>
            </a:r>
            <a:r>
              <a:rPr lang="en-US" altLang="en-US" sz="2200" dirty="0"/>
              <a:t>X</a:t>
            </a:r>
            <a:r>
              <a:rPr lang="en-US" altLang="en-US" sz="100" dirty="0"/>
              <a:t> </a:t>
            </a:r>
            <a:r>
              <a:rPr lang="en-US" altLang="en-US" sz="2200" dirty="0"/>
              <a:t>I</a:t>
            </a:r>
            <a:r>
              <a:rPr lang="en-US" altLang="en-US" sz="100" dirty="0"/>
              <a:t> </a:t>
            </a:r>
            <a:r>
              <a:rPr lang="en-US" altLang="en-US" sz="2200" dirty="0"/>
              <a:t>I and kallikrein activation with release of kinins from H</a:t>
            </a:r>
            <a:r>
              <a:rPr lang="en-US" altLang="en-US" sz="100" dirty="0"/>
              <a:t> </a:t>
            </a:r>
            <a:r>
              <a:rPr lang="en-US" altLang="en-US" sz="2200" dirty="0"/>
              <a:t>K</a:t>
            </a:r>
          </a:p>
          <a:p>
            <a:pPr lvl="3"/>
            <a:r>
              <a:rPr lang="en-US" altLang="en-US" sz="2200" dirty="0"/>
              <a:t>Vessel damage with edema and inflammation</a:t>
            </a:r>
          </a:p>
          <a:p>
            <a:pPr lvl="3"/>
            <a:r>
              <a:rPr lang="en-US" altLang="en-US" sz="2200" dirty="0"/>
              <a:t>Results in purpura-palpable purpura (nodules form at site)</a:t>
            </a:r>
          </a:p>
          <a:p>
            <a:pPr lvl="2"/>
            <a:r>
              <a:rPr lang="en-US" altLang="en-US" sz="2200" dirty="0"/>
              <a:t>Causes</a:t>
            </a:r>
          </a:p>
          <a:p>
            <a:pPr lvl="3"/>
            <a:r>
              <a:rPr lang="en-US" sz="2200" dirty="0"/>
              <a:t>I</a:t>
            </a:r>
            <a:r>
              <a:rPr lang="en-US" sz="100" baseline="0" dirty="0"/>
              <a:t> </a:t>
            </a:r>
            <a:r>
              <a:rPr lang="en-US" sz="2200" dirty="0"/>
              <a:t>g</a:t>
            </a:r>
            <a:r>
              <a:rPr lang="en-US" sz="100" baseline="0" dirty="0"/>
              <a:t> </a:t>
            </a:r>
            <a:r>
              <a:rPr lang="en-US" sz="2200" dirty="0"/>
              <a:t>A vasculitis</a:t>
            </a:r>
            <a:r>
              <a:rPr lang="en-US" altLang="en-US" sz="2200" dirty="0"/>
              <a:t>, infections, drugs, idiopathic</a:t>
            </a:r>
          </a:p>
        </p:txBody>
      </p:sp>
    </p:spTree>
    <p:extLst>
      <p:ext uri="{BB962C8B-B14F-4D97-AF65-F5344CB8AC3E}">
        <p14:creationId xmlns:p14="http://schemas.microsoft.com/office/powerpoint/2010/main" val="123973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756E-943F-4E1F-823F-810BAB9DD646}"/>
              </a:ext>
            </a:extLst>
          </p:cNvPr>
          <p:cNvSpPr>
            <a:spLocks noGrp="1"/>
          </p:cNvSpPr>
          <p:nvPr>
            <p:ph type="title"/>
          </p:nvPr>
        </p:nvSpPr>
        <p:spPr/>
        <p:txBody>
          <a:bodyPr/>
          <a:lstStyle/>
          <a:p>
            <a:r>
              <a:rPr lang="en-US" dirty="0"/>
              <a:t>Vascular Disorders-Acquired </a:t>
            </a:r>
            <a:r>
              <a:rPr lang="en-US" sz="2000" b="0" dirty="0"/>
              <a:t>(3 of 3)</a:t>
            </a:r>
          </a:p>
        </p:txBody>
      </p:sp>
      <p:sp>
        <p:nvSpPr>
          <p:cNvPr id="3" name="Content Placeholder 2">
            <a:extLst>
              <a:ext uri="{FF2B5EF4-FFF2-40B4-BE49-F238E27FC236}">
                <a16:creationId xmlns:a16="http://schemas.microsoft.com/office/drawing/2014/main" id="{39FA8501-9459-4641-9AD4-135C24C4BC99}"/>
              </a:ext>
            </a:extLst>
          </p:cNvPr>
          <p:cNvSpPr>
            <a:spLocks noGrp="1"/>
          </p:cNvSpPr>
          <p:nvPr>
            <p:ph sz="quarter" idx="13"/>
          </p:nvPr>
        </p:nvSpPr>
        <p:spPr>
          <a:xfrm>
            <a:off x="363893" y="1916336"/>
            <a:ext cx="8556171" cy="4752399"/>
          </a:xfrm>
        </p:spPr>
        <p:txBody>
          <a:bodyPr/>
          <a:lstStyle/>
          <a:p>
            <a:r>
              <a:rPr lang="en-US" altLang="en-US" dirty="0"/>
              <a:t>Miscellaneous causes of purpura</a:t>
            </a:r>
          </a:p>
          <a:p>
            <a:pPr lvl="1"/>
            <a:r>
              <a:rPr lang="en-US" altLang="en-US" dirty="0"/>
              <a:t>Mechanical purpura</a:t>
            </a:r>
          </a:p>
          <a:p>
            <a:pPr lvl="2"/>
            <a:r>
              <a:rPr lang="en-US" altLang="en-US" dirty="0"/>
              <a:t>Increased pressure in vessel lumen</a:t>
            </a:r>
          </a:p>
          <a:p>
            <a:pPr lvl="1"/>
            <a:r>
              <a:rPr lang="en-US" altLang="en-US" dirty="0"/>
              <a:t>Artificially induced purpura</a:t>
            </a:r>
          </a:p>
          <a:p>
            <a:pPr lvl="2"/>
            <a:r>
              <a:rPr lang="en-US" altLang="en-US" dirty="0"/>
              <a:t>Self-inflicted</a:t>
            </a:r>
          </a:p>
          <a:p>
            <a:pPr lvl="1"/>
            <a:r>
              <a:rPr lang="en-US" altLang="en-US" dirty="0"/>
              <a:t>Easy Bruising Syndrome</a:t>
            </a:r>
          </a:p>
          <a:p>
            <a:pPr lvl="2"/>
            <a:r>
              <a:rPr lang="en-US" altLang="en-US" dirty="0"/>
              <a:t>Occurs mostly in young women as result of vascular fragility</a:t>
            </a:r>
          </a:p>
          <a:p>
            <a:pPr lvl="1"/>
            <a:r>
              <a:rPr lang="en-US" altLang="en-US" dirty="0"/>
              <a:t>Purpura Fulminans</a:t>
            </a:r>
          </a:p>
          <a:p>
            <a:pPr lvl="2"/>
            <a:r>
              <a:rPr lang="en-US" altLang="en-US" dirty="0"/>
              <a:t>Abnormalities of clotting factors or their inhibitors</a:t>
            </a:r>
          </a:p>
        </p:txBody>
      </p:sp>
    </p:spTree>
    <p:extLst>
      <p:ext uri="{BB962C8B-B14F-4D97-AF65-F5344CB8AC3E}">
        <p14:creationId xmlns:p14="http://schemas.microsoft.com/office/powerpoint/2010/main" val="193876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EAB9-56B0-4282-A2DC-F3E5266DFCC3}"/>
              </a:ext>
            </a:extLst>
          </p:cNvPr>
          <p:cNvSpPr>
            <a:spLocks noGrp="1"/>
          </p:cNvSpPr>
          <p:nvPr>
            <p:ph type="title"/>
          </p:nvPr>
        </p:nvSpPr>
        <p:spPr/>
        <p:txBody>
          <a:bodyPr/>
          <a:lstStyle/>
          <a:p>
            <a:r>
              <a:rPr lang="en-US" sz="3400" dirty="0"/>
              <a:t>Table 33-3 Classification of Acquired Vascular System Disorders</a:t>
            </a:r>
          </a:p>
        </p:txBody>
      </p:sp>
      <p:graphicFrame>
        <p:nvGraphicFramePr>
          <p:cNvPr id="4" name="Table 3">
            <a:extLst>
              <a:ext uri="{FF2B5EF4-FFF2-40B4-BE49-F238E27FC236}">
                <a16:creationId xmlns:a16="http://schemas.microsoft.com/office/drawing/2014/main" id="{A3C9DD49-FA46-4E20-8C62-DD7B3FF53489}"/>
              </a:ext>
            </a:extLst>
          </p:cNvPr>
          <p:cNvGraphicFramePr>
            <a:graphicFrameLocks noGrp="1"/>
          </p:cNvGraphicFramePr>
          <p:nvPr>
            <p:extLst>
              <p:ext uri="{D42A27DB-BD31-4B8C-83A1-F6EECF244321}">
                <p14:modId xmlns:p14="http://schemas.microsoft.com/office/powerpoint/2010/main" val="3346792437"/>
              </p:ext>
            </p:extLst>
          </p:nvPr>
        </p:nvGraphicFramePr>
        <p:xfrm>
          <a:off x="571499" y="1860941"/>
          <a:ext cx="7756072" cy="4296664"/>
        </p:xfrm>
        <a:graphic>
          <a:graphicData uri="http://schemas.openxmlformats.org/drawingml/2006/table">
            <a:tbl>
              <a:tblPr firstRow="1" bandRow="1">
                <a:tableStyleId>{2D5ABB26-0587-4C30-8999-92F81FD0307C}</a:tableStyleId>
              </a:tblPr>
              <a:tblGrid>
                <a:gridCol w="3494315">
                  <a:extLst>
                    <a:ext uri="{9D8B030D-6E8A-4147-A177-3AD203B41FA5}">
                      <a16:colId xmlns:a16="http://schemas.microsoft.com/office/drawing/2014/main" val="1346272812"/>
                    </a:ext>
                  </a:extLst>
                </a:gridCol>
                <a:gridCol w="4261757">
                  <a:extLst>
                    <a:ext uri="{9D8B030D-6E8A-4147-A177-3AD203B41FA5}">
                      <a16:colId xmlns:a16="http://schemas.microsoft.com/office/drawing/2014/main" val="3349573198"/>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rPr>
                        <a:t>Disorder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rPr>
                        <a:t>Examples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16150"/>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600" dirty="0">
                          <a:solidFill>
                            <a:srgbClr val="000000"/>
                          </a:solidFill>
                          <a:effectLst/>
                          <a:latin typeface="+mn-lt"/>
                          <a:ea typeface="Times New Roman" panose="02020603050405020304" pitchFamily="18" charset="0"/>
                        </a:rPr>
                        <a:t>Purpura resulting from decreased connective tissue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Senile purpura</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Cushing syndrome and glucocorticoid therapy</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Scurvy (vitamin C deficiency)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390530"/>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600" dirty="0">
                          <a:solidFill>
                            <a:srgbClr val="000000"/>
                          </a:solidFill>
                          <a:effectLst/>
                          <a:latin typeface="+mn-lt"/>
                          <a:ea typeface="Times New Roman" panose="02020603050405020304" pitchFamily="18" charset="0"/>
                        </a:rPr>
                        <a:t>Purpura associated with dysproteinemias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Paraproteins (cryoglobulinemia, cryofibrinogenemia)</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Amyloidosis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499143"/>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600" dirty="0">
                          <a:solidFill>
                            <a:srgbClr val="000000"/>
                          </a:solidFill>
                          <a:effectLst/>
                          <a:latin typeface="+mn-lt"/>
                          <a:ea typeface="Times New Roman" panose="02020603050405020304" pitchFamily="18" charset="0"/>
                        </a:rPr>
                        <a:t>Purpura resulting from vasculitis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Immunoglobulin A (I</a:t>
                      </a:r>
                      <a:r>
                        <a:rPr lang="en-US" sz="10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g</a:t>
                      </a:r>
                      <a:r>
                        <a:rPr lang="en-US" sz="10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A) Vasculitis </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Infections</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Drugs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059702"/>
                  </a:ext>
                </a:extLst>
              </a:tr>
              <a:tr h="370840">
                <a:tc>
                  <a:txBody>
                    <a:bodyPr/>
                    <a:lstStyle/>
                    <a:p>
                      <a:pPr marL="256032" marR="0" indent="-256032">
                        <a:spcBef>
                          <a:spcPts val="500"/>
                        </a:spcBef>
                        <a:spcAft>
                          <a:spcPts val="600"/>
                        </a:spcAft>
                        <a:buClr>
                          <a:srgbClr val="007FA3"/>
                        </a:buClr>
                        <a:buFont typeface="Arial" panose="020B0604020202020204" pitchFamily="34" charset="0"/>
                        <a:buChar char="•"/>
                        <a:tabLst>
                          <a:tab pos="1193800" algn="l"/>
                          <a:tab pos="2641600" algn="l"/>
                        </a:tabLst>
                      </a:pPr>
                      <a:r>
                        <a:rPr lang="en-US" sz="1600" dirty="0">
                          <a:solidFill>
                            <a:srgbClr val="000000"/>
                          </a:solidFill>
                          <a:effectLst/>
                          <a:latin typeface="+mn-lt"/>
                          <a:ea typeface="Times New Roman" panose="02020603050405020304" pitchFamily="18" charset="0"/>
                        </a:rPr>
                        <a:t>Miscellaneous causes of purpura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Mechanical purpura</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Artificially induced purpura</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Easy bruising syndrome</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Purpura fulminans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695690"/>
                  </a:ext>
                </a:extLst>
              </a:tr>
            </a:tbl>
          </a:graphicData>
        </a:graphic>
      </p:graphicFrame>
    </p:spTree>
    <p:extLst>
      <p:ext uri="{BB962C8B-B14F-4D97-AF65-F5344CB8AC3E}">
        <p14:creationId xmlns:p14="http://schemas.microsoft.com/office/powerpoint/2010/main" val="326864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B815-91FA-4C86-ADD9-C9DC8E25C5B3}"/>
              </a:ext>
            </a:extLst>
          </p:cNvPr>
          <p:cNvSpPr>
            <a:spLocks noGrp="1"/>
          </p:cNvSpPr>
          <p:nvPr>
            <p:ph type="title"/>
          </p:nvPr>
        </p:nvSpPr>
        <p:spPr/>
        <p:txBody>
          <a:bodyPr/>
          <a:lstStyle/>
          <a:p>
            <a:r>
              <a:rPr lang="en-US" sz="3400" dirty="0"/>
              <a:t>Clinical Manifestations of Primary Hemostasis Bleeding Disorders</a:t>
            </a:r>
          </a:p>
        </p:txBody>
      </p:sp>
      <p:sp>
        <p:nvSpPr>
          <p:cNvPr id="3" name="Content Placeholder 2">
            <a:extLst>
              <a:ext uri="{FF2B5EF4-FFF2-40B4-BE49-F238E27FC236}">
                <a16:creationId xmlns:a16="http://schemas.microsoft.com/office/drawing/2014/main" id="{0CA38166-7BBF-4117-B7F1-789C9C6E9DD1}"/>
              </a:ext>
            </a:extLst>
          </p:cNvPr>
          <p:cNvSpPr>
            <a:spLocks noGrp="1"/>
          </p:cNvSpPr>
          <p:nvPr>
            <p:ph sz="quarter" idx="13"/>
          </p:nvPr>
        </p:nvSpPr>
        <p:spPr>
          <a:xfrm>
            <a:off x="457200" y="1826914"/>
            <a:ext cx="8229600" cy="4635927"/>
          </a:xfrm>
        </p:spPr>
        <p:txBody>
          <a:bodyPr/>
          <a:lstStyle/>
          <a:p>
            <a:r>
              <a:rPr lang="en-US" altLang="en-US" sz="2200" dirty="0"/>
              <a:t>Defect in primary hemostasis</a:t>
            </a:r>
          </a:p>
          <a:p>
            <a:pPr lvl="1"/>
            <a:r>
              <a:rPr lang="en-US" altLang="en-US" sz="2200" dirty="0"/>
              <a:t>Skin or mucous membrane bleeding (e.g., nose, gums)</a:t>
            </a:r>
          </a:p>
          <a:p>
            <a:r>
              <a:rPr lang="en-US" altLang="en-US" sz="2200" dirty="0"/>
              <a:t>Petechiae (&lt;3 m</a:t>
            </a:r>
            <a:r>
              <a:rPr lang="en-US" altLang="en-US" sz="100" dirty="0"/>
              <a:t>illi</a:t>
            </a:r>
            <a:r>
              <a:rPr lang="en-US" altLang="en-US" sz="2200" dirty="0"/>
              <a:t>m</a:t>
            </a:r>
            <a:r>
              <a:rPr lang="en-US" altLang="en-US" sz="100" dirty="0"/>
              <a:t>eter</a:t>
            </a:r>
            <a:r>
              <a:rPr lang="en-US" altLang="en-US" sz="2200" dirty="0"/>
              <a:t>)</a:t>
            </a:r>
          </a:p>
          <a:p>
            <a:pPr lvl="1"/>
            <a:r>
              <a:rPr lang="en-US" altLang="en-US" sz="2200" dirty="0"/>
              <a:t>Hallmark manifestation in disorders of primary hemostasis</a:t>
            </a:r>
          </a:p>
          <a:p>
            <a:pPr lvl="1"/>
            <a:r>
              <a:rPr lang="en-US" altLang="en-US" sz="2200" dirty="0"/>
              <a:t>Blood leakage through capillaries</a:t>
            </a:r>
          </a:p>
          <a:p>
            <a:r>
              <a:rPr lang="en-US" altLang="en-US" sz="2200" dirty="0"/>
              <a:t>Purpura (3 m</a:t>
            </a:r>
            <a:r>
              <a:rPr lang="en-US" altLang="en-US" sz="100" dirty="0"/>
              <a:t>illi</a:t>
            </a:r>
            <a:r>
              <a:rPr lang="en-US" altLang="en-US" sz="2200" dirty="0"/>
              <a:t>m</a:t>
            </a:r>
            <a:r>
              <a:rPr lang="en-US" altLang="en-US" sz="100" dirty="0"/>
              <a:t>eter</a:t>
            </a:r>
            <a:r>
              <a:rPr lang="en-US" altLang="en-US" sz="2200" dirty="0"/>
              <a:t>-1 c</a:t>
            </a:r>
            <a:r>
              <a:rPr lang="en-US" altLang="en-US" sz="100" dirty="0"/>
              <a:t>enti</a:t>
            </a:r>
            <a:r>
              <a:rPr lang="en-US" altLang="en-US" sz="2200" dirty="0"/>
              <a:t>m</a:t>
            </a:r>
            <a:r>
              <a:rPr lang="en-US" altLang="en-US" sz="100" dirty="0"/>
              <a:t>eter</a:t>
            </a:r>
            <a:r>
              <a:rPr lang="en-US" altLang="en-US" sz="2200" dirty="0"/>
              <a:t>)</a:t>
            </a:r>
          </a:p>
          <a:p>
            <a:pPr lvl="1"/>
            <a:r>
              <a:rPr lang="en-US" altLang="en-US" sz="2200" dirty="0"/>
              <a:t>Intermediate lesions</a:t>
            </a:r>
          </a:p>
          <a:p>
            <a:pPr lvl="1"/>
            <a:r>
              <a:rPr lang="en-US" altLang="en-US" sz="2200" dirty="0"/>
              <a:t>Commonly seen in disorders involving the blood vessels</a:t>
            </a:r>
          </a:p>
          <a:p>
            <a:r>
              <a:rPr lang="en-US" altLang="en-US" sz="2200" dirty="0"/>
              <a:t>Ecchymoses (&gt;1 c</a:t>
            </a:r>
            <a:r>
              <a:rPr lang="en-US" altLang="en-US" sz="100" dirty="0"/>
              <a:t>enti</a:t>
            </a:r>
            <a:r>
              <a:rPr lang="en-US" altLang="en-US" sz="2200" dirty="0"/>
              <a:t>m</a:t>
            </a:r>
            <a:r>
              <a:rPr lang="en-US" altLang="en-US" sz="100" dirty="0"/>
              <a:t>eter</a:t>
            </a:r>
            <a:r>
              <a:rPr lang="en-US" altLang="en-US" sz="2200" dirty="0"/>
              <a:t>)</a:t>
            </a:r>
          </a:p>
          <a:p>
            <a:pPr lvl="1"/>
            <a:r>
              <a:rPr lang="en-US" altLang="en-US" sz="2200" dirty="0"/>
              <a:t>Blood leakage into subcutaneous tissue from larger vessel</a:t>
            </a:r>
          </a:p>
        </p:txBody>
      </p:sp>
    </p:spTree>
    <p:extLst>
      <p:ext uri="{BB962C8B-B14F-4D97-AF65-F5344CB8AC3E}">
        <p14:creationId xmlns:p14="http://schemas.microsoft.com/office/powerpoint/2010/main" val="221213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54F14D-6F42-4CD6-A14E-B4BDA1896E0C}"/>
              </a:ext>
            </a:extLst>
          </p:cNvPr>
          <p:cNvSpPr>
            <a:spLocks noGrp="1"/>
          </p:cNvSpPr>
          <p:nvPr>
            <p:ph type="ctrTitle"/>
          </p:nvPr>
        </p:nvSpPr>
        <p:spPr/>
        <p:txBody>
          <a:bodyPr lIns="0" tIns="0" rIns="0" bIns="0"/>
          <a:lstStyle/>
          <a:p>
            <a:r>
              <a:rPr lang="en-US" dirty="0"/>
              <a:t>Platelet Disorders</a:t>
            </a:r>
          </a:p>
        </p:txBody>
      </p:sp>
    </p:spTree>
    <p:extLst>
      <p:ext uri="{BB962C8B-B14F-4D97-AF65-F5344CB8AC3E}">
        <p14:creationId xmlns:p14="http://schemas.microsoft.com/office/powerpoint/2010/main" val="262926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EAB9-56B0-4282-A2DC-F3E5266DFCC3}"/>
              </a:ext>
            </a:extLst>
          </p:cNvPr>
          <p:cNvSpPr>
            <a:spLocks noGrp="1"/>
          </p:cNvSpPr>
          <p:nvPr>
            <p:ph type="title"/>
          </p:nvPr>
        </p:nvSpPr>
        <p:spPr/>
        <p:txBody>
          <a:bodyPr/>
          <a:lstStyle/>
          <a:p>
            <a:r>
              <a:rPr lang="en-US" sz="3400" dirty="0"/>
              <a:t>Table 33-4 Bleeding Sites in Disorders of Primary Hemostasis</a:t>
            </a:r>
          </a:p>
        </p:txBody>
      </p:sp>
      <p:graphicFrame>
        <p:nvGraphicFramePr>
          <p:cNvPr id="4" name="Table 3">
            <a:extLst>
              <a:ext uri="{FF2B5EF4-FFF2-40B4-BE49-F238E27FC236}">
                <a16:creationId xmlns:a16="http://schemas.microsoft.com/office/drawing/2014/main" id="{A3C9DD49-FA46-4E20-8C62-DD7B3FF53489}"/>
              </a:ext>
            </a:extLst>
          </p:cNvPr>
          <p:cNvGraphicFramePr>
            <a:graphicFrameLocks noGrp="1"/>
          </p:cNvGraphicFramePr>
          <p:nvPr>
            <p:extLst>
              <p:ext uri="{D42A27DB-BD31-4B8C-83A1-F6EECF244321}">
                <p14:modId xmlns:p14="http://schemas.microsoft.com/office/powerpoint/2010/main" val="1876602891"/>
              </p:ext>
            </p:extLst>
          </p:nvPr>
        </p:nvGraphicFramePr>
        <p:xfrm>
          <a:off x="571499" y="2076582"/>
          <a:ext cx="7756072" cy="2993136"/>
        </p:xfrm>
        <a:graphic>
          <a:graphicData uri="http://schemas.openxmlformats.org/drawingml/2006/table">
            <a:tbl>
              <a:tblPr firstRow="1" bandRow="1">
                <a:tableStyleId>{2D5ABB26-0587-4C30-8999-92F81FD0307C}</a:tableStyleId>
              </a:tblPr>
              <a:tblGrid>
                <a:gridCol w="2026558">
                  <a:extLst>
                    <a:ext uri="{9D8B030D-6E8A-4147-A177-3AD203B41FA5}">
                      <a16:colId xmlns:a16="http://schemas.microsoft.com/office/drawing/2014/main" val="20000"/>
                    </a:ext>
                  </a:extLst>
                </a:gridCol>
                <a:gridCol w="2423886">
                  <a:extLst>
                    <a:ext uri="{9D8B030D-6E8A-4147-A177-3AD203B41FA5}">
                      <a16:colId xmlns:a16="http://schemas.microsoft.com/office/drawing/2014/main" val="1346272812"/>
                    </a:ext>
                  </a:extLst>
                </a:gridCol>
                <a:gridCol w="3305628">
                  <a:extLst>
                    <a:ext uri="{9D8B030D-6E8A-4147-A177-3AD203B41FA5}">
                      <a16:colId xmlns:a16="http://schemas.microsoft.com/office/drawing/2014/main" val="3349573198"/>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rPr>
                        <a:t>Cutaneous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rPr>
                        <a:t>Mucous Mebranes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rPr>
                        <a:t>Organs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16150"/>
                  </a:ext>
                </a:extLst>
              </a:tr>
              <a:tr h="370840">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Petechiae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Epistaxis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Retinal bleeding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390530"/>
                  </a:ext>
                </a:extLst>
              </a:tr>
              <a:tr h="370840">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Ecchymoses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Gingival bleeding (gums)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Intracranial bleeding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499143"/>
                  </a:ext>
                </a:extLst>
              </a:tr>
              <a:tr h="351161">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Excessive bleeding from superficial wounds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Increased bleeding after tooth extraction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059702"/>
                  </a:ext>
                </a:extLst>
              </a:tr>
              <a:tr h="370840">
                <a:tc>
                  <a:txBody>
                    <a:bodyPr/>
                    <a:lstStyle/>
                    <a:p>
                      <a:pPr marL="0" marR="0" lvl="0" indent="0" algn="l" defTabSz="914400" rtl="0" eaLnBrk="1" fontAlgn="auto" latinLnBrk="0" hangingPunct="1">
                        <a:lnSpc>
                          <a:spcPct val="100000"/>
                        </a:lnSpc>
                        <a:spcBef>
                          <a:spcPts val="500"/>
                        </a:spcBef>
                        <a:spcAft>
                          <a:spcPts val="600"/>
                        </a:spcAft>
                        <a:buClr>
                          <a:srgbClr val="007FA3"/>
                        </a:buClr>
                        <a:buSzTx/>
                        <a:buFont typeface="Arial" panose="020B0604020202020204" pitchFamily="34" charset="0"/>
                        <a:buNone/>
                        <a:tabLst>
                          <a:tab pos="1193800" algn="l"/>
                          <a:tab pos="2641600" algn="l"/>
                        </a:tabLst>
                        <a:defRPr/>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Gastrointestinal bleeding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695690"/>
                  </a:ext>
                </a:extLst>
              </a:tr>
              <a:tr h="370840">
                <a:tc>
                  <a:txBody>
                    <a:bodyPr/>
                    <a:lstStyle/>
                    <a:p>
                      <a:pPr marL="0" marR="0" lvl="0" indent="0" algn="l" defTabSz="914400" rtl="0" eaLnBrk="1" fontAlgn="auto" latinLnBrk="0" hangingPunct="1">
                        <a:lnSpc>
                          <a:spcPct val="100000"/>
                        </a:lnSpc>
                        <a:spcBef>
                          <a:spcPts val="500"/>
                        </a:spcBef>
                        <a:spcAft>
                          <a:spcPts val="600"/>
                        </a:spcAft>
                        <a:buClr>
                          <a:srgbClr val="007FA3"/>
                        </a:buClr>
                        <a:buSzTx/>
                        <a:buFont typeface="Arial" panose="020B0604020202020204" pitchFamily="34" charset="0"/>
                        <a:buNone/>
                        <a:tabLst>
                          <a:tab pos="1193800" algn="l"/>
                          <a:tab pos="2641600" algn="l"/>
                        </a:tabLst>
                        <a:defRPr/>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Urinary tract bleeding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500"/>
                        </a:spcBef>
                        <a:spcAft>
                          <a:spcPts val="600"/>
                        </a:spcAft>
                        <a:buClr>
                          <a:srgbClr val="007FA3"/>
                        </a:buClr>
                        <a:buSzTx/>
                        <a:buFont typeface="Arial" panose="020B0604020202020204" pitchFamily="34" charset="0"/>
                        <a:buNone/>
                        <a:tabLst>
                          <a:tab pos="1193800" algn="l"/>
                          <a:tab pos="2641600" algn="l"/>
                        </a:tabLst>
                        <a:defRPr/>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500"/>
                        </a:spcBef>
                        <a:spcAft>
                          <a:spcPts val="600"/>
                        </a:spcAft>
                        <a:buClr>
                          <a:srgbClr val="007FA3"/>
                        </a:buClr>
                        <a:buFont typeface="Arial" panose="020B0604020202020204" pitchFamily="34" charset="0"/>
                        <a:buNone/>
                        <a:tabLst>
                          <a:tab pos="1193800" algn="l"/>
                          <a:tab pos="2641600" algn="l"/>
                        </a:tabLst>
                      </a:pPr>
                      <a:r>
                        <a:rPr lang="en-US" sz="1600" dirty="0">
                          <a:solidFill>
                            <a:srgbClr val="000000"/>
                          </a:solidFill>
                          <a:effectLst/>
                          <a:latin typeface="+mn-lt"/>
                          <a:ea typeface="Times New Roman" panose="02020603050405020304" pitchFamily="18" charset="0"/>
                        </a:rPr>
                        <a:t>Hypermenorrhea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550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341F-E920-4E7C-952C-786CF6028FB1}"/>
              </a:ext>
            </a:extLst>
          </p:cNvPr>
          <p:cNvSpPr>
            <a:spLocks noGrp="1"/>
          </p:cNvSpPr>
          <p:nvPr>
            <p:ph type="title"/>
          </p:nvPr>
        </p:nvSpPr>
        <p:spPr/>
        <p:txBody>
          <a:bodyPr/>
          <a:lstStyle/>
          <a:p>
            <a:r>
              <a:rPr lang="en-US" dirty="0"/>
              <a:t>Introduction-Platelet Disorders</a:t>
            </a:r>
          </a:p>
        </p:txBody>
      </p:sp>
      <p:sp>
        <p:nvSpPr>
          <p:cNvPr id="3" name="Content Placeholder 2">
            <a:extLst>
              <a:ext uri="{FF2B5EF4-FFF2-40B4-BE49-F238E27FC236}">
                <a16:creationId xmlns:a16="http://schemas.microsoft.com/office/drawing/2014/main" id="{630D882E-7F89-4419-9E14-D9E4F2ABE743}"/>
              </a:ext>
            </a:extLst>
          </p:cNvPr>
          <p:cNvSpPr>
            <a:spLocks noGrp="1"/>
          </p:cNvSpPr>
          <p:nvPr>
            <p:ph sz="quarter" idx="13"/>
          </p:nvPr>
        </p:nvSpPr>
        <p:spPr>
          <a:xfrm>
            <a:off x="457200" y="1901558"/>
            <a:ext cx="8229600" cy="4434275"/>
          </a:xfrm>
        </p:spPr>
        <p:txBody>
          <a:bodyPr/>
          <a:lstStyle/>
          <a:p>
            <a:r>
              <a:rPr lang="en-US" altLang="en-US" dirty="0"/>
              <a:t>Quantitative</a:t>
            </a:r>
          </a:p>
          <a:p>
            <a:pPr lvl="1"/>
            <a:r>
              <a:rPr lang="en-US" altLang="en-US" dirty="0"/>
              <a:t>Thrombocytopenia</a:t>
            </a:r>
          </a:p>
          <a:p>
            <a:pPr lvl="1"/>
            <a:r>
              <a:rPr lang="en-US" altLang="en-US" dirty="0"/>
              <a:t>Thrombocytosis</a:t>
            </a:r>
          </a:p>
          <a:p>
            <a:r>
              <a:rPr lang="en-US" altLang="en-US" dirty="0"/>
              <a:t>Qualitative</a:t>
            </a:r>
          </a:p>
          <a:p>
            <a:pPr lvl="1"/>
            <a:r>
              <a:rPr lang="en-US" altLang="en-US" dirty="0"/>
              <a:t>Morphologic abnormalities</a:t>
            </a:r>
          </a:p>
          <a:p>
            <a:pPr lvl="2"/>
            <a:r>
              <a:rPr lang="en-US" altLang="en-US" dirty="0"/>
              <a:t>Macrothrombocytes (giant platelets)</a:t>
            </a:r>
          </a:p>
          <a:p>
            <a:pPr lvl="2"/>
            <a:r>
              <a:rPr lang="en-US" altLang="en-US" dirty="0"/>
              <a:t>Microthrombocytes</a:t>
            </a:r>
          </a:p>
          <a:p>
            <a:pPr lvl="2"/>
            <a:r>
              <a:rPr lang="en-US" altLang="en-US" dirty="0"/>
              <a:t>Hypogranular or agranular platelets</a:t>
            </a:r>
          </a:p>
        </p:txBody>
      </p:sp>
    </p:spTree>
    <p:extLst>
      <p:ext uri="{BB962C8B-B14F-4D97-AF65-F5344CB8AC3E}">
        <p14:creationId xmlns:p14="http://schemas.microsoft.com/office/powerpoint/2010/main" val="55003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E56E-5730-4CB9-9E84-D891C32F6559}"/>
              </a:ext>
            </a:extLst>
          </p:cNvPr>
          <p:cNvSpPr>
            <a:spLocks noGrp="1"/>
          </p:cNvSpPr>
          <p:nvPr>
            <p:ph type="title"/>
          </p:nvPr>
        </p:nvSpPr>
        <p:spPr/>
        <p:txBody>
          <a:bodyPr/>
          <a:lstStyle/>
          <a:p>
            <a:r>
              <a:rPr lang="en-US" dirty="0"/>
              <a:t>Figure 33-2</a:t>
            </a:r>
          </a:p>
        </p:txBody>
      </p:sp>
      <p:pic>
        <p:nvPicPr>
          <p:cNvPr id="4" name="Picture 3" descr="Slide a, on the left shows platelets with normal size and granulation. slide b, in the center shows many large platelets with an arrow pointing to the lower left corner. The platelet is a giant platelet. The slide also show a few hypogranular platelets. Slide c on the right, shows one irregular agranular platelet, circled by a marker showing its position in the lower center of the slide. These slides are from peripheral blood, Wright Giemsa stain, 1 thousand times magnification.">
            <a:extLst>
              <a:ext uri="{FF2B5EF4-FFF2-40B4-BE49-F238E27FC236}">
                <a16:creationId xmlns:a16="http://schemas.microsoft.com/office/drawing/2014/main" id="{2C71C990-5DD6-4CBC-B4C5-86A0C77E6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343882"/>
            <a:ext cx="8312727" cy="2170235"/>
          </a:xfrm>
          <a:prstGeom prst="rect">
            <a:avLst/>
          </a:prstGeom>
        </p:spPr>
      </p:pic>
    </p:spTree>
    <p:extLst>
      <p:ext uri="{BB962C8B-B14F-4D97-AF65-F5344CB8AC3E}">
        <p14:creationId xmlns:p14="http://schemas.microsoft.com/office/powerpoint/2010/main" val="183914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54F14D-6F42-4CD6-A14E-B4BDA1896E0C}"/>
              </a:ext>
            </a:extLst>
          </p:cNvPr>
          <p:cNvSpPr>
            <a:spLocks noGrp="1"/>
          </p:cNvSpPr>
          <p:nvPr>
            <p:ph type="ctrTitle"/>
          </p:nvPr>
        </p:nvSpPr>
        <p:spPr/>
        <p:txBody>
          <a:bodyPr lIns="0" tIns="0" rIns="0" bIns="0"/>
          <a:lstStyle/>
          <a:p>
            <a:r>
              <a:rPr lang="en-US" dirty="0"/>
              <a:t>Quantitative Platelet Disorders</a:t>
            </a:r>
          </a:p>
        </p:txBody>
      </p:sp>
    </p:spTree>
    <p:extLst>
      <p:ext uri="{BB962C8B-B14F-4D97-AF65-F5344CB8AC3E}">
        <p14:creationId xmlns:p14="http://schemas.microsoft.com/office/powerpoint/2010/main" val="260743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9CC4-DA84-41C2-A9E5-E549A15CC156}"/>
              </a:ext>
            </a:extLst>
          </p:cNvPr>
          <p:cNvSpPr>
            <a:spLocks noGrp="1"/>
          </p:cNvSpPr>
          <p:nvPr>
            <p:ph type="title"/>
          </p:nvPr>
        </p:nvSpPr>
        <p:spPr>
          <a:xfrm>
            <a:off x="457200" y="215371"/>
            <a:ext cx="8483600" cy="1097279"/>
          </a:xfrm>
        </p:spPr>
        <p:txBody>
          <a:bodyPr/>
          <a:lstStyle/>
          <a:p>
            <a:r>
              <a:rPr lang="en-US" sz="3400" dirty="0"/>
              <a:t>Table 33-5 Classification of Quantitative Platelet Abnormalities</a:t>
            </a:r>
          </a:p>
        </p:txBody>
      </p:sp>
      <p:graphicFrame>
        <p:nvGraphicFramePr>
          <p:cNvPr id="4" name="Table 3">
            <a:extLst>
              <a:ext uri="{FF2B5EF4-FFF2-40B4-BE49-F238E27FC236}">
                <a16:creationId xmlns:a16="http://schemas.microsoft.com/office/drawing/2014/main" id="{EC8D432D-87EE-4FF3-AF82-EA121D717287}"/>
              </a:ext>
            </a:extLst>
          </p:cNvPr>
          <p:cNvGraphicFramePr>
            <a:graphicFrameLocks noGrp="1"/>
          </p:cNvGraphicFramePr>
          <p:nvPr>
            <p:extLst>
              <p:ext uri="{D42A27DB-BD31-4B8C-83A1-F6EECF244321}">
                <p14:modId xmlns:p14="http://schemas.microsoft.com/office/powerpoint/2010/main" val="2948588704"/>
              </p:ext>
            </p:extLst>
          </p:nvPr>
        </p:nvGraphicFramePr>
        <p:xfrm>
          <a:off x="665843" y="1339398"/>
          <a:ext cx="8066314" cy="4502404"/>
        </p:xfrm>
        <a:graphic>
          <a:graphicData uri="http://schemas.openxmlformats.org/drawingml/2006/table">
            <a:tbl>
              <a:tblPr firstRow="1" bandRow="1">
                <a:tableStyleId>{2D5ABB26-0587-4C30-8999-92F81FD0307C}</a:tableStyleId>
              </a:tblPr>
              <a:tblGrid>
                <a:gridCol w="4033157">
                  <a:extLst>
                    <a:ext uri="{9D8B030D-6E8A-4147-A177-3AD203B41FA5}">
                      <a16:colId xmlns:a16="http://schemas.microsoft.com/office/drawing/2014/main" val="4039048227"/>
                    </a:ext>
                  </a:extLst>
                </a:gridCol>
                <a:gridCol w="4033157">
                  <a:extLst>
                    <a:ext uri="{9D8B030D-6E8A-4147-A177-3AD203B41FA5}">
                      <a16:colId xmlns:a16="http://schemas.microsoft.com/office/drawing/2014/main" val="3244002097"/>
                    </a:ext>
                  </a:extLst>
                </a:gridCol>
              </a:tblGrid>
              <a:tr h="370840">
                <a:tc>
                  <a:txBody>
                    <a:bodyPr/>
                    <a:lstStyle/>
                    <a:p>
                      <a:pPr marL="0" marR="0">
                        <a:spcBef>
                          <a:spcPts val="0"/>
                        </a:spcBef>
                        <a:spcAft>
                          <a:spcPts val="0"/>
                        </a:spcAft>
                      </a:pPr>
                      <a:r>
                        <a:rPr lang="en-US" sz="1600" b="1" dirty="0">
                          <a:effectLst/>
                          <a:latin typeface="+mn-lt"/>
                          <a:ea typeface="Times New Roman" panose="02020603050405020304" pitchFamily="18" charset="0"/>
                        </a:rPr>
                        <a:t>Thrombocytopenia</a:t>
                      </a:r>
                      <a:endParaRPr lang="en-US" sz="1600" dirty="0">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mn-lt"/>
                          <a:ea typeface="Times New Roman" panose="02020603050405020304" pitchFamily="18" charset="0"/>
                        </a:rPr>
                        <a:t>Thrombocytosis</a:t>
                      </a:r>
                      <a:endParaRPr lang="en-US" sz="1600" dirty="0">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850401"/>
                  </a:ext>
                </a:extLst>
              </a:tr>
              <a:tr h="370840">
                <a:tc>
                  <a:txBody>
                    <a:bodyPr/>
                    <a:lstStyle/>
                    <a:p>
                      <a:pPr marL="256032" marR="0" lvl="0" indent="-256032">
                        <a:spcBef>
                          <a:spcPts val="500"/>
                        </a:spcBef>
                        <a:spcAft>
                          <a:spcPts val="0"/>
                        </a:spcAft>
                        <a:buClr>
                          <a:srgbClr val="007FA3"/>
                        </a:buClr>
                        <a:buFont typeface="Arial" panose="020B0604020202020204" pitchFamily="34" charset="0"/>
                        <a:buChar char="•"/>
                        <a:tabLst>
                          <a:tab pos="1193800" algn="l"/>
                          <a:tab pos="2641600" algn="l"/>
                          <a:tab pos="212725" algn="l"/>
                          <a:tab pos="2641600" algn="l"/>
                        </a:tabLst>
                      </a:pPr>
                      <a:r>
                        <a:rPr lang="en-US" sz="1600" dirty="0">
                          <a:solidFill>
                            <a:srgbClr val="000000"/>
                          </a:solidFill>
                          <a:effectLst/>
                          <a:latin typeface="+mn-lt"/>
                          <a:ea typeface="Times New Roman" panose="02020603050405020304" pitchFamily="18" charset="0"/>
                        </a:rPr>
                        <a:t>Increased destruction</a:t>
                      </a:r>
                    </a:p>
                    <a:p>
                      <a:pPr marL="740664" marR="0" lvl="3" indent="-283464">
                        <a:spcBef>
                          <a:spcPts val="500"/>
                        </a:spcBef>
                        <a:spcAft>
                          <a:spcPts val="0"/>
                        </a:spcAft>
                        <a:buClr>
                          <a:srgbClr val="007FA3"/>
                        </a:buClr>
                        <a:buFont typeface="Arial" panose="020B0604020202020204" pitchFamily="34" charset="0"/>
                        <a:buChar char="–"/>
                        <a:tabLst>
                          <a:tab pos="254000" algn="l"/>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Immune</a:t>
                      </a:r>
                    </a:p>
                    <a:p>
                      <a:pPr marL="740664" marR="0" lvl="3" indent="-283464">
                        <a:spcBef>
                          <a:spcPts val="500"/>
                        </a:spcBef>
                        <a:spcAft>
                          <a:spcPts val="0"/>
                        </a:spcAft>
                        <a:buClr>
                          <a:srgbClr val="007FA3"/>
                        </a:buClr>
                        <a:buFont typeface="Arial" panose="020B0604020202020204" pitchFamily="34" charset="0"/>
                        <a:buChar char="–"/>
                        <a:tabLst>
                          <a:tab pos="254000" algn="l"/>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Nonimmune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lvl="0" indent="-256032">
                        <a:spcBef>
                          <a:spcPts val="500"/>
                        </a:spcBef>
                        <a:spcAft>
                          <a:spcPts val="0"/>
                        </a:spcAft>
                        <a:buClr>
                          <a:srgbClr val="007FA3"/>
                        </a:buClr>
                        <a:buFont typeface="Arial" panose="020B0604020202020204" pitchFamily="34" charset="0"/>
                        <a:buChar char="•"/>
                        <a:tabLst>
                          <a:tab pos="1193800" algn="l"/>
                          <a:tab pos="2641600" algn="l"/>
                          <a:tab pos="187960" algn="l"/>
                          <a:tab pos="2641600" algn="l"/>
                        </a:tabLst>
                      </a:pPr>
                      <a:r>
                        <a:rPr lang="en-US" sz="1600" dirty="0">
                          <a:solidFill>
                            <a:srgbClr val="000000"/>
                          </a:solidFill>
                          <a:effectLst/>
                          <a:latin typeface="+mn-lt"/>
                          <a:ea typeface="Times New Roman" panose="02020603050405020304" pitchFamily="18" charset="0"/>
                        </a:rPr>
                        <a:t>Primary thrombocytosis</a:t>
                      </a:r>
                    </a:p>
                    <a:p>
                      <a:pPr marL="256032" marR="0" lvl="0" indent="-256032">
                        <a:spcBef>
                          <a:spcPts val="500"/>
                        </a:spcBef>
                        <a:spcAft>
                          <a:spcPts val="0"/>
                        </a:spcAft>
                        <a:buClr>
                          <a:srgbClr val="007FA3"/>
                        </a:buClr>
                        <a:buFont typeface="Arial" panose="020B0604020202020204" pitchFamily="34" charset="0"/>
                        <a:buChar char="•"/>
                        <a:tabLst>
                          <a:tab pos="1193800" algn="l"/>
                          <a:tab pos="2641600" algn="l"/>
                          <a:tab pos="187960" algn="l"/>
                          <a:tab pos="2641600" algn="l"/>
                        </a:tabLst>
                      </a:pPr>
                      <a:r>
                        <a:rPr lang="en-US" sz="1600" dirty="0">
                          <a:solidFill>
                            <a:srgbClr val="000000"/>
                          </a:solidFill>
                          <a:effectLst/>
                          <a:latin typeface="+mn-lt"/>
                          <a:ea typeface="Times New Roman" panose="02020603050405020304" pitchFamily="18" charset="0"/>
                        </a:rPr>
                        <a:t>Secondary thrombocytosis </a:t>
                      </a:r>
                    </a:p>
                    <a:p>
                      <a:pPr marL="256032" marR="0" lvl="0" indent="-256032">
                        <a:spcBef>
                          <a:spcPts val="500"/>
                        </a:spcBef>
                        <a:spcAft>
                          <a:spcPts val="0"/>
                        </a:spcAft>
                        <a:buClr>
                          <a:srgbClr val="007FA3"/>
                        </a:buClr>
                        <a:buFont typeface="Arial" panose="020B0604020202020204" pitchFamily="34" charset="0"/>
                        <a:buChar char="•"/>
                        <a:tabLst>
                          <a:tab pos="1193800" algn="l"/>
                          <a:tab pos="2641600" algn="l"/>
                          <a:tab pos="187960" algn="l"/>
                          <a:tab pos="2641600" algn="l"/>
                        </a:tabLst>
                      </a:pPr>
                      <a:r>
                        <a:rPr lang="en-US" sz="1600" dirty="0">
                          <a:solidFill>
                            <a:srgbClr val="000000"/>
                          </a:solidFill>
                          <a:effectLst/>
                          <a:latin typeface="+mn-lt"/>
                          <a:ea typeface="Times New Roman" panose="02020603050405020304" pitchFamily="18" charset="0"/>
                        </a:rPr>
                        <a:t>Transient thrombocytosis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19"/>
                  </a:ext>
                </a:extLst>
              </a:tr>
              <a:tr h="370840">
                <a:tc>
                  <a:txBody>
                    <a:bodyPr/>
                    <a:lstStyle/>
                    <a:p>
                      <a:pPr marL="256032" marR="0" lvl="0" indent="-256032">
                        <a:spcBef>
                          <a:spcPts val="500"/>
                        </a:spcBef>
                        <a:spcAft>
                          <a:spcPts val="0"/>
                        </a:spcAft>
                        <a:buClr>
                          <a:srgbClr val="007FA3"/>
                        </a:buClr>
                        <a:buFont typeface="Arial" panose="020B0604020202020204" pitchFamily="34" charset="0"/>
                        <a:buChar char="•"/>
                        <a:tabLst>
                          <a:tab pos="1193800" algn="l"/>
                          <a:tab pos="2641600" algn="l"/>
                          <a:tab pos="212725" algn="l"/>
                          <a:tab pos="2641600" algn="l"/>
                        </a:tabLst>
                      </a:pPr>
                      <a:r>
                        <a:rPr lang="en-US" sz="1600" dirty="0">
                          <a:solidFill>
                            <a:srgbClr val="000000"/>
                          </a:solidFill>
                          <a:effectLst/>
                          <a:latin typeface="+mn-lt"/>
                          <a:ea typeface="Times New Roman" panose="02020603050405020304" pitchFamily="18" charset="0"/>
                        </a:rPr>
                        <a:t>Decreased production</a:t>
                      </a:r>
                    </a:p>
                    <a:p>
                      <a:pPr marL="740664" marR="0" lvl="0" indent="-283464">
                        <a:spcBef>
                          <a:spcPts val="500"/>
                        </a:spcBef>
                        <a:spcAft>
                          <a:spcPts val="0"/>
                        </a:spcAft>
                        <a:buClr>
                          <a:srgbClr val="007FA3"/>
                        </a:buClr>
                        <a:buFont typeface="Arial" panose="020B0604020202020204" pitchFamily="34" charset="0"/>
                        <a:buChar char="–"/>
                        <a:tabLst>
                          <a:tab pos="254000" algn="l"/>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Megakaryocyte hypoplasia</a:t>
                      </a:r>
                    </a:p>
                    <a:p>
                      <a:pPr marL="740664" marR="0" lvl="0" indent="-283464">
                        <a:spcBef>
                          <a:spcPts val="500"/>
                        </a:spcBef>
                        <a:spcAft>
                          <a:spcPts val="0"/>
                        </a:spcAft>
                        <a:buClr>
                          <a:srgbClr val="007FA3"/>
                        </a:buClr>
                        <a:buFont typeface="Arial" panose="020B0604020202020204" pitchFamily="34" charset="0"/>
                        <a:buChar char="–"/>
                        <a:tabLst>
                          <a:tab pos="254000" algn="l"/>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Replacement of normal marrow</a:t>
                      </a:r>
                    </a:p>
                    <a:p>
                      <a:pPr marL="740664" marR="0" lvl="0" indent="-283464">
                        <a:spcBef>
                          <a:spcPts val="500"/>
                        </a:spcBef>
                        <a:spcAft>
                          <a:spcPts val="0"/>
                        </a:spcAft>
                        <a:buClr>
                          <a:srgbClr val="007FA3"/>
                        </a:buClr>
                        <a:buFont typeface="Arial" panose="020B0604020202020204" pitchFamily="34" charset="0"/>
                        <a:buChar char="–"/>
                        <a:tabLst>
                          <a:tab pos="254000" algn="l"/>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Ineffective thrombopoiesis</a:t>
                      </a:r>
                    </a:p>
                    <a:p>
                      <a:pPr marL="740664" marR="0" lvl="0" indent="-283464">
                        <a:spcBef>
                          <a:spcPts val="500"/>
                        </a:spcBef>
                        <a:spcAft>
                          <a:spcPts val="0"/>
                        </a:spcAft>
                        <a:buClr>
                          <a:srgbClr val="007FA3"/>
                        </a:buClr>
                        <a:buFont typeface="Arial" panose="020B0604020202020204" pitchFamily="34" charset="0"/>
                        <a:buChar char="–"/>
                        <a:tabLst>
                          <a:tab pos="254000" algn="l"/>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Inherited disorders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314346"/>
                  </a:ext>
                </a:extLst>
              </a:tr>
              <a:tr h="370840">
                <a:tc>
                  <a:txBody>
                    <a:bodyPr/>
                    <a:lstStyle/>
                    <a:p>
                      <a:pPr marL="256032" marR="0" lvl="0" indent="-256032">
                        <a:spcBef>
                          <a:spcPts val="500"/>
                        </a:spcBef>
                        <a:spcAft>
                          <a:spcPts val="0"/>
                        </a:spcAft>
                        <a:buClr>
                          <a:srgbClr val="007FA3"/>
                        </a:buClr>
                        <a:buFont typeface="Arial" panose="020B0604020202020204" pitchFamily="34" charset="0"/>
                        <a:buChar char="•"/>
                        <a:tabLst>
                          <a:tab pos="1193800" algn="l"/>
                          <a:tab pos="2641600" algn="l"/>
                          <a:tab pos="212725" algn="l"/>
                          <a:tab pos="2641600" algn="l"/>
                        </a:tabLst>
                      </a:pPr>
                      <a:r>
                        <a:rPr lang="en-US" sz="1600" dirty="0">
                          <a:solidFill>
                            <a:srgbClr val="000000"/>
                          </a:solidFill>
                          <a:effectLst/>
                          <a:latin typeface="+mn-lt"/>
                          <a:ea typeface="Times New Roman" panose="02020603050405020304" pitchFamily="18" charset="0"/>
                        </a:rPr>
                        <a:t>Abnormal distribution of platelets</a:t>
                      </a:r>
                    </a:p>
                    <a:p>
                      <a:pPr marL="740664" marR="0" lvl="0" indent="-283464">
                        <a:spcBef>
                          <a:spcPts val="500"/>
                        </a:spcBef>
                        <a:spcAft>
                          <a:spcPts val="0"/>
                        </a:spcAft>
                        <a:buClr>
                          <a:srgbClr val="007FA3"/>
                        </a:buClr>
                        <a:buFont typeface="Arial" panose="020B0604020202020204" pitchFamily="34" charset="0"/>
                        <a:buChar char="–"/>
                        <a:tabLst>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Increased splenic sequestration</a:t>
                      </a:r>
                    </a:p>
                    <a:p>
                      <a:pPr marL="740664" marR="0" lvl="0" indent="-283464">
                        <a:spcBef>
                          <a:spcPts val="500"/>
                        </a:spcBef>
                        <a:spcAft>
                          <a:spcPts val="0"/>
                        </a:spcAft>
                        <a:buClr>
                          <a:srgbClr val="007FA3"/>
                        </a:buClr>
                        <a:buFont typeface="Arial" panose="020B0604020202020204" pitchFamily="34" charset="0"/>
                        <a:buChar char="–"/>
                        <a:tabLst>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Dilutional thrombocytopenia</a:t>
                      </a:r>
                    </a:p>
                    <a:p>
                      <a:pPr marL="740664" marR="0" lvl="0" indent="-283464">
                        <a:spcBef>
                          <a:spcPts val="500"/>
                        </a:spcBef>
                        <a:spcAft>
                          <a:spcPts val="0"/>
                        </a:spcAft>
                        <a:buClr>
                          <a:srgbClr val="007FA3"/>
                        </a:buClr>
                        <a:buFont typeface="Arial" panose="020B0604020202020204" pitchFamily="34" charset="0"/>
                        <a:buChar char="–"/>
                        <a:tabLst>
                          <a:tab pos="1193800" algn="l"/>
                          <a:tab pos="2641600" algn="l"/>
                          <a:tab pos="441325" algn="l"/>
                          <a:tab pos="2641600" algn="l"/>
                        </a:tabLst>
                      </a:pPr>
                      <a:r>
                        <a:rPr lang="en-US" sz="1600" dirty="0">
                          <a:solidFill>
                            <a:srgbClr val="000000"/>
                          </a:solidFill>
                          <a:effectLst/>
                          <a:latin typeface="+mn-lt"/>
                          <a:ea typeface="Times New Roman" panose="02020603050405020304" pitchFamily="18" charset="0"/>
                        </a:rPr>
                        <a:t>Hypothermia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cap="none" dirty="0">
                          <a:solidFill>
                            <a:schemeClr val="tx1"/>
                          </a:solidFill>
                          <a:effectLst/>
                          <a:latin typeface="+mn-lt"/>
                          <a:ea typeface="+mn-ea"/>
                          <a:cs typeface="+mn-cs"/>
                          <a:sym typeface="Arial"/>
                        </a:rPr>
                        <a:t>Quantitative artifacts in the measurement of platelets</a:t>
                      </a:r>
                      <a:endParaRPr lang="en-US" sz="16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858875"/>
                  </a:ext>
                </a:extLst>
              </a:tr>
              <a:tr h="370840">
                <a:tc>
                  <a:txBody>
                    <a:bodyPr/>
                    <a:lstStyle/>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Conditions with multiple mechanisms of thrombocytopenia</a:t>
                      </a:r>
                      <a:endParaRPr lang="en-US" sz="16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504562"/>
                  </a:ext>
                </a:extLst>
              </a:tr>
            </a:tbl>
          </a:graphicData>
        </a:graphic>
      </p:graphicFrame>
    </p:spTree>
    <p:extLst>
      <p:ext uri="{BB962C8B-B14F-4D97-AF65-F5344CB8AC3E}">
        <p14:creationId xmlns:p14="http://schemas.microsoft.com/office/powerpoint/2010/main" val="185521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8DC1-3AC8-4183-95A7-5C3B8E433800}"/>
              </a:ext>
            </a:extLst>
          </p:cNvPr>
          <p:cNvSpPr>
            <a:spLocks noGrp="1"/>
          </p:cNvSpPr>
          <p:nvPr>
            <p:ph type="title"/>
          </p:nvPr>
        </p:nvSpPr>
        <p:spPr/>
        <p:txBody>
          <a:bodyPr/>
          <a:lstStyle/>
          <a:p>
            <a:r>
              <a:rPr lang="en-US" dirty="0"/>
              <a:t>Thrombocytopenia </a:t>
            </a:r>
            <a:r>
              <a:rPr lang="en-US" sz="2000" b="0" dirty="0"/>
              <a:t>(1 of 2)</a:t>
            </a:r>
          </a:p>
        </p:txBody>
      </p:sp>
      <p:sp>
        <p:nvSpPr>
          <p:cNvPr id="4" name="Content Placeholder 3">
            <a:extLst>
              <a:ext uri="{FF2B5EF4-FFF2-40B4-BE49-F238E27FC236}">
                <a16:creationId xmlns:a16="http://schemas.microsoft.com/office/drawing/2014/main" id="{BFADDE75-AAC7-4FB6-A9F7-1A19819DD59E}"/>
              </a:ext>
            </a:extLst>
          </p:cNvPr>
          <p:cNvSpPr>
            <a:spLocks noGrp="1"/>
          </p:cNvSpPr>
          <p:nvPr>
            <p:ph sz="quarter" idx="13"/>
          </p:nvPr>
        </p:nvSpPr>
        <p:spPr>
          <a:xfrm>
            <a:off x="354563" y="1779580"/>
            <a:ext cx="8229600" cy="419922"/>
          </a:xfrm>
        </p:spPr>
        <p:txBody>
          <a:bodyPr/>
          <a:lstStyle/>
          <a:p>
            <a:r>
              <a:rPr lang="en-US" dirty="0"/>
              <a:t>Platelet count</a:t>
            </a:r>
          </a:p>
        </p:txBody>
      </p:sp>
      <p:sp>
        <p:nvSpPr>
          <p:cNvPr id="5" name="Content Placeholder 4">
            <a:extLst>
              <a:ext uri="{FF2B5EF4-FFF2-40B4-BE49-F238E27FC236}">
                <a16:creationId xmlns:a16="http://schemas.microsoft.com/office/drawing/2014/main" id="{4E193D2A-A2F0-4A2E-BA4D-07D966DB5225}"/>
              </a:ext>
            </a:extLst>
          </p:cNvPr>
          <p:cNvSpPr>
            <a:spLocks noGrp="1"/>
          </p:cNvSpPr>
          <p:nvPr>
            <p:ph sz="quarter" idx="14"/>
          </p:nvPr>
        </p:nvSpPr>
        <p:spPr>
          <a:xfrm>
            <a:off x="908050" y="2045144"/>
            <a:ext cx="306379" cy="418592"/>
          </a:xfrm>
        </p:spPr>
        <p:txBody>
          <a:bodyPr/>
          <a:lstStyle/>
          <a:p>
            <a:pPr marL="0" lvl="1" indent="0"/>
            <a:r>
              <a:rPr lang="en-US" dirty="0"/>
              <a:t> </a:t>
            </a:r>
            <a:r>
              <a:rPr lang="en-US" sz="100" dirty="0"/>
              <a:t> </a:t>
            </a:r>
          </a:p>
        </p:txBody>
      </p:sp>
      <p:sp>
        <p:nvSpPr>
          <p:cNvPr id="6" name="Content Placeholder 5">
            <a:extLst>
              <a:ext uri="{FF2B5EF4-FFF2-40B4-BE49-F238E27FC236}">
                <a16:creationId xmlns:a16="http://schemas.microsoft.com/office/drawing/2014/main" id="{36B5F6C3-34E8-41B3-A4D5-8D75DF66F83F}"/>
              </a:ext>
            </a:extLst>
          </p:cNvPr>
          <p:cNvSpPr>
            <a:spLocks noGrp="1"/>
          </p:cNvSpPr>
          <p:nvPr>
            <p:ph sz="quarter" idx="15"/>
          </p:nvPr>
        </p:nvSpPr>
        <p:spPr>
          <a:xfrm>
            <a:off x="457200" y="2489462"/>
            <a:ext cx="5135014" cy="410000"/>
          </a:xfrm>
        </p:spPr>
        <p:txBody>
          <a:bodyPr/>
          <a:lstStyle/>
          <a:p>
            <a:r>
              <a:rPr lang="en-US" dirty="0"/>
              <a:t>Usually no ↑ risk of bleeding unless</a:t>
            </a:r>
          </a:p>
        </p:txBody>
      </p:sp>
      <p:sp>
        <p:nvSpPr>
          <p:cNvPr id="7" name="Content Placeholder 6">
            <a:extLst>
              <a:ext uri="{FF2B5EF4-FFF2-40B4-BE49-F238E27FC236}">
                <a16:creationId xmlns:a16="http://schemas.microsoft.com/office/drawing/2014/main" id="{C7237193-572F-4565-A6D1-9EA4ACC022FE}"/>
              </a:ext>
            </a:extLst>
          </p:cNvPr>
          <p:cNvSpPr>
            <a:spLocks noGrp="1"/>
          </p:cNvSpPr>
          <p:nvPr>
            <p:ph sz="quarter" idx="16"/>
          </p:nvPr>
        </p:nvSpPr>
        <p:spPr>
          <a:xfrm>
            <a:off x="457200" y="2966179"/>
            <a:ext cx="8232775" cy="418045"/>
          </a:xfrm>
        </p:spPr>
        <p:txBody>
          <a:bodyPr/>
          <a:lstStyle/>
          <a:p>
            <a:r>
              <a:rPr lang="en-US" dirty="0"/>
              <a:t>Risk of severe and spontaneous bleeding when platelet</a:t>
            </a:r>
          </a:p>
        </p:txBody>
      </p:sp>
      <p:sp>
        <p:nvSpPr>
          <p:cNvPr id="11" name="Content Placeholder 10">
            <a:extLst>
              <a:ext uri="{FF2B5EF4-FFF2-40B4-BE49-F238E27FC236}">
                <a16:creationId xmlns:a16="http://schemas.microsoft.com/office/drawing/2014/main" id="{A2D405F3-6DD2-41F5-9817-D5578CC66831}"/>
              </a:ext>
            </a:extLst>
          </p:cNvPr>
          <p:cNvSpPr>
            <a:spLocks noGrp="1"/>
          </p:cNvSpPr>
          <p:nvPr>
            <p:ph sz="quarter" idx="17"/>
          </p:nvPr>
        </p:nvSpPr>
        <p:spPr>
          <a:xfrm>
            <a:off x="733299" y="3443387"/>
            <a:ext cx="1162379" cy="402192"/>
          </a:xfrm>
        </p:spPr>
        <p:txBody>
          <a:bodyPr/>
          <a:lstStyle/>
          <a:p>
            <a:pPr marL="432" indent="0">
              <a:buNone/>
            </a:pPr>
            <a:r>
              <a:rPr lang="en-US" dirty="0"/>
              <a:t>count is</a:t>
            </a:r>
          </a:p>
        </p:txBody>
      </p:sp>
      <p:sp>
        <p:nvSpPr>
          <p:cNvPr id="12" name="Content Placeholder 11">
            <a:extLst>
              <a:ext uri="{FF2B5EF4-FFF2-40B4-BE49-F238E27FC236}">
                <a16:creationId xmlns:a16="http://schemas.microsoft.com/office/drawing/2014/main" id="{6F5FF890-2411-4D11-B91F-6835B112F58F}"/>
              </a:ext>
            </a:extLst>
          </p:cNvPr>
          <p:cNvSpPr>
            <a:spLocks noGrp="1"/>
          </p:cNvSpPr>
          <p:nvPr>
            <p:ph sz="quarter" idx="18"/>
          </p:nvPr>
        </p:nvSpPr>
        <p:spPr>
          <a:xfrm>
            <a:off x="457200" y="3919886"/>
            <a:ext cx="8232775" cy="1421542"/>
          </a:xfrm>
        </p:spPr>
        <p:txBody>
          <a:bodyPr/>
          <a:lstStyle/>
          <a:p>
            <a:r>
              <a:rPr lang="en-US" altLang="en-US" dirty="0"/>
              <a:t>Bleeding from mucous membranes</a:t>
            </a:r>
          </a:p>
          <a:p>
            <a:pPr lvl="1" indent="-283464"/>
            <a:r>
              <a:rPr lang="en-US" altLang="en-US" dirty="0"/>
              <a:t>G</a:t>
            </a:r>
            <a:r>
              <a:rPr lang="en-US" altLang="en-US" sz="100" dirty="0"/>
              <a:t> </a:t>
            </a:r>
            <a:r>
              <a:rPr lang="en-US" altLang="en-US" dirty="0"/>
              <a:t>I, G</a:t>
            </a:r>
            <a:r>
              <a:rPr lang="en-US" altLang="en-US" sz="100" dirty="0"/>
              <a:t> </a:t>
            </a:r>
            <a:r>
              <a:rPr lang="en-US" altLang="en-US" dirty="0"/>
              <a:t>U tract, and so on</a:t>
            </a:r>
          </a:p>
          <a:p>
            <a:pPr lvl="1" indent="-283464"/>
            <a:r>
              <a:rPr lang="en-US" altLang="en-US" dirty="0"/>
              <a:t>Bleeding into C</a:t>
            </a:r>
            <a:r>
              <a:rPr lang="en-US" altLang="en-US" sz="100" dirty="0"/>
              <a:t> </a:t>
            </a:r>
            <a:r>
              <a:rPr lang="en-US" altLang="en-US" dirty="0"/>
              <a:t>N</a:t>
            </a:r>
            <a:r>
              <a:rPr lang="en-US" altLang="en-US" sz="100" dirty="0"/>
              <a:t> </a:t>
            </a:r>
            <a:r>
              <a:rPr lang="en-US" altLang="en-US" dirty="0"/>
              <a:t>S</a:t>
            </a:r>
          </a:p>
        </p:txBody>
      </p:sp>
      <p:graphicFrame>
        <p:nvGraphicFramePr>
          <p:cNvPr id="9" name="Object 8" descr="less than 150 times 10 cubed per micro liter">
            <a:extLst>
              <a:ext uri="{FF2B5EF4-FFF2-40B4-BE49-F238E27FC236}">
                <a16:creationId xmlns:a16="http://schemas.microsoft.com/office/drawing/2014/main" id="{D8CDE1C5-ACD0-4D21-9F3A-FFD37B97C341}"/>
              </a:ext>
            </a:extLst>
          </p:cNvPr>
          <p:cNvGraphicFramePr>
            <a:graphicFrameLocks noChangeAspect="1"/>
          </p:cNvGraphicFramePr>
          <p:nvPr>
            <p:extLst>
              <p:ext uri="{D42A27DB-BD31-4B8C-83A1-F6EECF244321}">
                <p14:modId xmlns:p14="http://schemas.microsoft.com/office/powerpoint/2010/main" val="3961347135"/>
              </p:ext>
            </p:extLst>
          </p:nvPr>
        </p:nvGraphicFramePr>
        <p:xfrm>
          <a:off x="1244909" y="2031165"/>
          <a:ext cx="2272068" cy="343028"/>
        </p:xfrm>
        <a:graphic>
          <a:graphicData uri="http://schemas.openxmlformats.org/presentationml/2006/ole">
            <mc:AlternateContent xmlns:mc="http://schemas.openxmlformats.org/markup-compatibility/2006">
              <mc:Choice xmlns:v="urn:schemas-microsoft-com:vml" Requires="v">
                <p:oleObj name="Equation" r:id="rId2" imgW="2273040" imgH="342720" progId="Equation.DSMT4">
                  <p:embed/>
                </p:oleObj>
              </mc:Choice>
              <mc:Fallback>
                <p:oleObj name="Equation" r:id="rId2" imgW="2273040" imgH="342720" progId="Equation.DSMT4">
                  <p:embed/>
                  <p:pic>
                    <p:nvPicPr>
                      <p:cNvPr id="0" name=""/>
                      <p:cNvPicPr/>
                      <p:nvPr/>
                    </p:nvPicPr>
                    <p:blipFill>
                      <a:blip r:embed="rId3"/>
                      <a:stretch>
                        <a:fillRect/>
                      </a:stretch>
                    </p:blipFill>
                    <p:spPr>
                      <a:xfrm>
                        <a:off x="1244909" y="2031165"/>
                        <a:ext cx="2272068" cy="343028"/>
                      </a:xfrm>
                      <a:prstGeom prst="rect">
                        <a:avLst/>
                      </a:prstGeom>
                    </p:spPr>
                  </p:pic>
                </p:oleObj>
              </mc:Fallback>
            </mc:AlternateContent>
          </a:graphicData>
        </a:graphic>
      </p:graphicFrame>
      <p:graphicFrame>
        <p:nvGraphicFramePr>
          <p:cNvPr id="10" name="Object 9" descr="less than 50 times 10 cubed per micro liter">
            <a:extLst>
              <a:ext uri="{FF2B5EF4-FFF2-40B4-BE49-F238E27FC236}">
                <a16:creationId xmlns:a16="http://schemas.microsoft.com/office/drawing/2014/main" id="{3A765D62-83EB-4F76-93EB-834C982D98A6}"/>
              </a:ext>
            </a:extLst>
          </p:cNvPr>
          <p:cNvGraphicFramePr>
            <a:graphicFrameLocks noChangeAspect="1"/>
          </p:cNvGraphicFramePr>
          <p:nvPr>
            <p:extLst>
              <p:ext uri="{D42A27DB-BD31-4B8C-83A1-F6EECF244321}">
                <p14:modId xmlns:p14="http://schemas.microsoft.com/office/powerpoint/2010/main" val="4172252105"/>
              </p:ext>
            </p:extLst>
          </p:nvPr>
        </p:nvGraphicFramePr>
        <p:xfrm>
          <a:off x="5283552" y="2422719"/>
          <a:ext cx="2120268" cy="343028"/>
        </p:xfrm>
        <a:graphic>
          <a:graphicData uri="http://schemas.openxmlformats.org/presentationml/2006/ole">
            <mc:AlternateContent xmlns:mc="http://schemas.openxmlformats.org/markup-compatibility/2006">
              <mc:Choice xmlns:v="urn:schemas-microsoft-com:vml" Requires="v">
                <p:oleObj name="Equation" r:id="rId4" imgW="2120760" imgH="342720" progId="Equation.DSMT4">
                  <p:embed/>
                </p:oleObj>
              </mc:Choice>
              <mc:Fallback>
                <p:oleObj name="Equation" r:id="rId4" imgW="2120760" imgH="342720" progId="Equation.DSMT4">
                  <p:embed/>
                  <p:pic>
                    <p:nvPicPr>
                      <p:cNvPr id="0" name=""/>
                      <p:cNvPicPr/>
                      <p:nvPr/>
                    </p:nvPicPr>
                    <p:blipFill>
                      <a:blip r:embed="rId5"/>
                      <a:stretch>
                        <a:fillRect/>
                      </a:stretch>
                    </p:blipFill>
                    <p:spPr>
                      <a:xfrm>
                        <a:off x="5283552" y="2422719"/>
                        <a:ext cx="2120268" cy="343028"/>
                      </a:xfrm>
                      <a:prstGeom prst="rect">
                        <a:avLst/>
                      </a:prstGeom>
                    </p:spPr>
                  </p:pic>
                </p:oleObj>
              </mc:Fallback>
            </mc:AlternateContent>
          </a:graphicData>
        </a:graphic>
      </p:graphicFrame>
      <p:graphicFrame>
        <p:nvGraphicFramePr>
          <p:cNvPr id="13" name="Object 12" descr="less than 10 times 10 cubed per micro liter">
            <a:extLst>
              <a:ext uri="{FF2B5EF4-FFF2-40B4-BE49-F238E27FC236}">
                <a16:creationId xmlns:a16="http://schemas.microsoft.com/office/drawing/2014/main" id="{7B0CD0FA-68FC-421C-B200-1311C820813A}"/>
              </a:ext>
            </a:extLst>
          </p:cNvPr>
          <p:cNvGraphicFramePr>
            <a:graphicFrameLocks noChangeAspect="1"/>
          </p:cNvGraphicFramePr>
          <p:nvPr>
            <p:extLst>
              <p:ext uri="{D42A27DB-BD31-4B8C-83A1-F6EECF244321}">
                <p14:modId xmlns:p14="http://schemas.microsoft.com/office/powerpoint/2010/main" val="2101480752"/>
              </p:ext>
            </p:extLst>
          </p:nvPr>
        </p:nvGraphicFramePr>
        <p:xfrm>
          <a:off x="1798941" y="3419219"/>
          <a:ext cx="2137352" cy="349311"/>
        </p:xfrm>
        <a:graphic>
          <a:graphicData uri="http://schemas.openxmlformats.org/presentationml/2006/ole">
            <mc:AlternateContent xmlns:mc="http://schemas.openxmlformats.org/markup-compatibility/2006">
              <mc:Choice xmlns:v="urn:schemas-microsoft-com:vml" Requires="v">
                <p:oleObj name="Equation" r:id="rId6" imgW="2095200" imgH="342720" progId="Equation.DSMT4">
                  <p:embed/>
                </p:oleObj>
              </mc:Choice>
              <mc:Fallback>
                <p:oleObj name="Equation" r:id="rId6" imgW="2095200" imgH="342720" progId="Equation.DSMT4">
                  <p:embed/>
                  <p:pic>
                    <p:nvPicPr>
                      <p:cNvPr id="0" name=""/>
                      <p:cNvPicPr/>
                      <p:nvPr/>
                    </p:nvPicPr>
                    <p:blipFill>
                      <a:blip r:embed="rId7"/>
                      <a:stretch>
                        <a:fillRect/>
                      </a:stretch>
                    </p:blipFill>
                    <p:spPr>
                      <a:xfrm>
                        <a:off x="1798941" y="3419219"/>
                        <a:ext cx="2137352" cy="349311"/>
                      </a:xfrm>
                      <a:prstGeom prst="rect">
                        <a:avLst/>
                      </a:prstGeom>
                    </p:spPr>
                  </p:pic>
                </p:oleObj>
              </mc:Fallback>
            </mc:AlternateContent>
          </a:graphicData>
        </a:graphic>
      </p:graphicFrame>
    </p:spTree>
    <p:extLst>
      <p:ext uri="{BB962C8B-B14F-4D97-AF65-F5344CB8AC3E}">
        <p14:creationId xmlns:p14="http://schemas.microsoft.com/office/powerpoint/2010/main" val="260385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203A-DC65-42C1-8BB2-6BD577C59F7D}"/>
              </a:ext>
            </a:extLst>
          </p:cNvPr>
          <p:cNvSpPr>
            <a:spLocks noGrp="1"/>
          </p:cNvSpPr>
          <p:nvPr>
            <p:ph type="title"/>
          </p:nvPr>
        </p:nvSpPr>
        <p:spPr/>
        <p:txBody>
          <a:bodyPr/>
          <a:lstStyle/>
          <a:p>
            <a:r>
              <a:rPr lang="en-US" dirty="0"/>
              <a:t>Thrombocytopenia </a:t>
            </a:r>
            <a:r>
              <a:rPr lang="en-US" sz="2000" b="0" dirty="0"/>
              <a:t>(2 of 2)</a:t>
            </a:r>
          </a:p>
        </p:txBody>
      </p:sp>
      <p:sp>
        <p:nvSpPr>
          <p:cNvPr id="3" name="Content Placeholder 2">
            <a:extLst>
              <a:ext uri="{FF2B5EF4-FFF2-40B4-BE49-F238E27FC236}">
                <a16:creationId xmlns:a16="http://schemas.microsoft.com/office/drawing/2014/main" id="{2D15D309-FED0-4A7D-97EF-16B785812534}"/>
              </a:ext>
            </a:extLst>
          </p:cNvPr>
          <p:cNvSpPr>
            <a:spLocks noGrp="1"/>
          </p:cNvSpPr>
          <p:nvPr>
            <p:ph sz="quarter" idx="13"/>
          </p:nvPr>
        </p:nvSpPr>
        <p:spPr>
          <a:xfrm>
            <a:off x="457200" y="1920220"/>
            <a:ext cx="8229600" cy="4434275"/>
          </a:xfrm>
        </p:spPr>
        <p:txBody>
          <a:bodyPr/>
          <a:lstStyle/>
          <a:p>
            <a:r>
              <a:rPr lang="en-US" altLang="en-US" dirty="0"/>
              <a:t>Laboratory evaluation</a:t>
            </a:r>
          </a:p>
          <a:p>
            <a:pPr lvl="1"/>
            <a:r>
              <a:rPr lang="en-US" altLang="en-US" dirty="0"/>
              <a:t>Platelet count</a:t>
            </a:r>
          </a:p>
          <a:p>
            <a:pPr lvl="1"/>
            <a:r>
              <a:rPr lang="en-US" altLang="en-US" dirty="0"/>
              <a:t>Platelet maturity</a:t>
            </a:r>
          </a:p>
          <a:p>
            <a:pPr lvl="2"/>
            <a:r>
              <a:rPr lang="en-US" altLang="en-US" dirty="0"/>
              <a:t>Immature platelet fraction (reticulated platelet)</a:t>
            </a:r>
          </a:p>
          <a:p>
            <a:pPr lvl="3"/>
            <a:r>
              <a:rPr lang="en-US" altLang="en-US" dirty="0"/>
              <a:t>↑ suggests platelet destruction in the circulation as the primary dysfunction</a:t>
            </a:r>
          </a:p>
          <a:p>
            <a:pPr lvl="3"/>
            <a:r>
              <a:rPr lang="en-US" altLang="en-US" dirty="0"/>
              <a:t>N/↓ platelet production problem in the bone marrow</a:t>
            </a:r>
          </a:p>
          <a:p>
            <a:pPr lvl="1"/>
            <a:r>
              <a:rPr lang="en-US" dirty="0"/>
              <a:t>P</a:t>
            </a:r>
            <a:r>
              <a:rPr lang="en-US" sz="100" dirty="0"/>
              <a:t> </a:t>
            </a:r>
            <a:r>
              <a:rPr lang="en-US" dirty="0"/>
              <a:t>F</a:t>
            </a:r>
            <a:r>
              <a:rPr lang="en-US" sz="100" dirty="0"/>
              <a:t> </a:t>
            </a:r>
            <a:r>
              <a:rPr lang="en-US" dirty="0"/>
              <a:t>A-100</a:t>
            </a:r>
            <a:r>
              <a:rPr lang="en-US" baseline="30000" dirty="0"/>
              <a:t>®</a:t>
            </a:r>
            <a:r>
              <a:rPr lang="en-US" dirty="0"/>
              <a:t> closure time</a:t>
            </a:r>
            <a:endParaRPr lang="en-US" altLang="en-US" dirty="0"/>
          </a:p>
        </p:txBody>
      </p:sp>
    </p:spTree>
    <p:extLst>
      <p:ext uri="{BB962C8B-B14F-4D97-AF65-F5344CB8AC3E}">
        <p14:creationId xmlns:p14="http://schemas.microsoft.com/office/powerpoint/2010/main" val="7956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F075-04EB-4659-962A-59F4A5148529}"/>
              </a:ext>
            </a:extLst>
          </p:cNvPr>
          <p:cNvSpPr>
            <a:spLocks noGrp="1"/>
          </p:cNvSpPr>
          <p:nvPr>
            <p:ph type="title"/>
          </p:nvPr>
        </p:nvSpPr>
        <p:spPr/>
        <p:txBody>
          <a:bodyPr/>
          <a:lstStyle/>
          <a:p>
            <a:r>
              <a:rPr lang="en-US" sz="2800" dirty="0"/>
              <a:t>Table 33-6 Classification of Thrombocytopenia Caused by Increased Destruction</a:t>
            </a:r>
          </a:p>
        </p:txBody>
      </p:sp>
      <p:graphicFrame>
        <p:nvGraphicFramePr>
          <p:cNvPr id="4" name="Table 3">
            <a:extLst>
              <a:ext uri="{FF2B5EF4-FFF2-40B4-BE49-F238E27FC236}">
                <a16:creationId xmlns:a16="http://schemas.microsoft.com/office/drawing/2014/main" id="{ABB80472-10BC-4FF7-A050-32592374A054}"/>
              </a:ext>
            </a:extLst>
          </p:cNvPr>
          <p:cNvGraphicFramePr>
            <a:graphicFrameLocks noGrp="1"/>
          </p:cNvGraphicFramePr>
          <p:nvPr>
            <p:extLst>
              <p:ext uri="{D42A27DB-BD31-4B8C-83A1-F6EECF244321}">
                <p14:modId xmlns:p14="http://schemas.microsoft.com/office/powerpoint/2010/main" val="505450706"/>
              </p:ext>
            </p:extLst>
          </p:nvPr>
        </p:nvGraphicFramePr>
        <p:xfrm>
          <a:off x="457199" y="1749232"/>
          <a:ext cx="8425544" cy="3578860"/>
        </p:xfrm>
        <a:graphic>
          <a:graphicData uri="http://schemas.openxmlformats.org/drawingml/2006/table">
            <a:tbl>
              <a:tblPr firstRow="1" bandRow="1">
                <a:tableStyleId>{2D5ABB26-0587-4C30-8999-92F81FD0307C}</a:tableStyleId>
              </a:tblPr>
              <a:tblGrid>
                <a:gridCol w="4212772">
                  <a:extLst>
                    <a:ext uri="{9D8B030D-6E8A-4147-A177-3AD203B41FA5}">
                      <a16:colId xmlns:a16="http://schemas.microsoft.com/office/drawing/2014/main" val="3839530917"/>
                    </a:ext>
                  </a:extLst>
                </a:gridCol>
                <a:gridCol w="4212772">
                  <a:extLst>
                    <a:ext uri="{9D8B030D-6E8A-4147-A177-3AD203B41FA5}">
                      <a16:colId xmlns:a16="http://schemas.microsoft.com/office/drawing/2014/main" val="1719162684"/>
                    </a:ext>
                  </a:extLst>
                </a:gridCol>
              </a:tblGrid>
              <a:tr h="370840">
                <a:tc>
                  <a:txBody>
                    <a:bodyPr/>
                    <a:lstStyle/>
                    <a:p>
                      <a:r>
                        <a:rPr lang="en-US" sz="1600" b="1" i="0" u="none" strike="noStrike" cap="none" dirty="0">
                          <a:solidFill>
                            <a:schemeClr val="tx1"/>
                          </a:solidFill>
                          <a:effectLst/>
                          <a:latin typeface="+mn-lt"/>
                          <a:ea typeface="+mn-ea"/>
                          <a:cs typeface="+mn-cs"/>
                          <a:sym typeface="Arial"/>
                        </a:rPr>
                        <a:t>Immune Mechanisms of Destruction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cap="none" dirty="0">
                          <a:solidFill>
                            <a:schemeClr val="tx1"/>
                          </a:solidFill>
                          <a:effectLst/>
                          <a:latin typeface="+mn-lt"/>
                          <a:ea typeface="+mn-ea"/>
                          <a:cs typeface="+mn-cs"/>
                          <a:sym typeface="Arial"/>
                        </a:rPr>
                        <a:t>Nonimmune Mechanisms of Destruction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147382"/>
                  </a:ext>
                </a:extLst>
              </a:tr>
              <a:tr h="370840">
                <a:tc>
                  <a:txBody>
                    <a:bodyPr/>
                    <a:lstStyle/>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Immune thrombocytopenic purpura</a:t>
                      </a:r>
                    </a:p>
                    <a:p>
                      <a:pPr marL="265113" indent="0"/>
                      <a:r>
                        <a:rPr lang="en-US" sz="1600" b="0" i="0" u="none" strike="noStrike" cap="none" dirty="0">
                          <a:solidFill>
                            <a:schemeClr val="tx1"/>
                          </a:solidFill>
                          <a:effectLst/>
                          <a:latin typeface="+mn-lt"/>
                          <a:ea typeface="+mn-ea"/>
                          <a:cs typeface="+mn-cs"/>
                          <a:sym typeface="Arial"/>
                        </a:rPr>
                        <a:t>Acute</a:t>
                      </a:r>
                    </a:p>
                    <a:p>
                      <a:pPr marL="265113" indent="0"/>
                      <a:r>
                        <a:rPr lang="en-US" sz="1600" b="0" i="0" u="none" strike="noStrike" cap="none" dirty="0">
                          <a:solidFill>
                            <a:schemeClr val="tx1"/>
                          </a:solidFill>
                          <a:effectLst/>
                          <a:latin typeface="+mn-lt"/>
                          <a:ea typeface="+mn-ea"/>
                          <a:cs typeface="+mn-cs"/>
                          <a:sym typeface="Arial"/>
                        </a:rPr>
                        <a:t>Chronic</a:t>
                      </a:r>
                    </a:p>
                    <a:p>
                      <a:pPr marL="265113" indent="0"/>
                      <a:r>
                        <a:rPr lang="en-US" sz="1600" b="0" i="0" u="none" strike="noStrike" cap="none" dirty="0">
                          <a:solidFill>
                            <a:schemeClr val="tx1"/>
                          </a:solidFill>
                          <a:effectLst/>
                          <a:latin typeface="+mn-lt"/>
                          <a:ea typeface="+mn-ea"/>
                          <a:cs typeface="+mn-cs"/>
                          <a:sym typeface="Arial"/>
                        </a:rPr>
                        <a:t>Transplacental</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Alloimmune thrombocytopenia</a:t>
                      </a:r>
                    </a:p>
                    <a:p>
                      <a:pPr marL="265113" indent="0"/>
                      <a:r>
                        <a:rPr lang="en-US" sz="1600" b="0" i="0" u="none" strike="noStrike" cap="none" dirty="0">
                          <a:solidFill>
                            <a:schemeClr val="tx1"/>
                          </a:solidFill>
                          <a:effectLst/>
                          <a:latin typeface="+mn-lt"/>
                          <a:ea typeface="+mn-ea"/>
                          <a:cs typeface="+mn-cs"/>
                          <a:sym typeface="Arial"/>
                        </a:rPr>
                        <a:t>Neonatal alloimmune thrombocytopenia (N</a:t>
                      </a:r>
                      <a:r>
                        <a:rPr lang="en-US" sz="100" b="0" i="0" u="none" strike="noStrike" cap="none" baseline="0"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A</a:t>
                      </a:r>
                      <a:r>
                        <a:rPr lang="en-US" sz="100" b="0" i="0" u="none" strike="noStrike" cap="none" baseline="0"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T)</a:t>
                      </a:r>
                    </a:p>
                    <a:p>
                      <a:pPr marL="265113" indent="0"/>
                      <a:r>
                        <a:rPr lang="en-US" sz="1600" b="0" i="0" u="none" strike="noStrike" cap="none" dirty="0">
                          <a:solidFill>
                            <a:schemeClr val="tx1"/>
                          </a:solidFill>
                          <a:effectLst/>
                          <a:latin typeface="+mn-lt"/>
                          <a:ea typeface="+mn-ea"/>
                          <a:cs typeface="+mn-cs"/>
                          <a:sym typeface="Arial"/>
                        </a:rPr>
                        <a:t>Post-transfusion purpura</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Drugs</a:t>
                      </a:r>
                    </a:p>
                    <a:p>
                      <a:pPr marL="265113" indent="0"/>
                      <a:r>
                        <a:rPr lang="en-US" sz="1600" b="0" i="0" u="none" strike="noStrike" cap="none" dirty="0">
                          <a:solidFill>
                            <a:schemeClr val="tx1"/>
                          </a:solidFill>
                          <a:effectLst/>
                          <a:latin typeface="+mn-lt"/>
                          <a:ea typeface="+mn-ea"/>
                          <a:cs typeface="+mn-cs"/>
                          <a:sym typeface="Arial"/>
                        </a:rPr>
                        <a:t>Quinidine/quinine</a:t>
                      </a:r>
                    </a:p>
                    <a:p>
                      <a:pPr marL="265113" indent="0"/>
                      <a:r>
                        <a:rPr lang="en-US" sz="1600" b="0" i="0" u="none" strike="noStrike" cap="none" dirty="0">
                          <a:solidFill>
                            <a:schemeClr val="tx1"/>
                          </a:solidFill>
                          <a:effectLst/>
                          <a:latin typeface="+mn-lt"/>
                          <a:ea typeface="+mn-ea"/>
                          <a:cs typeface="+mn-cs"/>
                          <a:sym typeface="Arial"/>
                        </a:rPr>
                        <a:t>Heparin</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Other diseases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Disseminated intravascular coagulation</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Thrombotic thrombocytopenic purpura</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Hemolytic uremic syndrome</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Mechanical destruction by artificial heart valves</a:t>
                      </a:r>
                    </a:p>
                    <a:p>
                      <a:pPr marL="256032" indent="-256032">
                        <a:spcBef>
                          <a:spcPts val="500"/>
                        </a:spcBef>
                        <a:buClr>
                          <a:srgbClr val="007FA3"/>
                        </a:buClr>
                        <a:buFont typeface="Arial" panose="020B0604020202020204" pitchFamily="34" charset="0"/>
                        <a:buChar char="•"/>
                      </a:pPr>
                      <a:r>
                        <a:rPr lang="en-US" sz="1600" b="0" i="0" u="none" strike="noStrike" cap="none" dirty="0">
                          <a:solidFill>
                            <a:schemeClr val="tx1"/>
                          </a:solidFill>
                          <a:effectLst/>
                          <a:latin typeface="+mn-lt"/>
                          <a:ea typeface="+mn-ea"/>
                          <a:cs typeface="+mn-cs"/>
                          <a:sym typeface="Arial"/>
                        </a:rPr>
                        <a:t>Thrombocytopenia of pregnancy (H</a:t>
                      </a:r>
                      <a:r>
                        <a:rPr lang="en-US" sz="100" b="0" i="0" u="none" strike="noStrike" cap="none"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L</a:t>
                      </a:r>
                      <a:r>
                        <a:rPr lang="en-US" sz="100" b="0" i="0" u="none" strike="noStrike" cap="none"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L</a:t>
                      </a:r>
                      <a:r>
                        <a:rPr lang="en-US" sz="100" b="0" i="0" u="none" strike="noStrike" cap="none" dirty="0">
                          <a:solidFill>
                            <a:schemeClr val="tx1"/>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P syndrome, preeclampsia)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251991"/>
                  </a:ext>
                </a:extLst>
              </a:tr>
            </a:tbl>
          </a:graphicData>
        </a:graphic>
      </p:graphicFrame>
    </p:spTree>
    <p:extLst>
      <p:ext uri="{BB962C8B-B14F-4D97-AF65-F5344CB8AC3E}">
        <p14:creationId xmlns:p14="http://schemas.microsoft.com/office/powerpoint/2010/main" val="134718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BB68-6AC4-42D4-86A6-93FEA17E8123}"/>
              </a:ext>
            </a:extLst>
          </p:cNvPr>
          <p:cNvSpPr>
            <a:spLocks noGrp="1"/>
          </p:cNvSpPr>
          <p:nvPr>
            <p:ph type="title"/>
          </p:nvPr>
        </p:nvSpPr>
        <p:spPr/>
        <p:txBody>
          <a:bodyPr/>
          <a:lstStyle/>
          <a:p>
            <a:r>
              <a:rPr lang="en-US" dirty="0"/>
              <a:t>Increased Destruction</a:t>
            </a:r>
          </a:p>
        </p:txBody>
      </p:sp>
      <p:sp>
        <p:nvSpPr>
          <p:cNvPr id="3" name="Content Placeholder 2">
            <a:extLst>
              <a:ext uri="{FF2B5EF4-FFF2-40B4-BE49-F238E27FC236}">
                <a16:creationId xmlns:a16="http://schemas.microsoft.com/office/drawing/2014/main" id="{BC33C8B5-C370-4280-9CEA-6E83E260C8E0}"/>
              </a:ext>
            </a:extLst>
          </p:cNvPr>
          <p:cNvSpPr>
            <a:spLocks noGrp="1"/>
          </p:cNvSpPr>
          <p:nvPr>
            <p:ph sz="quarter" idx="13"/>
          </p:nvPr>
        </p:nvSpPr>
        <p:spPr>
          <a:xfrm>
            <a:off x="457200" y="1915234"/>
            <a:ext cx="8229600" cy="4762831"/>
          </a:xfrm>
        </p:spPr>
        <p:txBody>
          <a:bodyPr/>
          <a:lstStyle/>
          <a:p>
            <a:r>
              <a:rPr lang="en-US" altLang="en-US" dirty="0"/>
              <a:t>Immune-mediated</a:t>
            </a:r>
          </a:p>
          <a:p>
            <a:pPr lvl="1"/>
            <a:r>
              <a:rPr lang="en-US" altLang="en-US" dirty="0"/>
              <a:t>Fc-independent</a:t>
            </a:r>
          </a:p>
          <a:p>
            <a:pPr lvl="1"/>
            <a:r>
              <a:rPr lang="en-US" altLang="en-US" dirty="0"/>
              <a:t>Fc-dependent</a:t>
            </a:r>
          </a:p>
          <a:p>
            <a:pPr lvl="2"/>
            <a:r>
              <a:rPr lang="en-US" altLang="en-US" dirty="0"/>
              <a:t>Antibodies</a:t>
            </a:r>
          </a:p>
          <a:p>
            <a:pPr lvl="3"/>
            <a:r>
              <a:rPr lang="en-US" altLang="en-US" dirty="0"/>
              <a:t>Bind to epitopes on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or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X</a:t>
            </a:r>
          </a:p>
          <a:p>
            <a:pPr lvl="3"/>
            <a:r>
              <a:rPr lang="en-US" altLang="en-US" dirty="0"/>
              <a:t>Attach to platelet Fc receptors</a:t>
            </a:r>
          </a:p>
          <a:p>
            <a:pPr lvl="2"/>
            <a:r>
              <a:rPr lang="en-US" altLang="en-US" dirty="0"/>
              <a:t>P</a:t>
            </a:r>
            <a:r>
              <a:rPr lang="en-US" altLang="en-US" sz="100" dirty="0"/>
              <a:t> </a:t>
            </a:r>
            <a:r>
              <a:rPr lang="en-US" altLang="en-US" dirty="0"/>
              <a:t>l</a:t>
            </a:r>
            <a:r>
              <a:rPr lang="en-US" altLang="en-US" sz="100" dirty="0"/>
              <a:t> </a:t>
            </a:r>
            <a:r>
              <a:rPr lang="en-US" altLang="en-US" dirty="0"/>
              <a:t>t</a:t>
            </a:r>
            <a:r>
              <a:rPr lang="en-US" altLang="en-US" sz="100" dirty="0"/>
              <a:t> </a:t>
            </a:r>
            <a:r>
              <a:rPr lang="en-US" altLang="en-US" dirty="0"/>
              <a:t>s sensitized with Ab are removed in spleen/liver</a:t>
            </a:r>
          </a:p>
          <a:p>
            <a:pPr lvl="2"/>
            <a:r>
              <a:rPr lang="en-US" altLang="en-US" dirty="0"/>
              <a:t>No routine tests to evaluate immunoglobulin on platelets</a:t>
            </a:r>
          </a:p>
          <a:p>
            <a:pPr lvl="2"/>
            <a:r>
              <a:rPr lang="en-US" altLang="en-US" dirty="0"/>
              <a:t>B</a:t>
            </a:r>
            <a:r>
              <a:rPr lang="en-US" altLang="en-US" sz="100" dirty="0"/>
              <a:t> </a:t>
            </a:r>
            <a:r>
              <a:rPr lang="en-US" altLang="en-US" dirty="0"/>
              <a:t>M-↑ M</a:t>
            </a:r>
            <a:r>
              <a:rPr lang="en-US" altLang="en-US" sz="100" dirty="0"/>
              <a:t> </a:t>
            </a:r>
            <a:r>
              <a:rPr lang="en-US" altLang="en-US" dirty="0"/>
              <a:t>Ks; ↑ ploidy; ↑platelet production</a:t>
            </a:r>
          </a:p>
          <a:p>
            <a:pPr lvl="3"/>
            <a:r>
              <a:rPr lang="en-US" altLang="en-US" dirty="0"/>
              <a:t>Stimulation by T</a:t>
            </a:r>
            <a:r>
              <a:rPr lang="en-US" altLang="en-US" sz="100" dirty="0"/>
              <a:t> </a:t>
            </a:r>
            <a:r>
              <a:rPr lang="en-US" altLang="en-US" dirty="0"/>
              <a:t>P</a:t>
            </a:r>
            <a:r>
              <a:rPr lang="en-US" altLang="en-US" sz="100" dirty="0"/>
              <a:t> </a:t>
            </a:r>
            <a:r>
              <a:rPr lang="en-US" altLang="en-US" dirty="0"/>
              <a:t>O</a:t>
            </a:r>
          </a:p>
        </p:txBody>
      </p:sp>
    </p:spTree>
    <p:extLst>
      <p:ext uri="{BB962C8B-B14F-4D97-AF65-F5344CB8AC3E}">
        <p14:creationId xmlns:p14="http://schemas.microsoft.com/office/powerpoint/2010/main" val="173299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4FDC-07A1-4252-B545-5B1E4B3D76B0}"/>
              </a:ext>
            </a:extLst>
          </p:cNvPr>
          <p:cNvSpPr>
            <a:spLocks noGrp="1"/>
          </p:cNvSpPr>
          <p:nvPr>
            <p:ph type="title"/>
          </p:nvPr>
        </p:nvSpPr>
        <p:spPr/>
        <p:txBody>
          <a:bodyPr/>
          <a:lstStyle/>
          <a:p>
            <a:r>
              <a:rPr lang="en-US" sz="3400" dirty="0"/>
              <a:t>Clinical Manifestations of Secondary Hemostasis Bleeding Disorders</a:t>
            </a:r>
          </a:p>
        </p:txBody>
      </p:sp>
      <p:sp>
        <p:nvSpPr>
          <p:cNvPr id="3" name="Content Placeholder 2">
            <a:extLst>
              <a:ext uri="{FF2B5EF4-FFF2-40B4-BE49-F238E27FC236}">
                <a16:creationId xmlns:a16="http://schemas.microsoft.com/office/drawing/2014/main" id="{5576613F-760A-4666-AA1E-39F2C953ACB4}"/>
              </a:ext>
            </a:extLst>
          </p:cNvPr>
          <p:cNvSpPr>
            <a:spLocks noGrp="1"/>
          </p:cNvSpPr>
          <p:nvPr>
            <p:ph sz="quarter" idx="13"/>
          </p:nvPr>
        </p:nvSpPr>
        <p:spPr>
          <a:xfrm>
            <a:off x="457200" y="1992212"/>
            <a:ext cx="8229600" cy="4648531"/>
          </a:xfrm>
        </p:spPr>
        <p:txBody>
          <a:bodyPr/>
          <a:lstStyle/>
          <a:p>
            <a:r>
              <a:rPr lang="en-US" dirty="0"/>
              <a:t>Usually internal, involving deeper tissues and joints</a:t>
            </a:r>
          </a:p>
          <a:p>
            <a:r>
              <a:rPr lang="en-US" altLang="en-US" dirty="0"/>
              <a:t>Bleed from the rupture of small arterioles rather than from capillaries</a:t>
            </a:r>
          </a:p>
          <a:p>
            <a:r>
              <a:rPr lang="en-US" altLang="en-US" dirty="0"/>
              <a:t>Hematoma-blue or purple raised area</a:t>
            </a:r>
          </a:p>
          <a:p>
            <a:pPr lvl="1"/>
            <a:r>
              <a:rPr lang="en-US" altLang="en-US" dirty="0"/>
              <a:t>Blood leakage from vessel and collecting below intact skin</a:t>
            </a:r>
          </a:p>
          <a:p>
            <a:r>
              <a:rPr lang="en-US" altLang="en-US" dirty="0"/>
              <a:t>Delayed bleeding</a:t>
            </a:r>
          </a:p>
          <a:p>
            <a:pPr lvl="1"/>
            <a:r>
              <a:rPr lang="en-US" altLang="en-US" dirty="0"/>
              <a:t>Bleeding is initially stopped by primary platelet plug</a:t>
            </a:r>
          </a:p>
          <a:p>
            <a:pPr lvl="1"/>
            <a:r>
              <a:rPr lang="en-US" altLang="en-US" dirty="0"/>
              <a:t>Fibrin stabilization does not occur</a:t>
            </a:r>
          </a:p>
          <a:p>
            <a:pPr lvl="2"/>
            <a:r>
              <a:rPr lang="en-US" altLang="en-US" dirty="0"/>
              <a:t>Plug becomes dislodged at later time</a:t>
            </a:r>
          </a:p>
        </p:txBody>
      </p:sp>
    </p:spTree>
    <p:extLst>
      <p:ext uri="{BB962C8B-B14F-4D97-AF65-F5344CB8AC3E}">
        <p14:creationId xmlns:p14="http://schemas.microsoft.com/office/powerpoint/2010/main" val="815027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7EB0-9AAF-4F18-903B-81FA5651CB05}"/>
              </a:ext>
            </a:extLst>
          </p:cNvPr>
          <p:cNvSpPr>
            <a:spLocks noGrp="1"/>
          </p:cNvSpPr>
          <p:nvPr>
            <p:ph type="title"/>
          </p:nvPr>
        </p:nvSpPr>
        <p:spPr/>
        <p:txBody>
          <a:bodyPr/>
          <a:lstStyle/>
          <a:p>
            <a:r>
              <a:rPr lang="en-US" sz="3200" dirty="0"/>
              <a:t>Figure 33-3 Schematic Drawing Showing Various Causes of Thrombocytopenia</a:t>
            </a:r>
          </a:p>
        </p:txBody>
      </p:sp>
      <p:pic>
        <p:nvPicPr>
          <p:cNvPr id="4" name="Picture 3" descr="From the top left three causes, I L 3, G M C S F, and T P O are abnormal regulation and they yield to stem cells T P O yields to stem cells and developing megakaryocyte, between stem cells and megakaryocytes, the explanation is that aplasia or hypoplassia is decreased production. Developing megakaryocytes are bone marrow replacement. Next, megakaryocytes yield to splenic pool and circulating platelets showing increased splenic sequestration. Splenic pool and platelets show reversible action and yield to increased destruction, and are immune or nonimmune.">
            <a:extLst>
              <a:ext uri="{FF2B5EF4-FFF2-40B4-BE49-F238E27FC236}">
                <a16:creationId xmlns:a16="http://schemas.microsoft.com/office/drawing/2014/main" id="{85200A28-F139-4E07-A3C4-E3A64E44E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42262"/>
            <a:ext cx="8229600" cy="3573475"/>
          </a:xfrm>
          <a:prstGeom prst="rect">
            <a:avLst/>
          </a:prstGeom>
        </p:spPr>
      </p:pic>
    </p:spTree>
    <p:extLst>
      <p:ext uri="{BB962C8B-B14F-4D97-AF65-F5344CB8AC3E}">
        <p14:creationId xmlns:p14="http://schemas.microsoft.com/office/powerpoint/2010/main" val="357681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2B4E-BD2A-4A82-9E55-5528F3F139CA}"/>
              </a:ext>
            </a:extLst>
          </p:cNvPr>
          <p:cNvSpPr>
            <a:spLocks noGrp="1"/>
          </p:cNvSpPr>
          <p:nvPr>
            <p:ph type="title"/>
          </p:nvPr>
        </p:nvSpPr>
        <p:spPr/>
        <p:txBody>
          <a:bodyPr/>
          <a:lstStyle/>
          <a:p>
            <a:r>
              <a:rPr lang="en-US" sz="2800" dirty="0"/>
              <a:t>Figure 33-4 Mechanisms of Thrombocytopenia Caused by Immune Destruction of Platelets</a:t>
            </a:r>
          </a:p>
        </p:txBody>
      </p:sp>
      <p:pic>
        <p:nvPicPr>
          <p:cNvPr id="4" name="Picture 3" descr="From the top, left to right, 3 ovoid platelets yield to sensitized platelets and eliminate them from circulation yielding through the spleen. Across the top in the center, 4 antibodies yield to sensitized platelets on the left and antigen antibody complexes on the right. On the right 4 antigens yield to antigen antibody complexes that yield to sensitized platelets that yield to the spleen. The spleen yields F e receptors to platelets in splenic macrophages, M, that yield to thrombocytopenia, that yields to increased bone marrow production of megakaryocyte. The bone marrow is stimulated by thrombopoietin, T P O, and produces increases numbers of megakaryocyte. Thrombocytopenia develops if immune destruction exceeds the compensatory capacity of the marrow. The antibody can also injure megakaryocytes.">
            <a:extLst>
              <a:ext uri="{FF2B5EF4-FFF2-40B4-BE49-F238E27FC236}">
                <a16:creationId xmlns:a16="http://schemas.microsoft.com/office/drawing/2014/main" id="{CEF5B359-B42B-43EB-A841-979D162E0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877" y="1828799"/>
            <a:ext cx="2754245" cy="4443273"/>
          </a:xfrm>
          <a:prstGeom prst="rect">
            <a:avLst/>
          </a:prstGeom>
        </p:spPr>
      </p:pic>
    </p:spTree>
    <p:extLst>
      <p:ext uri="{BB962C8B-B14F-4D97-AF65-F5344CB8AC3E}">
        <p14:creationId xmlns:p14="http://schemas.microsoft.com/office/powerpoint/2010/main" val="136336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8DF7-E1B7-46F9-902B-57FC52B8A4FD}"/>
              </a:ext>
            </a:extLst>
          </p:cNvPr>
          <p:cNvSpPr>
            <a:spLocks noGrp="1"/>
          </p:cNvSpPr>
          <p:nvPr>
            <p:ph type="title"/>
          </p:nvPr>
        </p:nvSpPr>
        <p:spPr/>
        <p:txBody>
          <a:bodyPr/>
          <a:lstStyle/>
          <a:p>
            <a:r>
              <a:rPr lang="en-US" dirty="0"/>
              <a:t>I</a:t>
            </a:r>
            <a:r>
              <a:rPr lang="en-US" sz="100" dirty="0"/>
              <a:t> </a:t>
            </a:r>
            <a:r>
              <a:rPr lang="en-US" dirty="0"/>
              <a:t>T</a:t>
            </a:r>
            <a:r>
              <a:rPr lang="en-US" sz="100" dirty="0"/>
              <a:t> </a:t>
            </a:r>
            <a:r>
              <a:rPr lang="en-US" dirty="0"/>
              <a:t>P </a:t>
            </a:r>
            <a:r>
              <a:rPr lang="en-US" sz="2000" b="0" dirty="0"/>
              <a:t>(1 of 4)</a:t>
            </a:r>
          </a:p>
        </p:txBody>
      </p:sp>
      <p:sp>
        <p:nvSpPr>
          <p:cNvPr id="3" name="Content Placeholder 2">
            <a:extLst>
              <a:ext uri="{FF2B5EF4-FFF2-40B4-BE49-F238E27FC236}">
                <a16:creationId xmlns:a16="http://schemas.microsoft.com/office/drawing/2014/main" id="{0485B551-D68D-4ED9-A7E7-0B7A67178368}"/>
              </a:ext>
            </a:extLst>
          </p:cNvPr>
          <p:cNvSpPr>
            <a:spLocks noGrp="1"/>
          </p:cNvSpPr>
          <p:nvPr>
            <p:ph sz="quarter" idx="13"/>
          </p:nvPr>
        </p:nvSpPr>
        <p:spPr>
          <a:xfrm>
            <a:off x="457199" y="1976204"/>
            <a:ext cx="8441871" cy="4434275"/>
          </a:xfrm>
        </p:spPr>
        <p:txBody>
          <a:bodyPr/>
          <a:lstStyle/>
          <a:p>
            <a:r>
              <a:rPr lang="en-US" altLang="en-US" dirty="0"/>
              <a:t>Immune thrombocytopenia</a:t>
            </a:r>
          </a:p>
          <a:p>
            <a:pPr lvl="1"/>
            <a:r>
              <a:rPr lang="en-US" altLang="en-US" dirty="0"/>
              <a:t>Formerly called </a:t>
            </a:r>
            <a:r>
              <a:rPr lang="en-US" altLang="en-US" b="1" dirty="0"/>
              <a:t>immune thrombocytopenia purpura</a:t>
            </a:r>
          </a:p>
          <a:p>
            <a:r>
              <a:rPr lang="en-US" altLang="en-US" dirty="0"/>
              <a:t>Most common form of thrombocytopenia</a:t>
            </a:r>
          </a:p>
          <a:p>
            <a:r>
              <a:rPr lang="en-US" altLang="en-US" dirty="0"/>
              <a:t>Primary/idiopathic or secondary</a:t>
            </a:r>
          </a:p>
          <a:p>
            <a:r>
              <a:rPr lang="en-US" altLang="en-US" dirty="0"/>
              <a:t>Autoreactive antibodies from B lymphocytes bind to platelet</a:t>
            </a:r>
          </a:p>
          <a:p>
            <a:pPr lvl="1"/>
            <a:r>
              <a:rPr lang="en-US" altLang="en-US" dirty="0"/>
              <a:t>Shorten life span</a:t>
            </a:r>
          </a:p>
          <a:p>
            <a:pPr lvl="1"/>
            <a:r>
              <a:rPr lang="en-US" altLang="en-US" dirty="0"/>
              <a:t>Abnormal regulatory T-cells and loss of T-cell tolerance</a:t>
            </a:r>
          </a:p>
          <a:p>
            <a:pPr lvl="1"/>
            <a:r>
              <a:rPr lang="en-US" altLang="en-US" dirty="0"/>
              <a:t>Accumulation of cytotoxic T-cells</a:t>
            </a:r>
          </a:p>
        </p:txBody>
      </p:sp>
    </p:spTree>
    <p:extLst>
      <p:ext uri="{BB962C8B-B14F-4D97-AF65-F5344CB8AC3E}">
        <p14:creationId xmlns:p14="http://schemas.microsoft.com/office/powerpoint/2010/main" val="992200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0B3D-3A8E-4C3C-A009-2EA4A7266864}"/>
              </a:ext>
            </a:extLst>
          </p:cNvPr>
          <p:cNvSpPr>
            <a:spLocks noGrp="1"/>
          </p:cNvSpPr>
          <p:nvPr>
            <p:ph type="title"/>
          </p:nvPr>
        </p:nvSpPr>
        <p:spPr/>
        <p:txBody>
          <a:bodyPr/>
          <a:lstStyle/>
          <a:p>
            <a:r>
              <a:rPr lang="en-US" dirty="0"/>
              <a:t>I</a:t>
            </a:r>
            <a:r>
              <a:rPr lang="en-US" sz="100" dirty="0"/>
              <a:t> </a:t>
            </a:r>
            <a:r>
              <a:rPr lang="en-US" dirty="0"/>
              <a:t>T</a:t>
            </a:r>
            <a:r>
              <a:rPr lang="en-US" sz="100" dirty="0"/>
              <a:t> </a:t>
            </a:r>
            <a:r>
              <a:rPr lang="en-US" dirty="0"/>
              <a:t>P </a:t>
            </a:r>
            <a:r>
              <a:rPr lang="en-US" sz="2000" b="0" dirty="0"/>
              <a:t>(2 of 4)</a:t>
            </a:r>
          </a:p>
        </p:txBody>
      </p:sp>
      <p:sp>
        <p:nvSpPr>
          <p:cNvPr id="3" name="Content Placeholder 2">
            <a:extLst>
              <a:ext uri="{FF2B5EF4-FFF2-40B4-BE49-F238E27FC236}">
                <a16:creationId xmlns:a16="http://schemas.microsoft.com/office/drawing/2014/main" id="{60C3F5D9-A829-4EF1-83CC-4052936AA634}"/>
              </a:ext>
            </a:extLst>
          </p:cNvPr>
          <p:cNvSpPr>
            <a:spLocks noGrp="1"/>
          </p:cNvSpPr>
          <p:nvPr>
            <p:ph sz="quarter" idx="13"/>
          </p:nvPr>
        </p:nvSpPr>
        <p:spPr>
          <a:xfrm>
            <a:off x="457200" y="1785409"/>
            <a:ext cx="8229600" cy="1307523"/>
          </a:xfrm>
        </p:spPr>
        <p:txBody>
          <a:bodyPr/>
          <a:lstStyle/>
          <a:p>
            <a:r>
              <a:rPr lang="en-US" altLang="en-US" dirty="0"/>
              <a:t>Diagnosis of exclusion based on:</a:t>
            </a:r>
          </a:p>
          <a:p>
            <a:pPr lvl="1"/>
            <a:r>
              <a:rPr lang="en-US" altLang="en-US" dirty="0"/>
              <a:t>Patient history</a:t>
            </a:r>
          </a:p>
          <a:p>
            <a:pPr lvl="1"/>
            <a:r>
              <a:rPr lang="en-US" altLang="en-US" dirty="0"/>
              <a:t>Physical examination</a:t>
            </a:r>
          </a:p>
        </p:txBody>
      </p:sp>
      <p:sp>
        <p:nvSpPr>
          <p:cNvPr id="4" name="Content Placeholder 3">
            <a:extLst>
              <a:ext uri="{FF2B5EF4-FFF2-40B4-BE49-F238E27FC236}">
                <a16:creationId xmlns:a16="http://schemas.microsoft.com/office/drawing/2014/main" id="{B37A8912-3E3F-46E0-BF01-288DF0EEC869}"/>
              </a:ext>
            </a:extLst>
          </p:cNvPr>
          <p:cNvSpPr>
            <a:spLocks noGrp="1"/>
          </p:cNvSpPr>
          <p:nvPr>
            <p:ph sz="quarter" idx="14"/>
          </p:nvPr>
        </p:nvSpPr>
        <p:spPr>
          <a:xfrm>
            <a:off x="457200" y="2929692"/>
            <a:ext cx="2710543" cy="408672"/>
          </a:xfrm>
        </p:spPr>
        <p:txBody>
          <a:bodyPr/>
          <a:lstStyle/>
          <a:p>
            <a:pPr lvl="1"/>
            <a:r>
              <a:rPr lang="en-US" altLang="en-US" dirty="0"/>
              <a:t>Platelet count</a:t>
            </a:r>
            <a:endParaRPr lang="en-US" dirty="0"/>
          </a:p>
        </p:txBody>
      </p:sp>
      <p:sp>
        <p:nvSpPr>
          <p:cNvPr id="5" name="Content Placeholder 4">
            <a:extLst>
              <a:ext uri="{FF2B5EF4-FFF2-40B4-BE49-F238E27FC236}">
                <a16:creationId xmlns:a16="http://schemas.microsoft.com/office/drawing/2014/main" id="{D953F69E-0D28-455C-88D6-89311160250F}"/>
              </a:ext>
            </a:extLst>
          </p:cNvPr>
          <p:cNvSpPr>
            <a:spLocks noGrp="1"/>
          </p:cNvSpPr>
          <p:nvPr>
            <p:ph sz="quarter" idx="15"/>
          </p:nvPr>
        </p:nvSpPr>
        <p:spPr>
          <a:xfrm>
            <a:off x="457199" y="3408758"/>
            <a:ext cx="8480323" cy="2949277"/>
          </a:xfrm>
        </p:spPr>
        <p:txBody>
          <a:bodyPr/>
          <a:lstStyle/>
          <a:p>
            <a:pPr lvl="1"/>
            <a:r>
              <a:rPr lang="en-US" altLang="en-US" dirty="0"/>
              <a:t>Other C</a:t>
            </a:r>
            <a:r>
              <a:rPr lang="en-US" altLang="en-US" sz="100" dirty="0"/>
              <a:t> </a:t>
            </a:r>
            <a:r>
              <a:rPr lang="en-US" altLang="en-US" dirty="0"/>
              <a:t>B</a:t>
            </a:r>
            <a:r>
              <a:rPr lang="en-US" altLang="en-US" sz="100" dirty="0"/>
              <a:t> </a:t>
            </a:r>
            <a:r>
              <a:rPr lang="en-US" altLang="en-US" dirty="0"/>
              <a:t>C parameters-normal</a:t>
            </a:r>
          </a:p>
          <a:p>
            <a:pPr lvl="1"/>
            <a:r>
              <a:rPr lang="en-US" altLang="en-US" dirty="0"/>
              <a:t>Elevated I</a:t>
            </a:r>
            <a:r>
              <a:rPr lang="en-US" altLang="en-US" sz="100" dirty="0"/>
              <a:t> </a:t>
            </a:r>
            <a:r>
              <a:rPr lang="en-US" altLang="en-US" dirty="0"/>
              <a:t>P</a:t>
            </a:r>
            <a:r>
              <a:rPr lang="en-US" altLang="en-US" sz="100" dirty="0"/>
              <a:t> </a:t>
            </a:r>
            <a:r>
              <a:rPr lang="en-US" altLang="en-US" dirty="0"/>
              <a:t>F strongly correlates with a diagnosis of I</a:t>
            </a:r>
            <a:r>
              <a:rPr lang="en-US" altLang="en-US" sz="100" dirty="0"/>
              <a:t> </a:t>
            </a:r>
            <a:r>
              <a:rPr lang="en-US" altLang="en-US" dirty="0"/>
              <a:t>T</a:t>
            </a:r>
            <a:r>
              <a:rPr lang="en-US" altLang="en-US" sz="100" dirty="0"/>
              <a:t> </a:t>
            </a:r>
            <a:r>
              <a:rPr lang="en-US" altLang="en-US" dirty="0"/>
              <a:t>P</a:t>
            </a:r>
          </a:p>
          <a:p>
            <a:r>
              <a:rPr lang="en-US" altLang="en-US" dirty="0"/>
              <a:t>Three phases:</a:t>
            </a:r>
          </a:p>
          <a:p>
            <a:pPr lvl="1"/>
            <a:r>
              <a:rPr lang="en-US" altLang="en-US" dirty="0"/>
              <a:t>Newly diagnosed (up to 3 mo</a:t>
            </a:r>
            <a:r>
              <a:rPr lang="en-US" altLang="en-US" sz="100" dirty="0"/>
              <a:t>nth</a:t>
            </a:r>
            <a:r>
              <a:rPr lang="en-US" altLang="en-US" dirty="0"/>
              <a:t>s)</a:t>
            </a:r>
          </a:p>
          <a:p>
            <a:pPr lvl="1"/>
            <a:r>
              <a:rPr lang="en-US" altLang="en-US" dirty="0"/>
              <a:t>Persistent (3 mo</a:t>
            </a:r>
            <a:r>
              <a:rPr lang="en-US" altLang="en-US" sz="100" dirty="0">
                <a:solidFill>
                  <a:schemeClr val="bg1"/>
                </a:solidFill>
              </a:rPr>
              <a:t>nth</a:t>
            </a:r>
            <a:r>
              <a:rPr lang="en-US" altLang="en-US" sz="100" dirty="0"/>
              <a:t> </a:t>
            </a:r>
            <a:r>
              <a:rPr lang="en-US" altLang="en-US" dirty="0"/>
              <a:t>s to 1 y</a:t>
            </a:r>
            <a:r>
              <a:rPr lang="en-US" altLang="en-US" sz="100" dirty="0"/>
              <a:t>ea</a:t>
            </a:r>
            <a:r>
              <a:rPr lang="en-US" altLang="en-US" dirty="0"/>
              <a:t>r)</a:t>
            </a:r>
          </a:p>
          <a:p>
            <a:pPr lvl="1"/>
            <a:r>
              <a:rPr lang="en-US" altLang="en-US" dirty="0"/>
              <a:t>Chronic (&gt;1 y</a:t>
            </a:r>
            <a:r>
              <a:rPr lang="en-US" altLang="en-US" sz="100" dirty="0"/>
              <a:t>ea</a:t>
            </a:r>
            <a:r>
              <a:rPr lang="en-US" altLang="en-US" dirty="0"/>
              <a:t>r)-more often seen in adults</a:t>
            </a:r>
            <a:endParaRPr lang="en-US" dirty="0"/>
          </a:p>
        </p:txBody>
      </p:sp>
      <p:graphicFrame>
        <p:nvGraphicFramePr>
          <p:cNvPr id="7" name="Object 6" descr="less than 100 times 10 cubed per micro liter">
            <a:extLst>
              <a:ext uri="{FF2B5EF4-FFF2-40B4-BE49-F238E27FC236}">
                <a16:creationId xmlns:a16="http://schemas.microsoft.com/office/drawing/2014/main" id="{A8EEC3ED-8B3F-4FDA-A638-08E1DB62A886}"/>
              </a:ext>
            </a:extLst>
          </p:cNvPr>
          <p:cNvGraphicFramePr>
            <a:graphicFrameLocks noChangeAspect="1"/>
          </p:cNvGraphicFramePr>
          <p:nvPr>
            <p:extLst>
              <p:ext uri="{D42A27DB-BD31-4B8C-83A1-F6EECF244321}">
                <p14:modId xmlns:p14="http://schemas.microsoft.com/office/powerpoint/2010/main" val="3871757335"/>
              </p:ext>
            </p:extLst>
          </p:nvPr>
        </p:nvGraphicFramePr>
        <p:xfrm>
          <a:off x="2607494" y="2905239"/>
          <a:ext cx="2273300" cy="342900"/>
        </p:xfrm>
        <a:graphic>
          <a:graphicData uri="http://schemas.openxmlformats.org/presentationml/2006/ole">
            <mc:AlternateContent xmlns:mc="http://schemas.openxmlformats.org/markup-compatibility/2006">
              <mc:Choice xmlns:v="urn:schemas-microsoft-com:vml" Requires="v">
                <p:oleObj name="Equation" r:id="rId2" imgW="2273040" imgH="342720" progId="Equation.DSMT4">
                  <p:embed/>
                </p:oleObj>
              </mc:Choice>
              <mc:Fallback>
                <p:oleObj name="Equation" r:id="rId2" imgW="2273040" imgH="342720" progId="Equation.DSMT4">
                  <p:embed/>
                  <p:pic>
                    <p:nvPicPr>
                      <p:cNvPr id="0" name=""/>
                      <p:cNvPicPr/>
                      <p:nvPr/>
                    </p:nvPicPr>
                    <p:blipFill>
                      <a:blip r:embed="rId3"/>
                      <a:stretch>
                        <a:fillRect/>
                      </a:stretch>
                    </p:blipFill>
                    <p:spPr>
                      <a:xfrm>
                        <a:off x="2607494" y="2905239"/>
                        <a:ext cx="2273300" cy="342900"/>
                      </a:xfrm>
                      <a:prstGeom prst="rect">
                        <a:avLst/>
                      </a:prstGeom>
                    </p:spPr>
                  </p:pic>
                </p:oleObj>
              </mc:Fallback>
            </mc:AlternateContent>
          </a:graphicData>
        </a:graphic>
      </p:graphicFrame>
    </p:spTree>
    <p:extLst>
      <p:ext uri="{BB962C8B-B14F-4D97-AF65-F5344CB8AC3E}">
        <p14:creationId xmlns:p14="http://schemas.microsoft.com/office/powerpoint/2010/main" val="1437154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52E4-195F-4B9B-9B1C-B0BEF03C1ED2}"/>
              </a:ext>
            </a:extLst>
          </p:cNvPr>
          <p:cNvSpPr>
            <a:spLocks noGrp="1"/>
          </p:cNvSpPr>
          <p:nvPr>
            <p:ph type="title"/>
          </p:nvPr>
        </p:nvSpPr>
        <p:spPr/>
        <p:txBody>
          <a:bodyPr/>
          <a:lstStyle/>
          <a:p>
            <a:r>
              <a:rPr lang="en-US" dirty="0"/>
              <a:t>I</a:t>
            </a:r>
            <a:r>
              <a:rPr lang="en-US" sz="100" dirty="0"/>
              <a:t> </a:t>
            </a:r>
            <a:r>
              <a:rPr lang="en-US" dirty="0"/>
              <a:t>T</a:t>
            </a:r>
            <a:r>
              <a:rPr lang="en-US" sz="100" dirty="0"/>
              <a:t> </a:t>
            </a:r>
            <a:r>
              <a:rPr lang="en-US" dirty="0"/>
              <a:t>P </a:t>
            </a:r>
            <a:r>
              <a:rPr lang="en-US" sz="2000" b="0" dirty="0"/>
              <a:t>(3 of 4)</a:t>
            </a:r>
          </a:p>
        </p:txBody>
      </p:sp>
      <p:sp>
        <p:nvSpPr>
          <p:cNvPr id="3" name="Content Placeholder 2">
            <a:extLst>
              <a:ext uri="{FF2B5EF4-FFF2-40B4-BE49-F238E27FC236}">
                <a16:creationId xmlns:a16="http://schemas.microsoft.com/office/drawing/2014/main" id="{F50D944B-0D39-4E47-9A2F-8465BA5B4522}"/>
              </a:ext>
            </a:extLst>
          </p:cNvPr>
          <p:cNvSpPr>
            <a:spLocks noGrp="1"/>
          </p:cNvSpPr>
          <p:nvPr>
            <p:ph sz="quarter" idx="13"/>
          </p:nvPr>
        </p:nvSpPr>
        <p:spPr>
          <a:xfrm>
            <a:off x="457200" y="1854906"/>
            <a:ext cx="8229600" cy="4434275"/>
          </a:xfrm>
        </p:spPr>
        <p:txBody>
          <a:bodyPr/>
          <a:lstStyle/>
          <a:p>
            <a:r>
              <a:rPr lang="en-US" altLang="en-US" dirty="0"/>
              <a:t>Most often seen in children 5-6 y</a:t>
            </a:r>
            <a:r>
              <a:rPr lang="en-US" altLang="en-US" sz="100" dirty="0"/>
              <a:t>ea</a:t>
            </a:r>
            <a:r>
              <a:rPr lang="en-US" altLang="en-US" dirty="0"/>
              <a:t>rs old</a:t>
            </a:r>
          </a:p>
          <a:p>
            <a:pPr lvl="1"/>
            <a:r>
              <a:rPr lang="en-US" altLang="en-US" dirty="0"/>
              <a:t>Often follows viral infection</a:t>
            </a:r>
          </a:p>
          <a:p>
            <a:pPr lvl="1"/>
            <a:r>
              <a:rPr lang="en-US" altLang="en-US" dirty="0"/>
              <a:t>Mild to moderate bleeding with bruising, petechiae, mucous membrane bleeding</a:t>
            </a:r>
          </a:p>
          <a:p>
            <a:r>
              <a:rPr lang="en-US" altLang="en-US" dirty="0"/>
              <a:t>Spontaneous remission</a:t>
            </a:r>
          </a:p>
          <a:p>
            <a:pPr lvl="1"/>
            <a:r>
              <a:rPr lang="en-US" altLang="en-US" dirty="0"/>
              <a:t>85% children and 15% of adults</a:t>
            </a:r>
          </a:p>
          <a:p>
            <a:r>
              <a:rPr lang="en-US" altLang="en-US" dirty="0"/>
              <a:t>Antiplatelet antibodies</a:t>
            </a:r>
          </a:p>
          <a:p>
            <a:pPr lvl="1"/>
            <a:r>
              <a:rPr lang="en-US" altLang="en-US" dirty="0"/>
              <a:t>Found in 58-80% of patients with chronic I</a:t>
            </a:r>
            <a:r>
              <a:rPr lang="en-US" altLang="en-US" sz="100" dirty="0"/>
              <a:t> </a:t>
            </a:r>
            <a:r>
              <a:rPr lang="en-US" altLang="en-US" dirty="0"/>
              <a:t>T</a:t>
            </a:r>
            <a:r>
              <a:rPr lang="en-US" altLang="en-US" sz="100" dirty="0"/>
              <a:t> </a:t>
            </a:r>
            <a:r>
              <a:rPr lang="en-US" altLang="en-US" dirty="0"/>
              <a:t>P</a:t>
            </a:r>
          </a:p>
          <a:p>
            <a:pPr lvl="1"/>
            <a:r>
              <a:rPr lang="en-US" altLang="en-US" dirty="0"/>
              <a:t>Directed toward epitopes on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or G</a:t>
            </a:r>
            <a:r>
              <a:rPr lang="en-US" altLang="en-US" sz="100" dirty="0"/>
              <a:t> </a:t>
            </a:r>
            <a:r>
              <a:rPr lang="en-US" altLang="en-US" dirty="0"/>
              <a:t>P</a:t>
            </a:r>
            <a:r>
              <a:rPr lang="en-US" altLang="en-US" sz="100" dirty="0"/>
              <a:t> </a:t>
            </a:r>
            <a:r>
              <a:rPr lang="en-US" altLang="en-US" dirty="0"/>
              <a:t>I/I</a:t>
            </a:r>
            <a:r>
              <a:rPr lang="en-US" altLang="en-US" sz="100" dirty="0"/>
              <a:t> </a:t>
            </a:r>
            <a:r>
              <a:rPr lang="en-US" altLang="en-US" dirty="0"/>
              <a:t>X</a:t>
            </a:r>
          </a:p>
        </p:txBody>
      </p:sp>
    </p:spTree>
    <p:extLst>
      <p:ext uri="{BB962C8B-B14F-4D97-AF65-F5344CB8AC3E}">
        <p14:creationId xmlns:p14="http://schemas.microsoft.com/office/powerpoint/2010/main" val="1425152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AED9-52B1-4E0B-BBB3-8145D3B7A60C}"/>
              </a:ext>
            </a:extLst>
          </p:cNvPr>
          <p:cNvSpPr>
            <a:spLocks noGrp="1"/>
          </p:cNvSpPr>
          <p:nvPr>
            <p:ph type="title"/>
          </p:nvPr>
        </p:nvSpPr>
        <p:spPr/>
        <p:txBody>
          <a:bodyPr/>
          <a:lstStyle/>
          <a:p>
            <a:r>
              <a:rPr lang="en-US" dirty="0"/>
              <a:t>I</a:t>
            </a:r>
            <a:r>
              <a:rPr lang="en-US" sz="100" dirty="0"/>
              <a:t> </a:t>
            </a:r>
            <a:r>
              <a:rPr lang="en-US" dirty="0"/>
              <a:t>T</a:t>
            </a:r>
            <a:r>
              <a:rPr lang="en-US" sz="100" dirty="0"/>
              <a:t> </a:t>
            </a:r>
            <a:r>
              <a:rPr lang="en-US" dirty="0"/>
              <a:t>P </a:t>
            </a:r>
            <a:r>
              <a:rPr lang="en-US" sz="2000" b="0" dirty="0"/>
              <a:t>(4 of 4)</a:t>
            </a:r>
          </a:p>
        </p:txBody>
      </p:sp>
      <p:sp>
        <p:nvSpPr>
          <p:cNvPr id="3" name="Content Placeholder 2">
            <a:extLst>
              <a:ext uri="{FF2B5EF4-FFF2-40B4-BE49-F238E27FC236}">
                <a16:creationId xmlns:a16="http://schemas.microsoft.com/office/drawing/2014/main" id="{9E376C6D-BDCD-45D6-8456-289CD68416A3}"/>
              </a:ext>
            </a:extLst>
          </p:cNvPr>
          <p:cNvSpPr>
            <a:spLocks noGrp="1"/>
          </p:cNvSpPr>
          <p:nvPr>
            <p:ph sz="quarter" idx="13"/>
          </p:nvPr>
        </p:nvSpPr>
        <p:spPr>
          <a:xfrm>
            <a:off x="457200" y="1832429"/>
            <a:ext cx="8229600" cy="878182"/>
          </a:xfrm>
        </p:spPr>
        <p:txBody>
          <a:bodyPr/>
          <a:lstStyle/>
          <a:p>
            <a:r>
              <a:rPr lang="en-US" altLang="en-US" dirty="0"/>
              <a:t>Treatment</a:t>
            </a:r>
          </a:p>
          <a:p>
            <a:pPr lvl="1" indent="-283464"/>
            <a:r>
              <a:rPr lang="en-US" altLang="en-US" dirty="0"/>
              <a:t>Usually not required for children</a:t>
            </a:r>
          </a:p>
        </p:txBody>
      </p:sp>
      <p:sp>
        <p:nvSpPr>
          <p:cNvPr id="4" name="Content Placeholder 3">
            <a:extLst>
              <a:ext uri="{FF2B5EF4-FFF2-40B4-BE49-F238E27FC236}">
                <a16:creationId xmlns:a16="http://schemas.microsoft.com/office/drawing/2014/main" id="{F70E36DB-9814-47CB-816F-7DCA4A37491C}"/>
              </a:ext>
            </a:extLst>
          </p:cNvPr>
          <p:cNvSpPr>
            <a:spLocks noGrp="1"/>
          </p:cNvSpPr>
          <p:nvPr>
            <p:ph sz="quarter" idx="14"/>
          </p:nvPr>
        </p:nvSpPr>
        <p:spPr>
          <a:xfrm>
            <a:off x="457200" y="2836709"/>
            <a:ext cx="2052638" cy="406122"/>
          </a:xfrm>
        </p:spPr>
        <p:txBody>
          <a:bodyPr/>
          <a:lstStyle/>
          <a:p>
            <a:pPr lvl="1" indent="-283464"/>
            <a:r>
              <a:rPr lang="en-US" altLang="en-US" dirty="0"/>
              <a:t>P</a:t>
            </a:r>
            <a:r>
              <a:rPr lang="en-US" altLang="en-US" sz="100" dirty="0"/>
              <a:t> </a:t>
            </a:r>
            <a:r>
              <a:rPr lang="en-US" altLang="en-US" dirty="0"/>
              <a:t>l</a:t>
            </a:r>
            <a:r>
              <a:rPr lang="en-US" altLang="en-US" sz="100" dirty="0"/>
              <a:t> </a:t>
            </a:r>
            <a:r>
              <a:rPr lang="en-US" altLang="en-US" dirty="0"/>
              <a:t>t count</a:t>
            </a:r>
            <a:endParaRPr lang="en-US" dirty="0"/>
          </a:p>
        </p:txBody>
      </p:sp>
      <p:sp>
        <p:nvSpPr>
          <p:cNvPr id="5" name="Content Placeholder 4">
            <a:extLst>
              <a:ext uri="{FF2B5EF4-FFF2-40B4-BE49-F238E27FC236}">
                <a16:creationId xmlns:a16="http://schemas.microsoft.com/office/drawing/2014/main" id="{5F2178FF-9D0D-466D-B06E-A24812BD4D20}"/>
              </a:ext>
            </a:extLst>
          </p:cNvPr>
          <p:cNvSpPr>
            <a:spLocks noGrp="1"/>
          </p:cNvSpPr>
          <p:nvPr>
            <p:ph sz="quarter" idx="15"/>
          </p:nvPr>
        </p:nvSpPr>
        <p:spPr>
          <a:xfrm>
            <a:off x="4226379" y="2786826"/>
            <a:ext cx="3461657" cy="412527"/>
          </a:xfrm>
        </p:spPr>
        <p:txBody>
          <a:bodyPr/>
          <a:lstStyle/>
          <a:p>
            <a:pPr marL="432" indent="0">
              <a:buNone/>
            </a:pPr>
            <a:r>
              <a:rPr lang="en-US" dirty="0"/>
              <a:t>-threshold for treatment</a:t>
            </a:r>
          </a:p>
        </p:txBody>
      </p:sp>
      <p:sp>
        <p:nvSpPr>
          <p:cNvPr id="6" name="Content Placeholder 5">
            <a:extLst>
              <a:ext uri="{FF2B5EF4-FFF2-40B4-BE49-F238E27FC236}">
                <a16:creationId xmlns:a16="http://schemas.microsoft.com/office/drawing/2014/main" id="{A22AC27C-8B5A-4E8D-AF32-56D572341818}"/>
              </a:ext>
            </a:extLst>
          </p:cNvPr>
          <p:cNvSpPr>
            <a:spLocks noGrp="1"/>
          </p:cNvSpPr>
          <p:nvPr>
            <p:ph sz="quarter" idx="16"/>
          </p:nvPr>
        </p:nvSpPr>
        <p:spPr>
          <a:xfrm>
            <a:off x="457200" y="3255629"/>
            <a:ext cx="8232775" cy="2643717"/>
          </a:xfrm>
        </p:spPr>
        <p:txBody>
          <a:bodyPr/>
          <a:lstStyle/>
          <a:p>
            <a:pPr lvl="1"/>
            <a:r>
              <a:rPr lang="en-US" altLang="en-US" dirty="0"/>
              <a:t>Corticosteroids, I</a:t>
            </a:r>
            <a:r>
              <a:rPr lang="en-US" altLang="en-US" sz="100" dirty="0"/>
              <a:t> </a:t>
            </a:r>
            <a:r>
              <a:rPr lang="en-US" altLang="en-US" dirty="0"/>
              <a:t>V</a:t>
            </a:r>
            <a:r>
              <a:rPr lang="en-US" altLang="en-US" sz="100" dirty="0"/>
              <a:t> </a:t>
            </a:r>
            <a:r>
              <a:rPr lang="en-US" altLang="en-US" dirty="0"/>
              <a:t>I</a:t>
            </a:r>
            <a:r>
              <a:rPr lang="en-US" altLang="en-US" sz="100" dirty="0"/>
              <a:t> </a:t>
            </a:r>
            <a:r>
              <a:rPr lang="en-US" altLang="en-US" dirty="0"/>
              <a:t>g, or anti-D</a:t>
            </a:r>
          </a:p>
          <a:p>
            <a:pPr lvl="1"/>
            <a:r>
              <a:rPr lang="en-US" altLang="en-US" dirty="0"/>
              <a:t>Splenectomy-increases patient risk of infection</a:t>
            </a:r>
          </a:p>
          <a:p>
            <a:pPr lvl="1"/>
            <a:r>
              <a:rPr lang="en-US" altLang="en-US" dirty="0"/>
              <a:t>Rituximab-anti-C</a:t>
            </a:r>
            <a:r>
              <a:rPr lang="en-US" altLang="en-US" sz="100" dirty="0"/>
              <a:t> </a:t>
            </a:r>
            <a:r>
              <a:rPr lang="en-US" altLang="en-US" dirty="0"/>
              <a:t>D20 antibody destroys B lymphocytes</a:t>
            </a:r>
          </a:p>
          <a:p>
            <a:pPr lvl="1"/>
            <a:r>
              <a:rPr lang="en-US" altLang="en-US" dirty="0"/>
              <a:t>Chemotherapy</a:t>
            </a:r>
          </a:p>
          <a:p>
            <a:pPr lvl="1"/>
            <a:r>
              <a:rPr lang="en-US" altLang="en-US" dirty="0"/>
              <a:t>Immunosuppressive therapy</a:t>
            </a:r>
          </a:p>
        </p:txBody>
      </p:sp>
      <p:graphicFrame>
        <p:nvGraphicFramePr>
          <p:cNvPr id="8" name="Object 7" descr="less than 30 times 10 cubed per micro liter">
            <a:extLst>
              <a:ext uri="{FF2B5EF4-FFF2-40B4-BE49-F238E27FC236}">
                <a16:creationId xmlns:a16="http://schemas.microsoft.com/office/drawing/2014/main" id="{5A249916-7A06-41B5-B619-73CAE27E9CAA}"/>
              </a:ext>
            </a:extLst>
          </p:cNvPr>
          <p:cNvGraphicFramePr>
            <a:graphicFrameLocks noChangeAspect="1"/>
          </p:cNvGraphicFramePr>
          <p:nvPr>
            <p:extLst>
              <p:ext uri="{D42A27DB-BD31-4B8C-83A1-F6EECF244321}">
                <p14:modId xmlns:p14="http://schemas.microsoft.com/office/powerpoint/2010/main" val="2878159462"/>
              </p:ext>
            </p:extLst>
          </p:nvPr>
        </p:nvGraphicFramePr>
        <p:xfrm>
          <a:off x="1984829" y="2745495"/>
          <a:ext cx="2241550" cy="361950"/>
        </p:xfrm>
        <a:graphic>
          <a:graphicData uri="http://schemas.openxmlformats.org/presentationml/2006/ole">
            <mc:AlternateContent xmlns:mc="http://schemas.openxmlformats.org/markup-compatibility/2006">
              <mc:Choice xmlns:v="urn:schemas-microsoft-com:vml" Requires="v">
                <p:oleObj name="Equation" r:id="rId2" imgW="2120760" imgH="342720" progId="Equation.DSMT4">
                  <p:embed/>
                </p:oleObj>
              </mc:Choice>
              <mc:Fallback>
                <p:oleObj name="Equation" r:id="rId2" imgW="2120760" imgH="342720" progId="Equation.DSMT4">
                  <p:embed/>
                  <p:pic>
                    <p:nvPicPr>
                      <p:cNvPr id="0" name=""/>
                      <p:cNvPicPr/>
                      <p:nvPr/>
                    </p:nvPicPr>
                    <p:blipFill>
                      <a:blip r:embed="rId3"/>
                      <a:stretch>
                        <a:fillRect/>
                      </a:stretch>
                    </p:blipFill>
                    <p:spPr>
                      <a:xfrm>
                        <a:off x="1984829" y="2745495"/>
                        <a:ext cx="2241550" cy="361950"/>
                      </a:xfrm>
                      <a:prstGeom prst="rect">
                        <a:avLst/>
                      </a:prstGeom>
                    </p:spPr>
                  </p:pic>
                </p:oleObj>
              </mc:Fallback>
            </mc:AlternateContent>
          </a:graphicData>
        </a:graphic>
      </p:graphicFrame>
    </p:spTree>
    <p:extLst>
      <p:ext uri="{BB962C8B-B14F-4D97-AF65-F5344CB8AC3E}">
        <p14:creationId xmlns:p14="http://schemas.microsoft.com/office/powerpoint/2010/main" val="11562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B4AC-B63F-4254-BA71-32F69772AE53}"/>
              </a:ext>
            </a:extLst>
          </p:cNvPr>
          <p:cNvSpPr>
            <a:spLocks noGrp="1"/>
          </p:cNvSpPr>
          <p:nvPr>
            <p:ph type="title"/>
          </p:nvPr>
        </p:nvSpPr>
        <p:spPr/>
        <p:txBody>
          <a:bodyPr/>
          <a:lstStyle/>
          <a:p>
            <a:r>
              <a:rPr lang="en-US" sz="3400" dirty="0"/>
              <a:t>Table 33-7 Comparative Features of Childhood and Adult I</a:t>
            </a:r>
            <a:r>
              <a:rPr lang="en-US" sz="100" dirty="0"/>
              <a:t> </a:t>
            </a:r>
            <a:r>
              <a:rPr lang="en-US" sz="3400" dirty="0"/>
              <a:t>T</a:t>
            </a:r>
            <a:r>
              <a:rPr lang="en-US" sz="100" dirty="0"/>
              <a:t> </a:t>
            </a:r>
            <a:r>
              <a:rPr lang="en-US" sz="3400" dirty="0"/>
              <a:t>P</a:t>
            </a:r>
          </a:p>
        </p:txBody>
      </p:sp>
      <p:sp>
        <p:nvSpPr>
          <p:cNvPr id="3" name="Content Placeholder 2">
            <a:extLst>
              <a:ext uri="{FF2B5EF4-FFF2-40B4-BE49-F238E27FC236}">
                <a16:creationId xmlns:a16="http://schemas.microsoft.com/office/drawing/2014/main" id="{484E2E3A-22E5-444D-9056-E045FB10EBE8}"/>
              </a:ext>
            </a:extLst>
          </p:cNvPr>
          <p:cNvSpPr>
            <a:spLocks noGrp="1"/>
          </p:cNvSpPr>
          <p:nvPr>
            <p:ph sz="quarter" idx="13"/>
          </p:nvPr>
        </p:nvSpPr>
        <p:spPr>
          <a:xfrm>
            <a:off x="286138" y="1399921"/>
            <a:ext cx="7569201" cy="257625"/>
          </a:xfrm>
        </p:spPr>
        <p:txBody>
          <a:bodyPr/>
          <a:lstStyle/>
          <a:p>
            <a:pPr marL="432" indent="0">
              <a:buNone/>
            </a:pPr>
            <a:r>
              <a:rPr lang="en-US" sz="1200" dirty="0"/>
              <a:t>I</a:t>
            </a:r>
            <a:r>
              <a:rPr lang="en-US" sz="100" dirty="0"/>
              <a:t> </a:t>
            </a:r>
            <a:r>
              <a:rPr lang="en-US" sz="1200" dirty="0"/>
              <a:t>V</a:t>
            </a:r>
            <a:r>
              <a:rPr lang="en-US" sz="100" dirty="0"/>
              <a:t> </a:t>
            </a:r>
            <a:r>
              <a:rPr lang="en-US" sz="1200" dirty="0"/>
              <a:t>Ig, intravenous immunoglobulin.</a:t>
            </a:r>
          </a:p>
        </p:txBody>
      </p:sp>
      <p:graphicFrame>
        <p:nvGraphicFramePr>
          <p:cNvPr id="5" name="Table 4">
            <a:extLst>
              <a:ext uri="{FF2B5EF4-FFF2-40B4-BE49-F238E27FC236}">
                <a16:creationId xmlns:a16="http://schemas.microsoft.com/office/drawing/2014/main" id="{A5E1C6D6-E1ED-4B03-A09E-E50822686D8A}"/>
              </a:ext>
            </a:extLst>
          </p:cNvPr>
          <p:cNvGraphicFramePr>
            <a:graphicFrameLocks noGrp="1"/>
          </p:cNvGraphicFramePr>
          <p:nvPr>
            <p:extLst>
              <p:ext uri="{D42A27DB-BD31-4B8C-83A1-F6EECF244321}">
                <p14:modId xmlns:p14="http://schemas.microsoft.com/office/powerpoint/2010/main" val="1856341887"/>
              </p:ext>
            </p:extLst>
          </p:nvPr>
        </p:nvGraphicFramePr>
        <p:xfrm>
          <a:off x="457200" y="1746597"/>
          <a:ext cx="8229600" cy="4367550"/>
        </p:xfrm>
        <a:graphic>
          <a:graphicData uri="http://schemas.openxmlformats.org/drawingml/2006/table">
            <a:tbl>
              <a:tblPr firstRow="1" bandRow="1">
                <a:tableStyleId>{2D5ABB26-0587-4C30-8999-92F81FD0307C}</a:tableStyleId>
              </a:tblPr>
              <a:tblGrid>
                <a:gridCol w="2358571">
                  <a:extLst>
                    <a:ext uri="{9D8B030D-6E8A-4147-A177-3AD203B41FA5}">
                      <a16:colId xmlns:a16="http://schemas.microsoft.com/office/drawing/2014/main" val="667518386"/>
                    </a:ext>
                  </a:extLst>
                </a:gridCol>
                <a:gridCol w="2423886">
                  <a:extLst>
                    <a:ext uri="{9D8B030D-6E8A-4147-A177-3AD203B41FA5}">
                      <a16:colId xmlns:a16="http://schemas.microsoft.com/office/drawing/2014/main" val="1171778420"/>
                    </a:ext>
                  </a:extLst>
                </a:gridCol>
                <a:gridCol w="3447143">
                  <a:extLst>
                    <a:ext uri="{9D8B030D-6E8A-4147-A177-3AD203B41FA5}">
                      <a16:colId xmlns:a16="http://schemas.microsoft.com/office/drawing/2014/main" val="1227868884"/>
                    </a:ext>
                  </a:extLst>
                </a:gridCol>
              </a:tblGrid>
              <a:tr h="233844">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Feature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Childhood</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rPr>
                        <a:t>Adult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125781"/>
                  </a:ext>
                </a:extLst>
              </a:tr>
              <a:tr h="29237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Peak age of incidence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5-6 years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20-40 years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883601"/>
                  </a:ext>
                </a:extLst>
              </a:tr>
              <a:tr h="325914">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Platelet count, initial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Less than </a:t>
                      </a:r>
                      <a:r>
                        <a:rPr lang="en-US" sz="400" dirty="0">
                          <a:solidFill>
                            <a:schemeClr val="bg1"/>
                          </a:solidFill>
                          <a:effectLst/>
                          <a:latin typeface="+mn-lt"/>
                          <a:ea typeface="Times New Roman" panose="02020603050405020304" pitchFamily="18" charset="0"/>
                        </a:rPr>
                        <a:t>20 times ten cubed per micro liter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800" dirty="0">
                          <a:solidFill>
                            <a:schemeClr val="bg1"/>
                          </a:solidFill>
                          <a:effectLst/>
                          <a:latin typeface="+mn-lt"/>
                          <a:ea typeface="Times New Roman" panose="02020603050405020304" pitchFamily="18" charset="0"/>
                        </a:rPr>
                        <a:t>30 to 80 times ten cubed per micro liter</a:t>
                      </a:r>
                      <a:endParaRPr lang="en-US" sz="1400" dirty="0">
                        <a:solidFill>
                          <a:schemeClr val="bg1"/>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369804"/>
                  </a:ext>
                </a:extLst>
              </a:tr>
              <a:tr h="282188">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Onset of symptoms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Abrupt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Insidious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785146"/>
                  </a:ext>
                </a:extLst>
              </a:tr>
              <a:tr h="31532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Type of bleeding</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Petechiae and superficial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Petechiae and superficial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094156"/>
                  </a:ext>
                </a:extLst>
              </a:tr>
              <a:tr h="298755">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Antecedent infection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Common 1-3 weeks prior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Unusual</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235460"/>
                  </a:ext>
                </a:extLst>
              </a:tr>
              <a:tr h="34696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Gender predilection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None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Females 3:1</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130234"/>
                  </a:ext>
                </a:extLst>
              </a:tr>
              <a:tr h="318446">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Eosinophilia</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Common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Rare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890566"/>
                  </a:ext>
                </a:extLst>
              </a:tr>
              <a:tr h="34696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Lymphocytosis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Common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Rare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463813"/>
                  </a:ext>
                </a:extLst>
              </a:tr>
              <a:tr h="433467">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Hemorrhagic bullae in mouth</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Present in severe cases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Usually absent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658361"/>
                  </a:ext>
                </a:extLst>
              </a:tr>
              <a:tr h="34696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Duration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2-6 weeks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Months or years (lifetime)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291549"/>
                  </a:ext>
                </a:extLst>
              </a:tr>
              <a:tr h="433467">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Spontaneous remissions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Up to 95% of cases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Rare (less than 15% of cases); course of disease fluctuates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144142"/>
                  </a:ext>
                </a:extLst>
              </a:tr>
              <a:tr h="34696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Therapy</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Corticosteroids, anti-D, 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V</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g</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rPr>
                        <a:t>Corticosteroids, splenectomy, Rituxi-mab</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6" name="Object 5">
            <a:extLst>
              <a:ext uri="{FF2B5EF4-FFF2-40B4-BE49-F238E27FC236}">
                <a16:creationId xmlns:a16="http://schemas.microsoft.com/office/drawing/2014/main" id="{55E4DBF3-186A-4145-A79E-C6DAE865E4BF}"/>
              </a:ext>
            </a:extLst>
          </p:cNvPr>
          <p:cNvGraphicFramePr>
            <a:graphicFrameLocks noChangeAspect="1"/>
          </p:cNvGraphicFramePr>
          <p:nvPr>
            <p:extLst>
              <p:ext uri="{D42A27DB-BD31-4B8C-83A1-F6EECF244321}">
                <p14:modId xmlns:p14="http://schemas.microsoft.com/office/powerpoint/2010/main" val="1630687895"/>
              </p:ext>
            </p:extLst>
          </p:nvPr>
        </p:nvGraphicFramePr>
        <p:xfrm>
          <a:off x="3778124" y="2182325"/>
          <a:ext cx="1014435" cy="213566"/>
        </p:xfrm>
        <a:graphic>
          <a:graphicData uri="http://schemas.openxmlformats.org/presentationml/2006/ole">
            <mc:AlternateContent xmlns:mc="http://schemas.openxmlformats.org/markup-compatibility/2006">
              <mc:Choice xmlns:v="urn:schemas-microsoft-com:vml" Requires="v">
                <p:oleObj name="Equation" r:id="rId2" imgW="965160" imgH="203040" progId="Equation.DSMT4">
                  <p:embed/>
                </p:oleObj>
              </mc:Choice>
              <mc:Fallback>
                <p:oleObj name="Equation" r:id="rId2" imgW="965160" imgH="203040" progId="Equation.DSMT4">
                  <p:embed/>
                  <p:pic>
                    <p:nvPicPr>
                      <p:cNvPr id="0" name=""/>
                      <p:cNvPicPr/>
                      <p:nvPr/>
                    </p:nvPicPr>
                    <p:blipFill>
                      <a:blip r:embed="rId3"/>
                      <a:stretch>
                        <a:fillRect/>
                      </a:stretch>
                    </p:blipFill>
                    <p:spPr>
                      <a:xfrm>
                        <a:off x="3778124" y="2182325"/>
                        <a:ext cx="1014435" cy="21356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8AAE3E1-BEF3-4B6E-B988-126671DAD708}"/>
              </a:ext>
            </a:extLst>
          </p:cNvPr>
          <p:cNvGraphicFramePr>
            <a:graphicFrameLocks noChangeAspect="1"/>
          </p:cNvGraphicFramePr>
          <p:nvPr>
            <p:extLst>
              <p:ext uri="{D42A27DB-BD31-4B8C-83A1-F6EECF244321}">
                <p14:modId xmlns:p14="http://schemas.microsoft.com/office/powerpoint/2010/main" val="275806516"/>
              </p:ext>
            </p:extLst>
          </p:nvPr>
        </p:nvGraphicFramePr>
        <p:xfrm>
          <a:off x="5313363" y="2195025"/>
          <a:ext cx="1382712" cy="225425"/>
        </p:xfrm>
        <a:graphic>
          <a:graphicData uri="http://schemas.openxmlformats.org/presentationml/2006/ole">
            <mc:AlternateContent xmlns:mc="http://schemas.openxmlformats.org/markup-compatibility/2006">
              <mc:Choice xmlns:v="urn:schemas-microsoft-com:vml" Requires="v">
                <p:oleObj name="Equation" r:id="rId4" imgW="1244520" imgH="203040" progId="Equation.DSMT4">
                  <p:embed/>
                </p:oleObj>
              </mc:Choice>
              <mc:Fallback>
                <p:oleObj name="Equation" r:id="rId4" imgW="1244520" imgH="203040" progId="Equation.DSMT4">
                  <p:embed/>
                  <p:pic>
                    <p:nvPicPr>
                      <p:cNvPr id="0" name=""/>
                      <p:cNvPicPr/>
                      <p:nvPr/>
                    </p:nvPicPr>
                    <p:blipFill>
                      <a:blip r:embed="rId5"/>
                      <a:stretch>
                        <a:fillRect/>
                      </a:stretch>
                    </p:blipFill>
                    <p:spPr>
                      <a:xfrm>
                        <a:off x="5313363" y="2195025"/>
                        <a:ext cx="1382712" cy="225425"/>
                      </a:xfrm>
                      <a:prstGeom prst="rect">
                        <a:avLst/>
                      </a:prstGeom>
                    </p:spPr>
                  </p:pic>
                </p:oleObj>
              </mc:Fallback>
            </mc:AlternateContent>
          </a:graphicData>
        </a:graphic>
      </p:graphicFrame>
    </p:spTree>
    <p:extLst>
      <p:ext uri="{BB962C8B-B14F-4D97-AF65-F5344CB8AC3E}">
        <p14:creationId xmlns:p14="http://schemas.microsoft.com/office/powerpoint/2010/main" val="2040172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8432-D2D7-4C14-AC1B-5EAD29913300}"/>
              </a:ext>
            </a:extLst>
          </p:cNvPr>
          <p:cNvSpPr>
            <a:spLocks noGrp="1"/>
          </p:cNvSpPr>
          <p:nvPr>
            <p:ph type="title"/>
          </p:nvPr>
        </p:nvSpPr>
        <p:spPr/>
        <p:txBody>
          <a:bodyPr/>
          <a:lstStyle/>
          <a:p>
            <a:r>
              <a:rPr lang="en-US" dirty="0"/>
              <a:t>Alloimmune Thrombocytopenias </a:t>
            </a:r>
            <a:r>
              <a:rPr lang="en-US" sz="2000" b="0" dirty="0"/>
              <a:t>(1 of 2)</a:t>
            </a:r>
          </a:p>
        </p:txBody>
      </p:sp>
      <p:sp>
        <p:nvSpPr>
          <p:cNvPr id="3" name="Content Placeholder 2">
            <a:extLst>
              <a:ext uri="{FF2B5EF4-FFF2-40B4-BE49-F238E27FC236}">
                <a16:creationId xmlns:a16="http://schemas.microsoft.com/office/drawing/2014/main" id="{7D7212D0-A6C4-4DA7-9A3A-3B3C54287C14}"/>
              </a:ext>
            </a:extLst>
          </p:cNvPr>
          <p:cNvSpPr>
            <a:spLocks noGrp="1"/>
          </p:cNvSpPr>
          <p:nvPr>
            <p:ph sz="quarter" idx="13"/>
          </p:nvPr>
        </p:nvSpPr>
        <p:spPr>
          <a:xfrm>
            <a:off x="457200" y="1817583"/>
            <a:ext cx="8229600" cy="4434275"/>
          </a:xfrm>
        </p:spPr>
        <p:txBody>
          <a:bodyPr/>
          <a:lstStyle/>
          <a:p>
            <a:r>
              <a:rPr lang="en-US" altLang="en-US" dirty="0"/>
              <a:t>Neonatal alloimmune thrombocytopenia (N</a:t>
            </a:r>
            <a:r>
              <a:rPr lang="en-US" altLang="en-US" sz="100" dirty="0"/>
              <a:t> </a:t>
            </a:r>
            <a:r>
              <a:rPr lang="en-US" altLang="en-US" dirty="0"/>
              <a:t>A</a:t>
            </a:r>
            <a:r>
              <a:rPr lang="en-US" altLang="en-US" sz="100" dirty="0"/>
              <a:t> </a:t>
            </a:r>
            <a:r>
              <a:rPr lang="en-US" altLang="en-US" dirty="0"/>
              <a:t>I</a:t>
            </a:r>
            <a:r>
              <a:rPr lang="en-US" altLang="en-US" sz="100" dirty="0"/>
              <a:t> </a:t>
            </a:r>
            <a:r>
              <a:rPr lang="en-US" altLang="en-US" dirty="0"/>
              <a:t>T)</a:t>
            </a:r>
          </a:p>
          <a:p>
            <a:pPr lvl="1"/>
            <a:r>
              <a:rPr lang="en-US" altLang="en-US" dirty="0"/>
              <a:t>Maternal I</a:t>
            </a:r>
            <a:r>
              <a:rPr lang="en-US" altLang="en-US" sz="100" baseline="0" dirty="0"/>
              <a:t> </a:t>
            </a:r>
            <a:r>
              <a:rPr lang="en-US" altLang="en-US" dirty="0"/>
              <a:t>g</a:t>
            </a:r>
            <a:r>
              <a:rPr lang="en-US" altLang="en-US" sz="100" baseline="0" dirty="0"/>
              <a:t> </a:t>
            </a:r>
            <a:r>
              <a:rPr lang="en-US" altLang="en-US" dirty="0"/>
              <a:t>G alloantibodies produced against paternal antigens on fetal platelets</a:t>
            </a:r>
          </a:p>
          <a:p>
            <a:pPr lvl="2"/>
            <a:r>
              <a:rPr lang="en-US" altLang="en-US" dirty="0"/>
              <a:t>H</a:t>
            </a:r>
            <a:r>
              <a:rPr lang="en-US" altLang="en-US" sz="100" dirty="0"/>
              <a:t> </a:t>
            </a:r>
            <a:r>
              <a:rPr lang="en-US" altLang="en-US" dirty="0"/>
              <a:t>P</a:t>
            </a:r>
            <a:r>
              <a:rPr lang="en-US" altLang="en-US" sz="100" dirty="0"/>
              <a:t> </a:t>
            </a:r>
            <a:r>
              <a:rPr lang="en-US" altLang="en-US" dirty="0"/>
              <a:t>A-1a-platelet antigen most often associated with N</a:t>
            </a:r>
            <a:r>
              <a:rPr lang="en-US" altLang="en-US" sz="100" dirty="0"/>
              <a:t> </a:t>
            </a:r>
            <a:r>
              <a:rPr lang="en-US" altLang="en-US" dirty="0"/>
              <a:t>A</a:t>
            </a:r>
            <a:r>
              <a:rPr lang="en-US" altLang="en-US" sz="100" dirty="0"/>
              <a:t> </a:t>
            </a:r>
            <a:r>
              <a:rPr lang="en-US" altLang="en-US" dirty="0"/>
              <a:t>I</a:t>
            </a:r>
            <a:r>
              <a:rPr lang="en-US" altLang="en-US" sz="100" dirty="0"/>
              <a:t> </a:t>
            </a:r>
            <a:r>
              <a:rPr lang="en-US" altLang="en-US" dirty="0"/>
              <a:t>T (80% of cases)</a:t>
            </a:r>
          </a:p>
          <a:p>
            <a:pPr lvl="1"/>
            <a:r>
              <a:rPr lang="en-US" altLang="en-US" dirty="0"/>
              <a:t>Symptoms are self-limited</a:t>
            </a:r>
          </a:p>
          <a:p>
            <a:pPr lvl="2"/>
            <a:r>
              <a:rPr lang="en-US" altLang="en-US" dirty="0"/>
              <a:t>Bleeding in ~20% of cases</a:t>
            </a:r>
          </a:p>
          <a:p>
            <a:pPr lvl="1"/>
            <a:r>
              <a:rPr lang="en-US" altLang="en-US" dirty="0"/>
              <a:t>Most serious risk: bleeding into C</a:t>
            </a:r>
            <a:r>
              <a:rPr lang="en-US" altLang="en-US" sz="100" dirty="0"/>
              <a:t> </a:t>
            </a:r>
            <a:r>
              <a:rPr lang="en-US" altLang="en-US" dirty="0"/>
              <a:t>N</a:t>
            </a:r>
            <a:r>
              <a:rPr lang="en-US" altLang="en-US" sz="100" dirty="0"/>
              <a:t> </a:t>
            </a:r>
            <a:r>
              <a:rPr lang="en-US" altLang="en-US" dirty="0"/>
              <a:t>S</a:t>
            </a:r>
          </a:p>
          <a:p>
            <a:pPr lvl="1"/>
            <a:r>
              <a:rPr lang="en-US" altLang="en-US" dirty="0"/>
              <a:t>Most common cause of intracranial hemorrhage in full-term infants</a:t>
            </a:r>
          </a:p>
        </p:txBody>
      </p:sp>
    </p:spTree>
    <p:extLst>
      <p:ext uri="{BB962C8B-B14F-4D97-AF65-F5344CB8AC3E}">
        <p14:creationId xmlns:p14="http://schemas.microsoft.com/office/powerpoint/2010/main" val="3367668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0876-34FD-4BA9-9B0A-7F9375D495AD}"/>
              </a:ext>
            </a:extLst>
          </p:cNvPr>
          <p:cNvSpPr>
            <a:spLocks noGrp="1"/>
          </p:cNvSpPr>
          <p:nvPr>
            <p:ph type="title"/>
          </p:nvPr>
        </p:nvSpPr>
        <p:spPr/>
        <p:txBody>
          <a:bodyPr/>
          <a:lstStyle/>
          <a:p>
            <a:r>
              <a:rPr lang="en-US" sz="3400" dirty="0"/>
              <a:t>Figure 33-5 Variations in Antibody Binding to Platelets</a:t>
            </a:r>
          </a:p>
        </p:txBody>
      </p:sp>
      <p:pic>
        <p:nvPicPr>
          <p:cNvPr id="4" name="Picture 3" descr="Figure a on the left shows a platelet membrane with the appearance of a book, the platelet autoantibodies or alloantibodies bind to epitopes on G P I I b forward slash G P I b forward slash I X, most frequently or to other glycoproteins resulting in I T P. figure b on the top right, shows Quinine forward slash quinidine dependent antibodies binding to a complex of drug and glycoprotein, usually ether G P I b forward slash I X or G P I I b forward slash I I I a. Image c shows heparin binds platelet factor 4, and the heparin forward slash P F 4 complex attaches to I g G antiheparin antibodies via the Fab combining site. The F c portion of the antibody binds to platelet F c y I I a receptors.">
            <a:extLst>
              <a:ext uri="{FF2B5EF4-FFF2-40B4-BE49-F238E27FC236}">
                <a16:creationId xmlns:a16="http://schemas.microsoft.com/office/drawing/2014/main" id="{CE1C6BA3-E2A2-4AAD-90DD-3BA2C59E6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217" y="1944796"/>
            <a:ext cx="5241565" cy="4199972"/>
          </a:xfrm>
          <a:prstGeom prst="rect">
            <a:avLst/>
          </a:prstGeom>
        </p:spPr>
      </p:pic>
    </p:spTree>
    <p:extLst>
      <p:ext uri="{BB962C8B-B14F-4D97-AF65-F5344CB8AC3E}">
        <p14:creationId xmlns:p14="http://schemas.microsoft.com/office/powerpoint/2010/main" val="326832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441F-82D1-4F8C-98ED-ED3F734AE33F}"/>
              </a:ext>
            </a:extLst>
          </p:cNvPr>
          <p:cNvSpPr>
            <a:spLocks noGrp="1"/>
          </p:cNvSpPr>
          <p:nvPr>
            <p:ph type="title"/>
          </p:nvPr>
        </p:nvSpPr>
        <p:spPr/>
        <p:txBody>
          <a:bodyPr/>
          <a:lstStyle/>
          <a:p>
            <a:r>
              <a:rPr lang="en-US" dirty="0"/>
              <a:t>Alloimmune Thrombocytopenias </a:t>
            </a:r>
            <a:r>
              <a:rPr lang="en-US" sz="2000" b="0" dirty="0"/>
              <a:t>(2 of 2)</a:t>
            </a:r>
          </a:p>
        </p:txBody>
      </p:sp>
      <p:sp>
        <p:nvSpPr>
          <p:cNvPr id="3" name="Content Placeholder 2">
            <a:extLst>
              <a:ext uri="{FF2B5EF4-FFF2-40B4-BE49-F238E27FC236}">
                <a16:creationId xmlns:a16="http://schemas.microsoft.com/office/drawing/2014/main" id="{A1CCFC15-1F0F-411F-AB72-8A40694B6AC1}"/>
              </a:ext>
            </a:extLst>
          </p:cNvPr>
          <p:cNvSpPr>
            <a:spLocks noGrp="1"/>
          </p:cNvSpPr>
          <p:nvPr>
            <p:ph sz="quarter" idx="13"/>
          </p:nvPr>
        </p:nvSpPr>
        <p:spPr>
          <a:xfrm>
            <a:off x="457200" y="1882897"/>
            <a:ext cx="8229600" cy="4434275"/>
          </a:xfrm>
        </p:spPr>
        <p:txBody>
          <a:bodyPr/>
          <a:lstStyle/>
          <a:p>
            <a:r>
              <a:rPr lang="en-US" altLang="en-US" dirty="0"/>
              <a:t>Post-transfusion purpura</a:t>
            </a:r>
          </a:p>
          <a:p>
            <a:pPr lvl="1"/>
            <a:r>
              <a:rPr lang="en-US" altLang="en-US" dirty="0"/>
              <a:t>90% are females</a:t>
            </a:r>
          </a:p>
          <a:p>
            <a:pPr lvl="1"/>
            <a:r>
              <a:rPr lang="en-US" altLang="en-US" dirty="0"/>
              <a:t>Most are homozygous for H</a:t>
            </a:r>
            <a:r>
              <a:rPr lang="en-US" altLang="en-US" sz="100" dirty="0"/>
              <a:t> </a:t>
            </a:r>
            <a:r>
              <a:rPr lang="en-US" altLang="en-US" dirty="0"/>
              <a:t>P</a:t>
            </a:r>
            <a:r>
              <a:rPr lang="en-US" altLang="en-US" sz="100" dirty="0"/>
              <a:t> </a:t>
            </a:r>
            <a:r>
              <a:rPr lang="en-US" altLang="en-US" dirty="0"/>
              <a:t>A-1b and produce an alloantibody to H</a:t>
            </a:r>
            <a:r>
              <a:rPr lang="en-US" altLang="en-US" sz="100" dirty="0"/>
              <a:t> </a:t>
            </a:r>
            <a:r>
              <a:rPr lang="en-US" altLang="en-US" dirty="0"/>
              <a:t>P</a:t>
            </a:r>
            <a:r>
              <a:rPr lang="en-US" altLang="en-US" sz="100" dirty="0"/>
              <a:t> </a:t>
            </a:r>
            <a:r>
              <a:rPr lang="en-US" altLang="en-US" dirty="0"/>
              <a:t>A-1a</a:t>
            </a:r>
          </a:p>
          <a:p>
            <a:pPr lvl="2"/>
            <a:r>
              <a:rPr lang="en-US" altLang="en-US" dirty="0"/>
              <a:t>Previously sensitized, pregnancy, or transfusion</a:t>
            </a:r>
          </a:p>
          <a:p>
            <a:pPr lvl="1"/>
            <a:r>
              <a:rPr lang="en-US" altLang="en-US" dirty="0"/>
              <a:t>Thrombocytopenia</a:t>
            </a:r>
          </a:p>
          <a:p>
            <a:pPr lvl="2"/>
            <a:r>
              <a:rPr lang="en-US" altLang="en-US" dirty="0"/>
              <a:t>5-10 days after</a:t>
            </a:r>
          </a:p>
          <a:p>
            <a:pPr lvl="1"/>
            <a:r>
              <a:rPr lang="en-US" altLang="en-US" dirty="0"/>
              <a:t>Recipient’s antigen-negative platelets</a:t>
            </a:r>
          </a:p>
          <a:p>
            <a:pPr lvl="2"/>
            <a:r>
              <a:rPr lang="en-US" altLang="en-US" dirty="0"/>
              <a:t>Destroyed by autologous antibody</a:t>
            </a:r>
          </a:p>
        </p:txBody>
      </p:sp>
    </p:spTree>
    <p:extLst>
      <p:ext uri="{BB962C8B-B14F-4D97-AF65-F5344CB8AC3E}">
        <p14:creationId xmlns:p14="http://schemas.microsoft.com/office/powerpoint/2010/main" val="277087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2E61-0969-4590-9BDE-F5A84D04C30C}"/>
              </a:ext>
            </a:extLst>
          </p:cNvPr>
          <p:cNvSpPr>
            <a:spLocks noGrp="1"/>
          </p:cNvSpPr>
          <p:nvPr>
            <p:ph type="title"/>
          </p:nvPr>
        </p:nvSpPr>
        <p:spPr/>
        <p:txBody>
          <a:bodyPr/>
          <a:lstStyle/>
          <a:p>
            <a:r>
              <a:rPr lang="en-US" sz="3400" dirty="0"/>
              <a:t>Figure 33-1 Schematic Drawing of Bleeding Manifestations in Intact Skin</a:t>
            </a:r>
          </a:p>
        </p:txBody>
      </p:sp>
      <p:pic>
        <p:nvPicPr>
          <p:cNvPr id="4" name="Picture 3" descr="A schematic drawing of a left lower arm and hand with bleeding manifestation in intact skin. Area a, at the wrist petechiae bruising, area b, a bruise at the upper mid arm called ecclyosis, and at area c is a swelling at the lower mid arm called hematoma.">
            <a:extLst>
              <a:ext uri="{FF2B5EF4-FFF2-40B4-BE49-F238E27FC236}">
                <a16:creationId xmlns:a16="http://schemas.microsoft.com/office/drawing/2014/main" id="{C12D50AF-B5D2-4582-8E9E-3BF8E563C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798" y="1836477"/>
            <a:ext cx="5718403" cy="4500747"/>
          </a:xfrm>
          <a:prstGeom prst="rect">
            <a:avLst/>
          </a:prstGeom>
        </p:spPr>
      </p:pic>
    </p:spTree>
    <p:extLst>
      <p:ext uri="{BB962C8B-B14F-4D97-AF65-F5344CB8AC3E}">
        <p14:creationId xmlns:p14="http://schemas.microsoft.com/office/powerpoint/2010/main" val="3279654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0C56DA-5DA5-4122-AEC3-B84D9B68A04A}"/>
              </a:ext>
            </a:extLst>
          </p:cNvPr>
          <p:cNvSpPr>
            <a:spLocks noGrp="1"/>
          </p:cNvSpPr>
          <p:nvPr>
            <p:ph type="title"/>
          </p:nvPr>
        </p:nvSpPr>
        <p:spPr>
          <a:xfrm>
            <a:off x="457200" y="215371"/>
            <a:ext cx="8572500" cy="1097279"/>
          </a:xfrm>
        </p:spPr>
        <p:txBody>
          <a:bodyPr/>
          <a:lstStyle/>
          <a:p>
            <a:r>
              <a:rPr lang="en-US" dirty="0"/>
              <a:t>Drug-Induced Thrombocytopenias </a:t>
            </a:r>
            <a:r>
              <a:rPr lang="en-US" sz="2000" b="0" dirty="0"/>
              <a:t>(1 of 3)</a:t>
            </a:r>
          </a:p>
        </p:txBody>
      </p:sp>
      <p:sp>
        <p:nvSpPr>
          <p:cNvPr id="11" name="Content Placeholder 10">
            <a:extLst>
              <a:ext uri="{FF2B5EF4-FFF2-40B4-BE49-F238E27FC236}">
                <a16:creationId xmlns:a16="http://schemas.microsoft.com/office/drawing/2014/main" id="{B26DCC0F-F075-437B-9C89-2DBDC6B555B5}"/>
              </a:ext>
            </a:extLst>
          </p:cNvPr>
          <p:cNvSpPr>
            <a:spLocks noGrp="1"/>
          </p:cNvSpPr>
          <p:nvPr>
            <p:ph sz="quarter" idx="13"/>
          </p:nvPr>
        </p:nvSpPr>
        <p:spPr>
          <a:xfrm>
            <a:off x="457200" y="1728814"/>
            <a:ext cx="8229600" cy="1322998"/>
          </a:xfrm>
        </p:spPr>
        <p:txBody>
          <a:bodyPr/>
          <a:lstStyle/>
          <a:p>
            <a:r>
              <a:rPr lang="en-US" altLang="en-US" sz="2200" dirty="0"/>
              <a:t>Many drugs implicated</a:t>
            </a:r>
          </a:p>
          <a:p>
            <a:r>
              <a:rPr lang="en-US" altLang="en-US" sz="2200" dirty="0"/>
              <a:t>Symptoms of excess bleeding</a:t>
            </a:r>
          </a:p>
          <a:p>
            <a:pPr lvl="1"/>
            <a:r>
              <a:rPr lang="en-US" altLang="en-US" sz="2200" dirty="0"/>
              <a:t>Usually appear suddenly and can be severe</a:t>
            </a:r>
          </a:p>
        </p:txBody>
      </p:sp>
      <p:sp>
        <p:nvSpPr>
          <p:cNvPr id="12" name="Content Placeholder 11">
            <a:extLst>
              <a:ext uri="{FF2B5EF4-FFF2-40B4-BE49-F238E27FC236}">
                <a16:creationId xmlns:a16="http://schemas.microsoft.com/office/drawing/2014/main" id="{38AB2D13-A6D5-42E4-92C4-1817333ED657}"/>
              </a:ext>
            </a:extLst>
          </p:cNvPr>
          <p:cNvSpPr>
            <a:spLocks noGrp="1"/>
          </p:cNvSpPr>
          <p:nvPr>
            <p:ph sz="quarter" idx="14"/>
          </p:nvPr>
        </p:nvSpPr>
        <p:spPr>
          <a:xfrm>
            <a:off x="457200" y="3090633"/>
            <a:ext cx="4683125" cy="377402"/>
          </a:xfrm>
        </p:spPr>
        <p:txBody>
          <a:bodyPr/>
          <a:lstStyle/>
          <a:p>
            <a:pPr lvl="1"/>
            <a:r>
              <a:rPr lang="en-US" altLang="en-US" sz="2200" dirty="0"/>
              <a:t>Platelet count can be very low-</a:t>
            </a:r>
            <a:endParaRPr lang="en-US" sz="2200" dirty="0"/>
          </a:p>
        </p:txBody>
      </p:sp>
      <p:sp>
        <p:nvSpPr>
          <p:cNvPr id="13" name="Content Placeholder 12">
            <a:extLst>
              <a:ext uri="{FF2B5EF4-FFF2-40B4-BE49-F238E27FC236}">
                <a16:creationId xmlns:a16="http://schemas.microsoft.com/office/drawing/2014/main" id="{F2AF9491-B366-46C6-AA3C-B8150BBF92E4}"/>
              </a:ext>
            </a:extLst>
          </p:cNvPr>
          <p:cNvSpPr>
            <a:spLocks noGrp="1"/>
          </p:cNvSpPr>
          <p:nvPr>
            <p:ph sz="quarter" idx="15"/>
          </p:nvPr>
        </p:nvSpPr>
        <p:spPr>
          <a:xfrm>
            <a:off x="457200" y="3595239"/>
            <a:ext cx="8229600" cy="2637061"/>
          </a:xfrm>
        </p:spPr>
        <p:txBody>
          <a:bodyPr/>
          <a:lstStyle/>
          <a:p>
            <a:r>
              <a:rPr lang="en-US" altLang="en-US" sz="2200" dirty="0"/>
              <a:t>Removal of drug</a:t>
            </a:r>
          </a:p>
          <a:p>
            <a:pPr lvl="1"/>
            <a:r>
              <a:rPr lang="en-US" altLang="en-US" sz="2200" dirty="0"/>
              <a:t>Usually halts thrombocytopenia and bleeding symptoms</a:t>
            </a:r>
          </a:p>
          <a:p>
            <a:r>
              <a:rPr lang="en-US" altLang="en-US" sz="2200" dirty="0"/>
              <a:t>Etiology of thrombocytopenia</a:t>
            </a:r>
          </a:p>
          <a:p>
            <a:pPr lvl="1"/>
            <a:r>
              <a:rPr lang="en-US" altLang="en-US" sz="2200" dirty="0"/>
              <a:t>Generalized hematopoietic suppression</a:t>
            </a:r>
          </a:p>
          <a:p>
            <a:pPr lvl="1"/>
            <a:r>
              <a:rPr lang="en-US" altLang="en-US" sz="2200" dirty="0"/>
              <a:t>Selective suppression of platelet production</a:t>
            </a:r>
          </a:p>
          <a:p>
            <a:pPr lvl="1"/>
            <a:r>
              <a:rPr lang="en-US" altLang="en-US" sz="2200" dirty="0"/>
              <a:t>↑ platelet destruction via I</a:t>
            </a:r>
            <a:r>
              <a:rPr lang="en-US" altLang="en-US" sz="100" dirty="0"/>
              <a:t> </a:t>
            </a:r>
            <a:r>
              <a:rPr lang="en-US" altLang="en-US" sz="2200" dirty="0"/>
              <a:t>g-coated platelets</a:t>
            </a:r>
          </a:p>
        </p:txBody>
      </p:sp>
      <p:graphicFrame>
        <p:nvGraphicFramePr>
          <p:cNvPr id="16" name="Object 15" descr="less than 20 times 10 cubed per micro liter">
            <a:extLst>
              <a:ext uri="{FF2B5EF4-FFF2-40B4-BE49-F238E27FC236}">
                <a16:creationId xmlns:a16="http://schemas.microsoft.com/office/drawing/2014/main" id="{941A3FDE-82F8-4624-AEAE-EC7A78250906}"/>
              </a:ext>
            </a:extLst>
          </p:cNvPr>
          <p:cNvGraphicFramePr>
            <a:graphicFrameLocks noChangeAspect="1"/>
          </p:cNvGraphicFramePr>
          <p:nvPr>
            <p:extLst>
              <p:ext uri="{D42A27DB-BD31-4B8C-83A1-F6EECF244321}">
                <p14:modId xmlns:p14="http://schemas.microsoft.com/office/powerpoint/2010/main" val="1968168562"/>
              </p:ext>
            </p:extLst>
          </p:nvPr>
        </p:nvGraphicFramePr>
        <p:xfrm>
          <a:off x="4334069" y="3051812"/>
          <a:ext cx="1917263" cy="311244"/>
        </p:xfrm>
        <a:graphic>
          <a:graphicData uri="http://schemas.openxmlformats.org/presentationml/2006/ole">
            <mc:AlternateContent xmlns:mc="http://schemas.openxmlformats.org/markup-compatibility/2006">
              <mc:Choice xmlns:v="urn:schemas-microsoft-com:vml" Requires="v">
                <p:oleObj name="Equation" r:id="rId2" imgW="1955520" imgH="317160" progId="Equation.DSMT4">
                  <p:embed/>
                </p:oleObj>
              </mc:Choice>
              <mc:Fallback>
                <p:oleObj name="Equation" r:id="rId2" imgW="1955520" imgH="317160" progId="Equation.DSMT4">
                  <p:embed/>
                  <p:pic>
                    <p:nvPicPr>
                      <p:cNvPr id="0" name=""/>
                      <p:cNvPicPr/>
                      <p:nvPr/>
                    </p:nvPicPr>
                    <p:blipFill>
                      <a:blip r:embed="rId3"/>
                      <a:stretch>
                        <a:fillRect/>
                      </a:stretch>
                    </p:blipFill>
                    <p:spPr>
                      <a:xfrm>
                        <a:off x="4334069" y="3051812"/>
                        <a:ext cx="1917263" cy="311244"/>
                      </a:xfrm>
                      <a:prstGeom prst="rect">
                        <a:avLst/>
                      </a:prstGeom>
                    </p:spPr>
                  </p:pic>
                </p:oleObj>
              </mc:Fallback>
            </mc:AlternateContent>
          </a:graphicData>
        </a:graphic>
      </p:graphicFrame>
    </p:spTree>
    <p:extLst>
      <p:ext uri="{BB962C8B-B14F-4D97-AF65-F5344CB8AC3E}">
        <p14:creationId xmlns:p14="http://schemas.microsoft.com/office/powerpoint/2010/main" val="3170108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F730-663B-4360-9CC7-9AAE61E2F980}"/>
              </a:ext>
            </a:extLst>
          </p:cNvPr>
          <p:cNvSpPr>
            <a:spLocks noGrp="1"/>
          </p:cNvSpPr>
          <p:nvPr>
            <p:ph type="title"/>
          </p:nvPr>
        </p:nvSpPr>
        <p:spPr>
          <a:xfrm>
            <a:off x="457200" y="215371"/>
            <a:ext cx="8490857" cy="1097279"/>
          </a:xfrm>
        </p:spPr>
        <p:txBody>
          <a:bodyPr/>
          <a:lstStyle/>
          <a:p>
            <a:r>
              <a:rPr lang="en-US" dirty="0"/>
              <a:t>Drug-Induced Thrombocytopenias </a:t>
            </a:r>
            <a:r>
              <a:rPr lang="en-US" sz="2000" b="0" dirty="0"/>
              <a:t>(2 of 3)</a:t>
            </a:r>
          </a:p>
        </p:txBody>
      </p:sp>
      <p:sp>
        <p:nvSpPr>
          <p:cNvPr id="3" name="Content Placeholder 2">
            <a:extLst>
              <a:ext uri="{FF2B5EF4-FFF2-40B4-BE49-F238E27FC236}">
                <a16:creationId xmlns:a16="http://schemas.microsoft.com/office/drawing/2014/main" id="{DCDB3A50-3710-4A5D-923F-E50B1DB2F712}"/>
              </a:ext>
            </a:extLst>
          </p:cNvPr>
          <p:cNvSpPr>
            <a:spLocks noGrp="1"/>
          </p:cNvSpPr>
          <p:nvPr>
            <p:ph sz="quarter" idx="13"/>
          </p:nvPr>
        </p:nvSpPr>
        <p:spPr>
          <a:xfrm>
            <a:off x="457200" y="1920220"/>
            <a:ext cx="8229600" cy="4434275"/>
          </a:xfrm>
        </p:spPr>
        <p:txBody>
          <a:bodyPr/>
          <a:lstStyle/>
          <a:p>
            <a:r>
              <a:rPr lang="en-US" altLang="en-US" dirty="0"/>
              <a:t>Pathways</a:t>
            </a:r>
          </a:p>
          <a:p>
            <a:pPr lvl="1"/>
            <a:r>
              <a:rPr lang="en-US" altLang="en-US" dirty="0"/>
              <a:t>Hapten theory (large doses penicillin)</a:t>
            </a:r>
          </a:p>
          <a:p>
            <a:pPr lvl="2"/>
            <a:r>
              <a:rPr lang="en-US" altLang="en-US" dirty="0"/>
              <a:t>Drug binds to platelets → drug-platelet A</a:t>
            </a:r>
            <a:r>
              <a:rPr lang="en-US" altLang="en-US" sz="100" dirty="0"/>
              <a:t> </a:t>
            </a:r>
            <a:r>
              <a:rPr lang="en-US" altLang="en-US" dirty="0"/>
              <a:t>g complex</a:t>
            </a:r>
          </a:p>
          <a:p>
            <a:pPr lvl="2"/>
            <a:r>
              <a:rPr lang="en-US" altLang="en-US" dirty="0"/>
              <a:t>Drug-dependent Ab binds to complex</a:t>
            </a:r>
          </a:p>
          <a:p>
            <a:pPr lvl="1"/>
            <a:r>
              <a:rPr lang="en-US" altLang="en-US" dirty="0"/>
              <a:t>Innocent bystander mechanism (H</a:t>
            </a:r>
            <a:r>
              <a:rPr lang="en-US" altLang="en-US" sz="100" dirty="0"/>
              <a:t> </a:t>
            </a:r>
            <a:r>
              <a:rPr lang="en-US" altLang="en-US" dirty="0"/>
              <a:t>I</a:t>
            </a:r>
            <a:r>
              <a:rPr lang="en-US" altLang="en-US" sz="100" dirty="0"/>
              <a:t> </a:t>
            </a:r>
            <a:r>
              <a:rPr lang="en-US" altLang="en-US" dirty="0"/>
              <a:t>T)</a:t>
            </a:r>
          </a:p>
          <a:p>
            <a:pPr lvl="2"/>
            <a:r>
              <a:rPr lang="en-US" altLang="en-US" dirty="0"/>
              <a:t>Drug binds plasma protein</a:t>
            </a:r>
          </a:p>
          <a:p>
            <a:pPr lvl="2"/>
            <a:r>
              <a:rPr lang="en-US" altLang="en-US" dirty="0"/>
              <a:t>A</a:t>
            </a:r>
            <a:r>
              <a:rPr lang="en-US" altLang="en-US" sz="100" dirty="0"/>
              <a:t> </a:t>
            </a:r>
            <a:r>
              <a:rPr lang="en-US" altLang="en-US" dirty="0"/>
              <a:t>b response → A</a:t>
            </a:r>
            <a:r>
              <a:rPr lang="en-US" altLang="en-US" sz="100" dirty="0"/>
              <a:t> </a:t>
            </a:r>
            <a:r>
              <a:rPr lang="en-US" altLang="en-US" dirty="0"/>
              <a:t>b binds drug</a:t>
            </a:r>
          </a:p>
          <a:p>
            <a:pPr lvl="2"/>
            <a:r>
              <a:rPr lang="en-US" altLang="en-US" dirty="0"/>
              <a:t>Immune complex nonspecifically binds circulating platelets</a:t>
            </a:r>
          </a:p>
        </p:txBody>
      </p:sp>
    </p:spTree>
    <p:extLst>
      <p:ext uri="{BB962C8B-B14F-4D97-AF65-F5344CB8AC3E}">
        <p14:creationId xmlns:p14="http://schemas.microsoft.com/office/powerpoint/2010/main" val="1214252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F730-663B-4360-9CC7-9AAE61E2F980}"/>
              </a:ext>
            </a:extLst>
          </p:cNvPr>
          <p:cNvSpPr>
            <a:spLocks noGrp="1"/>
          </p:cNvSpPr>
          <p:nvPr>
            <p:ph type="title"/>
          </p:nvPr>
        </p:nvSpPr>
        <p:spPr>
          <a:xfrm>
            <a:off x="457200" y="215371"/>
            <a:ext cx="8490857" cy="1097279"/>
          </a:xfrm>
        </p:spPr>
        <p:txBody>
          <a:bodyPr/>
          <a:lstStyle/>
          <a:p>
            <a:r>
              <a:rPr lang="en-US" dirty="0"/>
              <a:t>Drug-Induced Thrombocytopenias </a:t>
            </a:r>
            <a:r>
              <a:rPr lang="en-US" sz="2000" b="0" dirty="0"/>
              <a:t>(3 of 3)</a:t>
            </a:r>
          </a:p>
        </p:txBody>
      </p:sp>
      <p:sp>
        <p:nvSpPr>
          <p:cNvPr id="3" name="Content Placeholder 2">
            <a:extLst>
              <a:ext uri="{FF2B5EF4-FFF2-40B4-BE49-F238E27FC236}">
                <a16:creationId xmlns:a16="http://schemas.microsoft.com/office/drawing/2014/main" id="{DCDB3A50-3710-4A5D-923F-E50B1DB2F712}"/>
              </a:ext>
            </a:extLst>
          </p:cNvPr>
          <p:cNvSpPr>
            <a:spLocks noGrp="1"/>
          </p:cNvSpPr>
          <p:nvPr>
            <p:ph sz="quarter" idx="13"/>
          </p:nvPr>
        </p:nvSpPr>
        <p:spPr>
          <a:xfrm>
            <a:off x="139959" y="1938881"/>
            <a:ext cx="8229600" cy="4434275"/>
          </a:xfrm>
        </p:spPr>
        <p:txBody>
          <a:bodyPr/>
          <a:lstStyle/>
          <a:p>
            <a:r>
              <a:rPr lang="en-US" altLang="en-US" dirty="0"/>
              <a:t>Pathways</a:t>
            </a:r>
          </a:p>
          <a:p>
            <a:pPr lvl="1"/>
            <a:r>
              <a:rPr lang="en-US" altLang="en-US" dirty="0"/>
              <a:t>Drug-dependent A</a:t>
            </a:r>
            <a:r>
              <a:rPr lang="en-US" altLang="en-US" sz="100" dirty="0"/>
              <a:t> </a:t>
            </a:r>
            <a:r>
              <a:rPr lang="en-US" altLang="en-US" dirty="0"/>
              <a:t>b</a:t>
            </a:r>
            <a:r>
              <a:rPr lang="en-US" altLang="en-US" sz="100" dirty="0"/>
              <a:t> </a:t>
            </a:r>
            <a:r>
              <a:rPr lang="en-US" altLang="en-US" dirty="0"/>
              <a:t>s against epitopes</a:t>
            </a:r>
          </a:p>
          <a:p>
            <a:pPr lvl="2"/>
            <a:r>
              <a:rPr lang="en-US" altLang="en-US" dirty="0"/>
              <a:t>Epitopes created by assoc. of drug with proteins on platelet surface</a:t>
            </a:r>
          </a:p>
          <a:p>
            <a:pPr lvl="2"/>
            <a:r>
              <a:rPr lang="en-US" altLang="en-US" dirty="0"/>
              <a:t>Drug binds proteins on platelet surface → neoepitopes (e.g., quinidine and quinine)</a:t>
            </a:r>
          </a:p>
        </p:txBody>
      </p:sp>
    </p:spTree>
    <p:extLst>
      <p:ext uri="{BB962C8B-B14F-4D97-AF65-F5344CB8AC3E}">
        <p14:creationId xmlns:p14="http://schemas.microsoft.com/office/powerpoint/2010/main" val="2478857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A78-20E9-4D23-9EF3-6346E4108DD9}"/>
              </a:ext>
            </a:extLst>
          </p:cNvPr>
          <p:cNvSpPr>
            <a:spLocks noGrp="1"/>
          </p:cNvSpPr>
          <p:nvPr>
            <p:ph type="title"/>
          </p:nvPr>
        </p:nvSpPr>
        <p:spPr/>
        <p:txBody>
          <a:bodyPr/>
          <a:lstStyle/>
          <a:p>
            <a:r>
              <a:rPr lang="en-US" dirty="0"/>
              <a:t>Heparin and Thrombocytopenia </a:t>
            </a:r>
            <a:r>
              <a:rPr lang="en-US" sz="2000" b="0" dirty="0"/>
              <a:t>(1 of 2)</a:t>
            </a:r>
          </a:p>
        </p:txBody>
      </p:sp>
      <p:sp>
        <p:nvSpPr>
          <p:cNvPr id="3" name="Content Placeholder 2">
            <a:extLst>
              <a:ext uri="{FF2B5EF4-FFF2-40B4-BE49-F238E27FC236}">
                <a16:creationId xmlns:a16="http://schemas.microsoft.com/office/drawing/2014/main" id="{A3C46710-79EB-426A-BF38-CC30AD7B38DA}"/>
              </a:ext>
            </a:extLst>
          </p:cNvPr>
          <p:cNvSpPr>
            <a:spLocks noGrp="1"/>
          </p:cNvSpPr>
          <p:nvPr>
            <p:ph sz="quarter" idx="13"/>
          </p:nvPr>
        </p:nvSpPr>
        <p:spPr>
          <a:xfrm>
            <a:off x="457200" y="2060179"/>
            <a:ext cx="8229600" cy="4434275"/>
          </a:xfrm>
        </p:spPr>
        <p:txBody>
          <a:bodyPr/>
          <a:lstStyle/>
          <a:p>
            <a:r>
              <a:rPr lang="en-US" altLang="en-US" dirty="0"/>
              <a:t>Heparin-associated thrombocytopenia (H</a:t>
            </a:r>
            <a:r>
              <a:rPr lang="en-US" altLang="en-US" sz="100" normalizeH="1" dirty="0"/>
              <a:t> </a:t>
            </a:r>
            <a:r>
              <a:rPr lang="en-US" altLang="en-US" dirty="0"/>
              <a:t>A</a:t>
            </a:r>
            <a:r>
              <a:rPr lang="en-US" altLang="en-US" sz="100" normalizeH="1" dirty="0"/>
              <a:t> </a:t>
            </a:r>
            <a:r>
              <a:rPr lang="en-US" altLang="en-US" dirty="0"/>
              <a:t>T)</a:t>
            </a:r>
          </a:p>
          <a:p>
            <a:pPr lvl="1"/>
            <a:r>
              <a:rPr lang="en-US" altLang="en-US" dirty="0"/>
              <a:t>Nonimmune-mediated mechanism</a:t>
            </a:r>
          </a:p>
          <a:p>
            <a:pPr lvl="1"/>
            <a:r>
              <a:rPr lang="en-US" altLang="en-US" dirty="0"/>
              <a:t>Heparin causes direct platelet activation</a:t>
            </a:r>
          </a:p>
          <a:p>
            <a:pPr lvl="2"/>
            <a:r>
              <a:rPr lang="en-US" altLang="en-US" dirty="0"/>
              <a:t>Thrombocytopenia</a:t>
            </a:r>
          </a:p>
        </p:txBody>
      </p:sp>
    </p:spTree>
    <p:extLst>
      <p:ext uri="{BB962C8B-B14F-4D97-AF65-F5344CB8AC3E}">
        <p14:creationId xmlns:p14="http://schemas.microsoft.com/office/powerpoint/2010/main" val="4205987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A78-20E9-4D23-9EF3-6346E4108DD9}"/>
              </a:ext>
            </a:extLst>
          </p:cNvPr>
          <p:cNvSpPr>
            <a:spLocks noGrp="1"/>
          </p:cNvSpPr>
          <p:nvPr>
            <p:ph type="title"/>
          </p:nvPr>
        </p:nvSpPr>
        <p:spPr/>
        <p:txBody>
          <a:bodyPr/>
          <a:lstStyle/>
          <a:p>
            <a:r>
              <a:rPr lang="en-US" dirty="0"/>
              <a:t>Heparin and Thrombocytopenia </a:t>
            </a:r>
            <a:r>
              <a:rPr lang="en-US" sz="2000" b="0" dirty="0"/>
              <a:t>(2 of 2)</a:t>
            </a:r>
          </a:p>
        </p:txBody>
      </p:sp>
      <p:sp>
        <p:nvSpPr>
          <p:cNvPr id="3" name="Content Placeholder 2">
            <a:extLst>
              <a:ext uri="{FF2B5EF4-FFF2-40B4-BE49-F238E27FC236}">
                <a16:creationId xmlns:a16="http://schemas.microsoft.com/office/drawing/2014/main" id="{A3C46710-79EB-426A-BF38-CC30AD7B38DA}"/>
              </a:ext>
            </a:extLst>
          </p:cNvPr>
          <p:cNvSpPr>
            <a:spLocks noGrp="1"/>
          </p:cNvSpPr>
          <p:nvPr>
            <p:ph sz="quarter" idx="13"/>
          </p:nvPr>
        </p:nvSpPr>
        <p:spPr>
          <a:xfrm>
            <a:off x="391885" y="1938881"/>
            <a:ext cx="8229600" cy="4434275"/>
          </a:xfrm>
        </p:spPr>
        <p:txBody>
          <a:bodyPr/>
          <a:lstStyle/>
          <a:p>
            <a:r>
              <a:rPr lang="en-US" altLang="en-US" dirty="0"/>
              <a:t>Heparin-induced thrombocytopenia (H</a:t>
            </a:r>
            <a:r>
              <a:rPr lang="en-US" altLang="en-US" sz="100" dirty="0"/>
              <a:t> </a:t>
            </a:r>
            <a:r>
              <a:rPr lang="en-US" altLang="en-US" dirty="0"/>
              <a:t>I</a:t>
            </a:r>
            <a:r>
              <a:rPr lang="en-US" altLang="en-US" sz="100" dirty="0"/>
              <a:t> </a:t>
            </a:r>
            <a:r>
              <a:rPr lang="en-US" altLang="en-US" dirty="0"/>
              <a:t>T)</a:t>
            </a:r>
          </a:p>
          <a:p>
            <a:pPr lvl="1"/>
            <a:r>
              <a:rPr lang="en-US" altLang="en-US" dirty="0"/>
              <a:t>Immune-mediated destruction of platelets</a:t>
            </a:r>
          </a:p>
          <a:p>
            <a:pPr lvl="1"/>
            <a:r>
              <a:rPr lang="en-US" altLang="en-US" dirty="0"/>
              <a:t>Heparin-dependent platelet activating I</a:t>
            </a:r>
            <a:r>
              <a:rPr lang="en-US" altLang="en-US" sz="100" dirty="0"/>
              <a:t> </a:t>
            </a:r>
            <a:r>
              <a:rPr lang="en-US" altLang="en-US" dirty="0"/>
              <a:t>g</a:t>
            </a:r>
            <a:r>
              <a:rPr lang="en-US" altLang="en-US" sz="100" dirty="0"/>
              <a:t> </a:t>
            </a:r>
            <a:r>
              <a:rPr lang="en-US" altLang="en-US" dirty="0"/>
              <a:t>G antibodies</a:t>
            </a:r>
          </a:p>
          <a:p>
            <a:pPr lvl="1"/>
            <a:r>
              <a:rPr lang="en-US" altLang="en-US" dirty="0"/>
              <a:t>Ab binds heparin-P</a:t>
            </a:r>
            <a:r>
              <a:rPr lang="en-US" altLang="en-US" sz="100" dirty="0"/>
              <a:t> </a:t>
            </a:r>
            <a:r>
              <a:rPr lang="en-US" altLang="en-US" dirty="0"/>
              <a:t>F</a:t>
            </a:r>
            <a:r>
              <a:rPr lang="en-US" altLang="en-US" sz="100" dirty="0"/>
              <a:t> </a:t>
            </a:r>
            <a:r>
              <a:rPr lang="en-US" altLang="en-US" dirty="0"/>
              <a:t>4 complex</a:t>
            </a:r>
          </a:p>
          <a:p>
            <a:pPr lvl="2"/>
            <a:r>
              <a:rPr lang="en-US" altLang="en-US" dirty="0"/>
              <a:t>Attaches to platelet surface via platelet F</a:t>
            </a:r>
            <a:r>
              <a:rPr lang="en-US" altLang="en-US" sz="100" dirty="0"/>
              <a:t> </a:t>
            </a:r>
            <a:r>
              <a:rPr lang="en-US" altLang="en-US" dirty="0"/>
              <a:t>c</a:t>
            </a:r>
            <a:r>
              <a:rPr lang="en-US" altLang="en-US" sz="100" dirty="0"/>
              <a:t> </a:t>
            </a:r>
            <a:r>
              <a:rPr lang="en-US" altLang="en-US" dirty="0">
                <a:sym typeface="Symbol" panose="05050102010706020507" pitchFamily="18" charset="2"/>
              </a:rPr>
              <a:t>γ-</a:t>
            </a:r>
            <a:r>
              <a:rPr lang="en-US" altLang="en-US" dirty="0"/>
              <a:t>I</a:t>
            </a:r>
            <a:r>
              <a:rPr lang="en-US" altLang="en-US" sz="100" dirty="0"/>
              <a:t> </a:t>
            </a:r>
            <a:r>
              <a:rPr lang="en-US" altLang="en-US" dirty="0"/>
              <a:t>I</a:t>
            </a:r>
            <a:r>
              <a:rPr lang="en-US" altLang="en-US" sz="100" dirty="0"/>
              <a:t> </a:t>
            </a:r>
            <a:r>
              <a:rPr lang="en-US" altLang="en-US" dirty="0"/>
              <a:t>a receptors</a:t>
            </a:r>
          </a:p>
          <a:p>
            <a:pPr lvl="2"/>
            <a:r>
              <a:rPr lang="en-US" altLang="en-US" dirty="0"/>
              <a:t>↑ platelet clearance and thrombocytopenia</a:t>
            </a:r>
          </a:p>
          <a:p>
            <a:pPr lvl="1"/>
            <a:r>
              <a:rPr lang="en-US" altLang="en-US" dirty="0"/>
              <a:t>Can induce platelet activation, activation of clotting system, and thrombosis</a:t>
            </a:r>
          </a:p>
        </p:txBody>
      </p:sp>
    </p:spTree>
    <p:extLst>
      <p:ext uri="{BB962C8B-B14F-4D97-AF65-F5344CB8AC3E}">
        <p14:creationId xmlns:p14="http://schemas.microsoft.com/office/powerpoint/2010/main" val="1964061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D8EA-B22C-4563-9B17-FA13597E6003}"/>
              </a:ext>
            </a:extLst>
          </p:cNvPr>
          <p:cNvSpPr>
            <a:spLocks noGrp="1"/>
          </p:cNvSpPr>
          <p:nvPr>
            <p:ph type="title"/>
          </p:nvPr>
        </p:nvSpPr>
        <p:spPr>
          <a:xfrm>
            <a:off x="457199" y="215371"/>
            <a:ext cx="8590547" cy="1097279"/>
          </a:xfrm>
        </p:spPr>
        <p:txBody>
          <a:bodyPr/>
          <a:lstStyle/>
          <a:p>
            <a:r>
              <a:rPr lang="en-US" sz="3200" dirty="0"/>
              <a:t>Miscellaneous Immune Thrombocytopenias</a:t>
            </a:r>
          </a:p>
        </p:txBody>
      </p:sp>
      <p:sp>
        <p:nvSpPr>
          <p:cNvPr id="3" name="Content Placeholder 2">
            <a:extLst>
              <a:ext uri="{FF2B5EF4-FFF2-40B4-BE49-F238E27FC236}">
                <a16:creationId xmlns:a16="http://schemas.microsoft.com/office/drawing/2014/main" id="{AAE47865-178F-4FD1-B65B-7AE364A290A8}"/>
              </a:ext>
            </a:extLst>
          </p:cNvPr>
          <p:cNvSpPr>
            <a:spLocks noGrp="1"/>
          </p:cNvSpPr>
          <p:nvPr>
            <p:ph sz="quarter" idx="13"/>
          </p:nvPr>
        </p:nvSpPr>
        <p:spPr>
          <a:xfrm>
            <a:off x="457200" y="1920220"/>
            <a:ext cx="8229600" cy="4434275"/>
          </a:xfrm>
        </p:spPr>
        <p:txBody>
          <a:bodyPr/>
          <a:lstStyle/>
          <a:p>
            <a:r>
              <a:rPr lang="en-US" altLang="en-US" dirty="0"/>
              <a:t>Secondary feature in many diseases</a:t>
            </a:r>
          </a:p>
          <a:p>
            <a:pPr lvl="1"/>
            <a:r>
              <a:rPr lang="en-US" altLang="en-US" dirty="0"/>
              <a:t>Collagen diseases</a:t>
            </a:r>
          </a:p>
          <a:p>
            <a:pPr lvl="1"/>
            <a:r>
              <a:rPr lang="en-US" altLang="en-US" dirty="0"/>
              <a:t>Other autoimmune disorders (S</a:t>
            </a:r>
            <a:r>
              <a:rPr lang="en-US" altLang="en-US" sz="100" dirty="0"/>
              <a:t> </a:t>
            </a:r>
            <a:r>
              <a:rPr lang="en-US" altLang="en-US" dirty="0"/>
              <a:t>L</a:t>
            </a:r>
            <a:r>
              <a:rPr lang="en-US" altLang="en-US" sz="100" dirty="0"/>
              <a:t> </a:t>
            </a:r>
            <a:r>
              <a:rPr lang="en-US" altLang="en-US" dirty="0"/>
              <a:t>E, R</a:t>
            </a:r>
            <a:r>
              <a:rPr lang="en-US" altLang="en-US" sz="100" dirty="0"/>
              <a:t> </a:t>
            </a:r>
            <a:r>
              <a:rPr lang="en-US" altLang="en-US" dirty="0"/>
              <a:t>A)</a:t>
            </a:r>
          </a:p>
          <a:p>
            <a:pPr lvl="1"/>
            <a:r>
              <a:rPr lang="en-US" altLang="en-US" dirty="0"/>
              <a:t>Lymphoproliferative disorders (H</a:t>
            </a:r>
            <a:r>
              <a:rPr lang="en-US" altLang="en-US" sz="100" dirty="0"/>
              <a:t> </a:t>
            </a:r>
            <a:r>
              <a:rPr lang="en-US" altLang="en-US" dirty="0"/>
              <a:t>D, C</a:t>
            </a:r>
            <a:r>
              <a:rPr lang="en-US" altLang="en-US" sz="100" dirty="0"/>
              <a:t> </a:t>
            </a:r>
            <a:r>
              <a:rPr lang="en-US" altLang="en-US" dirty="0"/>
              <a:t>L</a:t>
            </a:r>
            <a:r>
              <a:rPr lang="en-US" altLang="en-US" sz="100" dirty="0"/>
              <a:t> </a:t>
            </a:r>
            <a:r>
              <a:rPr lang="en-US" altLang="en-US" dirty="0"/>
              <a:t>L)</a:t>
            </a:r>
          </a:p>
        </p:txBody>
      </p:sp>
    </p:spTree>
    <p:extLst>
      <p:ext uri="{BB962C8B-B14F-4D97-AF65-F5344CB8AC3E}">
        <p14:creationId xmlns:p14="http://schemas.microsoft.com/office/powerpoint/2010/main" val="458161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4DB8-78DE-47EB-B304-81DB0EAB0714}"/>
              </a:ext>
            </a:extLst>
          </p:cNvPr>
          <p:cNvSpPr>
            <a:spLocks noGrp="1"/>
          </p:cNvSpPr>
          <p:nvPr>
            <p:ph type="title"/>
          </p:nvPr>
        </p:nvSpPr>
        <p:spPr/>
        <p:txBody>
          <a:bodyPr/>
          <a:lstStyle/>
          <a:p>
            <a:r>
              <a:rPr lang="en-US" sz="3400" dirty="0"/>
              <a:t>Nonimmune Mechanisms of Destruction</a:t>
            </a:r>
          </a:p>
        </p:txBody>
      </p:sp>
      <p:sp>
        <p:nvSpPr>
          <p:cNvPr id="3" name="Content Placeholder 2">
            <a:extLst>
              <a:ext uri="{FF2B5EF4-FFF2-40B4-BE49-F238E27FC236}">
                <a16:creationId xmlns:a16="http://schemas.microsoft.com/office/drawing/2014/main" id="{34EBE9B8-F418-4C42-944A-A54271358753}"/>
              </a:ext>
            </a:extLst>
          </p:cNvPr>
          <p:cNvSpPr>
            <a:spLocks noGrp="1"/>
          </p:cNvSpPr>
          <p:nvPr>
            <p:ph sz="quarter" idx="13"/>
          </p:nvPr>
        </p:nvSpPr>
        <p:spPr>
          <a:xfrm>
            <a:off x="457200" y="1938881"/>
            <a:ext cx="8229600" cy="4434275"/>
          </a:xfrm>
        </p:spPr>
        <p:txBody>
          <a:bodyPr/>
          <a:lstStyle/>
          <a:p>
            <a:r>
              <a:rPr lang="en-US" altLang="en-US" dirty="0"/>
              <a:t>Disseminated intravascular coagulation (D</a:t>
            </a:r>
            <a:r>
              <a:rPr lang="en-US" altLang="en-US" sz="100" dirty="0"/>
              <a:t> </a:t>
            </a:r>
            <a:r>
              <a:rPr lang="en-US" altLang="en-US" dirty="0"/>
              <a:t>I</a:t>
            </a:r>
            <a:r>
              <a:rPr lang="en-US" altLang="en-US" sz="100" dirty="0"/>
              <a:t> </a:t>
            </a:r>
            <a:r>
              <a:rPr lang="en-US" altLang="en-US" dirty="0"/>
              <a:t>C)</a:t>
            </a:r>
          </a:p>
          <a:p>
            <a:r>
              <a:rPr lang="en-US" altLang="en-US" dirty="0"/>
              <a:t>Thrombotic thrombocytopenic purpura (T</a:t>
            </a:r>
            <a:r>
              <a:rPr lang="en-US" altLang="en-US" sz="100" dirty="0"/>
              <a:t> </a:t>
            </a:r>
            <a:r>
              <a:rPr lang="en-US" altLang="en-US" dirty="0"/>
              <a:t>T</a:t>
            </a:r>
            <a:r>
              <a:rPr lang="en-US" altLang="en-US" sz="100" dirty="0"/>
              <a:t> </a:t>
            </a:r>
            <a:r>
              <a:rPr lang="en-US" altLang="en-US" dirty="0"/>
              <a:t>P)</a:t>
            </a:r>
          </a:p>
          <a:p>
            <a:r>
              <a:rPr lang="en-US" altLang="en-US" dirty="0"/>
              <a:t>Hemolytic uremic syndrome (H</a:t>
            </a:r>
            <a:r>
              <a:rPr lang="en-US" altLang="en-US" sz="100" dirty="0"/>
              <a:t> </a:t>
            </a:r>
            <a:r>
              <a:rPr lang="en-US" altLang="en-US" dirty="0"/>
              <a:t>U</a:t>
            </a:r>
            <a:r>
              <a:rPr lang="en-US" altLang="en-US" sz="100" dirty="0"/>
              <a:t> </a:t>
            </a:r>
            <a:r>
              <a:rPr lang="en-US" altLang="en-US" dirty="0"/>
              <a:t>S)</a:t>
            </a:r>
          </a:p>
          <a:p>
            <a:r>
              <a:rPr lang="en-US" altLang="en-US" dirty="0"/>
              <a:t>Mechanical destruction-artificial heart valves</a:t>
            </a:r>
          </a:p>
          <a:p>
            <a:r>
              <a:rPr lang="en-US" altLang="en-US" dirty="0"/>
              <a:t>Pregnancy</a:t>
            </a:r>
          </a:p>
          <a:p>
            <a:pPr lvl="1"/>
            <a:r>
              <a:rPr lang="en-US" dirty="0"/>
              <a:t>Normal platelet distribution changes</a:t>
            </a:r>
          </a:p>
          <a:p>
            <a:pPr lvl="1"/>
            <a:r>
              <a:rPr lang="en-US" altLang="en-US" dirty="0"/>
              <a:t>Preeclampsia, acute fatty liver of pregnancy, H</a:t>
            </a:r>
            <a:r>
              <a:rPr lang="en-US" altLang="en-US" sz="100" dirty="0"/>
              <a:t> </a:t>
            </a:r>
            <a:r>
              <a:rPr lang="en-US" altLang="en-US" dirty="0"/>
              <a:t>E</a:t>
            </a:r>
            <a:r>
              <a:rPr lang="en-US" altLang="en-US" sz="100" dirty="0"/>
              <a:t> </a:t>
            </a:r>
            <a:r>
              <a:rPr lang="en-US" altLang="en-US" dirty="0"/>
              <a:t>L</a:t>
            </a:r>
            <a:r>
              <a:rPr lang="en-US" altLang="en-US" sz="100" dirty="0"/>
              <a:t> </a:t>
            </a:r>
            <a:r>
              <a:rPr lang="en-US" altLang="en-US" dirty="0"/>
              <a:t>L</a:t>
            </a:r>
            <a:r>
              <a:rPr lang="en-US" altLang="en-US" sz="100" dirty="0"/>
              <a:t> </a:t>
            </a:r>
            <a:r>
              <a:rPr lang="en-US" altLang="en-US" dirty="0"/>
              <a:t>P syndrome</a:t>
            </a:r>
          </a:p>
        </p:txBody>
      </p:sp>
    </p:spTree>
    <p:extLst>
      <p:ext uri="{BB962C8B-B14F-4D97-AF65-F5344CB8AC3E}">
        <p14:creationId xmlns:p14="http://schemas.microsoft.com/office/powerpoint/2010/main" val="2708412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7CEC-A5E3-47B1-8883-CE168E326AB0}"/>
              </a:ext>
            </a:extLst>
          </p:cNvPr>
          <p:cNvSpPr>
            <a:spLocks noGrp="1"/>
          </p:cNvSpPr>
          <p:nvPr>
            <p:ph type="title"/>
          </p:nvPr>
        </p:nvSpPr>
        <p:spPr/>
        <p:txBody>
          <a:bodyPr/>
          <a:lstStyle/>
          <a:p>
            <a:r>
              <a:rPr lang="en-US" dirty="0"/>
              <a:t>Decreased Production</a:t>
            </a:r>
          </a:p>
        </p:txBody>
      </p:sp>
      <p:sp>
        <p:nvSpPr>
          <p:cNvPr id="3" name="Content Placeholder 2">
            <a:extLst>
              <a:ext uri="{FF2B5EF4-FFF2-40B4-BE49-F238E27FC236}">
                <a16:creationId xmlns:a16="http://schemas.microsoft.com/office/drawing/2014/main" id="{1C160593-BA19-4957-B733-D4F28E9545C6}"/>
              </a:ext>
            </a:extLst>
          </p:cNvPr>
          <p:cNvSpPr>
            <a:spLocks noGrp="1"/>
          </p:cNvSpPr>
          <p:nvPr>
            <p:ph sz="quarter" idx="13"/>
          </p:nvPr>
        </p:nvSpPr>
        <p:spPr>
          <a:xfrm>
            <a:off x="345233" y="2208354"/>
            <a:ext cx="8229600" cy="4434275"/>
          </a:xfrm>
        </p:spPr>
        <p:txBody>
          <a:bodyPr/>
          <a:lstStyle/>
          <a:p>
            <a:r>
              <a:rPr lang="en-US" altLang="en-US" dirty="0"/>
              <a:t>Failure of B</a:t>
            </a:r>
            <a:r>
              <a:rPr lang="en-US" altLang="en-US" sz="100" dirty="0"/>
              <a:t> </a:t>
            </a:r>
            <a:r>
              <a:rPr lang="en-US" altLang="en-US" dirty="0"/>
              <a:t>M to deliver adequate platelets to the peripheral blood</a:t>
            </a:r>
          </a:p>
          <a:p>
            <a:pPr lvl="1"/>
            <a:r>
              <a:rPr lang="en-US" altLang="en-US" dirty="0"/>
              <a:t>Hypoplasia of M</a:t>
            </a:r>
            <a:r>
              <a:rPr lang="en-US" altLang="en-US" sz="100" dirty="0"/>
              <a:t> </a:t>
            </a:r>
            <a:r>
              <a:rPr lang="en-US" altLang="en-US" dirty="0"/>
              <a:t>K in the B</a:t>
            </a:r>
            <a:r>
              <a:rPr lang="en-US" altLang="en-US" sz="100" dirty="0"/>
              <a:t> </a:t>
            </a:r>
            <a:r>
              <a:rPr lang="en-US" altLang="en-US" dirty="0"/>
              <a:t>M</a:t>
            </a:r>
          </a:p>
          <a:p>
            <a:pPr lvl="1"/>
            <a:r>
              <a:rPr lang="en-US" altLang="en-US" dirty="0"/>
              <a:t>Ineffective thrombopoiesis</a:t>
            </a:r>
          </a:p>
          <a:p>
            <a:pPr lvl="1"/>
            <a:r>
              <a:rPr lang="en-US" altLang="en-US" dirty="0"/>
              <a:t>Hereditary conditions</a:t>
            </a:r>
          </a:p>
        </p:txBody>
      </p:sp>
    </p:spTree>
    <p:extLst>
      <p:ext uri="{BB962C8B-B14F-4D97-AF65-F5344CB8AC3E}">
        <p14:creationId xmlns:p14="http://schemas.microsoft.com/office/powerpoint/2010/main" val="979895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DD71-2A8F-484B-A74B-127989F63052}"/>
              </a:ext>
            </a:extLst>
          </p:cNvPr>
          <p:cNvSpPr>
            <a:spLocks noGrp="1"/>
          </p:cNvSpPr>
          <p:nvPr>
            <p:ph type="title"/>
          </p:nvPr>
        </p:nvSpPr>
        <p:spPr/>
        <p:txBody>
          <a:bodyPr/>
          <a:lstStyle/>
          <a:p>
            <a:r>
              <a:rPr lang="en-US" sz="3400" dirty="0"/>
              <a:t>Table 33-8 Causes of Decreased Platelet Production</a:t>
            </a:r>
          </a:p>
        </p:txBody>
      </p:sp>
      <p:graphicFrame>
        <p:nvGraphicFramePr>
          <p:cNvPr id="4" name="Table 3">
            <a:extLst>
              <a:ext uri="{FF2B5EF4-FFF2-40B4-BE49-F238E27FC236}">
                <a16:creationId xmlns:a16="http://schemas.microsoft.com/office/drawing/2014/main" id="{A7457C30-6E02-4DD3-A70A-B06440281022}"/>
              </a:ext>
            </a:extLst>
          </p:cNvPr>
          <p:cNvGraphicFramePr>
            <a:graphicFrameLocks noGrp="1"/>
          </p:cNvGraphicFramePr>
          <p:nvPr>
            <p:extLst>
              <p:ext uri="{D42A27DB-BD31-4B8C-83A1-F6EECF244321}">
                <p14:modId xmlns:p14="http://schemas.microsoft.com/office/powerpoint/2010/main" val="1982922490"/>
              </p:ext>
            </p:extLst>
          </p:nvPr>
        </p:nvGraphicFramePr>
        <p:xfrm>
          <a:off x="403058" y="1309684"/>
          <a:ext cx="8337884" cy="4888389"/>
        </p:xfrm>
        <a:graphic>
          <a:graphicData uri="http://schemas.openxmlformats.org/drawingml/2006/table">
            <a:tbl>
              <a:tblPr firstRow="1" bandRow="1">
                <a:tableStyleId>{2D5ABB26-0587-4C30-8999-92F81FD0307C}</a:tableStyleId>
              </a:tblPr>
              <a:tblGrid>
                <a:gridCol w="4387612">
                  <a:extLst>
                    <a:ext uri="{9D8B030D-6E8A-4147-A177-3AD203B41FA5}">
                      <a16:colId xmlns:a16="http://schemas.microsoft.com/office/drawing/2014/main" val="131549317"/>
                    </a:ext>
                  </a:extLst>
                </a:gridCol>
                <a:gridCol w="1453826">
                  <a:extLst>
                    <a:ext uri="{9D8B030D-6E8A-4147-A177-3AD203B41FA5}">
                      <a16:colId xmlns:a16="http://schemas.microsoft.com/office/drawing/2014/main" val="1395302172"/>
                    </a:ext>
                  </a:extLst>
                </a:gridCol>
                <a:gridCol w="2496446">
                  <a:extLst>
                    <a:ext uri="{9D8B030D-6E8A-4147-A177-3AD203B41FA5}">
                      <a16:colId xmlns:a16="http://schemas.microsoft.com/office/drawing/2014/main" val="2381629624"/>
                    </a:ext>
                  </a:extLst>
                </a:gridCol>
              </a:tblGrid>
              <a:tr h="395107">
                <a:tc>
                  <a:txBody>
                    <a:bodyPr/>
                    <a:lstStyle/>
                    <a:p>
                      <a:pPr marL="0" marR="0">
                        <a:spcBef>
                          <a:spcPts val="0"/>
                        </a:spcBef>
                        <a:spcAft>
                          <a:spcPts val="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Hypoplasia of Megakaryocytes</a:t>
                      </a:r>
                      <a:endParaRPr lang="en-US" sz="1200" dirty="0">
                        <a:solidFill>
                          <a:srgbClr val="000000"/>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Ineffective Thrombopoiesis</a:t>
                      </a:r>
                      <a:endParaRPr lang="en-US" sz="1200" dirty="0">
                        <a:solidFill>
                          <a:srgbClr val="000000"/>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Hereditary Thrombocytopenia</a:t>
                      </a:r>
                      <a:endParaRPr lang="en-US" sz="1200" dirty="0">
                        <a:solidFill>
                          <a:srgbClr val="000000"/>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48624"/>
                  </a:ext>
                </a:extLst>
              </a:tr>
              <a:tr h="543074">
                <a:tc>
                  <a:txBody>
                    <a:bodyPr/>
                    <a:lstStyle/>
                    <a:p>
                      <a:pPr marL="256032" marR="0" lvl="0" indent="-256032">
                        <a:spcBef>
                          <a:spcPts val="0"/>
                        </a:spcBef>
                        <a:spcAft>
                          <a:spcPts val="0"/>
                        </a:spcAft>
                        <a:buClr>
                          <a:srgbClr val="007FA3"/>
                        </a:buClr>
                        <a:buFont typeface="Arial" panose="020B0604020202020204" pitchFamily="34" charset="0"/>
                        <a:buChar char="•"/>
                      </a:pPr>
                      <a:r>
                        <a:rPr lang="en-US" sz="1200" dirty="0">
                          <a:effectLst/>
                          <a:latin typeface="+mn-lt"/>
                        </a:rPr>
                        <a:t>Decreased megakaryocyte proliferation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lvl="0" indent="-256032">
                        <a:spcBef>
                          <a:spcPts val="0"/>
                        </a:spcBef>
                        <a:spcAft>
                          <a:spcPts val="0"/>
                        </a:spcAft>
                        <a:buClr>
                          <a:srgbClr val="007FA3"/>
                        </a:buClr>
                        <a:buFont typeface="Arial" panose="020B0604020202020204" pitchFamily="34" charset="0"/>
                        <a:buChar char="•"/>
                      </a:pPr>
                      <a:r>
                        <a:rPr lang="en-US" sz="1200" dirty="0">
                          <a:effectLst/>
                          <a:latin typeface="+mn-lt"/>
                        </a:rPr>
                        <a:t>Megaloblastic anemia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lvl="0" indent="-256032">
                        <a:spcBef>
                          <a:spcPts val="0"/>
                        </a:spcBef>
                        <a:spcAft>
                          <a:spcPts val="0"/>
                        </a:spcAft>
                        <a:buClr>
                          <a:srgbClr val="007FA3"/>
                        </a:buClr>
                        <a:buFont typeface="Arial" panose="020B0604020202020204" pitchFamily="34" charset="0"/>
                        <a:buChar char="•"/>
                        <a:tabLst>
                          <a:tab pos="1193800" algn="l"/>
                          <a:tab pos="2641600" algn="l"/>
                          <a:tab pos="216535" algn="l"/>
                          <a:tab pos="2641600" algn="l"/>
                        </a:tabLst>
                      </a:pPr>
                      <a:r>
                        <a:rPr lang="en-US" sz="1200" dirty="0">
                          <a:solidFill>
                            <a:srgbClr val="000000"/>
                          </a:solidFill>
                          <a:effectLst/>
                          <a:latin typeface="+mn-lt"/>
                          <a:ea typeface="Times New Roman" panose="02020603050405020304" pitchFamily="18" charset="0"/>
                        </a:rPr>
                        <a:t>Wiskott-Aldrich syndrome/X-linked thrombocytopenia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413050"/>
                  </a:ext>
                </a:extLst>
              </a:tr>
              <a:tr h="395107">
                <a:tc>
                  <a:txBody>
                    <a:bodyPr/>
                    <a:lstStyle/>
                    <a:p>
                      <a:pPr marL="256032" marR="0" lvl="0" indent="-256032">
                        <a:spcBef>
                          <a:spcPts val="0"/>
                        </a:spcBef>
                        <a:spcAft>
                          <a:spcPts val="0"/>
                        </a:spcAft>
                        <a:buClr>
                          <a:srgbClr val="007FA3"/>
                        </a:buClr>
                        <a:buFont typeface="Arial" panose="020B0604020202020204" pitchFamily="34" charset="0"/>
                        <a:buChar char="•"/>
                      </a:pPr>
                      <a:r>
                        <a:rPr lang="en-US" sz="1200" dirty="0">
                          <a:effectLst/>
                          <a:latin typeface="+mn-lt"/>
                        </a:rPr>
                        <a:t>Chemotherapy and radiation therapy for malignant disease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indent="-256032">
                        <a:spcBef>
                          <a:spcPts val="0"/>
                        </a:spcBef>
                        <a:spcAft>
                          <a:spcPts val="0"/>
                        </a:spcAft>
                      </a:pPr>
                      <a:r>
                        <a:rPr lang="en-US" sz="1200" dirty="0">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lvl="0" indent="-256032">
                        <a:spcBef>
                          <a:spcPts val="0"/>
                        </a:spcBef>
                        <a:spcAft>
                          <a:spcPts val="0"/>
                        </a:spcAft>
                        <a:buClr>
                          <a:srgbClr val="007FA3"/>
                        </a:buClr>
                        <a:buFont typeface="Arial" panose="020B0604020202020204" pitchFamily="34" charset="0"/>
                        <a:buChar char="•"/>
                        <a:tabLst>
                          <a:tab pos="1193800" algn="l"/>
                          <a:tab pos="2641600" algn="l"/>
                          <a:tab pos="216535" algn="l"/>
                          <a:tab pos="2641600" algn="l"/>
                        </a:tabLst>
                      </a:pPr>
                      <a:r>
                        <a:rPr lang="en-US" sz="1200" dirty="0">
                          <a:solidFill>
                            <a:srgbClr val="000000"/>
                          </a:solidFill>
                          <a:effectLst/>
                          <a:latin typeface="+mn-lt"/>
                          <a:ea typeface="Times New Roman" panose="02020603050405020304" pitchFamily="18" charset="0"/>
                        </a:rPr>
                        <a:t>Bernard-Soulier syndrome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073113"/>
                  </a:ext>
                </a:extLst>
              </a:tr>
              <a:tr h="2550233">
                <a:tc>
                  <a:txBody>
                    <a:bodyPr/>
                    <a:lstStyle/>
                    <a:p>
                      <a:pPr marL="256032" marR="0" lvl="0" indent="-256032">
                        <a:spcBef>
                          <a:spcPts val="0"/>
                        </a:spcBef>
                        <a:spcAft>
                          <a:spcPts val="0"/>
                        </a:spcAft>
                        <a:buClr>
                          <a:srgbClr val="007FA3"/>
                        </a:buClr>
                        <a:buFont typeface="Arial" panose="020B0604020202020204" pitchFamily="34" charset="0"/>
                        <a:buChar char="•"/>
                        <a:tabLst>
                          <a:tab pos="254000" algn="l"/>
                          <a:tab pos="1193800" algn="l"/>
                          <a:tab pos="2641600" algn="l"/>
                        </a:tabLst>
                      </a:pPr>
                      <a:r>
                        <a:rPr lang="en-US" sz="1200" dirty="0">
                          <a:solidFill>
                            <a:srgbClr val="000000"/>
                          </a:solidFill>
                          <a:effectLst/>
                          <a:latin typeface="+mn-lt"/>
                          <a:ea typeface="Times New Roman" panose="02020603050405020304" pitchFamily="18" charset="0"/>
                        </a:rPr>
                        <a:t>Aplastic anemia</a:t>
                      </a:r>
                    </a:p>
                    <a:p>
                      <a:pPr marL="740664" marR="0" lvl="0" indent="-283464">
                        <a:spcBef>
                          <a:spcPts val="0"/>
                        </a:spcBef>
                        <a:spcAft>
                          <a:spcPts val="0"/>
                        </a:spcAft>
                        <a:buClr>
                          <a:srgbClr val="007FA3"/>
                        </a:buClr>
                        <a:buFont typeface="Arial" panose="020B0604020202020204" pitchFamily="34" charset="0"/>
                        <a:buChar char="–"/>
                        <a:tabLst>
                          <a:tab pos="254000" algn="l"/>
                          <a:tab pos="1193800" algn="l"/>
                          <a:tab pos="2641600" algn="l"/>
                          <a:tab pos="254000" algn="l"/>
                          <a:tab pos="441325" algn="l"/>
                          <a:tab pos="2641600" algn="l"/>
                        </a:tabLst>
                      </a:pPr>
                      <a:r>
                        <a:rPr lang="en-US" sz="1200" dirty="0">
                          <a:solidFill>
                            <a:srgbClr val="000000"/>
                          </a:solidFill>
                          <a:effectLst/>
                          <a:latin typeface="+mn-lt"/>
                          <a:ea typeface="Times New Roman" panose="02020603050405020304" pitchFamily="18" charset="0"/>
                        </a:rPr>
                        <a:t>Acquired</a:t>
                      </a:r>
                    </a:p>
                    <a:p>
                      <a:pPr marL="740664" marR="0" lvl="0" indent="-283464">
                        <a:spcBef>
                          <a:spcPts val="0"/>
                        </a:spcBef>
                        <a:spcAft>
                          <a:spcPts val="0"/>
                        </a:spcAft>
                        <a:buClr>
                          <a:srgbClr val="007FA3"/>
                        </a:buClr>
                        <a:buFont typeface="Arial" panose="020B0604020202020204" pitchFamily="34" charset="0"/>
                        <a:buChar char="–"/>
                        <a:tabLst>
                          <a:tab pos="254000" algn="l"/>
                          <a:tab pos="1193800" algn="l"/>
                          <a:tab pos="2641600" algn="l"/>
                          <a:tab pos="254000" algn="l"/>
                          <a:tab pos="441325" algn="l"/>
                          <a:tab pos="2641600" algn="l"/>
                        </a:tabLst>
                      </a:pPr>
                      <a:r>
                        <a:rPr lang="en-US" sz="1200" dirty="0">
                          <a:solidFill>
                            <a:srgbClr val="000000"/>
                          </a:solidFill>
                          <a:effectLst/>
                          <a:latin typeface="+mn-lt"/>
                          <a:ea typeface="Times New Roman" panose="02020603050405020304" pitchFamily="18" charset="0"/>
                        </a:rPr>
                        <a:t>Congenital/hereditary</a:t>
                      </a:r>
                    </a:p>
                    <a:p>
                      <a:pPr marL="1143000" marR="0" lvl="0" indent="-228600">
                        <a:spcBef>
                          <a:spcPts val="0"/>
                        </a:spcBef>
                        <a:spcAft>
                          <a:spcPts val="0"/>
                        </a:spcAft>
                        <a:buClr>
                          <a:srgbClr val="007FA3"/>
                        </a:buClr>
                        <a:buFont typeface="Wingdings" panose="05000000000000000000" pitchFamily="2" charset="2"/>
                        <a:buChar char="§"/>
                        <a:tabLst>
                          <a:tab pos="254000" algn="l"/>
                          <a:tab pos="1193800" algn="l"/>
                          <a:tab pos="2641600" algn="l"/>
                          <a:tab pos="254000" algn="l"/>
                          <a:tab pos="669925" algn="l"/>
                          <a:tab pos="2641600" algn="l"/>
                        </a:tabLst>
                      </a:pPr>
                      <a:r>
                        <a:rPr lang="en-US" sz="1200" dirty="0">
                          <a:solidFill>
                            <a:srgbClr val="000000"/>
                          </a:solidFill>
                          <a:effectLst/>
                          <a:latin typeface="+mn-lt"/>
                          <a:ea typeface="Times New Roman" panose="02020603050405020304" pitchFamily="18" charset="0"/>
                        </a:rPr>
                        <a:t>Fanconi anemia</a:t>
                      </a:r>
                    </a:p>
                    <a:p>
                      <a:pPr marL="1143000" marR="0" lvl="0" indent="-228600">
                        <a:spcBef>
                          <a:spcPts val="0"/>
                        </a:spcBef>
                        <a:spcAft>
                          <a:spcPts val="0"/>
                        </a:spcAft>
                        <a:buClr>
                          <a:srgbClr val="007FA3"/>
                        </a:buClr>
                        <a:buFont typeface="Wingdings" panose="05000000000000000000" pitchFamily="2" charset="2"/>
                        <a:buChar char="§"/>
                        <a:tabLst>
                          <a:tab pos="254000" algn="l"/>
                          <a:tab pos="1193800" algn="l"/>
                          <a:tab pos="2641600" algn="l"/>
                          <a:tab pos="254000" algn="l"/>
                          <a:tab pos="669925" algn="l"/>
                          <a:tab pos="2641600" algn="l"/>
                        </a:tabLst>
                      </a:pPr>
                      <a:r>
                        <a:rPr lang="en-US" sz="1200" dirty="0">
                          <a:solidFill>
                            <a:srgbClr val="000000"/>
                          </a:solidFill>
                          <a:effectLst/>
                          <a:latin typeface="+mn-lt"/>
                          <a:ea typeface="Times New Roman" panose="02020603050405020304" pitchFamily="18" charset="0"/>
                        </a:rPr>
                        <a:t>Congenital amegakaryocytic thrombocytopenia (C</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M</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a:t>
                      </a:r>
                    </a:p>
                    <a:p>
                      <a:pPr marL="1143000" marR="0" lvl="0" indent="-228600">
                        <a:spcBef>
                          <a:spcPts val="0"/>
                        </a:spcBef>
                        <a:spcAft>
                          <a:spcPts val="0"/>
                        </a:spcAft>
                        <a:buClr>
                          <a:srgbClr val="007FA3"/>
                        </a:buClr>
                        <a:buFont typeface="Wingdings" panose="05000000000000000000" pitchFamily="2" charset="2"/>
                        <a:buChar char="§"/>
                        <a:tabLst>
                          <a:tab pos="254000" algn="l"/>
                          <a:tab pos="1193800" algn="l"/>
                          <a:tab pos="2641600" algn="l"/>
                          <a:tab pos="254000" algn="l"/>
                          <a:tab pos="669925" algn="l"/>
                          <a:tab pos="2641600" algn="l"/>
                        </a:tabLst>
                      </a:pPr>
                      <a:r>
                        <a:rPr lang="en-US" sz="1200" dirty="0">
                          <a:solidFill>
                            <a:srgbClr val="000000"/>
                          </a:solidFill>
                          <a:effectLst/>
                          <a:latin typeface="+mn-lt"/>
                          <a:ea typeface="Times New Roman" panose="02020603050405020304" pitchFamily="18" charset="0"/>
                        </a:rPr>
                        <a:t>Congenital thrombocytopenia with radioulnar synostosis (C</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R</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U</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S)</a:t>
                      </a:r>
                    </a:p>
                    <a:p>
                      <a:pPr marL="1143000" marR="0" lvl="0" indent="-228600">
                        <a:spcBef>
                          <a:spcPts val="0"/>
                        </a:spcBef>
                        <a:spcAft>
                          <a:spcPts val="0"/>
                        </a:spcAft>
                        <a:buClr>
                          <a:srgbClr val="007FA3"/>
                        </a:buClr>
                        <a:buFont typeface="Wingdings" panose="05000000000000000000" pitchFamily="2" charset="2"/>
                        <a:buChar char="§"/>
                        <a:tabLst>
                          <a:tab pos="254000" algn="l"/>
                          <a:tab pos="1193800" algn="l"/>
                          <a:tab pos="2641600" algn="l"/>
                          <a:tab pos="254000" algn="l"/>
                          <a:tab pos="669925" algn="l"/>
                          <a:tab pos="2641600" algn="l"/>
                        </a:tabLst>
                      </a:pPr>
                      <a:r>
                        <a:rPr lang="en-US" sz="1200" dirty="0">
                          <a:solidFill>
                            <a:srgbClr val="000000"/>
                          </a:solidFill>
                          <a:effectLst/>
                          <a:latin typeface="+mn-lt"/>
                          <a:ea typeface="Times New Roman" panose="02020603050405020304" pitchFamily="18" charset="0"/>
                        </a:rPr>
                        <a:t>Isolated megakaryocyte hypoplasia</a:t>
                      </a:r>
                    </a:p>
                    <a:p>
                      <a:pPr marL="1600200" marR="0" lvl="1" indent="-228600">
                        <a:spcBef>
                          <a:spcPts val="0"/>
                        </a:spcBef>
                        <a:spcAft>
                          <a:spcPts val="0"/>
                        </a:spcAft>
                        <a:buClr>
                          <a:srgbClr val="007FA3"/>
                        </a:buClr>
                        <a:buFont typeface="Arial" panose="020B0604020202020204" pitchFamily="34" charset="0"/>
                        <a:buChar char="–"/>
                        <a:tabLst>
                          <a:tab pos="254000" algn="l"/>
                          <a:tab pos="1193800" algn="l"/>
                          <a:tab pos="2641600" algn="l"/>
                          <a:tab pos="254000" algn="l"/>
                          <a:tab pos="898525" algn="l"/>
                          <a:tab pos="2641600" algn="l"/>
                        </a:tabLst>
                      </a:pPr>
                      <a:r>
                        <a:rPr lang="en-US" sz="1200" dirty="0">
                          <a:solidFill>
                            <a:srgbClr val="000000"/>
                          </a:solidFill>
                          <a:effectLst/>
                          <a:latin typeface="+mn-lt"/>
                          <a:ea typeface="Times New Roman" panose="02020603050405020304" pitchFamily="18" charset="0"/>
                        </a:rPr>
                        <a:t>Thrombocytopenia with absent radii (T</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R)</a:t>
                      </a:r>
                    </a:p>
                    <a:p>
                      <a:pPr marL="1143000" marR="0" lvl="0" indent="-228600">
                        <a:spcBef>
                          <a:spcPts val="0"/>
                        </a:spcBef>
                        <a:spcAft>
                          <a:spcPts val="0"/>
                        </a:spcAft>
                        <a:buClr>
                          <a:srgbClr val="007FA3"/>
                        </a:buClr>
                        <a:buFont typeface="Wingdings" panose="05000000000000000000" pitchFamily="2" charset="2"/>
                        <a:buChar char="§"/>
                        <a:tabLst>
                          <a:tab pos="254000" algn="l"/>
                          <a:tab pos="1193800" algn="l"/>
                          <a:tab pos="2641600" algn="l"/>
                          <a:tab pos="254000" algn="l"/>
                          <a:tab pos="669925" algn="l"/>
                          <a:tab pos="2641600" algn="l"/>
                        </a:tabLst>
                      </a:pPr>
                      <a:r>
                        <a:rPr lang="en-US" sz="1200" dirty="0">
                          <a:solidFill>
                            <a:srgbClr val="000000"/>
                          </a:solidFill>
                          <a:effectLst/>
                          <a:latin typeface="+mn-lt"/>
                          <a:ea typeface="Times New Roman" panose="02020603050405020304" pitchFamily="18" charset="0"/>
                        </a:rPr>
                        <a:t>X-linked thrombocytopenia (X</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L</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a:t>
                      </a:r>
                    </a:p>
                    <a:p>
                      <a:pPr marL="1600200" marR="0" lvl="0" indent="-228600">
                        <a:spcBef>
                          <a:spcPts val="0"/>
                        </a:spcBef>
                        <a:spcAft>
                          <a:spcPts val="0"/>
                        </a:spcAft>
                        <a:buClr>
                          <a:srgbClr val="007FA3"/>
                        </a:buClr>
                        <a:buFont typeface="Arial" panose="020B0604020202020204" pitchFamily="34" charset="0"/>
                        <a:buChar char="–"/>
                      </a:pPr>
                      <a:r>
                        <a:rPr lang="en-US" sz="1200" dirty="0">
                          <a:effectLst/>
                          <a:latin typeface="+mn-lt"/>
                          <a:ea typeface="Times New Roman" panose="02020603050405020304" pitchFamily="18" charset="0"/>
                        </a:rPr>
                        <a:t>X-linked thrombocytopenia with thalassemia (X</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L</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T</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indent="-256032">
                        <a:spcBef>
                          <a:spcPts val="0"/>
                        </a:spcBef>
                        <a:spcAft>
                          <a:spcPts val="0"/>
                        </a:spcAft>
                      </a:pPr>
                      <a:r>
                        <a:rPr lang="en-US" sz="1200" dirty="0">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6032" marR="0" lvl="0" indent="-256032">
                        <a:spcBef>
                          <a:spcPts val="0"/>
                        </a:spcBef>
                        <a:spcAft>
                          <a:spcPts val="0"/>
                        </a:spcAft>
                        <a:buClr>
                          <a:srgbClr val="007FA3"/>
                        </a:buClr>
                        <a:buFont typeface="Arial" panose="020B0604020202020204" pitchFamily="34" charset="0"/>
                        <a:buChar char="•"/>
                        <a:tabLst>
                          <a:tab pos="216535" algn="l"/>
                        </a:tabLst>
                      </a:pPr>
                      <a:r>
                        <a:rPr lang="en-US" sz="1200" dirty="0">
                          <a:effectLst/>
                          <a:latin typeface="+mn-lt"/>
                        </a:rPr>
                        <a:t>May-Hegglin anomaly</a:t>
                      </a:r>
                      <a:r>
                        <a:rPr lang="en-US" sz="1200" dirty="0">
                          <a:effectLst/>
                          <a:latin typeface="+mn-lt"/>
                          <a:ea typeface="Times New Roman" panose="02020603050405020304" pitchFamily="18" charset="0"/>
                        </a:rPr>
                        <a:t> </a:t>
                      </a:r>
                    </a:p>
                    <a:p>
                      <a:pPr marL="256032" marR="0" indent="-256032">
                        <a:spcBef>
                          <a:spcPts val="0"/>
                        </a:spcBef>
                        <a:spcAft>
                          <a:spcPts val="600"/>
                        </a:spcAft>
                      </a:pPr>
                      <a:r>
                        <a:rPr lang="en-US" sz="1200" dirty="0">
                          <a:effectLst/>
                          <a:latin typeface="+mn-lt"/>
                          <a:ea typeface="Times New Roman" panose="02020603050405020304" pitchFamily="18" charset="0"/>
                        </a:rPr>
                        <a:t> </a:t>
                      </a:r>
                    </a:p>
                    <a:p>
                      <a:pPr marL="256032" marR="0" indent="-256032" algn="r">
                        <a:spcBef>
                          <a:spcPts val="0"/>
                        </a:spcBef>
                        <a:spcAft>
                          <a:spcPts val="600"/>
                        </a:spcAft>
                      </a:pPr>
                      <a:r>
                        <a:rPr lang="en-US" sz="1200" dirty="0">
                          <a:effectLst/>
                          <a:latin typeface="+mn-lt"/>
                          <a:ea typeface="Times New Roman" panose="02020603050405020304" pitchFamily="18" charset="0"/>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8206839"/>
                  </a:ext>
                </a:extLst>
              </a:tr>
              <a:tr h="933888">
                <a:tc>
                  <a:txBody>
                    <a:bodyPr/>
                    <a:lstStyle/>
                    <a:p>
                      <a:pPr marL="256032" marR="0" lvl="0" indent="-256032">
                        <a:spcBef>
                          <a:spcPts val="0"/>
                        </a:spcBef>
                        <a:spcAft>
                          <a:spcPts val="0"/>
                        </a:spcAft>
                        <a:buClr>
                          <a:srgbClr val="007FA3"/>
                        </a:buClr>
                        <a:buFont typeface="Arial" panose="020B0604020202020204" pitchFamily="34" charset="0"/>
                        <a:buChar char="•"/>
                        <a:tabLst>
                          <a:tab pos="1193800" algn="l"/>
                          <a:tab pos="2641600" algn="l"/>
                          <a:tab pos="212725" algn="l"/>
                          <a:tab pos="2641600" algn="l"/>
                        </a:tabLst>
                      </a:pPr>
                      <a:r>
                        <a:rPr lang="en-US" sz="1200" dirty="0">
                          <a:solidFill>
                            <a:srgbClr val="000000"/>
                          </a:solidFill>
                          <a:effectLst/>
                          <a:latin typeface="+mn-lt"/>
                          <a:ea typeface="Times New Roman" panose="02020603050405020304" pitchFamily="18" charset="0"/>
                        </a:rPr>
                        <a:t>Replacement of normal marrow</a:t>
                      </a:r>
                    </a:p>
                    <a:p>
                      <a:pPr marL="740664" marR="0" lvl="0" indent="-283464">
                        <a:spcBef>
                          <a:spcPts val="0"/>
                        </a:spcBef>
                        <a:spcAft>
                          <a:spcPts val="0"/>
                        </a:spcAft>
                        <a:buClr>
                          <a:srgbClr val="007FA3"/>
                        </a:buClr>
                        <a:buFont typeface="Arial" panose="020B0604020202020204" pitchFamily="34" charset="0"/>
                        <a:buChar char="–"/>
                        <a:tabLst>
                          <a:tab pos="254000" algn="l"/>
                          <a:tab pos="1193800" algn="l"/>
                          <a:tab pos="2641600" algn="l"/>
                          <a:tab pos="254000" algn="l"/>
                          <a:tab pos="441325" algn="l"/>
                          <a:tab pos="2641600" algn="l"/>
                        </a:tabLst>
                      </a:pPr>
                      <a:r>
                        <a:rPr lang="en-US" sz="1200" dirty="0">
                          <a:solidFill>
                            <a:srgbClr val="000000"/>
                          </a:solidFill>
                          <a:effectLst/>
                          <a:latin typeface="+mn-lt"/>
                          <a:ea typeface="Times New Roman" panose="02020603050405020304" pitchFamily="18" charset="0"/>
                        </a:rPr>
                        <a:t>Leukemias and lymphomas</a:t>
                      </a:r>
                    </a:p>
                    <a:p>
                      <a:pPr marL="740664" marR="0" lvl="0" indent="-283464">
                        <a:spcBef>
                          <a:spcPts val="0"/>
                        </a:spcBef>
                        <a:spcAft>
                          <a:spcPts val="0"/>
                        </a:spcAft>
                        <a:buClr>
                          <a:srgbClr val="007FA3"/>
                        </a:buClr>
                        <a:buFont typeface="Arial" panose="020B0604020202020204" pitchFamily="34" charset="0"/>
                        <a:buChar char="–"/>
                        <a:tabLst>
                          <a:tab pos="254000" algn="l"/>
                          <a:tab pos="1193800" algn="l"/>
                          <a:tab pos="2641600" algn="l"/>
                          <a:tab pos="254000" algn="l"/>
                          <a:tab pos="441325" algn="l"/>
                          <a:tab pos="2641600" algn="l"/>
                        </a:tabLst>
                      </a:pPr>
                      <a:r>
                        <a:rPr lang="en-US" sz="1200" dirty="0">
                          <a:solidFill>
                            <a:srgbClr val="000000"/>
                          </a:solidFill>
                          <a:effectLst/>
                          <a:latin typeface="+mn-lt"/>
                          <a:ea typeface="Times New Roman" panose="02020603050405020304" pitchFamily="18" charset="0"/>
                        </a:rPr>
                        <a:t>Myelodysplastic syndromes</a:t>
                      </a:r>
                    </a:p>
                    <a:p>
                      <a:pPr marL="740664" marR="0" lvl="0" indent="-283464">
                        <a:spcBef>
                          <a:spcPts val="0"/>
                        </a:spcBef>
                        <a:spcAft>
                          <a:spcPts val="0"/>
                        </a:spcAft>
                        <a:buClr>
                          <a:srgbClr val="007FA3"/>
                        </a:buClr>
                        <a:buFont typeface="Arial" panose="020B0604020202020204" pitchFamily="34" charset="0"/>
                        <a:buChar char="–"/>
                        <a:tabLst>
                          <a:tab pos="254000" algn="l"/>
                          <a:tab pos="1193800" algn="l"/>
                          <a:tab pos="2641600" algn="l"/>
                          <a:tab pos="254000" algn="l"/>
                          <a:tab pos="441325" algn="l"/>
                          <a:tab pos="2641600" algn="l"/>
                        </a:tabLst>
                      </a:pPr>
                      <a:r>
                        <a:rPr lang="en-US" sz="1200" dirty="0">
                          <a:solidFill>
                            <a:srgbClr val="000000"/>
                          </a:solidFill>
                          <a:effectLst/>
                          <a:latin typeface="+mn-lt"/>
                          <a:ea typeface="Times New Roman" panose="02020603050405020304" pitchFamily="18" charset="0"/>
                        </a:rPr>
                        <a:t>Other neoplastic diseases at times</a:t>
                      </a:r>
                    </a:p>
                    <a:p>
                      <a:pPr marL="740664" marR="0" lvl="0" indent="-283464">
                        <a:spcBef>
                          <a:spcPts val="0"/>
                        </a:spcBef>
                        <a:spcAft>
                          <a:spcPts val="0"/>
                        </a:spcAft>
                        <a:buClr>
                          <a:srgbClr val="007FA3"/>
                        </a:buClr>
                        <a:buFont typeface="Arial" panose="020B0604020202020204" pitchFamily="34" charset="0"/>
                        <a:buChar char="–"/>
                        <a:tabLst>
                          <a:tab pos="254000" algn="l"/>
                          <a:tab pos="1193800" algn="l"/>
                          <a:tab pos="2641600" algn="l"/>
                          <a:tab pos="254000" algn="l"/>
                          <a:tab pos="441325" algn="l"/>
                          <a:tab pos="2641600" algn="l"/>
                        </a:tabLst>
                      </a:pPr>
                      <a:r>
                        <a:rPr lang="en-US" sz="1200" dirty="0">
                          <a:solidFill>
                            <a:srgbClr val="000000"/>
                          </a:solidFill>
                          <a:effectLst/>
                          <a:latin typeface="+mn-lt"/>
                          <a:ea typeface="Times New Roman" panose="02020603050405020304" pitchFamily="18" charset="0"/>
                        </a:rPr>
                        <a:t>Fibrosis or granulomatous inflammation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967185"/>
                  </a:ext>
                </a:extLst>
              </a:tr>
            </a:tbl>
          </a:graphicData>
        </a:graphic>
      </p:graphicFrame>
    </p:spTree>
    <p:extLst>
      <p:ext uri="{BB962C8B-B14F-4D97-AF65-F5344CB8AC3E}">
        <p14:creationId xmlns:p14="http://schemas.microsoft.com/office/powerpoint/2010/main" val="1140075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EBF3-041B-4883-8C62-995CE01374C9}"/>
              </a:ext>
            </a:extLst>
          </p:cNvPr>
          <p:cNvSpPr>
            <a:spLocks noGrp="1"/>
          </p:cNvSpPr>
          <p:nvPr>
            <p:ph type="title"/>
          </p:nvPr>
        </p:nvSpPr>
        <p:spPr>
          <a:xfrm>
            <a:off x="457200" y="215371"/>
            <a:ext cx="7413171" cy="1097279"/>
          </a:xfrm>
        </p:spPr>
        <p:txBody>
          <a:bodyPr/>
          <a:lstStyle/>
          <a:p>
            <a:r>
              <a:rPr lang="en-US" sz="3400" dirty="0"/>
              <a:t>Megakaryocyte Hypoplasia Syndromes </a:t>
            </a:r>
            <a:r>
              <a:rPr lang="en-US" sz="2000" b="0" dirty="0"/>
              <a:t>(1 of 3)</a:t>
            </a:r>
          </a:p>
        </p:txBody>
      </p:sp>
      <p:sp>
        <p:nvSpPr>
          <p:cNvPr id="3" name="Content Placeholder 2">
            <a:extLst>
              <a:ext uri="{FF2B5EF4-FFF2-40B4-BE49-F238E27FC236}">
                <a16:creationId xmlns:a16="http://schemas.microsoft.com/office/drawing/2014/main" id="{EFDE81DB-F638-4121-9E67-7806F3BAF337}"/>
              </a:ext>
            </a:extLst>
          </p:cNvPr>
          <p:cNvSpPr>
            <a:spLocks noGrp="1"/>
          </p:cNvSpPr>
          <p:nvPr>
            <p:ph sz="quarter" idx="13"/>
          </p:nvPr>
        </p:nvSpPr>
        <p:spPr>
          <a:xfrm>
            <a:off x="354564" y="1976204"/>
            <a:ext cx="8229600" cy="4796348"/>
          </a:xfrm>
        </p:spPr>
        <p:txBody>
          <a:bodyPr/>
          <a:lstStyle/>
          <a:p>
            <a:r>
              <a:rPr lang="en-US" altLang="en-US" dirty="0">
                <a:sym typeface="Symbol" panose="05050102010706020507" pitchFamily="18" charset="2"/>
              </a:rPr>
              <a:t>Decreased megakaryocyte proliferation</a:t>
            </a:r>
          </a:p>
          <a:p>
            <a:pPr lvl="1"/>
            <a:r>
              <a:rPr lang="en-US" altLang="en-US" dirty="0">
                <a:sym typeface="Symbol" panose="05050102010706020507" pitchFamily="18" charset="2"/>
              </a:rPr>
              <a:t>Chemotherapy/radiation therapy for malignant disease most often cause</a:t>
            </a:r>
          </a:p>
          <a:p>
            <a:pPr lvl="2"/>
            <a:r>
              <a:rPr lang="en-US" altLang="en-US" dirty="0">
                <a:sym typeface="Symbol" panose="05050102010706020507" pitchFamily="18" charset="2"/>
              </a:rPr>
              <a:t>Usually, all three lineages affected</a:t>
            </a:r>
          </a:p>
          <a:p>
            <a:pPr lvl="2"/>
            <a:r>
              <a:rPr lang="en-US" altLang="en-US" dirty="0">
                <a:sym typeface="Symbol" panose="05050102010706020507" pitchFamily="18" charset="2"/>
              </a:rPr>
              <a:t>M</a:t>
            </a:r>
            <a:r>
              <a:rPr lang="en-US" altLang="en-US" sz="100" dirty="0">
                <a:sym typeface="Symbol" panose="05050102010706020507" pitchFamily="18" charset="2"/>
              </a:rPr>
              <a:t> </a:t>
            </a:r>
            <a:r>
              <a:rPr lang="en-US" altLang="en-US" dirty="0">
                <a:sym typeface="Symbol" panose="05050102010706020507" pitchFamily="18" charset="2"/>
              </a:rPr>
              <a:t>Ks often last to recover</a:t>
            </a:r>
          </a:p>
          <a:p>
            <a:pPr lvl="1"/>
            <a:r>
              <a:rPr lang="en-US" altLang="en-US" dirty="0"/>
              <a:t>Aplastic anemia-M</a:t>
            </a:r>
            <a:r>
              <a:rPr lang="en-US" altLang="en-US" sz="100" dirty="0"/>
              <a:t> </a:t>
            </a:r>
            <a:r>
              <a:rPr lang="en-US" altLang="en-US" dirty="0"/>
              <a:t>P</a:t>
            </a:r>
            <a:r>
              <a:rPr lang="en-US" altLang="en-US" sz="100" dirty="0"/>
              <a:t> </a:t>
            </a:r>
            <a:r>
              <a:rPr lang="en-US" altLang="en-US" dirty="0"/>
              <a:t>V usually normal</a:t>
            </a:r>
          </a:p>
          <a:p>
            <a:pPr lvl="2"/>
            <a:r>
              <a:rPr lang="en-US" altLang="en-US" dirty="0"/>
              <a:t>Acquired</a:t>
            </a:r>
          </a:p>
          <a:p>
            <a:pPr lvl="2"/>
            <a:r>
              <a:rPr lang="en-US" altLang="en-US" dirty="0"/>
              <a:t>Congenital/hereditary</a:t>
            </a:r>
          </a:p>
          <a:p>
            <a:pPr lvl="3"/>
            <a:r>
              <a:rPr lang="en-US" altLang="en-US" dirty="0"/>
              <a:t>Fanconi anemia</a:t>
            </a:r>
          </a:p>
          <a:p>
            <a:pPr lvl="3"/>
            <a:r>
              <a:rPr lang="en-US" altLang="en-US" dirty="0"/>
              <a:t>Defective D</a:t>
            </a:r>
            <a:r>
              <a:rPr lang="en-US" altLang="en-US" sz="100" dirty="0"/>
              <a:t> </a:t>
            </a:r>
            <a:r>
              <a:rPr lang="en-US" altLang="en-US" dirty="0"/>
              <a:t>N</a:t>
            </a:r>
            <a:r>
              <a:rPr lang="en-US" altLang="en-US" sz="100" dirty="0"/>
              <a:t> </a:t>
            </a:r>
            <a:r>
              <a:rPr lang="en-US" altLang="en-US" dirty="0"/>
              <a:t>A repair mechanism, chromosomal instability, B</a:t>
            </a:r>
            <a:r>
              <a:rPr lang="en-US" altLang="en-US" sz="100" dirty="0"/>
              <a:t> </a:t>
            </a:r>
            <a:r>
              <a:rPr lang="en-US" altLang="en-US" dirty="0"/>
              <a:t>M failure</a:t>
            </a:r>
          </a:p>
        </p:txBody>
      </p:sp>
    </p:spTree>
    <p:extLst>
      <p:ext uri="{BB962C8B-B14F-4D97-AF65-F5344CB8AC3E}">
        <p14:creationId xmlns:p14="http://schemas.microsoft.com/office/powerpoint/2010/main" val="40793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0CA5-BE4D-4364-B648-AF5BEFC058C5}"/>
              </a:ext>
            </a:extLst>
          </p:cNvPr>
          <p:cNvSpPr>
            <a:spLocks noGrp="1"/>
          </p:cNvSpPr>
          <p:nvPr>
            <p:ph type="title"/>
          </p:nvPr>
        </p:nvSpPr>
        <p:spPr/>
        <p:txBody>
          <a:bodyPr/>
          <a:lstStyle/>
          <a:p>
            <a:r>
              <a:rPr lang="en-US" dirty="0"/>
              <a:t>Easy Bruisability</a:t>
            </a:r>
          </a:p>
        </p:txBody>
      </p:sp>
      <p:sp>
        <p:nvSpPr>
          <p:cNvPr id="3" name="Content Placeholder 2">
            <a:extLst>
              <a:ext uri="{FF2B5EF4-FFF2-40B4-BE49-F238E27FC236}">
                <a16:creationId xmlns:a16="http://schemas.microsoft.com/office/drawing/2014/main" id="{CF015871-8CBA-41B0-AEF1-AE1F7183B415}"/>
              </a:ext>
            </a:extLst>
          </p:cNvPr>
          <p:cNvSpPr>
            <a:spLocks noGrp="1"/>
          </p:cNvSpPr>
          <p:nvPr>
            <p:ph sz="quarter" idx="13"/>
          </p:nvPr>
        </p:nvSpPr>
        <p:spPr>
          <a:xfrm>
            <a:off x="457200" y="1912455"/>
            <a:ext cx="8229600" cy="4730174"/>
          </a:xfrm>
        </p:spPr>
        <p:txBody>
          <a:bodyPr/>
          <a:lstStyle/>
          <a:p>
            <a:r>
              <a:rPr lang="en-US" altLang="en-US" sz="2200" dirty="0"/>
              <a:t>Nonspecific bleeding symptoms</a:t>
            </a:r>
          </a:p>
          <a:p>
            <a:pPr lvl="1"/>
            <a:r>
              <a:rPr lang="en-US" altLang="en-US" sz="2200" dirty="0"/>
              <a:t>Can be seen in disorders of primary or secondary hemostasis</a:t>
            </a:r>
          </a:p>
          <a:p>
            <a:r>
              <a:rPr lang="en-US" altLang="en-US" sz="2200" dirty="0"/>
              <a:t>Excessive and prolonged bleeding from cuts may be present</a:t>
            </a:r>
          </a:p>
          <a:p>
            <a:r>
              <a:rPr lang="en-US" altLang="en-US" sz="2200" dirty="0"/>
              <a:t>Includes</a:t>
            </a:r>
          </a:p>
          <a:p>
            <a:pPr lvl="1"/>
            <a:r>
              <a:rPr lang="en-US" altLang="en-US" sz="2200" dirty="0"/>
              <a:t>Gastrointestinal bleeding</a:t>
            </a:r>
          </a:p>
          <a:p>
            <a:pPr lvl="1"/>
            <a:r>
              <a:rPr lang="en-US" altLang="en-US" sz="2200" dirty="0"/>
              <a:t>Hematuria</a:t>
            </a:r>
          </a:p>
          <a:p>
            <a:pPr lvl="1"/>
            <a:r>
              <a:rPr lang="en-US" altLang="en-US" sz="2200" dirty="0"/>
              <a:t>Hypermenorrhea</a:t>
            </a:r>
          </a:p>
          <a:p>
            <a:pPr lvl="1"/>
            <a:r>
              <a:rPr lang="en-US" altLang="en-US" sz="2200" dirty="0"/>
              <a:t>Gingival bleeding</a:t>
            </a:r>
          </a:p>
          <a:p>
            <a:pPr lvl="1"/>
            <a:r>
              <a:rPr lang="en-US" altLang="en-US" sz="2200" dirty="0"/>
              <a:t>Intracranial bleeding</a:t>
            </a:r>
          </a:p>
          <a:p>
            <a:pPr lvl="1"/>
            <a:r>
              <a:rPr lang="en-US" altLang="en-US" sz="2200" dirty="0"/>
              <a:t>Epistaxis</a:t>
            </a:r>
          </a:p>
        </p:txBody>
      </p:sp>
    </p:spTree>
    <p:extLst>
      <p:ext uri="{BB962C8B-B14F-4D97-AF65-F5344CB8AC3E}">
        <p14:creationId xmlns:p14="http://schemas.microsoft.com/office/powerpoint/2010/main" val="2633778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EBF3-041B-4883-8C62-995CE01374C9}"/>
              </a:ext>
            </a:extLst>
          </p:cNvPr>
          <p:cNvSpPr>
            <a:spLocks noGrp="1"/>
          </p:cNvSpPr>
          <p:nvPr>
            <p:ph type="title"/>
          </p:nvPr>
        </p:nvSpPr>
        <p:spPr>
          <a:xfrm>
            <a:off x="457200" y="215371"/>
            <a:ext cx="7413171" cy="1097279"/>
          </a:xfrm>
        </p:spPr>
        <p:txBody>
          <a:bodyPr/>
          <a:lstStyle/>
          <a:p>
            <a:r>
              <a:rPr lang="en-US" sz="3400" dirty="0"/>
              <a:t>Megakaryocyte Hypoplasia Syndromes </a:t>
            </a:r>
            <a:r>
              <a:rPr lang="en-US" sz="2000" b="0" dirty="0"/>
              <a:t>(2 of 3)</a:t>
            </a:r>
          </a:p>
        </p:txBody>
      </p:sp>
      <p:sp>
        <p:nvSpPr>
          <p:cNvPr id="3" name="Content Placeholder 2">
            <a:extLst>
              <a:ext uri="{FF2B5EF4-FFF2-40B4-BE49-F238E27FC236}">
                <a16:creationId xmlns:a16="http://schemas.microsoft.com/office/drawing/2014/main" id="{EFDE81DB-F638-4121-9E67-7806F3BAF337}"/>
              </a:ext>
            </a:extLst>
          </p:cNvPr>
          <p:cNvSpPr>
            <a:spLocks noGrp="1"/>
          </p:cNvSpPr>
          <p:nvPr>
            <p:ph sz="quarter" idx="13"/>
          </p:nvPr>
        </p:nvSpPr>
        <p:spPr>
          <a:xfrm>
            <a:off x="457200" y="1948212"/>
            <a:ext cx="8446168" cy="4615874"/>
          </a:xfrm>
        </p:spPr>
        <p:txBody>
          <a:bodyPr/>
          <a:lstStyle/>
          <a:p>
            <a:r>
              <a:rPr lang="en-US" altLang="en-US" dirty="0">
                <a:sym typeface="Symbol" panose="05050102010706020507" pitchFamily="18" charset="2"/>
              </a:rPr>
              <a:t>Congenital/hereditary</a:t>
            </a:r>
          </a:p>
          <a:p>
            <a:pPr lvl="1"/>
            <a:r>
              <a:rPr lang="en-US" altLang="en-US" dirty="0"/>
              <a:t>Congenital amegakaryocytic thrombocytopenia (C</a:t>
            </a:r>
            <a:r>
              <a:rPr lang="en-US" altLang="en-US" sz="100" dirty="0"/>
              <a:t> </a:t>
            </a:r>
            <a:r>
              <a:rPr lang="en-US" altLang="en-US" dirty="0"/>
              <a:t>A</a:t>
            </a:r>
            <a:r>
              <a:rPr lang="en-US" altLang="en-US" sz="100" dirty="0"/>
              <a:t> </a:t>
            </a:r>
            <a:r>
              <a:rPr lang="en-US" altLang="en-US" dirty="0"/>
              <a:t>M</a:t>
            </a:r>
            <a:r>
              <a:rPr lang="en-US" altLang="en-US" sz="100" dirty="0"/>
              <a:t> </a:t>
            </a:r>
            <a:r>
              <a:rPr lang="en-US" altLang="en-US" dirty="0"/>
              <a:t>T)</a:t>
            </a:r>
          </a:p>
          <a:p>
            <a:pPr lvl="2"/>
            <a:r>
              <a:rPr lang="en-US" altLang="en-US" dirty="0"/>
              <a:t>Hypomegakaryocytic thrombocytopenia in first year</a:t>
            </a:r>
          </a:p>
          <a:p>
            <a:pPr lvl="2"/>
            <a:r>
              <a:rPr lang="en-US" altLang="en-US" dirty="0"/>
              <a:t>Develop B</a:t>
            </a:r>
            <a:r>
              <a:rPr lang="en-US" altLang="en-US" sz="100" dirty="0"/>
              <a:t> </a:t>
            </a:r>
            <a:r>
              <a:rPr lang="en-US" altLang="en-US" dirty="0"/>
              <a:t>M aplasia (3-5 years → 2nd decade)</a:t>
            </a:r>
          </a:p>
          <a:p>
            <a:pPr lvl="2"/>
            <a:r>
              <a:rPr lang="en-US" altLang="en-US" dirty="0"/>
              <a:t>Mutation in T</a:t>
            </a:r>
            <a:r>
              <a:rPr lang="en-US" altLang="en-US" sz="100" dirty="0"/>
              <a:t> </a:t>
            </a:r>
            <a:r>
              <a:rPr lang="en-US" altLang="en-US" dirty="0"/>
              <a:t>P</a:t>
            </a:r>
            <a:r>
              <a:rPr lang="en-US" altLang="en-US" sz="100" dirty="0"/>
              <a:t> </a:t>
            </a:r>
            <a:r>
              <a:rPr lang="en-US" altLang="en-US" dirty="0"/>
              <a:t>O receptor gene, </a:t>
            </a:r>
            <a:r>
              <a:rPr lang="en-US" altLang="en-US" b="1" dirty="0"/>
              <a:t>M</a:t>
            </a:r>
            <a:r>
              <a:rPr lang="en-US" altLang="en-US" sz="100" b="1" dirty="0"/>
              <a:t> </a:t>
            </a:r>
            <a:r>
              <a:rPr lang="en-US" altLang="en-US" b="1" dirty="0"/>
              <a:t>P</a:t>
            </a:r>
            <a:r>
              <a:rPr lang="en-US" altLang="en-US" sz="100" b="1" dirty="0"/>
              <a:t> </a:t>
            </a:r>
            <a:r>
              <a:rPr lang="en-US" altLang="en-US" b="1" dirty="0"/>
              <a:t>L</a:t>
            </a:r>
          </a:p>
          <a:p>
            <a:pPr lvl="1"/>
            <a:r>
              <a:rPr lang="en-US" altLang="en-US" dirty="0"/>
              <a:t>Congenital thrombocytopenia with radioulnar synostosis (C</a:t>
            </a:r>
            <a:r>
              <a:rPr lang="en-US" altLang="en-US" sz="100" dirty="0"/>
              <a:t> </a:t>
            </a:r>
            <a:r>
              <a:rPr lang="en-US" altLang="en-US" dirty="0"/>
              <a:t>T</a:t>
            </a:r>
            <a:r>
              <a:rPr lang="en-US" altLang="en-US" sz="100" dirty="0"/>
              <a:t> </a:t>
            </a:r>
            <a:r>
              <a:rPr lang="en-US" altLang="en-US" dirty="0"/>
              <a:t>R</a:t>
            </a:r>
            <a:r>
              <a:rPr lang="en-US" altLang="en-US" sz="100" dirty="0"/>
              <a:t> </a:t>
            </a:r>
            <a:r>
              <a:rPr lang="en-US" altLang="en-US" dirty="0"/>
              <a:t>U</a:t>
            </a:r>
            <a:r>
              <a:rPr lang="en-US" altLang="en-US" sz="100" dirty="0"/>
              <a:t> </a:t>
            </a:r>
            <a:r>
              <a:rPr lang="en-US" altLang="en-US" dirty="0"/>
              <a:t>S)</a:t>
            </a:r>
          </a:p>
          <a:p>
            <a:pPr lvl="2"/>
            <a:r>
              <a:rPr lang="en-US" altLang="en-US" dirty="0"/>
              <a:t>Mutation within the </a:t>
            </a:r>
            <a:r>
              <a:rPr lang="en-US" altLang="en-US" b="1" dirty="0"/>
              <a:t>H</a:t>
            </a:r>
            <a:r>
              <a:rPr lang="en-US" altLang="en-US" sz="100" b="1" dirty="0"/>
              <a:t> </a:t>
            </a:r>
            <a:r>
              <a:rPr lang="en-US" altLang="en-US" b="1" dirty="0"/>
              <a:t>O</a:t>
            </a:r>
            <a:r>
              <a:rPr lang="en-US" altLang="en-US" sz="100" b="1" dirty="0"/>
              <a:t> </a:t>
            </a:r>
            <a:r>
              <a:rPr lang="en-US" altLang="en-US" b="1" dirty="0"/>
              <a:t>X</a:t>
            </a:r>
            <a:r>
              <a:rPr lang="en-US" altLang="en-US" sz="100" b="1" dirty="0"/>
              <a:t> </a:t>
            </a:r>
            <a:r>
              <a:rPr lang="en-US" altLang="en-US" b="1" dirty="0"/>
              <a:t>A</a:t>
            </a:r>
            <a:r>
              <a:rPr lang="en-US" altLang="en-US" sz="100" b="1" dirty="0"/>
              <a:t> </a:t>
            </a:r>
            <a:r>
              <a:rPr lang="en-US" altLang="en-US" b="1" dirty="0"/>
              <a:t>11</a:t>
            </a:r>
            <a:r>
              <a:rPr lang="en-US" altLang="en-US" dirty="0"/>
              <a:t> gene</a:t>
            </a:r>
          </a:p>
          <a:p>
            <a:pPr lvl="2"/>
            <a:r>
              <a:rPr lang="en-US" altLang="en-US" dirty="0"/>
              <a:t>Ulna and radius union and other skeletal deformities</a:t>
            </a:r>
          </a:p>
        </p:txBody>
      </p:sp>
    </p:spTree>
    <p:extLst>
      <p:ext uri="{BB962C8B-B14F-4D97-AF65-F5344CB8AC3E}">
        <p14:creationId xmlns:p14="http://schemas.microsoft.com/office/powerpoint/2010/main" val="4075545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EBF3-041B-4883-8C62-995CE01374C9}"/>
              </a:ext>
            </a:extLst>
          </p:cNvPr>
          <p:cNvSpPr>
            <a:spLocks noGrp="1"/>
          </p:cNvSpPr>
          <p:nvPr>
            <p:ph type="title"/>
          </p:nvPr>
        </p:nvSpPr>
        <p:spPr>
          <a:xfrm>
            <a:off x="457200" y="215371"/>
            <a:ext cx="7413171" cy="1097279"/>
          </a:xfrm>
        </p:spPr>
        <p:txBody>
          <a:bodyPr/>
          <a:lstStyle/>
          <a:p>
            <a:r>
              <a:rPr lang="en-US" sz="3400" dirty="0"/>
              <a:t>Megakaryocyte Hypoplasia Syndromes </a:t>
            </a:r>
            <a:r>
              <a:rPr lang="en-US" sz="2000" b="0" dirty="0"/>
              <a:t>(3 of 3)</a:t>
            </a:r>
          </a:p>
        </p:txBody>
      </p:sp>
      <p:sp>
        <p:nvSpPr>
          <p:cNvPr id="3" name="Content Placeholder 2">
            <a:extLst>
              <a:ext uri="{FF2B5EF4-FFF2-40B4-BE49-F238E27FC236}">
                <a16:creationId xmlns:a16="http://schemas.microsoft.com/office/drawing/2014/main" id="{EFDE81DB-F638-4121-9E67-7806F3BAF337}"/>
              </a:ext>
            </a:extLst>
          </p:cNvPr>
          <p:cNvSpPr>
            <a:spLocks noGrp="1"/>
          </p:cNvSpPr>
          <p:nvPr>
            <p:ph sz="quarter" idx="13"/>
          </p:nvPr>
        </p:nvSpPr>
        <p:spPr>
          <a:xfrm>
            <a:off x="289249" y="1948211"/>
            <a:ext cx="8229600" cy="4796349"/>
          </a:xfrm>
        </p:spPr>
        <p:txBody>
          <a:bodyPr/>
          <a:lstStyle/>
          <a:p>
            <a:r>
              <a:rPr lang="en-US" altLang="en-US" dirty="0"/>
              <a:t>Thrombocytopenia with absent radii syndrome (T</a:t>
            </a:r>
            <a:r>
              <a:rPr lang="en-US" altLang="en-US" sz="100" dirty="0"/>
              <a:t> </a:t>
            </a:r>
            <a:r>
              <a:rPr lang="en-US" altLang="en-US" dirty="0"/>
              <a:t>A</a:t>
            </a:r>
            <a:r>
              <a:rPr lang="en-US" altLang="en-US" sz="100" dirty="0"/>
              <a:t> </a:t>
            </a:r>
            <a:r>
              <a:rPr lang="en-US" altLang="en-US" dirty="0"/>
              <a:t>R)</a:t>
            </a:r>
          </a:p>
          <a:p>
            <a:pPr lvl="1"/>
            <a:r>
              <a:rPr lang="en-US" altLang="en-US" dirty="0"/>
              <a:t>Isolated hypoplasia of megakaryocytic lineage</a:t>
            </a:r>
          </a:p>
          <a:p>
            <a:pPr lvl="2"/>
            <a:r>
              <a:rPr lang="en-US" altLang="en-US" dirty="0"/>
              <a:t>Thrombocytopenia and bilateral radial aplasia</a:t>
            </a:r>
          </a:p>
          <a:p>
            <a:pPr lvl="1"/>
            <a:r>
              <a:rPr lang="en-US" altLang="en-US" dirty="0"/>
              <a:t>Other skeletal abnormalities may be seen</a:t>
            </a:r>
          </a:p>
          <a:p>
            <a:pPr lvl="1"/>
            <a:r>
              <a:rPr lang="en-US" altLang="en-US" dirty="0"/>
              <a:t>Thrombocytopenia severe only during first years of life</a:t>
            </a:r>
          </a:p>
          <a:p>
            <a:pPr lvl="2"/>
            <a:r>
              <a:rPr lang="en-US" altLang="en-US" dirty="0"/>
              <a:t>Gradual improvement</a:t>
            </a:r>
          </a:p>
          <a:p>
            <a:pPr lvl="3"/>
            <a:r>
              <a:rPr lang="en-US" altLang="en-US" dirty="0"/>
              <a:t>Platelet count returning to within normal values in adulthood</a:t>
            </a:r>
          </a:p>
          <a:p>
            <a:pPr lvl="1"/>
            <a:r>
              <a:rPr lang="en-US" altLang="en-US" dirty="0"/>
              <a:t>Possible a mutation in </a:t>
            </a:r>
            <a:r>
              <a:rPr lang="en-US" altLang="en-US" b="1" dirty="0"/>
              <a:t>R</a:t>
            </a:r>
            <a:r>
              <a:rPr lang="en-US" altLang="en-US" sz="100" b="1" dirty="0"/>
              <a:t> </a:t>
            </a:r>
            <a:r>
              <a:rPr lang="en-US" altLang="en-US" b="1" dirty="0"/>
              <a:t>B</a:t>
            </a:r>
            <a:r>
              <a:rPr lang="en-US" altLang="en-US" sz="100" b="1" dirty="0"/>
              <a:t> </a:t>
            </a:r>
            <a:r>
              <a:rPr lang="en-US" altLang="en-US" b="1" dirty="0"/>
              <a:t>M</a:t>
            </a:r>
            <a:r>
              <a:rPr lang="en-US" altLang="en-US" sz="100" b="1" dirty="0"/>
              <a:t> </a:t>
            </a:r>
            <a:r>
              <a:rPr lang="en-US" altLang="en-US" b="1" dirty="0"/>
              <a:t>8</a:t>
            </a:r>
            <a:r>
              <a:rPr lang="en-US" altLang="en-US" sz="100" b="1" dirty="0"/>
              <a:t> </a:t>
            </a:r>
            <a:r>
              <a:rPr lang="en-US" altLang="en-US" b="1" dirty="0"/>
              <a:t>A</a:t>
            </a:r>
          </a:p>
          <a:p>
            <a:pPr lvl="2"/>
            <a:r>
              <a:rPr lang="en-US" altLang="en-US" dirty="0"/>
              <a:t>Defect in the exon-junction complex</a:t>
            </a:r>
          </a:p>
          <a:p>
            <a:pPr lvl="3"/>
            <a:r>
              <a:rPr lang="en-US" altLang="en-US" dirty="0"/>
              <a:t>Involved with essential R</a:t>
            </a:r>
            <a:r>
              <a:rPr lang="en-US" altLang="en-US" sz="100" dirty="0"/>
              <a:t> </a:t>
            </a:r>
            <a:r>
              <a:rPr lang="en-US" altLang="en-US" dirty="0"/>
              <a:t>N</a:t>
            </a:r>
            <a:r>
              <a:rPr lang="en-US" altLang="en-US" sz="100" dirty="0"/>
              <a:t> </a:t>
            </a:r>
            <a:r>
              <a:rPr lang="en-US" altLang="en-US" dirty="0"/>
              <a:t>A processing tasks</a:t>
            </a:r>
          </a:p>
        </p:txBody>
      </p:sp>
    </p:spTree>
    <p:extLst>
      <p:ext uri="{BB962C8B-B14F-4D97-AF65-F5344CB8AC3E}">
        <p14:creationId xmlns:p14="http://schemas.microsoft.com/office/powerpoint/2010/main" val="211400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FF83-EF55-47F6-81DF-1F738CBA3673}"/>
              </a:ext>
            </a:extLst>
          </p:cNvPr>
          <p:cNvSpPr>
            <a:spLocks noGrp="1"/>
          </p:cNvSpPr>
          <p:nvPr>
            <p:ph type="title"/>
          </p:nvPr>
        </p:nvSpPr>
        <p:spPr/>
        <p:txBody>
          <a:bodyPr/>
          <a:lstStyle/>
          <a:p>
            <a:r>
              <a:rPr lang="en-US" sz="3400" dirty="0"/>
              <a:t>Decreased Production Due to Replacement of Normal Marrow</a:t>
            </a:r>
          </a:p>
        </p:txBody>
      </p:sp>
      <p:sp>
        <p:nvSpPr>
          <p:cNvPr id="3" name="Content Placeholder 2">
            <a:extLst>
              <a:ext uri="{FF2B5EF4-FFF2-40B4-BE49-F238E27FC236}">
                <a16:creationId xmlns:a16="http://schemas.microsoft.com/office/drawing/2014/main" id="{B16EA1D5-20BA-47C4-B5DA-D794AC03C638}"/>
              </a:ext>
            </a:extLst>
          </p:cNvPr>
          <p:cNvSpPr>
            <a:spLocks noGrp="1"/>
          </p:cNvSpPr>
          <p:nvPr>
            <p:ph sz="quarter" idx="13"/>
          </p:nvPr>
        </p:nvSpPr>
        <p:spPr>
          <a:xfrm>
            <a:off x="457200" y="1948212"/>
            <a:ext cx="8229600" cy="4434275"/>
          </a:xfrm>
        </p:spPr>
        <p:txBody>
          <a:bodyPr/>
          <a:lstStyle/>
          <a:p>
            <a:r>
              <a:rPr lang="en-US" altLang="en-US" dirty="0"/>
              <a:t>Leukemias/lymphomas</a:t>
            </a:r>
          </a:p>
          <a:p>
            <a:r>
              <a:rPr lang="en-US" altLang="en-US" dirty="0"/>
              <a:t>Myelodysplastic syndromes</a:t>
            </a:r>
          </a:p>
          <a:p>
            <a:r>
              <a:rPr lang="en-US" altLang="en-US" dirty="0"/>
              <a:t>Fibrosis or granulomatous inflammation</a:t>
            </a:r>
          </a:p>
          <a:p>
            <a:r>
              <a:rPr lang="en-US" altLang="en-US" dirty="0"/>
              <a:t>Other neoplastic processes</a:t>
            </a:r>
          </a:p>
        </p:txBody>
      </p:sp>
    </p:spTree>
    <p:extLst>
      <p:ext uri="{BB962C8B-B14F-4D97-AF65-F5344CB8AC3E}">
        <p14:creationId xmlns:p14="http://schemas.microsoft.com/office/powerpoint/2010/main" val="314240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8A77-CC3F-4DA3-8629-57E9B7D7679A}"/>
              </a:ext>
            </a:extLst>
          </p:cNvPr>
          <p:cNvSpPr>
            <a:spLocks noGrp="1"/>
          </p:cNvSpPr>
          <p:nvPr>
            <p:ph type="title"/>
          </p:nvPr>
        </p:nvSpPr>
        <p:spPr/>
        <p:txBody>
          <a:bodyPr/>
          <a:lstStyle/>
          <a:p>
            <a:r>
              <a:rPr lang="en-US" sz="3400" dirty="0"/>
              <a:t>Decreased Production Due to Ineffective Thrombopoiesis</a:t>
            </a:r>
          </a:p>
        </p:txBody>
      </p:sp>
      <p:sp>
        <p:nvSpPr>
          <p:cNvPr id="3" name="Content Placeholder 2">
            <a:extLst>
              <a:ext uri="{FF2B5EF4-FFF2-40B4-BE49-F238E27FC236}">
                <a16:creationId xmlns:a16="http://schemas.microsoft.com/office/drawing/2014/main" id="{A365D636-0AD3-475A-8D85-E3BA4520FA65}"/>
              </a:ext>
            </a:extLst>
          </p:cNvPr>
          <p:cNvSpPr>
            <a:spLocks noGrp="1"/>
          </p:cNvSpPr>
          <p:nvPr>
            <p:ph sz="quarter" idx="13"/>
          </p:nvPr>
        </p:nvSpPr>
        <p:spPr>
          <a:xfrm>
            <a:off x="457200" y="1920220"/>
            <a:ext cx="8229600" cy="4434275"/>
          </a:xfrm>
        </p:spPr>
        <p:txBody>
          <a:bodyPr/>
          <a:lstStyle/>
          <a:p>
            <a:r>
              <a:rPr lang="en-US" altLang="en-US" dirty="0"/>
              <a:t>Megaloblastic anemia</a:t>
            </a:r>
          </a:p>
          <a:p>
            <a:pPr lvl="1"/>
            <a:r>
              <a:rPr lang="en-US" altLang="en-US" dirty="0"/>
              <a:t>Deficiency of vitamin B</a:t>
            </a:r>
            <a:r>
              <a:rPr lang="en-US" altLang="en-US" baseline="-25000" dirty="0"/>
              <a:t>12</a:t>
            </a:r>
            <a:r>
              <a:rPr lang="en-US" altLang="en-US" dirty="0"/>
              <a:t> or folic acid</a:t>
            </a:r>
          </a:p>
          <a:p>
            <a:pPr lvl="1"/>
            <a:r>
              <a:rPr lang="en-US" altLang="en-US" dirty="0"/>
              <a:t>Ineffective thrombopoiesis</a:t>
            </a:r>
          </a:p>
          <a:p>
            <a:pPr lvl="1"/>
            <a:r>
              <a:rPr lang="en-US" altLang="en-US" dirty="0"/>
              <a:t>Ineffective erythropoiesis and granulopoiesis</a:t>
            </a:r>
          </a:p>
          <a:p>
            <a:pPr lvl="1"/>
            <a:r>
              <a:rPr lang="en-US" altLang="en-US" dirty="0"/>
              <a:t>Pancytopenia</a:t>
            </a:r>
          </a:p>
        </p:txBody>
      </p:sp>
    </p:spTree>
    <p:extLst>
      <p:ext uri="{BB962C8B-B14F-4D97-AF65-F5344CB8AC3E}">
        <p14:creationId xmlns:p14="http://schemas.microsoft.com/office/powerpoint/2010/main" val="509175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E9A-59CE-4EDE-9321-937BD2578F6B}"/>
              </a:ext>
            </a:extLst>
          </p:cNvPr>
          <p:cNvSpPr>
            <a:spLocks noGrp="1"/>
          </p:cNvSpPr>
          <p:nvPr>
            <p:ph type="title"/>
          </p:nvPr>
        </p:nvSpPr>
        <p:spPr/>
        <p:txBody>
          <a:bodyPr/>
          <a:lstStyle/>
          <a:p>
            <a:r>
              <a:rPr lang="en-US" dirty="0"/>
              <a:t>Hereditary Thrombocytopenias </a:t>
            </a:r>
            <a:r>
              <a:rPr lang="en-US" sz="2000" b="0" dirty="0"/>
              <a:t>(1 of 3)</a:t>
            </a:r>
          </a:p>
        </p:txBody>
      </p:sp>
      <p:sp>
        <p:nvSpPr>
          <p:cNvPr id="3" name="Content Placeholder 2">
            <a:extLst>
              <a:ext uri="{FF2B5EF4-FFF2-40B4-BE49-F238E27FC236}">
                <a16:creationId xmlns:a16="http://schemas.microsoft.com/office/drawing/2014/main" id="{56D56EAE-CE9B-4A8F-A986-80EE0530BB22}"/>
              </a:ext>
            </a:extLst>
          </p:cNvPr>
          <p:cNvSpPr>
            <a:spLocks noGrp="1"/>
          </p:cNvSpPr>
          <p:nvPr>
            <p:ph sz="quarter" idx="13"/>
          </p:nvPr>
        </p:nvSpPr>
        <p:spPr>
          <a:xfrm>
            <a:off x="457200" y="1957543"/>
            <a:ext cx="8229600" cy="4434275"/>
          </a:xfrm>
        </p:spPr>
        <p:txBody>
          <a:bodyPr/>
          <a:lstStyle/>
          <a:p>
            <a:r>
              <a:rPr lang="en-US" altLang="en-US" dirty="0"/>
              <a:t>Inherited thrombocytopenia with other abnormalities</a:t>
            </a:r>
          </a:p>
          <a:p>
            <a:pPr lvl="1"/>
            <a:r>
              <a:rPr lang="en-US" altLang="en-US" dirty="0"/>
              <a:t>Wiskott-Aldrich syndrome (W</a:t>
            </a:r>
            <a:r>
              <a:rPr lang="en-US" altLang="en-US" sz="100" dirty="0"/>
              <a:t> </a:t>
            </a:r>
            <a:r>
              <a:rPr lang="en-US" altLang="en-US" dirty="0"/>
              <a:t>A</a:t>
            </a:r>
            <a:r>
              <a:rPr lang="en-US" altLang="en-US" sz="100" dirty="0"/>
              <a:t> </a:t>
            </a:r>
            <a:r>
              <a:rPr lang="en-US" altLang="en-US" dirty="0"/>
              <a:t>S)</a:t>
            </a:r>
          </a:p>
          <a:p>
            <a:pPr lvl="1"/>
            <a:r>
              <a:rPr lang="en-US" altLang="en-US" dirty="0"/>
              <a:t>X-linked thrombocytopenia (X</a:t>
            </a:r>
            <a:r>
              <a:rPr lang="en-US" altLang="en-US" sz="100" dirty="0"/>
              <a:t> </a:t>
            </a:r>
            <a:r>
              <a:rPr lang="en-US" altLang="en-US" dirty="0"/>
              <a:t>L</a:t>
            </a:r>
            <a:r>
              <a:rPr lang="en-US" altLang="en-US" sz="100" dirty="0"/>
              <a:t> </a:t>
            </a:r>
            <a:r>
              <a:rPr lang="en-US" altLang="en-US" dirty="0"/>
              <a:t>T)</a:t>
            </a:r>
          </a:p>
          <a:p>
            <a:pPr lvl="1"/>
            <a:r>
              <a:rPr lang="en-US" altLang="en-US" dirty="0"/>
              <a:t>Bernard-Soulier syndrome (B</a:t>
            </a:r>
            <a:r>
              <a:rPr lang="en-US" altLang="en-US" sz="100" dirty="0"/>
              <a:t> </a:t>
            </a:r>
            <a:r>
              <a:rPr lang="en-US" altLang="en-US" dirty="0"/>
              <a:t>S</a:t>
            </a:r>
            <a:r>
              <a:rPr lang="en-US" altLang="en-US" sz="100" dirty="0"/>
              <a:t> </a:t>
            </a:r>
            <a:r>
              <a:rPr lang="en-US" altLang="en-US" dirty="0"/>
              <a:t>S)</a:t>
            </a:r>
          </a:p>
          <a:p>
            <a:pPr lvl="1"/>
            <a:r>
              <a:rPr lang="en-US" altLang="en-US" dirty="0"/>
              <a:t>May-Hegglin anomaly (M</a:t>
            </a:r>
            <a:r>
              <a:rPr lang="en-US" altLang="en-US" sz="100" dirty="0"/>
              <a:t> </a:t>
            </a:r>
            <a:r>
              <a:rPr lang="en-US" altLang="en-US" dirty="0"/>
              <a:t>H</a:t>
            </a:r>
            <a:r>
              <a:rPr lang="en-US" altLang="en-US" sz="100" dirty="0"/>
              <a:t> </a:t>
            </a:r>
            <a:r>
              <a:rPr lang="en-US" altLang="en-US" dirty="0"/>
              <a:t>A)</a:t>
            </a:r>
            <a:endParaRPr lang="en-US" dirty="0"/>
          </a:p>
        </p:txBody>
      </p:sp>
    </p:spTree>
    <p:extLst>
      <p:ext uri="{BB962C8B-B14F-4D97-AF65-F5344CB8AC3E}">
        <p14:creationId xmlns:p14="http://schemas.microsoft.com/office/powerpoint/2010/main" val="1127213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E9A-59CE-4EDE-9321-937BD2578F6B}"/>
              </a:ext>
            </a:extLst>
          </p:cNvPr>
          <p:cNvSpPr>
            <a:spLocks noGrp="1"/>
          </p:cNvSpPr>
          <p:nvPr>
            <p:ph type="title"/>
          </p:nvPr>
        </p:nvSpPr>
        <p:spPr/>
        <p:txBody>
          <a:bodyPr/>
          <a:lstStyle/>
          <a:p>
            <a:r>
              <a:rPr lang="en-US" dirty="0"/>
              <a:t>Hereditary Thrombocytopenias </a:t>
            </a:r>
            <a:r>
              <a:rPr lang="en-US" sz="2000" b="0" dirty="0"/>
              <a:t>(2 of 3)</a:t>
            </a:r>
          </a:p>
        </p:txBody>
      </p:sp>
      <p:sp>
        <p:nvSpPr>
          <p:cNvPr id="3" name="Content Placeholder 2">
            <a:extLst>
              <a:ext uri="{FF2B5EF4-FFF2-40B4-BE49-F238E27FC236}">
                <a16:creationId xmlns:a16="http://schemas.microsoft.com/office/drawing/2014/main" id="{56D56EAE-CE9B-4A8F-A986-80EE0530BB22}"/>
              </a:ext>
            </a:extLst>
          </p:cNvPr>
          <p:cNvSpPr>
            <a:spLocks noGrp="1"/>
          </p:cNvSpPr>
          <p:nvPr>
            <p:ph sz="quarter" idx="13"/>
          </p:nvPr>
        </p:nvSpPr>
        <p:spPr>
          <a:xfrm>
            <a:off x="457200" y="1966873"/>
            <a:ext cx="8229600" cy="4434275"/>
          </a:xfrm>
        </p:spPr>
        <p:txBody>
          <a:bodyPr/>
          <a:lstStyle/>
          <a:p>
            <a:r>
              <a:rPr lang="en-US" altLang="en-US" dirty="0"/>
              <a:t>Wiskott-Aldrich syndrome (W</a:t>
            </a:r>
            <a:r>
              <a:rPr lang="en-US" altLang="en-US" sz="100" dirty="0"/>
              <a:t> </a:t>
            </a:r>
            <a:r>
              <a:rPr lang="en-US" altLang="en-US" dirty="0"/>
              <a:t>A</a:t>
            </a:r>
            <a:r>
              <a:rPr lang="en-US" altLang="en-US" sz="100" dirty="0"/>
              <a:t> </a:t>
            </a:r>
            <a:r>
              <a:rPr lang="en-US" altLang="en-US" dirty="0"/>
              <a:t>S)</a:t>
            </a:r>
          </a:p>
          <a:p>
            <a:pPr lvl="1"/>
            <a:r>
              <a:rPr lang="en-US" altLang="en-US" dirty="0"/>
              <a:t>X-linked disorder</a:t>
            </a:r>
          </a:p>
          <a:p>
            <a:pPr lvl="1"/>
            <a:r>
              <a:rPr lang="en-US" altLang="en-US" dirty="0"/>
              <a:t>Small platelets, thrombocytopenia and severe immune dysregulation</a:t>
            </a:r>
          </a:p>
          <a:p>
            <a:pPr lvl="2"/>
            <a:r>
              <a:rPr lang="en-US" altLang="en-US" dirty="0"/>
              <a:t>Recurrent infections, eczema</a:t>
            </a:r>
          </a:p>
          <a:p>
            <a:pPr lvl="1"/>
            <a:r>
              <a:rPr lang="en-US" altLang="en-US" dirty="0"/>
              <a:t>Progressive decline in T lymphocyte number and function</a:t>
            </a:r>
          </a:p>
        </p:txBody>
      </p:sp>
    </p:spTree>
    <p:extLst>
      <p:ext uri="{BB962C8B-B14F-4D97-AF65-F5344CB8AC3E}">
        <p14:creationId xmlns:p14="http://schemas.microsoft.com/office/powerpoint/2010/main" val="445553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DE9A-59CE-4EDE-9321-937BD2578F6B}"/>
              </a:ext>
            </a:extLst>
          </p:cNvPr>
          <p:cNvSpPr>
            <a:spLocks noGrp="1"/>
          </p:cNvSpPr>
          <p:nvPr>
            <p:ph type="title"/>
          </p:nvPr>
        </p:nvSpPr>
        <p:spPr/>
        <p:txBody>
          <a:bodyPr/>
          <a:lstStyle/>
          <a:p>
            <a:r>
              <a:rPr lang="en-US" dirty="0"/>
              <a:t>Hereditary Thrombocytopenias </a:t>
            </a:r>
            <a:r>
              <a:rPr lang="en-US" sz="2000" b="0" dirty="0"/>
              <a:t>(3 of 3)</a:t>
            </a:r>
          </a:p>
        </p:txBody>
      </p:sp>
      <p:sp>
        <p:nvSpPr>
          <p:cNvPr id="3" name="Content Placeholder 2">
            <a:extLst>
              <a:ext uri="{FF2B5EF4-FFF2-40B4-BE49-F238E27FC236}">
                <a16:creationId xmlns:a16="http://schemas.microsoft.com/office/drawing/2014/main" id="{56D56EAE-CE9B-4A8F-A986-80EE0530BB22}"/>
              </a:ext>
            </a:extLst>
          </p:cNvPr>
          <p:cNvSpPr>
            <a:spLocks noGrp="1"/>
          </p:cNvSpPr>
          <p:nvPr>
            <p:ph sz="quarter" idx="13"/>
          </p:nvPr>
        </p:nvSpPr>
        <p:spPr>
          <a:xfrm>
            <a:off x="457200" y="1929550"/>
            <a:ext cx="8229600" cy="4434275"/>
          </a:xfrm>
        </p:spPr>
        <p:txBody>
          <a:bodyPr/>
          <a:lstStyle/>
          <a:p>
            <a:r>
              <a:rPr lang="en-US" altLang="en-US" dirty="0"/>
              <a:t>Bernard-Soulier syndrome (B</a:t>
            </a:r>
            <a:r>
              <a:rPr lang="en-US" altLang="en-US" sz="100" dirty="0"/>
              <a:t> </a:t>
            </a:r>
            <a:r>
              <a:rPr lang="en-US" altLang="en-US" dirty="0"/>
              <a:t>S</a:t>
            </a:r>
            <a:r>
              <a:rPr lang="en-US" altLang="en-US" sz="100" dirty="0"/>
              <a:t> </a:t>
            </a:r>
            <a:r>
              <a:rPr lang="en-US" altLang="en-US" dirty="0"/>
              <a:t>S)</a:t>
            </a:r>
          </a:p>
          <a:p>
            <a:pPr lvl="1"/>
            <a:r>
              <a:rPr lang="en-US" altLang="en-US" dirty="0"/>
              <a:t>Thrombocytopenia</a:t>
            </a:r>
          </a:p>
          <a:p>
            <a:pPr lvl="1"/>
            <a:r>
              <a:rPr lang="en-US" altLang="en-US" dirty="0">
                <a:sym typeface="Symbol" panose="05050102010706020507" pitchFamily="18" charset="2"/>
              </a:rPr>
              <a:t>Dysfunctional platelets</a:t>
            </a:r>
          </a:p>
          <a:p>
            <a:r>
              <a:rPr lang="en-US" altLang="en-US" dirty="0">
                <a:sym typeface="Symbol" panose="05050102010706020507" pitchFamily="18" charset="2"/>
              </a:rPr>
              <a:t>May-Hegglin anomaly (M</a:t>
            </a:r>
            <a:r>
              <a:rPr lang="en-US" altLang="en-US" sz="100" dirty="0">
                <a:sym typeface="Symbol" panose="05050102010706020507" pitchFamily="18" charset="2"/>
              </a:rPr>
              <a:t> </a:t>
            </a:r>
            <a:r>
              <a:rPr lang="en-US" altLang="en-US" dirty="0">
                <a:sym typeface="Symbol" panose="05050102010706020507" pitchFamily="18" charset="2"/>
              </a:rPr>
              <a:t>H</a:t>
            </a:r>
            <a:r>
              <a:rPr lang="en-US" altLang="en-US" sz="100" dirty="0">
                <a:sym typeface="Symbol" panose="05050102010706020507" pitchFamily="18" charset="2"/>
              </a:rPr>
              <a:t> </a:t>
            </a:r>
            <a:r>
              <a:rPr lang="en-US" altLang="en-US" dirty="0">
                <a:sym typeface="Symbol" panose="05050102010706020507" pitchFamily="18" charset="2"/>
              </a:rPr>
              <a:t>A)</a:t>
            </a:r>
          </a:p>
          <a:p>
            <a:pPr lvl="1"/>
            <a:r>
              <a:rPr lang="en-US" altLang="en-US" dirty="0">
                <a:sym typeface="Symbol" panose="05050102010706020507" pitchFamily="18" charset="2"/>
              </a:rPr>
              <a:t>Moderate macrothrombocytopenia</a:t>
            </a:r>
          </a:p>
          <a:p>
            <a:pPr lvl="1"/>
            <a:r>
              <a:rPr lang="en-US" altLang="en-US" dirty="0">
                <a:sym typeface="Symbol" panose="05050102010706020507" pitchFamily="18" charset="2"/>
              </a:rPr>
              <a:t>Döhle body-like inclusions in leukocytes</a:t>
            </a:r>
          </a:p>
          <a:p>
            <a:pPr lvl="1"/>
            <a:r>
              <a:rPr lang="en-US" altLang="en-US" b="1" dirty="0">
                <a:sym typeface="Symbol" panose="05050102010706020507" pitchFamily="18" charset="2"/>
              </a:rPr>
              <a:t>M</a:t>
            </a:r>
            <a:r>
              <a:rPr lang="en-US" altLang="en-US" sz="100" b="1" dirty="0">
                <a:sym typeface="Symbol" panose="05050102010706020507" pitchFamily="18" charset="2"/>
              </a:rPr>
              <a:t> </a:t>
            </a:r>
            <a:r>
              <a:rPr lang="en-US" altLang="en-US" b="1" dirty="0">
                <a:sym typeface="Symbol" panose="05050102010706020507" pitchFamily="18" charset="2"/>
              </a:rPr>
              <a:t>Y</a:t>
            </a:r>
            <a:r>
              <a:rPr lang="en-US" altLang="en-US" sz="100" b="1" dirty="0">
                <a:sym typeface="Symbol" panose="05050102010706020507" pitchFamily="18" charset="2"/>
              </a:rPr>
              <a:t> </a:t>
            </a:r>
            <a:r>
              <a:rPr lang="en-US" altLang="en-US" b="1" dirty="0">
                <a:sym typeface="Symbol" panose="05050102010706020507" pitchFamily="18" charset="2"/>
              </a:rPr>
              <a:t>H</a:t>
            </a:r>
            <a:r>
              <a:rPr lang="en-US" altLang="en-US" sz="100" b="1" dirty="0">
                <a:sym typeface="Symbol" panose="05050102010706020507" pitchFamily="18" charset="2"/>
              </a:rPr>
              <a:t> </a:t>
            </a:r>
            <a:r>
              <a:rPr lang="en-US" altLang="en-US" b="1" dirty="0">
                <a:sym typeface="Symbol" panose="05050102010706020507" pitchFamily="18" charset="2"/>
              </a:rPr>
              <a:t>9 </a:t>
            </a:r>
            <a:r>
              <a:rPr lang="en-US" altLang="en-US" dirty="0">
                <a:sym typeface="Symbol" panose="05050102010706020507" pitchFamily="18" charset="2"/>
              </a:rPr>
              <a:t>gene abnormality</a:t>
            </a:r>
          </a:p>
        </p:txBody>
      </p:sp>
    </p:spTree>
    <p:extLst>
      <p:ext uri="{BB962C8B-B14F-4D97-AF65-F5344CB8AC3E}">
        <p14:creationId xmlns:p14="http://schemas.microsoft.com/office/powerpoint/2010/main" val="8072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4654-7B48-4D69-A258-464E1399A2F1}"/>
              </a:ext>
            </a:extLst>
          </p:cNvPr>
          <p:cNvSpPr>
            <a:spLocks noGrp="1"/>
          </p:cNvSpPr>
          <p:nvPr>
            <p:ph type="title"/>
          </p:nvPr>
        </p:nvSpPr>
        <p:spPr/>
        <p:txBody>
          <a:bodyPr/>
          <a:lstStyle/>
          <a:p>
            <a:r>
              <a:rPr lang="en-US" sz="3400" dirty="0"/>
              <a:t>Thrombocytopenia Due to Increased Splenic Sequestration</a:t>
            </a:r>
          </a:p>
        </p:txBody>
      </p:sp>
      <p:sp>
        <p:nvSpPr>
          <p:cNvPr id="3" name="Content Placeholder 2">
            <a:extLst>
              <a:ext uri="{FF2B5EF4-FFF2-40B4-BE49-F238E27FC236}">
                <a16:creationId xmlns:a16="http://schemas.microsoft.com/office/drawing/2014/main" id="{26321299-7458-45E1-86DE-6617D7807A9C}"/>
              </a:ext>
            </a:extLst>
          </p:cNvPr>
          <p:cNvSpPr>
            <a:spLocks noGrp="1"/>
          </p:cNvSpPr>
          <p:nvPr>
            <p:ph sz="quarter" idx="13"/>
          </p:nvPr>
        </p:nvSpPr>
        <p:spPr>
          <a:xfrm>
            <a:off x="326572" y="1910889"/>
            <a:ext cx="8229600" cy="4434275"/>
          </a:xfrm>
        </p:spPr>
        <p:txBody>
          <a:bodyPr/>
          <a:lstStyle/>
          <a:p>
            <a:r>
              <a:rPr lang="en-US" altLang="en-US" dirty="0"/>
              <a:t>Splenic pool</a:t>
            </a:r>
          </a:p>
          <a:p>
            <a:pPr lvl="1"/>
            <a:r>
              <a:rPr lang="en-US" altLang="en-US" dirty="0"/>
              <a:t>Contains </a:t>
            </a:r>
            <a:r>
              <a:rPr lang="en-US" altLang="en-US" dirty="0">
                <a:cs typeface="Lucida Grande" pitchFamily="-106" charset="0"/>
              </a:rPr>
              <a:t>⅓ </a:t>
            </a:r>
            <a:r>
              <a:rPr lang="en-US" altLang="en-US" dirty="0"/>
              <a:t>of platelets released by B</a:t>
            </a:r>
            <a:r>
              <a:rPr lang="en-US" altLang="en-US" sz="100" dirty="0"/>
              <a:t> </a:t>
            </a:r>
            <a:r>
              <a:rPr lang="en-US" altLang="en-US" dirty="0"/>
              <a:t>M</a:t>
            </a:r>
          </a:p>
          <a:p>
            <a:pPr lvl="1"/>
            <a:r>
              <a:rPr lang="en-US" altLang="en-US" dirty="0"/>
              <a:t>In equilibrium with circulation platelets</a:t>
            </a:r>
          </a:p>
          <a:p>
            <a:r>
              <a:rPr lang="en-US" altLang="en-US" dirty="0"/>
              <a:t>Hypersplenism</a:t>
            </a:r>
          </a:p>
          <a:p>
            <a:pPr lvl="1"/>
            <a:r>
              <a:rPr lang="en-US" altLang="en-US" dirty="0"/>
              <a:t>Spleen is enlarged and hyperactive</a:t>
            </a:r>
          </a:p>
          <a:p>
            <a:pPr lvl="1"/>
            <a:r>
              <a:rPr lang="en-US" altLang="en-US" dirty="0"/>
              <a:t>Increased numbers of platelets are pooled and circulating number decreases</a:t>
            </a:r>
          </a:p>
          <a:p>
            <a:pPr lvl="1"/>
            <a:r>
              <a:rPr lang="en-US" altLang="en-US" dirty="0"/>
              <a:t>Usually complicated by other factors</a:t>
            </a:r>
          </a:p>
          <a:p>
            <a:pPr lvl="2"/>
            <a:r>
              <a:rPr lang="en-US" altLang="en-US" dirty="0"/>
              <a:t>Cirrhosis, hemolytic anemia, infections, B</a:t>
            </a:r>
            <a:r>
              <a:rPr lang="en-US" altLang="en-US" sz="100" dirty="0"/>
              <a:t> </a:t>
            </a:r>
            <a:r>
              <a:rPr lang="en-US" altLang="en-US" dirty="0"/>
              <a:t>M infiltration, storage diseases, and so on</a:t>
            </a:r>
          </a:p>
        </p:txBody>
      </p:sp>
    </p:spTree>
    <p:extLst>
      <p:ext uri="{BB962C8B-B14F-4D97-AF65-F5344CB8AC3E}">
        <p14:creationId xmlns:p14="http://schemas.microsoft.com/office/powerpoint/2010/main" val="63243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739-7271-439F-A05E-0B61E1F4D3D2}"/>
              </a:ext>
            </a:extLst>
          </p:cNvPr>
          <p:cNvSpPr>
            <a:spLocks noGrp="1"/>
          </p:cNvSpPr>
          <p:nvPr>
            <p:ph type="title"/>
          </p:nvPr>
        </p:nvSpPr>
        <p:spPr/>
        <p:txBody>
          <a:bodyPr/>
          <a:lstStyle/>
          <a:p>
            <a:r>
              <a:rPr lang="en-US" dirty="0"/>
              <a:t>Dilutional Thrombocytopenia</a:t>
            </a:r>
          </a:p>
        </p:txBody>
      </p:sp>
      <p:sp>
        <p:nvSpPr>
          <p:cNvPr id="3" name="Content Placeholder 2">
            <a:extLst>
              <a:ext uri="{FF2B5EF4-FFF2-40B4-BE49-F238E27FC236}">
                <a16:creationId xmlns:a16="http://schemas.microsoft.com/office/drawing/2014/main" id="{0B503C43-8A02-4A70-8C41-DB150A0244A6}"/>
              </a:ext>
            </a:extLst>
          </p:cNvPr>
          <p:cNvSpPr>
            <a:spLocks noGrp="1"/>
          </p:cNvSpPr>
          <p:nvPr>
            <p:ph sz="quarter" idx="13"/>
          </p:nvPr>
        </p:nvSpPr>
        <p:spPr>
          <a:xfrm>
            <a:off x="457200" y="1882898"/>
            <a:ext cx="8229600" cy="4434275"/>
          </a:xfrm>
        </p:spPr>
        <p:txBody>
          <a:bodyPr/>
          <a:lstStyle/>
          <a:p>
            <a:r>
              <a:rPr lang="en-US" altLang="en-US" dirty="0"/>
              <a:t>Decrease in platelet count following major surgery</a:t>
            </a:r>
          </a:p>
          <a:p>
            <a:pPr lvl="1"/>
            <a:r>
              <a:rPr lang="en-US" altLang="en-US" dirty="0"/>
              <a:t>Hemodilution-fluid infusion</a:t>
            </a:r>
          </a:p>
          <a:p>
            <a:pPr lvl="1"/>
            <a:r>
              <a:rPr lang="en-US" altLang="en-US" dirty="0"/>
              <a:t>Increased consumption during surgery</a:t>
            </a:r>
          </a:p>
          <a:p>
            <a:pPr lvl="1"/>
            <a:r>
              <a:rPr lang="en-US" altLang="en-US" dirty="0"/>
              <a:t>Massive transfusion-stored bank blood</a:t>
            </a:r>
          </a:p>
          <a:p>
            <a:pPr lvl="2"/>
            <a:r>
              <a:rPr lang="en-US" altLang="en-US" dirty="0"/>
              <a:t>Platelets have short half-life</a:t>
            </a:r>
          </a:p>
        </p:txBody>
      </p:sp>
    </p:spTree>
    <p:extLst>
      <p:ext uri="{BB962C8B-B14F-4D97-AF65-F5344CB8AC3E}">
        <p14:creationId xmlns:p14="http://schemas.microsoft.com/office/powerpoint/2010/main" val="2406591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055C-A8D0-44DB-89F6-0FFDE0E221E2}"/>
              </a:ext>
            </a:extLst>
          </p:cNvPr>
          <p:cNvSpPr>
            <a:spLocks noGrp="1"/>
          </p:cNvSpPr>
          <p:nvPr>
            <p:ph type="title"/>
          </p:nvPr>
        </p:nvSpPr>
        <p:spPr/>
        <p:txBody>
          <a:bodyPr/>
          <a:lstStyle/>
          <a:p>
            <a:r>
              <a:rPr lang="en-US" dirty="0"/>
              <a:t>Hypothermia</a:t>
            </a:r>
          </a:p>
        </p:txBody>
      </p:sp>
      <p:sp>
        <p:nvSpPr>
          <p:cNvPr id="3" name="Content Placeholder 2">
            <a:extLst>
              <a:ext uri="{FF2B5EF4-FFF2-40B4-BE49-F238E27FC236}">
                <a16:creationId xmlns:a16="http://schemas.microsoft.com/office/drawing/2014/main" id="{37E08123-4C8B-451C-ACA1-B5822FBD4D17}"/>
              </a:ext>
            </a:extLst>
          </p:cNvPr>
          <p:cNvSpPr>
            <a:spLocks noGrp="1"/>
          </p:cNvSpPr>
          <p:nvPr>
            <p:ph sz="quarter" idx="13"/>
          </p:nvPr>
        </p:nvSpPr>
        <p:spPr>
          <a:xfrm>
            <a:off x="457200" y="1957543"/>
            <a:ext cx="8229600" cy="4434275"/>
          </a:xfrm>
        </p:spPr>
        <p:txBody>
          <a:bodyPr/>
          <a:lstStyle/>
          <a:p>
            <a:r>
              <a:rPr lang="en-US" dirty="0"/>
              <a:t>Body temperature less than 25°C</a:t>
            </a:r>
            <a:r>
              <a:rPr lang="en-US" sz="600" dirty="0">
                <a:solidFill>
                  <a:schemeClr val="bg1"/>
                </a:solidFill>
              </a:rPr>
              <a:t>elsius</a:t>
            </a:r>
          </a:p>
          <a:p>
            <a:r>
              <a:rPr lang="en-US" dirty="0"/>
              <a:t>Multiple mechanisms are involved</a:t>
            </a:r>
          </a:p>
          <a:p>
            <a:pPr lvl="1"/>
            <a:r>
              <a:rPr lang="en-US" dirty="0"/>
              <a:t>Increased splenic and hepatic platelet pooling</a:t>
            </a:r>
          </a:p>
          <a:p>
            <a:r>
              <a:rPr lang="en-US" dirty="0"/>
              <a:t>Platelet counts appear to resolve without treatment within 4 to 10 days after body temperature is restored to normal</a:t>
            </a:r>
          </a:p>
        </p:txBody>
      </p:sp>
    </p:spTree>
    <p:extLst>
      <p:ext uri="{BB962C8B-B14F-4D97-AF65-F5344CB8AC3E}">
        <p14:creationId xmlns:p14="http://schemas.microsoft.com/office/powerpoint/2010/main" val="137582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4C6B-0F41-48F3-9158-03075589E058}"/>
              </a:ext>
            </a:extLst>
          </p:cNvPr>
          <p:cNvSpPr>
            <a:spLocks noGrp="1"/>
          </p:cNvSpPr>
          <p:nvPr>
            <p:ph type="title"/>
          </p:nvPr>
        </p:nvSpPr>
        <p:spPr/>
        <p:txBody>
          <a:bodyPr/>
          <a:lstStyle/>
          <a:p>
            <a:r>
              <a:rPr lang="en-US" dirty="0"/>
              <a:t>Patient History</a:t>
            </a:r>
          </a:p>
        </p:txBody>
      </p:sp>
      <p:sp>
        <p:nvSpPr>
          <p:cNvPr id="3" name="Content Placeholder 2">
            <a:extLst>
              <a:ext uri="{FF2B5EF4-FFF2-40B4-BE49-F238E27FC236}">
                <a16:creationId xmlns:a16="http://schemas.microsoft.com/office/drawing/2014/main" id="{9DD12D15-94B8-4F3F-A0A3-1964BDD167B2}"/>
              </a:ext>
            </a:extLst>
          </p:cNvPr>
          <p:cNvSpPr>
            <a:spLocks noGrp="1"/>
          </p:cNvSpPr>
          <p:nvPr>
            <p:ph sz="quarter" idx="13"/>
          </p:nvPr>
        </p:nvSpPr>
        <p:spPr>
          <a:xfrm>
            <a:off x="457200" y="1873567"/>
            <a:ext cx="8229600" cy="4434275"/>
          </a:xfrm>
        </p:spPr>
        <p:txBody>
          <a:bodyPr/>
          <a:lstStyle/>
          <a:p>
            <a:r>
              <a:rPr lang="en-US" dirty="0"/>
              <a:t>Age of onset of hemorrhagic symptoms</a:t>
            </a:r>
          </a:p>
          <a:p>
            <a:r>
              <a:rPr lang="en-US" dirty="0"/>
              <a:t>Type of symptoms</a:t>
            </a:r>
          </a:p>
          <a:p>
            <a:r>
              <a:rPr lang="en-US" dirty="0"/>
              <a:t>Family history</a:t>
            </a:r>
          </a:p>
          <a:p>
            <a:r>
              <a:rPr lang="en-US" dirty="0"/>
              <a:t>Presence of other diseases</a:t>
            </a:r>
          </a:p>
          <a:p>
            <a:r>
              <a:rPr lang="en-US" dirty="0"/>
              <a:t>Complete drug history</a:t>
            </a:r>
          </a:p>
          <a:p>
            <a:r>
              <a:rPr lang="en-US" dirty="0"/>
              <a:t>Exposure to toxins</a:t>
            </a:r>
          </a:p>
        </p:txBody>
      </p:sp>
    </p:spTree>
    <p:extLst>
      <p:ext uri="{BB962C8B-B14F-4D97-AF65-F5344CB8AC3E}">
        <p14:creationId xmlns:p14="http://schemas.microsoft.com/office/powerpoint/2010/main" val="2981419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076E-060C-46CE-A08D-CC919131F592}"/>
              </a:ext>
            </a:extLst>
          </p:cNvPr>
          <p:cNvSpPr>
            <a:spLocks noGrp="1"/>
          </p:cNvSpPr>
          <p:nvPr>
            <p:ph type="title"/>
          </p:nvPr>
        </p:nvSpPr>
        <p:spPr/>
        <p:txBody>
          <a:bodyPr/>
          <a:lstStyle/>
          <a:p>
            <a:r>
              <a:rPr lang="en-US" sz="3400" dirty="0"/>
              <a:t>Thrombocytopenia-Multiple Mechanisms</a:t>
            </a:r>
          </a:p>
        </p:txBody>
      </p:sp>
      <p:sp>
        <p:nvSpPr>
          <p:cNvPr id="3" name="Content Placeholder 2">
            <a:extLst>
              <a:ext uri="{FF2B5EF4-FFF2-40B4-BE49-F238E27FC236}">
                <a16:creationId xmlns:a16="http://schemas.microsoft.com/office/drawing/2014/main" id="{C2B0638E-089B-413C-8906-B9E03C54A392}"/>
              </a:ext>
            </a:extLst>
          </p:cNvPr>
          <p:cNvSpPr>
            <a:spLocks noGrp="1"/>
          </p:cNvSpPr>
          <p:nvPr>
            <p:ph sz="quarter" idx="13"/>
          </p:nvPr>
        </p:nvSpPr>
        <p:spPr>
          <a:xfrm>
            <a:off x="457199" y="1966552"/>
            <a:ext cx="8556171" cy="4730174"/>
          </a:xfrm>
        </p:spPr>
        <p:txBody>
          <a:bodyPr/>
          <a:lstStyle/>
          <a:p>
            <a:r>
              <a:rPr lang="en-US" altLang="en-US" sz="2000" dirty="0"/>
              <a:t>Alcoholism</a:t>
            </a:r>
          </a:p>
          <a:p>
            <a:pPr lvl="1"/>
            <a:r>
              <a:rPr lang="en-US" altLang="en-US" sz="2000" dirty="0"/>
              <a:t>Ethanol decreased platelet number and causes defects in aggregation, secretion, and factor activity and production</a:t>
            </a:r>
          </a:p>
          <a:p>
            <a:r>
              <a:rPr lang="en-US" altLang="en-US" sz="2000" dirty="0"/>
              <a:t>Cirrhosis</a:t>
            </a:r>
          </a:p>
          <a:p>
            <a:pPr lvl="1"/>
            <a:r>
              <a:rPr lang="en-US" altLang="en-US" sz="2000" dirty="0"/>
              <a:t>Associated with enlarged spleens, which contributes to thrombocytopenia</a:t>
            </a:r>
          </a:p>
          <a:p>
            <a:r>
              <a:rPr lang="en-US" altLang="en-US" sz="2000" dirty="0"/>
              <a:t>Lymphoproliferative disease</a:t>
            </a:r>
          </a:p>
          <a:p>
            <a:pPr lvl="1"/>
            <a:r>
              <a:rPr lang="en-US" altLang="en-US" sz="2000" dirty="0"/>
              <a:t>Autoantibody production/enhances platelet destruction</a:t>
            </a:r>
          </a:p>
          <a:p>
            <a:pPr lvl="1"/>
            <a:r>
              <a:rPr lang="en-US" altLang="en-US" sz="2000" dirty="0"/>
              <a:t>Impaired production secondary B</a:t>
            </a:r>
            <a:r>
              <a:rPr lang="en-US" altLang="en-US" sz="100" dirty="0"/>
              <a:t> </a:t>
            </a:r>
            <a:r>
              <a:rPr lang="en-US" altLang="en-US" sz="2000" dirty="0"/>
              <a:t>M infiltration</a:t>
            </a:r>
          </a:p>
          <a:p>
            <a:r>
              <a:rPr lang="en-US" altLang="en-US" sz="2000" dirty="0"/>
              <a:t>Bypass surgery</a:t>
            </a:r>
          </a:p>
          <a:p>
            <a:pPr lvl="1"/>
            <a:r>
              <a:rPr lang="en-US" altLang="en-US" sz="2000" dirty="0"/>
              <a:t>I</a:t>
            </a:r>
            <a:r>
              <a:rPr lang="en-US" altLang="en-US" sz="100" dirty="0"/>
              <a:t> </a:t>
            </a:r>
            <a:r>
              <a:rPr lang="en-US" altLang="en-US" sz="2000" dirty="0"/>
              <a:t>V fluids and donor blood decrease platelet count</a:t>
            </a:r>
          </a:p>
          <a:p>
            <a:pPr lvl="1"/>
            <a:r>
              <a:rPr lang="en-US" altLang="en-US" sz="2000" dirty="0"/>
              <a:t>Mechanical damage to platelets due to contact with artificial surfaces</a:t>
            </a:r>
          </a:p>
        </p:txBody>
      </p:sp>
    </p:spTree>
    <p:extLst>
      <p:ext uri="{BB962C8B-B14F-4D97-AF65-F5344CB8AC3E}">
        <p14:creationId xmlns:p14="http://schemas.microsoft.com/office/powerpoint/2010/main" val="156351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C586-C0A1-4657-8F77-1341B17BF29D}"/>
              </a:ext>
            </a:extLst>
          </p:cNvPr>
          <p:cNvSpPr>
            <a:spLocks noGrp="1"/>
          </p:cNvSpPr>
          <p:nvPr>
            <p:ph type="title"/>
          </p:nvPr>
        </p:nvSpPr>
        <p:spPr/>
        <p:txBody>
          <a:bodyPr/>
          <a:lstStyle/>
          <a:p>
            <a:r>
              <a:rPr lang="en-US" sz="3400" dirty="0"/>
              <a:t>Table 33-9 Conditions with Multiple Mechanisms of Thrombocytopenia</a:t>
            </a:r>
          </a:p>
        </p:txBody>
      </p:sp>
      <p:graphicFrame>
        <p:nvGraphicFramePr>
          <p:cNvPr id="4" name="Table 3">
            <a:extLst>
              <a:ext uri="{FF2B5EF4-FFF2-40B4-BE49-F238E27FC236}">
                <a16:creationId xmlns:a16="http://schemas.microsoft.com/office/drawing/2014/main" id="{B5BE1B74-78DD-4943-A72A-F360DF2A4C72}"/>
              </a:ext>
            </a:extLst>
          </p:cNvPr>
          <p:cNvGraphicFramePr>
            <a:graphicFrameLocks noGrp="1"/>
          </p:cNvGraphicFramePr>
          <p:nvPr>
            <p:extLst>
              <p:ext uri="{D42A27DB-BD31-4B8C-83A1-F6EECF244321}">
                <p14:modId xmlns:p14="http://schemas.microsoft.com/office/powerpoint/2010/main" val="3504630242"/>
              </p:ext>
            </p:extLst>
          </p:nvPr>
        </p:nvGraphicFramePr>
        <p:xfrm>
          <a:off x="457199" y="2159780"/>
          <a:ext cx="8229600" cy="231444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1785800507"/>
                    </a:ext>
                  </a:extLst>
                </a:gridCol>
                <a:gridCol w="2743200">
                  <a:extLst>
                    <a:ext uri="{9D8B030D-6E8A-4147-A177-3AD203B41FA5}">
                      <a16:colId xmlns:a16="http://schemas.microsoft.com/office/drawing/2014/main" val="3679463575"/>
                    </a:ext>
                  </a:extLst>
                </a:gridCol>
                <a:gridCol w="2743200">
                  <a:extLst>
                    <a:ext uri="{9D8B030D-6E8A-4147-A177-3AD203B41FA5}">
                      <a16:colId xmlns:a16="http://schemas.microsoft.com/office/drawing/2014/main" val="2846827682"/>
                    </a:ext>
                  </a:extLst>
                </a:gridCol>
              </a:tblGrid>
              <a:tr h="370840">
                <a:tc>
                  <a:txBody>
                    <a:bodyPr/>
                    <a:lstStyle/>
                    <a:p>
                      <a:pPr marL="0" marR="0">
                        <a:spcBef>
                          <a:spcPts val="0"/>
                        </a:spcBef>
                        <a:spcAft>
                          <a:spcPts val="600"/>
                        </a:spcAft>
                        <a:tabLst>
                          <a:tab pos="1193800" algn="l"/>
                          <a:tab pos="2641600" algn="l"/>
                        </a:tabLst>
                      </a:pPr>
                      <a:r>
                        <a:rPr lang="en-US" sz="1600" b="1" kern="0" spc="0" dirty="0">
                          <a:solidFill>
                            <a:srgbClr val="000000"/>
                          </a:solidFill>
                          <a:effectLst/>
                          <a:latin typeface="+mn-lt"/>
                          <a:ea typeface="Times New Roman" panose="02020603050405020304" pitchFamily="18" charset="0"/>
                          <a:cs typeface="Times New Roman" panose="02020603050405020304" pitchFamily="18" charset="0"/>
                        </a:rPr>
                        <a:t>Alcoholism</a:t>
                      </a:r>
                      <a:endParaRPr lang="en-US" sz="1600" dirty="0">
                        <a:solidFill>
                          <a:srgbClr val="000000"/>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b="1" kern="0" spc="0" dirty="0">
                          <a:solidFill>
                            <a:srgbClr val="000000"/>
                          </a:solidFill>
                          <a:effectLst/>
                          <a:latin typeface="+mn-lt"/>
                          <a:ea typeface="Times New Roman" panose="02020603050405020304" pitchFamily="18" charset="0"/>
                          <a:cs typeface="Times New Roman" panose="02020603050405020304" pitchFamily="18" charset="0"/>
                        </a:rPr>
                        <a:t>Lymphoproliferative Disease</a:t>
                      </a:r>
                      <a:endParaRPr lang="en-US" sz="1600" dirty="0">
                        <a:solidFill>
                          <a:srgbClr val="000000"/>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b="1" kern="0" spc="0" dirty="0">
                          <a:solidFill>
                            <a:srgbClr val="000000"/>
                          </a:solidFill>
                          <a:effectLst/>
                          <a:latin typeface="+mn-lt"/>
                          <a:ea typeface="Times New Roman" panose="02020603050405020304" pitchFamily="18" charset="0"/>
                          <a:cs typeface="Times New Roman" panose="02020603050405020304" pitchFamily="18" charset="0"/>
                        </a:rPr>
                        <a:t>Cardiopulmonary Bypass Surgery</a:t>
                      </a:r>
                      <a:endParaRPr lang="en-US" sz="1600" dirty="0">
                        <a:solidFill>
                          <a:srgbClr val="000000"/>
                        </a:solidFill>
                        <a:effectLst/>
                        <a:latin typeface="+mn-lt"/>
                        <a:ea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651967"/>
                  </a:ext>
                </a:extLst>
              </a:tr>
              <a:tr h="370840">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Suppressed platelet production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Impaired production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Mechanical destruction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2816932"/>
                  </a:ext>
                </a:extLst>
              </a:tr>
              <a:tr h="370840">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Ineffective platelet production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Immune destruction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mn-lt"/>
                          <a:ea typeface="Times New Roman" panose="02020603050405020304" pitchFamily="18" charset="0"/>
                        </a:rPr>
                        <a:t>Increased utilization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449370"/>
                  </a:ext>
                </a:extLst>
              </a:tr>
              <a:tr h="370840">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Increased destruction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Splenomegaly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mn-lt"/>
                          <a:ea typeface="Times New Roman" panose="02020603050405020304" pitchFamily="18" charset="0"/>
                        </a:rPr>
                        <a:t>Dilutional thrombocytopenia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591105"/>
                  </a:ext>
                </a:extLst>
              </a:tr>
              <a:tr h="370840">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rPr>
                        <a:t>Splenomegaly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6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600" dirty="0">
                          <a:effectLst/>
                          <a:latin typeface="+mn-lt"/>
                          <a:ea typeface="Times New Roman" panose="02020603050405020304" pitchFamily="18" charset="0"/>
                        </a:rPr>
                        <a:t>Inadequate neutralization of heparin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37889"/>
                  </a:ext>
                </a:extLst>
              </a:tr>
            </a:tbl>
          </a:graphicData>
        </a:graphic>
      </p:graphicFrame>
    </p:spTree>
    <p:extLst>
      <p:ext uri="{BB962C8B-B14F-4D97-AF65-F5344CB8AC3E}">
        <p14:creationId xmlns:p14="http://schemas.microsoft.com/office/powerpoint/2010/main" val="3490390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67AD-B6B1-4C3C-987D-0CCE53F2E2C5}"/>
              </a:ext>
            </a:extLst>
          </p:cNvPr>
          <p:cNvSpPr>
            <a:spLocks noGrp="1"/>
          </p:cNvSpPr>
          <p:nvPr>
            <p:ph type="title"/>
          </p:nvPr>
        </p:nvSpPr>
        <p:spPr/>
        <p:txBody>
          <a:bodyPr/>
          <a:lstStyle/>
          <a:p>
            <a:r>
              <a:rPr lang="en-US" dirty="0"/>
              <a:t>Thrombocytosis </a:t>
            </a:r>
            <a:r>
              <a:rPr lang="en-US" sz="2000" b="0" dirty="0"/>
              <a:t>(1 of 3)</a:t>
            </a:r>
          </a:p>
        </p:txBody>
      </p:sp>
      <p:sp>
        <p:nvSpPr>
          <p:cNvPr id="3" name="Content Placeholder 2">
            <a:extLst>
              <a:ext uri="{FF2B5EF4-FFF2-40B4-BE49-F238E27FC236}">
                <a16:creationId xmlns:a16="http://schemas.microsoft.com/office/drawing/2014/main" id="{E0B1CD25-D0A7-48BE-A69C-69E20B741933}"/>
              </a:ext>
            </a:extLst>
          </p:cNvPr>
          <p:cNvSpPr>
            <a:spLocks noGrp="1"/>
          </p:cNvSpPr>
          <p:nvPr>
            <p:ph sz="quarter" idx="13"/>
          </p:nvPr>
        </p:nvSpPr>
        <p:spPr>
          <a:xfrm>
            <a:off x="379217" y="2035050"/>
            <a:ext cx="8229600" cy="468416"/>
          </a:xfrm>
        </p:spPr>
        <p:txBody>
          <a:bodyPr/>
          <a:lstStyle/>
          <a:p>
            <a:r>
              <a:rPr lang="en-US" altLang="en-US" dirty="0"/>
              <a:t>↑ platelet count above reference interval</a:t>
            </a:r>
          </a:p>
        </p:txBody>
      </p:sp>
      <p:sp>
        <p:nvSpPr>
          <p:cNvPr id="4" name="Content Placeholder 3">
            <a:extLst>
              <a:ext uri="{FF2B5EF4-FFF2-40B4-BE49-F238E27FC236}">
                <a16:creationId xmlns:a16="http://schemas.microsoft.com/office/drawing/2014/main" id="{7886E9B0-798A-4324-A2CD-77B21197FD1B}"/>
              </a:ext>
            </a:extLst>
          </p:cNvPr>
          <p:cNvSpPr>
            <a:spLocks noGrp="1"/>
          </p:cNvSpPr>
          <p:nvPr>
            <p:ph sz="quarter" idx="14"/>
          </p:nvPr>
        </p:nvSpPr>
        <p:spPr>
          <a:xfrm>
            <a:off x="457199" y="2702908"/>
            <a:ext cx="2595564" cy="427805"/>
          </a:xfrm>
        </p:spPr>
        <p:txBody>
          <a:bodyPr/>
          <a:lstStyle/>
          <a:p>
            <a:pPr lvl="1"/>
            <a:r>
              <a:rPr lang="en-US" altLang="en-US" dirty="0"/>
              <a:t>Greater than</a:t>
            </a:r>
            <a:endParaRPr lang="en-US" dirty="0"/>
          </a:p>
        </p:txBody>
      </p:sp>
      <p:sp>
        <p:nvSpPr>
          <p:cNvPr id="5" name="Content Placeholder 4">
            <a:extLst>
              <a:ext uri="{FF2B5EF4-FFF2-40B4-BE49-F238E27FC236}">
                <a16:creationId xmlns:a16="http://schemas.microsoft.com/office/drawing/2014/main" id="{CE445A93-B83F-4DDD-BE14-4E56FCE0B390}"/>
              </a:ext>
            </a:extLst>
          </p:cNvPr>
          <p:cNvSpPr>
            <a:spLocks noGrp="1"/>
          </p:cNvSpPr>
          <p:nvPr>
            <p:ph sz="quarter" idx="15"/>
          </p:nvPr>
        </p:nvSpPr>
        <p:spPr>
          <a:xfrm>
            <a:off x="457199" y="3330155"/>
            <a:ext cx="8229600" cy="1845609"/>
          </a:xfrm>
        </p:spPr>
        <p:txBody>
          <a:bodyPr/>
          <a:lstStyle/>
          <a:p>
            <a:pPr lvl="1"/>
            <a:r>
              <a:rPr lang="en-US" altLang="en-US" dirty="0"/>
              <a:t>P</a:t>
            </a:r>
            <a:r>
              <a:rPr lang="en-US" altLang="en-US" sz="100" dirty="0"/>
              <a:t> </a:t>
            </a:r>
            <a:r>
              <a:rPr lang="en-US" altLang="en-US" dirty="0"/>
              <a:t>B</a:t>
            </a:r>
            <a:r>
              <a:rPr lang="en-US" altLang="en-US" sz="100" dirty="0"/>
              <a:t> </a:t>
            </a:r>
            <a:r>
              <a:rPr lang="en-US" altLang="en-US" dirty="0"/>
              <a:t>S</a:t>
            </a:r>
          </a:p>
          <a:p>
            <a:pPr lvl="2"/>
            <a:r>
              <a:rPr lang="en-US" altLang="en-US" dirty="0"/>
              <a:t>&gt;20 platelets per 100× oil immersion field</a:t>
            </a:r>
          </a:p>
          <a:p>
            <a:pPr lvl="1"/>
            <a:r>
              <a:rPr lang="en-US" altLang="en-US" dirty="0"/>
              <a:t>Result of ↑ production by B</a:t>
            </a:r>
            <a:r>
              <a:rPr lang="en-US" altLang="en-US" sz="100" dirty="0"/>
              <a:t> </a:t>
            </a:r>
            <a:r>
              <a:rPr lang="en-US" altLang="en-US" dirty="0"/>
              <a:t>M (not prolonged lifespan)</a:t>
            </a:r>
          </a:p>
          <a:p>
            <a:pPr lvl="1"/>
            <a:r>
              <a:rPr lang="en-US" altLang="en-US" dirty="0"/>
              <a:t>↑ B</a:t>
            </a:r>
            <a:r>
              <a:rPr lang="en-US" altLang="en-US" sz="100" dirty="0"/>
              <a:t> </a:t>
            </a:r>
            <a:r>
              <a:rPr lang="en-US" altLang="en-US" dirty="0"/>
              <a:t>M megakaryocytes</a:t>
            </a:r>
          </a:p>
        </p:txBody>
      </p:sp>
      <p:graphicFrame>
        <p:nvGraphicFramePr>
          <p:cNvPr id="6" name="Object 5" descr="450 times 10 cubed per micro liter">
            <a:extLst>
              <a:ext uri="{FF2B5EF4-FFF2-40B4-BE49-F238E27FC236}">
                <a16:creationId xmlns:a16="http://schemas.microsoft.com/office/drawing/2014/main" id="{5A73A6E8-D0C7-42A2-87FE-2171B69A229C}"/>
              </a:ext>
            </a:extLst>
          </p:cNvPr>
          <p:cNvGraphicFramePr>
            <a:graphicFrameLocks noChangeAspect="1"/>
          </p:cNvGraphicFramePr>
          <p:nvPr>
            <p:extLst>
              <p:ext uri="{D42A27DB-BD31-4B8C-83A1-F6EECF244321}">
                <p14:modId xmlns:p14="http://schemas.microsoft.com/office/powerpoint/2010/main" val="985026556"/>
              </p:ext>
            </p:extLst>
          </p:nvPr>
        </p:nvGraphicFramePr>
        <p:xfrm>
          <a:off x="2516896" y="2687747"/>
          <a:ext cx="1977121" cy="329521"/>
        </p:xfrm>
        <a:graphic>
          <a:graphicData uri="http://schemas.openxmlformats.org/presentationml/2006/ole">
            <mc:AlternateContent xmlns:mc="http://schemas.openxmlformats.org/markup-compatibility/2006">
              <mc:Choice xmlns:v="urn:schemas-microsoft-com:vml" Requires="v">
                <p:oleObj name="Equation" r:id="rId2" imgW="2057400" imgH="342720" progId="Equation.DSMT4">
                  <p:embed/>
                </p:oleObj>
              </mc:Choice>
              <mc:Fallback>
                <p:oleObj name="Equation" r:id="rId2" imgW="2057400" imgH="342720" progId="Equation.DSMT4">
                  <p:embed/>
                  <p:pic>
                    <p:nvPicPr>
                      <p:cNvPr id="0" name=""/>
                      <p:cNvPicPr/>
                      <p:nvPr/>
                    </p:nvPicPr>
                    <p:blipFill>
                      <a:blip r:embed="rId3"/>
                      <a:stretch>
                        <a:fillRect/>
                      </a:stretch>
                    </p:blipFill>
                    <p:spPr>
                      <a:xfrm>
                        <a:off x="2516896" y="2687747"/>
                        <a:ext cx="1977121" cy="329521"/>
                      </a:xfrm>
                      <a:prstGeom prst="rect">
                        <a:avLst/>
                      </a:prstGeom>
                    </p:spPr>
                  </p:pic>
                </p:oleObj>
              </mc:Fallback>
            </mc:AlternateContent>
          </a:graphicData>
        </a:graphic>
      </p:graphicFrame>
    </p:spTree>
    <p:extLst>
      <p:ext uri="{BB962C8B-B14F-4D97-AF65-F5344CB8AC3E}">
        <p14:creationId xmlns:p14="http://schemas.microsoft.com/office/powerpoint/2010/main" val="1582655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ADFA-20A9-4C15-A5DF-1A752DCF0525}"/>
              </a:ext>
            </a:extLst>
          </p:cNvPr>
          <p:cNvSpPr>
            <a:spLocks noGrp="1"/>
          </p:cNvSpPr>
          <p:nvPr>
            <p:ph type="title"/>
          </p:nvPr>
        </p:nvSpPr>
        <p:spPr/>
        <p:txBody>
          <a:bodyPr/>
          <a:lstStyle/>
          <a:p>
            <a:r>
              <a:rPr lang="en-US" dirty="0"/>
              <a:t>Thrombocytosis </a:t>
            </a:r>
            <a:r>
              <a:rPr lang="en-US" sz="2000" b="0" dirty="0"/>
              <a:t>(2 of 3)</a:t>
            </a:r>
          </a:p>
        </p:txBody>
      </p:sp>
      <p:sp>
        <p:nvSpPr>
          <p:cNvPr id="4" name="Content Placeholder 3">
            <a:extLst>
              <a:ext uri="{FF2B5EF4-FFF2-40B4-BE49-F238E27FC236}">
                <a16:creationId xmlns:a16="http://schemas.microsoft.com/office/drawing/2014/main" id="{DAE6C215-6448-4D74-8564-6C3114C6F4ED}"/>
              </a:ext>
            </a:extLst>
          </p:cNvPr>
          <p:cNvSpPr>
            <a:spLocks noGrp="1"/>
          </p:cNvSpPr>
          <p:nvPr>
            <p:ph sz="quarter" idx="13"/>
          </p:nvPr>
        </p:nvSpPr>
        <p:spPr>
          <a:xfrm>
            <a:off x="382555" y="1796063"/>
            <a:ext cx="8229600" cy="1230672"/>
          </a:xfrm>
        </p:spPr>
        <p:txBody>
          <a:bodyPr/>
          <a:lstStyle/>
          <a:p>
            <a:r>
              <a:rPr lang="en-US" altLang="en-US" dirty="0"/>
              <a:t>Primary thrombocytosis</a:t>
            </a:r>
          </a:p>
          <a:p>
            <a:pPr lvl="1"/>
            <a:r>
              <a:rPr lang="en-US" altLang="en-US" dirty="0"/>
              <a:t>M</a:t>
            </a:r>
            <a:r>
              <a:rPr lang="en-US" altLang="en-US" sz="100" dirty="0"/>
              <a:t> </a:t>
            </a:r>
            <a:r>
              <a:rPr lang="en-US" altLang="en-US" dirty="0"/>
              <a:t>K proliferation and maturation bypass normal regulatory mechanisms</a:t>
            </a:r>
          </a:p>
        </p:txBody>
      </p:sp>
      <p:sp>
        <p:nvSpPr>
          <p:cNvPr id="5" name="Content Placeholder 4">
            <a:extLst>
              <a:ext uri="{FF2B5EF4-FFF2-40B4-BE49-F238E27FC236}">
                <a16:creationId xmlns:a16="http://schemas.microsoft.com/office/drawing/2014/main" id="{54610747-A411-4541-AB8B-58DB2BD07C43}"/>
              </a:ext>
            </a:extLst>
          </p:cNvPr>
          <p:cNvSpPr>
            <a:spLocks noGrp="1"/>
          </p:cNvSpPr>
          <p:nvPr>
            <p:ph sz="quarter" idx="14"/>
          </p:nvPr>
        </p:nvSpPr>
        <p:spPr>
          <a:xfrm>
            <a:off x="276224" y="3005927"/>
            <a:ext cx="3607593" cy="405194"/>
          </a:xfrm>
        </p:spPr>
        <p:txBody>
          <a:bodyPr/>
          <a:lstStyle/>
          <a:p>
            <a:pPr lvl="1"/>
            <a:r>
              <a:rPr lang="en-US" altLang="en-US" dirty="0"/>
              <a:t>Platelet counts often</a:t>
            </a:r>
            <a:endParaRPr lang="en-US" dirty="0"/>
          </a:p>
        </p:txBody>
      </p:sp>
      <p:sp>
        <p:nvSpPr>
          <p:cNvPr id="6" name="Content Placeholder 5">
            <a:extLst>
              <a:ext uri="{FF2B5EF4-FFF2-40B4-BE49-F238E27FC236}">
                <a16:creationId xmlns:a16="http://schemas.microsoft.com/office/drawing/2014/main" id="{12CCC5AF-15DC-4DC3-BB96-DE68EA9B3D99}"/>
              </a:ext>
            </a:extLst>
          </p:cNvPr>
          <p:cNvSpPr>
            <a:spLocks noGrp="1"/>
          </p:cNvSpPr>
          <p:nvPr>
            <p:ph sz="quarter" idx="15"/>
          </p:nvPr>
        </p:nvSpPr>
        <p:spPr>
          <a:xfrm>
            <a:off x="276224" y="3509602"/>
            <a:ext cx="8591551" cy="3067713"/>
          </a:xfrm>
        </p:spPr>
        <p:txBody>
          <a:bodyPr/>
          <a:lstStyle/>
          <a:p>
            <a:pPr lvl="1"/>
            <a:r>
              <a:rPr lang="en-US" altLang="en-US" dirty="0"/>
              <a:t>B</a:t>
            </a:r>
            <a:r>
              <a:rPr lang="en-US" altLang="en-US" sz="100" dirty="0"/>
              <a:t> </a:t>
            </a:r>
            <a:r>
              <a:rPr lang="en-US" altLang="en-US" dirty="0"/>
              <a:t>M-M</a:t>
            </a:r>
            <a:r>
              <a:rPr lang="en-US" altLang="en-US" sz="100" dirty="0"/>
              <a:t> </a:t>
            </a:r>
            <a:r>
              <a:rPr lang="en-US" altLang="en-US" dirty="0"/>
              <a:t>K hyperplasia with increased ploidy</a:t>
            </a:r>
          </a:p>
          <a:p>
            <a:pPr lvl="1"/>
            <a:r>
              <a:rPr lang="en-US" altLang="en-US" dirty="0"/>
              <a:t>Familial</a:t>
            </a:r>
          </a:p>
          <a:p>
            <a:pPr lvl="2"/>
            <a:r>
              <a:rPr lang="en-US" altLang="en-US" dirty="0"/>
              <a:t>Mutations of T</a:t>
            </a:r>
            <a:r>
              <a:rPr lang="en-US" altLang="en-US" sz="100" dirty="0"/>
              <a:t> </a:t>
            </a:r>
            <a:r>
              <a:rPr lang="en-US" altLang="en-US" dirty="0"/>
              <a:t>P</a:t>
            </a:r>
            <a:r>
              <a:rPr lang="en-US" altLang="en-US" sz="100" dirty="0"/>
              <a:t> </a:t>
            </a:r>
            <a:r>
              <a:rPr lang="en-US" altLang="en-US" dirty="0"/>
              <a:t>O production</a:t>
            </a:r>
          </a:p>
          <a:p>
            <a:pPr lvl="1"/>
            <a:r>
              <a:rPr lang="en-US" altLang="en-US" dirty="0"/>
              <a:t>Acquired</a:t>
            </a:r>
          </a:p>
          <a:p>
            <a:pPr lvl="2"/>
            <a:r>
              <a:rPr lang="en-US" altLang="en-US" dirty="0"/>
              <a:t>M</a:t>
            </a:r>
            <a:r>
              <a:rPr lang="en-US" altLang="en-US" sz="100" dirty="0"/>
              <a:t> </a:t>
            </a:r>
            <a:r>
              <a:rPr lang="en-US" altLang="en-US" dirty="0"/>
              <a:t>P</a:t>
            </a:r>
            <a:r>
              <a:rPr lang="en-US" altLang="en-US" sz="100" dirty="0"/>
              <a:t> </a:t>
            </a:r>
            <a:r>
              <a:rPr lang="en-US" altLang="en-US" dirty="0"/>
              <a:t>Ns, M</a:t>
            </a:r>
            <a:r>
              <a:rPr lang="en-US" altLang="en-US" sz="100" dirty="0"/>
              <a:t> </a:t>
            </a:r>
            <a:r>
              <a:rPr lang="en-US" altLang="en-US" dirty="0"/>
              <a:t>D</a:t>
            </a:r>
            <a:r>
              <a:rPr lang="en-US" altLang="en-US" sz="100" dirty="0"/>
              <a:t> </a:t>
            </a:r>
            <a:r>
              <a:rPr lang="en-US" altLang="en-US" dirty="0"/>
              <a:t>S</a:t>
            </a:r>
          </a:p>
          <a:p>
            <a:pPr lvl="3"/>
            <a:r>
              <a:rPr lang="en-US" altLang="en-US" dirty="0"/>
              <a:t>Essential thrombocythemia</a:t>
            </a:r>
          </a:p>
          <a:p>
            <a:pPr lvl="4"/>
            <a:r>
              <a:rPr lang="en-US" altLang="en-US" dirty="0"/>
              <a:t>Most common cause of primary thrombocytosis</a:t>
            </a:r>
          </a:p>
        </p:txBody>
      </p:sp>
      <p:graphicFrame>
        <p:nvGraphicFramePr>
          <p:cNvPr id="8" name="Object 7" descr="greater than 1000 times 10 cubed per micro liter">
            <a:extLst>
              <a:ext uri="{FF2B5EF4-FFF2-40B4-BE49-F238E27FC236}">
                <a16:creationId xmlns:a16="http://schemas.microsoft.com/office/drawing/2014/main" id="{7394ADB5-7371-4429-BB6E-0ECA9982F9A6}"/>
              </a:ext>
            </a:extLst>
          </p:cNvPr>
          <p:cNvGraphicFramePr>
            <a:graphicFrameLocks noChangeAspect="1"/>
          </p:cNvGraphicFramePr>
          <p:nvPr>
            <p:extLst>
              <p:ext uri="{D42A27DB-BD31-4B8C-83A1-F6EECF244321}">
                <p14:modId xmlns:p14="http://schemas.microsoft.com/office/powerpoint/2010/main" val="3077522428"/>
              </p:ext>
            </p:extLst>
          </p:nvPr>
        </p:nvGraphicFramePr>
        <p:xfrm>
          <a:off x="3346449" y="2976850"/>
          <a:ext cx="2451100" cy="342900"/>
        </p:xfrm>
        <a:graphic>
          <a:graphicData uri="http://schemas.openxmlformats.org/presentationml/2006/ole">
            <mc:AlternateContent xmlns:mc="http://schemas.openxmlformats.org/markup-compatibility/2006">
              <mc:Choice xmlns:v="urn:schemas-microsoft-com:vml" Requires="v">
                <p:oleObj name="Equation" r:id="rId2" imgW="2450880" imgH="342720" progId="Equation.DSMT4">
                  <p:embed/>
                </p:oleObj>
              </mc:Choice>
              <mc:Fallback>
                <p:oleObj name="Equation" r:id="rId2" imgW="2450880" imgH="342720" progId="Equation.DSMT4">
                  <p:embed/>
                  <p:pic>
                    <p:nvPicPr>
                      <p:cNvPr id="0" name=""/>
                      <p:cNvPicPr/>
                      <p:nvPr/>
                    </p:nvPicPr>
                    <p:blipFill>
                      <a:blip r:embed="rId3"/>
                      <a:stretch>
                        <a:fillRect/>
                      </a:stretch>
                    </p:blipFill>
                    <p:spPr>
                      <a:xfrm>
                        <a:off x="3346449" y="2976850"/>
                        <a:ext cx="2451100" cy="342900"/>
                      </a:xfrm>
                      <a:prstGeom prst="rect">
                        <a:avLst/>
                      </a:prstGeom>
                    </p:spPr>
                  </p:pic>
                </p:oleObj>
              </mc:Fallback>
            </mc:AlternateContent>
          </a:graphicData>
        </a:graphic>
      </p:graphicFrame>
    </p:spTree>
    <p:extLst>
      <p:ext uri="{BB962C8B-B14F-4D97-AF65-F5344CB8AC3E}">
        <p14:creationId xmlns:p14="http://schemas.microsoft.com/office/powerpoint/2010/main" val="3762845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270C-6FF5-485D-99ED-09C3A09C38BC}"/>
              </a:ext>
            </a:extLst>
          </p:cNvPr>
          <p:cNvSpPr>
            <a:spLocks noGrp="1"/>
          </p:cNvSpPr>
          <p:nvPr>
            <p:ph type="title"/>
          </p:nvPr>
        </p:nvSpPr>
        <p:spPr/>
        <p:txBody>
          <a:bodyPr/>
          <a:lstStyle/>
          <a:p>
            <a:r>
              <a:rPr lang="en-US" dirty="0"/>
              <a:t>Thrombocytosis </a:t>
            </a:r>
            <a:r>
              <a:rPr lang="en-US" sz="2000" b="0" dirty="0"/>
              <a:t>(3 of 3)</a:t>
            </a:r>
          </a:p>
        </p:txBody>
      </p:sp>
      <p:sp>
        <p:nvSpPr>
          <p:cNvPr id="3" name="Content Placeholder 2">
            <a:extLst>
              <a:ext uri="{FF2B5EF4-FFF2-40B4-BE49-F238E27FC236}">
                <a16:creationId xmlns:a16="http://schemas.microsoft.com/office/drawing/2014/main" id="{F172DDDD-36A4-4326-8219-9D02FC45C2DE}"/>
              </a:ext>
            </a:extLst>
          </p:cNvPr>
          <p:cNvSpPr>
            <a:spLocks noGrp="1"/>
          </p:cNvSpPr>
          <p:nvPr>
            <p:ph sz="quarter" idx="13"/>
          </p:nvPr>
        </p:nvSpPr>
        <p:spPr>
          <a:xfrm>
            <a:off x="457200" y="1943009"/>
            <a:ext cx="8229600" cy="859213"/>
          </a:xfrm>
        </p:spPr>
        <p:txBody>
          <a:bodyPr/>
          <a:lstStyle/>
          <a:p>
            <a:r>
              <a:rPr lang="en-US" altLang="en-US" dirty="0"/>
              <a:t>Secondary (reactive) thrombocytosis</a:t>
            </a:r>
          </a:p>
          <a:p>
            <a:pPr lvl="1"/>
            <a:r>
              <a:rPr lang="en-US" altLang="en-US" dirty="0"/>
              <a:t>↑ platelets caused by another disease or condition</a:t>
            </a:r>
          </a:p>
        </p:txBody>
      </p:sp>
      <p:sp>
        <p:nvSpPr>
          <p:cNvPr id="4" name="Content Placeholder 3">
            <a:extLst>
              <a:ext uri="{FF2B5EF4-FFF2-40B4-BE49-F238E27FC236}">
                <a16:creationId xmlns:a16="http://schemas.microsoft.com/office/drawing/2014/main" id="{D00EE80A-AFA2-4C8A-94F8-E34437C42E34}"/>
              </a:ext>
            </a:extLst>
          </p:cNvPr>
          <p:cNvSpPr>
            <a:spLocks noGrp="1"/>
          </p:cNvSpPr>
          <p:nvPr>
            <p:ph sz="quarter" idx="14"/>
          </p:nvPr>
        </p:nvSpPr>
        <p:spPr>
          <a:xfrm>
            <a:off x="382556" y="3024494"/>
            <a:ext cx="3914775" cy="424069"/>
          </a:xfrm>
        </p:spPr>
        <p:txBody>
          <a:bodyPr/>
          <a:lstStyle/>
          <a:p>
            <a:pPr lvl="1"/>
            <a:r>
              <a:rPr lang="en-US" altLang="en-US" dirty="0"/>
              <a:t>Platelet counts usually</a:t>
            </a:r>
            <a:endParaRPr lang="en-US" dirty="0"/>
          </a:p>
        </p:txBody>
      </p:sp>
      <p:sp>
        <p:nvSpPr>
          <p:cNvPr id="5" name="Content Placeholder 4">
            <a:extLst>
              <a:ext uri="{FF2B5EF4-FFF2-40B4-BE49-F238E27FC236}">
                <a16:creationId xmlns:a16="http://schemas.microsoft.com/office/drawing/2014/main" id="{E0556032-091C-4945-98B4-D84A92C5B2EE}"/>
              </a:ext>
            </a:extLst>
          </p:cNvPr>
          <p:cNvSpPr>
            <a:spLocks noGrp="1"/>
          </p:cNvSpPr>
          <p:nvPr>
            <p:ph sz="quarter" idx="15"/>
          </p:nvPr>
        </p:nvSpPr>
        <p:spPr>
          <a:xfrm>
            <a:off x="382556" y="3625861"/>
            <a:ext cx="8229600" cy="442445"/>
          </a:xfrm>
        </p:spPr>
        <p:txBody>
          <a:bodyPr/>
          <a:lstStyle/>
          <a:p>
            <a:r>
              <a:rPr lang="en-US" altLang="en-US" dirty="0"/>
              <a:t>Transient thrombocytosis</a:t>
            </a:r>
          </a:p>
        </p:txBody>
      </p:sp>
      <p:graphicFrame>
        <p:nvGraphicFramePr>
          <p:cNvPr id="6" name="Object 5" descr="less than 1000 times 10 cubed per micro liter">
            <a:extLst>
              <a:ext uri="{FF2B5EF4-FFF2-40B4-BE49-F238E27FC236}">
                <a16:creationId xmlns:a16="http://schemas.microsoft.com/office/drawing/2014/main" id="{797F40BA-7506-4B47-B90F-B32996C5D591}"/>
              </a:ext>
            </a:extLst>
          </p:cNvPr>
          <p:cNvGraphicFramePr>
            <a:graphicFrameLocks noChangeAspect="1"/>
          </p:cNvGraphicFramePr>
          <p:nvPr>
            <p:extLst>
              <p:ext uri="{D42A27DB-BD31-4B8C-83A1-F6EECF244321}">
                <p14:modId xmlns:p14="http://schemas.microsoft.com/office/powerpoint/2010/main" val="842487204"/>
              </p:ext>
            </p:extLst>
          </p:nvPr>
        </p:nvGraphicFramePr>
        <p:xfrm>
          <a:off x="3832431" y="3060689"/>
          <a:ext cx="2438400" cy="342900"/>
        </p:xfrm>
        <a:graphic>
          <a:graphicData uri="http://schemas.openxmlformats.org/presentationml/2006/ole">
            <mc:AlternateContent xmlns:mc="http://schemas.openxmlformats.org/markup-compatibility/2006">
              <mc:Choice xmlns:v="urn:schemas-microsoft-com:vml" Requires="v">
                <p:oleObj name="Equation" r:id="rId2" imgW="2438280" imgH="342720" progId="Equation.DSMT4">
                  <p:embed/>
                </p:oleObj>
              </mc:Choice>
              <mc:Fallback>
                <p:oleObj name="Equation" r:id="rId2" imgW="2438280" imgH="342720" progId="Equation.DSMT4">
                  <p:embed/>
                  <p:pic>
                    <p:nvPicPr>
                      <p:cNvPr id="0" name=""/>
                      <p:cNvPicPr/>
                      <p:nvPr/>
                    </p:nvPicPr>
                    <p:blipFill>
                      <a:blip r:embed="rId3"/>
                      <a:stretch>
                        <a:fillRect/>
                      </a:stretch>
                    </p:blipFill>
                    <p:spPr>
                      <a:xfrm>
                        <a:off x="3832431" y="3060689"/>
                        <a:ext cx="2438400" cy="342900"/>
                      </a:xfrm>
                      <a:prstGeom prst="rect">
                        <a:avLst/>
                      </a:prstGeom>
                    </p:spPr>
                  </p:pic>
                </p:oleObj>
              </mc:Fallback>
            </mc:AlternateContent>
          </a:graphicData>
        </a:graphic>
      </p:graphicFrame>
    </p:spTree>
    <p:extLst>
      <p:ext uri="{BB962C8B-B14F-4D97-AF65-F5344CB8AC3E}">
        <p14:creationId xmlns:p14="http://schemas.microsoft.com/office/powerpoint/2010/main" val="945892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71E7-744D-41AD-A4BF-FD50980E7970}"/>
              </a:ext>
            </a:extLst>
          </p:cNvPr>
          <p:cNvSpPr>
            <a:spLocks noGrp="1"/>
          </p:cNvSpPr>
          <p:nvPr>
            <p:ph type="title"/>
          </p:nvPr>
        </p:nvSpPr>
        <p:spPr/>
        <p:txBody>
          <a:bodyPr/>
          <a:lstStyle/>
          <a:p>
            <a:r>
              <a:rPr lang="en-US" altLang="en-US" sz="3400" dirty="0"/>
              <a:t>Table 33-10 Causes of Thrombocytosis</a:t>
            </a:r>
            <a:endParaRPr lang="en-US" sz="3400" dirty="0"/>
          </a:p>
        </p:txBody>
      </p:sp>
      <p:graphicFrame>
        <p:nvGraphicFramePr>
          <p:cNvPr id="4" name="Table 3">
            <a:extLst>
              <a:ext uri="{FF2B5EF4-FFF2-40B4-BE49-F238E27FC236}">
                <a16:creationId xmlns:a16="http://schemas.microsoft.com/office/drawing/2014/main" id="{D30AD0EF-567B-4123-8ECE-05674754F205}"/>
              </a:ext>
            </a:extLst>
          </p:cNvPr>
          <p:cNvGraphicFramePr>
            <a:graphicFrameLocks noGrp="1"/>
          </p:cNvGraphicFramePr>
          <p:nvPr>
            <p:extLst>
              <p:ext uri="{D42A27DB-BD31-4B8C-83A1-F6EECF244321}">
                <p14:modId xmlns:p14="http://schemas.microsoft.com/office/powerpoint/2010/main" val="1016738015"/>
              </p:ext>
            </p:extLst>
          </p:nvPr>
        </p:nvGraphicFramePr>
        <p:xfrm>
          <a:off x="305276" y="1911901"/>
          <a:ext cx="8533448" cy="4307505"/>
        </p:xfrm>
        <a:graphic>
          <a:graphicData uri="http://schemas.openxmlformats.org/drawingml/2006/table">
            <a:tbl>
              <a:tblPr firstRow="1" bandRow="1">
                <a:tableStyleId>{2D5ABB26-0587-4C30-8999-92F81FD0307C}</a:tableStyleId>
              </a:tblPr>
              <a:tblGrid>
                <a:gridCol w="2503714">
                  <a:extLst>
                    <a:ext uri="{9D8B030D-6E8A-4147-A177-3AD203B41FA5}">
                      <a16:colId xmlns:a16="http://schemas.microsoft.com/office/drawing/2014/main" val="468510772"/>
                    </a:ext>
                  </a:extLst>
                </a:gridCol>
                <a:gridCol w="3643086">
                  <a:extLst>
                    <a:ext uri="{9D8B030D-6E8A-4147-A177-3AD203B41FA5}">
                      <a16:colId xmlns:a16="http://schemas.microsoft.com/office/drawing/2014/main" val="2019641990"/>
                    </a:ext>
                  </a:extLst>
                </a:gridCol>
                <a:gridCol w="2386648">
                  <a:extLst>
                    <a:ext uri="{9D8B030D-6E8A-4147-A177-3AD203B41FA5}">
                      <a16:colId xmlns:a16="http://schemas.microsoft.com/office/drawing/2014/main" val="1770338432"/>
                    </a:ext>
                  </a:extLst>
                </a:gridCol>
              </a:tblGrid>
              <a:tr h="427873">
                <a:tc>
                  <a:txBody>
                    <a:bodyPr/>
                    <a:lstStyle/>
                    <a:p>
                      <a:pPr marL="0" marR="0">
                        <a:spcBef>
                          <a:spcPts val="0"/>
                        </a:spcBef>
                        <a:spcAft>
                          <a:spcPts val="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Primary Thrombocytosis</a:t>
                      </a:r>
                      <a:endParaRPr lang="en-US" sz="1400"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Secondary (Reactive) Thrombocytosis</a:t>
                      </a:r>
                      <a:endParaRPr lang="en-US" sz="1400"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Transient Thrombocytosis</a:t>
                      </a:r>
                      <a:endParaRPr lang="en-US" sz="1400"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530252"/>
                  </a:ext>
                </a:extLst>
              </a:tr>
              <a:tr h="394187">
                <a:tc>
                  <a:txBody>
                    <a:bodyPr/>
                    <a:lstStyle/>
                    <a:p>
                      <a:pPr marL="88900" marR="0" indent="-8890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Familial thrombocytosis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Acute hemorrhage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Vigorous exercise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331242"/>
                  </a:ext>
                </a:extLst>
              </a:tr>
              <a:tr h="394187">
                <a:tc>
                  <a:txBody>
                    <a:bodyPr/>
                    <a:lstStyle/>
                    <a:p>
                      <a:pPr marL="88900" marR="0" indent="-8890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Essential thrombocythemia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Epinephrine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3894139"/>
                  </a:ext>
                </a:extLst>
              </a:tr>
              <a:tr h="453585">
                <a:tc>
                  <a:txBody>
                    <a:bodyPr/>
                    <a:lstStyle/>
                    <a:p>
                      <a:pPr marL="0" marR="0" indent="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Chronic myelogenous leukemia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Postsplenectomy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Childbirth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667351"/>
                  </a:ext>
                </a:extLst>
              </a:tr>
              <a:tr h="286051">
                <a:tc>
                  <a:txBody>
                    <a:bodyPr/>
                    <a:lstStyle/>
                    <a:p>
                      <a:pPr marL="88900" marR="0" indent="-8890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Polycythemia vera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Malignant diseases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b="0" kern="0" spc="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b="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9407"/>
                  </a:ext>
                </a:extLst>
              </a:tr>
              <a:tr h="453585">
                <a:tc>
                  <a:txBody>
                    <a:bodyPr/>
                    <a:lstStyle/>
                    <a:p>
                      <a:pPr marL="0" marR="0" indent="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Chronic idiopathic myelofibrosis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Chronic inflammatory diseases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4948"/>
                  </a:ext>
                </a:extLst>
              </a:tr>
              <a:tr h="394187">
                <a:tc>
                  <a:txBody>
                    <a:bodyPr/>
                    <a:lstStyle/>
                    <a:p>
                      <a:pPr marL="88900" marR="0" indent="-8890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M</a:t>
                      </a:r>
                      <a:r>
                        <a:rPr lang="en-US" sz="100" baseline="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S with ring sideroblasts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Iron-deficiency anemia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106520"/>
                  </a:ext>
                </a:extLst>
              </a:tr>
              <a:tr h="394187">
                <a:tc>
                  <a:txBody>
                    <a:bodyPr/>
                    <a:lstStyle/>
                    <a:p>
                      <a:pPr marL="0" marR="0">
                        <a:spcBef>
                          <a:spcPts val="0"/>
                        </a:spcBef>
                        <a:spcAft>
                          <a:spcPts val="0"/>
                        </a:spcAft>
                        <a:tabLst>
                          <a:tab pos="1193800" algn="l"/>
                          <a:tab pos="2641600" algn="l"/>
                        </a:tabLst>
                      </a:pPr>
                      <a:r>
                        <a:rPr lang="en-US" sz="1400" kern="0" spc="0" dirty="0">
                          <a:solidFill>
                            <a:srgbClr val="000000"/>
                          </a:solidFill>
                          <a:effectLst/>
                          <a:latin typeface="+mn-lt"/>
                          <a:ea typeface="Times New Roman" panose="02020603050405020304" pitchFamily="18" charset="0"/>
                          <a:cs typeface="Times New Roman" panose="02020603050405020304" pitchFamily="18" charset="0"/>
                        </a:rPr>
                        <a:t>M</a:t>
                      </a:r>
                      <a:r>
                        <a:rPr lang="en-US" sz="10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kern="0" spc="0" dirty="0">
                          <a:solidFill>
                            <a:srgbClr val="000000"/>
                          </a:solidFill>
                          <a:effectLst/>
                          <a:latin typeface="+mn-lt"/>
                          <a:ea typeface="Times New Roman" panose="02020603050405020304" pitchFamily="18" charset="0"/>
                          <a:cs typeface="Times New Roman" panose="02020603050405020304" pitchFamily="18" charset="0"/>
                        </a:rPr>
                        <a:t>D</a:t>
                      </a:r>
                      <a:r>
                        <a:rPr lang="en-US" sz="10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kern="0" spc="0" dirty="0">
                          <a:solidFill>
                            <a:srgbClr val="000000"/>
                          </a:solidFill>
                          <a:effectLst/>
                          <a:latin typeface="+mn-lt"/>
                          <a:ea typeface="Times New Roman" panose="02020603050405020304" pitchFamily="18" charset="0"/>
                          <a:cs typeface="Times New Roman" panose="02020603050405020304" pitchFamily="18" charset="0"/>
                        </a:rPr>
                        <a:t>S with isolated del(5q)</a:t>
                      </a:r>
                      <a:endParaRPr lang="en-US" sz="14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Hemolytic anemia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99276"/>
                  </a:ext>
                </a:extLst>
              </a:tr>
              <a:tr h="1109663">
                <a:tc>
                  <a:txBody>
                    <a:bodyPr/>
                    <a:lstStyle/>
                    <a:p>
                      <a:pPr marL="0" marR="0">
                        <a:spcBef>
                          <a:spcPts val="0"/>
                        </a:spcBef>
                        <a:spcAft>
                          <a:spcPts val="0"/>
                        </a:spcAft>
                        <a:tabLst>
                          <a:tab pos="1193800" algn="l"/>
                          <a:tab pos="2641600" algn="l"/>
                        </a:tabLst>
                      </a:pPr>
                      <a:r>
                        <a:rPr lang="en-US" sz="1400" b="0" kern="0" spc="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0"/>
                        </a:spcAft>
                        <a:buFont typeface="Arial" pitchFamily="34" charset="0"/>
                        <a:buNone/>
                        <a:tabLst>
                          <a:tab pos="1193800" algn="l"/>
                          <a:tab pos="2641600" algn="l"/>
                        </a:tabLst>
                      </a:pPr>
                      <a:r>
                        <a:rPr lang="en-US" sz="1400" dirty="0">
                          <a:solidFill>
                            <a:srgbClr val="000000"/>
                          </a:solidFill>
                          <a:effectLst/>
                          <a:latin typeface="+mn-lt"/>
                          <a:ea typeface="Times New Roman" panose="02020603050405020304" pitchFamily="18" charset="0"/>
                        </a:rPr>
                        <a:t>Recovery from thrombocytopenia</a:t>
                      </a:r>
                    </a:p>
                    <a:p>
                      <a:pPr marL="256032" marR="0" indent="-256032">
                        <a:spcBef>
                          <a:spcPts val="500"/>
                        </a:spcBef>
                        <a:spcAft>
                          <a:spcPts val="0"/>
                        </a:spcAft>
                        <a:buClr>
                          <a:srgbClr val="007FA3"/>
                        </a:buClr>
                        <a:buFont typeface="Arial"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Alcohol-induced thrombocy-topenia</a:t>
                      </a:r>
                    </a:p>
                    <a:p>
                      <a:pPr marL="256032" marR="0" indent="-256032">
                        <a:spcBef>
                          <a:spcPts val="500"/>
                        </a:spcBef>
                        <a:spcAft>
                          <a:spcPts val="0"/>
                        </a:spcAft>
                        <a:buClr>
                          <a:srgbClr val="007FA3"/>
                        </a:buClr>
                        <a:buFont typeface="Arial"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Chemotherapeutic drugs</a:t>
                      </a:r>
                    </a:p>
                    <a:p>
                      <a:pPr marL="256032" marR="0" indent="-256032">
                        <a:spcBef>
                          <a:spcPts val="500"/>
                        </a:spcBef>
                        <a:spcAft>
                          <a:spcPts val="0"/>
                        </a:spcAft>
                        <a:buClr>
                          <a:srgbClr val="007FA3"/>
                        </a:buClr>
                        <a:buFont typeface="Arial" pitchFamily="34" charset="0"/>
                        <a:buChar char="•"/>
                        <a:tabLst>
                          <a:tab pos="1193800" algn="l"/>
                          <a:tab pos="2641600" algn="l"/>
                        </a:tabLst>
                      </a:pPr>
                      <a:r>
                        <a:rPr lang="en-US" sz="1400" dirty="0">
                          <a:solidFill>
                            <a:srgbClr val="000000"/>
                          </a:solidFill>
                          <a:effectLst/>
                          <a:latin typeface="+mn-lt"/>
                          <a:ea typeface="Times New Roman" panose="02020603050405020304" pitchFamily="18" charset="0"/>
                        </a:rPr>
                        <a:t>Therapy of cobalamin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15470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8816-E930-4F83-9FCA-2E8DBFD6FDAC}"/>
              </a:ext>
            </a:extLst>
          </p:cNvPr>
          <p:cNvSpPr>
            <a:spLocks noGrp="1"/>
          </p:cNvSpPr>
          <p:nvPr>
            <p:ph type="ctrTitle"/>
          </p:nvPr>
        </p:nvSpPr>
        <p:spPr/>
        <p:txBody>
          <a:bodyPr lIns="0" tIns="0" rIns="0" bIns="0">
            <a:normAutofit/>
          </a:bodyPr>
          <a:lstStyle/>
          <a:p>
            <a:r>
              <a:rPr lang="en-US" sz="6000" dirty="0"/>
              <a:t>Qualitative (Functional) Platelet Disorders</a:t>
            </a:r>
          </a:p>
        </p:txBody>
      </p:sp>
    </p:spTree>
    <p:extLst>
      <p:ext uri="{BB962C8B-B14F-4D97-AF65-F5344CB8AC3E}">
        <p14:creationId xmlns:p14="http://schemas.microsoft.com/office/powerpoint/2010/main" val="3588904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A1CC-31CD-4ADD-985E-D999DCBE9F71}"/>
              </a:ext>
            </a:extLst>
          </p:cNvPr>
          <p:cNvSpPr>
            <a:spLocks noGrp="1"/>
          </p:cNvSpPr>
          <p:nvPr>
            <p:ph type="title"/>
          </p:nvPr>
        </p:nvSpPr>
        <p:spPr/>
        <p:txBody>
          <a:bodyPr/>
          <a:lstStyle/>
          <a:p>
            <a:r>
              <a:rPr lang="en-US" dirty="0"/>
              <a:t>Qualitative Platelet Disorders </a:t>
            </a:r>
            <a:r>
              <a:rPr lang="en-US" sz="2000" b="0" dirty="0"/>
              <a:t>(1 of 2)</a:t>
            </a:r>
          </a:p>
        </p:txBody>
      </p:sp>
      <p:sp>
        <p:nvSpPr>
          <p:cNvPr id="3" name="Content Placeholder 2">
            <a:extLst>
              <a:ext uri="{FF2B5EF4-FFF2-40B4-BE49-F238E27FC236}">
                <a16:creationId xmlns:a16="http://schemas.microsoft.com/office/drawing/2014/main" id="{3EDB6427-187F-44B1-A6C0-C7B96056F1E9}"/>
              </a:ext>
            </a:extLst>
          </p:cNvPr>
          <p:cNvSpPr>
            <a:spLocks noGrp="1"/>
          </p:cNvSpPr>
          <p:nvPr>
            <p:ph sz="quarter" idx="13"/>
          </p:nvPr>
        </p:nvSpPr>
        <p:spPr>
          <a:xfrm>
            <a:off x="457200" y="1966873"/>
            <a:ext cx="8229600" cy="4434275"/>
          </a:xfrm>
        </p:spPr>
        <p:txBody>
          <a:bodyPr/>
          <a:lstStyle/>
          <a:p>
            <a:r>
              <a:rPr lang="en-US" altLang="en-US" dirty="0"/>
              <a:t>Clinical symptoms vary</a:t>
            </a:r>
          </a:p>
          <a:p>
            <a:pPr lvl="1"/>
            <a:r>
              <a:rPr lang="en-US" altLang="en-US" dirty="0"/>
              <a:t>Asymptomatic → mild, easy bruisability → severe, life-threatening hemorrhaging</a:t>
            </a:r>
          </a:p>
          <a:p>
            <a:r>
              <a:rPr lang="en-US" altLang="en-US" dirty="0"/>
              <a:t>Type of bleeding</a:t>
            </a:r>
          </a:p>
          <a:p>
            <a:pPr lvl="1"/>
            <a:r>
              <a:rPr lang="en-US" altLang="en-US" dirty="0"/>
              <a:t>Petechiae</a:t>
            </a:r>
          </a:p>
          <a:p>
            <a:pPr lvl="1"/>
            <a:r>
              <a:rPr lang="en-US" altLang="en-US" dirty="0"/>
              <a:t>Easy and spontaneous bruising</a:t>
            </a:r>
          </a:p>
          <a:p>
            <a:pPr lvl="1"/>
            <a:r>
              <a:rPr lang="en-US" altLang="en-US" dirty="0"/>
              <a:t>Bleeding from mucous membranes</a:t>
            </a:r>
          </a:p>
          <a:p>
            <a:pPr lvl="1"/>
            <a:r>
              <a:rPr lang="en-US" altLang="en-US" dirty="0"/>
              <a:t>Prolonged bleeding from trauma</a:t>
            </a:r>
          </a:p>
        </p:txBody>
      </p:sp>
    </p:spTree>
    <p:extLst>
      <p:ext uri="{BB962C8B-B14F-4D97-AF65-F5344CB8AC3E}">
        <p14:creationId xmlns:p14="http://schemas.microsoft.com/office/powerpoint/2010/main" val="1873853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A1CC-31CD-4ADD-985E-D999DCBE9F71}"/>
              </a:ext>
            </a:extLst>
          </p:cNvPr>
          <p:cNvSpPr>
            <a:spLocks noGrp="1"/>
          </p:cNvSpPr>
          <p:nvPr>
            <p:ph type="title"/>
          </p:nvPr>
        </p:nvSpPr>
        <p:spPr/>
        <p:txBody>
          <a:bodyPr/>
          <a:lstStyle/>
          <a:p>
            <a:r>
              <a:rPr lang="en-US" dirty="0"/>
              <a:t>Qualitative Platelet Disorders </a:t>
            </a:r>
            <a:r>
              <a:rPr lang="en-US" sz="2000" b="0" dirty="0"/>
              <a:t>(2 of 2)</a:t>
            </a:r>
          </a:p>
        </p:txBody>
      </p:sp>
      <p:sp>
        <p:nvSpPr>
          <p:cNvPr id="3" name="Content Placeholder 2">
            <a:extLst>
              <a:ext uri="{FF2B5EF4-FFF2-40B4-BE49-F238E27FC236}">
                <a16:creationId xmlns:a16="http://schemas.microsoft.com/office/drawing/2014/main" id="{3EDB6427-187F-44B1-A6C0-C7B96056F1E9}"/>
              </a:ext>
            </a:extLst>
          </p:cNvPr>
          <p:cNvSpPr>
            <a:spLocks noGrp="1"/>
          </p:cNvSpPr>
          <p:nvPr>
            <p:ph sz="quarter" idx="13"/>
          </p:nvPr>
        </p:nvSpPr>
        <p:spPr>
          <a:xfrm>
            <a:off x="342900" y="1976203"/>
            <a:ext cx="8343900" cy="4434275"/>
          </a:xfrm>
        </p:spPr>
        <p:txBody>
          <a:bodyPr/>
          <a:lstStyle/>
          <a:p>
            <a:r>
              <a:rPr lang="en-US" altLang="en-US" dirty="0"/>
              <a:t>Laboratory screening tests results</a:t>
            </a:r>
          </a:p>
          <a:p>
            <a:pPr lvl="1"/>
            <a:r>
              <a:rPr lang="en-US" altLang="en-US" dirty="0"/>
              <a:t>Similar to those found in thrombocytopenia but platelet count usually normal</a:t>
            </a:r>
          </a:p>
          <a:p>
            <a:pPr lvl="1"/>
            <a:r>
              <a:rPr lang="en-US" altLang="en-US" dirty="0"/>
              <a:t>P</a:t>
            </a:r>
            <a:r>
              <a:rPr lang="en-US" altLang="en-US" sz="100" dirty="0"/>
              <a:t> </a:t>
            </a:r>
            <a:r>
              <a:rPr lang="en-US" altLang="en-US" dirty="0"/>
              <a:t>T,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a:t>T, and tests for fibrinolysis-normal</a:t>
            </a:r>
          </a:p>
          <a:p>
            <a:pPr lvl="1"/>
            <a:r>
              <a:rPr lang="en-US" altLang="en-US" dirty="0"/>
              <a:t>Platelet function tests-reflect nature of platelet defect</a:t>
            </a:r>
          </a:p>
        </p:txBody>
      </p:sp>
    </p:spTree>
    <p:extLst>
      <p:ext uri="{BB962C8B-B14F-4D97-AF65-F5344CB8AC3E}">
        <p14:creationId xmlns:p14="http://schemas.microsoft.com/office/powerpoint/2010/main" val="1366622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7CD63-324F-4B25-B146-E1EA349C2F4D}"/>
              </a:ext>
            </a:extLst>
          </p:cNvPr>
          <p:cNvSpPr>
            <a:spLocks noGrp="1"/>
          </p:cNvSpPr>
          <p:nvPr>
            <p:ph type="title"/>
          </p:nvPr>
        </p:nvSpPr>
        <p:spPr/>
        <p:txBody>
          <a:bodyPr/>
          <a:lstStyle/>
          <a:p>
            <a:r>
              <a:rPr lang="en-US" sz="3400" dirty="0"/>
              <a:t>Table 33-11 Inherited Disorders of Platelet Function</a:t>
            </a:r>
          </a:p>
        </p:txBody>
      </p:sp>
      <p:graphicFrame>
        <p:nvGraphicFramePr>
          <p:cNvPr id="4" name="Table 3">
            <a:extLst>
              <a:ext uri="{FF2B5EF4-FFF2-40B4-BE49-F238E27FC236}">
                <a16:creationId xmlns:a16="http://schemas.microsoft.com/office/drawing/2014/main" id="{EBB57C7A-F58F-4BD6-A4C1-3BC26470A250}"/>
              </a:ext>
            </a:extLst>
          </p:cNvPr>
          <p:cNvGraphicFramePr>
            <a:graphicFrameLocks noGrp="1"/>
          </p:cNvGraphicFramePr>
          <p:nvPr>
            <p:extLst>
              <p:ext uri="{D42A27DB-BD31-4B8C-83A1-F6EECF244321}">
                <p14:modId xmlns:p14="http://schemas.microsoft.com/office/powerpoint/2010/main" val="2889785517"/>
              </p:ext>
            </p:extLst>
          </p:nvPr>
        </p:nvGraphicFramePr>
        <p:xfrm>
          <a:off x="304323" y="1812402"/>
          <a:ext cx="8535354" cy="4482431"/>
        </p:xfrm>
        <a:graphic>
          <a:graphicData uri="http://schemas.openxmlformats.org/drawingml/2006/table">
            <a:tbl>
              <a:tblPr firstRow="1" bandRow="1">
                <a:tableStyleId>{2D5ABB26-0587-4C30-8999-92F81FD0307C}</a:tableStyleId>
              </a:tblPr>
              <a:tblGrid>
                <a:gridCol w="1531226">
                  <a:extLst>
                    <a:ext uri="{9D8B030D-6E8A-4147-A177-3AD203B41FA5}">
                      <a16:colId xmlns:a16="http://schemas.microsoft.com/office/drawing/2014/main" val="4168359848"/>
                    </a:ext>
                  </a:extLst>
                </a:gridCol>
                <a:gridCol w="1635661">
                  <a:extLst>
                    <a:ext uri="{9D8B030D-6E8A-4147-A177-3AD203B41FA5}">
                      <a16:colId xmlns:a16="http://schemas.microsoft.com/office/drawing/2014/main" val="2649374695"/>
                    </a:ext>
                  </a:extLst>
                </a:gridCol>
                <a:gridCol w="1278610">
                  <a:extLst>
                    <a:ext uri="{9D8B030D-6E8A-4147-A177-3AD203B41FA5}">
                      <a16:colId xmlns:a16="http://schemas.microsoft.com/office/drawing/2014/main" val="152700827"/>
                    </a:ext>
                  </a:extLst>
                </a:gridCol>
                <a:gridCol w="2633428">
                  <a:extLst>
                    <a:ext uri="{9D8B030D-6E8A-4147-A177-3AD203B41FA5}">
                      <a16:colId xmlns:a16="http://schemas.microsoft.com/office/drawing/2014/main" val="3787728117"/>
                    </a:ext>
                  </a:extLst>
                </a:gridCol>
                <a:gridCol w="1456429">
                  <a:extLst>
                    <a:ext uri="{9D8B030D-6E8A-4147-A177-3AD203B41FA5}">
                      <a16:colId xmlns:a16="http://schemas.microsoft.com/office/drawing/2014/main" val="299073666"/>
                    </a:ext>
                  </a:extLst>
                </a:gridCol>
              </a:tblGrid>
              <a:tr h="761657">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Disorders of Adhesion (Defects in Platelet-Vessel Wall Interaction)</a:t>
                      </a:r>
                      <a:endParaRPr lang="en-US" sz="1200" dirty="0">
                        <a:solidFill>
                          <a:srgbClr val="000000"/>
                        </a:solidFill>
                        <a:effectLst/>
                        <a:latin typeface="+mn-lt"/>
                        <a:ea typeface="Times New Roman" panose="02020603050405020304" pitchFamily="18" charset="0"/>
                      </a:endParaRPr>
                    </a:p>
                  </a:txBody>
                  <a:tcPr marT="17400" marB="17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b="1" kern="0" spc="0" dirty="0">
                          <a:effectLst/>
                          <a:latin typeface="+mn-lt"/>
                          <a:ea typeface="Times New Roman" panose="02020603050405020304" pitchFamily="18" charset="0"/>
                          <a:cs typeface="Times New Roman" panose="02020603050405020304" pitchFamily="18" charset="0"/>
                        </a:rPr>
                        <a:t>Disorders of Aggregation (Defects in Platelet-Platelet Interaction)</a:t>
                      </a:r>
                      <a:endParaRPr lang="en-US" sz="1200" dirty="0">
                        <a:effectLst/>
                        <a:latin typeface="+mn-lt"/>
                        <a:ea typeface="Times New Roman" panose="02020603050405020304" pitchFamily="18" charset="0"/>
                      </a:endParaRPr>
                    </a:p>
                  </a:txBody>
                  <a:tcPr marT="17400" marB="17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Disorders of Platelet Secretion and Abnormalities of Granules</a:t>
                      </a:r>
                      <a:endParaRPr lang="en-US" sz="1200" dirty="0">
                        <a:solidFill>
                          <a:srgbClr val="000000"/>
                        </a:solidFill>
                        <a:effectLst/>
                        <a:latin typeface="+mn-lt"/>
                        <a:ea typeface="Times New Roman" panose="02020603050405020304" pitchFamily="18" charset="0"/>
                      </a:endParaRPr>
                    </a:p>
                  </a:txBody>
                  <a:tcPr marT="17400" marB="17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Disorders of Platelet Secretion and Signal Transduction</a:t>
                      </a:r>
                      <a:endParaRPr lang="en-US" sz="1200" dirty="0">
                        <a:solidFill>
                          <a:srgbClr val="000000"/>
                        </a:solidFill>
                        <a:effectLst/>
                        <a:latin typeface="+mn-lt"/>
                        <a:ea typeface="Times New Roman" panose="02020603050405020304" pitchFamily="18" charset="0"/>
                      </a:endParaRPr>
                    </a:p>
                  </a:txBody>
                  <a:tcPr marT="17400" marB="17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Disorders of Platelet Coagulant-Protein Interaction</a:t>
                      </a:r>
                      <a:endParaRPr lang="en-US" sz="1200" dirty="0">
                        <a:solidFill>
                          <a:srgbClr val="000000"/>
                        </a:solidFill>
                        <a:effectLst/>
                        <a:latin typeface="+mn-lt"/>
                        <a:ea typeface="Times New Roman" panose="02020603050405020304" pitchFamily="18" charset="0"/>
                      </a:endParaRPr>
                    </a:p>
                  </a:txBody>
                  <a:tcPr marT="17400" marB="17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586729"/>
                  </a:ext>
                </a:extLst>
              </a:tr>
              <a:tr h="811034">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von Willebrand disease (deficiency/defect in plasma V</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W</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F)</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Congenital hypo- or afibrinogenemia (deficiency of plasma fibrinogen)</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Storage pool deficiency </a:t>
                      </a:r>
                      <a:r>
                        <a:rPr lang="en-IN" sz="1400" b="0" i="0" u="none" strike="noStrike" cap="none" baseline="0" dirty="0">
                          <a:solidFill>
                            <a:schemeClr val="tx1"/>
                          </a:solidFill>
                          <a:latin typeface="+mn-lt"/>
                          <a:ea typeface="+mn-ea"/>
                          <a:cs typeface="+mn-cs"/>
                          <a:sym typeface="Arial"/>
                        </a:rPr>
                        <a:t>(</a:t>
                      </a:r>
                      <a:r>
                        <a:rPr lang="el-GR" sz="1400" b="0" i="1" u="none" strike="noStrike" cap="none" baseline="0" dirty="0">
                          <a:solidFill>
                            <a:schemeClr val="tx1"/>
                          </a:solidFill>
                          <a:latin typeface="+mn-lt"/>
                          <a:ea typeface="+mn-ea"/>
                          <a:cs typeface="+mn-cs"/>
                          <a:sym typeface="Arial"/>
                        </a:rPr>
                        <a:t>δ</a:t>
                      </a:r>
                      <a:r>
                        <a:rPr lang="en-IN" sz="100" b="0" i="1"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S</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P</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D; </a:t>
                      </a:r>
                      <a:r>
                        <a:rPr lang="el-GR" sz="1400" b="0" i="1" u="none" strike="noStrike" cap="none" baseline="0" dirty="0">
                          <a:solidFill>
                            <a:schemeClr val="tx1"/>
                          </a:solidFill>
                          <a:latin typeface="+mn-lt"/>
                          <a:ea typeface="+mn-ea"/>
                          <a:cs typeface="+mn-cs"/>
                          <a:sym typeface="Arial"/>
                        </a:rPr>
                        <a:t>α</a:t>
                      </a:r>
                      <a:r>
                        <a:rPr lang="en-IN" sz="100" b="0" i="1"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S</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P</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D)</a:t>
                      </a:r>
                      <a:endParaRPr lang="en-US" sz="1200" dirty="0">
                        <a:solidFill>
                          <a:srgbClr val="000000"/>
                        </a:solidFill>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Receptor defects (defective platelet-agonist interaction: receptors for T</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X</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A</a:t>
                      </a:r>
                      <a:r>
                        <a:rPr lang="en-US" sz="1200" baseline="-25000" dirty="0">
                          <a:solidFill>
                            <a:srgbClr val="000000"/>
                          </a:solidFill>
                          <a:effectLst/>
                          <a:latin typeface="+mn-lt"/>
                          <a:ea typeface="Times New Roman" panose="02020603050405020304" pitchFamily="18" charset="0"/>
                        </a:rPr>
                        <a:t>2</a:t>
                      </a:r>
                      <a:r>
                        <a:rPr lang="en-US" sz="12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 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 collagen, epinephrine, serotonin)</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mn-lt"/>
                          <a:ea typeface="Times New Roman" panose="02020603050405020304" pitchFamily="18" charset="0"/>
                        </a:rPr>
                        <a:t>Scott syndrome</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758535"/>
                  </a:ext>
                </a:extLst>
              </a:tr>
              <a:tr h="606117">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Bernard-Soulier syndrome (deficiency/defect in G</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b/I</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X)</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mn-lt"/>
                          <a:ea typeface="Times New Roman" panose="02020603050405020304" pitchFamily="18" charset="0"/>
                        </a:rPr>
                        <a:t>Glanzmann thrombasthenia (deficiency/defect in G</a:t>
                      </a:r>
                      <a:r>
                        <a:rPr lang="en-US" sz="100" dirty="0">
                          <a:effectLst/>
                          <a:latin typeface="+mn-lt"/>
                          <a:ea typeface="Times New Roman" panose="02020603050405020304" pitchFamily="18" charset="0"/>
                        </a:rPr>
                        <a:t> </a:t>
                      </a:r>
                      <a:r>
                        <a:rPr lang="en-US" sz="1200" dirty="0">
                          <a:effectLst/>
                          <a:latin typeface="+mn-lt"/>
                          <a:ea typeface="Times New Roman" panose="02020603050405020304" pitchFamily="18" charset="0"/>
                        </a:rPr>
                        <a:t>P</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b/I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a)</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mn-lt"/>
                          <a:ea typeface="Times New Roman" panose="02020603050405020304" pitchFamily="18" charset="0"/>
                        </a:rPr>
                        <a:t>Quebec platelet disorder</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8890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Defects in G-protein activation</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514969"/>
                  </a:ext>
                </a:extLst>
              </a:tr>
              <a:tr h="606117">
                <a:tc>
                  <a:txBody>
                    <a:bodyPr/>
                    <a:lstStyle/>
                    <a:p>
                      <a:pPr marL="0" marR="0" indent="0">
                        <a:spcBef>
                          <a:spcPts val="0"/>
                        </a:spcBef>
                        <a:spcAft>
                          <a:spcPts val="600"/>
                        </a:spcAft>
                      </a:pPr>
                      <a:r>
                        <a:rPr lang="en-US" sz="1200" dirty="0">
                          <a:effectLst/>
                          <a:latin typeface="+mn-lt"/>
                          <a:ea typeface="Times New Roman" panose="02020603050405020304" pitchFamily="18" charset="0"/>
                        </a:rPr>
                        <a:t>Deficiency/defect of collagen receptors (G</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P</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a/I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a, G</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P</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V</a:t>
                      </a:r>
                      <a:r>
                        <a:rPr lang="en-US" sz="100" baseline="0" dirty="0">
                          <a:effectLst/>
                          <a:latin typeface="+mn-lt"/>
                          <a:ea typeface="Times New Roman" panose="02020603050405020304" pitchFamily="18" charset="0"/>
                        </a:rPr>
                        <a:t> </a:t>
                      </a:r>
                      <a:r>
                        <a:rPr lang="en-US" sz="1200" dirty="0">
                          <a:effectLst/>
                          <a:latin typeface="+mn-lt"/>
                          <a:ea typeface="Times New Roman" panose="02020603050405020304" pitchFamily="18" charset="0"/>
                        </a:rPr>
                        <a:t>I)</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Defects in phosphatidylinositol metabolism (phospholipase C deficiency)</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717289"/>
                  </a:ext>
                </a:extLst>
              </a:tr>
              <a:tr h="316821">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Defects in protein phosphorylation (P</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K</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C deficiency)</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206625"/>
                  </a:ext>
                </a:extLst>
              </a:tr>
              <a:tr h="750764">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Abnormalities in arachidonic acid pathways and T</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X</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A</a:t>
                      </a:r>
                      <a:r>
                        <a:rPr lang="en-US" sz="1200" baseline="-25000" dirty="0">
                          <a:solidFill>
                            <a:srgbClr val="000000"/>
                          </a:solidFill>
                          <a:effectLst/>
                          <a:latin typeface="+mn-lt"/>
                          <a:ea typeface="Times New Roman" panose="02020603050405020304" pitchFamily="18" charset="0"/>
                        </a:rPr>
                        <a:t>2</a:t>
                      </a:r>
                      <a:r>
                        <a:rPr lang="en-US" sz="1200" dirty="0">
                          <a:solidFill>
                            <a:srgbClr val="000000"/>
                          </a:solidFill>
                          <a:effectLst/>
                          <a:latin typeface="+mn-lt"/>
                          <a:ea typeface="Times New Roman" panose="02020603050405020304" pitchFamily="18" charset="0"/>
                        </a:rPr>
                        <a:t>, synthesis (deficiency of phospholipase A2, cyclooxygenase, thromboxane synthase)</a:t>
                      </a: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1"/>
                          </a:solidFill>
                          <a:effectLst/>
                          <a:latin typeface="+mn-lt"/>
                          <a:ea typeface="Times New Roman" panose="02020603050405020304" pitchFamily="18" charset="0"/>
                        </a:rPr>
                        <a:t>Blank</a:t>
                      </a:r>
                      <a:endParaRPr lang="en-US" sz="1200" dirty="0">
                        <a:effectLst/>
                        <a:latin typeface="+mn-lt"/>
                        <a:ea typeface="Times New Roman" panose="02020603050405020304" pitchFamily="18" charset="0"/>
                      </a:endParaRPr>
                    </a:p>
                  </a:txBody>
                  <a:tcPr marT="17400" marB="17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18060"/>
                  </a:ext>
                </a:extLst>
              </a:tr>
            </a:tbl>
          </a:graphicData>
        </a:graphic>
      </p:graphicFrame>
    </p:spTree>
    <p:extLst>
      <p:ext uri="{BB962C8B-B14F-4D97-AF65-F5344CB8AC3E}">
        <p14:creationId xmlns:p14="http://schemas.microsoft.com/office/powerpoint/2010/main" val="100680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36E3-5295-4EEC-8133-E0CAF9F3D0E7}"/>
              </a:ext>
            </a:extLst>
          </p:cNvPr>
          <p:cNvSpPr>
            <a:spLocks noGrp="1"/>
          </p:cNvSpPr>
          <p:nvPr>
            <p:ph type="title"/>
          </p:nvPr>
        </p:nvSpPr>
        <p:spPr/>
        <p:txBody>
          <a:bodyPr/>
          <a:lstStyle/>
          <a:p>
            <a:r>
              <a:rPr lang="en-US" sz="3400" dirty="0"/>
              <a:t>Laboratory Evaluation of Abnormal Bleeding </a:t>
            </a:r>
            <a:r>
              <a:rPr lang="en-US" sz="2000" b="0" dirty="0"/>
              <a:t>(1 of 3)</a:t>
            </a:r>
          </a:p>
        </p:txBody>
      </p:sp>
      <p:sp>
        <p:nvSpPr>
          <p:cNvPr id="3" name="Content Placeholder 2">
            <a:extLst>
              <a:ext uri="{FF2B5EF4-FFF2-40B4-BE49-F238E27FC236}">
                <a16:creationId xmlns:a16="http://schemas.microsoft.com/office/drawing/2014/main" id="{CA64DC60-739A-4281-B856-88E93FC3ED5A}"/>
              </a:ext>
            </a:extLst>
          </p:cNvPr>
          <p:cNvSpPr>
            <a:spLocks noGrp="1"/>
          </p:cNvSpPr>
          <p:nvPr>
            <p:ph sz="quarter" idx="13"/>
          </p:nvPr>
        </p:nvSpPr>
        <p:spPr>
          <a:xfrm>
            <a:off x="457200" y="1985534"/>
            <a:ext cx="8382000" cy="4434275"/>
          </a:xfrm>
        </p:spPr>
        <p:txBody>
          <a:bodyPr/>
          <a:lstStyle/>
          <a:p>
            <a:r>
              <a:rPr lang="en-US" altLang="en-US" dirty="0"/>
              <a:t>Laboratory tests of coagulation and hemostasis</a:t>
            </a:r>
          </a:p>
          <a:p>
            <a:pPr lvl="1"/>
            <a:r>
              <a:rPr lang="en-US" altLang="en-US" dirty="0"/>
              <a:t>Should not be a substitute for clinical assessment</a:t>
            </a:r>
          </a:p>
          <a:p>
            <a:r>
              <a:rPr lang="en-US" altLang="en-US" dirty="0"/>
              <a:t>Screening tests</a:t>
            </a:r>
          </a:p>
          <a:p>
            <a:pPr lvl="1"/>
            <a:r>
              <a:rPr lang="en-US" altLang="en-US" dirty="0"/>
              <a:t>No single test can fully evaluate defective hemostasis</a:t>
            </a:r>
          </a:p>
          <a:p>
            <a:pPr lvl="1"/>
            <a:r>
              <a:rPr lang="en-US" altLang="en-US" b="1" dirty="0"/>
              <a:t>Not helpful in predicting bleeding risk</a:t>
            </a:r>
          </a:p>
          <a:p>
            <a:pPr lvl="1"/>
            <a:r>
              <a:rPr lang="en-US" altLang="en-US" dirty="0"/>
              <a:t>Correlated with clinical evaluation findings</a:t>
            </a:r>
          </a:p>
          <a:p>
            <a:pPr lvl="2"/>
            <a:r>
              <a:rPr lang="en-US" altLang="en-US" dirty="0"/>
              <a:t>Helps determine</a:t>
            </a:r>
          </a:p>
          <a:p>
            <a:pPr lvl="3"/>
            <a:r>
              <a:rPr lang="en-US" altLang="en-US" dirty="0"/>
              <a:t>If a detectable hemostatic abnormality is present</a:t>
            </a:r>
          </a:p>
          <a:p>
            <a:pPr lvl="3"/>
            <a:r>
              <a:rPr lang="en-US" altLang="en-US" dirty="0"/>
              <a:t>What confirmatory tests need to be ordered</a:t>
            </a:r>
          </a:p>
        </p:txBody>
      </p:sp>
    </p:spTree>
    <p:extLst>
      <p:ext uri="{BB962C8B-B14F-4D97-AF65-F5344CB8AC3E}">
        <p14:creationId xmlns:p14="http://schemas.microsoft.com/office/powerpoint/2010/main" val="1318355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5688-2D31-40EF-99F1-DD1E0A4C40DE}"/>
              </a:ext>
            </a:extLst>
          </p:cNvPr>
          <p:cNvSpPr>
            <a:spLocks noGrp="1"/>
          </p:cNvSpPr>
          <p:nvPr>
            <p:ph type="title"/>
          </p:nvPr>
        </p:nvSpPr>
        <p:spPr>
          <a:xfrm>
            <a:off x="457200" y="215371"/>
            <a:ext cx="7527471" cy="1097279"/>
          </a:xfrm>
        </p:spPr>
        <p:txBody>
          <a:bodyPr/>
          <a:lstStyle/>
          <a:p>
            <a:r>
              <a:rPr lang="en-US" sz="3400" dirty="0"/>
              <a:t>Inherited Qualitative Platelet Disorders </a:t>
            </a:r>
            <a:r>
              <a:rPr lang="en-US" sz="2000" b="0" dirty="0"/>
              <a:t>(1 of 3)</a:t>
            </a:r>
          </a:p>
        </p:txBody>
      </p:sp>
      <p:sp>
        <p:nvSpPr>
          <p:cNvPr id="3" name="Content Placeholder 2">
            <a:extLst>
              <a:ext uri="{FF2B5EF4-FFF2-40B4-BE49-F238E27FC236}">
                <a16:creationId xmlns:a16="http://schemas.microsoft.com/office/drawing/2014/main" id="{E87D999D-FAC7-418C-AE89-D78186184423}"/>
              </a:ext>
            </a:extLst>
          </p:cNvPr>
          <p:cNvSpPr>
            <a:spLocks noGrp="1"/>
          </p:cNvSpPr>
          <p:nvPr>
            <p:ph sz="quarter" idx="13"/>
          </p:nvPr>
        </p:nvSpPr>
        <p:spPr>
          <a:xfrm>
            <a:off x="251927" y="1920220"/>
            <a:ext cx="8229600" cy="4434275"/>
          </a:xfrm>
        </p:spPr>
        <p:txBody>
          <a:bodyPr/>
          <a:lstStyle/>
          <a:p>
            <a:r>
              <a:rPr lang="en-US" altLang="en-US" dirty="0"/>
              <a:t>Disorders of adhesion</a:t>
            </a:r>
          </a:p>
          <a:p>
            <a:pPr lvl="1"/>
            <a:r>
              <a:rPr lang="en-US" altLang="en-US" dirty="0"/>
              <a:t>von Willebrand disease</a:t>
            </a:r>
          </a:p>
          <a:p>
            <a:pPr lvl="2"/>
            <a:r>
              <a:rPr lang="en-US" altLang="en-US" dirty="0"/>
              <a:t>Deficiency or defect in plasma V</a:t>
            </a:r>
            <a:r>
              <a:rPr lang="en-US" altLang="en-US" sz="100" dirty="0"/>
              <a:t> </a:t>
            </a:r>
            <a:r>
              <a:rPr lang="en-US" altLang="en-US" dirty="0"/>
              <a:t>W</a:t>
            </a:r>
            <a:r>
              <a:rPr lang="en-US" altLang="en-US" sz="100" dirty="0"/>
              <a:t> </a:t>
            </a:r>
            <a:r>
              <a:rPr lang="en-US" altLang="en-US" dirty="0"/>
              <a:t>F</a:t>
            </a:r>
          </a:p>
          <a:p>
            <a:pPr lvl="1"/>
            <a:r>
              <a:rPr lang="en-US" altLang="en-US" dirty="0"/>
              <a:t>Bernard-Soulier syndrome</a:t>
            </a:r>
          </a:p>
          <a:p>
            <a:pPr lvl="2"/>
            <a:r>
              <a:rPr lang="en-US" altLang="en-US" dirty="0"/>
              <a:t>Deficiency or defect in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X/V</a:t>
            </a:r>
          </a:p>
          <a:p>
            <a:pPr lvl="1"/>
            <a:r>
              <a:rPr lang="en-US" altLang="en-US" dirty="0"/>
              <a:t>Defects in collagen receptors</a:t>
            </a:r>
          </a:p>
          <a:p>
            <a:pPr lvl="2"/>
            <a:r>
              <a:rPr lang="en-US" altLang="en-US" dirty="0"/>
              <a:t>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a/I</a:t>
            </a:r>
            <a:r>
              <a:rPr lang="en-US" altLang="en-US" sz="100" dirty="0"/>
              <a:t> </a:t>
            </a:r>
            <a:r>
              <a:rPr lang="en-US" altLang="en-US" dirty="0"/>
              <a:t>I</a:t>
            </a:r>
            <a:r>
              <a:rPr lang="en-US" altLang="en-US" sz="100" dirty="0"/>
              <a:t> </a:t>
            </a:r>
            <a:r>
              <a:rPr lang="en-US" altLang="en-US" dirty="0"/>
              <a:t>a; G</a:t>
            </a:r>
            <a:r>
              <a:rPr lang="en-US" altLang="en-US" sz="100" dirty="0"/>
              <a:t> </a:t>
            </a:r>
            <a:r>
              <a:rPr lang="en-US" altLang="en-US" dirty="0"/>
              <a:t>P</a:t>
            </a:r>
            <a:r>
              <a:rPr lang="en-US" altLang="en-US" sz="100" dirty="0"/>
              <a:t> </a:t>
            </a:r>
            <a:r>
              <a:rPr lang="en-US" altLang="en-US" dirty="0"/>
              <a:t>V</a:t>
            </a:r>
            <a:r>
              <a:rPr lang="en-US" altLang="en-US" sz="100" dirty="0"/>
              <a:t> </a:t>
            </a:r>
            <a:r>
              <a:rPr lang="en-US" altLang="en-US" dirty="0"/>
              <a:t>I</a:t>
            </a:r>
          </a:p>
        </p:txBody>
      </p:sp>
    </p:spTree>
    <p:extLst>
      <p:ext uri="{BB962C8B-B14F-4D97-AF65-F5344CB8AC3E}">
        <p14:creationId xmlns:p14="http://schemas.microsoft.com/office/powerpoint/2010/main" val="1414531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5A97-A8E0-4AF7-8890-76078B758833}"/>
              </a:ext>
            </a:extLst>
          </p:cNvPr>
          <p:cNvSpPr>
            <a:spLocks noGrp="1"/>
          </p:cNvSpPr>
          <p:nvPr>
            <p:ph type="title"/>
          </p:nvPr>
        </p:nvSpPr>
        <p:spPr/>
        <p:txBody>
          <a:bodyPr/>
          <a:lstStyle/>
          <a:p>
            <a:r>
              <a:rPr lang="en-US" dirty="0"/>
              <a:t>Bernard-Soulier Syndrome </a:t>
            </a:r>
            <a:r>
              <a:rPr lang="en-US" sz="2000" b="0" dirty="0"/>
              <a:t>(1 of 2)</a:t>
            </a:r>
          </a:p>
        </p:txBody>
      </p:sp>
      <p:sp>
        <p:nvSpPr>
          <p:cNvPr id="3" name="Content Placeholder 2">
            <a:extLst>
              <a:ext uri="{FF2B5EF4-FFF2-40B4-BE49-F238E27FC236}">
                <a16:creationId xmlns:a16="http://schemas.microsoft.com/office/drawing/2014/main" id="{80507B99-7BC1-49A1-88B1-56E5B1202304}"/>
              </a:ext>
            </a:extLst>
          </p:cNvPr>
          <p:cNvSpPr>
            <a:spLocks noGrp="1"/>
          </p:cNvSpPr>
          <p:nvPr>
            <p:ph sz="quarter" idx="13"/>
          </p:nvPr>
        </p:nvSpPr>
        <p:spPr>
          <a:xfrm>
            <a:off x="373225" y="2032187"/>
            <a:ext cx="8229600" cy="4434275"/>
          </a:xfrm>
        </p:spPr>
        <p:txBody>
          <a:bodyPr/>
          <a:lstStyle/>
          <a:p>
            <a:r>
              <a:rPr lang="en-US" altLang="en-US" dirty="0"/>
              <a:t>Rare autosomal recessive disorder</a:t>
            </a:r>
          </a:p>
          <a:p>
            <a:r>
              <a:rPr lang="en-US" altLang="en-US" dirty="0"/>
              <a:t>Characterized by:</a:t>
            </a:r>
          </a:p>
          <a:p>
            <a:pPr lvl="1"/>
            <a:r>
              <a:rPr lang="en-US" altLang="en-US" dirty="0"/>
              <a:t>Decreased or abnormal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X/V complex</a:t>
            </a:r>
          </a:p>
          <a:p>
            <a:pPr lvl="1"/>
            <a:r>
              <a:rPr lang="en-US" altLang="en-US" dirty="0"/>
              <a:t>Moderate to severe thrombocytopenia</a:t>
            </a:r>
          </a:p>
          <a:p>
            <a:pPr lvl="1"/>
            <a:r>
              <a:rPr lang="en-US" altLang="en-US" dirty="0"/>
              <a:t>Giant platelets</a:t>
            </a:r>
          </a:p>
          <a:p>
            <a:pPr lvl="1"/>
            <a:r>
              <a:rPr lang="en-US" altLang="en-US" dirty="0"/>
              <a:t>Bleeding symptoms</a:t>
            </a:r>
          </a:p>
          <a:p>
            <a:pPr lvl="2"/>
            <a:r>
              <a:rPr lang="en-US" altLang="en-US" dirty="0"/>
              <a:t>Similar to those described for thrombocytopenia</a:t>
            </a:r>
          </a:p>
          <a:p>
            <a:pPr lvl="2"/>
            <a:r>
              <a:rPr lang="en-US" altLang="en-US" dirty="0"/>
              <a:t>Severity ranges from mild bruising to severe, recurrent muccocutaneous bleeding</a:t>
            </a:r>
          </a:p>
        </p:txBody>
      </p:sp>
    </p:spTree>
    <p:extLst>
      <p:ext uri="{BB962C8B-B14F-4D97-AF65-F5344CB8AC3E}">
        <p14:creationId xmlns:p14="http://schemas.microsoft.com/office/powerpoint/2010/main" val="637326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5A97-A8E0-4AF7-8890-76078B758833}"/>
              </a:ext>
            </a:extLst>
          </p:cNvPr>
          <p:cNvSpPr>
            <a:spLocks noGrp="1"/>
          </p:cNvSpPr>
          <p:nvPr>
            <p:ph type="title"/>
          </p:nvPr>
        </p:nvSpPr>
        <p:spPr/>
        <p:txBody>
          <a:bodyPr/>
          <a:lstStyle/>
          <a:p>
            <a:r>
              <a:rPr lang="en-US" dirty="0"/>
              <a:t>Bernard-Soulier Syndrome </a:t>
            </a:r>
            <a:r>
              <a:rPr lang="en-US" sz="2000" b="0" dirty="0"/>
              <a:t>(2 of 2)</a:t>
            </a:r>
          </a:p>
        </p:txBody>
      </p:sp>
      <p:sp>
        <p:nvSpPr>
          <p:cNvPr id="3" name="Content Placeholder 2">
            <a:extLst>
              <a:ext uri="{FF2B5EF4-FFF2-40B4-BE49-F238E27FC236}">
                <a16:creationId xmlns:a16="http://schemas.microsoft.com/office/drawing/2014/main" id="{80507B99-7BC1-49A1-88B1-56E5B1202304}"/>
              </a:ext>
            </a:extLst>
          </p:cNvPr>
          <p:cNvSpPr>
            <a:spLocks noGrp="1"/>
          </p:cNvSpPr>
          <p:nvPr>
            <p:ph sz="quarter" idx="13"/>
          </p:nvPr>
        </p:nvSpPr>
        <p:spPr>
          <a:xfrm>
            <a:off x="457200" y="1845575"/>
            <a:ext cx="8229600" cy="4434275"/>
          </a:xfrm>
        </p:spPr>
        <p:txBody>
          <a:bodyPr/>
          <a:lstStyle/>
          <a:p>
            <a:r>
              <a:rPr lang="en-US" altLang="en-US" dirty="0"/>
              <a:t>Laboratory evaluation</a:t>
            </a:r>
          </a:p>
          <a:p>
            <a:pPr lvl="1"/>
            <a:r>
              <a:rPr lang="en-US" altLang="en-US" dirty="0"/>
              <a:t>Moderate to severe thrombocytopenia</a:t>
            </a:r>
          </a:p>
          <a:p>
            <a:pPr lvl="1"/>
            <a:r>
              <a:rPr lang="en-US" altLang="en-US" dirty="0"/>
              <a:t>Large platelets with heterogeneous size distribution</a:t>
            </a:r>
          </a:p>
          <a:p>
            <a:pPr lvl="1"/>
            <a:r>
              <a:rPr lang="en-US" altLang="en-US" dirty="0"/>
              <a:t>Increased P</a:t>
            </a:r>
            <a:r>
              <a:rPr lang="en-US" altLang="en-US" sz="100" dirty="0"/>
              <a:t> </a:t>
            </a:r>
            <a:r>
              <a:rPr lang="en-US" altLang="en-US" dirty="0"/>
              <a:t>F</a:t>
            </a:r>
            <a:r>
              <a:rPr lang="en-US" altLang="en-US" sz="100" dirty="0"/>
              <a:t> </a:t>
            </a:r>
            <a:r>
              <a:rPr lang="en-US" altLang="en-US" dirty="0"/>
              <a:t>A closure time</a:t>
            </a:r>
          </a:p>
          <a:p>
            <a:pPr lvl="1"/>
            <a:r>
              <a:rPr lang="en-US" altLang="en-US" dirty="0"/>
              <a:t>Normal platelet aggregation in response to A</a:t>
            </a:r>
            <a:r>
              <a:rPr lang="en-US" altLang="en-US" sz="100" dirty="0"/>
              <a:t> </a:t>
            </a:r>
            <a:r>
              <a:rPr lang="en-US" altLang="en-US" dirty="0"/>
              <a:t>D</a:t>
            </a:r>
            <a:r>
              <a:rPr lang="en-US" altLang="en-US" sz="100" dirty="0"/>
              <a:t> </a:t>
            </a:r>
            <a:r>
              <a:rPr lang="en-US" altLang="en-US" dirty="0"/>
              <a:t>P, collagen, and epinephrine</a:t>
            </a:r>
          </a:p>
          <a:p>
            <a:pPr lvl="1"/>
            <a:r>
              <a:rPr lang="en-US" altLang="en-US" dirty="0"/>
              <a:t>Absent platelet agglutination by ristocetin and V</a:t>
            </a:r>
            <a:r>
              <a:rPr lang="en-US" altLang="en-US" sz="100" dirty="0"/>
              <a:t> </a:t>
            </a:r>
            <a:r>
              <a:rPr lang="en-US" altLang="en-US" dirty="0"/>
              <a:t>W</a:t>
            </a:r>
            <a:r>
              <a:rPr lang="en-US" altLang="en-US" sz="100" dirty="0"/>
              <a:t> </a:t>
            </a:r>
            <a:r>
              <a:rPr lang="en-US" altLang="en-US" dirty="0"/>
              <a:t>F (not corrected by normal plasma)</a:t>
            </a:r>
          </a:p>
          <a:p>
            <a:pPr lvl="1"/>
            <a:r>
              <a:rPr lang="en-US" altLang="en-US" dirty="0"/>
              <a:t>Decreased or abnormal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X (C</a:t>
            </a:r>
            <a:r>
              <a:rPr lang="en-US" altLang="en-US" sz="100" dirty="0"/>
              <a:t> </a:t>
            </a:r>
            <a:r>
              <a:rPr lang="en-US" altLang="en-US" dirty="0"/>
              <a:t>D42b/C</a:t>
            </a:r>
            <a:r>
              <a:rPr lang="en-US" altLang="en-US" sz="100" dirty="0"/>
              <a:t> </a:t>
            </a:r>
            <a:r>
              <a:rPr lang="en-US" altLang="en-US" dirty="0"/>
              <a:t>D42a) by flow cytometry</a:t>
            </a:r>
          </a:p>
        </p:txBody>
      </p:sp>
    </p:spTree>
    <p:extLst>
      <p:ext uri="{BB962C8B-B14F-4D97-AF65-F5344CB8AC3E}">
        <p14:creationId xmlns:p14="http://schemas.microsoft.com/office/powerpoint/2010/main" val="4181668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240B-E73F-4E34-AC68-D2F3D8ACD3E1}"/>
              </a:ext>
            </a:extLst>
          </p:cNvPr>
          <p:cNvSpPr>
            <a:spLocks noGrp="1"/>
          </p:cNvSpPr>
          <p:nvPr>
            <p:ph type="title"/>
          </p:nvPr>
        </p:nvSpPr>
        <p:spPr/>
        <p:txBody>
          <a:bodyPr/>
          <a:lstStyle/>
          <a:p>
            <a:r>
              <a:rPr lang="en-US" sz="3400" dirty="0"/>
              <a:t>Figure 33-7 Macrothrombocytopenia in Bernard-Soulier Syndrome</a:t>
            </a:r>
          </a:p>
        </p:txBody>
      </p:sp>
      <p:pic>
        <p:nvPicPr>
          <p:cNvPr id="4" name="Picture 3" descr="The cell in the mid right is irregular in size and in the right center edge of the smear. Throughout the slide, there are small, cells with granular appearance. ">
            <a:extLst>
              <a:ext uri="{FF2B5EF4-FFF2-40B4-BE49-F238E27FC236}">
                <a16:creationId xmlns:a16="http://schemas.microsoft.com/office/drawing/2014/main" id="{81135B28-ED07-471B-B232-ACB465152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838" y="1847461"/>
            <a:ext cx="6672323" cy="4343960"/>
          </a:xfrm>
          <a:prstGeom prst="rect">
            <a:avLst/>
          </a:prstGeom>
        </p:spPr>
      </p:pic>
    </p:spTree>
    <p:extLst>
      <p:ext uri="{BB962C8B-B14F-4D97-AF65-F5344CB8AC3E}">
        <p14:creationId xmlns:p14="http://schemas.microsoft.com/office/powerpoint/2010/main" val="29576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CCA3-A683-402F-B9A1-003D18BC361D}"/>
              </a:ext>
            </a:extLst>
          </p:cNvPr>
          <p:cNvSpPr>
            <a:spLocks noGrp="1"/>
          </p:cNvSpPr>
          <p:nvPr>
            <p:ph type="title"/>
          </p:nvPr>
        </p:nvSpPr>
        <p:spPr>
          <a:xfrm>
            <a:off x="457200" y="215371"/>
            <a:ext cx="7347857" cy="1097279"/>
          </a:xfrm>
        </p:spPr>
        <p:txBody>
          <a:bodyPr/>
          <a:lstStyle/>
          <a:p>
            <a:r>
              <a:rPr lang="en-US" sz="3400" dirty="0"/>
              <a:t>Inherited Qualitative Platelet Disorders </a:t>
            </a:r>
            <a:r>
              <a:rPr lang="en-US" sz="2000" b="0" dirty="0"/>
              <a:t>(2 of 3)</a:t>
            </a:r>
          </a:p>
        </p:txBody>
      </p:sp>
      <p:sp>
        <p:nvSpPr>
          <p:cNvPr id="3" name="Content Placeholder 2">
            <a:extLst>
              <a:ext uri="{FF2B5EF4-FFF2-40B4-BE49-F238E27FC236}">
                <a16:creationId xmlns:a16="http://schemas.microsoft.com/office/drawing/2014/main" id="{F8B04D3F-E13E-4BB7-BAA9-7312DA2DBADE}"/>
              </a:ext>
            </a:extLst>
          </p:cNvPr>
          <p:cNvSpPr>
            <a:spLocks noGrp="1"/>
          </p:cNvSpPr>
          <p:nvPr>
            <p:ph sz="quarter" idx="13"/>
          </p:nvPr>
        </p:nvSpPr>
        <p:spPr>
          <a:xfrm>
            <a:off x="457200" y="2022857"/>
            <a:ext cx="8229600" cy="4434275"/>
          </a:xfrm>
        </p:spPr>
        <p:txBody>
          <a:bodyPr/>
          <a:lstStyle/>
          <a:p>
            <a:r>
              <a:rPr lang="en-US" altLang="en-US" dirty="0"/>
              <a:t>Defects of collagen receptors</a:t>
            </a:r>
          </a:p>
          <a:p>
            <a:pPr lvl="1"/>
            <a:r>
              <a:rPr lang="en-US" altLang="en-US" dirty="0"/>
              <a:t>Disorders of aggregation</a:t>
            </a:r>
          </a:p>
          <a:p>
            <a:pPr lvl="2"/>
            <a:r>
              <a:rPr lang="en-US" altLang="en-US" dirty="0"/>
              <a:t>Congenital afibrinogenemia</a:t>
            </a:r>
          </a:p>
          <a:p>
            <a:pPr lvl="3"/>
            <a:r>
              <a:rPr lang="en-US" altLang="en-US" dirty="0"/>
              <a:t>Deficiency of plasma fibrinogen</a:t>
            </a:r>
          </a:p>
          <a:p>
            <a:pPr lvl="2"/>
            <a:r>
              <a:rPr lang="en-US" altLang="en-US" dirty="0"/>
              <a:t>Glanzmann thrombasthenia</a:t>
            </a:r>
          </a:p>
          <a:p>
            <a:pPr lvl="3"/>
            <a:r>
              <a:rPr lang="en-US" altLang="en-US" dirty="0"/>
              <a:t>Deficiency or defect in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p>
        </p:txBody>
      </p:sp>
    </p:spTree>
    <p:extLst>
      <p:ext uri="{BB962C8B-B14F-4D97-AF65-F5344CB8AC3E}">
        <p14:creationId xmlns:p14="http://schemas.microsoft.com/office/powerpoint/2010/main" val="20463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0B8C-8039-4EFB-944E-1B5EBD9C5014}"/>
              </a:ext>
            </a:extLst>
          </p:cNvPr>
          <p:cNvSpPr>
            <a:spLocks noGrp="1"/>
          </p:cNvSpPr>
          <p:nvPr>
            <p:ph type="title"/>
          </p:nvPr>
        </p:nvSpPr>
        <p:spPr/>
        <p:txBody>
          <a:bodyPr/>
          <a:lstStyle/>
          <a:p>
            <a:r>
              <a:rPr lang="en-US" dirty="0"/>
              <a:t>Glanzmann Thrombasthenia </a:t>
            </a:r>
            <a:r>
              <a:rPr lang="en-US" sz="2000" b="0" dirty="0"/>
              <a:t>(1 of 2)</a:t>
            </a:r>
          </a:p>
        </p:txBody>
      </p:sp>
      <p:sp>
        <p:nvSpPr>
          <p:cNvPr id="3" name="Content Placeholder 2">
            <a:extLst>
              <a:ext uri="{FF2B5EF4-FFF2-40B4-BE49-F238E27FC236}">
                <a16:creationId xmlns:a16="http://schemas.microsoft.com/office/drawing/2014/main" id="{46D63EE4-232F-443D-ACFA-AC41D31457B5}"/>
              </a:ext>
            </a:extLst>
          </p:cNvPr>
          <p:cNvSpPr>
            <a:spLocks noGrp="1"/>
          </p:cNvSpPr>
          <p:nvPr>
            <p:ph sz="quarter" idx="13"/>
          </p:nvPr>
        </p:nvSpPr>
        <p:spPr>
          <a:xfrm>
            <a:off x="457200" y="1882897"/>
            <a:ext cx="8229600" cy="4434275"/>
          </a:xfrm>
        </p:spPr>
        <p:txBody>
          <a:bodyPr/>
          <a:lstStyle/>
          <a:p>
            <a:r>
              <a:rPr lang="en-US" altLang="en-US" dirty="0"/>
              <a:t>Diagnostic criteria</a:t>
            </a:r>
          </a:p>
          <a:p>
            <a:pPr lvl="1"/>
            <a:r>
              <a:rPr lang="en-US" altLang="en-US" dirty="0"/>
              <a:t>Autosomal recessive trait</a:t>
            </a:r>
          </a:p>
          <a:p>
            <a:pPr lvl="1"/>
            <a:r>
              <a:rPr lang="en-US" altLang="en-US" dirty="0"/>
              <a:t>Bleeding symptoms (homozygotes)</a:t>
            </a:r>
          </a:p>
          <a:p>
            <a:pPr lvl="2"/>
            <a:r>
              <a:rPr lang="en-US" altLang="en-US" dirty="0"/>
              <a:t>Purpura, epistaxis, gingival bleeding, menorrhagia</a:t>
            </a:r>
          </a:p>
          <a:p>
            <a:pPr lvl="1"/>
            <a:r>
              <a:rPr lang="en-US" altLang="en-US" dirty="0"/>
              <a:t>Bleeding severity</a:t>
            </a:r>
          </a:p>
          <a:p>
            <a:pPr lvl="2"/>
            <a:r>
              <a:rPr lang="en-US" altLang="en-US" dirty="0"/>
              <a:t>Ranges from mild bruising to severe, recurrent mucocutaneous bleeding beginning at birth</a:t>
            </a:r>
          </a:p>
          <a:p>
            <a:pPr lvl="2"/>
            <a:r>
              <a:rPr lang="en-US" altLang="en-US" dirty="0"/>
              <a:t>Menorrhagia is common to most female patients</a:t>
            </a:r>
          </a:p>
        </p:txBody>
      </p:sp>
    </p:spTree>
    <p:extLst>
      <p:ext uri="{BB962C8B-B14F-4D97-AF65-F5344CB8AC3E}">
        <p14:creationId xmlns:p14="http://schemas.microsoft.com/office/powerpoint/2010/main" val="437045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0B8C-8039-4EFB-944E-1B5EBD9C5014}"/>
              </a:ext>
            </a:extLst>
          </p:cNvPr>
          <p:cNvSpPr>
            <a:spLocks noGrp="1"/>
          </p:cNvSpPr>
          <p:nvPr>
            <p:ph type="title"/>
          </p:nvPr>
        </p:nvSpPr>
        <p:spPr/>
        <p:txBody>
          <a:bodyPr/>
          <a:lstStyle/>
          <a:p>
            <a:r>
              <a:rPr lang="en-US" dirty="0"/>
              <a:t>Glanzmann Thrombasthenia </a:t>
            </a:r>
            <a:r>
              <a:rPr lang="en-US" sz="2000" b="0" dirty="0"/>
              <a:t>(2 of 2)</a:t>
            </a:r>
          </a:p>
        </p:txBody>
      </p:sp>
      <p:sp>
        <p:nvSpPr>
          <p:cNvPr id="3" name="Content Placeholder 2">
            <a:extLst>
              <a:ext uri="{FF2B5EF4-FFF2-40B4-BE49-F238E27FC236}">
                <a16:creationId xmlns:a16="http://schemas.microsoft.com/office/drawing/2014/main" id="{46D63EE4-232F-443D-ACFA-AC41D31457B5}"/>
              </a:ext>
            </a:extLst>
          </p:cNvPr>
          <p:cNvSpPr>
            <a:spLocks noGrp="1"/>
          </p:cNvSpPr>
          <p:nvPr>
            <p:ph sz="quarter" idx="13"/>
          </p:nvPr>
        </p:nvSpPr>
        <p:spPr>
          <a:xfrm>
            <a:off x="457200" y="1920220"/>
            <a:ext cx="7892716" cy="4434275"/>
          </a:xfrm>
        </p:spPr>
        <p:txBody>
          <a:bodyPr/>
          <a:lstStyle/>
          <a:p>
            <a:r>
              <a:rPr lang="en-US" altLang="en-US" dirty="0"/>
              <a:t>Laboratory evaluation</a:t>
            </a:r>
          </a:p>
          <a:p>
            <a:pPr lvl="1"/>
            <a:r>
              <a:rPr lang="en-US" altLang="en-US" dirty="0"/>
              <a:t>Normal platelet count and morphology</a:t>
            </a:r>
          </a:p>
          <a:p>
            <a:pPr lvl="1"/>
            <a:r>
              <a:rPr lang="en-US" altLang="en-US" dirty="0"/>
              <a:t>P</a:t>
            </a:r>
            <a:r>
              <a:rPr lang="en-US" altLang="en-US" sz="100" dirty="0"/>
              <a:t> </a:t>
            </a:r>
            <a:r>
              <a:rPr lang="en-US" altLang="en-US" dirty="0"/>
              <a:t>F</a:t>
            </a:r>
            <a:r>
              <a:rPr lang="en-US" altLang="en-US" sz="100" dirty="0"/>
              <a:t> </a:t>
            </a:r>
            <a:r>
              <a:rPr lang="en-US" altLang="en-US" dirty="0"/>
              <a:t>A closure time increased</a:t>
            </a:r>
          </a:p>
          <a:p>
            <a:pPr lvl="1"/>
            <a:r>
              <a:rPr lang="en-US" altLang="en-US" dirty="0"/>
              <a:t>Absent or severely diminished</a:t>
            </a:r>
          </a:p>
          <a:p>
            <a:pPr lvl="2"/>
            <a:r>
              <a:rPr lang="en-US" altLang="en-US" dirty="0"/>
              <a:t>Platelet aggregation in response to A</a:t>
            </a:r>
            <a:r>
              <a:rPr lang="en-US" altLang="en-US" sz="100" dirty="0"/>
              <a:t> </a:t>
            </a:r>
            <a:r>
              <a:rPr lang="en-US" altLang="en-US" dirty="0"/>
              <a:t>D</a:t>
            </a:r>
            <a:r>
              <a:rPr lang="en-US" altLang="en-US" sz="100" dirty="0"/>
              <a:t> </a:t>
            </a:r>
            <a:r>
              <a:rPr lang="en-US" altLang="en-US" dirty="0"/>
              <a:t>P, collagen, thrombin, and epinephrine</a:t>
            </a:r>
          </a:p>
          <a:p>
            <a:pPr lvl="2"/>
            <a:r>
              <a:rPr lang="en-US" altLang="en-US" dirty="0"/>
              <a:t>Clot retraction</a:t>
            </a:r>
          </a:p>
          <a:p>
            <a:pPr lvl="1"/>
            <a:r>
              <a:rPr lang="en-US" altLang="en-US" dirty="0"/>
              <a:t>Normal agglutination by ristocetin</a:t>
            </a:r>
          </a:p>
          <a:p>
            <a:pPr lvl="1"/>
            <a:r>
              <a:rPr lang="en-US" altLang="en-US" dirty="0"/>
              <a:t>Decreased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by flow cytometry (C</a:t>
            </a:r>
            <a:r>
              <a:rPr lang="en-US" altLang="en-US" sz="100" dirty="0"/>
              <a:t> </a:t>
            </a:r>
            <a:r>
              <a:rPr lang="en-US" altLang="en-US" dirty="0"/>
              <a:t>D</a:t>
            </a:r>
            <a:r>
              <a:rPr lang="en-US" altLang="en-US" sz="100" dirty="0"/>
              <a:t> </a:t>
            </a:r>
            <a:r>
              <a:rPr lang="en-US" altLang="en-US" dirty="0"/>
              <a:t>4</a:t>
            </a:r>
            <a:r>
              <a:rPr lang="en-US" altLang="en-US" sz="100" dirty="0"/>
              <a:t> </a:t>
            </a:r>
            <a:r>
              <a:rPr lang="en-US" altLang="en-US" dirty="0"/>
              <a:t>1 and C</a:t>
            </a:r>
            <a:r>
              <a:rPr lang="en-US" altLang="en-US" sz="100" dirty="0"/>
              <a:t> </a:t>
            </a:r>
            <a:r>
              <a:rPr lang="en-US" altLang="en-US" dirty="0"/>
              <a:t>D</a:t>
            </a:r>
            <a:r>
              <a:rPr lang="en-US" altLang="en-US" sz="100" dirty="0"/>
              <a:t> </a:t>
            </a:r>
            <a:r>
              <a:rPr lang="en-US" altLang="en-US" dirty="0"/>
              <a:t>6</a:t>
            </a:r>
            <a:r>
              <a:rPr lang="en-US" altLang="en-US" sz="100" dirty="0"/>
              <a:t> </a:t>
            </a:r>
            <a:r>
              <a:rPr lang="en-US" altLang="en-US" dirty="0"/>
              <a:t>1)</a:t>
            </a:r>
          </a:p>
        </p:txBody>
      </p:sp>
    </p:spTree>
    <p:extLst>
      <p:ext uri="{BB962C8B-B14F-4D97-AF65-F5344CB8AC3E}">
        <p14:creationId xmlns:p14="http://schemas.microsoft.com/office/powerpoint/2010/main" val="3464425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CE0F-DB90-4A17-9115-7718559AF0D4}"/>
              </a:ext>
            </a:extLst>
          </p:cNvPr>
          <p:cNvSpPr>
            <a:spLocks noGrp="1"/>
          </p:cNvSpPr>
          <p:nvPr>
            <p:ph type="title"/>
          </p:nvPr>
        </p:nvSpPr>
        <p:spPr>
          <a:xfrm>
            <a:off x="457200" y="215371"/>
            <a:ext cx="7870371" cy="1097279"/>
          </a:xfrm>
        </p:spPr>
        <p:txBody>
          <a:bodyPr/>
          <a:lstStyle/>
          <a:p>
            <a:r>
              <a:rPr lang="en-US" sz="3400" dirty="0"/>
              <a:t>Inherited Qualitative Platelet Disorders </a:t>
            </a:r>
            <a:r>
              <a:rPr lang="en-US" sz="2000" b="0" dirty="0"/>
              <a:t>(3 of 3)</a:t>
            </a:r>
          </a:p>
        </p:txBody>
      </p:sp>
      <p:sp>
        <p:nvSpPr>
          <p:cNvPr id="3" name="Content Placeholder 2">
            <a:extLst>
              <a:ext uri="{FF2B5EF4-FFF2-40B4-BE49-F238E27FC236}">
                <a16:creationId xmlns:a16="http://schemas.microsoft.com/office/drawing/2014/main" id="{D98E064E-8C15-412F-BEA3-E68640C27ED7}"/>
              </a:ext>
            </a:extLst>
          </p:cNvPr>
          <p:cNvSpPr>
            <a:spLocks noGrp="1"/>
          </p:cNvSpPr>
          <p:nvPr>
            <p:ph sz="quarter" idx="13"/>
          </p:nvPr>
        </p:nvSpPr>
        <p:spPr>
          <a:xfrm>
            <a:off x="457200" y="2041518"/>
            <a:ext cx="8229600" cy="4434275"/>
          </a:xfrm>
        </p:spPr>
        <p:txBody>
          <a:bodyPr/>
          <a:lstStyle/>
          <a:p>
            <a:r>
              <a:rPr lang="en-US" altLang="en-US" dirty="0"/>
              <a:t>Disorders of platelet secretion, granule abnormalities and signal transduction</a:t>
            </a:r>
          </a:p>
          <a:p>
            <a:pPr lvl="1"/>
            <a:r>
              <a:rPr lang="en-US" altLang="en-US" dirty="0"/>
              <a:t>Impaired secretion of granule contents</a:t>
            </a:r>
          </a:p>
          <a:p>
            <a:pPr lvl="1"/>
            <a:r>
              <a:rPr lang="en-US" altLang="en-US" dirty="0"/>
              <a:t>Abnormal aggregation during platelet activation</a:t>
            </a:r>
          </a:p>
          <a:p>
            <a:pPr lvl="2"/>
            <a:r>
              <a:rPr lang="en-US" altLang="en-US" dirty="0"/>
              <a:t>Reduced or absent second wave</a:t>
            </a:r>
          </a:p>
          <a:p>
            <a:pPr lvl="1"/>
            <a:r>
              <a:rPr lang="en-US" altLang="en-US" dirty="0"/>
              <a:t>Moderate to mild bleeding</a:t>
            </a:r>
          </a:p>
          <a:p>
            <a:pPr lvl="1"/>
            <a:r>
              <a:rPr lang="en-US" altLang="en-US" dirty="0"/>
              <a:t>Easy bruising, hemorrhage and excess bleeding after surgery or childbirth</a:t>
            </a:r>
          </a:p>
        </p:txBody>
      </p:sp>
    </p:spTree>
    <p:extLst>
      <p:ext uri="{BB962C8B-B14F-4D97-AF65-F5344CB8AC3E}">
        <p14:creationId xmlns:p14="http://schemas.microsoft.com/office/powerpoint/2010/main" val="3905114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24F9-07CA-4F78-8BB5-8D47A181E9CC}"/>
              </a:ext>
            </a:extLst>
          </p:cNvPr>
          <p:cNvSpPr>
            <a:spLocks noGrp="1"/>
          </p:cNvSpPr>
          <p:nvPr>
            <p:ph type="title"/>
          </p:nvPr>
        </p:nvSpPr>
        <p:spPr/>
        <p:txBody>
          <a:bodyPr/>
          <a:lstStyle/>
          <a:p>
            <a:r>
              <a:rPr lang="el-GR" i="1" dirty="0"/>
              <a:t>δ</a:t>
            </a:r>
            <a:r>
              <a:rPr lang="el-GR" dirty="0"/>
              <a:t>-</a:t>
            </a:r>
            <a:r>
              <a:rPr lang="en-US" dirty="0"/>
              <a:t>Storage Pool Disease</a:t>
            </a:r>
          </a:p>
        </p:txBody>
      </p:sp>
      <p:sp>
        <p:nvSpPr>
          <p:cNvPr id="3" name="Content Placeholder 2">
            <a:extLst>
              <a:ext uri="{FF2B5EF4-FFF2-40B4-BE49-F238E27FC236}">
                <a16:creationId xmlns:a16="http://schemas.microsoft.com/office/drawing/2014/main" id="{DF09AC05-8D7C-4367-A148-45BDC62F8796}"/>
              </a:ext>
            </a:extLst>
          </p:cNvPr>
          <p:cNvSpPr>
            <a:spLocks noGrp="1"/>
          </p:cNvSpPr>
          <p:nvPr>
            <p:ph sz="quarter" idx="13"/>
          </p:nvPr>
        </p:nvSpPr>
        <p:spPr>
          <a:xfrm>
            <a:off x="457200" y="1836244"/>
            <a:ext cx="8229600" cy="4434275"/>
          </a:xfrm>
        </p:spPr>
        <p:txBody>
          <a:bodyPr/>
          <a:lstStyle/>
          <a:p>
            <a:r>
              <a:rPr lang="en-US" altLang="en-US" dirty="0"/>
              <a:t>Dense granule deficiency</a:t>
            </a:r>
          </a:p>
          <a:p>
            <a:r>
              <a:rPr lang="en-US" altLang="en-US" dirty="0"/>
              <a:t>Normal platelet morphology</a:t>
            </a:r>
          </a:p>
          <a:p>
            <a:r>
              <a:rPr lang="en-US" altLang="en-US" dirty="0"/>
              <a:t>P</a:t>
            </a:r>
            <a:r>
              <a:rPr lang="en-US" altLang="en-US" sz="100" dirty="0"/>
              <a:t> </a:t>
            </a:r>
            <a:r>
              <a:rPr lang="en-US" altLang="en-US" dirty="0"/>
              <a:t>F</a:t>
            </a:r>
            <a:r>
              <a:rPr lang="en-US" altLang="en-US" sz="100" dirty="0"/>
              <a:t> </a:t>
            </a:r>
            <a:r>
              <a:rPr lang="en-US" altLang="en-US" dirty="0"/>
              <a:t>A closure times variable</a:t>
            </a:r>
          </a:p>
          <a:p>
            <a:r>
              <a:rPr lang="en-US" altLang="en-US" dirty="0"/>
              <a:t>Abnormal aggregation tests with A</a:t>
            </a:r>
            <a:r>
              <a:rPr lang="en-US" altLang="en-US" sz="100" dirty="0"/>
              <a:t> </a:t>
            </a:r>
            <a:r>
              <a:rPr lang="en-US" altLang="en-US" dirty="0"/>
              <a:t>D</a:t>
            </a:r>
            <a:r>
              <a:rPr lang="en-US" altLang="en-US" sz="100" dirty="0"/>
              <a:t> </a:t>
            </a:r>
            <a:r>
              <a:rPr lang="en-US" altLang="en-US" dirty="0"/>
              <a:t>P, epinephrine, and collagen</a:t>
            </a:r>
          </a:p>
          <a:p>
            <a:pPr lvl="1"/>
            <a:r>
              <a:rPr lang="en-US" altLang="en-US" dirty="0"/>
              <a:t>Normal primary wave, absent/blunted secondary wave</a:t>
            </a:r>
          </a:p>
          <a:p>
            <a:r>
              <a:rPr lang="en-US" altLang="en-US" dirty="0"/>
              <a:t>E</a:t>
            </a:r>
            <a:r>
              <a:rPr lang="en-US" altLang="en-US" sz="100" dirty="0"/>
              <a:t> </a:t>
            </a:r>
            <a:r>
              <a:rPr lang="en-US" altLang="en-US" dirty="0"/>
              <a:t>M-dense granules decreased</a:t>
            </a:r>
          </a:p>
          <a:p>
            <a:r>
              <a:rPr lang="en-US" altLang="en-US" dirty="0"/>
              <a:t>Ratio of total platelet A</a:t>
            </a:r>
            <a:r>
              <a:rPr lang="en-US" altLang="en-US" sz="100" dirty="0"/>
              <a:t> </a:t>
            </a:r>
            <a:r>
              <a:rPr lang="en-US" altLang="en-US" dirty="0"/>
              <a:t>T</a:t>
            </a:r>
            <a:r>
              <a:rPr lang="en-US" altLang="en-US" sz="100" dirty="0"/>
              <a:t> </a:t>
            </a:r>
            <a:r>
              <a:rPr lang="en-US" altLang="en-US" dirty="0"/>
              <a:t>P:A</a:t>
            </a:r>
            <a:r>
              <a:rPr lang="en-US" altLang="en-US" sz="100" dirty="0"/>
              <a:t> </a:t>
            </a:r>
            <a:r>
              <a:rPr lang="en-US" altLang="en-US" dirty="0"/>
              <a:t>D</a:t>
            </a:r>
            <a:r>
              <a:rPr lang="en-US" altLang="en-US" sz="100" dirty="0"/>
              <a:t> </a:t>
            </a:r>
            <a:r>
              <a:rPr lang="en-US" altLang="en-US" dirty="0"/>
              <a:t>P ↑</a:t>
            </a:r>
            <a:r>
              <a:rPr lang="en-US" altLang="en-US" dirty="0">
                <a:sym typeface="Symbol" panose="05050102010706020507" pitchFamily="18" charset="2"/>
              </a:rPr>
              <a:t>(&gt;2.5)</a:t>
            </a:r>
            <a:endParaRPr lang="en-US" altLang="en-US" dirty="0"/>
          </a:p>
        </p:txBody>
      </p:sp>
    </p:spTree>
    <p:extLst>
      <p:ext uri="{BB962C8B-B14F-4D97-AF65-F5344CB8AC3E}">
        <p14:creationId xmlns:p14="http://schemas.microsoft.com/office/powerpoint/2010/main" val="3100876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6B31-8525-4977-A5B3-BF239323BE2C}"/>
              </a:ext>
            </a:extLst>
          </p:cNvPr>
          <p:cNvSpPr>
            <a:spLocks noGrp="1"/>
          </p:cNvSpPr>
          <p:nvPr>
            <p:ph type="title"/>
          </p:nvPr>
        </p:nvSpPr>
        <p:spPr/>
        <p:txBody>
          <a:bodyPr/>
          <a:lstStyle/>
          <a:p>
            <a:r>
              <a:rPr lang="en-US" dirty="0"/>
              <a:t>Dense Granule Deficiencies</a:t>
            </a:r>
          </a:p>
        </p:txBody>
      </p:sp>
      <p:sp>
        <p:nvSpPr>
          <p:cNvPr id="3" name="Content Placeholder 2">
            <a:extLst>
              <a:ext uri="{FF2B5EF4-FFF2-40B4-BE49-F238E27FC236}">
                <a16:creationId xmlns:a16="http://schemas.microsoft.com/office/drawing/2014/main" id="{4D0B897C-65A3-4AFA-8A9C-BABE6CA33809}"/>
              </a:ext>
            </a:extLst>
          </p:cNvPr>
          <p:cNvSpPr>
            <a:spLocks noGrp="1"/>
          </p:cNvSpPr>
          <p:nvPr>
            <p:ph sz="quarter" idx="13"/>
          </p:nvPr>
        </p:nvSpPr>
        <p:spPr>
          <a:xfrm>
            <a:off x="457200" y="2041518"/>
            <a:ext cx="8229600" cy="4434275"/>
          </a:xfrm>
        </p:spPr>
        <p:txBody>
          <a:bodyPr/>
          <a:lstStyle/>
          <a:p>
            <a:r>
              <a:rPr lang="en-US" altLang="en-US" dirty="0">
                <a:sym typeface="Symbol" panose="05050102010706020507" pitchFamily="18" charset="2"/>
              </a:rPr>
              <a:t>Associated with other disorders</a:t>
            </a:r>
          </a:p>
          <a:p>
            <a:pPr lvl="1"/>
            <a:r>
              <a:rPr lang="en-US" altLang="en-US" dirty="0">
                <a:sym typeface="Symbol" panose="05050102010706020507" pitchFamily="18" charset="2"/>
              </a:rPr>
              <a:t>Chédiak-Higashi syndrome</a:t>
            </a:r>
          </a:p>
          <a:p>
            <a:pPr lvl="1"/>
            <a:r>
              <a:rPr lang="en-US" altLang="en-US" dirty="0">
                <a:sym typeface="Symbol" panose="05050102010706020507" pitchFamily="18" charset="2"/>
              </a:rPr>
              <a:t>Hermansky-Pudlak syndrome</a:t>
            </a:r>
          </a:p>
          <a:p>
            <a:pPr lvl="1"/>
            <a:r>
              <a:rPr lang="en-US" altLang="en-US" dirty="0">
                <a:sym typeface="Symbol" panose="05050102010706020507" pitchFamily="18" charset="2"/>
              </a:rPr>
              <a:t>Wiskott-Aldrich syndrome</a:t>
            </a:r>
          </a:p>
          <a:p>
            <a:pPr lvl="1"/>
            <a:r>
              <a:rPr lang="en-US" altLang="en-US" dirty="0">
                <a:sym typeface="Symbol" panose="05050102010706020507" pitchFamily="18" charset="2"/>
              </a:rPr>
              <a:t>T</a:t>
            </a:r>
            <a:r>
              <a:rPr lang="en-US" altLang="en-US" sz="100" dirty="0">
                <a:sym typeface="Symbol" panose="05050102010706020507" pitchFamily="18" charset="2"/>
              </a:rPr>
              <a:t> </a:t>
            </a:r>
            <a:r>
              <a:rPr lang="en-US" altLang="en-US" dirty="0">
                <a:sym typeface="Symbol" panose="05050102010706020507" pitchFamily="18" charset="2"/>
              </a:rPr>
              <a:t>A</a:t>
            </a:r>
            <a:r>
              <a:rPr lang="en-US" altLang="en-US" sz="100" dirty="0">
                <a:sym typeface="Symbol" panose="05050102010706020507" pitchFamily="18" charset="2"/>
              </a:rPr>
              <a:t> </a:t>
            </a:r>
            <a:r>
              <a:rPr lang="en-US" altLang="en-US" dirty="0">
                <a:sym typeface="Symbol" panose="05050102010706020507" pitchFamily="18" charset="2"/>
              </a:rPr>
              <a:t>R (thrombocytopenia, absent radii) syndrome</a:t>
            </a:r>
          </a:p>
        </p:txBody>
      </p:sp>
    </p:spTree>
    <p:extLst>
      <p:ext uri="{BB962C8B-B14F-4D97-AF65-F5344CB8AC3E}">
        <p14:creationId xmlns:p14="http://schemas.microsoft.com/office/powerpoint/2010/main" val="383278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36E3-5295-4EEC-8133-E0CAF9F3D0E7}"/>
              </a:ext>
            </a:extLst>
          </p:cNvPr>
          <p:cNvSpPr>
            <a:spLocks noGrp="1"/>
          </p:cNvSpPr>
          <p:nvPr>
            <p:ph type="title"/>
          </p:nvPr>
        </p:nvSpPr>
        <p:spPr/>
        <p:txBody>
          <a:bodyPr/>
          <a:lstStyle/>
          <a:p>
            <a:r>
              <a:rPr lang="en-US" sz="3400" dirty="0"/>
              <a:t>Laboratory Evaluation of Abnormal Bleeding </a:t>
            </a:r>
            <a:r>
              <a:rPr lang="en-US" sz="2000" b="0" dirty="0"/>
              <a:t>(2 of 3)</a:t>
            </a:r>
          </a:p>
        </p:txBody>
      </p:sp>
      <p:sp>
        <p:nvSpPr>
          <p:cNvPr id="3" name="Content Placeholder 2">
            <a:extLst>
              <a:ext uri="{FF2B5EF4-FFF2-40B4-BE49-F238E27FC236}">
                <a16:creationId xmlns:a16="http://schemas.microsoft.com/office/drawing/2014/main" id="{CA64DC60-739A-4281-B856-88E93FC3ED5A}"/>
              </a:ext>
            </a:extLst>
          </p:cNvPr>
          <p:cNvSpPr>
            <a:spLocks noGrp="1"/>
          </p:cNvSpPr>
          <p:nvPr>
            <p:ph sz="quarter" idx="13"/>
          </p:nvPr>
        </p:nvSpPr>
        <p:spPr>
          <a:xfrm>
            <a:off x="457200" y="2032187"/>
            <a:ext cx="8229600" cy="4434275"/>
          </a:xfrm>
        </p:spPr>
        <p:txBody>
          <a:bodyPr/>
          <a:lstStyle/>
          <a:p>
            <a:r>
              <a:rPr lang="en-US" altLang="en-US" dirty="0"/>
              <a:t>Prothrombin time (P</a:t>
            </a:r>
            <a:r>
              <a:rPr lang="en-US" altLang="en-US" sz="100" dirty="0"/>
              <a:t> </a:t>
            </a:r>
            <a:r>
              <a:rPr lang="en-US" altLang="en-US" dirty="0"/>
              <a:t>T)</a:t>
            </a:r>
          </a:p>
          <a:p>
            <a:r>
              <a:rPr lang="en-US" altLang="en-US" dirty="0"/>
              <a:t>Activated partial thromboplastin time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a:t>T)</a:t>
            </a:r>
          </a:p>
          <a:p>
            <a:r>
              <a:rPr lang="en-US" altLang="en-US" dirty="0"/>
              <a:t>Quantitative platelet count</a:t>
            </a:r>
          </a:p>
        </p:txBody>
      </p:sp>
    </p:spTree>
    <p:extLst>
      <p:ext uri="{BB962C8B-B14F-4D97-AF65-F5344CB8AC3E}">
        <p14:creationId xmlns:p14="http://schemas.microsoft.com/office/powerpoint/2010/main" val="2876435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298D-D6C3-4803-96BD-E219A4248039}"/>
              </a:ext>
            </a:extLst>
          </p:cNvPr>
          <p:cNvSpPr>
            <a:spLocks noGrp="1"/>
          </p:cNvSpPr>
          <p:nvPr>
            <p:ph type="title"/>
          </p:nvPr>
        </p:nvSpPr>
        <p:spPr/>
        <p:txBody>
          <a:bodyPr/>
          <a:lstStyle/>
          <a:p>
            <a:r>
              <a:rPr lang="el-GR" altLang="en-US" i="1" dirty="0">
                <a:cs typeface="Times New Roman" panose="02020603050405020304" pitchFamily="18" charset="0"/>
                <a:sym typeface="Symbol" panose="05050102010706020507" pitchFamily="18" charset="2"/>
              </a:rPr>
              <a:t>α</a:t>
            </a:r>
            <a:r>
              <a:rPr lang="en-US" altLang="en-US" dirty="0"/>
              <a:t>-Storage Pool Disease</a:t>
            </a:r>
            <a:endParaRPr lang="en-US" dirty="0"/>
          </a:p>
        </p:txBody>
      </p:sp>
      <p:sp>
        <p:nvSpPr>
          <p:cNvPr id="3" name="Content Placeholder 2">
            <a:extLst>
              <a:ext uri="{FF2B5EF4-FFF2-40B4-BE49-F238E27FC236}">
                <a16:creationId xmlns:a16="http://schemas.microsoft.com/office/drawing/2014/main" id="{31733504-2437-4BB0-B373-35EFA0CB87FE}"/>
              </a:ext>
            </a:extLst>
          </p:cNvPr>
          <p:cNvSpPr>
            <a:spLocks noGrp="1"/>
          </p:cNvSpPr>
          <p:nvPr>
            <p:ph sz="quarter" idx="13"/>
          </p:nvPr>
        </p:nvSpPr>
        <p:spPr>
          <a:xfrm>
            <a:off x="457200" y="2052155"/>
            <a:ext cx="8229600" cy="4590474"/>
          </a:xfrm>
        </p:spPr>
        <p:txBody>
          <a:bodyPr/>
          <a:lstStyle/>
          <a:p>
            <a:r>
              <a:rPr lang="en-US" altLang="en-US" sz="2200" dirty="0"/>
              <a:t>Also known as </a:t>
            </a:r>
            <a:r>
              <a:rPr lang="en-US" altLang="en-US" sz="2200" dirty="0">
                <a:sym typeface="Symbol" panose="05050102010706020507" pitchFamily="18" charset="2"/>
              </a:rPr>
              <a:t>grey platelet syndrome</a:t>
            </a:r>
            <a:endParaRPr lang="en-US" altLang="en-US" sz="2200" dirty="0"/>
          </a:p>
          <a:p>
            <a:r>
              <a:rPr lang="en-US" altLang="en-US" sz="2200" dirty="0">
                <a:sym typeface="Symbol" panose="05050102010706020507" pitchFamily="18" charset="2"/>
              </a:rPr>
              <a:t>Deficiencies in platelet </a:t>
            </a:r>
            <a:r>
              <a:rPr lang="el-GR" altLang="en-US" sz="2200" i="1" dirty="0">
                <a:cs typeface="Times New Roman" panose="02020603050405020304" pitchFamily="18" charset="0"/>
                <a:sym typeface="Symbol" panose="05050102010706020507" pitchFamily="18" charset="2"/>
              </a:rPr>
              <a:t>α</a:t>
            </a:r>
            <a:r>
              <a:rPr lang="en-US" altLang="en-US" sz="2200" dirty="0">
                <a:sym typeface="Symbol" panose="05050102010706020507" pitchFamily="18" charset="2"/>
              </a:rPr>
              <a:t>-granules</a:t>
            </a:r>
          </a:p>
          <a:p>
            <a:r>
              <a:rPr lang="en-US" altLang="en-US" sz="2200" dirty="0"/>
              <a:t>Gray appearance of platelets with absence of </a:t>
            </a:r>
            <a:r>
              <a:rPr lang="el-GR" altLang="en-US" sz="2200" i="1" dirty="0">
                <a:cs typeface="Times New Roman" panose="02020603050405020304" pitchFamily="18" charset="0"/>
                <a:sym typeface="Symbol" panose="05050102010706020507" pitchFamily="18" charset="2"/>
              </a:rPr>
              <a:t>α</a:t>
            </a:r>
            <a:r>
              <a:rPr lang="en-US" altLang="en-US" sz="2200" dirty="0">
                <a:sym typeface="Symbol" panose="05050102010706020507" pitchFamily="18" charset="2"/>
              </a:rPr>
              <a:t>-</a:t>
            </a:r>
            <a:r>
              <a:rPr lang="en-US" altLang="en-US" sz="2200" dirty="0"/>
              <a:t>granules on P</a:t>
            </a:r>
            <a:r>
              <a:rPr lang="en-US" altLang="en-US" sz="100" dirty="0"/>
              <a:t> </a:t>
            </a:r>
            <a:r>
              <a:rPr lang="en-US" altLang="en-US" sz="2200" dirty="0"/>
              <a:t>B smears</a:t>
            </a:r>
          </a:p>
          <a:p>
            <a:r>
              <a:rPr lang="en-US" altLang="en-US" sz="2200" dirty="0"/>
              <a:t>Autosomal recessive disorder with lifelong bleeding diathesis</a:t>
            </a:r>
          </a:p>
          <a:p>
            <a:r>
              <a:rPr lang="en-US" altLang="en-US" sz="2200" dirty="0"/>
              <a:t>Mild clinical manifestations</a:t>
            </a:r>
          </a:p>
          <a:p>
            <a:r>
              <a:rPr lang="en-US" altLang="en-US" sz="2200" dirty="0"/>
              <a:t>E</a:t>
            </a:r>
            <a:r>
              <a:rPr lang="en-US" altLang="en-US" sz="100" dirty="0"/>
              <a:t> </a:t>
            </a:r>
            <a:r>
              <a:rPr lang="en-US" altLang="en-US" sz="2200" dirty="0"/>
              <a:t>M-absent or markedly decreased </a:t>
            </a:r>
            <a:r>
              <a:rPr lang="el-GR" altLang="en-US" sz="2200" i="1" dirty="0">
                <a:cs typeface="Times New Roman" panose="02020603050405020304" pitchFamily="18" charset="0"/>
              </a:rPr>
              <a:t>α</a:t>
            </a:r>
            <a:r>
              <a:rPr lang="en-US" altLang="en-US" sz="2200" dirty="0"/>
              <a:t>-granules</a:t>
            </a:r>
          </a:p>
          <a:p>
            <a:r>
              <a:rPr lang="en-US" altLang="en-US" sz="2200" dirty="0"/>
              <a:t>P</a:t>
            </a:r>
            <a:r>
              <a:rPr lang="en-US" altLang="en-US" sz="100" dirty="0"/>
              <a:t> </a:t>
            </a:r>
            <a:r>
              <a:rPr lang="en-US" altLang="en-US" sz="2200" dirty="0"/>
              <a:t>F</a:t>
            </a:r>
            <a:r>
              <a:rPr lang="en-US" altLang="en-US" sz="100" dirty="0"/>
              <a:t> </a:t>
            </a:r>
            <a:r>
              <a:rPr lang="en-US" altLang="en-US" sz="2200" dirty="0"/>
              <a:t>A closure time variable</a:t>
            </a:r>
          </a:p>
          <a:p>
            <a:r>
              <a:rPr lang="en-US" altLang="en-US" sz="2200" dirty="0"/>
              <a:t>Aggregation studies generally normal</a:t>
            </a:r>
          </a:p>
        </p:txBody>
      </p:sp>
    </p:spTree>
    <p:extLst>
      <p:ext uri="{BB962C8B-B14F-4D97-AF65-F5344CB8AC3E}">
        <p14:creationId xmlns:p14="http://schemas.microsoft.com/office/powerpoint/2010/main" val="2011368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F50A-1DF6-4F07-A8FC-3F654866331F}"/>
              </a:ext>
            </a:extLst>
          </p:cNvPr>
          <p:cNvSpPr>
            <a:spLocks noGrp="1"/>
          </p:cNvSpPr>
          <p:nvPr>
            <p:ph type="title"/>
          </p:nvPr>
        </p:nvSpPr>
        <p:spPr/>
        <p:txBody>
          <a:bodyPr/>
          <a:lstStyle/>
          <a:p>
            <a:r>
              <a:rPr lang="en-US" dirty="0"/>
              <a:t>Quebec Platelet Disorder</a:t>
            </a:r>
          </a:p>
        </p:txBody>
      </p:sp>
      <p:sp>
        <p:nvSpPr>
          <p:cNvPr id="3" name="Content Placeholder 2">
            <a:extLst>
              <a:ext uri="{FF2B5EF4-FFF2-40B4-BE49-F238E27FC236}">
                <a16:creationId xmlns:a16="http://schemas.microsoft.com/office/drawing/2014/main" id="{D5CA76A8-F923-40F7-B4E0-B2F8CF9CE8E0}"/>
              </a:ext>
            </a:extLst>
          </p:cNvPr>
          <p:cNvSpPr>
            <a:spLocks noGrp="1"/>
          </p:cNvSpPr>
          <p:nvPr>
            <p:ph sz="quarter" idx="13"/>
          </p:nvPr>
        </p:nvSpPr>
        <p:spPr>
          <a:xfrm>
            <a:off x="457200" y="1994865"/>
            <a:ext cx="8229600" cy="4434275"/>
          </a:xfrm>
        </p:spPr>
        <p:txBody>
          <a:bodyPr/>
          <a:lstStyle/>
          <a:p>
            <a:r>
              <a:rPr lang="en-US" altLang="en-US" dirty="0"/>
              <a:t>Rare autosomal dominant disorder</a:t>
            </a:r>
          </a:p>
          <a:p>
            <a:r>
              <a:rPr lang="en-US" altLang="en-US" dirty="0"/>
              <a:t>Abnormal proteolysis of </a:t>
            </a:r>
            <a:r>
              <a:rPr lang="el-GR" altLang="en-US" i="1" dirty="0">
                <a:cs typeface="Times New Roman" panose="02020603050405020304" pitchFamily="18" charset="0"/>
                <a:sym typeface="Symbol" panose="05050102010706020507" pitchFamily="18" charset="2"/>
              </a:rPr>
              <a:t>α</a:t>
            </a:r>
            <a:r>
              <a:rPr lang="en-US" altLang="en-US" dirty="0"/>
              <a:t>-granule proteins</a:t>
            </a:r>
          </a:p>
          <a:p>
            <a:pPr lvl="1"/>
            <a:r>
              <a:rPr lang="en-US" altLang="en-US" dirty="0"/>
              <a:t>Increased levels of platelet u</a:t>
            </a:r>
            <a:r>
              <a:rPr lang="en-US" altLang="en-US" sz="100" dirty="0"/>
              <a:t> </a:t>
            </a:r>
            <a:r>
              <a:rPr lang="en-US" altLang="en-US" dirty="0"/>
              <a:t>P</a:t>
            </a:r>
            <a:r>
              <a:rPr lang="en-US" altLang="en-US" sz="100" dirty="0"/>
              <a:t> </a:t>
            </a:r>
            <a:r>
              <a:rPr lang="en-US" altLang="en-US" dirty="0"/>
              <a:t>A</a:t>
            </a:r>
          </a:p>
          <a:p>
            <a:r>
              <a:rPr lang="el-GR" altLang="en-US" i="1" dirty="0">
                <a:cs typeface="Times New Roman" panose="02020603050405020304" pitchFamily="18" charset="0"/>
              </a:rPr>
              <a:t>α</a:t>
            </a:r>
            <a:r>
              <a:rPr lang="en-US" altLang="en-US" dirty="0"/>
              <a:t>-granule structure preserved</a:t>
            </a:r>
          </a:p>
          <a:p>
            <a:pPr lvl="1"/>
            <a:r>
              <a:rPr lang="en-US" altLang="en-US" dirty="0"/>
              <a:t>Platelets morphologically normal (light microscopy)</a:t>
            </a:r>
          </a:p>
          <a:p>
            <a:pPr lvl="1"/>
            <a:r>
              <a:rPr lang="en-US" altLang="en-US" dirty="0"/>
              <a:t>Variable bleeding diathesis</a:t>
            </a:r>
          </a:p>
        </p:txBody>
      </p:sp>
    </p:spTree>
    <p:extLst>
      <p:ext uri="{BB962C8B-B14F-4D97-AF65-F5344CB8AC3E}">
        <p14:creationId xmlns:p14="http://schemas.microsoft.com/office/powerpoint/2010/main" val="3621957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1E41-7814-4FD5-87E0-3B0470499912}"/>
              </a:ext>
            </a:extLst>
          </p:cNvPr>
          <p:cNvSpPr>
            <a:spLocks noGrp="1"/>
          </p:cNvSpPr>
          <p:nvPr>
            <p:ph type="title"/>
          </p:nvPr>
        </p:nvSpPr>
        <p:spPr/>
        <p:txBody>
          <a:bodyPr/>
          <a:lstStyle/>
          <a:p>
            <a:r>
              <a:rPr lang="en-US" sz="3400" dirty="0"/>
              <a:t>Abnormalities of Platelet Secretory Mechanism</a:t>
            </a:r>
          </a:p>
        </p:txBody>
      </p:sp>
      <p:sp>
        <p:nvSpPr>
          <p:cNvPr id="3" name="Content Placeholder 2">
            <a:extLst>
              <a:ext uri="{FF2B5EF4-FFF2-40B4-BE49-F238E27FC236}">
                <a16:creationId xmlns:a16="http://schemas.microsoft.com/office/drawing/2014/main" id="{7B676B7B-5695-4AD1-8C99-C7D80F85B348}"/>
              </a:ext>
            </a:extLst>
          </p:cNvPr>
          <p:cNvSpPr>
            <a:spLocks noGrp="1"/>
          </p:cNvSpPr>
          <p:nvPr>
            <p:ph sz="quarter" idx="13"/>
          </p:nvPr>
        </p:nvSpPr>
        <p:spPr>
          <a:xfrm>
            <a:off x="318837" y="2022857"/>
            <a:ext cx="8506326" cy="4434275"/>
          </a:xfrm>
        </p:spPr>
        <p:txBody>
          <a:bodyPr/>
          <a:lstStyle/>
          <a:p>
            <a:r>
              <a:rPr lang="en-US" altLang="en-US" dirty="0"/>
              <a:t>Mild to moderate bleeding history</a:t>
            </a:r>
          </a:p>
          <a:p>
            <a:r>
              <a:rPr lang="en-US" altLang="en-US" dirty="0"/>
              <a:t>Absence of second wave of platelet aggregation with A</a:t>
            </a:r>
            <a:r>
              <a:rPr lang="en-US" altLang="en-US" sz="100" dirty="0"/>
              <a:t> </a:t>
            </a:r>
            <a:r>
              <a:rPr lang="en-US" altLang="en-US" dirty="0"/>
              <a:t>D</a:t>
            </a:r>
            <a:r>
              <a:rPr lang="en-US" altLang="en-US" sz="100" dirty="0"/>
              <a:t> </a:t>
            </a:r>
            <a:r>
              <a:rPr lang="en-US" altLang="en-US" dirty="0"/>
              <a:t>P, epinephrine</a:t>
            </a:r>
          </a:p>
          <a:p>
            <a:r>
              <a:rPr lang="en-US" altLang="en-US" dirty="0"/>
              <a:t>Decreased aggregation with collagen</a:t>
            </a:r>
          </a:p>
          <a:p>
            <a:r>
              <a:rPr lang="en-US" altLang="en-US" dirty="0"/>
              <a:t>Must be differentiated from acquired drug-induced secretion abnormalities (e.g., aspirin)</a:t>
            </a:r>
          </a:p>
        </p:txBody>
      </p:sp>
    </p:spTree>
    <p:extLst>
      <p:ext uri="{BB962C8B-B14F-4D97-AF65-F5344CB8AC3E}">
        <p14:creationId xmlns:p14="http://schemas.microsoft.com/office/powerpoint/2010/main" val="2078315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9D31-DAC3-4BA5-A0A2-35342365A9D2}"/>
              </a:ext>
            </a:extLst>
          </p:cNvPr>
          <p:cNvSpPr>
            <a:spLocks noGrp="1"/>
          </p:cNvSpPr>
          <p:nvPr>
            <p:ph type="title"/>
          </p:nvPr>
        </p:nvSpPr>
        <p:spPr/>
        <p:txBody>
          <a:bodyPr/>
          <a:lstStyle/>
          <a:p>
            <a:r>
              <a:rPr lang="en-US" altLang="en-US" sz="3400" dirty="0">
                <a:latin typeface="+mn-lt"/>
              </a:rPr>
              <a:t>Defective Thromboxane A</a:t>
            </a:r>
            <a:r>
              <a:rPr lang="en-US" altLang="en-US" sz="3400" baseline="-25000" dirty="0">
                <a:latin typeface="+mn-lt"/>
              </a:rPr>
              <a:t>2</a:t>
            </a:r>
            <a:r>
              <a:rPr lang="en-US" altLang="en-US" sz="3400" dirty="0">
                <a:latin typeface="+mn-lt"/>
              </a:rPr>
              <a:t> (T</a:t>
            </a:r>
            <a:r>
              <a:rPr lang="en-US" altLang="en-US" sz="100" dirty="0">
                <a:latin typeface="+mn-lt"/>
              </a:rPr>
              <a:t> </a:t>
            </a:r>
            <a:r>
              <a:rPr lang="en-US" altLang="en-US" sz="3400" dirty="0">
                <a:latin typeface="+mn-lt"/>
              </a:rPr>
              <a:t>X</a:t>
            </a:r>
            <a:r>
              <a:rPr lang="en-US" altLang="en-US" sz="100" dirty="0">
                <a:latin typeface="+mn-lt"/>
              </a:rPr>
              <a:t> </a:t>
            </a:r>
            <a:r>
              <a:rPr lang="en-US" altLang="en-US" sz="3400" dirty="0">
                <a:latin typeface="+mn-lt"/>
              </a:rPr>
              <a:t>A</a:t>
            </a:r>
            <a:r>
              <a:rPr lang="en-US" altLang="en-US" sz="100" dirty="0">
                <a:latin typeface="+mn-lt"/>
              </a:rPr>
              <a:t> </a:t>
            </a:r>
            <a:r>
              <a:rPr lang="en-US" altLang="en-US" sz="3400" baseline="-25000" dirty="0">
                <a:latin typeface="+mn-lt"/>
              </a:rPr>
              <a:t>2</a:t>
            </a:r>
            <a:r>
              <a:rPr lang="en-US" altLang="en-US" sz="3400" dirty="0">
                <a:latin typeface="+mn-lt"/>
              </a:rPr>
              <a:t>) Synthesis</a:t>
            </a:r>
            <a:endParaRPr lang="en-US" sz="3400" dirty="0">
              <a:latin typeface="+mn-lt"/>
            </a:endParaRPr>
          </a:p>
        </p:txBody>
      </p:sp>
      <p:sp>
        <p:nvSpPr>
          <p:cNvPr id="3" name="Content Placeholder 2">
            <a:extLst>
              <a:ext uri="{FF2B5EF4-FFF2-40B4-BE49-F238E27FC236}">
                <a16:creationId xmlns:a16="http://schemas.microsoft.com/office/drawing/2014/main" id="{42289817-BE81-43C9-B164-B384DE8F7925}"/>
              </a:ext>
            </a:extLst>
          </p:cNvPr>
          <p:cNvSpPr>
            <a:spLocks noGrp="1"/>
          </p:cNvSpPr>
          <p:nvPr>
            <p:ph sz="quarter" idx="13"/>
          </p:nvPr>
        </p:nvSpPr>
        <p:spPr>
          <a:xfrm>
            <a:off x="457200" y="1873567"/>
            <a:ext cx="8229600" cy="4434275"/>
          </a:xfrm>
        </p:spPr>
        <p:txBody>
          <a:bodyPr/>
          <a:lstStyle/>
          <a:p>
            <a:r>
              <a:rPr lang="en-US" altLang="en-US" dirty="0"/>
              <a:t>P</a:t>
            </a:r>
            <a:r>
              <a:rPr lang="en-US" altLang="en-US" sz="100" dirty="0"/>
              <a:t> </a:t>
            </a:r>
            <a:r>
              <a:rPr lang="en-US" altLang="en-US" dirty="0"/>
              <a:t>F</a:t>
            </a:r>
            <a:r>
              <a:rPr lang="en-US" altLang="en-US" sz="100" dirty="0"/>
              <a:t> </a:t>
            </a:r>
            <a:r>
              <a:rPr lang="en-US" altLang="en-US" dirty="0"/>
              <a:t>A closure time increased</a:t>
            </a:r>
          </a:p>
          <a:p>
            <a:r>
              <a:rPr lang="en-US" altLang="en-US" dirty="0"/>
              <a:t>Platelet aggregation pattern similar to </a:t>
            </a:r>
            <a:r>
              <a:rPr lang="en-US" altLang="en-US" i="1" dirty="0">
                <a:cs typeface="Times New Roman" panose="02020603050405020304" pitchFamily="18" charset="0"/>
              </a:rPr>
              <a:t>δ</a:t>
            </a:r>
            <a:r>
              <a:rPr lang="en-US" altLang="en-US" dirty="0"/>
              <a:t>-storage pool disease</a:t>
            </a:r>
          </a:p>
          <a:p>
            <a:pPr lvl="1"/>
            <a:r>
              <a:rPr lang="en-US" altLang="en-US" dirty="0"/>
              <a:t>Absence of platelet secretion and secondary aggregation</a:t>
            </a:r>
          </a:p>
          <a:p>
            <a:r>
              <a:rPr lang="en-US" altLang="en-US" dirty="0"/>
              <a:t>Defects in</a:t>
            </a:r>
          </a:p>
          <a:p>
            <a:pPr lvl="1"/>
            <a:r>
              <a:rPr lang="en-US" altLang="en-US" dirty="0"/>
              <a:t>Liberation of A</a:t>
            </a:r>
            <a:r>
              <a:rPr lang="en-US" altLang="en-US" sz="100" dirty="0"/>
              <a:t> </a:t>
            </a:r>
            <a:r>
              <a:rPr lang="en-US" altLang="en-US" dirty="0"/>
              <a:t>A from P</a:t>
            </a:r>
            <a:r>
              <a:rPr lang="en-US" altLang="en-US" sz="100" dirty="0"/>
              <a:t> </a:t>
            </a:r>
            <a:r>
              <a:rPr lang="en-US" altLang="en-US" dirty="0"/>
              <a:t>L</a:t>
            </a:r>
          </a:p>
          <a:p>
            <a:pPr lvl="1"/>
            <a:r>
              <a:rPr lang="en-US" altLang="en-US" dirty="0"/>
              <a:t>T</a:t>
            </a:r>
            <a:r>
              <a:rPr lang="en-US" altLang="en-US" sz="100" dirty="0"/>
              <a:t> </a:t>
            </a:r>
            <a:r>
              <a:rPr lang="en-US" altLang="en-US" dirty="0"/>
              <a:t>X</a:t>
            </a:r>
            <a:r>
              <a:rPr lang="en-US" altLang="en-US" sz="100" dirty="0"/>
              <a:t> </a:t>
            </a:r>
            <a:r>
              <a:rPr lang="en-US" altLang="en-US" dirty="0"/>
              <a:t>A</a:t>
            </a:r>
            <a:r>
              <a:rPr lang="en-US" altLang="en-US" sz="100" dirty="0"/>
              <a:t> </a:t>
            </a:r>
            <a:r>
              <a:rPr lang="en-US" altLang="en-US" baseline="-25000" dirty="0"/>
              <a:t>2</a:t>
            </a:r>
            <a:r>
              <a:rPr lang="en-US" altLang="en-US" dirty="0"/>
              <a:t> synthesis (cyclooxygenase or thromboxane synthase deficiency)</a:t>
            </a:r>
          </a:p>
        </p:txBody>
      </p:sp>
    </p:spTree>
    <p:extLst>
      <p:ext uri="{BB962C8B-B14F-4D97-AF65-F5344CB8AC3E}">
        <p14:creationId xmlns:p14="http://schemas.microsoft.com/office/powerpoint/2010/main" val="381604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5F80C3-76DD-4DD3-88FE-9777EBD9A2DA}"/>
              </a:ext>
            </a:extLst>
          </p:cNvPr>
          <p:cNvSpPr>
            <a:spLocks noGrp="1"/>
          </p:cNvSpPr>
          <p:nvPr>
            <p:ph type="title"/>
          </p:nvPr>
        </p:nvSpPr>
        <p:spPr/>
        <p:txBody>
          <a:bodyPr/>
          <a:lstStyle/>
          <a:p>
            <a:r>
              <a:rPr lang="en-US" dirty="0"/>
              <a:t>Signal Transduction Defects</a:t>
            </a:r>
          </a:p>
        </p:txBody>
      </p:sp>
      <p:sp>
        <p:nvSpPr>
          <p:cNvPr id="6" name="Content Placeholder 5">
            <a:extLst>
              <a:ext uri="{FF2B5EF4-FFF2-40B4-BE49-F238E27FC236}">
                <a16:creationId xmlns:a16="http://schemas.microsoft.com/office/drawing/2014/main" id="{027EA593-39BF-49D1-86BB-2E15B1F5F225}"/>
              </a:ext>
            </a:extLst>
          </p:cNvPr>
          <p:cNvSpPr>
            <a:spLocks noGrp="1"/>
          </p:cNvSpPr>
          <p:nvPr>
            <p:ph sz="quarter" idx="13"/>
          </p:nvPr>
        </p:nvSpPr>
        <p:spPr>
          <a:xfrm>
            <a:off x="457200" y="2004196"/>
            <a:ext cx="8229600" cy="4434275"/>
          </a:xfrm>
        </p:spPr>
        <p:txBody>
          <a:bodyPr/>
          <a:lstStyle/>
          <a:p>
            <a:r>
              <a:rPr lang="en-US" altLang="en-US" dirty="0">
                <a:cs typeface="Traditional Arabic" panose="02020603050405020304" pitchFamily="18" charset="-78"/>
              </a:rPr>
              <a:t>Defects in:</a:t>
            </a:r>
          </a:p>
          <a:p>
            <a:pPr lvl="1"/>
            <a:r>
              <a:rPr lang="en-US" altLang="en-US" dirty="0">
                <a:cs typeface="Traditional Arabic" panose="02020603050405020304" pitchFamily="18" charset="-78"/>
              </a:rPr>
              <a:t>Impaired platelet response to single agonist</a:t>
            </a:r>
          </a:p>
          <a:p>
            <a:pPr lvl="1"/>
            <a:r>
              <a:rPr lang="en-US" altLang="en-US" dirty="0">
                <a:cs typeface="Traditional Arabic" panose="02020603050405020304" pitchFamily="18" charset="-78"/>
              </a:rPr>
              <a:t>Defects in receptors for:</a:t>
            </a:r>
          </a:p>
          <a:p>
            <a:pPr lvl="2"/>
            <a:r>
              <a:rPr lang="en-US" altLang="en-US" dirty="0">
                <a:cs typeface="Traditional Arabic" panose="02020603050405020304" pitchFamily="18" charset="-78"/>
              </a:rPr>
              <a:t>T</a:t>
            </a:r>
            <a:r>
              <a:rPr lang="en-US" altLang="en-US" sz="100" dirty="0">
                <a:cs typeface="Traditional Arabic" panose="02020603050405020304" pitchFamily="18" charset="-78"/>
              </a:rPr>
              <a:t> </a:t>
            </a:r>
            <a:r>
              <a:rPr lang="en-US" altLang="en-US" dirty="0">
                <a:cs typeface="Traditional Arabic" panose="02020603050405020304" pitchFamily="18" charset="-78"/>
              </a:rPr>
              <a:t>X</a:t>
            </a:r>
            <a:r>
              <a:rPr lang="en-US" altLang="en-US" sz="100" dirty="0">
                <a:cs typeface="Traditional Arabic" panose="02020603050405020304" pitchFamily="18" charset="-78"/>
              </a:rPr>
              <a:t> </a:t>
            </a:r>
            <a:r>
              <a:rPr lang="en-US" altLang="en-US" dirty="0">
                <a:cs typeface="Traditional Arabic" panose="02020603050405020304" pitchFamily="18" charset="-78"/>
              </a:rPr>
              <a:t>A</a:t>
            </a:r>
            <a:r>
              <a:rPr lang="en-US" altLang="en-US" sz="100" dirty="0">
                <a:cs typeface="Traditional Arabic" panose="02020603050405020304" pitchFamily="18" charset="-78"/>
              </a:rPr>
              <a:t> </a:t>
            </a:r>
            <a:r>
              <a:rPr lang="en-US" altLang="en-US" baseline="-25000" dirty="0">
                <a:cs typeface="Traditional Arabic" panose="02020603050405020304" pitchFamily="18" charset="-78"/>
              </a:rPr>
              <a:t>2</a:t>
            </a:r>
            <a:r>
              <a:rPr lang="en-US" altLang="en-US" dirty="0">
                <a:cs typeface="Traditional Arabic" panose="02020603050405020304" pitchFamily="18" charset="-78"/>
              </a:rPr>
              <a:t>, collagen, epinephrine, serotonin</a:t>
            </a:r>
          </a:p>
        </p:txBody>
      </p:sp>
    </p:spTree>
    <p:extLst>
      <p:ext uri="{BB962C8B-B14F-4D97-AF65-F5344CB8AC3E}">
        <p14:creationId xmlns:p14="http://schemas.microsoft.com/office/powerpoint/2010/main" val="810077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865A-2E0A-4691-A5E1-6C81A9E52E40}"/>
              </a:ext>
            </a:extLst>
          </p:cNvPr>
          <p:cNvSpPr>
            <a:spLocks noGrp="1"/>
          </p:cNvSpPr>
          <p:nvPr>
            <p:ph type="title"/>
          </p:nvPr>
        </p:nvSpPr>
        <p:spPr/>
        <p:txBody>
          <a:bodyPr/>
          <a:lstStyle/>
          <a:p>
            <a:r>
              <a:rPr lang="en-US" sz="3400" dirty="0"/>
              <a:t>Disorders of Platelet Procoagulant Activity</a:t>
            </a:r>
          </a:p>
        </p:txBody>
      </p:sp>
      <p:sp>
        <p:nvSpPr>
          <p:cNvPr id="3" name="Content Placeholder 2">
            <a:extLst>
              <a:ext uri="{FF2B5EF4-FFF2-40B4-BE49-F238E27FC236}">
                <a16:creationId xmlns:a16="http://schemas.microsoft.com/office/drawing/2014/main" id="{B12BFC21-CDD3-4328-97D9-2D1EF86A02DF}"/>
              </a:ext>
            </a:extLst>
          </p:cNvPr>
          <p:cNvSpPr>
            <a:spLocks noGrp="1"/>
          </p:cNvSpPr>
          <p:nvPr>
            <p:ph sz="quarter" idx="13"/>
          </p:nvPr>
        </p:nvSpPr>
        <p:spPr>
          <a:xfrm>
            <a:off x="457200" y="1864236"/>
            <a:ext cx="8409214" cy="4434275"/>
          </a:xfrm>
        </p:spPr>
        <p:txBody>
          <a:bodyPr/>
          <a:lstStyle/>
          <a:p>
            <a:r>
              <a:rPr lang="en-US" altLang="en-US" dirty="0"/>
              <a:t>Scott syndrome</a:t>
            </a:r>
          </a:p>
          <a:p>
            <a:pPr lvl="1"/>
            <a:r>
              <a:rPr lang="en-US" altLang="en-US" dirty="0"/>
              <a:t>Rare autosomal recessive disorder</a:t>
            </a:r>
          </a:p>
          <a:p>
            <a:pPr lvl="2"/>
            <a:r>
              <a:rPr lang="en-US" altLang="en-US" dirty="0"/>
              <a:t>Abnormal C</a:t>
            </a:r>
            <a:r>
              <a:rPr lang="en-US" altLang="en-US" sz="100" dirty="0"/>
              <a:t> </a:t>
            </a:r>
            <a:r>
              <a:rPr lang="en-US" altLang="en-US" dirty="0"/>
              <a:t>a</a:t>
            </a:r>
            <a:r>
              <a:rPr lang="en-US" altLang="en-US" sz="100" dirty="0"/>
              <a:t> </a:t>
            </a:r>
            <a:r>
              <a:rPr lang="en-US" altLang="en-US" baseline="30000" dirty="0"/>
              <a:t>++</a:t>
            </a:r>
            <a:r>
              <a:rPr lang="en-US" altLang="en-US" dirty="0"/>
              <a:t> induced P</a:t>
            </a:r>
            <a:r>
              <a:rPr lang="en-US" altLang="en-US" sz="100" dirty="0"/>
              <a:t> </a:t>
            </a:r>
            <a:r>
              <a:rPr lang="en-US" altLang="en-US" dirty="0"/>
              <a:t>L scrambling</a:t>
            </a:r>
          </a:p>
          <a:p>
            <a:pPr lvl="2"/>
            <a:r>
              <a:rPr lang="en-US" altLang="en-US" dirty="0"/>
              <a:t>Platelets secrete and aggregate normally, but fail to transport phosphatidyl serine to outer P</a:t>
            </a:r>
            <a:r>
              <a:rPr lang="en-US" altLang="en-US" sz="100" dirty="0"/>
              <a:t> </a:t>
            </a:r>
            <a:r>
              <a:rPr lang="en-US" altLang="en-US" dirty="0"/>
              <a:t>L membrane layer-</a:t>
            </a:r>
            <a:r>
              <a:rPr lang="en-US" altLang="en-US" b="1" dirty="0"/>
              <a:t>scramblase activity</a:t>
            </a:r>
          </a:p>
          <a:p>
            <a:pPr lvl="3"/>
            <a:r>
              <a:rPr lang="en-US" altLang="en-US" dirty="0"/>
              <a:t>Needed for assembling of prothrombinase and tenase</a:t>
            </a:r>
          </a:p>
          <a:p>
            <a:pPr lvl="3"/>
            <a:r>
              <a:rPr lang="en-US" altLang="en-US" dirty="0"/>
              <a:t>Defective thrombin formation</a:t>
            </a:r>
          </a:p>
          <a:p>
            <a:pPr lvl="2"/>
            <a:r>
              <a:rPr lang="en-US" altLang="en-US" dirty="0"/>
              <a:t>Associated with mutations in </a:t>
            </a:r>
            <a:r>
              <a:rPr lang="en-US" altLang="en-US" b="1" dirty="0"/>
              <a:t>T</a:t>
            </a:r>
            <a:r>
              <a:rPr lang="en-US" altLang="en-US" sz="100" b="1" dirty="0"/>
              <a:t> </a:t>
            </a:r>
            <a:r>
              <a:rPr lang="en-US" altLang="en-US" b="1" dirty="0"/>
              <a:t>M</a:t>
            </a:r>
            <a:r>
              <a:rPr lang="en-US" altLang="en-US" sz="100" b="1" dirty="0"/>
              <a:t> </a:t>
            </a:r>
            <a:r>
              <a:rPr lang="en-US" altLang="en-US" b="1" dirty="0"/>
              <a:t>E</a:t>
            </a:r>
            <a:r>
              <a:rPr lang="en-US" altLang="en-US" sz="100" b="1" dirty="0"/>
              <a:t> </a:t>
            </a:r>
            <a:r>
              <a:rPr lang="en-US" altLang="en-US" b="1" dirty="0"/>
              <a:t>M</a:t>
            </a:r>
            <a:r>
              <a:rPr lang="en-US" altLang="en-US" sz="100" b="1" dirty="0"/>
              <a:t> </a:t>
            </a:r>
            <a:r>
              <a:rPr lang="en-US" altLang="en-US" b="1" dirty="0"/>
              <a:t>1</a:t>
            </a:r>
            <a:r>
              <a:rPr lang="en-US" altLang="en-US" sz="100" b="1" dirty="0"/>
              <a:t> </a:t>
            </a:r>
            <a:r>
              <a:rPr lang="en-US" altLang="en-US" b="1" dirty="0"/>
              <a:t>6</a:t>
            </a:r>
            <a:r>
              <a:rPr lang="en-US" altLang="en-US" sz="100" b="1" dirty="0"/>
              <a:t> </a:t>
            </a:r>
            <a:r>
              <a:rPr lang="en-US" altLang="en-US" b="1" dirty="0"/>
              <a:t>F</a:t>
            </a:r>
            <a:r>
              <a:rPr lang="en-US" altLang="en-US" dirty="0"/>
              <a:t> gene</a:t>
            </a:r>
          </a:p>
        </p:txBody>
      </p:sp>
    </p:spTree>
    <p:extLst>
      <p:ext uri="{BB962C8B-B14F-4D97-AF65-F5344CB8AC3E}">
        <p14:creationId xmlns:p14="http://schemas.microsoft.com/office/powerpoint/2010/main" val="280547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4D90-D42B-4688-8650-7DA94AFC934F}"/>
              </a:ext>
            </a:extLst>
          </p:cNvPr>
          <p:cNvSpPr>
            <a:spLocks noGrp="1"/>
          </p:cNvSpPr>
          <p:nvPr>
            <p:ph type="title"/>
          </p:nvPr>
        </p:nvSpPr>
        <p:spPr/>
        <p:txBody>
          <a:bodyPr/>
          <a:lstStyle/>
          <a:p>
            <a:r>
              <a:rPr lang="en-US" sz="3400" dirty="0"/>
              <a:t>Table 33-12 Laboratory Test Results in Selected Platelet Disorders</a:t>
            </a:r>
          </a:p>
        </p:txBody>
      </p:sp>
      <p:sp>
        <p:nvSpPr>
          <p:cNvPr id="3" name="Content Placeholder 2">
            <a:extLst>
              <a:ext uri="{FF2B5EF4-FFF2-40B4-BE49-F238E27FC236}">
                <a16:creationId xmlns:a16="http://schemas.microsoft.com/office/drawing/2014/main" id="{4F1227B9-705D-450F-9238-174B5D1D3360}"/>
              </a:ext>
            </a:extLst>
          </p:cNvPr>
          <p:cNvSpPr>
            <a:spLocks noGrp="1"/>
          </p:cNvSpPr>
          <p:nvPr>
            <p:ph sz="quarter" idx="13"/>
          </p:nvPr>
        </p:nvSpPr>
        <p:spPr>
          <a:xfrm>
            <a:off x="457200" y="1460192"/>
            <a:ext cx="7496629" cy="299798"/>
          </a:xfrm>
        </p:spPr>
        <p:txBody>
          <a:bodyPr/>
          <a:lstStyle/>
          <a:p>
            <a:pPr marL="432" indent="0">
              <a:buNone/>
            </a:pPr>
            <a:r>
              <a:rPr lang="en-US" sz="1400" dirty="0"/>
              <a:t>P</a:t>
            </a:r>
            <a:r>
              <a:rPr lang="en-US" sz="200" dirty="0"/>
              <a:t> </a:t>
            </a:r>
            <a:r>
              <a:rPr lang="en-US" sz="1400" dirty="0"/>
              <a:t>F</a:t>
            </a:r>
            <a:r>
              <a:rPr lang="en-US" sz="200" dirty="0"/>
              <a:t> </a:t>
            </a:r>
            <a:r>
              <a:rPr lang="en-US" sz="1400" dirty="0"/>
              <a:t>A, platelet function analyzer.</a:t>
            </a:r>
          </a:p>
        </p:txBody>
      </p:sp>
      <p:graphicFrame>
        <p:nvGraphicFramePr>
          <p:cNvPr id="4" name="Table 3">
            <a:extLst>
              <a:ext uri="{FF2B5EF4-FFF2-40B4-BE49-F238E27FC236}">
                <a16:creationId xmlns:a16="http://schemas.microsoft.com/office/drawing/2014/main" id="{CD129A57-573C-4F62-8E32-D1D99A792C36}"/>
              </a:ext>
            </a:extLst>
          </p:cNvPr>
          <p:cNvGraphicFramePr>
            <a:graphicFrameLocks noGrp="1"/>
          </p:cNvGraphicFramePr>
          <p:nvPr>
            <p:extLst>
              <p:ext uri="{D42A27DB-BD31-4B8C-83A1-F6EECF244321}">
                <p14:modId xmlns:p14="http://schemas.microsoft.com/office/powerpoint/2010/main" val="2635272253"/>
              </p:ext>
            </p:extLst>
          </p:nvPr>
        </p:nvGraphicFramePr>
        <p:xfrm>
          <a:off x="363894" y="1928174"/>
          <a:ext cx="8229600" cy="4181856"/>
        </p:xfrm>
        <a:graphic>
          <a:graphicData uri="http://schemas.openxmlformats.org/drawingml/2006/table">
            <a:tbl>
              <a:tblPr firstRow="1" bandRow="1">
                <a:tableStyleId>{2D5ABB26-0587-4C30-8999-92F81FD0307C}</a:tableStyleId>
              </a:tblPr>
              <a:tblGrid>
                <a:gridCol w="1046747">
                  <a:extLst>
                    <a:ext uri="{9D8B030D-6E8A-4147-A177-3AD203B41FA5}">
                      <a16:colId xmlns:a16="http://schemas.microsoft.com/office/drawing/2014/main" val="3208868788"/>
                    </a:ext>
                  </a:extLst>
                </a:gridCol>
                <a:gridCol w="1540042">
                  <a:extLst>
                    <a:ext uri="{9D8B030D-6E8A-4147-A177-3AD203B41FA5}">
                      <a16:colId xmlns:a16="http://schemas.microsoft.com/office/drawing/2014/main" val="1293720277"/>
                    </a:ext>
                  </a:extLst>
                </a:gridCol>
                <a:gridCol w="1155032">
                  <a:extLst>
                    <a:ext uri="{9D8B030D-6E8A-4147-A177-3AD203B41FA5}">
                      <a16:colId xmlns:a16="http://schemas.microsoft.com/office/drawing/2014/main" val="4199071585"/>
                    </a:ext>
                  </a:extLst>
                </a:gridCol>
                <a:gridCol w="2105526">
                  <a:extLst>
                    <a:ext uri="{9D8B030D-6E8A-4147-A177-3AD203B41FA5}">
                      <a16:colId xmlns:a16="http://schemas.microsoft.com/office/drawing/2014/main" val="3133675247"/>
                    </a:ext>
                  </a:extLst>
                </a:gridCol>
                <a:gridCol w="1094874">
                  <a:extLst>
                    <a:ext uri="{9D8B030D-6E8A-4147-A177-3AD203B41FA5}">
                      <a16:colId xmlns:a16="http://schemas.microsoft.com/office/drawing/2014/main" val="1191758466"/>
                    </a:ext>
                  </a:extLst>
                </a:gridCol>
                <a:gridCol w="1287379">
                  <a:extLst>
                    <a:ext uri="{9D8B030D-6E8A-4147-A177-3AD203B41FA5}">
                      <a16:colId xmlns:a16="http://schemas.microsoft.com/office/drawing/2014/main" val="344408070"/>
                    </a:ext>
                  </a:extLst>
                </a:gridCol>
              </a:tblGrid>
              <a:tr h="370840">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Disorder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Defective Platelet Component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Platelet Count</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Platelet Aggregation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Closure Time (P</a:t>
                      </a:r>
                      <a:r>
                        <a:rPr lang="en-US" sz="100" b="1" baseline="0" dirty="0">
                          <a:solidFill>
                            <a:srgbClr val="000000"/>
                          </a:solidFill>
                          <a:effectLst/>
                          <a:latin typeface="+mn-lt"/>
                          <a:ea typeface="Times New Roman" panose="02020603050405020304" pitchFamily="18" charset="0"/>
                        </a:rPr>
                        <a:t> </a:t>
                      </a:r>
                      <a:r>
                        <a:rPr lang="en-US" sz="1200" b="1" dirty="0">
                          <a:solidFill>
                            <a:srgbClr val="000000"/>
                          </a:solidFill>
                          <a:effectLst/>
                          <a:latin typeface="+mn-lt"/>
                          <a:ea typeface="Times New Roman" panose="02020603050405020304" pitchFamily="18" charset="0"/>
                        </a:rPr>
                        <a:t>F</a:t>
                      </a:r>
                      <a:r>
                        <a:rPr lang="en-US" sz="100" b="1" baseline="0" dirty="0">
                          <a:solidFill>
                            <a:srgbClr val="000000"/>
                          </a:solidFill>
                          <a:effectLst/>
                          <a:latin typeface="+mn-lt"/>
                          <a:ea typeface="Times New Roman" panose="02020603050405020304" pitchFamily="18" charset="0"/>
                        </a:rPr>
                        <a:t> </a:t>
                      </a:r>
                      <a:r>
                        <a:rPr lang="en-US" sz="1200" b="1" dirty="0">
                          <a:solidFill>
                            <a:srgbClr val="000000"/>
                          </a:solidFill>
                          <a:effectLst/>
                          <a:latin typeface="+mn-lt"/>
                          <a:ea typeface="Times New Roman" panose="02020603050405020304" pitchFamily="18" charset="0"/>
                        </a:rPr>
                        <a:t>A)</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rPr>
                        <a:t>Other</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144341"/>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Bernard-Soulier syndrome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Glycoprotein I</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b/I</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 or decreased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Abnormal with ristocetin</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 with 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 collagen, epinephrine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Increased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Giant platelets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857708"/>
                  </a:ext>
                </a:extLst>
              </a:tr>
              <a:tr h="321498">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Glanzmann thrombasthenia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Glycoprotein I</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a:t>
                      </a:r>
                      <a:r>
                        <a:rPr lang="en-US" sz="10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b/I</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I</a:t>
                      </a:r>
                      <a:r>
                        <a:rPr lang="en-US" sz="100" b="0" i="0" u="none" strike="noStrike" cap="none" dirty="0">
                          <a:solidFill>
                            <a:srgbClr val="000000"/>
                          </a:solidFill>
                          <a:effectLst/>
                          <a:latin typeface="+mn-lt"/>
                          <a:ea typeface="Times New Roman" panose="02020603050405020304" pitchFamily="18" charset="0"/>
                          <a:cs typeface="+mn-cs"/>
                          <a:sym typeface="Arial"/>
                        </a:rPr>
                        <a:t> </a:t>
                      </a:r>
                      <a:r>
                        <a:rPr lang="en-US" sz="1200" dirty="0">
                          <a:solidFill>
                            <a:srgbClr val="000000"/>
                          </a:solidFill>
                          <a:effectLst/>
                          <a:latin typeface="+mn-lt"/>
                          <a:ea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Abnormal with 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 collagen, epinephrine</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 with ristocetin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Increased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965648"/>
                  </a:ext>
                </a:extLst>
              </a:tr>
              <a:tr h="370840">
                <a:tc>
                  <a:txBody>
                    <a:bodyPr/>
                    <a:lstStyle/>
                    <a:p>
                      <a:pPr marL="0" marR="0">
                        <a:spcBef>
                          <a:spcPts val="0"/>
                        </a:spcBef>
                        <a:spcAft>
                          <a:spcPts val="600"/>
                        </a:spcAft>
                        <a:tabLst>
                          <a:tab pos="1193800" algn="l"/>
                          <a:tab pos="2641600" algn="l"/>
                        </a:tabLst>
                      </a:pPr>
                      <a:r>
                        <a:rPr lang="en-US" sz="1200" i="1" dirty="0">
                          <a:solidFill>
                            <a:srgbClr val="000000"/>
                          </a:solidFill>
                          <a:effectLst/>
                          <a:latin typeface="+mn-lt"/>
                          <a:ea typeface="Times New Roman" panose="02020603050405020304" pitchFamily="18" charset="0"/>
                        </a:rPr>
                        <a:t>δ</a:t>
                      </a:r>
                      <a:r>
                        <a:rPr lang="en-US" sz="1200" dirty="0">
                          <a:solidFill>
                            <a:srgbClr val="000000"/>
                          </a:solidFill>
                          <a:effectLst/>
                          <a:latin typeface="+mn-lt"/>
                          <a:ea typeface="Times New Roman" panose="02020603050405020304" pitchFamily="18" charset="0"/>
                        </a:rPr>
                        <a:t>-storage pool disease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Dense granule deficiency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Abnormal secondary aggregation with 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 epinephrine; abnormal with collagen</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 primary aggregation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Variable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791341"/>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Gray platelet syndrome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i="1" dirty="0">
                          <a:solidFill>
                            <a:srgbClr val="000000"/>
                          </a:solidFill>
                          <a:effectLst/>
                          <a:latin typeface="+mn-lt"/>
                          <a:ea typeface="Times New Roman" panose="02020603050405020304" pitchFamily="18" charset="0"/>
                        </a:rPr>
                        <a:t>α - </a:t>
                      </a:r>
                      <a:r>
                        <a:rPr lang="en-US" sz="1200" dirty="0">
                          <a:solidFill>
                            <a:srgbClr val="000000"/>
                          </a:solidFill>
                          <a:effectLst/>
                          <a:latin typeface="+mn-lt"/>
                          <a:ea typeface="Times New Roman" panose="02020603050405020304" pitchFamily="18" charset="0"/>
                        </a:rPr>
                        <a:t>granule deficiency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Variably decreased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Variable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Agranular platelet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000188"/>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Defective thromboxane A</a:t>
                      </a:r>
                      <a:r>
                        <a:rPr lang="en-US" sz="1200" baseline="-25000" dirty="0">
                          <a:solidFill>
                            <a:srgbClr val="000000"/>
                          </a:solidFill>
                          <a:effectLst/>
                          <a:latin typeface="+mn-lt"/>
                          <a:ea typeface="Times New Roman" panose="02020603050405020304" pitchFamily="18" charset="0"/>
                        </a:rPr>
                        <a:t>2</a:t>
                      </a:r>
                      <a:r>
                        <a:rPr lang="en-US" sz="1200" dirty="0">
                          <a:solidFill>
                            <a:srgbClr val="000000"/>
                          </a:solidFill>
                          <a:effectLst/>
                          <a:latin typeface="+mn-lt"/>
                          <a:ea typeface="Times New Roman" panose="02020603050405020304" pitchFamily="18" charset="0"/>
                        </a:rPr>
                        <a:t> synthesis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Deficiency of cyclooxygenase or T</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rPr>
                        <a:t> </a:t>
                      </a:r>
                      <a:r>
                        <a:rPr lang="en-US" sz="1200" baseline="-25000" dirty="0">
                          <a:solidFill>
                            <a:srgbClr val="000000"/>
                          </a:solidFill>
                          <a:effectLst/>
                          <a:latin typeface="+mn-lt"/>
                          <a:ea typeface="Times New Roman" panose="02020603050405020304" pitchFamily="18" charset="0"/>
                        </a:rPr>
                        <a:t>2</a:t>
                      </a:r>
                      <a:r>
                        <a:rPr lang="en-US" sz="1200" dirty="0">
                          <a:solidFill>
                            <a:srgbClr val="000000"/>
                          </a:solidFill>
                          <a:effectLst/>
                          <a:latin typeface="+mn-lt"/>
                          <a:ea typeface="Times New Roman" panose="02020603050405020304" pitchFamily="18" charset="0"/>
                        </a:rPr>
                        <a:t> synthase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Abnormal secondary aggregation with A</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P, epinephrine; abnormal with collagen</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Normal primary aggregation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Increased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rPr>
                        <a:t> </a:t>
                      </a:r>
                      <a:r>
                        <a:rPr lang="en-US" sz="1200" dirty="0">
                          <a:solidFill>
                            <a:schemeClr val="bg1"/>
                          </a:solidFill>
                          <a:effectLst/>
                          <a:latin typeface="+mn-lt"/>
                          <a:ea typeface="Times New Roman" panose="02020603050405020304" pitchFamily="18" charset="0"/>
                        </a:rPr>
                        <a:t>Blank</a:t>
                      </a:r>
                      <a:endParaRPr lang="en-US" sz="1200" dirty="0">
                        <a:solidFill>
                          <a:srgbClr val="000000"/>
                        </a:solidFill>
                        <a:effectLst/>
                        <a:latin typeface="+mn-lt"/>
                        <a:ea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618911"/>
                  </a:ext>
                </a:extLst>
              </a:tr>
            </a:tbl>
          </a:graphicData>
        </a:graphic>
      </p:graphicFrame>
    </p:spTree>
    <p:extLst>
      <p:ext uri="{BB962C8B-B14F-4D97-AF65-F5344CB8AC3E}">
        <p14:creationId xmlns:p14="http://schemas.microsoft.com/office/powerpoint/2010/main" val="3632760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5565-C3F6-425B-8AFE-74D688BA6661}"/>
              </a:ext>
            </a:extLst>
          </p:cNvPr>
          <p:cNvSpPr>
            <a:spLocks noGrp="1"/>
          </p:cNvSpPr>
          <p:nvPr>
            <p:ph type="title"/>
          </p:nvPr>
        </p:nvSpPr>
        <p:spPr/>
        <p:txBody>
          <a:bodyPr/>
          <a:lstStyle/>
          <a:p>
            <a:r>
              <a:rPr lang="en-US" altLang="en-US" sz="2600" dirty="0"/>
              <a:t>Figure 33-6 </a:t>
            </a:r>
            <a:r>
              <a:rPr lang="en-US" sz="2600" dirty="0"/>
              <a:t>Ultrastructural Components Associated with Inherited Disorders of Platelet Function</a:t>
            </a:r>
          </a:p>
        </p:txBody>
      </p:sp>
      <p:pic>
        <p:nvPicPr>
          <p:cNvPr id="4" name="Picture 3" descr="B at the top shows von Willebrand diseases that yields to a, Bernard Soulier syndrome. In the top portion of the schematic, a leaf shaped cell, d, shows storage pool disease and dense granulation. Below D, is F, an oval shape a granule shows Gray platelet syndrome. Connected to the granular platelet is C, Glanzmann thrombasthenia, G P I I b and G P I I I a. these are connected to fibrinogen between platelets. E on the left is a defective thromboxan A sub 2 synthesis and G on the right is defective procoagulant activity.">
            <a:extLst>
              <a:ext uri="{FF2B5EF4-FFF2-40B4-BE49-F238E27FC236}">
                <a16:creationId xmlns:a16="http://schemas.microsoft.com/office/drawing/2014/main" id="{E9DFE172-37A8-4AC9-A106-844367A2E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2188" y="1764671"/>
            <a:ext cx="5717960" cy="4484995"/>
          </a:xfrm>
          <a:prstGeom prst="rect">
            <a:avLst/>
          </a:prstGeom>
        </p:spPr>
      </p:pic>
    </p:spTree>
    <p:extLst>
      <p:ext uri="{BB962C8B-B14F-4D97-AF65-F5344CB8AC3E}">
        <p14:creationId xmlns:p14="http://schemas.microsoft.com/office/powerpoint/2010/main" val="2959938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5565-C3F6-425B-8AFE-74D688BA6661}"/>
              </a:ext>
            </a:extLst>
          </p:cNvPr>
          <p:cNvSpPr>
            <a:spLocks noGrp="1"/>
          </p:cNvSpPr>
          <p:nvPr>
            <p:ph type="title"/>
          </p:nvPr>
        </p:nvSpPr>
        <p:spPr>
          <a:xfrm>
            <a:off x="457200" y="215371"/>
            <a:ext cx="8229600" cy="1041929"/>
          </a:xfrm>
        </p:spPr>
        <p:txBody>
          <a:bodyPr/>
          <a:lstStyle/>
          <a:p>
            <a:r>
              <a:rPr lang="en-US" altLang="en-US" sz="3200" dirty="0"/>
              <a:t>Figure 33-8 Platelet Aggregation Patterns in Disorders of Platelet Function</a:t>
            </a:r>
            <a:endParaRPr lang="en-US" sz="3200" dirty="0"/>
          </a:p>
        </p:txBody>
      </p:sp>
      <p:pic>
        <p:nvPicPr>
          <p:cNvPr id="5" name="Picture 4" descr="Row a has 5 graphs from the left, box 1 is A D P and is a curved ascending line, box 2 Collagen, is an s shaped ascending line, box 3, epinephrine, an ascending line, box 4, a horizontal line at the low end, and box 5, ristocetin + von Willebrand factor is a horizontal line at the bottom. Row b has 5 similar boxes with box 5 on the right an ascending line rather than vertical. Row c has 4 boxes, three have horizontal lines across the lower end, and box 4 an ascending line. Row d has 4 boxes, boxes 1 and 3, horizontal lines with upward curves in the center, box 2, horizontal line, box 4, ascending curve. Row e has 3 boxes, boxes 1 and 2 ascending lines to the top, and box 3, a horizontal line across the lower edge.">
            <a:extLst>
              <a:ext uri="{FF2B5EF4-FFF2-40B4-BE49-F238E27FC236}">
                <a16:creationId xmlns:a16="http://schemas.microsoft.com/office/drawing/2014/main" id="{40401775-F68D-4991-ABC6-5ED0B1003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501" y="1968758"/>
            <a:ext cx="4262997" cy="4198869"/>
          </a:xfrm>
          <a:prstGeom prst="rect">
            <a:avLst/>
          </a:prstGeom>
        </p:spPr>
      </p:pic>
    </p:spTree>
    <p:extLst>
      <p:ext uri="{BB962C8B-B14F-4D97-AF65-F5344CB8AC3E}">
        <p14:creationId xmlns:p14="http://schemas.microsoft.com/office/powerpoint/2010/main" val="8509801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885-BA72-42D9-AA14-9A2226D9A59E}"/>
              </a:ext>
            </a:extLst>
          </p:cNvPr>
          <p:cNvSpPr>
            <a:spLocks noGrp="1"/>
          </p:cNvSpPr>
          <p:nvPr>
            <p:ph type="title"/>
          </p:nvPr>
        </p:nvSpPr>
        <p:spPr/>
        <p:txBody>
          <a:bodyPr/>
          <a:lstStyle/>
          <a:p>
            <a:r>
              <a:rPr lang="en-US" dirty="0"/>
              <a:t>Acquired Disorders of Platelet Function </a:t>
            </a:r>
            <a:r>
              <a:rPr lang="en-US" sz="2000" b="0" dirty="0"/>
              <a:t>(1 of 2)</a:t>
            </a:r>
          </a:p>
        </p:txBody>
      </p:sp>
      <p:sp>
        <p:nvSpPr>
          <p:cNvPr id="3" name="Content Placeholder 2">
            <a:extLst>
              <a:ext uri="{FF2B5EF4-FFF2-40B4-BE49-F238E27FC236}">
                <a16:creationId xmlns:a16="http://schemas.microsoft.com/office/drawing/2014/main" id="{F2669F25-0775-418D-A00F-A4F0DAAB6B93}"/>
              </a:ext>
            </a:extLst>
          </p:cNvPr>
          <p:cNvSpPr>
            <a:spLocks noGrp="1"/>
          </p:cNvSpPr>
          <p:nvPr>
            <p:ph sz="quarter" idx="13"/>
          </p:nvPr>
        </p:nvSpPr>
        <p:spPr>
          <a:xfrm>
            <a:off x="457200" y="1929550"/>
            <a:ext cx="8229600" cy="4434275"/>
          </a:xfrm>
        </p:spPr>
        <p:txBody>
          <a:bodyPr/>
          <a:lstStyle/>
          <a:p>
            <a:r>
              <a:rPr lang="en-US" altLang="en-US" dirty="0"/>
              <a:t>Bleeding less severe than seen in B</a:t>
            </a:r>
            <a:r>
              <a:rPr lang="en-US" altLang="en-US" sz="100" dirty="0"/>
              <a:t> </a:t>
            </a:r>
            <a:r>
              <a:rPr lang="en-US" altLang="en-US" dirty="0"/>
              <a:t>S</a:t>
            </a:r>
            <a:r>
              <a:rPr lang="en-US" altLang="en-US" sz="100" dirty="0"/>
              <a:t> </a:t>
            </a:r>
            <a:r>
              <a:rPr lang="en-US" altLang="en-US" dirty="0"/>
              <a:t>S and G</a:t>
            </a:r>
            <a:r>
              <a:rPr lang="en-US" altLang="en-US" sz="100" dirty="0"/>
              <a:t> </a:t>
            </a:r>
            <a:r>
              <a:rPr lang="en-US" altLang="en-US" dirty="0"/>
              <a:t>T</a:t>
            </a:r>
          </a:p>
          <a:p>
            <a:pPr lvl="1"/>
            <a:r>
              <a:rPr lang="en-US" altLang="en-US" dirty="0"/>
              <a:t>Seen in:</a:t>
            </a:r>
          </a:p>
          <a:p>
            <a:pPr lvl="2"/>
            <a:r>
              <a:rPr lang="en-US" altLang="en-US" dirty="0"/>
              <a:t>Setting of trauma or surgery</a:t>
            </a:r>
          </a:p>
          <a:p>
            <a:pPr lvl="2"/>
            <a:r>
              <a:rPr lang="en-US" altLang="en-US" dirty="0"/>
              <a:t>Presence of additional hemostatic defects</a:t>
            </a:r>
          </a:p>
          <a:p>
            <a:pPr lvl="1"/>
            <a:r>
              <a:rPr lang="en-US" altLang="en-US" dirty="0"/>
              <a:t>Detected by abnormal platelet function test</a:t>
            </a:r>
          </a:p>
          <a:p>
            <a:pPr lvl="2"/>
            <a:r>
              <a:rPr lang="en-US" altLang="en-US" dirty="0"/>
              <a:t>B</a:t>
            </a:r>
            <a:r>
              <a:rPr lang="en-US" altLang="en-US" sz="100" dirty="0"/>
              <a:t> </a:t>
            </a:r>
            <a:r>
              <a:rPr lang="en-US" altLang="en-US" dirty="0"/>
              <a:t>T, platelet aggregation</a:t>
            </a:r>
          </a:p>
          <a:p>
            <a:pPr lvl="1"/>
            <a:r>
              <a:rPr lang="en-US" altLang="en-US" dirty="0">
                <a:sym typeface="Symbol" panose="05050102010706020507" pitchFamily="18" charset="2"/>
              </a:rPr>
              <a:t>Defects quantified by laboratory tests do not correlate precisely with risk for bleeding</a:t>
            </a:r>
            <a:endParaRPr lang="en-US" altLang="en-US" dirty="0"/>
          </a:p>
        </p:txBody>
      </p:sp>
    </p:spTree>
    <p:extLst>
      <p:ext uri="{BB962C8B-B14F-4D97-AF65-F5344CB8AC3E}">
        <p14:creationId xmlns:p14="http://schemas.microsoft.com/office/powerpoint/2010/main" val="193366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36E3-5295-4EEC-8133-E0CAF9F3D0E7}"/>
              </a:ext>
            </a:extLst>
          </p:cNvPr>
          <p:cNvSpPr>
            <a:spLocks noGrp="1"/>
          </p:cNvSpPr>
          <p:nvPr>
            <p:ph type="title"/>
          </p:nvPr>
        </p:nvSpPr>
        <p:spPr/>
        <p:txBody>
          <a:bodyPr/>
          <a:lstStyle/>
          <a:p>
            <a:r>
              <a:rPr lang="en-US" sz="3400" dirty="0"/>
              <a:t>Laboratory Evaluation of Abnormal Bleeding </a:t>
            </a:r>
            <a:r>
              <a:rPr lang="en-US" sz="2000" b="0" dirty="0"/>
              <a:t>(3 of 3)</a:t>
            </a:r>
          </a:p>
        </p:txBody>
      </p:sp>
      <p:sp>
        <p:nvSpPr>
          <p:cNvPr id="3" name="Content Placeholder 2">
            <a:extLst>
              <a:ext uri="{FF2B5EF4-FFF2-40B4-BE49-F238E27FC236}">
                <a16:creationId xmlns:a16="http://schemas.microsoft.com/office/drawing/2014/main" id="{CA64DC60-739A-4281-B856-88E93FC3ED5A}"/>
              </a:ext>
            </a:extLst>
          </p:cNvPr>
          <p:cNvSpPr>
            <a:spLocks noGrp="1"/>
          </p:cNvSpPr>
          <p:nvPr>
            <p:ph sz="quarter" idx="13"/>
          </p:nvPr>
        </p:nvSpPr>
        <p:spPr>
          <a:xfrm>
            <a:off x="457200" y="2013526"/>
            <a:ext cx="8229600" cy="4434275"/>
          </a:xfrm>
        </p:spPr>
        <p:txBody>
          <a:bodyPr/>
          <a:lstStyle/>
          <a:p>
            <a:r>
              <a:rPr lang="en-US" altLang="en-US" dirty="0"/>
              <a:t>Screening tests are often normal</a:t>
            </a:r>
          </a:p>
          <a:p>
            <a:r>
              <a:rPr lang="en-US" altLang="en-US" dirty="0"/>
              <a:t>May need confirmatory platelet function tests</a:t>
            </a:r>
          </a:p>
          <a:p>
            <a:pPr lvl="1"/>
            <a:r>
              <a:rPr lang="en-US" altLang="en-US" dirty="0"/>
              <a:t>Closure time (platelet function analyzer)</a:t>
            </a:r>
          </a:p>
          <a:p>
            <a:pPr lvl="1"/>
            <a:r>
              <a:rPr lang="en-US" altLang="en-US" dirty="0"/>
              <a:t>Platelet aggregation tests</a:t>
            </a:r>
          </a:p>
          <a:p>
            <a:pPr lvl="1"/>
            <a:r>
              <a:rPr lang="en-US" altLang="en-US" dirty="0"/>
              <a:t>Flow cytometry for platelet antigens</a:t>
            </a:r>
          </a:p>
        </p:txBody>
      </p:sp>
    </p:spTree>
    <p:extLst>
      <p:ext uri="{BB962C8B-B14F-4D97-AF65-F5344CB8AC3E}">
        <p14:creationId xmlns:p14="http://schemas.microsoft.com/office/powerpoint/2010/main" val="31256809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885-BA72-42D9-AA14-9A2226D9A59E}"/>
              </a:ext>
            </a:extLst>
          </p:cNvPr>
          <p:cNvSpPr>
            <a:spLocks noGrp="1"/>
          </p:cNvSpPr>
          <p:nvPr>
            <p:ph type="title"/>
          </p:nvPr>
        </p:nvSpPr>
        <p:spPr/>
        <p:txBody>
          <a:bodyPr/>
          <a:lstStyle/>
          <a:p>
            <a:r>
              <a:rPr lang="en-US" dirty="0"/>
              <a:t>Acquired Disorders of Platelet Function </a:t>
            </a:r>
            <a:r>
              <a:rPr lang="en-US" sz="2000" b="0" dirty="0"/>
              <a:t>(2 of 2)</a:t>
            </a:r>
          </a:p>
        </p:txBody>
      </p:sp>
      <p:sp>
        <p:nvSpPr>
          <p:cNvPr id="3" name="Content Placeholder 2">
            <a:extLst>
              <a:ext uri="{FF2B5EF4-FFF2-40B4-BE49-F238E27FC236}">
                <a16:creationId xmlns:a16="http://schemas.microsoft.com/office/drawing/2014/main" id="{F2669F25-0775-418D-A00F-A4F0DAAB6B93}"/>
              </a:ext>
            </a:extLst>
          </p:cNvPr>
          <p:cNvSpPr>
            <a:spLocks noGrp="1"/>
          </p:cNvSpPr>
          <p:nvPr>
            <p:ph sz="quarter" idx="13"/>
          </p:nvPr>
        </p:nvSpPr>
        <p:spPr>
          <a:xfrm>
            <a:off x="457200" y="1892228"/>
            <a:ext cx="8229600" cy="4434275"/>
          </a:xfrm>
        </p:spPr>
        <p:txBody>
          <a:bodyPr/>
          <a:lstStyle/>
          <a:p>
            <a:r>
              <a:rPr lang="en-US" altLang="en-US" dirty="0"/>
              <a:t>Chronic renal failure</a:t>
            </a:r>
          </a:p>
          <a:p>
            <a:r>
              <a:rPr lang="en-US" altLang="en-US" dirty="0"/>
              <a:t>Hematologic disorders</a:t>
            </a:r>
          </a:p>
          <a:p>
            <a:r>
              <a:rPr lang="en-US" altLang="en-US" dirty="0"/>
              <a:t>Drugs</a:t>
            </a:r>
          </a:p>
          <a:p>
            <a:pPr lvl="1"/>
            <a:r>
              <a:rPr lang="en-US" altLang="en-US" dirty="0"/>
              <a:t>N</a:t>
            </a:r>
            <a:r>
              <a:rPr lang="en-US" altLang="en-US" sz="100" dirty="0"/>
              <a:t> </a:t>
            </a:r>
            <a:r>
              <a:rPr lang="en-US" altLang="en-US" dirty="0"/>
              <a:t>S</a:t>
            </a:r>
            <a:r>
              <a:rPr lang="en-US" altLang="en-US" sz="100" dirty="0"/>
              <a:t> </a:t>
            </a:r>
            <a:r>
              <a:rPr lang="en-US" altLang="en-US" dirty="0"/>
              <a:t>A</a:t>
            </a:r>
            <a:r>
              <a:rPr lang="en-US" altLang="en-US" sz="100" dirty="0"/>
              <a:t> </a:t>
            </a:r>
            <a:r>
              <a:rPr lang="en-US" altLang="en-US" dirty="0"/>
              <a:t>I</a:t>
            </a:r>
            <a:r>
              <a:rPr lang="en-US" altLang="en-US" sz="100" dirty="0"/>
              <a:t> </a:t>
            </a:r>
            <a:r>
              <a:rPr lang="en-US" altLang="en-US" dirty="0"/>
              <a:t>Ds</a:t>
            </a:r>
          </a:p>
          <a:p>
            <a:pPr lvl="1"/>
            <a:r>
              <a:rPr lang="en-US" altLang="en-US" dirty="0"/>
              <a:t>Alcohol</a:t>
            </a:r>
          </a:p>
          <a:p>
            <a:pPr lvl="1"/>
            <a:r>
              <a:rPr lang="en-US" altLang="en-US" dirty="0"/>
              <a:t>Antibiotics</a:t>
            </a:r>
          </a:p>
          <a:p>
            <a:r>
              <a:rPr lang="en-US" altLang="en-US" dirty="0"/>
              <a:t>Cardiopulmonary bypass surgery</a:t>
            </a:r>
          </a:p>
        </p:txBody>
      </p:sp>
    </p:spTree>
    <p:extLst>
      <p:ext uri="{BB962C8B-B14F-4D97-AF65-F5344CB8AC3E}">
        <p14:creationId xmlns:p14="http://schemas.microsoft.com/office/powerpoint/2010/main" val="8394555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BD7A-57BD-4B76-ABD7-67E7C8C415BB}"/>
              </a:ext>
            </a:extLst>
          </p:cNvPr>
          <p:cNvSpPr>
            <a:spLocks noGrp="1"/>
          </p:cNvSpPr>
          <p:nvPr>
            <p:ph type="title"/>
          </p:nvPr>
        </p:nvSpPr>
        <p:spPr/>
        <p:txBody>
          <a:bodyPr/>
          <a:lstStyle/>
          <a:p>
            <a:r>
              <a:rPr lang="en-US" dirty="0"/>
              <a:t>Chronic Renal Failure</a:t>
            </a:r>
          </a:p>
        </p:txBody>
      </p:sp>
      <p:sp>
        <p:nvSpPr>
          <p:cNvPr id="3" name="Content Placeholder 2">
            <a:extLst>
              <a:ext uri="{FF2B5EF4-FFF2-40B4-BE49-F238E27FC236}">
                <a16:creationId xmlns:a16="http://schemas.microsoft.com/office/drawing/2014/main" id="{1B29CDF7-9ACA-487E-BAFF-AF30566935EB}"/>
              </a:ext>
            </a:extLst>
          </p:cNvPr>
          <p:cNvSpPr>
            <a:spLocks noGrp="1"/>
          </p:cNvSpPr>
          <p:nvPr>
            <p:ph sz="quarter" idx="13"/>
          </p:nvPr>
        </p:nvSpPr>
        <p:spPr>
          <a:xfrm>
            <a:off x="457200" y="1910889"/>
            <a:ext cx="8229600" cy="4434275"/>
          </a:xfrm>
        </p:spPr>
        <p:txBody>
          <a:bodyPr/>
          <a:lstStyle/>
          <a:p>
            <a:r>
              <a:rPr lang="en-US" altLang="en-US" dirty="0">
                <a:sym typeface="Symbol" panose="05050102010706020507" pitchFamily="18" charset="2"/>
              </a:rPr>
              <a:t>Platelet defects associated with uremic plasma</a:t>
            </a:r>
          </a:p>
          <a:p>
            <a:pPr lvl="1"/>
            <a:r>
              <a:rPr lang="en-US" altLang="en-US" dirty="0">
                <a:sym typeface="Symbol" panose="05050102010706020507" pitchFamily="18" charset="2"/>
              </a:rPr>
              <a:t>Dialysis corrects abnormal test results</a:t>
            </a:r>
            <a:endParaRPr lang="en-US" altLang="en-US" dirty="0"/>
          </a:p>
          <a:p>
            <a:pPr lvl="1"/>
            <a:r>
              <a:rPr lang="en-US" altLang="en-US" dirty="0"/>
              <a:t>Severe bleeding symptoms</a:t>
            </a:r>
            <a:endParaRPr lang="en-US" altLang="en-US" dirty="0">
              <a:sym typeface="Symbol" panose="05050102010706020507" pitchFamily="18" charset="2"/>
            </a:endParaRPr>
          </a:p>
          <a:p>
            <a:r>
              <a:rPr lang="en-US" altLang="en-US" dirty="0">
                <a:sym typeface="Symbol" panose="05050102010706020507" pitchFamily="18" charset="2"/>
              </a:rPr>
              <a:t>Platelet aggregation</a:t>
            </a:r>
          </a:p>
          <a:p>
            <a:pPr lvl="1"/>
            <a:r>
              <a:rPr lang="en-US" altLang="en-US" dirty="0">
                <a:sym typeface="Symbol" panose="05050102010706020507" pitchFamily="18" charset="2"/>
              </a:rPr>
              <a:t>Abnormal with collagen and abnormal secondary aggregation with A</a:t>
            </a:r>
            <a:r>
              <a:rPr lang="en-US" altLang="en-US" sz="100" dirty="0">
                <a:sym typeface="Symbol" panose="05050102010706020507" pitchFamily="18" charset="2"/>
              </a:rPr>
              <a:t> </a:t>
            </a:r>
            <a:r>
              <a:rPr lang="en-US" altLang="en-US" dirty="0">
                <a:sym typeface="Symbol" panose="05050102010706020507" pitchFamily="18" charset="2"/>
              </a:rPr>
              <a:t>D</a:t>
            </a:r>
            <a:r>
              <a:rPr lang="en-US" altLang="en-US" sz="100" dirty="0">
                <a:sym typeface="Symbol" panose="05050102010706020507" pitchFamily="18" charset="2"/>
              </a:rPr>
              <a:t> </a:t>
            </a:r>
            <a:r>
              <a:rPr lang="en-US" altLang="en-US" dirty="0">
                <a:sym typeface="Symbol" panose="05050102010706020507" pitchFamily="18" charset="2"/>
              </a:rPr>
              <a:t>P and epinephrine-abnormal secretory response</a:t>
            </a:r>
          </a:p>
          <a:p>
            <a:r>
              <a:rPr lang="en-US" altLang="en-US" dirty="0">
                <a:sym typeface="Symbol" panose="05050102010706020507" pitchFamily="18" charset="2"/>
              </a:rPr>
              <a:t>Defective platelet procoagulant activity</a:t>
            </a:r>
          </a:p>
        </p:txBody>
      </p:sp>
    </p:spTree>
    <p:extLst>
      <p:ext uri="{BB962C8B-B14F-4D97-AF65-F5344CB8AC3E}">
        <p14:creationId xmlns:p14="http://schemas.microsoft.com/office/powerpoint/2010/main" val="33715728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9F5-9B81-44CA-8544-87934452F753}"/>
              </a:ext>
            </a:extLst>
          </p:cNvPr>
          <p:cNvSpPr>
            <a:spLocks noGrp="1"/>
          </p:cNvSpPr>
          <p:nvPr>
            <p:ph type="title"/>
          </p:nvPr>
        </p:nvSpPr>
        <p:spPr/>
        <p:txBody>
          <a:bodyPr/>
          <a:lstStyle/>
          <a:p>
            <a:r>
              <a:rPr lang="en-US" dirty="0"/>
              <a:t>Systemic Conditions </a:t>
            </a:r>
            <a:r>
              <a:rPr lang="en-US" sz="2000" b="0" dirty="0"/>
              <a:t>(1 of 2)</a:t>
            </a:r>
          </a:p>
        </p:txBody>
      </p:sp>
      <p:sp>
        <p:nvSpPr>
          <p:cNvPr id="3" name="Content Placeholder 2">
            <a:extLst>
              <a:ext uri="{FF2B5EF4-FFF2-40B4-BE49-F238E27FC236}">
                <a16:creationId xmlns:a16="http://schemas.microsoft.com/office/drawing/2014/main" id="{F61B8137-B05C-4917-B15C-E15D402C66BB}"/>
              </a:ext>
            </a:extLst>
          </p:cNvPr>
          <p:cNvSpPr>
            <a:spLocks noGrp="1"/>
          </p:cNvSpPr>
          <p:nvPr>
            <p:ph sz="quarter" idx="13"/>
          </p:nvPr>
        </p:nvSpPr>
        <p:spPr>
          <a:xfrm>
            <a:off x="457200" y="1910890"/>
            <a:ext cx="8229600" cy="4434275"/>
          </a:xfrm>
        </p:spPr>
        <p:txBody>
          <a:bodyPr/>
          <a:lstStyle/>
          <a:p>
            <a:r>
              <a:rPr lang="en-US" altLang="en-US" dirty="0"/>
              <a:t>Cardiopulmonary bypass surgery</a:t>
            </a:r>
          </a:p>
          <a:p>
            <a:pPr lvl="1"/>
            <a:r>
              <a:rPr lang="en-US" altLang="en-US" dirty="0"/>
              <a:t>Thrombocytopenia</a:t>
            </a:r>
          </a:p>
          <a:p>
            <a:pPr lvl="1"/>
            <a:r>
              <a:rPr lang="en-US" altLang="en-US" dirty="0"/>
              <a:t>Abnormal platelet function</a:t>
            </a:r>
          </a:p>
          <a:p>
            <a:pPr lvl="2"/>
            <a:r>
              <a:rPr lang="en-US" altLang="en-US" dirty="0"/>
              <a:t>Correlates with duration of the bypass procedure</a:t>
            </a:r>
          </a:p>
          <a:p>
            <a:pPr lvl="1"/>
            <a:r>
              <a:rPr lang="en-US" altLang="en-US" dirty="0"/>
              <a:t>Excessive bleeding is uncommon</a:t>
            </a:r>
          </a:p>
          <a:p>
            <a:pPr lvl="1"/>
            <a:r>
              <a:rPr lang="en-US" altLang="en-US" dirty="0"/>
              <a:t>Prolonged B</a:t>
            </a:r>
            <a:r>
              <a:rPr lang="en-US" altLang="en-US" sz="100" dirty="0"/>
              <a:t> </a:t>
            </a:r>
            <a:r>
              <a:rPr lang="en-US" altLang="en-US" dirty="0"/>
              <a:t>T, abnormal platelet secretion and aggregation tests</a:t>
            </a:r>
          </a:p>
          <a:p>
            <a:pPr lvl="1"/>
            <a:r>
              <a:rPr lang="en-US" altLang="en-US" dirty="0"/>
              <a:t>Platelet defect likely due to</a:t>
            </a:r>
          </a:p>
          <a:p>
            <a:pPr lvl="2"/>
            <a:r>
              <a:rPr lang="en-US" altLang="en-US" dirty="0"/>
              <a:t>Effects of platelet activation</a:t>
            </a:r>
          </a:p>
          <a:p>
            <a:pPr lvl="2"/>
            <a:r>
              <a:rPr lang="en-US" altLang="en-US" dirty="0"/>
              <a:t>Fragmentation in extracorporeal circulation</a:t>
            </a:r>
          </a:p>
        </p:txBody>
      </p:sp>
    </p:spTree>
    <p:extLst>
      <p:ext uri="{BB962C8B-B14F-4D97-AF65-F5344CB8AC3E}">
        <p14:creationId xmlns:p14="http://schemas.microsoft.com/office/powerpoint/2010/main" val="3212019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9F5-9B81-44CA-8544-87934452F753}"/>
              </a:ext>
            </a:extLst>
          </p:cNvPr>
          <p:cNvSpPr>
            <a:spLocks noGrp="1"/>
          </p:cNvSpPr>
          <p:nvPr>
            <p:ph type="title"/>
          </p:nvPr>
        </p:nvSpPr>
        <p:spPr/>
        <p:txBody>
          <a:bodyPr/>
          <a:lstStyle/>
          <a:p>
            <a:r>
              <a:rPr lang="en-US" dirty="0"/>
              <a:t>Systemic Conditions </a:t>
            </a:r>
            <a:r>
              <a:rPr lang="en-US" sz="2000" b="0" dirty="0"/>
              <a:t>(2 of 2)</a:t>
            </a:r>
          </a:p>
        </p:txBody>
      </p:sp>
      <p:sp>
        <p:nvSpPr>
          <p:cNvPr id="3" name="Content Placeholder 2">
            <a:extLst>
              <a:ext uri="{FF2B5EF4-FFF2-40B4-BE49-F238E27FC236}">
                <a16:creationId xmlns:a16="http://schemas.microsoft.com/office/drawing/2014/main" id="{F61B8137-B05C-4917-B15C-E15D402C66BB}"/>
              </a:ext>
            </a:extLst>
          </p:cNvPr>
          <p:cNvSpPr>
            <a:spLocks noGrp="1"/>
          </p:cNvSpPr>
          <p:nvPr>
            <p:ph sz="quarter" idx="13"/>
          </p:nvPr>
        </p:nvSpPr>
        <p:spPr>
          <a:xfrm>
            <a:off x="457200" y="1938881"/>
            <a:ext cx="8229600" cy="4434275"/>
          </a:xfrm>
        </p:spPr>
        <p:txBody>
          <a:bodyPr/>
          <a:lstStyle/>
          <a:p>
            <a:r>
              <a:rPr lang="en-US" altLang="en-US" dirty="0"/>
              <a:t>Antiplatelet antibodies</a:t>
            </a:r>
          </a:p>
          <a:p>
            <a:pPr lvl="1"/>
            <a:r>
              <a:rPr lang="en-US" altLang="en-US" dirty="0"/>
              <a:t>I</a:t>
            </a:r>
            <a:r>
              <a:rPr lang="en-US" altLang="en-US" sz="100" dirty="0"/>
              <a:t> </a:t>
            </a:r>
            <a:r>
              <a:rPr lang="en-US" altLang="en-US" dirty="0"/>
              <a:t>g molecules bind to the platelet surface in several pathologic conditions</a:t>
            </a:r>
          </a:p>
          <a:p>
            <a:pPr lvl="2"/>
            <a:r>
              <a:rPr lang="en-US" altLang="en-US" dirty="0"/>
              <a:t>I</a:t>
            </a:r>
            <a:r>
              <a:rPr lang="en-US" altLang="en-US" sz="100" dirty="0"/>
              <a:t> </a:t>
            </a:r>
            <a:r>
              <a:rPr lang="en-US" altLang="en-US" dirty="0"/>
              <a:t>T</a:t>
            </a:r>
            <a:r>
              <a:rPr lang="en-US" altLang="en-US" sz="100" dirty="0"/>
              <a:t> </a:t>
            </a:r>
            <a:r>
              <a:rPr lang="en-US" altLang="en-US" dirty="0"/>
              <a:t>P, S</a:t>
            </a:r>
            <a:r>
              <a:rPr lang="en-US" altLang="en-US" sz="100" dirty="0"/>
              <a:t> </a:t>
            </a:r>
            <a:r>
              <a:rPr lang="en-US" altLang="en-US" dirty="0"/>
              <a:t>L</a:t>
            </a:r>
            <a:r>
              <a:rPr lang="en-US" altLang="en-US" sz="100" dirty="0"/>
              <a:t> </a:t>
            </a:r>
            <a:r>
              <a:rPr lang="en-US" altLang="en-US" dirty="0"/>
              <a:t>E, platelet alloimmunization</a:t>
            </a:r>
          </a:p>
          <a:p>
            <a:pPr lvl="2"/>
            <a:r>
              <a:rPr lang="en-US" altLang="en-US" dirty="0"/>
              <a:t>Result accelerated platelet destruction, thrombocytopenia</a:t>
            </a:r>
          </a:p>
          <a:p>
            <a:pPr lvl="1"/>
            <a:r>
              <a:rPr lang="en-US" altLang="en-US" dirty="0"/>
              <a:t>Antiplatelet Abs bind and impair platelet function</a:t>
            </a:r>
          </a:p>
          <a:p>
            <a:pPr lvl="2"/>
            <a:r>
              <a:rPr lang="en-US" altLang="en-US" dirty="0"/>
              <a:t>Autoantibodies to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I b/I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a-acquired G</a:t>
            </a:r>
            <a:r>
              <a:rPr lang="en-US" altLang="en-US" sz="100" dirty="0"/>
              <a:t> </a:t>
            </a:r>
            <a:r>
              <a:rPr lang="en-US" altLang="en-US" dirty="0"/>
              <a:t>T</a:t>
            </a:r>
          </a:p>
          <a:p>
            <a:pPr lvl="2"/>
            <a:r>
              <a:rPr lang="en-US" altLang="en-US" dirty="0"/>
              <a:t>Autoantibodies to G</a:t>
            </a:r>
            <a:r>
              <a:rPr lang="en-US" altLang="en-US" sz="100" dirty="0"/>
              <a:t> </a:t>
            </a:r>
            <a:r>
              <a:rPr lang="en-US" altLang="en-US" dirty="0"/>
              <a:t>P</a:t>
            </a:r>
            <a:r>
              <a:rPr lang="en-US" altLang="en-US" sz="100" dirty="0"/>
              <a:t> </a:t>
            </a:r>
            <a:r>
              <a:rPr lang="en-US" altLang="en-US" dirty="0"/>
              <a:t>I</a:t>
            </a:r>
            <a:r>
              <a:rPr lang="en-US" altLang="en-US" sz="100" dirty="0"/>
              <a:t> </a:t>
            </a:r>
            <a:r>
              <a:rPr lang="en-US" altLang="en-US" dirty="0"/>
              <a:t>b/I</a:t>
            </a:r>
            <a:r>
              <a:rPr lang="en-US" altLang="en-US" sz="100" dirty="0"/>
              <a:t> </a:t>
            </a:r>
            <a:r>
              <a:rPr lang="en-US" altLang="en-US" dirty="0"/>
              <a:t>X/V-acquired B</a:t>
            </a:r>
            <a:r>
              <a:rPr lang="en-US" altLang="en-US" sz="100" dirty="0"/>
              <a:t> </a:t>
            </a:r>
            <a:r>
              <a:rPr lang="en-US" altLang="en-US" dirty="0"/>
              <a:t>S</a:t>
            </a:r>
            <a:r>
              <a:rPr lang="en-US" altLang="en-US" sz="100" dirty="0"/>
              <a:t> </a:t>
            </a:r>
            <a:r>
              <a:rPr lang="en-US" altLang="en-US" dirty="0"/>
              <a:t>S</a:t>
            </a:r>
          </a:p>
        </p:txBody>
      </p:sp>
    </p:spTree>
    <p:extLst>
      <p:ext uri="{BB962C8B-B14F-4D97-AF65-F5344CB8AC3E}">
        <p14:creationId xmlns:p14="http://schemas.microsoft.com/office/powerpoint/2010/main" val="1284745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571D-C989-4C83-941F-8236DC6F7BFD}"/>
              </a:ext>
            </a:extLst>
          </p:cNvPr>
          <p:cNvSpPr>
            <a:spLocks noGrp="1"/>
          </p:cNvSpPr>
          <p:nvPr>
            <p:ph type="title"/>
          </p:nvPr>
        </p:nvSpPr>
        <p:spPr/>
        <p:txBody>
          <a:bodyPr/>
          <a:lstStyle/>
          <a:p>
            <a:r>
              <a:rPr lang="en-US" sz="3400" dirty="0"/>
              <a:t>Hematologic Disorders That Affect Platelet Function </a:t>
            </a:r>
            <a:r>
              <a:rPr lang="en-US" sz="2000" b="0" dirty="0"/>
              <a:t>(1 of 2)</a:t>
            </a:r>
          </a:p>
        </p:txBody>
      </p:sp>
      <p:sp>
        <p:nvSpPr>
          <p:cNvPr id="3" name="Content Placeholder 2">
            <a:extLst>
              <a:ext uri="{FF2B5EF4-FFF2-40B4-BE49-F238E27FC236}">
                <a16:creationId xmlns:a16="http://schemas.microsoft.com/office/drawing/2014/main" id="{ED710857-AD36-4A24-ADA7-1C67F6DF0A79}"/>
              </a:ext>
            </a:extLst>
          </p:cNvPr>
          <p:cNvSpPr>
            <a:spLocks noGrp="1"/>
          </p:cNvSpPr>
          <p:nvPr>
            <p:ph sz="quarter" idx="13"/>
          </p:nvPr>
        </p:nvSpPr>
        <p:spPr>
          <a:xfrm>
            <a:off x="457200" y="2041518"/>
            <a:ext cx="8229600" cy="4434275"/>
          </a:xfrm>
        </p:spPr>
        <p:txBody>
          <a:bodyPr/>
          <a:lstStyle/>
          <a:p>
            <a:r>
              <a:rPr lang="en-US" altLang="en-US" dirty="0"/>
              <a:t>Chronic myeloproliferative neoplasms</a:t>
            </a:r>
          </a:p>
          <a:p>
            <a:pPr lvl="1"/>
            <a:r>
              <a:rPr lang="en-US" altLang="en-US" dirty="0"/>
              <a:t>P</a:t>
            </a:r>
            <a:r>
              <a:rPr lang="en-US" altLang="en-US" sz="100" dirty="0"/>
              <a:t> </a:t>
            </a:r>
            <a:r>
              <a:rPr lang="en-US" altLang="en-US" dirty="0"/>
              <a:t>V, E</a:t>
            </a:r>
            <a:r>
              <a:rPr lang="en-US" altLang="en-US" sz="100" dirty="0"/>
              <a:t> </a:t>
            </a:r>
            <a:r>
              <a:rPr lang="en-US" altLang="en-US" dirty="0"/>
              <a:t>T, C</a:t>
            </a:r>
            <a:r>
              <a:rPr lang="en-US" altLang="en-US" sz="100" dirty="0"/>
              <a:t> </a:t>
            </a:r>
            <a:r>
              <a:rPr lang="en-US" altLang="en-US" dirty="0"/>
              <a:t>I</a:t>
            </a:r>
            <a:r>
              <a:rPr lang="en-US" altLang="en-US" sz="100" dirty="0"/>
              <a:t> </a:t>
            </a:r>
            <a:r>
              <a:rPr lang="en-US" altLang="en-US" dirty="0"/>
              <a:t>M</a:t>
            </a:r>
            <a:r>
              <a:rPr lang="en-US" altLang="en-US" sz="100" dirty="0"/>
              <a:t> </a:t>
            </a:r>
            <a:r>
              <a:rPr lang="en-US" altLang="en-US" dirty="0"/>
              <a:t>F</a:t>
            </a:r>
          </a:p>
          <a:p>
            <a:pPr lvl="1"/>
            <a:r>
              <a:rPr lang="en-US" altLang="en-US" dirty="0"/>
              <a:t>Usually abnormal platelet function</a:t>
            </a:r>
          </a:p>
          <a:p>
            <a:pPr lvl="2"/>
            <a:r>
              <a:rPr lang="en-US" altLang="en-US" dirty="0"/>
              <a:t>Abnormal aggregation to epinephrine, A</a:t>
            </a:r>
            <a:r>
              <a:rPr lang="en-US" altLang="en-US" sz="100" dirty="0"/>
              <a:t> </a:t>
            </a:r>
            <a:r>
              <a:rPr lang="en-US" altLang="en-US" dirty="0"/>
              <a:t>D</a:t>
            </a:r>
            <a:r>
              <a:rPr lang="en-US" altLang="en-US" sz="100" dirty="0"/>
              <a:t> </a:t>
            </a:r>
            <a:r>
              <a:rPr lang="en-US" altLang="en-US" dirty="0"/>
              <a:t>P, collagen often seen</a:t>
            </a:r>
          </a:p>
          <a:p>
            <a:pPr lvl="1"/>
            <a:r>
              <a:rPr lang="en-US" altLang="en-US" dirty="0"/>
              <a:t>Can see either bleeding or thrombosis</a:t>
            </a:r>
          </a:p>
          <a:p>
            <a:r>
              <a:rPr lang="en-US" altLang="en-US" dirty="0"/>
              <a:t>Leukemias and myelodysplastic syndromes</a:t>
            </a:r>
          </a:p>
          <a:p>
            <a:pPr lvl="1"/>
            <a:r>
              <a:rPr lang="en-US" altLang="en-US" dirty="0"/>
              <a:t>Bleeding usually due to thrombocytopenia</a:t>
            </a:r>
          </a:p>
          <a:p>
            <a:pPr lvl="1"/>
            <a:r>
              <a:rPr lang="en-US" altLang="en-US" dirty="0"/>
              <a:t>Occasionally abnormalities of platelet function</a:t>
            </a:r>
          </a:p>
        </p:txBody>
      </p:sp>
    </p:spTree>
    <p:extLst>
      <p:ext uri="{BB962C8B-B14F-4D97-AF65-F5344CB8AC3E}">
        <p14:creationId xmlns:p14="http://schemas.microsoft.com/office/powerpoint/2010/main" val="13143245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571D-C989-4C83-941F-8236DC6F7BFD}"/>
              </a:ext>
            </a:extLst>
          </p:cNvPr>
          <p:cNvSpPr>
            <a:spLocks noGrp="1"/>
          </p:cNvSpPr>
          <p:nvPr>
            <p:ph type="title"/>
          </p:nvPr>
        </p:nvSpPr>
        <p:spPr/>
        <p:txBody>
          <a:bodyPr/>
          <a:lstStyle/>
          <a:p>
            <a:r>
              <a:rPr lang="en-US" sz="3400" dirty="0"/>
              <a:t>Hematologic Disorders That Affect Platelet Function </a:t>
            </a:r>
            <a:r>
              <a:rPr lang="en-US" sz="2000" b="0" dirty="0"/>
              <a:t>(2 of 2)</a:t>
            </a:r>
          </a:p>
        </p:txBody>
      </p:sp>
      <p:sp>
        <p:nvSpPr>
          <p:cNvPr id="3" name="Content Placeholder 2">
            <a:extLst>
              <a:ext uri="{FF2B5EF4-FFF2-40B4-BE49-F238E27FC236}">
                <a16:creationId xmlns:a16="http://schemas.microsoft.com/office/drawing/2014/main" id="{ED710857-AD36-4A24-ADA7-1C67F6DF0A79}"/>
              </a:ext>
            </a:extLst>
          </p:cNvPr>
          <p:cNvSpPr>
            <a:spLocks noGrp="1"/>
          </p:cNvSpPr>
          <p:nvPr>
            <p:ph sz="quarter" idx="13"/>
          </p:nvPr>
        </p:nvSpPr>
        <p:spPr>
          <a:xfrm>
            <a:off x="457200" y="2041518"/>
            <a:ext cx="8229600" cy="4434275"/>
          </a:xfrm>
        </p:spPr>
        <p:txBody>
          <a:bodyPr/>
          <a:lstStyle/>
          <a:p>
            <a:r>
              <a:rPr lang="en-US" altLang="en-US" dirty="0"/>
              <a:t>Dysproteinemias</a:t>
            </a:r>
          </a:p>
          <a:p>
            <a:pPr lvl="1"/>
            <a:r>
              <a:rPr lang="en-US" altLang="en-US" dirty="0"/>
              <a:t>M</a:t>
            </a:r>
            <a:r>
              <a:rPr lang="en-US" altLang="en-US" sz="100" dirty="0"/>
              <a:t> </a:t>
            </a:r>
            <a:r>
              <a:rPr lang="en-US" altLang="en-US" dirty="0"/>
              <a:t>M and Waldenström macroglobulinemia</a:t>
            </a:r>
          </a:p>
          <a:p>
            <a:pPr lvl="1"/>
            <a:r>
              <a:rPr lang="en-US" altLang="en-US" dirty="0"/>
              <a:t>Paraprotein coats platelet surface and interferes with membrane reactions and fibrin polymerization</a:t>
            </a:r>
          </a:p>
          <a:p>
            <a:pPr lvl="1"/>
            <a:r>
              <a:rPr lang="en-US" altLang="en-US" dirty="0"/>
              <a:t>Thrombocytopenia-major cause of bleeding</a:t>
            </a:r>
          </a:p>
          <a:p>
            <a:pPr lvl="1"/>
            <a:r>
              <a:rPr lang="en-US" altLang="en-US" dirty="0"/>
              <a:t>Abnormal platelet aggregation and procoagulant activity</a:t>
            </a:r>
          </a:p>
        </p:txBody>
      </p:sp>
    </p:spTree>
    <p:extLst>
      <p:ext uri="{BB962C8B-B14F-4D97-AF65-F5344CB8AC3E}">
        <p14:creationId xmlns:p14="http://schemas.microsoft.com/office/powerpoint/2010/main" val="13014371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EFA3-9A8D-4B2D-8E76-764E3B559E8B}"/>
              </a:ext>
            </a:extLst>
          </p:cNvPr>
          <p:cNvSpPr>
            <a:spLocks noGrp="1"/>
          </p:cNvSpPr>
          <p:nvPr>
            <p:ph type="title"/>
          </p:nvPr>
        </p:nvSpPr>
        <p:spPr/>
        <p:txBody>
          <a:bodyPr/>
          <a:lstStyle/>
          <a:p>
            <a:r>
              <a:rPr lang="en-US" dirty="0"/>
              <a:t>Drugs That Alter Platelet Function</a:t>
            </a:r>
          </a:p>
        </p:txBody>
      </p:sp>
      <p:sp>
        <p:nvSpPr>
          <p:cNvPr id="3" name="Content Placeholder 2">
            <a:extLst>
              <a:ext uri="{FF2B5EF4-FFF2-40B4-BE49-F238E27FC236}">
                <a16:creationId xmlns:a16="http://schemas.microsoft.com/office/drawing/2014/main" id="{8523EC18-8576-48A8-A2C5-94598591C868}"/>
              </a:ext>
            </a:extLst>
          </p:cNvPr>
          <p:cNvSpPr>
            <a:spLocks noGrp="1"/>
          </p:cNvSpPr>
          <p:nvPr>
            <p:ph sz="quarter" idx="13"/>
          </p:nvPr>
        </p:nvSpPr>
        <p:spPr>
          <a:xfrm>
            <a:off x="391886" y="1885810"/>
            <a:ext cx="8572500" cy="4764263"/>
          </a:xfrm>
        </p:spPr>
        <p:txBody>
          <a:bodyPr/>
          <a:lstStyle/>
          <a:p>
            <a:r>
              <a:rPr lang="en-US" altLang="en-US" dirty="0"/>
              <a:t>Aspirin (</a:t>
            </a:r>
            <a:r>
              <a:rPr lang="en-US" dirty="0"/>
              <a:t>acetylsalicylic acid)</a:t>
            </a:r>
            <a:endParaRPr lang="en-US" altLang="en-US" dirty="0"/>
          </a:p>
          <a:p>
            <a:pPr lvl="1"/>
            <a:r>
              <a:rPr lang="en-US" altLang="en-US" dirty="0"/>
              <a:t>Impairs acetylation and irreversible inhibition of platelet cyclooxygenase (C</a:t>
            </a:r>
            <a:r>
              <a:rPr lang="en-US" altLang="en-US" sz="100" dirty="0"/>
              <a:t> </a:t>
            </a:r>
            <a:r>
              <a:rPr lang="en-US" altLang="en-US" dirty="0"/>
              <a:t>O</a:t>
            </a:r>
            <a:r>
              <a:rPr lang="en-US" altLang="en-US" sz="100" dirty="0"/>
              <a:t> </a:t>
            </a:r>
            <a:r>
              <a:rPr lang="en-US" altLang="en-US" dirty="0"/>
              <a:t>X-1 inhibitor)</a:t>
            </a:r>
          </a:p>
          <a:p>
            <a:pPr lvl="1"/>
            <a:r>
              <a:rPr lang="en-US" altLang="en-US" dirty="0"/>
              <a:t>Prevents formation and release of T</a:t>
            </a:r>
            <a:r>
              <a:rPr lang="en-US" altLang="en-US" sz="100" dirty="0"/>
              <a:t> </a:t>
            </a:r>
            <a:r>
              <a:rPr lang="en-US" altLang="en-US" dirty="0"/>
              <a:t>X</a:t>
            </a:r>
            <a:r>
              <a:rPr lang="en-US" altLang="en-US" sz="100" dirty="0"/>
              <a:t> </a:t>
            </a:r>
            <a:r>
              <a:rPr lang="en-US" altLang="en-US" dirty="0"/>
              <a:t>A</a:t>
            </a:r>
            <a:r>
              <a:rPr lang="en-US" altLang="en-US" sz="100" dirty="0"/>
              <a:t> </a:t>
            </a:r>
            <a:r>
              <a:rPr lang="en-US" altLang="en-US" baseline="-25000" dirty="0"/>
              <a:t>2</a:t>
            </a:r>
          </a:p>
          <a:p>
            <a:pPr lvl="1"/>
            <a:r>
              <a:rPr lang="en-US" altLang="en-US" dirty="0"/>
              <a:t>Effects last entire circulating life span (~9-10 days)</a:t>
            </a:r>
          </a:p>
          <a:p>
            <a:pPr lvl="1"/>
            <a:r>
              <a:rPr lang="en-US" altLang="en-US" dirty="0"/>
              <a:t>Interferes with platelet aggregation-reflects lack of T</a:t>
            </a:r>
            <a:r>
              <a:rPr lang="en-US" altLang="en-US" sz="100" dirty="0"/>
              <a:t> </a:t>
            </a:r>
            <a:r>
              <a:rPr lang="en-US" altLang="en-US" dirty="0"/>
              <a:t>X</a:t>
            </a:r>
            <a:r>
              <a:rPr lang="en-US" altLang="en-US" sz="100" dirty="0"/>
              <a:t> </a:t>
            </a:r>
            <a:r>
              <a:rPr lang="en-US" altLang="en-US" dirty="0"/>
              <a:t>A</a:t>
            </a:r>
            <a:r>
              <a:rPr lang="en-US" altLang="en-US" sz="100" dirty="0"/>
              <a:t> </a:t>
            </a:r>
            <a:r>
              <a:rPr lang="en-US" altLang="en-US" baseline="-25000" dirty="0"/>
              <a:t>2</a:t>
            </a:r>
            <a:r>
              <a:rPr lang="en-US" altLang="en-US" dirty="0"/>
              <a:t> synthesis</a:t>
            </a:r>
          </a:p>
          <a:p>
            <a:pPr lvl="2"/>
            <a:r>
              <a:rPr lang="en-US" altLang="en-US" dirty="0"/>
              <a:t>See primary wave with A</a:t>
            </a:r>
            <a:r>
              <a:rPr lang="en-US" altLang="en-US" sz="100" dirty="0"/>
              <a:t> </a:t>
            </a:r>
            <a:r>
              <a:rPr lang="en-US" altLang="en-US" dirty="0"/>
              <a:t>D</a:t>
            </a:r>
            <a:r>
              <a:rPr lang="en-US" altLang="en-US" sz="100" dirty="0"/>
              <a:t> </a:t>
            </a:r>
            <a:r>
              <a:rPr lang="en-US" altLang="en-US" dirty="0"/>
              <a:t>P and E</a:t>
            </a:r>
            <a:r>
              <a:rPr lang="en-US" altLang="en-US" sz="100" dirty="0"/>
              <a:t> </a:t>
            </a:r>
            <a:r>
              <a:rPr lang="en-US" altLang="en-US" dirty="0"/>
              <a:t>P</a:t>
            </a:r>
            <a:r>
              <a:rPr lang="en-US" altLang="en-US" sz="100" dirty="0"/>
              <a:t> </a:t>
            </a:r>
            <a:r>
              <a:rPr lang="en-US" altLang="en-US" dirty="0"/>
              <a:t>I</a:t>
            </a:r>
          </a:p>
          <a:p>
            <a:pPr lvl="2"/>
            <a:r>
              <a:rPr lang="en-US" altLang="en-US" dirty="0"/>
              <a:t>No secondary wave</a:t>
            </a:r>
          </a:p>
          <a:p>
            <a:pPr lvl="2"/>
            <a:r>
              <a:rPr lang="en-US" altLang="en-US" dirty="0"/>
              <a:t>No aggregation with collagen</a:t>
            </a:r>
          </a:p>
          <a:p>
            <a:pPr lvl="2"/>
            <a:r>
              <a:rPr lang="en-US" altLang="en-US" dirty="0"/>
              <a:t>Normal with ristocetin</a:t>
            </a:r>
          </a:p>
        </p:txBody>
      </p:sp>
    </p:spTree>
    <p:extLst>
      <p:ext uri="{BB962C8B-B14F-4D97-AF65-F5344CB8AC3E}">
        <p14:creationId xmlns:p14="http://schemas.microsoft.com/office/powerpoint/2010/main" val="1117377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0AD1-9957-4B61-B000-2317C0BF61C3}"/>
              </a:ext>
            </a:extLst>
          </p:cNvPr>
          <p:cNvSpPr>
            <a:spLocks noGrp="1"/>
          </p:cNvSpPr>
          <p:nvPr>
            <p:ph type="title"/>
          </p:nvPr>
        </p:nvSpPr>
        <p:spPr/>
        <p:txBody>
          <a:bodyPr/>
          <a:lstStyle/>
          <a:p>
            <a:r>
              <a:rPr lang="en-US" dirty="0"/>
              <a:t>N</a:t>
            </a:r>
            <a:r>
              <a:rPr lang="en-US" sz="100" dirty="0"/>
              <a:t> </a:t>
            </a:r>
            <a:r>
              <a:rPr lang="en-US" dirty="0"/>
              <a:t>S</a:t>
            </a:r>
            <a:r>
              <a:rPr lang="en-US" sz="100" dirty="0"/>
              <a:t> </a:t>
            </a:r>
            <a:r>
              <a:rPr lang="en-US" dirty="0"/>
              <a:t>A</a:t>
            </a:r>
            <a:r>
              <a:rPr lang="en-US" sz="100" dirty="0"/>
              <a:t> </a:t>
            </a:r>
            <a:r>
              <a:rPr lang="en-US" dirty="0"/>
              <a:t>I</a:t>
            </a:r>
            <a:r>
              <a:rPr lang="en-US" sz="100" dirty="0"/>
              <a:t> </a:t>
            </a:r>
            <a:r>
              <a:rPr lang="en-US" dirty="0"/>
              <a:t>Ds, Alcohol, and Antibiotics</a:t>
            </a:r>
          </a:p>
        </p:txBody>
      </p:sp>
      <p:sp>
        <p:nvSpPr>
          <p:cNvPr id="3" name="Content Placeholder 2">
            <a:extLst>
              <a:ext uri="{FF2B5EF4-FFF2-40B4-BE49-F238E27FC236}">
                <a16:creationId xmlns:a16="http://schemas.microsoft.com/office/drawing/2014/main" id="{B55CBFDB-BAAD-4D90-A1ED-43DD790A8DA5}"/>
              </a:ext>
            </a:extLst>
          </p:cNvPr>
          <p:cNvSpPr>
            <a:spLocks noGrp="1"/>
          </p:cNvSpPr>
          <p:nvPr>
            <p:ph sz="quarter" idx="13"/>
          </p:nvPr>
        </p:nvSpPr>
        <p:spPr>
          <a:xfrm>
            <a:off x="457200" y="1873567"/>
            <a:ext cx="8229600" cy="4651969"/>
          </a:xfrm>
        </p:spPr>
        <p:txBody>
          <a:bodyPr/>
          <a:lstStyle/>
          <a:p>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Ds-Ibuprofen, naproxen, and others</a:t>
            </a:r>
          </a:p>
          <a:p>
            <a:pPr lvl="1"/>
            <a:r>
              <a:rPr lang="en-US" altLang="en-US" dirty="0">
                <a:cs typeface="Calibri" panose="020F0502020204030204" pitchFamily="34" charset="0"/>
              </a:rPr>
              <a:t>Inhibit C</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X-1</a:t>
            </a:r>
          </a:p>
          <a:p>
            <a:pPr lvl="1"/>
            <a:r>
              <a:rPr lang="en-US" altLang="en-US" dirty="0">
                <a:cs typeface="Calibri" panose="020F0502020204030204" pitchFamily="34" charset="0"/>
              </a:rPr>
              <a:t>Reversible and short-lived (&lt;72h</a:t>
            </a:r>
            <a:r>
              <a:rPr lang="en-US" altLang="en-US" sz="100" dirty="0">
                <a:solidFill>
                  <a:schemeClr val="bg1"/>
                </a:solidFill>
                <a:cs typeface="Calibri" panose="020F0502020204030204" pitchFamily="34" charset="0"/>
              </a:rPr>
              <a:t>ou</a:t>
            </a:r>
            <a:r>
              <a:rPr lang="en-US" altLang="en-US" dirty="0">
                <a:cs typeface="Calibri" panose="020F0502020204030204" pitchFamily="34" charset="0"/>
              </a:rPr>
              <a:t>rs)</a:t>
            </a:r>
          </a:p>
          <a:p>
            <a:r>
              <a:rPr lang="en-US" altLang="en-US" dirty="0">
                <a:cs typeface="Calibri" panose="020F0502020204030204" pitchFamily="34" charset="0"/>
              </a:rPr>
              <a:t>Alcohol</a:t>
            </a:r>
          </a:p>
          <a:p>
            <a:pPr lvl="1"/>
            <a:r>
              <a:rPr lang="en-US" altLang="en-US" dirty="0">
                <a:cs typeface="Calibri" panose="020F0502020204030204" pitchFamily="34" charset="0"/>
              </a:rPr>
              <a:t>Heavy usage can lead to platelet dysfunction</a:t>
            </a:r>
          </a:p>
          <a:p>
            <a:pPr lvl="1"/>
            <a:r>
              <a:rPr lang="en-US" altLang="en-US" dirty="0">
                <a:cs typeface="Calibri" panose="020F0502020204030204" pitchFamily="34" charset="0"/>
              </a:rPr>
              <a:t>Decreased primary aggregation with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a:t>
            </a:r>
          </a:p>
          <a:p>
            <a:r>
              <a:rPr lang="en-US" altLang="en-US" dirty="0">
                <a:cs typeface="Calibri" panose="020F0502020204030204" pitchFamily="34" charset="0"/>
              </a:rPr>
              <a:t>Antibiotics (penicillins and cephalosporins)</a:t>
            </a:r>
          </a:p>
          <a:p>
            <a:pPr lvl="1"/>
            <a:r>
              <a:rPr lang="en-US" altLang="en-US" dirty="0">
                <a:cs typeface="Calibri" panose="020F0502020204030204" pitchFamily="34" charset="0"/>
              </a:rPr>
              <a:t>Coat platelet membrane and block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and epinephrine receptors-no primary or secondary aggregation wave</a:t>
            </a:r>
          </a:p>
        </p:txBody>
      </p:sp>
    </p:spTree>
    <p:extLst>
      <p:ext uri="{BB962C8B-B14F-4D97-AF65-F5344CB8AC3E}">
        <p14:creationId xmlns:p14="http://schemas.microsoft.com/office/powerpoint/2010/main" val="3832531522"/>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11644</TotalTime>
  <Words>5267</Words>
  <Application>Microsoft Office PowerPoint</Application>
  <PresentationFormat>On-screen Show (4:3)</PresentationFormat>
  <Paragraphs>967</Paragraphs>
  <Slides>97</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97</vt:i4>
      </vt:variant>
    </vt:vector>
  </HeadingPairs>
  <TitlesOfParts>
    <vt:vector size="110" baseType="lpstr">
      <vt:lpstr>Arial</vt:lpstr>
      <vt:lpstr>Calibri</vt:lpstr>
      <vt:lpstr>Calibri Light</vt:lpstr>
      <vt:lpstr>Lucida Grande</vt:lpstr>
      <vt:lpstr>Noto Sans Symbols</vt:lpstr>
      <vt:lpstr>Symbol</vt:lpstr>
      <vt:lpstr>Times New Roman</vt:lpstr>
      <vt:lpstr>Traditional Arabic</vt:lpstr>
      <vt:lpstr>Verdana</vt:lpstr>
      <vt:lpstr>Wingdings</vt:lpstr>
      <vt:lpstr>1_508 Lecture</vt:lpstr>
      <vt:lpstr>Retrospect</vt:lpstr>
      <vt:lpstr>Equation</vt:lpstr>
      <vt:lpstr>Clinical Laboratory Hematology</vt:lpstr>
      <vt:lpstr>Clinical Manifestations of Primary Hemostasis Bleeding Disorders</vt:lpstr>
      <vt:lpstr>Clinical Manifestations of Secondary Hemostasis Bleeding Disorders</vt:lpstr>
      <vt:lpstr>Figure 33-1 Schematic Drawing of Bleeding Manifestations in Intact Skin</vt:lpstr>
      <vt:lpstr>Easy Bruisability</vt:lpstr>
      <vt:lpstr>Patient History</vt:lpstr>
      <vt:lpstr>Laboratory Evaluation of Abnormal Bleeding (1 of 3)</vt:lpstr>
      <vt:lpstr>Laboratory Evaluation of Abnormal Bleeding (2 of 3)</vt:lpstr>
      <vt:lpstr>Laboratory Evaluation of Abnormal Bleeding (3 of 3)</vt:lpstr>
      <vt:lpstr>Table 33-1 Clinical and Laboratory Findings in General Hemostatic Disorders </vt:lpstr>
      <vt:lpstr>Vascular System Disorders</vt:lpstr>
      <vt:lpstr>Primary Vascular Disorders</vt:lpstr>
      <vt:lpstr>Vascular Disorders-Inherited (1 of 2)</vt:lpstr>
      <vt:lpstr>Table 33-2 Characteristics of Inherited Disorders of the Connective Tissue</vt:lpstr>
      <vt:lpstr>Vascular Disorders-Inherited (2 of 2)</vt:lpstr>
      <vt:lpstr>Vascular Disorders-Acquired (1 of 3)</vt:lpstr>
      <vt:lpstr>Vascular Disorders-Acquired (2 of 3)</vt:lpstr>
      <vt:lpstr>Vascular Disorders-Acquired (3 of 3)</vt:lpstr>
      <vt:lpstr>Table 33-3 Classification of Acquired Vascular System Disorders</vt:lpstr>
      <vt:lpstr>Platelet Disorders</vt:lpstr>
      <vt:lpstr>Table 33-4 Bleeding Sites in Disorders of Primary Hemostasis</vt:lpstr>
      <vt:lpstr>Introduction-Platelet Disorders</vt:lpstr>
      <vt:lpstr>Figure 33-2</vt:lpstr>
      <vt:lpstr>Quantitative Platelet Disorders</vt:lpstr>
      <vt:lpstr>Table 33-5 Classification of Quantitative Platelet Abnormalities</vt:lpstr>
      <vt:lpstr>Thrombocytopenia (1 of 2)</vt:lpstr>
      <vt:lpstr>Thrombocytopenia (2 of 2)</vt:lpstr>
      <vt:lpstr>Table 33-6 Classification of Thrombocytopenia Caused by Increased Destruction</vt:lpstr>
      <vt:lpstr>Increased Destruction</vt:lpstr>
      <vt:lpstr>Figure 33-3 Schematic Drawing Showing Various Causes of Thrombocytopenia</vt:lpstr>
      <vt:lpstr>Figure 33-4 Mechanisms of Thrombocytopenia Caused by Immune Destruction of Platelets</vt:lpstr>
      <vt:lpstr>I T P (1 of 4)</vt:lpstr>
      <vt:lpstr>I T P (2 of 4)</vt:lpstr>
      <vt:lpstr>I T P (3 of 4)</vt:lpstr>
      <vt:lpstr>I T P (4 of 4)</vt:lpstr>
      <vt:lpstr>Table 33-7 Comparative Features of Childhood and Adult I T P</vt:lpstr>
      <vt:lpstr>Alloimmune Thrombocytopenias (1 of 2)</vt:lpstr>
      <vt:lpstr>Figure 33-5 Variations in Antibody Binding to Platelets</vt:lpstr>
      <vt:lpstr>Alloimmune Thrombocytopenias (2 of 2)</vt:lpstr>
      <vt:lpstr>Drug-Induced Thrombocytopenias (1 of 3)</vt:lpstr>
      <vt:lpstr>Drug-Induced Thrombocytopenias (2 of 3)</vt:lpstr>
      <vt:lpstr>Drug-Induced Thrombocytopenias (3 of 3)</vt:lpstr>
      <vt:lpstr>Heparin and Thrombocytopenia (1 of 2)</vt:lpstr>
      <vt:lpstr>Heparin and Thrombocytopenia (2 of 2)</vt:lpstr>
      <vt:lpstr>Miscellaneous Immune Thrombocytopenias</vt:lpstr>
      <vt:lpstr>Nonimmune Mechanisms of Destruction</vt:lpstr>
      <vt:lpstr>Decreased Production</vt:lpstr>
      <vt:lpstr>Table 33-8 Causes of Decreased Platelet Production</vt:lpstr>
      <vt:lpstr>Megakaryocyte Hypoplasia Syndromes (1 of 3)</vt:lpstr>
      <vt:lpstr>Megakaryocyte Hypoplasia Syndromes (2 of 3)</vt:lpstr>
      <vt:lpstr>Megakaryocyte Hypoplasia Syndromes (3 of 3)</vt:lpstr>
      <vt:lpstr>Decreased Production Due to Replacement of Normal Marrow</vt:lpstr>
      <vt:lpstr>Decreased Production Due to Ineffective Thrombopoiesis</vt:lpstr>
      <vt:lpstr>Hereditary Thrombocytopenias (1 of 3)</vt:lpstr>
      <vt:lpstr>Hereditary Thrombocytopenias (2 of 3)</vt:lpstr>
      <vt:lpstr>Hereditary Thrombocytopenias (3 of 3)</vt:lpstr>
      <vt:lpstr>Thrombocytopenia Due to Increased Splenic Sequestration</vt:lpstr>
      <vt:lpstr>Dilutional Thrombocytopenia</vt:lpstr>
      <vt:lpstr>Hypothermia</vt:lpstr>
      <vt:lpstr>Thrombocytopenia-Multiple Mechanisms</vt:lpstr>
      <vt:lpstr>Table 33-9 Conditions with Multiple Mechanisms of Thrombocytopenia</vt:lpstr>
      <vt:lpstr>Thrombocytosis (1 of 3)</vt:lpstr>
      <vt:lpstr>Thrombocytosis (2 of 3)</vt:lpstr>
      <vt:lpstr>Thrombocytosis (3 of 3)</vt:lpstr>
      <vt:lpstr>Table 33-10 Causes of Thrombocytosis</vt:lpstr>
      <vt:lpstr>Qualitative (Functional) Platelet Disorders</vt:lpstr>
      <vt:lpstr>Qualitative Platelet Disorders (1 of 2)</vt:lpstr>
      <vt:lpstr>Qualitative Platelet Disorders (2 of 2)</vt:lpstr>
      <vt:lpstr>Table 33-11 Inherited Disorders of Platelet Function</vt:lpstr>
      <vt:lpstr>Inherited Qualitative Platelet Disorders (1 of 3)</vt:lpstr>
      <vt:lpstr>Bernard-Soulier Syndrome (1 of 2)</vt:lpstr>
      <vt:lpstr>Bernard-Soulier Syndrome (2 of 2)</vt:lpstr>
      <vt:lpstr>Figure 33-7 Macrothrombocytopenia in Bernard-Soulier Syndrome</vt:lpstr>
      <vt:lpstr>Inherited Qualitative Platelet Disorders (2 of 3)</vt:lpstr>
      <vt:lpstr>Glanzmann Thrombasthenia (1 of 2)</vt:lpstr>
      <vt:lpstr>Glanzmann Thrombasthenia (2 of 2)</vt:lpstr>
      <vt:lpstr>Inherited Qualitative Platelet Disorders (3 of 3)</vt:lpstr>
      <vt:lpstr>δ-Storage Pool Disease</vt:lpstr>
      <vt:lpstr>Dense Granule Deficiencies</vt:lpstr>
      <vt:lpstr>α-Storage Pool Disease</vt:lpstr>
      <vt:lpstr>Quebec Platelet Disorder</vt:lpstr>
      <vt:lpstr>Abnormalities of Platelet Secretory Mechanism</vt:lpstr>
      <vt:lpstr>Defective Thromboxane A2 (T X A 2) Synthesis</vt:lpstr>
      <vt:lpstr>Signal Transduction Defects</vt:lpstr>
      <vt:lpstr>Disorders of Platelet Procoagulant Activity</vt:lpstr>
      <vt:lpstr>Table 33-12 Laboratory Test Results in Selected Platelet Disorders</vt:lpstr>
      <vt:lpstr>Figure 33-6 Ultrastructural Components Associated with Inherited Disorders of Platelet Function</vt:lpstr>
      <vt:lpstr>Figure 33-8 Platelet Aggregation Patterns in Disorders of Platelet Function</vt:lpstr>
      <vt:lpstr>Acquired Disorders of Platelet Function (1 of 2)</vt:lpstr>
      <vt:lpstr>Acquired Disorders of Platelet Function (2 of 2)</vt:lpstr>
      <vt:lpstr>Chronic Renal Failure</vt:lpstr>
      <vt:lpstr>Systemic Conditions (1 of 2)</vt:lpstr>
      <vt:lpstr>Systemic Conditions (2 of 2)</vt:lpstr>
      <vt:lpstr>Hematologic Disorders That Affect Platelet Function (1 of 2)</vt:lpstr>
      <vt:lpstr>Hematologic Disorders That Affect Platelet Function (2 of 2)</vt:lpstr>
      <vt:lpstr>Drugs That Alter Platelet Function</vt:lpstr>
      <vt:lpstr>N S A I Ds, Alcohol, and Antibiotics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Laboratory Hematology, Fourth Edition, Chapter 33, Disorders of Primary Hemostasis</dc:title>
  <dc:subject>Health</dc:subject>
  <dc:creator>McKenzie/Landis-Piwowar/Williams</dc:creator>
  <cp:keywords>Clinical Laboratory Hematology</cp:keywords>
  <cp:lastModifiedBy>Tyler Thomas</cp:lastModifiedBy>
  <cp:revision>1658</cp:revision>
  <dcterms:modified xsi:type="dcterms:W3CDTF">2025-01-28T13:30:50Z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