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704" r:id="rId2"/>
  </p:sldMasterIdLst>
  <p:notesMasterIdLst>
    <p:notesMasterId r:id="rId148"/>
  </p:notesMasterIdLst>
  <p:handoutMasterIdLst>
    <p:handoutMasterId r:id="rId149"/>
  </p:handoutMasterIdLst>
  <p:sldIdLst>
    <p:sldId id="655" r:id="rId3"/>
    <p:sldId id="504" r:id="rId4"/>
    <p:sldId id="505" r:id="rId5"/>
    <p:sldId id="506" r:id="rId6"/>
    <p:sldId id="507" r:id="rId7"/>
    <p:sldId id="508" r:id="rId8"/>
    <p:sldId id="509" r:id="rId9"/>
    <p:sldId id="510" r:id="rId10"/>
    <p:sldId id="511" r:id="rId11"/>
    <p:sldId id="512" r:id="rId12"/>
    <p:sldId id="513" r:id="rId13"/>
    <p:sldId id="514" r:id="rId14"/>
    <p:sldId id="515" r:id="rId15"/>
    <p:sldId id="516" r:id="rId16"/>
    <p:sldId id="517" r:id="rId17"/>
    <p:sldId id="518" r:id="rId18"/>
    <p:sldId id="519" r:id="rId19"/>
    <p:sldId id="520" r:id="rId20"/>
    <p:sldId id="521" r:id="rId21"/>
    <p:sldId id="522" r:id="rId22"/>
    <p:sldId id="650" r:id="rId23"/>
    <p:sldId id="523" r:id="rId24"/>
    <p:sldId id="524" r:id="rId25"/>
    <p:sldId id="525" r:id="rId26"/>
    <p:sldId id="526" r:id="rId27"/>
    <p:sldId id="527" r:id="rId28"/>
    <p:sldId id="528" r:id="rId29"/>
    <p:sldId id="529" r:id="rId30"/>
    <p:sldId id="654" r:id="rId31"/>
    <p:sldId id="531" r:id="rId32"/>
    <p:sldId id="532" r:id="rId33"/>
    <p:sldId id="533" r:id="rId34"/>
    <p:sldId id="534" r:id="rId35"/>
    <p:sldId id="535" r:id="rId36"/>
    <p:sldId id="536" r:id="rId37"/>
    <p:sldId id="537" r:id="rId38"/>
    <p:sldId id="538" r:id="rId39"/>
    <p:sldId id="539" r:id="rId40"/>
    <p:sldId id="540" r:id="rId41"/>
    <p:sldId id="541" r:id="rId42"/>
    <p:sldId id="542" r:id="rId43"/>
    <p:sldId id="543" r:id="rId44"/>
    <p:sldId id="544" r:id="rId45"/>
    <p:sldId id="545" r:id="rId46"/>
    <p:sldId id="546" r:id="rId47"/>
    <p:sldId id="547" r:id="rId48"/>
    <p:sldId id="548" r:id="rId49"/>
    <p:sldId id="549" r:id="rId50"/>
    <p:sldId id="550" r:id="rId51"/>
    <p:sldId id="551" r:id="rId52"/>
    <p:sldId id="552" r:id="rId53"/>
    <p:sldId id="553" r:id="rId54"/>
    <p:sldId id="554" r:id="rId55"/>
    <p:sldId id="555" r:id="rId56"/>
    <p:sldId id="556" r:id="rId57"/>
    <p:sldId id="557" r:id="rId58"/>
    <p:sldId id="558" r:id="rId59"/>
    <p:sldId id="559" r:id="rId60"/>
    <p:sldId id="560" r:id="rId61"/>
    <p:sldId id="561" r:id="rId62"/>
    <p:sldId id="562" r:id="rId63"/>
    <p:sldId id="563" r:id="rId64"/>
    <p:sldId id="564" r:id="rId65"/>
    <p:sldId id="565" r:id="rId66"/>
    <p:sldId id="566" r:id="rId67"/>
    <p:sldId id="567" r:id="rId68"/>
    <p:sldId id="568" r:id="rId69"/>
    <p:sldId id="569" r:id="rId70"/>
    <p:sldId id="570" r:id="rId71"/>
    <p:sldId id="571" r:id="rId72"/>
    <p:sldId id="572" r:id="rId73"/>
    <p:sldId id="573" r:id="rId74"/>
    <p:sldId id="574" r:id="rId75"/>
    <p:sldId id="575" r:id="rId76"/>
    <p:sldId id="576" r:id="rId77"/>
    <p:sldId id="577" r:id="rId78"/>
    <p:sldId id="651" r:id="rId79"/>
    <p:sldId id="578" r:id="rId80"/>
    <p:sldId id="579" r:id="rId81"/>
    <p:sldId id="580" r:id="rId82"/>
    <p:sldId id="581" r:id="rId83"/>
    <p:sldId id="582" r:id="rId84"/>
    <p:sldId id="583" r:id="rId85"/>
    <p:sldId id="584" r:id="rId86"/>
    <p:sldId id="585" r:id="rId87"/>
    <p:sldId id="586" r:id="rId88"/>
    <p:sldId id="587" r:id="rId89"/>
    <p:sldId id="588" r:id="rId90"/>
    <p:sldId id="589" r:id="rId91"/>
    <p:sldId id="590" r:id="rId92"/>
    <p:sldId id="591" r:id="rId93"/>
    <p:sldId id="592" r:id="rId94"/>
    <p:sldId id="593" r:id="rId95"/>
    <p:sldId id="594" r:id="rId96"/>
    <p:sldId id="595" r:id="rId97"/>
    <p:sldId id="596" r:id="rId98"/>
    <p:sldId id="597" r:id="rId99"/>
    <p:sldId id="598" r:id="rId100"/>
    <p:sldId id="599" r:id="rId101"/>
    <p:sldId id="600" r:id="rId102"/>
    <p:sldId id="601" r:id="rId103"/>
    <p:sldId id="602" r:id="rId104"/>
    <p:sldId id="652" r:id="rId105"/>
    <p:sldId id="603" r:id="rId106"/>
    <p:sldId id="604" r:id="rId107"/>
    <p:sldId id="605" r:id="rId108"/>
    <p:sldId id="606" r:id="rId109"/>
    <p:sldId id="607" r:id="rId110"/>
    <p:sldId id="608" r:id="rId111"/>
    <p:sldId id="609" r:id="rId112"/>
    <p:sldId id="610" r:id="rId113"/>
    <p:sldId id="611" r:id="rId114"/>
    <p:sldId id="612" r:id="rId115"/>
    <p:sldId id="613" r:id="rId116"/>
    <p:sldId id="614" r:id="rId117"/>
    <p:sldId id="615" r:id="rId118"/>
    <p:sldId id="616" r:id="rId119"/>
    <p:sldId id="617" r:id="rId120"/>
    <p:sldId id="618" r:id="rId121"/>
    <p:sldId id="619" r:id="rId122"/>
    <p:sldId id="620" r:id="rId123"/>
    <p:sldId id="621" r:id="rId124"/>
    <p:sldId id="622" r:id="rId125"/>
    <p:sldId id="623" r:id="rId126"/>
    <p:sldId id="624" r:id="rId127"/>
    <p:sldId id="653" r:id="rId128"/>
    <p:sldId id="625" r:id="rId129"/>
    <p:sldId id="626" r:id="rId130"/>
    <p:sldId id="627" r:id="rId131"/>
    <p:sldId id="628" r:id="rId132"/>
    <p:sldId id="629" r:id="rId133"/>
    <p:sldId id="630" r:id="rId134"/>
    <p:sldId id="631" r:id="rId135"/>
    <p:sldId id="632" r:id="rId136"/>
    <p:sldId id="633" r:id="rId137"/>
    <p:sldId id="634" r:id="rId138"/>
    <p:sldId id="635" r:id="rId139"/>
    <p:sldId id="636" r:id="rId140"/>
    <p:sldId id="637" r:id="rId141"/>
    <p:sldId id="638" r:id="rId142"/>
    <p:sldId id="639" r:id="rId143"/>
    <p:sldId id="640" r:id="rId144"/>
    <p:sldId id="641" r:id="rId145"/>
    <p:sldId id="642" r:id="rId146"/>
    <p:sldId id="643" r:id="rId14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176" userDrawn="1">
          <p15:clr>
            <a:srgbClr val="A4A3A4"/>
          </p15:clr>
        </p15:guide>
        <p15:guide id="2" pos="272" userDrawn="1">
          <p15:clr>
            <a:srgbClr val="A4A3A4"/>
          </p15:clr>
        </p15:guide>
        <p15:guide id="3" orient="horz" pos="98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95" autoAdjust="0"/>
  </p:normalViewPr>
  <p:slideViewPr>
    <p:cSldViewPr snapToGrid="0" snapToObjects="1">
      <p:cViewPr varScale="1">
        <p:scale>
          <a:sx n="113" d="100"/>
          <a:sy n="113" d="100"/>
        </p:scale>
        <p:origin x="1536" y="96"/>
      </p:cViewPr>
      <p:guideLst>
        <p:guide orient="horz" pos="4176"/>
        <p:guide pos="272"/>
        <p:guide orient="horz" pos="981"/>
      </p:guideLst>
    </p:cSldViewPr>
  </p:slideViewPr>
  <p:outlineViewPr>
    <p:cViewPr>
      <p:scale>
        <a:sx n="33" d="100"/>
        <a:sy n="33" d="100"/>
      </p:scale>
      <p:origin x="0" y="-128202"/>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5" d="100"/>
          <a:sy n="85" d="100"/>
        </p:scale>
        <p:origin x="3054" y="9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handoutMaster" Target="handoutMasters/handoutMaster1.xml"/><Relationship Id="rId5" Type="http://schemas.openxmlformats.org/officeDocument/2006/relationships/slide" Target="slides/slide3.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commentAuthors" Target="commentAuthor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presProps" Target="pres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theme" Target="theme/theme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tableStyles" Target="tableStyles.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1/30/2025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12653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Interaction of acquired thrombotic triggers with individual baseline hypercoagulability. Individuals with hereditary mutations resulting in thrombophilia have a higher baseline level of hypercoagulability (red line) compared with normal individuals (blue line). As a result, the introduction of an identical acquired prothrombotic stimulus will more easily push the </a:t>
            </a:r>
            <a:r>
              <a:rPr lang="en-US" sz="1200" b="0" i="0" u="none" strike="noStrike" kern="1200" cap="none" dirty="0" err="1">
                <a:solidFill>
                  <a:schemeClr val="tx1"/>
                </a:solidFill>
                <a:effectLst/>
                <a:latin typeface="Arial"/>
                <a:ea typeface="Arial"/>
                <a:cs typeface="Arial"/>
                <a:sym typeface="Arial"/>
              </a:rPr>
              <a:t>thrombophilic</a:t>
            </a:r>
            <a:r>
              <a:rPr lang="en-US" sz="1200" b="0" i="0" u="none" strike="noStrike" kern="1200" cap="none" dirty="0">
                <a:solidFill>
                  <a:schemeClr val="tx1"/>
                </a:solidFill>
                <a:effectLst/>
                <a:latin typeface="Arial"/>
                <a:ea typeface="Arial"/>
                <a:cs typeface="Arial"/>
                <a:sym typeface="Arial"/>
              </a:rPr>
              <a:t> individual into an overt acute thrombotic event (dotted line), compared with a normal individual.</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05277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The extrinsic </a:t>
            </a:r>
            <a:r>
              <a:rPr lang="en-US" sz="1200" b="0" i="0" u="none" strike="noStrike" kern="1200" cap="none" dirty="0" err="1">
                <a:solidFill>
                  <a:schemeClr val="tx1"/>
                </a:solidFill>
                <a:effectLst/>
                <a:latin typeface="Arial"/>
                <a:ea typeface="Arial"/>
                <a:cs typeface="Arial"/>
                <a:sym typeface="Arial"/>
              </a:rPr>
              <a:t>Xase</a:t>
            </a:r>
            <a:r>
              <a:rPr lang="en-US" sz="1200" b="0" i="0" u="none" strike="noStrike" kern="1200" cap="none" dirty="0">
                <a:solidFill>
                  <a:schemeClr val="tx1"/>
                </a:solidFill>
                <a:effectLst/>
                <a:latin typeface="Arial"/>
                <a:ea typeface="Arial"/>
                <a:cs typeface="Arial"/>
                <a:sym typeface="Arial"/>
              </a:rPr>
              <a:t> and intrinsic </a:t>
            </a:r>
            <a:r>
              <a:rPr lang="en-US" sz="1200" b="0" i="0" u="none" strike="noStrike" kern="1200" cap="none" dirty="0" err="1">
                <a:solidFill>
                  <a:schemeClr val="tx1"/>
                </a:solidFill>
                <a:effectLst/>
                <a:latin typeface="Arial"/>
                <a:ea typeface="Arial"/>
                <a:cs typeface="Arial"/>
                <a:sym typeface="Arial"/>
              </a:rPr>
              <a:t>Xase</a:t>
            </a:r>
            <a:r>
              <a:rPr lang="en-US" sz="1200" b="0" i="0" u="none" strike="noStrike" kern="1200" cap="none" dirty="0">
                <a:solidFill>
                  <a:schemeClr val="tx1"/>
                </a:solidFill>
                <a:effectLst/>
                <a:latin typeface="Arial"/>
                <a:ea typeface="Arial"/>
                <a:cs typeface="Arial"/>
                <a:sym typeface="Arial"/>
              </a:rPr>
              <a:t> activate FX, which forms the prothrombinase complex with </a:t>
            </a:r>
            <a:r>
              <a:rPr lang="en-US" sz="1200" b="0" i="0" u="none" strike="noStrike" kern="1200" cap="none" dirty="0" err="1">
                <a:solidFill>
                  <a:schemeClr val="tx1"/>
                </a:solidFill>
                <a:effectLst/>
                <a:latin typeface="Arial"/>
                <a:ea typeface="Arial"/>
                <a:cs typeface="Arial"/>
                <a:sym typeface="Arial"/>
              </a:rPr>
              <a:t>FVa</a:t>
            </a:r>
            <a:r>
              <a:rPr lang="en-US" sz="1200" b="0" i="0" u="none" strike="noStrike" kern="1200" cap="none" dirty="0">
                <a:solidFill>
                  <a:schemeClr val="tx1"/>
                </a:solidFill>
                <a:effectLst/>
                <a:latin typeface="Arial"/>
                <a:ea typeface="Arial"/>
                <a:cs typeface="Arial"/>
                <a:sym typeface="Arial"/>
              </a:rPr>
              <a:t>, Ca</a:t>
            </a:r>
            <a:r>
              <a:rPr lang="en-US" sz="1200" b="0" i="0" u="none" strike="noStrike" kern="1200" cap="none" baseline="30000" dirty="0">
                <a:solidFill>
                  <a:schemeClr val="tx1"/>
                </a:solidFill>
                <a:effectLst/>
                <a:latin typeface="Arial"/>
                <a:ea typeface="Arial"/>
                <a:cs typeface="Arial"/>
                <a:sym typeface="Arial"/>
              </a:rPr>
              <a:t>++</a:t>
            </a:r>
            <a:r>
              <a:rPr lang="en-US" sz="1200" b="0" i="0" u="none" strike="noStrike" kern="1200" cap="none" baseline="0" dirty="0">
                <a:solidFill>
                  <a:schemeClr val="tx1"/>
                </a:solidFill>
                <a:effectLst/>
                <a:latin typeface="Arial"/>
                <a:ea typeface="Arial"/>
                <a:cs typeface="Arial"/>
                <a:sym typeface="Arial"/>
              </a:rPr>
              <a:t>,</a:t>
            </a:r>
            <a:r>
              <a:rPr lang="en-US" sz="1200" b="0" i="0" u="none" strike="noStrike" kern="1200" cap="none" dirty="0">
                <a:solidFill>
                  <a:schemeClr val="tx1"/>
                </a:solidFill>
                <a:effectLst/>
                <a:latin typeface="Arial"/>
                <a:ea typeface="Arial"/>
                <a:cs typeface="Arial"/>
                <a:sym typeface="Arial"/>
              </a:rPr>
              <a:t> and phospholipid. The prothrombinase complex cleaves prothrombin (II) to form thrombin (</a:t>
            </a:r>
            <a:r>
              <a:rPr lang="en-US" sz="1200" b="0" i="0" u="none" strike="noStrike" kern="1200" cap="none" dirty="0" err="1">
                <a:solidFill>
                  <a:schemeClr val="tx1"/>
                </a:solidFill>
                <a:effectLst/>
                <a:latin typeface="Arial"/>
                <a:ea typeface="Arial"/>
                <a:cs typeface="Arial"/>
                <a:sym typeface="Arial"/>
              </a:rPr>
              <a:t>IIa</a:t>
            </a:r>
            <a:r>
              <a:rPr lang="en-US" sz="1200" b="0" i="0" u="none" strike="noStrike" kern="1200" cap="none" dirty="0">
                <a:solidFill>
                  <a:schemeClr val="tx1"/>
                </a:solidFill>
                <a:effectLst/>
                <a:latin typeface="Arial"/>
                <a:ea typeface="Arial"/>
                <a:cs typeface="Arial"/>
                <a:sym typeface="Arial"/>
              </a:rPr>
              <a:t>). Thrombin cleaves fibrinogen to form fibrin. Plasmin cleaves fibrin and forms fibrin degradation products (FDPs). The inhibitors of each of these pathways are depicted in boxes with broken arrows to show the site of inhibition. If there is a defect or deficiency in any of the procoagulant inhibitors, the hemostatic control mechanism is tipped in favor of thrombosis. AT, antithrombin; TFPI, tissue factor pathway inhibitor; APC, activated protein C; TM, thrombomodulin; HCII, heparin cofactor II; TAFI, thrombin activatable fibrinolysis inhibitor; PA, plasminogen activator; PAI, plasminogen activator inhibitor.</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60477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Mutations of MTHFR and CBS are associated with </a:t>
            </a:r>
            <a:r>
              <a:rPr lang="en-US" sz="1200" b="0" i="0" u="none" strike="noStrike" kern="1200" cap="none" dirty="0" err="1">
                <a:solidFill>
                  <a:schemeClr val="tx1"/>
                </a:solidFill>
                <a:effectLst/>
                <a:latin typeface="Arial"/>
                <a:ea typeface="Arial"/>
                <a:cs typeface="Arial"/>
                <a:sym typeface="Arial"/>
              </a:rPr>
              <a:t>hyperhomocysteinemia</a:t>
            </a:r>
            <a:r>
              <a:rPr lang="en-US" sz="1200" b="0" i="0" u="none" strike="noStrike" kern="1200" cap="none" dirty="0">
                <a:solidFill>
                  <a:schemeClr val="tx1"/>
                </a:solidFill>
                <a:effectLst/>
                <a:latin typeface="Arial"/>
                <a:ea typeface="Arial"/>
                <a:cs typeface="Arial"/>
                <a:sym typeface="Arial"/>
              </a:rPr>
              <a:t>. Deficiencies of vitamin B</a:t>
            </a:r>
            <a:r>
              <a:rPr lang="en-US" sz="1200" b="0" i="0" u="none" strike="noStrike" kern="1200" cap="none" baseline="-25000" dirty="0">
                <a:solidFill>
                  <a:schemeClr val="tx1"/>
                </a:solidFill>
                <a:effectLst/>
                <a:latin typeface="Arial"/>
                <a:ea typeface="Arial"/>
                <a:cs typeface="Arial"/>
                <a:sym typeface="Arial"/>
              </a:rPr>
              <a:t>12</a:t>
            </a:r>
            <a:r>
              <a:rPr lang="en-US" sz="1200" b="0" i="0" u="none" strike="noStrike" kern="1200" cap="none" baseline="0" dirty="0">
                <a:solidFill>
                  <a:schemeClr val="tx1"/>
                </a:solidFill>
                <a:effectLst/>
                <a:latin typeface="Arial"/>
                <a:ea typeface="Arial"/>
                <a:cs typeface="Arial"/>
                <a:sym typeface="Arial"/>
              </a:rPr>
              <a:t>,</a:t>
            </a:r>
            <a:r>
              <a:rPr lang="en-US" sz="1200" b="0" i="0" u="none" strike="noStrike" kern="1200" cap="none" dirty="0">
                <a:solidFill>
                  <a:schemeClr val="tx1"/>
                </a:solidFill>
                <a:effectLst/>
                <a:latin typeface="Arial"/>
                <a:ea typeface="Arial"/>
                <a:cs typeface="Arial"/>
                <a:sym typeface="Arial"/>
              </a:rPr>
              <a:t> vitamin B</a:t>
            </a:r>
            <a:r>
              <a:rPr lang="en-US" sz="1200" b="0" i="0" u="none" strike="noStrike" kern="1200" cap="none" baseline="-25000" dirty="0">
                <a:solidFill>
                  <a:schemeClr val="tx1"/>
                </a:solidFill>
                <a:effectLst/>
                <a:latin typeface="Arial"/>
                <a:ea typeface="Arial"/>
                <a:cs typeface="Arial"/>
                <a:sym typeface="Arial"/>
              </a:rPr>
              <a:t>6</a:t>
            </a:r>
            <a:r>
              <a:rPr lang="en-US" sz="1200" b="0" i="0" u="none" strike="noStrike" kern="1200" cap="none" baseline="0" dirty="0">
                <a:solidFill>
                  <a:schemeClr val="tx1"/>
                </a:solidFill>
                <a:effectLst/>
                <a:latin typeface="Arial"/>
                <a:ea typeface="Arial"/>
                <a:cs typeface="Arial"/>
                <a:sym typeface="Arial"/>
              </a:rPr>
              <a:t>,</a:t>
            </a:r>
            <a:r>
              <a:rPr lang="en-US" sz="1200" b="0" i="0" u="none" strike="noStrike" kern="1200" cap="none" dirty="0">
                <a:solidFill>
                  <a:schemeClr val="tx1"/>
                </a:solidFill>
                <a:effectLst/>
                <a:latin typeface="Arial"/>
                <a:ea typeface="Arial"/>
                <a:cs typeface="Arial"/>
                <a:sym typeface="Arial"/>
              </a:rPr>
              <a:t> and folate are associated with acquired </a:t>
            </a:r>
            <a:r>
              <a:rPr lang="en-US" sz="1200" b="0" i="0" u="none" strike="noStrike" kern="1200" cap="none" dirty="0" err="1">
                <a:solidFill>
                  <a:schemeClr val="tx1"/>
                </a:solidFill>
                <a:effectLst/>
                <a:latin typeface="Arial"/>
                <a:ea typeface="Arial"/>
                <a:cs typeface="Arial"/>
                <a:sym typeface="Arial"/>
              </a:rPr>
              <a:t>hyperhomocysteinemia</a:t>
            </a:r>
            <a:r>
              <a:rPr lang="en-US" sz="1200" b="0" i="0" u="none" strike="noStrike" kern="1200" cap="none" dirty="0">
                <a:solidFill>
                  <a:schemeClr val="tx1"/>
                </a:solidFill>
                <a:effectLst/>
                <a:latin typeface="Arial"/>
                <a:ea typeface="Arial"/>
                <a:cs typeface="Arial"/>
                <a:sym typeface="Arial"/>
              </a:rPr>
              <a:t>. Hyperhomocysteinemia can lead to increased risk for thrombosis. MTHFR, methylene tetrahydrofolate reductase; MS, methionine synthetase; CBS, cystathionine </a:t>
            </a:r>
            <a:r>
              <a:rPr lang="en-US" sz="1200" b="0" i="0" u="none" strike="noStrike" kern="1200" cap="none" dirty="0">
                <a:solidFill>
                  <a:schemeClr val="tx1"/>
                </a:solidFill>
                <a:effectLst/>
                <a:latin typeface="Arial"/>
                <a:ea typeface="Arial"/>
                <a:cs typeface="Arial"/>
                <a:sym typeface="Symbol" panose="05050102010706020507" pitchFamily="18" charset="2"/>
              </a:rPr>
              <a:t></a:t>
            </a:r>
            <a:r>
              <a:rPr lang="en-US" sz="1200" b="0" i="0" u="none" strike="noStrike" kern="1200" cap="none" dirty="0">
                <a:solidFill>
                  <a:schemeClr val="tx1"/>
                </a:solidFill>
                <a:effectLst/>
                <a:latin typeface="Arial"/>
                <a:ea typeface="Arial"/>
                <a:cs typeface="Arial"/>
                <a:sym typeface="Arial"/>
              </a:rPr>
              <a:t>-synthase.</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03424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A flow chart for an approach to the diagnosis of the lupus anticoagulant (LA). At least two phospholipid-based screening tests based on two different principles must be prolonged. Mixing studies must be uncorrected with normal plasma. The presence of heparin must be ruled out. Confirmatory tests are performed by modifying the abnormal screening tests with two levels of phospholipid. Plasma samples must be platelet free. Cor, corrected; N, normal; </a:t>
            </a:r>
            <a:r>
              <a:rPr lang="en-US" sz="1200" b="0" i="0" u="none" strike="noStrike" kern="1200" cap="none" dirty="0" err="1">
                <a:solidFill>
                  <a:schemeClr val="tx1"/>
                </a:solidFill>
                <a:effectLst/>
                <a:latin typeface="Arial"/>
                <a:ea typeface="Arial"/>
                <a:cs typeface="Arial"/>
                <a:sym typeface="Arial"/>
              </a:rPr>
              <a:t>Abn</a:t>
            </a:r>
            <a:r>
              <a:rPr lang="en-US" sz="1200" b="0" i="0" u="none" strike="noStrike" kern="1200" cap="none" dirty="0">
                <a:solidFill>
                  <a:schemeClr val="tx1"/>
                </a:solidFill>
                <a:effectLst/>
                <a:latin typeface="Arial"/>
                <a:ea typeface="Arial"/>
                <a:cs typeface="Arial"/>
                <a:sym typeface="Arial"/>
              </a:rPr>
              <a:t>, abnormal; LA, lupus anticoagulant; APTT, activated partial thromboplastin time; </a:t>
            </a:r>
            <a:r>
              <a:rPr lang="en-US" sz="1200" b="0" i="0" u="none" strike="noStrike" kern="1200" cap="none" dirty="0" err="1">
                <a:solidFill>
                  <a:schemeClr val="tx1"/>
                </a:solidFill>
                <a:effectLst/>
                <a:latin typeface="Arial"/>
                <a:ea typeface="Arial"/>
                <a:cs typeface="Arial"/>
                <a:sym typeface="Arial"/>
              </a:rPr>
              <a:t>dRVVT</a:t>
            </a:r>
            <a:r>
              <a:rPr lang="en-US" sz="1200" b="0" i="0" u="none" strike="noStrike" kern="1200" cap="none" dirty="0">
                <a:solidFill>
                  <a:schemeClr val="tx1"/>
                </a:solidFill>
                <a:effectLst/>
                <a:latin typeface="Arial"/>
                <a:ea typeface="Arial"/>
                <a:cs typeface="Arial"/>
                <a:sym typeface="Arial"/>
              </a:rPr>
              <a:t>, dilute Russell’s viper venom time.</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80639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(a) Normal ADAMTS-13 proteolytically cleaves </a:t>
            </a:r>
            <a:r>
              <a:rPr lang="en-US" sz="1200" b="0" i="0" u="none" strike="noStrike" kern="1200" cap="none" dirty="0" err="1">
                <a:solidFill>
                  <a:schemeClr val="tx1"/>
                </a:solidFill>
                <a:effectLst/>
                <a:latin typeface="Arial"/>
                <a:ea typeface="Arial"/>
                <a:cs typeface="Arial"/>
                <a:sym typeface="Arial"/>
              </a:rPr>
              <a:t>ultralarge</a:t>
            </a:r>
            <a:r>
              <a:rPr lang="en-US" sz="1200" b="0" i="0" u="none" strike="noStrike" kern="1200" cap="none" dirty="0">
                <a:solidFill>
                  <a:schemeClr val="tx1"/>
                </a:solidFill>
                <a:effectLst/>
                <a:latin typeface="Arial"/>
                <a:ea typeface="Arial"/>
                <a:cs typeface="Arial"/>
                <a:sym typeface="Arial"/>
              </a:rPr>
              <a:t> von Willebrand factor multimers (ULVWFs) into smaller subunits. (b) In the absence of ADAMTS-13 activity, ULVWF multimers persist, inducing platelet agglutination and the formation of platelet thrombi.</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96114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Conditions that initiate DIC activate the hemostatic pathways in a variety of ways. Solid arrows show normal hemostasis. Processes that trigger DIC are shown in the boxes, and broken arrows indicate proposed sites of activation.</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38812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tx1"/>
                </a:solidFill>
                <a:effectLst/>
                <a:latin typeface="Arial"/>
                <a:ea typeface="Arial"/>
                <a:cs typeface="Arial"/>
                <a:sym typeface="Arial"/>
              </a:rPr>
              <a:t>Activation of hemostasis by triggering processes leads to clotting and bleeding simultaneously. Intravascular fibrin formation results in occlusion of vessels. During clotting, coagulation factors and platelets are consumed, leading to bleeding.</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45184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Testing begins with coagulation screening tests and proceeds according to the protocol established by the institution. Serpin, serine proteinase inhibitors (antithrombin, heparin cofactor II); TPA, tissue plasminogen activator; PAI, plasminogen activator inhibitor; AT, antithrombin; PT, prothrombin time; APTT, activated partial thromboplastin time; APCR, activated protein C resistance; TAT, thrombin–antithrombin complex.</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02578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1"/>
            <a:ext cx="3657600" cy="602738"/>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3" name="Content Placeholder 2"/>
          <p:cNvSpPr>
            <a:spLocks noGrp="1"/>
          </p:cNvSpPr>
          <p:nvPr>
            <p:ph sz="quarter" idx="14"/>
          </p:nvPr>
        </p:nvSpPr>
        <p:spPr>
          <a:xfrm>
            <a:off x="5029200" y="4640263"/>
            <a:ext cx="3675063" cy="1050925"/>
          </a:xfrm>
        </p:spPr>
        <p:txBody>
          <a:bodyPr/>
          <a:lstStyle>
            <a:lvl1pPr marL="101600" indent="0">
              <a:buNone/>
              <a:defRPr/>
            </a:lvl1pPr>
          </a:lstStyle>
          <a:p>
            <a:pPr lvl="0"/>
            <a:endParaRPr lang="en-US" dirty="0"/>
          </a:p>
        </p:txBody>
      </p:sp>
    </p:spTree>
    <p:extLst>
      <p:ext uri="{BB962C8B-B14F-4D97-AF65-F5344CB8AC3E}">
        <p14:creationId xmlns:p14="http://schemas.microsoft.com/office/powerpoint/2010/main" val="3068857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53164444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77519620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2649755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63362781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55703643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6"/>
            <a:ext cx="8229600" cy="443427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Tree>
    <p:extLst>
      <p:ext uri="{BB962C8B-B14F-4D97-AF65-F5344CB8AC3E}">
        <p14:creationId xmlns:p14="http://schemas.microsoft.com/office/powerpoint/2010/main" val="1898630026"/>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836354"/>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3632200"/>
            <a:ext cx="8229600" cy="179387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541447344"/>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Eight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407853"/>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116988"/>
            <a:ext cx="8229600" cy="41256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2734849"/>
            <a:ext cx="8229600" cy="433357"/>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3365732"/>
            <a:ext cx="8232775" cy="38553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3938595"/>
            <a:ext cx="8229600" cy="3780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8"/>
          </p:nvPr>
        </p:nvSpPr>
        <p:spPr>
          <a:xfrm>
            <a:off x="457200" y="4503969"/>
            <a:ext cx="8232775" cy="3842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9"/>
          </p:nvPr>
        </p:nvSpPr>
        <p:spPr>
          <a:xfrm>
            <a:off x="457200" y="5069348"/>
            <a:ext cx="8229600" cy="451321"/>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57200" y="5614988"/>
            <a:ext cx="8232775" cy="44450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4869673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Six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59517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273743"/>
            <a:ext cx="8229600" cy="554915"/>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2950895"/>
            <a:ext cx="8229600" cy="535791"/>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3639492"/>
            <a:ext cx="8232775" cy="677152"/>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4469451"/>
            <a:ext cx="8229600" cy="598206"/>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8"/>
          </p:nvPr>
        </p:nvSpPr>
        <p:spPr>
          <a:xfrm>
            <a:off x="457200" y="5221288"/>
            <a:ext cx="8232775" cy="6413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435556296"/>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Seven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407853"/>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116988"/>
            <a:ext cx="8229600" cy="41256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2734849"/>
            <a:ext cx="8229600" cy="433357"/>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3365732"/>
            <a:ext cx="8232775" cy="465069"/>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3938594"/>
            <a:ext cx="8229600" cy="443837"/>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8"/>
          </p:nvPr>
        </p:nvSpPr>
        <p:spPr>
          <a:xfrm>
            <a:off x="457200" y="4569758"/>
            <a:ext cx="8232775" cy="464206"/>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9"/>
          </p:nvPr>
        </p:nvSpPr>
        <p:spPr>
          <a:xfrm>
            <a:off x="457200" y="5221288"/>
            <a:ext cx="8229600" cy="551633"/>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74086339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dirty="0"/>
          </a:p>
        </p:txBody>
      </p:sp>
      <p:sp>
        <p:nvSpPr>
          <p:cNvPr id="3" name="Date Placeholder 2"/>
          <p:cNvSpPr>
            <a:spLocks noGrp="1"/>
          </p:cNvSpPr>
          <p:nvPr>
            <p:ph type="dt" idx="1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411768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Four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895050"/>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760292"/>
            <a:ext cx="8229600" cy="1076770"/>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4016772"/>
            <a:ext cx="8229600" cy="1016701"/>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5155500"/>
            <a:ext cx="8232775" cy="9119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19074075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Thre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26378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3063790"/>
            <a:ext cx="8229600" cy="1183470"/>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4490938"/>
            <a:ext cx="8229600" cy="126057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26451004"/>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lstStyle>
            <a:lvl1pPr>
              <a:defRPr sz="3600">
                <a:solidFill>
                  <a:schemeClr val="tx2"/>
                </a:solidFill>
                <a:latin typeface="+mj-lt"/>
              </a:defRPr>
            </a:lvl1pPr>
          </a:lstStyle>
          <a:p>
            <a:r>
              <a:rPr lang="en-US" dirty="0"/>
              <a:t>Click to edit Master title style</a:t>
            </a:r>
          </a:p>
        </p:txBody>
      </p:sp>
      <p:sp>
        <p:nvSpPr>
          <p:cNvPr id="3" name="Content Placeholder 2"/>
          <p:cNvSpPr>
            <a:spLocks noGrp="1"/>
          </p:cNvSpPr>
          <p:nvPr>
            <p:ph idx="1"/>
          </p:nvPr>
        </p:nvSpPr>
        <p:spPr>
          <a:xfrm>
            <a:off x="457200" y="1557470"/>
            <a:ext cx="8229600" cy="4525963"/>
          </a:xfrm>
        </p:spPr>
        <p:txBody>
          <a:bodyPr lIns="0" tIns="0" rIns="0"/>
          <a:lstStyle>
            <a:lvl1pPr marL="255600" indent="-255600">
              <a:buClr>
                <a:srgbClr val="007FA3"/>
              </a:buClr>
              <a:buSzPct val="100000"/>
              <a:buFont typeface="Arial" panose="020B0604020202020204" pitchFamily="34" charset="0"/>
              <a:buChar char="•"/>
              <a:defRPr sz="2400">
                <a:latin typeface="+mn-lt"/>
              </a:defRPr>
            </a:lvl1pPr>
            <a:lvl2pPr marL="741600" indent="-284400">
              <a:buClr>
                <a:srgbClr val="007FA3"/>
              </a:buClr>
              <a:defRPr sz="2400">
                <a:latin typeface="+mn-lt"/>
              </a:defRPr>
            </a:lvl2pPr>
            <a:lvl3pPr indent="-230400">
              <a:buClr>
                <a:srgbClr val="007FA3"/>
              </a:buClr>
              <a:defRPr sz="2400">
                <a:latin typeface="+mn-lt"/>
              </a:defRPr>
            </a:lvl3pPr>
            <a:lvl4pPr indent="-230400">
              <a:buClr>
                <a:srgbClr val="007FA3"/>
              </a:buClr>
              <a:defRPr sz="2400">
                <a:latin typeface="+mn-lt"/>
              </a:defRPr>
            </a:lvl4pPr>
            <a:lvl5pPr indent="-230400">
              <a:buClr>
                <a:srgbClr val="007FA3"/>
              </a:buClr>
              <a:defRPr sz="2400">
                <a:latin typeface="+mn-lt"/>
              </a:defRPr>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1/30/2025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67289351"/>
      </p:ext>
    </p:extLst>
  </p:cSld>
  <p:clrMapOvr>
    <a:masterClrMapping/>
  </p:clrMapOvr>
  <p:extLst>
    <p:ext uri="{DCECCB84-F9BA-43D5-87BE-67443E8EF086}">
      <p15:sldGuideLst xmlns:p15="http://schemas.microsoft.com/office/powerpoint/2012/main">
        <p15:guide id="2" pos="288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Fiv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70830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451377"/>
            <a:ext cx="8229600" cy="735437"/>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3486685"/>
            <a:ext cx="8229600" cy="716830"/>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4503386"/>
            <a:ext cx="8232775" cy="716828"/>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5494338"/>
            <a:ext cx="8229600" cy="5556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41506084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sixteen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3540866" cy="407853"/>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116988"/>
            <a:ext cx="3540866" cy="41256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2734849"/>
            <a:ext cx="3540866" cy="433357"/>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1" y="3365732"/>
            <a:ext cx="3542232" cy="38553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3938595"/>
            <a:ext cx="3540866" cy="3780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8"/>
          </p:nvPr>
        </p:nvSpPr>
        <p:spPr>
          <a:xfrm>
            <a:off x="457201" y="4503969"/>
            <a:ext cx="3542232" cy="3842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9"/>
          </p:nvPr>
        </p:nvSpPr>
        <p:spPr>
          <a:xfrm>
            <a:off x="457200" y="5069348"/>
            <a:ext cx="3540866" cy="451321"/>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57201" y="5614988"/>
            <a:ext cx="3542232" cy="44450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0"/>
          <p:cNvSpPr>
            <a:spLocks noGrp="1"/>
          </p:cNvSpPr>
          <p:nvPr>
            <p:ph sz="quarter" idx="21"/>
          </p:nvPr>
        </p:nvSpPr>
        <p:spPr>
          <a:xfrm>
            <a:off x="4537075" y="1555750"/>
            <a:ext cx="3932238" cy="407988"/>
          </a:xfrm>
        </p:spPr>
        <p:txBody>
          <a:bodyPr lIns="0" tIns="0" rIns="0" bIns="0"/>
          <a:lstStyle>
            <a:lvl1pPr marR="0" indent="-255600" algn="l" rtl="0">
              <a:lnSpc>
                <a:spcPct val="100000"/>
              </a:lnSpc>
              <a:spcAft>
                <a:spcPts val="0"/>
              </a:spcAft>
              <a:buClr>
                <a:srgbClr val="007FA3"/>
              </a:buClr>
              <a:buSzPct val="100000"/>
              <a:defRPr lang="en-US" sz="2400" b="0" i="0" u="none" strike="noStrike" cap="none"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Content Placeholder 12"/>
          <p:cNvSpPr>
            <a:spLocks noGrp="1"/>
          </p:cNvSpPr>
          <p:nvPr>
            <p:ph sz="quarter" idx="22"/>
          </p:nvPr>
        </p:nvSpPr>
        <p:spPr>
          <a:xfrm>
            <a:off x="4537075" y="2117725"/>
            <a:ext cx="3932238" cy="411163"/>
          </a:xfrm>
        </p:spPr>
        <p:txBody>
          <a:bodyPr lIns="0" tIns="0" rIns="0" bIns="0"/>
          <a:lstStyle>
            <a:lvl1pPr marL="343332" marR="0" indent="-3429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marL="256032" marR="0" lvl="0" indent="-255600" algn="l" rtl="0">
              <a:lnSpc>
                <a:spcPct val="100000"/>
              </a:lnSpc>
              <a:spcBef>
                <a:spcPts val="1500"/>
              </a:spcBef>
              <a:spcAft>
                <a:spcPts val="0"/>
              </a:spcAft>
              <a:buClr>
                <a:srgbClr val="007FA3"/>
              </a:buClr>
              <a:buSzPct val="100000"/>
              <a:buFont typeface="Arial"/>
              <a:buChar char="•"/>
            </a:pPr>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5" name="Content Placeholder 14"/>
          <p:cNvSpPr>
            <a:spLocks noGrp="1"/>
          </p:cNvSpPr>
          <p:nvPr>
            <p:ph sz="quarter" idx="23"/>
          </p:nvPr>
        </p:nvSpPr>
        <p:spPr>
          <a:xfrm>
            <a:off x="4537075" y="2735263"/>
            <a:ext cx="3932238" cy="433387"/>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7" name="Content Placeholder 16"/>
          <p:cNvSpPr>
            <a:spLocks noGrp="1"/>
          </p:cNvSpPr>
          <p:nvPr>
            <p:ph sz="quarter" idx="24"/>
          </p:nvPr>
        </p:nvSpPr>
        <p:spPr>
          <a:xfrm>
            <a:off x="4537075" y="3365500"/>
            <a:ext cx="3932238" cy="4540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556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5"/>
          </p:nvPr>
        </p:nvSpPr>
        <p:spPr>
          <a:xfrm>
            <a:off x="4537075" y="4016375"/>
            <a:ext cx="3932238" cy="487363"/>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556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6"/>
          </p:nvPr>
        </p:nvSpPr>
        <p:spPr>
          <a:xfrm>
            <a:off x="4537075" y="4579938"/>
            <a:ext cx="3871913" cy="4889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556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7"/>
          </p:nvPr>
        </p:nvSpPr>
        <p:spPr>
          <a:xfrm>
            <a:off x="4537075" y="5178425"/>
            <a:ext cx="3871913" cy="436563"/>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556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8"/>
          </p:nvPr>
        </p:nvSpPr>
        <p:spPr>
          <a:xfrm>
            <a:off x="4537075" y="5716588"/>
            <a:ext cx="3932238" cy="34290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556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703722539"/>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411429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2121271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6723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08992202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9646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17420997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56873709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700237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theme" Target="../theme/theme2.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5">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 id="214748370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5">
            <a:extLst>
              <a:ext uri="{FF2B5EF4-FFF2-40B4-BE49-F238E27FC236}">
                <a16:creationId xmlns:a16="http://schemas.microsoft.com/office/drawing/2014/main" id="{D0E19272-6579-67CF-9FE7-A75DF207CC1F}"/>
              </a:ext>
            </a:extLst>
          </p:cNvPr>
          <p:cNvSpPr txBox="1">
            <a:spLocks/>
          </p:cNvSpPr>
          <p:nvPr userDrawn="1"/>
        </p:nvSpPr>
        <p:spPr>
          <a:xfrm>
            <a:off x="2661719" y="6489702"/>
            <a:ext cx="6025081" cy="368298"/>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spcBef>
                <a:spcPts val="1500"/>
              </a:spcBef>
            </a:pPr>
            <a:r>
              <a:rPr lang="en-US" altLang="en-US" sz="1200" dirty="0">
                <a:latin typeface="Verdana" panose="020B0604030504040204" pitchFamily="34" charset="0"/>
              </a:rPr>
              <a:t>Copyright © 2020, 2015, 2012 Pearson Education, Inc. All Rights Reserved</a:t>
            </a:r>
          </a:p>
        </p:txBody>
      </p:sp>
    </p:spTree>
    <p:extLst>
      <p:ext uri="{BB962C8B-B14F-4D97-AF65-F5344CB8AC3E}">
        <p14:creationId xmlns:p14="http://schemas.microsoft.com/office/powerpoint/2010/main" val="193719859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673" r:id="rId19"/>
    <p:sldLayoutId id="2147483698" r:id="rId20"/>
    <p:sldLayoutId id="2147483703" r:id="rId21"/>
    <p:sldLayoutId id="2147483723" r:id="rId2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0.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oleObject" Target="../embeddings/oleObject32.bin"/><Relationship Id="rId1" Type="http://schemas.openxmlformats.org/officeDocument/2006/relationships/slideLayout" Target="../slideLayouts/slideLayout1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2.bin"/><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3.bin"/><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4.bin"/><Relationship Id="rId1" Type="http://schemas.openxmlformats.org/officeDocument/2006/relationships/slideLayout" Target="../slideLayouts/slideLayout17.xml"/><Relationship Id="rId5" Type="http://schemas.openxmlformats.org/officeDocument/2006/relationships/image" Target="../media/image8.wmf"/><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6.bin"/><Relationship Id="rId1" Type="http://schemas.openxmlformats.org/officeDocument/2006/relationships/slideLayout" Target="../slideLayouts/slideLayout18.xml"/><Relationship Id="rId5" Type="http://schemas.openxmlformats.org/officeDocument/2006/relationships/image" Target="../media/image10.wmf"/><Relationship Id="rId4" Type="http://schemas.openxmlformats.org/officeDocument/2006/relationships/oleObject" Target="../embeddings/oleObject7.bin"/></Relationships>
</file>

<file path=ppt/slides/_rels/slide3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8.bin"/><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9.bin"/><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0.bin"/><Relationship Id="rId1" Type="http://schemas.openxmlformats.org/officeDocument/2006/relationships/slideLayout" Target="../slideLayouts/slideLayout15.xml"/><Relationship Id="rId5" Type="http://schemas.openxmlformats.org/officeDocument/2006/relationships/image" Target="../media/image14.wmf"/><Relationship Id="rId4" Type="http://schemas.openxmlformats.org/officeDocument/2006/relationships/oleObject" Target="../embeddings/oleObject11.bin"/></Relationships>
</file>

<file path=ppt/slides/_rels/slide3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2.bin"/><Relationship Id="rId1" Type="http://schemas.openxmlformats.org/officeDocument/2006/relationships/slideLayout" Target="../slideLayouts/slideLayout18.xml"/><Relationship Id="rId5" Type="http://schemas.openxmlformats.org/officeDocument/2006/relationships/image" Target="../media/image16.wmf"/><Relationship Id="rId4" Type="http://schemas.openxmlformats.org/officeDocument/2006/relationships/oleObject" Target="../embeddings/oleObject13.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14.bin"/><Relationship Id="rId1" Type="http://schemas.openxmlformats.org/officeDocument/2006/relationships/slideLayout" Target="../slideLayouts/slideLayout15.xml"/><Relationship Id="rId5" Type="http://schemas.openxmlformats.org/officeDocument/2006/relationships/image" Target="../media/image19.wmf"/><Relationship Id="rId4" Type="http://schemas.openxmlformats.org/officeDocument/2006/relationships/oleObject" Target="../embeddings/oleObject15.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22.wmf"/><Relationship Id="rId2" Type="http://schemas.openxmlformats.org/officeDocument/2006/relationships/oleObject" Target="../embeddings/oleObject16.bin"/><Relationship Id="rId1" Type="http://schemas.openxmlformats.org/officeDocument/2006/relationships/slideLayout" Target="../slideLayouts/slideLayout19.xml"/><Relationship Id="rId6" Type="http://schemas.openxmlformats.org/officeDocument/2006/relationships/oleObject" Target="../embeddings/oleObject18.bin"/><Relationship Id="rId5" Type="http://schemas.openxmlformats.org/officeDocument/2006/relationships/image" Target="../media/image21.wmf"/><Relationship Id="rId4" Type="http://schemas.openxmlformats.org/officeDocument/2006/relationships/oleObject" Target="../embeddings/oleObject17.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25.wmf"/><Relationship Id="rId2" Type="http://schemas.openxmlformats.org/officeDocument/2006/relationships/oleObject" Target="../embeddings/oleObject19.bin"/><Relationship Id="rId1" Type="http://schemas.openxmlformats.org/officeDocument/2006/relationships/slideLayout" Target="../slideLayouts/slideLayout15.xml"/><Relationship Id="rId6" Type="http://schemas.openxmlformats.org/officeDocument/2006/relationships/oleObject" Target="../embeddings/oleObject21.bin"/><Relationship Id="rId5" Type="http://schemas.openxmlformats.org/officeDocument/2006/relationships/image" Target="../media/image24.wmf"/><Relationship Id="rId4" Type="http://schemas.openxmlformats.org/officeDocument/2006/relationships/oleObject" Target="../embeddings/oleObject20.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22.bin"/><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23.bin"/><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24.bin"/><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25.bin"/><Relationship Id="rId1" Type="http://schemas.openxmlformats.org/officeDocument/2006/relationships/slideLayout" Target="../slideLayouts/slideLayout18.xml"/><Relationship Id="rId5" Type="http://schemas.openxmlformats.org/officeDocument/2006/relationships/image" Target="../media/image31.wmf"/><Relationship Id="rId4" Type="http://schemas.openxmlformats.org/officeDocument/2006/relationships/oleObject" Target="../embeddings/oleObject26.bin"/></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27.bin"/><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28.bin"/><Relationship Id="rId1" Type="http://schemas.openxmlformats.org/officeDocument/2006/relationships/slideLayout" Target="../slideLayouts/slideLayout18.xml"/><Relationship Id="rId5" Type="http://schemas.openxmlformats.org/officeDocument/2006/relationships/image" Target="../media/image35.wmf"/><Relationship Id="rId4" Type="http://schemas.openxmlformats.org/officeDocument/2006/relationships/oleObject" Target="../embeddings/oleObject29.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30.bin"/><Relationship Id="rId1" Type="http://schemas.openxmlformats.org/officeDocument/2006/relationships/slideLayout" Target="../slideLayouts/slideLayout2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31.bin"/><Relationship Id="rId1" Type="http://schemas.openxmlformats.org/officeDocument/2006/relationships/slideLayout" Target="../slideLayouts/slideLayout2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7862"/>
            <a:ext cx="8229600" cy="693308"/>
          </a:xfrm>
        </p:spPr>
        <p:txBody>
          <a:bodyPr anchor="ctr">
            <a:noAutofit/>
          </a:bodyPr>
          <a:lstStyle/>
          <a:p>
            <a:pPr algn="ctr"/>
            <a:r>
              <a:rPr lang="en-US" sz="4400" dirty="0">
                <a:latin typeface="+mj-lt"/>
              </a:rPr>
              <a:t>Clinical Laboratory Hematology</a:t>
            </a:r>
            <a:endParaRPr lang="en-US" altLang="en-US" sz="4400" dirty="0">
              <a:solidFill>
                <a:schemeClr val="tx2"/>
              </a:solidFill>
              <a:latin typeface="+mj-lt"/>
              <a:cs typeface="Times New Roman" panose="02020603050405020304" pitchFamily="18" charset="0"/>
            </a:endParaRPr>
          </a:p>
        </p:txBody>
      </p:sp>
      <p:sp>
        <p:nvSpPr>
          <p:cNvPr id="5" name="Text Placeholder 4"/>
          <p:cNvSpPr>
            <a:spLocks noGrp="1"/>
          </p:cNvSpPr>
          <p:nvPr>
            <p:ph type="body" idx="3"/>
          </p:nvPr>
        </p:nvSpPr>
        <p:spPr>
          <a:xfrm>
            <a:off x="2743199" y="3174522"/>
            <a:ext cx="3657600" cy="836762"/>
          </a:xfrm>
        </p:spPr>
        <p:txBody>
          <a:bodyPr>
            <a:normAutofit/>
          </a:bodyPr>
          <a:lstStyle/>
          <a:p>
            <a:pPr algn="ctr"/>
            <a:r>
              <a:rPr lang="en-US" sz="3200" b="1" dirty="0">
                <a:latin typeface="+mn-lt"/>
              </a:rPr>
              <a:t>Thrombophilia</a:t>
            </a:r>
          </a:p>
        </p:txBody>
      </p:sp>
    </p:spTree>
    <p:extLst>
      <p:ext uri="{BB962C8B-B14F-4D97-AF65-F5344CB8AC3E}">
        <p14:creationId xmlns:p14="http://schemas.microsoft.com/office/powerpoint/2010/main" val="1495833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2F35-15BD-4B1A-B2D5-7401488CF39A}"/>
              </a:ext>
            </a:extLst>
          </p:cNvPr>
          <p:cNvSpPr>
            <a:spLocks noGrp="1"/>
          </p:cNvSpPr>
          <p:nvPr>
            <p:ph type="title"/>
          </p:nvPr>
        </p:nvSpPr>
        <p:spPr/>
        <p:txBody>
          <a:bodyPr/>
          <a:lstStyle/>
          <a:p>
            <a:r>
              <a:rPr lang="en-US" dirty="0"/>
              <a:t>Arterial Thrombi-Risk Factors </a:t>
            </a:r>
            <a:r>
              <a:rPr lang="en-US" sz="2000" b="0" dirty="0"/>
              <a:t>(2 of 2)</a:t>
            </a:r>
          </a:p>
        </p:txBody>
      </p:sp>
      <p:sp>
        <p:nvSpPr>
          <p:cNvPr id="3" name="Content Placeholder 2">
            <a:extLst>
              <a:ext uri="{FF2B5EF4-FFF2-40B4-BE49-F238E27FC236}">
                <a16:creationId xmlns:a16="http://schemas.microsoft.com/office/drawing/2014/main" id="{1E96C076-9D98-4582-8A27-06F1464C6538}"/>
              </a:ext>
            </a:extLst>
          </p:cNvPr>
          <p:cNvSpPr>
            <a:spLocks noGrp="1"/>
          </p:cNvSpPr>
          <p:nvPr>
            <p:ph sz="quarter" idx="13"/>
          </p:nvPr>
        </p:nvSpPr>
        <p:spPr>
          <a:xfrm>
            <a:off x="457200" y="1890230"/>
            <a:ext cx="8229600" cy="4752399"/>
          </a:xfrm>
        </p:spPr>
        <p:txBody>
          <a:bodyPr/>
          <a:lstStyle/>
          <a:p>
            <a:r>
              <a:rPr lang="en-US" sz="2000" dirty="0"/>
              <a:t>Endothelial dysfunction</a:t>
            </a:r>
          </a:p>
          <a:p>
            <a:pPr lvl="1"/>
            <a:r>
              <a:rPr lang="en-US" sz="2000" dirty="0"/>
              <a:t>Loss of endothelial vasodilator activities (N</a:t>
            </a:r>
            <a:r>
              <a:rPr lang="en-US" sz="100" dirty="0"/>
              <a:t> </a:t>
            </a:r>
            <a:r>
              <a:rPr lang="en-US" sz="2000" dirty="0"/>
              <a:t>O, P</a:t>
            </a:r>
            <a:r>
              <a:rPr lang="en-US" sz="100" dirty="0"/>
              <a:t> </a:t>
            </a:r>
            <a:r>
              <a:rPr lang="en-US" sz="2000" dirty="0"/>
              <a:t>G</a:t>
            </a:r>
            <a:r>
              <a:rPr lang="en-US" sz="100" dirty="0"/>
              <a:t> </a:t>
            </a:r>
            <a:r>
              <a:rPr lang="en-US" sz="2000" dirty="0"/>
              <a:t>I</a:t>
            </a:r>
            <a:r>
              <a:rPr lang="en-US" sz="2000" baseline="-25000" dirty="0"/>
              <a:t>2</a:t>
            </a:r>
            <a:r>
              <a:rPr lang="en-US" sz="2000" dirty="0"/>
              <a:t>)</a:t>
            </a:r>
          </a:p>
          <a:p>
            <a:pPr lvl="2"/>
            <a:r>
              <a:rPr lang="en-US" sz="2000" dirty="0"/>
              <a:t>Also associated with loss of platelet inhibitory functions</a:t>
            </a:r>
          </a:p>
          <a:p>
            <a:pPr lvl="1"/>
            <a:r>
              <a:rPr lang="en-US" sz="2000" dirty="0"/>
              <a:t>Genetics</a:t>
            </a:r>
          </a:p>
          <a:p>
            <a:pPr lvl="2"/>
            <a:r>
              <a:rPr lang="en-US" sz="2000" dirty="0"/>
              <a:t>Development of arterial vascular disease</a:t>
            </a:r>
          </a:p>
          <a:p>
            <a:pPr lvl="2"/>
            <a:r>
              <a:rPr lang="en-US" sz="2000" dirty="0"/>
              <a:t>Multiple genes, environmental factors identified</a:t>
            </a:r>
          </a:p>
          <a:p>
            <a:r>
              <a:rPr lang="en-US" sz="2000" dirty="0"/>
              <a:t>Inflammation</a:t>
            </a:r>
          </a:p>
          <a:p>
            <a:pPr lvl="1"/>
            <a:r>
              <a:rPr lang="en-US" sz="2000" dirty="0"/>
              <a:t>Initiation and progression of atherothrombosis.</a:t>
            </a:r>
          </a:p>
          <a:p>
            <a:pPr lvl="1"/>
            <a:r>
              <a:rPr lang="en-US" sz="2000" dirty="0"/>
              <a:t>Linked to cardiovascular risk</a:t>
            </a:r>
          </a:p>
          <a:p>
            <a:pPr lvl="1"/>
            <a:r>
              <a:rPr lang="en-US" sz="2000" dirty="0"/>
              <a:t>Biomarkers of inflammation</a:t>
            </a:r>
          </a:p>
          <a:p>
            <a:pPr lvl="2"/>
            <a:r>
              <a:rPr lang="en-US" sz="2000" dirty="0"/>
              <a:t>I</a:t>
            </a:r>
            <a:r>
              <a:rPr lang="en-US" sz="100" dirty="0"/>
              <a:t> </a:t>
            </a:r>
            <a:r>
              <a:rPr lang="en-US" sz="2000" dirty="0"/>
              <a:t>L-1, I</a:t>
            </a:r>
            <a:r>
              <a:rPr lang="en-US" sz="100" dirty="0"/>
              <a:t> </a:t>
            </a:r>
            <a:r>
              <a:rPr lang="en-US" sz="2000" dirty="0"/>
              <a:t>L-6, </a:t>
            </a:r>
            <a:r>
              <a:rPr lang="en-US" altLang="en-US" sz="2000" dirty="0">
                <a:cs typeface="Calibri" panose="020F0502020204030204" pitchFamily="34" charset="0"/>
              </a:rPr>
              <a:t>h</a:t>
            </a:r>
            <a:r>
              <a:rPr lang="en-US" altLang="en-US" sz="100" dirty="0">
                <a:cs typeface="Calibri" panose="020F0502020204030204" pitchFamily="34" charset="0"/>
              </a:rPr>
              <a:t> </a:t>
            </a:r>
            <a:r>
              <a:rPr lang="en-US" altLang="en-US" sz="2000" dirty="0">
                <a:cs typeface="Calibri" panose="020F0502020204030204" pitchFamily="34" charset="0"/>
              </a:rPr>
              <a:t>s</a:t>
            </a:r>
            <a:r>
              <a:rPr lang="en-US" altLang="en-US" sz="100" dirty="0">
                <a:cs typeface="Calibri" panose="020F0502020204030204" pitchFamily="34" charset="0"/>
              </a:rPr>
              <a:t> </a:t>
            </a:r>
            <a:r>
              <a:rPr lang="en-US" altLang="en-US" sz="2000" dirty="0">
                <a:cs typeface="Calibri" panose="020F0502020204030204" pitchFamily="34" charset="0"/>
              </a:rPr>
              <a:t>C</a:t>
            </a:r>
            <a:r>
              <a:rPr lang="en-US" altLang="en-US" sz="100" dirty="0">
                <a:cs typeface="Calibri" panose="020F0502020204030204" pitchFamily="34" charset="0"/>
              </a:rPr>
              <a:t> </a:t>
            </a:r>
            <a:r>
              <a:rPr lang="en-US" altLang="en-US" sz="2000" dirty="0">
                <a:cs typeface="Calibri" panose="020F0502020204030204" pitchFamily="34" charset="0"/>
              </a:rPr>
              <a:t>R</a:t>
            </a:r>
            <a:r>
              <a:rPr lang="en-US" altLang="en-US" sz="100" dirty="0">
                <a:cs typeface="Calibri" panose="020F0502020204030204" pitchFamily="34" charset="0"/>
              </a:rPr>
              <a:t> </a:t>
            </a:r>
            <a:r>
              <a:rPr lang="en-US" altLang="en-US" sz="2000" dirty="0">
                <a:cs typeface="Calibri" panose="020F0502020204030204" pitchFamily="34" charset="0"/>
              </a:rPr>
              <a:t>P</a:t>
            </a:r>
            <a:r>
              <a:rPr lang="en-US" sz="2000" dirty="0"/>
              <a:t>,  fibrinogen, serum amyloid</a:t>
            </a:r>
          </a:p>
        </p:txBody>
      </p:sp>
    </p:spTree>
    <p:extLst>
      <p:ext uri="{BB962C8B-B14F-4D97-AF65-F5344CB8AC3E}">
        <p14:creationId xmlns:p14="http://schemas.microsoft.com/office/powerpoint/2010/main" val="39527995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B96AA-3C92-4E02-BE6C-319AF5A6925E}"/>
              </a:ext>
            </a:extLst>
          </p:cNvPr>
          <p:cNvSpPr>
            <a:spLocks noGrp="1"/>
          </p:cNvSpPr>
          <p:nvPr>
            <p:ph type="title"/>
          </p:nvPr>
        </p:nvSpPr>
        <p:spPr/>
        <p:txBody>
          <a:bodyPr/>
          <a:lstStyle/>
          <a:p>
            <a:r>
              <a:rPr lang="en-US" dirty="0"/>
              <a:t>D</a:t>
            </a:r>
            <a:r>
              <a:rPr lang="en-US" sz="100" dirty="0"/>
              <a:t> </a:t>
            </a:r>
            <a:r>
              <a:rPr lang="en-US" dirty="0"/>
              <a:t>I</a:t>
            </a:r>
            <a:r>
              <a:rPr lang="en-US" sz="100" dirty="0"/>
              <a:t> </a:t>
            </a:r>
            <a:r>
              <a:rPr lang="en-US" dirty="0"/>
              <a:t>C</a:t>
            </a:r>
          </a:p>
        </p:txBody>
      </p:sp>
      <p:sp>
        <p:nvSpPr>
          <p:cNvPr id="3" name="Content Placeholder 2">
            <a:extLst>
              <a:ext uri="{FF2B5EF4-FFF2-40B4-BE49-F238E27FC236}">
                <a16:creationId xmlns:a16="http://schemas.microsoft.com/office/drawing/2014/main" id="{D763AC5B-2406-4ACA-B59E-95846F351707}"/>
              </a:ext>
            </a:extLst>
          </p:cNvPr>
          <p:cNvSpPr>
            <a:spLocks noGrp="1"/>
          </p:cNvSpPr>
          <p:nvPr>
            <p:ph sz="quarter" idx="13"/>
          </p:nvPr>
        </p:nvSpPr>
        <p:spPr>
          <a:xfrm>
            <a:off x="457200" y="1878059"/>
            <a:ext cx="8229600" cy="4434275"/>
          </a:xfrm>
        </p:spPr>
        <p:txBody>
          <a:bodyPr/>
          <a:lstStyle/>
          <a:p>
            <a:r>
              <a:rPr lang="en-US" altLang="en-US" dirty="0">
                <a:cs typeface="Calibri" panose="020F0502020204030204" pitchFamily="34" charset="0"/>
              </a:rPr>
              <a:t>Normal balance of hemostasis is altered</a:t>
            </a:r>
          </a:p>
          <a:p>
            <a:pPr lvl="1"/>
            <a:r>
              <a:rPr lang="en-US" altLang="en-US" dirty="0">
                <a:cs typeface="Calibri" panose="020F0502020204030204" pitchFamily="34" charset="0"/>
              </a:rPr>
              <a:t>Uncontrolled inappropriate formation and lysis of fibrin systematically within blood vessels</a:t>
            </a:r>
          </a:p>
          <a:p>
            <a:r>
              <a:rPr lang="en-US" altLang="en-US" dirty="0">
                <a:cs typeface="Calibri" panose="020F0502020204030204" pitchFamily="34" charset="0"/>
              </a:rPr>
              <a:t>Clotting proteins, inhibitors and platelets are consumed faster than they are synthesized (consumption coagulopathy)</a:t>
            </a:r>
          </a:p>
          <a:p>
            <a:r>
              <a:rPr lang="en-US" altLang="en-US" dirty="0">
                <a:cs typeface="Calibri" panose="020F0502020204030204" pitchFamily="34" charset="0"/>
              </a:rPr>
              <a:t>Fibrinolysis follows fibrin formation</a:t>
            </a:r>
          </a:p>
          <a:p>
            <a:r>
              <a:rPr lang="en-US" altLang="en-US" dirty="0">
                <a:cs typeface="Calibri" panose="020F0502020204030204" pitchFamily="34" charset="0"/>
              </a:rPr>
              <a:t>Patient generally bleeds at same time that disseminated clotting is occurring</a:t>
            </a:r>
          </a:p>
        </p:txBody>
      </p:sp>
    </p:spTree>
    <p:extLst>
      <p:ext uri="{BB962C8B-B14F-4D97-AF65-F5344CB8AC3E}">
        <p14:creationId xmlns:p14="http://schemas.microsoft.com/office/powerpoint/2010/main" val="364594724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4297A-56A4-4D1A-876C-699248B14BDB}"/>
              </a:ext>
            </a:extLst>
          </p:cNvPr>
          <p:cNvSpPr>
            <a:spLocks noGrp="1"/>
          </p:cNvSpPr>
          <p:nvPr>
            <p:ph type="title"/>
          </p:nvPr>
        </p:nvSpPr>
        <p:spPr/>
        <p:txBody>
          <a:bodyPr/>
          <a:lstStyle/>
          <a:p>
            <a:r>
              <a:rPr lang="en-US" dirty="0"/>
              <a:t>D</a:t>
            </a:r>
            <a:r>
              <a:rPr lang="en-US" sz="100" dirty="0"/>
              <a:t> </a:t>
            </a:r>
            <a:r>
              <a:rPr lang="en-US" dirty="0"/>
              <a:t>I</a:t>
            </a:r>
            <a:r>
              <a:rPr lang="en-US" sz="100" dirty="0"/>
              <a:t> </a:t>
            </a:r>
            <a:r>
              <a:rPr lang="en-US" dirty="0"/>
              <a:t>C-Incidence and Etiology</a:t>
            </a:r>
          </a:p>
        </p:txBody>
      </p:sp>
      <p:sp>
        <p:nvSpPr>
          <p:cNvPr id="3" name="Content Placeholder 2">
            <a:extLst>
              <a:ext uri="{FF2B5EF4-FFF2-40B4-BE49-F238E27FC236}">
                <a16:creationId xmlns:a16="http://schemas.microsoft.com/office/drawing/2014/main" id="{2FB679F4-CD42-46EC-8240-B26791D025AB}"/>
              </a:ext>
            </a:extLst>
          </p:cNvPr>
          <p:cNvSpPr>
            <a:spLocks noGrp="1"/>
          </p:cNvSpPr>
          <p:nvPr>
            <p:ph sz="quarter" idx="13"/>
          </p:nvPr>
        </p:nvSpPr>
        <p:spPr>
          <a:xfrm>
            <a:off x="457200" y="1894993"/>
            <a:ext cx="7933765" cy="4557603"/>
          </a:xfrm>
        </p:spPr>
        <p:txBody>
          <a:bodyPr/>
          <a:lstStyle/>
          <a:p>
            <a:r>
              <a:rPr lang="en-US" altLang="en-US" dirty="0">
                <a:cs typeface="Calibri" panose="020F0502020204030204" pitchFamily="34" charset="0"/>
              </a:rPr>
              <a:t>1 in 1000 hospitalized patient</a:t>
            </a:r>
          </a:p>
          <a:p>
            <a:r>
              <a:rPr lang="en-US" altLang="en-US" dirty="0">
                <a:cs typeface="Calibri" panose="020F0502020204030204" pitchFamily="34" charset="0"/>
              </a:rPr>
              <a:t>Group of symptoms secondary to a primary condition</a:t>
            </a:r>
          </a:p>
          <a:p>
            <a:pPr lvl="1"/>
            <a:r>
              <a:rPr lang="en-US" altLang="en-US" dirty="0">
                <a:cs typeface="Calibri" panose="020F0502020204030204" pitchFamily="34" charset="0"/>
              </a:rPr>
              <a:t>Most involve introduction of T</a:t>
            </a:r>
            <a:r>
              <a:rPr lang="en-US" altLang="en-US" sz="100" dirty="0">
                <a:cs typeface="Calibri" panose="020F0502020204030204" pitchFamily="34" charset="0"/>
              </a:rPr>
              <a:t> </a:t>
            </a:r>
            <a:r>
              <a:rPr lang="en-US" altLang="en-US" dirty="0">
                <a:cs typeface="Calibri" panose="020F0502020204030204" pitchFamily="34" charset="0"/>
              </a:rPr>
              <a:t>F into vascular system</a:t>
            </a:r>
          </a:p>
          <a:p>
            <a:pPr lvl="1"/>
            <a:r>
              <a:rPr lang="en-US" altLang="en-US" dirty="0">
                <a:cs typeface="Calibri" panose="020F0502020204030204" pitchFamily="34" charset="0"/>
              </a:rPr>
              <a:t>Most common-severe infections (septicemia)</a:t>
            </a:r>
            <a:endParaRPr lang="en-US" altLang="en-US" dirty="0">
              <a:cs typeface="Calibri" panose="020F0502020204030204" pitchFamily="34" charset="0"/>
              <a:sym typeface="Wingdings" panose="05000000000000000000" pitchFamily="2" charset="2"/>
            </a:endParaRPr>
          </a:p>
          <a:p>
            <a:pPr lvl="2"/>
            <a:r>
              <a:rPr lang="en-US" altLang="en-US" dirty="0">
                <a:cs typeface="Calibri" panose="020F0502020204030204" pitchFamily="34" charset="0"/>
              </a:rPr>
              <a:t>Bacterial toxins and inflammatory cytokines (I</a:t>
            </a:r>
            <a:r>
              <a:rPr lang="en-US" altLang="en-US" sz="100" dirty="0">
                <a:cs typeface="Calibri" panose="020F0502020204030204" pitchFamily="34" charset="0"/>
              </a:rPr>
              <a:t> </a:t>
            </a:r>
            <a:r>
              <a:rPr lang="en-US" altLang="en-US" dirty="0">
                <a:cs typeface="Calibri" panose="020F0502020204030204" pitchFamily="34" charset="0"/>
              </a:rPr>
              <a:t>L-1, I</a:t>
            </a:r>
            <a:r>
              <a:rPr lang="en-US" altLang="en-US" sz="100" dirty="0">
                <a:cs typeface="Calibri" panose="020F0502020204030204" pitchFamily="34" charset="0"/>
              </a:rPr>
              <a:t> </a:t>
            </a:r>
            <a:r>
              <a:rPr lang="en-US" altLang="en-US" dirty="0">
                <a:cs typeface="Calibri" panose="020F0502020204030204" pitchFamily="34" charset="0"/>
              </a:rPr>
              <a:t>L-6, T</a:t>
            </a:r>
            <a:r>
              <a:rPr lang="en-US" altLang="en-US" sz="100" dirty="0">
                <a:cs typeface="Calibri" panose="020F0502020204030204" pitchFamily="34" charset="0"/>
              </a:rPr>
              <a:t> </a:t>
            </a:r>
            <a:r>
              <a:rPr lang="en-US" altLang="en-US" dirty="0">
                <a:cs typeface="Calibri" panose="020F0502020204030204" pitchFamily="34" charset="0"/>
              </a:rPr>
              <a:t>N</a:t>
            </a:r>
            <a:r>
              <a:rPr lang="en-US" altLang="en-US" sz="100" dirty="0">
                <a:cs typeface="Calibri" panose="020F0502020204030204" pitchFamily="34" charset="0"/>
              </a:rPr>
              <a:t> </a:t>
            </a:r>
            <a:r>
              <a:rPr lang="en-US" altLang="en-US" dirty="0">
                <a:cs typeface="Calibri" panose="020F0502020204030204" pitchFamily="34" charset="0"/>
              </a:rPr>
              <a:t>F) activate E</a:t>
            </a:r>
            <a:r>
              <a:rPr lang="en-US" altLang="en-US" sz="100" dirty="0">
                <a:cs typeface="Calibri" panose="020F0502020204030204" pitchFamily="34" charset="0"/>
              </a:rPr>
              <a:t> </a:t>
            </a:r>
            <a:r>
              <a:rPr lang="en-US" altLang="en-US" dirty="0">
                <a:cs typeface="Calibri" panose="020F0502020204030204" pitchFamily="34" charset="0"/>
              </a:rPr>
              <a:t>C to express T</a:t>
            </a:r>
            <a:r>
              <a:rPr lang="en-US" altLang="en-US" sz="100" dirty="0">
                <a:cs typeface="Calibri" panose="020F0502020204030204" pitchFamily="34" charset="0"/>
              </a:rPr>
              <a:t> </a:t>
            </a:r>
            <a:r>
              <a:rPr lang="en-US" altLang="en-US" dirty="0">
                <a:cs typeface="Calibri" panose="020F0502020204030204" pitchFamily="34" charset="0"/>
              </a:rPr>
              <a:t>F</a:t>
            </a:r>
          </a:p>
          <a:p>
            <a:pPr lvl="1"/>
            <a:r>
              <a:rPr lang="en-US" altLang="en-US" dirty="0">
                <a:cs typeface="Calibri" panose="020F0502020204030204" pitchFamily="34" charset="0"/>
              </a:rPr>
              <a:t>Others</a:t>
            </a:r>
          </a:p>
          <a:p>
            <a:pPr lvl="2"/>
            <a:r>
              <a:rPr lang="en-US" altLang="en-US" dirty="0">
                <a:cs typeface="Calibri" panose="020F0502020204030204" pitchFamily="34" charset="0"/>
              </a:rPr>
              <a:t>Pregnancy (thromboplastin from amniotic fluid)</a:t>
            </a:r>
          </a:p>
          <a:p>
            <a:pPr lvl="2"/>
            <a:r>
              <a:rPr lang="en-US" altLang="en-US" dirty="0">
                <a:cs typeface="Calibri" panose="020F0502020204030204" pitchFamily="34" charset="0"/>
              </a:rPr>
              <a:t>Massive tissue or blood cell injury</a:t>
            </a:r>
          </a:p>
          <a:p>
            <a:pPr lvl="2"/>
            <a:r>
              <a:rPr lang="en-US" altLang="en-US" dirty="0">
                <a:cs typeface="Calibri" panose="020F0502020204030204" pitchFamily="34" charset="0"/>
              </a:rPr>
              <a:t>Malignancy (chemo, ↑ T</a:t>
            </a:r>
            <a:r>
              <a:rPr lang="en-US" altLang="en-US" sz="100" dirty="0">
                <a:cs typeface="Calibri" panose="020F0502020204030204" pitchFamily="34" charset="0"/>
              </a:rPr>
              <a:t> </a:t>
            </a:r>
            <a:r>
              <a:rPr lang="en-US" altLang="en-US" dirty="0">
                <a:cs typeface="Calibri" panose="020F0502020204030204" pitchFamily="34" charset="0"/>
              </a:rPr>
              <a:t>F in the blood stream)</a:t>
            </a:r>
          </a:p>
        </p:txBody>
      </p:sp>
    </p:spTree>
    <p:extLst>
      <p:ext uri="{BB962C8B-B14F-4D97-AF65-F5344CB8AC3E}">
        <p14:creationId xmlns:p14="http://schemas.microsoft.com/office/powerpoint/2010/main" val="5147989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447B-7119-46E9-ADB9-062BBCF7FDA7}"/>
              </a:ext>
            </a:extLst>
          </p:cNvPr>
          <p:cNvSpPr>
            <a:spLocks noGrp="1"/>
          </p:cNvSpPr>
          <p:nvPr>
            <p:ph type="title"/>
          </p:nvPr>
        </p:nvSpPr>
        <p:spPr>
          <a:xfrm>
            <a:off x="457200" y="215371"/>
            <a:ext cx="8229600" cy="1294115"/>
          </a:xfrm>
        </p:spPr>
        <p:txBody>
          <a:bodyPr/>
          <a:lstStyle/>
          <a:p>
            <a:r>
              <a:rPr lang="en-US" sz="2800" dirty="0"/>
              <a:t>Table 35-11 Clinical Conditions Associated with the Development of Disseminated Intravascular Coagulation (D</a:t>
            </a:r>
            <a:r>
              <a:rPr lang="en-US" sz="100" dirty="0"/>
              <a:t> </a:t>
            </a:r>
            <a:r>
              <a:rPr lang="en-US" sz="2800" dirty="0"/>
              <a:t>I</a:t>
            </a:r>
            <a:r>
              <a:rPr lang="en-US" sz="100" dirty="0"/>
              <a:t> </a:t>
            </a:r>
            <a:r>
              <a:rPr lang="en-US" sz="2800" dirty="0"/>
              <a:t>C) </a:t>
            </a:r>
            <a:r>
              <a:rPr lang="en-US" sz="2000" b="0" dirty="0"/>
              <a:t>(1 of 2)</a:t>
            </a:r>
          </a:p>
        </p:txBody>
      </p:sp>
      <p:graphicFrame>
        <p:nvGraphicFramePr>
          <p:cNvPr id="4" name="Table 3">
            <a:extLst>
              <a:ext uri="{FF2B5EF4-FFF2-40B4-BE49-F238E27FC236}">
                <a16:creationId xmlns:a16="http://schemas.microsoft.com/office/drawing/2014/main" id="{ED4DCA5B-D738-4F11-BB0F-897518A0C940}"/>
              </a:ext>
            </a:extLst>
          </p:cNvPr>
          <p:cNvGraphicFramePr>
            <a:graphicFrameLocks noGrp="1"/>
          </p:cNvGraphicFramePr>
          <p:nvPr>
            <p:extLst>
              <p:ext uri="{D42A27DB-BD31-4B8C-83A1-F6EECF244321}">
                <p14:modId xmlns:p14="http://schemas.microsoft.com/office/powerpoint/2010/main" val="353636621"/>
              </p:ext>
            </p:extLst>
          </p:nvPr>
        </p:nvGraphicFramePr>
        <p:xfrm>
          <a:off x="653142" y="1751387"/>
          <a:ext cx="7794172" cy="4276780"/>
        </p:xfrm>
        <a:graphic>
          <a:graphicData uri="http://schemas.openxmlformats.org/drawingml/2006/table">
            <a:tbl>
              <a:tblPr firstRow="1" bandRow="1">
                <a:tableStyleId>{2D5ABB26-0587-4C30-8999-92F81FD0307C}</a:tableStyleId>
              </a:tblPr>
              <a:tblGrid>
                <a:gridCol w="3897086">
                  <a:extLst>
                    <a:ext uri="{9D8B030D-6E8A-4147-A177-3AD203B41FA5}">
                      <a16:colId xmlns:a16="http://schemas.microsoft.com/office/drawing/2014/main" val="1639041453"/>
                    </a:ext>
                  </a:extLst>
                </a:gridCol>
                <a:gridCol w="3897086">
                  <a:extLst>
                    <a:ext uri="{9D8B030D-6E8A-4147-A177-3AD203B41FA5}">
                      <a16:colId xmlns:a16="http://schemas.microsoft.com/office/drawing/2014/main" val="3007264360"/>
                    </a:ext>
                  </a:extLst>
                </a:gridCol>
              </a:tblGrid>
              <a:tr h="243117">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Infections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Bacterial (gram positive and gram negative)</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874958"/>
                  </a:ext>
                </a:extLst>
              </a:tr>
              <a:tr h="275772">
                <a:tc>
                  <a:txBody>
                    <a:bodyPr/>
                    <a:lstStyle/>
                    <a:p>
                      <a:pPr marL="0" marR="0">
                        <a:spcBef>
                          <a:spcPts val="0"/>
                        </a:spcBef>
                        <a:spcAft>
                          <a:spcPts val="600"/>
                        </a:spcAft>
                        <a:tabLst>
                          <a:tab pos="1193800" algn="l"/>
                          <a:tab pos="2641600" algn="l"/>
                        </a:tabLst>
                      </a:pPr>
                      <a:r>
                        <a:rPr kumimoji="0" lang="en-US" sz="1400" b="0" i="0" u="none" strike="noStrike" kern="0" cap="none" spc="0" normalizeH="0" baseline="0" noProof="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Viral</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1686820"/>
                  </a:ext>
                </a:extLst>
              </a:tr>
              <a:tr h="275771">
                <a:tc>
                  <a:txBody>
                    <a:bodyPr/>
                    <a:lstStyle/>
                    <a:p>
                      <a:pPr marL="0" marR="0">
                        <a:spcBef>
                          <a:spcPts val="0"/>
                        </a:spcBef>
                        <a:spcAft>
                          <a:spcPts val="600"/>
                        </a:spcAft>
                        <a:tabLst>
                          <a:tab pos="1193800" algn="l"/>
                          <a:tab pos="2641600" algn="l"/>
                        </a:tabLst>
                      </a:pPr>
                      <a:r>
                        <a:rPr kumimoji="0" lang="en-US" sz="1400" b="0" i="0" u="none" strike="noStrike" kern="0" cap="none" spc="0" normalizeH="0" baseline="0" noProof="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a:solidFill>
                            <a:srgbClr val="000000"/>
                          </a:solidFill>
                          <a:effectLst/>
                          <a:latin typeface="+mn-lt"/>
                          <a:ea typeface="Times New Roman" panose="02020603050405020304" pitchFamily="18" charset="0"/>
                          <a:cs typeface="Times New Roman" panose="02020603050405020304" pitchFamily="18" charset="0"/>
                        </a:rPr>
                        <a:t>Fungal</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2180254"/>
                  </a:ext>
                </a:extLst>
              </a:tr>
              <a:tr h="188686">
                <a:tc>
                  <a:txBody>
                    <a:bodyPr/>
                    <a:lstStyle/>
                    <a:p>
                      <a:pPr marL="0" marR="0">
                        <a:spcBef>
                          <a:spcPts val="0"/>
                        </a:spcBef>
                        <a:spcAft>
                          <a:spcPts val="600"/>
                        </a:spcAft>
                        <a:tabLst>
                          <a:tab pos="1193800" algn="l"/>
                          <a:tab pos="2641600" algn="l"/>
                        </a:tabLst>
                      </a:pPr>
                      <a:r>
                        <a:rPr kumimoji="0" lang="en-US" sz="1400" b="0" i="0" u="none" strike="noStrike" kern="0" cap="none" spc="0" normalizeH="0" baseline="0" noProof="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a:solidFill>
                            <a:srgbClr val="000000"/>
                          </a:solidFill>
                          <a:effectLst/>
                          <a:latin typeface="+mn-lt"/>
                          <a:ea typeface="Times New Roman" panose="02020603050405020304" pitchFamily="18" charset="0"/>
                          <a:cs typeface="Times New Roman" panose="02020603050405020304" pitchFamily="18" charset="0"/>
                        </a:rPr>
                        <a:t>Rickettsial</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9299278"/>
                  </a:ext>
                </a:extLst>
              </a:tr>
              <a:tr h="215973">
                <a:tc>
                  <a:txBody>
                    <a:bodyPr/>
                    <a:lstStyle/>
                    <a:p>
                      <a:pPr marL="0" marR="0">
                        <a:spcBef>
                          <a:spcPts val="0"/>
                        </a:spcBef>
                        <a:spcAft>
                          <a:spcPts val="600"/>
                        </a:spcAft>
                        <a:tabLst>
                          <a:tab pos="1193800" algn="l"/>
                          <a:tab pos="2641600" algn="l"/>
                        </a:tabLst>
                      </a:pPr>
                      <a:r>
                        <a:rPr kumimoji="0" lang="en-US" sz="14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a:solidFill>
                            <a:srgbClr val="000000"/>
                          </a:solidFill>
                          <a:effectLst/>
                          <a:latin typeface="+mn-lt"/>
                          <a:ea typeface="Times New Roman" panose="02020603050405020304" pitchFamily="18" charset="0"/>
                          <a:cs typeface="Times New Roman" panose="02020603050405020304" pitchFamily="18" charset="0"/>
                        </a:rPr>
                        <a:t>Protozoal</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0521159"/>
                  </a:ext>
                </a:extLst>
              </a:tr>
              <a:tr h="370840">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Complications of pregnancy</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err="1">
                          <a:solidFill>
                            <a:srgbClr val="000000"/>
                          </a:solidFill>
                          <a:effectLst/>
                          <a:latin typeface="+mn-lt"/>
                          <a:ea typeface="Times New Roman" panose="02020603050405020304" pitchFamily="18" charset="0"/>
                          <a:cs typeface="Times New Roman" panose="02020603050405020304" pitchFamily="18" charset="0"/>
                        </a:rPr>
                        <a:t>Abruptio</a:t>
                      </a:r>
                      <a:r>
                        <a:rPr lang="en-US" sz="1400" dirty="0">
                          <a:solidFill>
                            <a:srgbClr val="000000"/>
                          </a:solidFill>
                          <a:effectLst/>
                          <a:latin typeface="+mn-lt"/>
                          <a:ea typeface="Times New Roman" panose="02020603050405020304" pitchFamily="18" charset="0"/>
                          <a:cs typeface="Times New Roman" panose="02020603050405020304" pitchFamily="18" charset="0"/>
                        </a:rPr>
                        <a:t> placentae</a:t>
                      </a:r>
                    </a:p>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Amniotic fluid embolism</a:t>
                      </a:r>
                    </a:p>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Retained placenta</a:t>
                      </a:r>
                    </a:p>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Preeclampsia/eclampsia</a:t>
                      </a:r>
                    </a:p>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H</a:t>
                      </a:r>
                      <a:r>
                        <a:rPr lang="en-US" sz="10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E</a:t>
                      </a:r>
                      <a:r>
                        <a:rPr lang="en-US" sz="10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L</a:t>
                      </a:r>
                      <a:r>
                        <a:rPr lang="en-US" sz="10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err="1">
                          <a:solidFill>
                            <a:srgbClr val="000000"/>
                          </a:solidFill>
                          <a:effectLst/>
                          <a:latin typeface="+mn-lt"/>
                          <a:ea typeface="Times New Roman" panose="02020603050405020304" pitchFamily="18" charset="0"/>
                          <a:cs typeface="Times New Roman" panose="02020603050405020304" pitchFamily="18" charset="0"/>
                        </a:rPr>
                        <a:t>L</a:t>
                      </a:r>
                      <a:r>
                        <a:rPr lang="en-US" sz="10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P (hemolysis, elevated liver enzymes, and low platelet count) syndrome</a:t>
                      </a:r>
                    </a:p>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Intrauterine fetal death</a:t>
                      </a:r>
                    </a:p>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Septic abortion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9744229"/>
                  </a:ext>
                </a:extLst>
              </a:tr>
              <a:tr h="274901">
                <a:tc>
                  <a:txBody>
                    <a:bodyPr/>
                    <a:lstStyle/>
                    <a:p>
                      <a:pPr marL="0" marR="0">
                        <a:spcBef>
                          <a:spcPts val="0"/>
                        </a:spcBef>
                        <a:spcAft>
                          <a:spcPts val="600"/>
                        </a:spcAft>
                        <a:tabLst>
                          <a:tab pos="1193800" algn="l"/>
                          <a:tab pos="2641600" algn="l"/>
                        </a:tabLst>
                      </a:pPr>
                      <a:r>
                        <a:rPr lang="en-US" sz="1400">
                          <a:solidFill>
                            <a:srgbClr val="000000"/>
                          </a:solidFill>
                          <a:effectLst/>
                          <a:latin typeface="+mn-lt"/>
                          <a:ea typeface="Times New Roman" panose="02020603050405020304" pitchFamily="18" charset="0"/>
                          <a:cs typeface="Times New Roman" panose="02020603050405020304" pitchFamily="18" charset="0"/>
                        </a:rPr>
                        <a:t>Neoplasms (malignant)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a:solidFill>
                            <a:srgbClr val="000000"/>
                          </a:solidFill>
                          <a:effectLst/>
                          <a:latin typeface="+mn-lt"/>
                          <a:ea typeface="Times New Roman" panose="02020603050405020304" pitchFamily="18" charset="0"/>
                          <a:cs typeface="Times New Roman" panose="02020603050405020304" pitchFamily="18" charset="0"/>
                        </a:rPr>
                        <a:t>Solid tumors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5972104"/>
                  </a:ext>
                </a:extLst>
              </a:tr>
              <a:tr h="246743">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 </a:t>
                      </a:r>
                      <a:r>
                        <a:rPr lang="en-US" sz="1400" b="0" dirty="0">
                          <a:solidFill>
                            <a:schemeClr val="bg1"/>
                          </a:solidFill>
                          <a:effectLst/>
                          <a:latin typeface="+mn-lt"/>
                          <a:ea typeface="Times New Roman" panose="02020603050405020304" pitchFamily="18" charset="0"/>
                          <a:cs typeface="Times New Roman" panose="02020603050405020304" pitchFamily="18" charset="0"/>
                        </a:rPr>
                        <a:t>Blank</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a:solidFill>
                            <a:srgbClr val="000000"/>
                          </a:solidFill>
                          <a:effectLst/>
                          <a:latin typeface="+mn-lt"/>
                          <a:ea typeface="Times New Roman" panose="02020603050405020304" pitchFamily="18" charset="0"/>
                          <a:cs typeface="Times New Roman" panose="02020603050405020304" pitchFamily="18" charset="0"/>
                        </a:rPr>
                        <a:t>Leukemia, particularly acute promyelocytic</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1589003"/>
                  </a:ext>
                </a:extLst>
              </a:tr>
              <a:tr h="232228">
                <a:tc>
                  <a:txBody>
                    <a:bodyPr/>
                    <a:lstStyle/>
                    <a:p>
                      <a:pPr marL="0" marR="0">
                        <a:spcBef>
                          <a:spcPts val="0"/>
                        </a:spcBef>
                        <a:spcAft>
                          <a:spcPts val="600"/>
                        </a:spcAft>
                        <a:tabLst>
                          <a:tab pos="1193800" algn="l"/>
                          <a:tab pos="2641600" algn="l"/>
                        </a:tabLst>
                      </a:pPr>
                      <a:r>
                        <a:rPr lang="en-US" sz="1400">
                          <a:solidFill>
                            <a:srgbClr val="000000"/>
                          </a:solidFill>
                          <a:effectLst/>
                          <a:latin typeface="+mn-lt"/>
                          <a:ea typeface="Times New Roman" panose="02020603050405020304" pitchFamily="18" charset="0"/>
                          <a:cs typeface="Times New Roman" panose="02020603050405020304" pitchFamily="18" charset="0"/>
                        </a:rPr>
                        <a:t>Massive tissue injury</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Burns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2818368"/>
                  </a:ext>
                </a:extLst>
              </a:tr>
            </a:tbl>
          </a:graphicData>
        </a:graphic>
      </p:graphicFrame>
    </p:spTree>
    <p:extLst>
      <p:ext uri="{BB962C8B-B14F-4D97-AF65-F5344CB8AC3E}">
        <p14:creationId xmlns:p14="http://schemas.microsoft.com/office/powerpoint/2010/main" val="121245620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447B-7119-46E9-ADB9-062BBCF7FDA7}"/>
              </a:ext>
            </a:extLst>
          </p:cNvPr>
          <p:cNvSpPr>
            <a:spLocks noGrp="1"/>
          </p:cNvSpPr>
          <p:nvPr>
            <p:ph type="title"/>
          </p:nvPr>
        </p:nvSpPr>
        <p:spPr>
          <a:xfrm>
            <a:off x="457200" y="215371"/>
            <a:ext cx="8229600" cy="1294115"/>
          </a:xfrm>
        </p:spPr>
        <p:txBody>
          <a:bodyPr/>
          <a:lstStyle/>
          <a:p>
            <a:r>
              <a:rPr lang="en-US" sz="2800" dirty="0"/>
              <a:t>Table 35-11 Clinical Conditions Associated with the Development of Disseminated Intravascular Coagulation (D</a:t>
            </a:r>
            <a:r>
              <a:rPr lang="en-US" sz="100" dirty="0"/>
              <a:t> </a:t>
            </a:r>
            <a:r>
              <a:rPr lang="en-US" sz="2800" dirty="0"/>
              <a:t>I</a:t>
            </a:r>
            <a:r>
              <a:rPr lang="en-US" sz="100" dirty="0"/>
              <a:t> </a:t>
            </a:r>
            <a:r>
              <a:rPr lang="en-US" sz="2800" dirty="0"/>
              <a:t>C) </a:t>
            </a:r>
            <a:r>
              <a:rPr lang="en-US" sz="2000" b="0" dirty="0"/>
              <a:t>(2 of 2)</a:t>
            </a:r>
            <a:endParaRPr lang="en-US" sz="2800" dirty="0"/>
          </a:p>
        </p:txBody>
      </p:sp>
      <p:graphicFrame>
        <p:nvGraphicFramePr>
          <p:cNvPr id="4" name="Table 3">
            <a:extLst>
              <a:ext uri="{FF2B5EF4-FFF2-40B4-BE49-F238E27FC236}">
                <a16:creationId xmlns:a16="http://schemas.microsoft.com/office/drawing/2014/main" id="{ED4DCA5B-D738-4F11-BB0F-897518A0C940}"/>
              </a:ext>
            </a:extLst>
          </p:cNvPr>
          <p:cNvGraphicFramePr>
            <a:graphicFrameLocks noGrp="1"/>
          </p:cNvGraphicFramePr>
          <p:nvPr>
            <p:extLst>
              <p:ext uri="{D42A27DB-BD31-4B8C-83A1-F6EECF244321}">
                <p14:modId xmlns:p14="http://schemas.microsoft.com/office/powerpoint/2010/main" val="2038097944"/>
              </p:ext>
            </p:extLst>
          </p:nvPr>
        </p:nvGraphicFramePr>
        <p:xfrm>
          <a:off x="653142" y="1742919"/>
          <a:ext cx="7794172" cy="3543473"/>
        </p:xfrm>
        <a:graphic>
          <a:graphicData uri="http://schemas.openxmlformats.org/drawingml/2006/table">
            <a:tbl>
              <a:tblPr firstRow="1" bandRow="1">
                <a:tableStyleId>{2D5ABB26-0587-4C30-8999-92F81FD0307C}</a:tableStyleId>
              </a:tblPr>
              <a:tblGrid>
                <a:gridCol w="3897086">
                  <a:extLst>
                    <a:ext uri="{9D8B030D-6E8A-4147-A177-3AD203B41FA5}">
                      <a16:colId xmlns:a16="http://schemas.microsoft.com/office/drawing/2014/main" val="1639041453"/>
                    </a:ext>
                  </a:extLst>
                </a:gridCol>
                <a:gridCol w="3897086">
                  <a:extLst>
                    <a:ext uri="{9D8B030D-6E8A-4147-A177-3AD203B41FA5}">
                      <a16:colId xmlns:a16="http://schemas.microsoft.com/office/drawing/2014/main" val="3007264360"/>
                    </a:ext>
                  </a:extLst>
                </a:gridCol>
              </a:tblGrid>
              <a:tr h="291439">
                <a:tc>
                  <a:txBody>
                    <a:bodyPr/>
                    <a:lstStyle/>
                    <a:p>
                      <a:pPr marL="0" marR="0">
                        <a:spcBef>
                          <a:spcPts val="0"/>
                        </a:spcBef>
                        <a:spcAft>
                          <a:spcPts val="600"/>
                        </a:spcAft>
                        <a:tabLst>
                          <a:tab pos="1193800" algn="l"/>
                          <a:tab pos="2641600" algn="l"/>
                        </a:tabLst>
                      </a:pPr>
                      <a:r>
                        <a:rPr kumimoji="0" lang="en-US" sz="14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Trauma</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6324690"/>
                  </a:ext>
                </a:extLst>
              </a:tr>
              <a:tr h="291439">
                <a:tc>
                  <a:txBody>
                    <a:bodyPr/>
                    <a:lstStyle/>
                    <a:p>
                      <a:pPr marL="0" marR="0">
                        <a:spcBef>
                          <a:spcPts val="0"/>
                        </a:spcBef>
                        <a:spcAft>
                          <a:spcPts val="600"/>
                        </a:spcAft>
                        <a:tabLst>
                          <a:tab pos="1193800" algn="l"/>
                          <a:tab pos="2641600" algn="l"/>
                        </a:tabLst>
                      </a:pPr>
                      <a:r>
                        <a:rPr kumimoji="0" lang="en-US" sz="14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a:solidFill>
                            <a:srgbClr val="000000"/>
                          </a:solidFill>
                          <a:effectLst/>
                          <a:latin typeface="+mn-lt"/>
                          <a:ea typeface="Times New Roman" panose="02020603050405020304" pitchFamily="18" charset="0"/>
                          <a:cs typeface="Times New Roman" panose="02020603050405020304" pitchFamily="18" charset="0"/>
                        </a:rPr>
                        <a:t>Brain injury</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4132943"/>
                  </a:ext>
                </a:extLst>
              </a:tr>
              <a:tr h="291439">
                <a:tc>
                  <a:txBody>
                    <a:bodyPr/>
                    <a:lstStyle/>
                    <a:p>
                      <a:pPr marL="0" marR="0">
                        <a:spcBef>
                          <a:spcPts val="0"/>
                        </a:spcBef>
                        <a:spcAft>
                          <a:spcPts val="600"/>
                        </a:spcAft>
                        <a:tabLst>
                          <a:tab pos="1193800" algn="l"/>
                          <a:tab pos="2641600" algn="l"/>
                        </a:tabLst>
                      </a:pPr>
                      <a:r>
                        <a:rPr kumimoji="0" lang="en-US" sz="1400" b="0" i="0" u="none" strike="noStrike" kern="0" cap="none" spc="0" normalizeH="0" baseline="0" noProof="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a:solidFill>
                            <a:srgbClr val="000000"/>
                          </a:solidFill>
                          <a:effectLst/>
                          <a:latin typeface="+mn-lt"/>
                          <a:ea typeface="Times New Roman" panose="02020603050405020304" pitchFamily="18" charset="0"/>
                          <a:cs typeface="Times New Roman" panose="02020603050405020304" pitchFamily="18" charset="0"/>
                        </a:rPr>
                        <a:t>Extensive surgery</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3174789"/>
                  </a:ext>
                </a:extLst>
              </a:tr>
              <a:tr h="291439">
                <a:tc>
                  <a:txBody>
                    <a:bodyPr/>
                    <a:lstStyle/>
                    <a:p>
                      <a:pPr marL="0" marR="0">
                        <a:spcBef>
                          <a:spcPts val="0"/>
                        </a:spcBef>
                        <a:spcAft>
                          <a:spcPts val="600"/>
                        </a:spcAft>
                        <a:tabLst>
                          <a:tab pos="1193800" algn="l"/>
                          <a:tab pos="2641600" algn="l"/>
                        </a:tabLst>
                      </a:pPr>
                      <a:r>
                        <a:rPr kumimoji="0" lang="en-US" sz="14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a:solidFill>
                            <a:srgbClr val="000000"/>
                          </a:solidFill>
                          <a:effectLst/>
                          <a:latin typeface="+mn-lt"/>
                          <a:ea typeface="Times New Roman" panose="02020603050405020304" pitchFamily="18" charset="0"/>
                          <a:cs typeface="Times New Roman" panose="02020603050405020304" pitchFamily="18" charset="0"/>
                        </a:rPr>
                        <a:t>Extracorporeal circulation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1310228"/>
                  </a:ext>
                </a:extLst>
              </a:tr>
              <a:tr h="291439">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Vascular injury</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a:solidFill>
                            <a:srgbClr val="000000"/>
                          </a:solidFill>
                          <a:effectLst/>
                          <a:latin typeface="+mn-lt"/>
                          <a:ea typeface="Times New Roman" panose="02020603050405020304" pitchFamily="18" charset="0"/>
                          <a:cs typeface="Times New Roman" panose="02020603050405020304" pitchFamily="18" charset="0"/>
                        </a:rPr>
                        <a:t>Shock</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5217456"/>
                  </a:ext>
                </a:extLst>
              </a:tr>
              <a:tr h="291439">
                <a:tc>
                  <a:txBody>
                    <a:bodyPr/>
                    <a:lstStyle/>
                    <a:p>
                      <a:pPr marL="0" marR="0" lvl="0" indent="0" algn="l" defTabSz="914400" rtl="0" eaLnBrk="1" fontAlgn="auto" latinLnBrk="0" hangingPunct="1">
                        <a:lnSpc>
                          <a:spcPct val="100000"/>
                        </a:lnSpc>
                        <a:spcBef>
                          <a:spcPts val="0"/>
                        </a:spcBef>
                        <a:spcAft>
                          <a:spcPts val="600"/>
                        </a:spcAft>
                        <a:buClrTx/>
                        <a:buSzTx/>
                        <a:buFontTx/>
                        <a:buNone/>
                        <a:tabLst>
                          <a:tab pos="1193800" algn="l"/>
                          <a:tab pos="2641600" algn="l"/>
                        </a:tabLst>
                        <a:defRPr/>
                      </a:pPr>
                      <a:r>
                        <a:rPr kumimoji="0" lang="en-US" sz="1400" b="0" i="0" u="none" strike="noStrike" kern="0" cap="none" spc="0" normalizeH="0" baseline="0" noProof="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kumimoji="0" lang="en-US" sz="14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Times New Roman" panose="02020603050405020304" pitchFamily="18" charset="0"/>
                        <a:sym typeface="Arial"/>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Hypotension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5043845"/>
                  </a:ext>
                </a:extLst>
              </a:tr>
              <a:tr h="291439">
                <a:tc>
                  <a:txBody>
                    <a:bodyPr/>
                    <a:lstStyle/>
                    <a:p>
                      <a:pPr marL="0" marR="0" lvl="0" indent="0" algn="l" defTabSz="914400" rtl="0" eaLnBrk="1" fontAlgn="auto" latinLnBrk="0" hangingPunct="1">
                        <a:lnSpc>
                          <a:spcPct val="100000"/>
                        </a:lnSpc>
                        <a:spcBef>
                          <a:spcPts val="0"/>
                        </a:spcBef>
                        <a:spcAft>
                          <a:spcPts val="600"/>
                        </a:spcAft>
                        <a:buClrTx/>
                        <a:buSzTx/>
                        <a:buFontTx/>
                        <a:buNone/>
                        <a:tabLst>
                          <a:tab pos="1193800" algn="l"/>
                          <a:tab pos="2641600" algn="l"/>
                        </a:tabLst>
                        <a:defRPr/>
                      </a:pPr>
                      <a:r>
                        <a:rPr kumimoji="0" lang="en-US" sz="1400" b="0" i="0" u="none" strike="noStrike" kern="0" cap="none" spc="0" normalizeH="0" baseline="0" noProof="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kumimoji="0" lang="en-US" sz="14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Times New Roman" panose="02020603050405020304" pitchFamily="18" charset="0"/>
                        <a:sym typeface="Arial"/>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a:solidFill>
                            <a:srgbClr val="000000"/>
                          </a:solidFill>
                          <a:effectLst/>
                          <a:latin typeface="+mn-lt"/>
                          <a:ea typeface="Times New Roman" panose="02020603050405020304" pitchFamily="18" charset="0"/>
                          <a:cs typeface="Times New Roman" panose="02020603050405020304" pitchFamily="18" charset="0"/>
                        </a:rPr>
                        <a:t>Hypoxia</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853440"/>
                  </a:ext>
                </a:extLst>
              </a:tr>
              <a:tr h="291439">
                <a:tc>
                  <a:txBody>
                    <a:bodyPr/>
                    <a:lstStyle/>
                    <a:p>
                      <a:pPr marL="0" marR="0" lvl="0" indent="0" algn="l" defTabSz="914400" rtl="0" eaLnBrk="1" fontAlgn="auto" latinLnBrk="0" hangingPunct="1">
                        <a:lnSpc>
                          <a:spcPct val="100000"/>
                        </a:lnSpc>
                        <a:spcBef>
                          <a:spcPts val="0"/>
                        </a:spcBef>
                        <a:spcAft>
                          <a:spcPts val="600"/>
                        </a:spcAft>
                        <a:buClrTx/>
                        <a:buSzTx/>
                        <a:buFontTx/>
                        <a:buNone/>
                        <a:tabLst>
                          <a:tab pos="1193800" algn="l"/>
                          <a:tab pos="2641600" algn="l"/>
                        </a:tabLst>
                        <a:defRPr/>
                      </a:pPr>
                      <a:r>
                        <a:rPr kumimoji="0" lang="en-US" sz="14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kumimoji="0" lang="en-US" sz="14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Times New Roman" panose="02020603050405020304" pitchFamily="18" charset="0"/>
                        <a:sym typeface="Arial"/>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Acidosis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5446477"/>
                  </a:ext>
                </a:extLst>
              </a:tr>
              <a:tr h="291439">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Miscellaneous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Snake bite</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1556607"/>
                  </a:ext>
                </a:extLst>
              </a:tr>
              <a:tr h="629083">
                <a:tc>
                  <a:txBody>
                    <a:bodyPr/>
                    <a:lstStyle/>
                    <a:p>
                      <a:pPr marL="0" marR="0" lvl="0" indent="0" algn="l" defTabSz="914400" rtl="0" eaLnBrk="1" fontAlgn="auto" latinLnBrk="0" hangingPunct="1">
                        <a:lnSpc>
                          <a:spcPct val="100000"/>
                        </a:lnSpc>
                        <a:spcBef>
                          <a:spcPts val="0"/>
                        </a:spcBef>
                        <a:spcAft>
                          <a:spcPts val="600"/>
                        </a:spcAft>
                        <a:buClrTx/>
                        <a:buSzTx/>
                        <a:buFontTx/>
                        <a:buNone/>
                        <a:tabLst>
                          <a:tab pos="1193800" algn="l"/>
                          <a:tab pos="2641600" algn="l"/>
                        </a:tabLst>
                        <a:defRPr/>
                      </a:pPr>
                      <a:r>
                        <a:rPr kumimoji="0" lang="en-US" sz="1400" b="0" i="0" u="none" strike="noStrike" kern="0" cap="none" spc="0" normalizeH="0" baseline="0" noProof="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kumimoji="0" lang="en-US" sz="14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Times New Roman" panose="02020603050405020304" pitchFamily="18" charset="0"/>
                        <a:sym typeface="Arial"/>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Heat stroke</a:t>
                      </a:r>
                    </a:p>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Hemolytic transfusion reactions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8631186"/>
                  </a:ext>
                </a:extLst>
              </a:tr>
              <a:tr h="291439">
                <a:tc>
                  <a:txBody>
                    <a:bodyPr/>
                    <a:lstStyle/>
                    <a:p>
                      <a:pPr marL="0" marR="0" lvl="0" indent="0" algn="l" defTabSz="914400" rtl="0" eaLnBrk="1" fontAlgn="auto" latinLnBrk="0" hangingPunct="1">
                        <a:lnSpc>
                          <a:spcPct val="100000"/>
                        </a:lnSpc>
                        <a:spcBef>
                          <a:spcPts val="0"/>
                        </a:spcBef>
                        <a:spcAft>
                          <a:spcPts val="600"/>
                        </a:spcAft>
                        <a:buClrTx/>
                        <a:buSzTx/>
                        <a:buFontTx/>
                        <a:buNone/>
                        <a:tabLst>
                          <a:tab pos="1193800" algn="l"/>
                          <a:tab pos="2641600" algn="l"/>
                        </a:tabLst>
                        <a:defRPr/>
                      </a:pPr>
                      <a:r>
                        <a:rPr kumimoji="0" lang="en-US" sz="14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kumimoji="0" lang="en-US" sz="14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Times New Roman" panose="02020603050405020304" pitchFamily="18" charset="0"/>
                        <a:sym typeface="Arial"/>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Any disease</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8681023"/>
                  </a:ext>
                </a:extLst>
              </a:tr>
            </a:tbl>
          </a:graphicData>
        </a:graphic>
      </p:graphicFrame>
    </p:spTree>
    <p:extLst>
      <p:ext uri="{BB962C8B-B14F-4D97-AF65-F5344CB8AC3E}">
        <p14:creationId xmlns:p14="http://schemas.microsoft.com/office/powerpoint/2010/main" val="232831344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F117B-EF0A-4E8C-A276-ABA7E108EA2F}"/>
              </a:ext>
            </a:extLst>
          </p:cNvPr>
          <p:cNvSpPr>
            <a:spLocks noGrp="1"/>
          </p:cNvSpPr>
          <p:nvPr>
            <p:ph type="title"/>
          </p:nvPr>
        </p:nvSpPr>
        <p:spPr/>
        <p:txBody>
          <a:bodyPr/>
          <a:lstStyle/>
          <a:p>
            <a:r>
              <a:rPr lang="en-US" dirty="0"/>
              <a:t>D</a:t>
            </a:r>
            <a:r>
              <a:rPr lang="en-US" sz="100" dirty="0"/>
              <a:t> </a:t>
            </a:r>
            <a:r>
              <a:rPr lang="en-US" dirty="0"/>
              <a:t>I</a:t>
            </a:r>
            <a:r>
              <a:rPr lang="en-US" sz="100" dirty="0"/>
              <a:t> </a:t>
            </a:r>
            <a:r>
              <a:rPr lang="en-US" dirty="0"/>
              <a:t>C-Pathophysiology </a:t>
            </a:r>
            <a:r>
              <a:rPr lang="en-US" sz="2000" b="0" dirty="0"/>
              <a:t>(1 of 3)</a:t>
            </a:r>
          </a:p>
        </p:txBody>
      </p:sp>
      <p:sp>
        <p:nvSpPr>
          <p:cNvPr id="3" name="Content Placeholder 2">
            <a:extLst>
              <a:ext uri="{FF2B5EF4-FFF2-40B4-BE49-F238E27FC236}">
                <a16:creationId xmlns:a16="http://schemas.microsoft.com/office/drawing/2014/main" id="{9A7EF8A6-A2A7-42E9-8683-E4BE15A16244}"/>
              </a:ext>
            </a:extLst>
          </p:cNvPr>
          <p:cNvSpPr>
            <a:spLocks noGrp="1"/>
          </p:cNvSpPr>
          <p:nvPr>
            <p:ph sz="quarter" idx="13"/>
          </p:nvPr>
        </p:nvSpPr>
        <p:spPr>
          <a:xfrm>
            <a:off x="457200" y="1793393"/>
            <a:ext cx="8229600" cy="4434275"/>
          </a:xfrm>
        </p:spPr>
        <p:txBody>
          <a:bodyPr/>
          <a:lstStyle/>
          <a:p>
            <a:r>
              <a:rPr lang="en-US" altLang="en-US" dirty="0"/>
              <a:t>Initiating event</a:t>
            </a:r>
          </a:p>
          <a:p>
            <a:pPr lvl="1"/>
            <a:r>
              <a:rPr lang="en-US" altLang="en-US" dirty="0"/>
              <a:t>Generalized or systemic (</a:t>
            </a:r>
            <a:r>
              <a:rPr lang="en-US" altLang="en-US" b="1" dirty="0"/>
              <a:t>Not</a:t>
            </a:r>
            <a:r>
              <a:rPr lang="en-US" altLang="en-US" dirty="0"/>
              <a:t> localized) formation of thrombin and activation of coagulation</a:t>
            </a:r>
          </a:p>
          <a:p>
            <a:pPr lvl="1"/>
            <a:r>
              <a:rPr lang="en-US" altLang="en-US" dirty="0"/>
              <a:t>Circulating thrombin acts on its substrates</a:t>
            </a:r>
          </a:p>
          <a:p>
            <a:pPr lvl="1"/>
            <a:r>
              <a:rPr lang="en-US" altLang="en-US" dirty="0"/>
              <a:t>Unregulated overexpression of thrombin</a:t>
            </a:r>
          </a:p>
          <a:p>
            <a:pPr lvl="2"/>
            <a:r>
              <a:rPr lang="en-US" altLang="en-US" dirty="0"/>
              <a:t>Consumption of its substrates</a:t>
            </a:r>
          </a:p>
          <a:p>
            <a:pPr lvl="3"/>
            <a:r>
              <a:rPr lang="en-US" altLang="en-US" dirty="0"/>
              <a:t>Fibrinogen, F</a:t>
            </a:r>
            <a:r>
              <a:rPr lang="en-US" altLang="en-US" sz="100" dirty="0"/>
              <a:t> </a:t>
            </a:r>
            <a:r>
              <a:rPr lang="en-US" altLang="en-US" dirty="0"/>
              <a:t>V, F</a:t>
            </a:r>
            <a:r>
              <a:rPr lang="en-US" altLang="en-US" sz="100" dirty="0"/>
              <a:t> </a:t>
            </a:r>
            <a:r>
              <a:rPr lang="en-US" altLang="en-US" dirty="0"/>
              <a:t>V</a:t>
            </a:r>
            <a:r>
              <a:rPr lang="en-US" altLang="en-US" sz="100" dirty="0"/>
              <a:t> </a:t>
            </a:r>
            <a:r>
              <a:rPr lang="en-US" altLang="en-US" dirty="0"/>
              <a:t>I</a:t>
            </a:r>
            <a:r>
              <a:rPr lang="en-US" altLang="en-US" sz="100" dirty="0"/>
              <a:t> </a:t>
            </a:r>
            <a:r>
              <a:rPr lang="en-US" altLang="en-US" dirty="0" err="1"/>
              <a:t>I</a:t>
            </a:r>
            <a:r>
              <a:rPr lang="en-US" altLang="en-US" sz="100" dirty="0"/>
              <a:t> </a:t>
            </a:r>
            <a:r>
              <a:rPr lang="en-US" altLang="en-US" dirty="0" err="1"/>
              <a:t>I</a:t>
            </a:r>
            <a:r>
              <a:rPr lang="en-US" altLang="en-US" dirty="0"/>
              <a:t>, F</a:t>
            </a:r>
            <a:r>
              <a:rPr lang="en-US" altLang="en-US" sz="100" dirty="0"/>
              <a:t> </a:t>
            </a:r>
            <a:r>
              <a:rPr lang="en-US" altLang="en-US" dirty="0"/>
              <a:t>X</a:t>
            </a:r>
            <a:r>
              <a:rPr lang="en-US" altLang="en-US" sz="100" dirty="0"/>
              <a:t> </a:t>
            </a:r>
            <a:r>
              <a:rPr lang="en-US" altLang="en-US" dirty="0"/>
              <a:t>I</a:t>
            </a:r>
            <a:r>
              <a:rPr lang="en-US" altLang="en-US" sz="100" dirty="0"/>
              <a:t> </a:t>
            </a:r>
            <a:r>
              <a:rPr lang="en-US" altLang="en-US" dirty="0" err="1"/>
              <a:t>I</a:t>
            </a:r>
            <a:r>
              <a:rPr lang="en-US" altLang="en-US" sz="100" dirty="0"/>
              <a:t> </a:t>
            </a:r>
            <a:r>
              <a:rPr lang="en-US" altLang="en-US" dirty="0" err="1"/>
              <a:t>I</a:t>
            </a:r>
            <a:endParaRPr lang="en-US" altLang="en-US" dirty="0"/>
          </a:p>
          <a:p>
            <a:pPr lvl="3"/>
            <a:r>
              <a:rPr lang="en-US" altLang="en-US" dirty="0"/>
              <a:t>Depletion of prothrombin, activation and aggregation of platelets</a:t>
            </a:r>
          </a:p>
        </p:txBody>
      </p:sp>
    </p:spTree>
    <p:extLst>
      <p:ext uri="{BB962C8B-B14F-4D97-AF65-F5344CB8AC3E}">
        <p14:creationId xmlns:p14="http://schemas.microsoft.com/office/powerpoint/2010/main" val="370587633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F117B-EF0A-4E8C-A276-ABA7E108EA2F}"/>
              </a:ext>
            </a:extLst>
          </p:cNvPr>
          <p:cNvSpPr>
            <a:spLocks noGrp="1"/>
          </p:cNvSpPr>
          <p:nvPr>
            <p:ph type="title"/>
          </p:nvPr>
        </p:nvSpPr>
        <p:spPr/>
        <p:txBody>
          <a:bodyPr/>
          <a:lstStyle/>
          <a:p>
            <a:r>
              <a:rPr lang="en-US" dirty="0"/>
              <a:t>D</a:t>
            </a:r>
            <a:r>
              <a:rPr lang="en-US" sz="100" dirty="0"/>
              <a:t> </a:t>
            </a:r>
            <a:r>
              <a:rPr lang="en-US" dirty="0"/>
              <a:t>I</a:t>
            </a:r>
            <a:r>
              <a:rPr lang="en-US" sz="100" dirty="0"/>
              <a:t> </a:t>
            </a:r>
            <a:r>
              <a:rPr lang="en-US" dirty="0"/>
              <a:t>C-Pathophysiology </a:t>
            </a:r>
            <a:r>
              <a:rPr lang="en-US" sz="2000" b="0" dirty="0"/>
              <a:t>(2 of 3)</a:t>
            </a:r>
          </a:p>
        </p:txBody>
      </p:sp>
      <p:sp>
        <p:nvSpPr>
          <p:cNvPr id="3" name="Content Placeholder 2">
            <a:extLst>
              <a:ext uri="{FF2B5EF4-FFF2-40B4-BE49-F238E27FC236}">
                <a16:creationId xmlns:a16="http://schemas.microsoft.com/office/drawing/2014/main" id="{9A7EF8A6-A2A7-42E9-8683-E4BE15A16244}"/>
              </a:ext>
            </a:extLst>
          </p:cNvPr>
          <p:cNvSpPr>
            <a:spLocks noGrp="1"/>
          </p:cNvSpPr>
          <p:nvPr>
            <p:ph sz="quarter" idx="13"/>
          </p:nvPr>
        </p:nvSpPr>
        <p:spPr>
          <a:xfrm>
            <a:off x="457200" y="1827259"/>
            <a:ext cx="8229600" cy="4434275"/>
          </a:xfrm>
        </p:spPr>
        <p:txBody>
          <a:bodyPr/>
          <a:lstStyle/>
          <a:p>
            <a:r>
              <a:rPr lang="en-US" altLang="en-US" dirty="0">
                <a:latin typeface="+mj-lt"/>
                <a:cs typeface="Calibri" panose="020F0502020204030204" pitchFamily="34" charset="0"/>
              </a:rPr>
              <a:t>Thrombin</a:t>
            </a:r>
          </a:p>
          <a:p>
            <a:pPr lvl="1"/>
            <a:r>
              <a:rPr lang="en-US" altLang="en-US" dirty="0">
                <a:latin typeface="+mj-lt"/>
                <a:cs typeface="Calibri" panose="020F0502020204030204" pitchFamily="34" charset="0"/>
              </a:rPr>
              <a:t>Activates E</a:t>
            </a:r>
            <a:r>
              <a:rPr lang="en-US" altLang="en-US" sz="100" dirty="0">
                <a:latin typeface="+mj-lt"/>
                <a:cs typeface="Calibri" panose="020F0502020204030204" pitchFamily="34" charset="0"/>
              </a:rPr>
              <a:t> </a:t>
            </a:r>
            <a:r>
              <a:rPr lang="en-US" altLang="en-US" dirty="0">
                <a:latin typeface="+mj-lt"/>
                <a:cs typeface="Calibri" panose="020F0502020204030204" pitchFamily="34" charset="0"/>
              </a:rPr>
              <a:t>C release of t-P</a:t>
            </a:r>
            <a:r>
              <a:rPr lang="en-US" altLang="en-US" sz="100" dirty="0">
                <a:latin typeface="+mj-lt"/>
                <a:cs typeface="Calibri" panose="020F0502020204030204" pitchFamily="34" charset="0"/>
              </a:rPr>
              <a:t> </a:t>
            </a:r>
            <a:r>
              <a:rPr lang="en-US" altLang="en-US" dirty="0">
                <a:latin typeface="+mj-lt"/>
                <a:cs typeface="Calibri" panose="020F0502020204030204" pitchFamily="34" charset="0"/>
              </a:rPr>
              <a:t>A</a:t>
            </a:r>
          </a:p>
          <a:p>
            <a:pPr lvl="1"/>
            <a:r>
              <a:rPr lang="en-US" altLang="en-US" dirty="0">
                <a:latin typeface="+mj-lt"/>
                <a:cs typeface="Calibri" panose="020F0502020204030204" pitchFamily="34" charset="0"/>
              </a:rPr>
              <a:t>Activating plasminogen → plasmin</a:t>
            </a:r>
          </a:p>
          <a:p>
            <a:pPr lvl="1"/>
            <a:r>
              <a:rPr lang="en-US" altLang="en-US" dirty="0">
                <a:latin typeface="+mj-lt"/>
                <a:cs typeface="Calibri" panose="020F0502020204030204" pitchFamily="34" charset="0"/>
              </a:rPr>
              <a:t>Triggering aggressive secondary fibrinolysis</a:t>
            </a:r>
          </a:p>
          <a:p>
            <a:r>
              <a:rPr lang="en-US" altLang="en-US" dirty="0">
                <a:latin typeface="+mj-lt"/>
                <a:cs typeface="Calibri" panose="020F0502020204030204" pitchFamily="34" charset="0"/>
              </a:rPr>
              <a:t>D</a:t>
            </a:r>
            <a:r>
              <a:rPr lang="en-US" altLang="en-US" sz="100" dirty="0">
                <a:latin typeface="+mj-lt"/>
                <a:cs typeface="Calibri" panose="020F0502020204030204" pitchFamily="34" charset="0"/>
              </a:rPr>
              <a:t> </a:t>
            </a:r>
            <a:r>
              <a:rPr lang="en-US" altLang="en-US" dirty="0">
                <a:latin typeface="+mj-lt"/>
                <a:cs typeface="Calibri" panose="020F0502020204030204" pitchFamily="34" charset="0"/>
              </a:rPr>
              <a:t>I</a:t>
            </a:r>
            <a:r>
              <a:rPr lang="en-US" altLang="en-US" sz="100" dirty="0">
                <a:latin typeface="+mj-lt"/>
                <a:cs typeface="Calibri" panose="020F0502020204030204" pitchFamily="34" charset="0"/>
              </a:rPr>
              <a:t> </a:t>
            </a:r>
            <a:r>
              <a:rPr lang="en-US" altLang="en-US" dirty="0">
                <a:latin typeface="+mj-lt"/>
                <a:cs typeface="Calibri" panose="020F0502020204030204" pitchFamily="34" charset="0"/>
              </a:rPr>
              <a:t>C results from:</a:t>
            </a:r>
          </a:p>
          <a:p>
            <a:pPr lvl="1"/>
            <a:r>
              <a:rPr lang="en-US" altLang="en-US" dirty="0">
                <a:latin typeface="+mj-lt"/>
                <a:cs typeface="Calibri" panose="020F0502020204030204" pitchFamily="34" charset="0"/>
              </a:rPr>
              <a:t>Failure of the mechanisms that limit blood clotting and thrombin generation</a:t>
            </a:r>
          </a:p>
          <a:p>
            <a:pPr lvl="2"/>
            <a:r>
              <a:rPr lang="en-US" altLang="en-US" dirty="0">
                <a:latin typeface="+mj-lt"/>
                <a:cs typeface="Calibri" panose="020F0502020204030204" pitchFamily="34" charset="0"/>
              </a:rPr>
              <a:t>The normal inhibitory pathways to prevent the systemic effects of thrombin fail</a:t>
            </a:r>
          </a:p>
        </p:txBody>
      </p:sp>
    </p:spTree>
    <p:extLst>
      <p:ext uri="{BB962C8B-B14F-4D97-AF65-F5344CB8AC3E}">
        <p14:creationId xmlns:p14="http://schemas.microsoft.com/office/powerpoint/2010/main" val="709041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F117B-EF0A-4E8C-A276-ABA7E108EA2F}"/>
              </a:ext>
            </a:extLst>
          </p:cNvPr>
          <p:cNvSpPr>
            <a:spLocks noGrp="1"/>
          </p:cNvSpPr>
          <p:nvPr>
            <p:ph type="title"/>
          </p:nvPr>
        </p:nvSpPr>
        <p:spPr/>
        <p:txBody>
          <a:bodyPr/>
          <a:lstStyle/>
          <a:p>
            <a:r>
              <a:rPr lang="en-US" dirty="0"/>
              <a:t>D</a:t>
            </a:r>
            <a:r>
              <a:rPr lang="en-US" sz="100" dirty="0"/>
              <a:t> </a:t>
            </a:r>
            <a:r>
              <a:rPr lang="en-US" dirty="0"/>
              <a:t>I</a:t>
            </a:r>
            <a:r>
              <a:rPr lang="en-US" sz="100" dirty="0"/>
              <a:t> </a:t>
            </a:r>
            <a:r>
              <a:rPr lang="en-US" dirty="0"/>
              <a:t>C-Pathophysiology </a:t>
            </a:r>
            <a:r>
              <a:rPr lang="en-US" sz="2000" b="0" dirty="0"/>
              <a:t>(3 of 3)</a:t>
            </a:r>
          </a:p>
        </p:txBody>
      </p:sp>
      <p:sp>
        <p:nvSpPr>
          <p:cNvPr id="3" name="Content Placeholder 2">
            <a:extLst>
              <a:ext uri="{FF2B5EF4-FFF2-40B4-BE49-F238E27FC236}">
                <a16:creationId xmlns:a16="http://schemas.microsoft.com/office/drawing/2014/main" id="{9A7EF8A6-A2A7-42E9-8683-E4BE15A16244}"/>
              </a:ext>
            </a:extLst>
          </p:cNvPr>
          <p:cNvSpPr>
            <a:spLocks noGrp="1"/>
          </p:cNvSpPr>
          <p:nvPr>
            <p:ph sz="quarter" idx="13"/>
          </p:nvPr>
        </p:nvSpPr>
        <p:spPr>
          <a:xfrm>
            <a:off x="457200" y="1835726"/>
            <a:ext cx="8229600" cy="4434275"/>
          </a:xfrm>
        </p:spPr>
        <p:txBody>
          <a:bodyPr/>
          <a:lstStyle/>
          <a:p>
            <a:r>
              <a:rPr lang="en-US" altLang="en-US" dirty="0">
                <a:cs typeface="Calibri" panose="020F0502020204030204" pitchFamily="34" charset="0"/>
              </a:rPr>
              <a:t>Coagulation inhibitors</a:t>
            </a:r>
          </a:p>
          <a:p>
            <a:pPr lvl="1"/>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T, H</a:t>
            </a:r>
            <a:r>
              <a:rPr lang="en-US" altLang="en-US" sz="100" dirty="0">
                <a:cs typeface="Calibri" panose="020F0502020204030204" pitchFamily="34" charset="0"/>
              </a:rPr>
              <a:t> </a:t>
            </a:r>
            <a:r>
              <a:rPr lang="en-US" altLang="en-US" dirty="0">
                <a:cs typeface="Calibri" panose="020F0502020204030204" pitchFamily="34" charset="0"/>
              </a:rPr>
              <a:t>C</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r>
              <a:rPr lang="en-US" altLang="en-US" dirty="0">
                <a:cs typeface="Calibri" panose="020F0502020204030204" pitchFamily="34" charset="0"/>
              </a:rPr>
              <a:t>, T</a:t>
            </a:r>
            <a:r>
              <a:rPr lang="en-US" altLang="en-US" sz="100" dirty="0">
                <a:cs typeface="Calibri" panose="020F0502020204030204" pitchFamily="34" charset="0"/>
              </a:rPr>
              <a:t> </a:t>
            </a:r>
            <a:r>
              <a:rPr lang="en-US" altLang="en-US" dirty="0">
                <a:cs typeface="Calibri" panose="020F0502020204030204" pitchFamily="34" charset="0"/>
              </a:rPr>
              <a:t>M are overwhelmed</a:t>
            </a:r>
          </a:p>
          <a:p>
            <a:pPr lvl="1"/>
            <a:r>
              <a:rPr lang="en-US" altLang="en-US" dirty="0">
                <a:cs typeface="Calibri" panose="020F0502020204030204" pitchFamily="34" charset="0"/>
              </a:rPr>
              <a:t>Deficiencies of A</a:t>
            </a:r>
            <a:r>
              <a:rPr lang="en-US" altLang="en-US" sz="100" dirty="0">
                <a:cs typeface="Calibri" panose="020F0502020204030204" pitchFamily="34" charset="0"/>
              </a:rPr>
              <a:t> </a:t>
            </a:r>
            <a:r>
              <a:rPr lang="en-US" altLang="en-US" dirty="0">
                <a:cs typeface="Calibri" panose="020F0502020204030204" pitchFamily="34" charset="0"/>
              </a:rPr>
              <a:t>T, P</a:t>
            </a:r>
            <a:r>
              <a:rPr lang="en-US" altLang="en-US" sz="100" dirty="0">
                <a:cs typeface="Calibri" panose="020F0502020204030204" pitchFamily="34" charset="0"/>
              </a:rPr>
              <a:t> </a:t>
            </a:r>
            <a:r>
              <a:rPr lang="en-US" altLang="en-US" dirty="0">
                <a:cs typeface="Calibri" panose="020F0502020204030204" pitchFamily="34" charset="0"/>
              </a:rPr>
              <a:t>C, P</a:t>
            </a:r>
            <a:r>
              <a:rPr lang="en-US" altLang="en-US" sz="100" dirty="0">
                <a:cs typeface="Calibri" panose="020F0502020204030204" pitchFamily="34" charset="0"/>
              </a:rPr>
              <a:t> </a:t>
            </a:r>
            <a:r>
              <a:rPr lang="en-US" altLang="en-US" dirty="0">
                <a:cs typeface="Calibri" panose="020F0502020204030204" pitchFamily="34" charset="0"/>
              </a:rPr>
              <a:t>S develop</a:t>
            </a:r>
          </a:p>
          <a:p>
            <a:pPr lvl="1"/>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L-1, T</a:t>
            </a:r>
            <a:r>
              <a:rPr lang="en-US" altLang="en-US" sz="100" dirty="0">
                <a:cs typeface="Calibri" panose="020F0502020204030204" pitchFamily="34" charset="0"/>
              </a:rPr>
              <a:t> </a:t>
            </a:r>
            <a:r>
              <a:rPr lang="en-US" altLang="en-US" dirty="0">
                <a:cs typeface="Calibri" panose="020F0502020204030204" pitchFamily="34" charset="0"/>
              </a:rPr>
              <a:t>N</a:t>
            </a:r>
            <a:r>
              <a:rPr lang="en-US" altLang="en-US" sz="100" dirty="0">
                <a:cs typeface="Calibri" panose="020F0502020204030204" pitchFamily="34" charset="0"/>
              </a:rPr>
              <a:t> </a:t>
            </a:r>
            <a:r>
              <a:rPr lang="en-US" altLang="en-US" dirty="0">
                <a:cs typeface="Calibri" panose="020F0502020204030204" pitchFamily="34" charset="0"/>
              </a:rPr>
              <a:t>F → ↓ E</a:t>
            </a:r>
            <a:r>
              <a:rPr lang="en-US" altLang="en-US" sz="100" dirty="0">
                <a:cs typeface="Calibri" panose="020F0502020204030204" pitchFamily="34" charset="0"/>
              </a:rPr>
              <a:t> </a:t>
            </a:r>
            <a:r>
              <a:rPr lang="en-US" altLang="en-US" dirty="0">
                <a:cs typeface="Calibri" panose="020F0502020204030204" pitchFamily="34" charset="0"/>
              </a:rPr>
              <a:t>C</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M</a:t>
            </a:r>
          </a:p>
          <a:p>
            <a:pPr lvl="1"/>
            <a:r>
              <a:rPr lang="en-US" altLang="en-US" dirty="0">
                <a:cs typeface="Calibri" panose="020F0502020204030204" pitchFamily="34" charset="0"/>
              </a:rPr>
              <a:t>↓ P</a:t>
            </a:r>
            <a:r>
              <a:rPr lang="en-US" altLang="en-US" sz="100" dirty="0">
                <a:cs typeface="Calibri" panose="020F0502020204030204" pitchFamily="34" charset="0"/>
              </a:rPr>
              <a:t> </a:t>
            </a:r>
            <a:r>
              <a:rPr lang="en-US" altLang="en-US" dirty="0">
                <a:cs typeface="Calibri" panose="020F0502020204030204" pitchFamily="34" charset="0"/>
              </a:rPr>
              <a:t>C/P</a:t>
            </a:r>
            <a:r>
              <a:rPr lang="en-US" altLang="en-US" sz="100" dirty="0">
                <a:cs typeface="Calibri" panose="020F0502020204030204" pitchFamily="34" charset="0"/>
              </a:rPr>
              <a:t> </a:t>
            </a:r>
            <a:r>
              <a:rPr lang="en-US" altLang="en-US" dirty="0">
                <a:cs typeface="Calibri" panose="020F0502020204030204" pitchFamily="34" charset="0"/>
              </a:rPr>
              <a:t>S inhibitory system</a:t>
            </a:r>
          </a:p>
          <a:p>
            <a:r>
              <a:rPr lang="en-US" altLang="en-US" dirty="0">
                <a:cs typeface="Calibri" panose="020F0502020204030204" pitchFamily="34" charset="0"/>
              </a:rPr>
              <a:t>↑ fibrinopeptides A and B</a:t>
            </a:r>
          </a:p>
          <a:p>
            <a:r>
              <a:rPr lang="en-US" altLang="en-US" dirty="0">
                <a:cs typeface="Calibri" panose="020F0502020204030204" pitchFamily="34" charset="0"/>
              </a:rPr>
              <a:t>↑ D-dimer</a:t>
            </a:r>
          </a:p>
          <a:p>
            <a:r>
              <a:rPr lang="en-US" altLang="en-US" dirty="0">
                <a:cs typeface="Calibri" panose="020F0502020204030204" pitchFamily="34" charset="0"/>
              </a:rPr>
              <a:t>Result</a:t>
            </a:r>
          </a:p>
          <a:p>
            <a:pPr lvl="1"/>
            <a:r>
              <a:rPr lang="en-US" altLang="en-US" dirty="0">
                <a:cs typeface="Calibri" panose="020F0502020204030204" pitchFamily="34" charset="0"/>
              </a:rPr>
              <a:t>Consumption of procoagulants and bleeding</a:t>
            </a:r>
          </a:p>
        </p:txBody>
      </p:sp>
    </p:spTree>
    <p:extLst>
      <p:ext uri="{BB962C8B-B14F-4D97-AF65-F5344CB8AC3E}">
        <p14:creationId xmlns:p14="http://schemas.microsoft.com/office/powerpoint/2010/main" val="36507717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38D25-3F7A-4CBE-9CA8-D83E8AC22A9F}"/>
              </a:ext>
            </a:extLst>
          </p:cNvPr>
          <p:cNvSpPr>
            <a:spLocks noGrp="1"/>
          </p:cNvSpPr>
          <p:nvPr>
            <p:ph type="title"/>
          </p:nvPr>
        </p:nvSpPr>
        <p:spPr/>
        <p:txBody>
          <a:bodyPr/>
          <a:lstStyle/>
          <a:p>
            <a:r>
              <a:rPr lang="en-US" dirty="0"/>
              <a:t>Figure 35-6</a:t>
            </a:r>
          </a:p>
        </p:txBody>
      </p:sp>
      <p:pic>
        <p:nvPicPr>
          <p:cNvPr id="4" name="Picture 3" descr="From the top center, massive trauma, burns, surgery, activate tissue injury, platelet adhesion and aggregation, activating F X, prothrombin and Florinogen to florin in solid arrows downward. Tissue injury activates contact activation to the left and tissue factor to the right. Control activation yields downward to F X I, F I X, F V I I I, and yields right to F X. Tissue factor on the right yields downward to F V I I that yields left to F X all in solid arrows. On the right F X yields snake venoms in broken arrows to Prothrombin and Florinogen. In the upper left, massive endothelial cell injury and endotoxin yield in a broken arrow to contact activation. Below, endotoxin and massive endothelial cell injury yield in a broken arrow to platelet adhesion and aggregation. On the top right, abrupto placentae, amniotic fluid embolism, intrauterine fetal death, promyelocytic leukemia, neoplasms, and endotoxins yield in a broken arrow left to tissue factor.">
            <a:extLst>
              <a:ext uri="{FF2B5EF4-FFF2-40B4-BE49-F238E27FC236}">
                <a16:creationId xmlns:a16="http://schemas.microsoft.com/office/drawing/2014/main" id="{8C07CE88-13A9-423D-97EA-C6ED930B5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4471" y="1784946"/>
            <a:ext cx="5195059" cy="4197886"/>
          </a:xfrm>
          <a:prstGeom prst="rect">
            <a:avLst/>
          </a:prstGeom>
        </p:spPr>
      </p:pic>
    </p:spTree>
    <p:extLst>
      <p:ext uri="{BB962C8B-B14F-4D97-AF65-F5344CB8AC3E}">
        <p14:creationId xmlns:p14="http://schemas.microsoft.com/office/powerpoint/2010/main" val="290822825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38D25-3F7A-4CBE-9CA8-D83E8AC22A9F}"/>
              </a:ext>
            </a:extLst>
          </p:cNvPr>
          <p:cNvSpPr>
            <a:spLocks noGrp="1"/>
          </p:cNvSpPr>
          <p:nvPr>
            <p:ph type="title"/>
          </p:nvPr>
        </p:nvSpPr>
        <p:spPr/>
        <p:txBody>
          <a:bodyPr/>
          <a:lstStyle/>
          <a:p>
            <a:r>
              <a:rPr lang="en-US" dirty="0"/>
              <a:t>Figure 35-7 Pathogenesis of D</a:t>
            </a:r>
            <a:r>
              <a:rPr lang="en-US" sz="100" dirty="0"/>
              <a:t> </a:t>
            </a:r>
            <a:r>
              <a:rPr lang="en-US" dirty="0"/>
              <a:t>I</a:t>
            </a:r>
            <a:r>
              <a:rPr lang="en-US" sz="100" dirty="0"/>
              <a:t> </a:t>
            </a:r>
            <a:r>
              <a:rPr lang="en-US" dirty="0"/>
              <a:t>C</a:t>
            </a:r>
          </a:p>
        </p:txBody>
      </p:sp>
      <p:pic>
        <p:nvPicPr>
          <p:cNvPr id="5" name="Picture 4" descr="From the left top down trigger process yields to circulating activated clotting which yields to the right consumption of factors, 1, 2, 5, 8, and 13 that yield to the right and down to bleeding. Circulating on the left yields to florin that splits and yields through plasma to thrombosis on the left that yields to occlusion of blood vessels. Florin yields to F D P on the right that yields to inhibit platelet function and fibrin formation that yields up to bleeding. Factors 1, 2, 5, 8, and 13 yield to activation and consumption of platelets, thrombocytopenia, through thrombin which is a reversible action.">
            <a:extLst>
              <a:ext uri="{FF2B5EF4-FFF2-40B4-BE49-F238E27FC236}">
                <a16:creationId xmlns:a16="http://schemas.microsoft.com/office/drawing/2014/main" id="{67EADBE8-8219-42D0-8512-E79B755AB7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1867" y="1776465"/>
            <a:ext cx="5781326" cy="4345694"/>
          </a:xfrm>
          <a:prstGeom prst="rect">
            <a:avLst/>
          </a:prstGeom>
        </p:spPr>
      </p:pic>
    </p:spTree>
    <p:extLst>
      <p:ext uri="{BB962C8B-B14F-4D97-AF65-F5344CB8AC3E}">
        <p14:creationId xmlns:p14="http://schemas.microsoft.com/office/powerpoint/2010/main" val="257701755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F117B-EF0A-4E8C-A276-ABA7E108EA2F}"/>
              </a:ext>
            </a:extLst>
          </p:cNvPr>
          <p:cNvSpPr>
            <a:spLocks noGrp="1"/>
          </p:cNvSpPr>
          <p:nvPr>
            <p:ph type="title"/>
          </p:nvPr>
        </p:nvSpPr>
        <p:spPr/>
        <p:txBody>
          <a:bodyPr/>
          <a:lstStyle/>
          <a:p>
            <a:r>
              <a:rPr lang="en-US" dirty="0"/>
              <a:t>D</a:t>
            </a:r>
            <a:r>
              <a:rPr lang="en-US" sz="100" dirty="0"/>
              <a:t> </a:t>
            </a:r>
            <a:r>
              <a:rPr lang="en-US" dirty="0"/>
              <a:t>I</a:t>
            </a:r>
            <a:r>
              <a:rPr lang="en-US" sz="100" dirty="0"/>
              <a:t> </a:t>
            </a:r>
            <a:r>
              <a:rPr lang="en-US" dirty="0"/>
              <a:t>C-Clinical Presentation </a:t>
            </a:r>
            <a:r>
              <a:rPr lang="en-US" sz="2000" b="0" dirty="0"/>
              <a:t>(1 of 2)</a:t>
            </a:r>
          </a:p>
        </p:txBody>
      </p:sp>
      <p:sp>
        <p:nvSpPr>
          <p:cNvPr id="3" name="Content Placeholder 2">
            <a:extLst>
              <a:ext uri="{FF2B5EF4-FFF2-40B4-BE49-F238E27FC236}">
                <a16:creationId xmlns:a16="http://schemas.microsoft.com/office/drawing/2014/main" id="{9A7EF8A6-A2A7-42E9-8683-E4BE15A16244}"/>
              </a:ext>
            </a:extLst>
          </p:cNvPr>
          <p:cNvSpPr>
            <a:spLocks noGrp="1"/>
          </p:cNvSpPr>
          <p:nvPr>
            <p:ph sz="quarter" idx="13"/>
          </p:nvPr>
        </p:nvSpPr>
        <p:spPr>
          <a:xfrm>
            <a:off x="457200" y="1852660"/>
            <a:ext cx="8229600" cy="4434275"/>
          </a:xfrm>
        </p:spPr>
        <p:txBody>
          <a:bodyPr/>
          <a:lstStyle/>
          <a:p>
            <a:r>
              <a:rPr lang="en-US" altLang="en-US" dirty="0">
                <a:cs typeface="Calibri" panose="020F0502020204030204" pitchFamily="34" charset="0"/>
              </a:rPr>
              <a:t>D</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C can be a(n):</a:t>
            </a:r>
          </a:p>
          <a:p>
            <a:pPr lvl="1"/>
            <a:r>
              <a:rPr lang="en-US" altLang="en-US" dirty="0">
                <a:cs typeface="Calibri" panose="020F0502020204030204" pitchFamily="34" charset="0"/>
              </a:rPr>
              <a:t>Acute process-80-90% of patients</a:t>
            </a:r>
          </a:p>
          <a:p>
            <a:pPr lvl="2"/>
            <a:r>
              <a:rPr lang="en-US" altLang="en-US" dirty="0">
                <a:cs typeface="Calibri" panose="020F0502020204030204" pitchFamily="34" charset="0"/>
              </a:rPr>
              <a:t>Usually hemorrhagic symptoms</a:t>
            </a:r>
          </a:p>
          <a:p>
            <a:pPr lvl="1"/>
            <a:r>
              <a:rPr lang="en-US" altLang="en-US" dirty="0">
                <a:cs typeface="Calibri" panose="020F0502020204030204" pitchFamily="34" charset="0"/>
              </a:rPr>
              <a:t>Chronic process-10-20% of patients</a:t>
            </a:r>
          </a:p>
          <a:p>
            <a:pPr lvl="2"/>
            <a:r>
              <a:rPr lang="en-US" altLang="en-US" dirty="0">
                <a:cs typeface="Calibri" panose="020F0502020204030204" pitchFamily="34" charset="0"/>
              </a:rPr>
              <a:t>Thrombosis more likely to predominate</a:t>
            </a:r>
          </a:p>
          <a:p>
            <a:r>
              <a:rPr lang="en-US" altLang="en-US" dirty="0">
                <a:cs typeface="Calibri" panose="020F0502020204030204" pitchFamily="34" charset="0"/>
              </a:rPr>
              <a:t>Clinical symptoms include:</a:t>
            </a:r>
          </a:p>
          <a:p>
            <a:pPr lvl="1"/>
            <a:r>
              <a:rPr lang="en-US" altLang="en-US" dirty="0">
                <a:cs typeface="Calibri" panose="020F0502020204030204" pitchFamily="34" charset="0"/>
              </a:rPr>
              <a:t>Bleeding (from multiple sites)</a:t>
            </a:r>
          </a:p>
          <a:p>
            <a:pPr lvl="2"/>
            <a:r>
              <a:rPr lang="en-US" altLang="en-US" dirty="0">
                <a:cs typeface="Calibri" panose="020F0502020204030204" pitchFamily="34" charset="0"/>
              </a:rPr>
              <a:t>Predominantly in the microvasculature</a:t>
            </a:r>
          </a:p>
          <a:p>
            <a:pPr lvl="2"/>
            <a:r>
              <a:rPr lang="en-US" altLang="en-US" dirty="0">
                <a:cs typeface="Calibri" panose="020F0502020204030204" pitchFamily="34" charset="0"/>
              </a:rPr>
              <a:t>Often more than one site simultaneously</a:t>
            </a:r>
          </a:p>
        </p:txBody>
      </p:sp>
    </p:spTree>
    <p:extLst>
      <p:ext uri="{BB962C8B-B14F-4D97-AF65-F5344CB8AC3E}">
        <p14:creationId xmlns:p14="http://schemas.microsoft.com/office/powerpoint/2010/main" val="360772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001C-C4A9-4EB0-B65C-B54B4B7BED40}"/>
              </a:ext>
            </a:extLst>
          </p:cNvPr>
          <p:cNvSpPr>
            <a:spLocks noGrp="1"/>
          </p:cNvSpPr>
          <p:nvPr>
            <p:ph type="title"/>
          </p:nvPr>
        </p:nvSpPr>
        <p:spPr>
          <a:xfrm>
            <a:off x="457199" y="215371"/>
            <a:ext cx="8372475" cy="1097279"/>
          </a:xfrm>
        </p:spPr>
        <p:txBody>
          <a:bodyPr/>
          <a:lstStyle/>
          <a:p>
            <a:r>
              <a:rPr lang="en-US" sz="3400" dirty="0"/>
              <a:t>Arterial Thrombi-Laboratory Evaluation</a:t>
            </a:r>
          </a:p>
        </p:txBody>
      </p:sp>
      <p:sp>
        <p:nvSpPr>
          <p:cNvPr id="3" name="Content Placeholder 2">
            <a:extLst>
              <a:ext uri="{FF2B5EF4-FFF2-40B4-BE49-F238E27FC236}">
                <a16:creationId xmlns:a16="http://schemas.microsoft.com/office/drawing/2014/main" id="{88F416E7-C814-4F42-8DCD-F913385F61EA}"/>
              </a:ext>
            </a:extLst>
          </p:cNvPr>
          <p:cNvSpPr>
            <a:spLocks noGrp="1"/>
          </p:cNvSpPr>
          <p:nvPr>
            <p:ph sz="quarter" idx="13"/>
          </p:nvPr>
        </p:nvSpPr>
        <p:spPr>
          <a:xfrm>
            <a:off x="457200" y="1869593"/>
            <a:ext cx="8229600" cy="4644449"/>
          </a:xfrm>
        </p:spPr>
        <p:txBody>
          <a:bodyPr/>
          <a:lstStyle/>
          <a:p>
            <a:r>
              <a:rPr lang="en-US" altLang="en-US" dirty="0">
                <a:cs typeface="Calibri" panose="020F0502020204030204" pitchFamily="34" charset="0"/>
              </a:rPr>
              <a:t>Standard laboratory tests of hemostasis</a:t>
            </a:r>
          </a:p>
          <a:p>
            <a:pPr lvl="1"/>
            <a:r>
              <a:rPr lang="en-US" altLang="en-US" dirty="0">
                <a:cs typeface="Calibri" panose="020F0502020204030204" pitchFamily="34" charset="0"/>
              </a:rPr>
              <a:t>Neither sensitive nor specific</a:t>
            </a:r>
          </a:p>
          <a:p>
            <a:r>
              <a:rPr lang="en-US" altLang="en-US" dirty="0">
                <a:cs typeface="Calibri" panose="020F0502020204030204" pitchFamily="34" charset="0"/>
              </a:rPr>
              <a:t>“New” potential tests</a:t>
            </a:r>
          </a:p>
          <a:p>
            <a:pPr lvl="1"/>
            <a:r>
              <a:rPr lang="en-US" altLang="en-US" dirty="0">
                <a:cs typeface="Calibri" panose="020F0502020204030204" pitchFamily="34" charset="0"/>
              </a:rPr>
              <a:t>Sensitive, still not specific</a:t>
            </a:r>
          </a:p>
          <a:p>
            <a:pPr lvl="2"/>
            <a:r>
              <a:rPr lang="en-US" altLang="en-US" dirty="0">
                <a:cs typeface="Calibri" panose="020F0502020204030204" pitchFamily="34" charset="0"/>
              </a:rPr>
              <a:t>Hyperhomocysteinemia</a:t>
            </a:r>
          </a:p>
          <a:p>
            <a:pPr lvl="2"/>
            <a:r>
              <a:rPr lang="en-US" altLang="en-US" dirty="0">
                <a:cs typeface="Calibri" panose="020F0502020204030204" pitchFamily="34" charset="0"/>
              </a:rPr>
              <a:t>↑ Elevated L</a:t>
            </a:r>
            <a:r>
              <a:rPr lang="en-US" altLang="en-US" sz="100" dirty="0">
                <a:cs typeface="Calibri" panose="020F0502020204030204" pitchFamily="34" charset="0"/>
              </a:rPr>
              <a:t> </a:t>
            </a:r>
            <a:r>
              <a:rPr lang="en-US" altLang="en-US" dirty="0">
                <a:cs typeface="Calibri" panose="020F0502020204030204" pitchFamily="34" charset="0"/>
              </a:rPr>
              <a:t>p(a)</a:t>
            </a:r>
          </a:p>
          <a:p>
            <a:pPr lvl="2"/>
            <a:r>
              <a:rPr lang="en-US" altLang="en-US" dirty="0">
                <a:cs typeface="Calibri" panose="020F0502020204030204" pitchFamily="34" charset="0"/>
              </a:rPr>
              <a:t>↑ fibrinogen</a:t>
            </a:r>
          </a:p>
          <a:p>
            <a:pPr lvl="2"/>
            <a:r>
              <a:rPr lang="en-US" altLang="en-US" dirty="0">
                <a:cs typeface="Calibri" panose="020F0502020204030204" pitchFamily="34" charset="0"/>
              </a:rPr>
              <a:t>↑ D-dimer</a:t>
            </a:r>
          </a:p>
          <a:p>
            <a:pPr lvl="2"/>
            <a:r>
              <a:rPr lang="en-US" altLang="en-US" dirty="0">
                <a:cs typeface="Calibri" panose="020F0502020204030204" pitchFamily="34" charset="0"/>
              </a:rPr>
              <a:t>↑ P</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I-1 or ↓ t-P</a:t>
            </a:r>
            <a:r>
              <a:rPr lang="en-US" altLang="en-US" sz="100" dirty="0">
                <a:cs typeface="Calibri" panose="020F0502020204030204" pitchFamily="34" charset="0"/>
              </a:rPr>
              <a:t> </a:t>
            </a:r>
            <a:r>
              <a:rPr lang="en-US" altLang="en-US" dirty="0">
                <a:cs typeface="Calibri" panose="020F0502020204030204" pitchFamily="34" charset="0"/>
              </a:rPr>
              <a:t>A</a:t>
            </a:r>
          </a:p>
          <a:p>
            <a:pPr lvl="2"/>
            <a:r>
              <a:rPr lang="en-US" altLang="en-US" dirty="0">
                <a:cs typeface="Calibri" panose="020F0502020204030204" pitchFamily="34" charset="0"/>
              </a:rPr>
              <a:t>↑ high sensitivity C</a:t>
            </a:r>
            <a:r>
              <a:rPr lang="en-US" altLang="en-US" sz="100" dirty="0">
                <a:cs typeface="Calibri" panose="020F0502020204030204" pitchFamily="34" charset="0"/>
              </a:rPr>
              <a:t> </a:t>
            </a:r>
            <a:r>
              <a:rPr lang="en-US" altLang="en-US" dirty="0">
                <a:cs typeface="Calibri" panose="020F0502020204030204" pitchFamily="34" charset="0"/>
              </a:rPr>
              <a:t>R</a:t>
            </a:r>
            <a:r>
              <a:rPr lang="en-US" altLang="en-US" sz="100" dirty="0">
                <a:cs typeface="Calibri" panose="020F0502020204030204" pitchFamily="34" charset="0"/>
              </a:rPr>
              <a:t> </a:t>
            </a:r>
            <a:r>
              <a:rPr lang="en-US" altLang="en-US" dirty="0">
                <a:cs typeface="Calibri" panose="020F0502020204030204" pitchFamily="34" charset="0"/>
              </a:rPr>
              <a:t>P (h</a:t>
            </a:r>
            <a:r>
              <a:rPr lang="en-US" altLang="en-US" sz="100" dirty="0">
                <a:cs typeface="Calibri" panose="020F0502020204030204" pitchFamily="34" charset="0"/>
              </a:rPr>
              <a:t> </a:t>
            </a:r>
            <a:r>
              <a:rPr lang="en-US" altLang="en-US" dirty="0">
                <a:cs typeface="Calibri" panose="020F0502020204030204" pitchFamily="34" charset="0"/>
              </a:rPr>
              <a:t>s</a:t>
            </a:r>
            <a:r>
              <a:rPr lang="en-US" altLang="en-US" sz="100" dirty="0">
                <a:cs typeface="Calibri" panose="020F0502020204030204" pitchFamily="34" charset="0"/>
              </a:rPr>
              <a:t> </a:t>
            </a:r>
            <a:r>
              <a:rPr lang="en-US" altLang="en-US" dirty="0">
                <a:cs typeface="Calibri" panose="020F0502020204030204" pitchFamily="34" charset="0"/>
              </a:rPr>
              <a:t>C</a:t>
            </a:r>
            <a:r>
              <a:rPr lang="en-US" altLang="en-US" sz="100" dirty="0">
                <a:cs typeface="Calibri" panose="020F0502020204030204" pitchFamily="34" charset="0"/>
              </a:rPr>
              <a:t> </a:t>
            </a:r>
            <a:r>
              <a:rPr lang="en-US" altLang="en-US" dirty="0">
                <a:cs typeface="Calibri" panose="020F0502020204030204" pitchFamily="34" charset="0"/>
              </a:rPr>
              <a:t>R</a:t>
            </a:r>
            <a:r>
              <a:rPr lang="en-US" altLang="en-US" sz="100" dirty="0">
                <a:cs typeface="Calibri" panose="020F0502020204030204" pitchFamily="34" charset="0"/>
              </a:rPr>
              <a:t> </a:t>
            </a:r>
            <a:r>
              <a:rPr lang="en-US" altLang="en-US" dirty="0">
                <a:cs typeface="Calibri" panose="020F0502020204030204" pitchFamily="34" charset="0"/>
              </a:rPr>
              <a:t>P)</a:t>
            </a:r>
          </a:p>
        </p:txBody>
      </p:sp>
    </p:spTree>
    <p:extLst>
      <p:ext uri="{BB962C8B-B14F-4D97-AF65-F5344CB8AC3E}">
        <p14:creationId xmlns:p14="http://schemas.microsoft.com/office/powerpoint/2010/main" val="257608239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F117B-EF0A-4E8C-A276-ABA7E108EA2F}"/>
              </a:ext>
            </a:extLst>
          </p:cNvPr>
          <p:cNvSpPr>
            <a:spLocks noGrp="1"/>
          </p:cNvSpPr>
          <p:nvPr>
            <p:ph type="title"/>
          </p:nvPr>
        </p:nvSpPr>
        <p:spPr/>
        <p:txBody>
          <a:bodyPr/>
          <a:lstStyle/>
          <a:p>
            <a:r>
              <a:rPr lang="en-US" dirty="0"/>
              <a:t>D</a:t>
            </a:r>
            <a:r>
              <a:rPr lang="en-US" sz="100" dirty="0"/>
              <a:t> </a:t>
            </a:r>
            <a:r>
              <a:rPr lang="en-US" dirty="0"/>
              <a:t>I</a:t>
            </a:r>
            <a:r>
              <a:rPr lang="en-US" sz="100" dirty="0"/>
              <a:t> </a:t>
            </a:r>
            <a:r>
              <a:rPr lang="en-US" dirty="0"/>
              <a:t>C-Clinical Presentation </a:t>
            </a:r>
            <a:r>
              <a:rPr lang="en-US" sz="2000" b="0" dirty="0"/>
              <a:t>(2 of 2)</a:t>
            </a:r>
          </a:p>
        </p:txBody>
      </p:sp>
      <p:sp>
        <p:nvSpPr>
          <p:cNvPr id="3" name="Content Placeholder 2">
            <a:extLst>
              <a:ext uri="{FF2B5EF4-FFF2-40B4-BE49-F238E27FC236}">
                <a16:creationId xmlns:a16="http://schemas.microsoft.com/office/drawing/2014/main" id="{9A7EF8A6-A2A7-42E9-8683-E4BE15A16244}"/>
              </a:ext>
            </a:extLst>
          </p:cNvPr>
          <p:cNvSpPr>
            <a:spLocks noGrp="1"/>
          </p:cNvSpPr>
          <p:nvPr>
            <p:ph sz="quarter" idx="13"/>
          </p:nvPr>
        </p:nvSpPr>
        <p:spPr>
          <a:xfrm>
            <a:off x="457200" y="1996593"/>
            <a:ext cx="8229600" cy="4434275"/>
          </a:xfrm>
        </p:spPr>
        <p:txBody>
          <a:bodyPr/>
          <a:lstStyle/>
          <a:p>
            <a:r>
              <a:rPr lang="en-US" altLang="en-US" dirty="0">
                <a:cs typeface="Calibri" panose="020F0502020204030204" pitchFamily="34" charset="0"/>
              </a:rPr>
              <a:t>Fibrin strands within small vessels result in traumatic destruction of R</a:t>
            </a:r>
            <a:r>
              <a:rPr lang="en-US" altLang="en-US" sz="100" dirty="0">
                <a:cs typeface="Calibri" panose="020F0502020204030204" pitchFamily="34" charset="0"/>
              </a:rPr>
              <a:t> </a:t>
            </a:r>
            <a:r>
              <a:rPr lang="en-US" altLang="en-US" dirty="0">
                <a:cs typeface="Calibri" panose="020F0502020204030204" pitchFamily="34" charset="0"/>
              </a:rPr>
              <a:t>B</a:t>
            </a:r>
            <a:r>
              <a:rPr lang="en-US" altLang="en-US" sz="100" dirty="0">
                <a:cs typeface="Calibri" panose="020F0502020204030204" pitchFamily="34" charset="0"/>
              </a:rPr>
              <a:t> </a:t>
            </a:r>
            <a:r>
              <a:rPr lang="en-US" altLang="en-US" dirty="0">
                <a:cs typeface="Calibri" panose="020F0502020204030204" pitchFamily="34" charset="0"/>
              </a:rPr>
              <a:t>Cs</a:t>
            </a:r>
          </a:p>
          <a:p>
            <a:pPr lvl="1"/>
            <a:r>
              <a:rPr lang="en-US" altLang="en-US" dirty="0">
                <a:cs typeface="Calibri" panose="020F0502020204030204" pitchFamily="34" charset="0"/>
              </a:rPr>
              <a:t>Microangiopathic hemolytic anemia</a:t>
            </a:r>
          </a:p>
          <a:p>
            <a:pPr lvl="1"/>
            <a:r>
              <a:rPr lang="en-US" altLang="en-US" dirty="0">
                <a:cs typeface="Calibri" panose="020F0502020204030204" pitchFamily="34" charset="0"/>
              </a:rPr>
              <a:t>Formation of schistocytes</a:t>
            </a:r>
          </a:p>
          <a:p>
            <a:r>
              <a:rPr lang="en-US" altLang="en-US" dirty="0">
                <a:cs typeface="Calibri" panose="020F0502020204030204" pitchFamily="34" charset="0"/>
              </a:rPr>
              <a:t>Fibrin deposition in and obstruction of microvasculature</a:t>
            </a:r>
            <a:endParaRPr lang="en-US" altLang="en-US" dirty="0">
              <a:cs typeface="Calibri" panose="020F0502020204030204" pitchFamily="34" charset="0"/>
              <a:sym typeface="Wingdings" panose="05000000000000000000" pitchFamily="2" charset="2"/>
            </a:endParaRPr>
          </a:p>
          <a:p>
            <a:pPr lvl="1"/>
            <a:r>
              <a:rPr lang="en-US" altLang="en-US" dirty="0">
                <a:cs typeface="Calibri" panose="020F0502020204030204" pitchFamily="34" charset="0"/>
              </a:rPr>
              <a:t>Tissue anoxia/microinfarcts</a:t>
            </a:r>
            <a:endParaRPr lang="en-US" altLang="en-US" dirty="0">
              <a:cs typeface="Calibri" panose="020F0502020204030204" pitchFamily="34" charset="0"/>
              <a:sym typeface="Wingdings" panose="05000000000000000000" pitchFamily="2" charset="2"/>
            </a:endParaRPr>
          </a:p>
          <a:p>
            <a:pPr lvl="1"/>
            <a:r>
              <a:rPr lang="en-US" altLang="en-US" dirty="0">
                <a:cs typeface="Calibri" panose="020F0502020204030204" pitchFamily="34" charset="0"/>
              </a:rPr>
              <a:t>Renal failure, liver failure, respiratory failure, skin necrosis, gangrene, thromboembolism</a:t>
            </a:r>
          </a:p>
        </p:txBody>
      </p:sp>
    </p:spTree>
    <p:extLst>
      <p:ext uri="{BB962C8B-B14F-4D97-AF65-F5344CB8AC3E}">
        <p14:creationId xmlns:p14="http://schemas.microsoft.com/office/powerpoint/2010/main" val="227002612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8E99D-F4DB-4A33-894B-6CC50267BE5C}"/>
              </a:ext>
            </a:extLst>
          </p:cNvPr>
          <p:cNvSpPr>
            <a:spLocks noGrp="1"/>
          </p:cNvSpPr>
          <p:nvPr>
            <p:ph type="title"/>
          </p:nvPr>
        </p:nvSpPr>
        <p:spPr/>
        <p:txBody>
          <a:bodyPr/>
          <a:lstStyle/>
          <a:p>
            <a:r>
              <a:rPr lang="en-US" dirty="0"/>
              <a:t>D</a:t>
            </a:r>
            <a:r>
              <a:rPr lang="en-US" sz="100" dirty="0"/>
              <a:t> </a:t>
            </a:r>
            <a:r>
              <a:rPr lang="en-US" dirty="0"/>
              <a:t>I</a:t>
            </a:r>
            <a:r>
              <a:rPr lang="en-US" sz="100" dirty="0"/>
              <a:t> </a:t>
            </a:r>
            <a:r>
              <a:rPr lang="en-US" dirty="0"/>
              <a:t>C-Laboratory Evaluation </a:t>
            </a:r>
            <a:r>
              <a:rPr lang="en-US" sz="2000" b="0" dirty="0"/>
              <a:t>(1 of 2)</a:t>
            </a:r>
          </a:p>
        </p:txBody>
      </p:sp>
      <p:sp>
        <p:nvSpPr>
          <p:cNvPr id="3" name="Content Placeholder 2">
            <a:extLst>
              <a:ext uri="{FF2B5EF4-FFF2-40B4-BE49-F238E27FC236}">
                <a16:creationId xmlns:a16="http://schemas.microsoft.com/office/drawing/2014/main" id="{54DC30B0-D45B-49E1-A565-9568511BF63C}"/>
              </a:ext>
            </a:extLst>
          </p:cNvPr>
          <p:cNvSpPr>
            <a:spLocks noGrp="1"/>
          </p:cNvSpPr>
          <p:nvPr>
            <p:ph sz="quarter" idx="13"/>
          </p:nvPr>
        </p:nvSpPr>
        <p:spPr>
          <a:xfrm>
            <a:off x="457200" y="1825049"/>
            <a:ext cx="8229600" cy="4817580"/>
          </a:xfrm>
        </p:spPr>
        <p:txBody>
          <a:bodyPr/>
          <a:lstStyle/>
          <a:p>
            <a:r>
              <a:rPr lang="en-US" altLang="en-US" dirty="0">
                <a:cs typeface="Calibri" panose="020F0502020204030204" pitchFamily="34" charset="0"/>
              </a:rPr>
              <a:t>Laboratory diagnosis is difficult</a:t>
            </a:r>
          </a:p>
          <a:p>
            <a:pPr lvl="1"/>
            <a:r>
              <a:rPr lang="en-US" altLang="en-US" dirty="0">
                <a:cs typeface="Calibri" panose="020F0502020204030204" pitchFamily="34" charset="0"/>
              </a:rPr>
              <a:t>Available tests are nonspecific</a:t>
            </a:r>
          </a:p>
          <a:p>
            <a:pPr lvl="1"/>
            <a:r>
              <a:rPr lang="en-US" altLang="en-US" dirty="0">
                <a:cs typeface="Calibri" panose="020F0502020204030204" pitchFamily="34" charset="0"/>
              </a:rPr>
              <a:t>No single or combination of tests can establish the definitive diagnosis of D</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C</a:t>
            </a:r>
          </a:p>
          <a:p>
            <a:pPr lvl="1"/>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T, A P</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err="1">
                <a:cs typeface="Calibri" panose="020F0502020204030204" pitchFamily="34" charset="0"/>
              </a:rPr>
              <a:t>T</a:t>
            </a:r>
            <a:r>
              <a:rPr lang="en-US" altLang="en-US" dirty="0">
                <a:cs typeface="Calibri" panose="020F0502020204030204" pitchFamily="34" charset="0"/>
              </a:rPr>
              <a:t>, and T</a:t>
            </a:r>
            <a:r>
              <a:rPr lang="en-US" altLang="en-US" sz="100" dirty="0">
                <a:cs typeface="Calibri" panose="020F0502020204030204" pitchFamily="34" charset="0"/>
              </a:rPr>
              <a:t> </a:t>
            </a:r>
            <a:r>
              <a:rPr lang="en-US" altLang="en-US" dirty="0">
                <a:cs typeface="Calibri" panose="020F0502020204030204" pitchFamily="34" charset="0"/>
              </a:rPr>
              <a:t>T-prolonged</a:t>
            </a:r>
          </a:p>
          <a:p>
            <a:pPr lvl="1"/>
            <a:r>
              <a:rPr lang="en-US" altLang="en-US" dirty="0">
                <a:cs typeface="Calibri" panose="020F0502020204030204" pitchFamily="34" charset="0"/>
              </a:rPr>
              <a:t>↓</a:t>
            </a:r>
            <a:r>
              <a:rPr lang="en-US" altLang="en-US" dirty="0">
                <a:cs typeface="Calibri" panose="020F0502020204030204" pitchFamily="34" charset="0"/>
                <a:sym typeface="Symbol" panose="05050102010706020507" pitchFamily="18" charset="2"/>
              </a:rPr>
              <a:t> fibrinogen, A</a:t>
            </a:r>
            <a:r>
              <a:rPr lang="en-US" altLang="en-US" sz="100" dirty="0">
                <a:cs typeface="Calibri" panose="020F0502020204030204" pitchFamily="34" charset="0"/>
                <a:sym typeface="Symbol" panose="05050102010706020507" pitchFamily="18" charset="2"/>
              </a:rPr>
              <a:t> </a:t>
            </a:r>
            <a:r>
              <a:rPr lang="en-US" altLang="en-US" dirty="0">
                <a:cs typeface="Calibri" panose="020F0502020204030204" pitchFamily="34" charset="0"/>
                <a:sym typeface="Symbol" panose="05050102010706020507" pitchFamily="18" charset="2"/>
              </a:rPr>
              <a:t>T</a:t>
            </a:r>
          </a:p>
          <a:p>
            <a:pPr lvl="1"/>
            <a:r>
              <a:rPr lang="en-US" altLang="en-US" dirty="0">
                <a:cs typeface="Calibri" panose="020F0502020204030204" pitchFamily="34" charset="0"/>
              </a:rPr>
              <a:t>D-dimer + (not specific for D</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C)</a:t>
            </a:r>
          </a:p>
          <a:p>
            <a:pPr lvl="1"/>
            <a:r>
              <a:rPr lang="en-US" altLang="en-US" dirty="0">
                <a:cs typeface="Calibri" panose="020F0502020204030204" pitchFamily="34" charset="0"/>
              </a:rPr>
              <a:t>Platelet count ↓</a:t>
            </a:r>
            <a:r>
              <a:rPr lang="en-US" altLang="en-US" dirty="0">
                <a:cs typeface="Calibri" panose="020F0502020204030204" pitchFamily="34" charset="0"/>
                <a:sym typeface="Symbol" panose="05050102010706020507" pitchFamily="18" charset="2"/>
              </a:rPr>
              <a:t>; platelet function tests abnormal</a:t>
            </a:r>
          </a:p>
          <a:p>
            <a:pPr lvl="1"/>
            <a:r>
              <a:rPr lang="en-US" altLang="en-US" dirty="0">
                <a:cs typeface="Calibri" panose="020F0502020204030204" pitchFamily="34" charset="0"/>
                <a:sym typeface="Symbol" panose="05050102010706020507" pitchFamily="18" charset="2"/>
              </a:rPr>
              <a:t>Schistocytes, thrombocytopenia on P</a:t>
            </a:r>
            <a:r>
              <a:rPr lang="en-US" altLang="en-US" sz="100" dirty="0">
                <a:cs typeface="Calibri" panose="020F0502020204030204" pitchFamily="34" charset="0"/>
                <a:sym typeface="Symbol" panose="05050102010706020507" pitchFamily="18" charset="2"/>
              </a:rPr>
              <a:t> </a:t>
            </a:r>
            <a:r>
              <a:rPr lang="en-US" altLang="en-US" dirty="0">
                <a:cs typeface="Calibri" panose="020F0502020204030204" pitchFamily="34" charset="0"/>
                <a:sym typeface="Symbol" panose="05050102010706020507" pitchFamily="18" charset="2"/>
              </a:rPr>
              <a:t>B smear</a:t>
            </a:r>
          </a:p>
          <a:p>
            <a:pPr lvl="1"/>
            <a:r>
              <a:rPr lang="en-US" altLang="en-US" dirty="0">
                <a:cs typeface="Calibri" panose="020F0502020204030204" pitchFamily="34" charset="0"/>
                <a:sym typeface="Symbol" panose="05050102010706020507" pitchFamily="18" charset="2"/>
              </a:rPr>
              <a:t>Molecular markers of coagulation </a:t>
            </a:r>
            <a:r>
              <a:rPr lang="en-US" altLang="en-US" dirty="0">
                <a:cs typeface="Calibri" panose="020F0502020204030204" pitchFamily="34" charset="0"/>
              </a:rPr>
              <a:t>↑</a:t>
            </a:r>
            <a:endParaRPr lang="en-US" altLang="en-US" dirty="0">
              <a:cs typeface="Calibri" panose="020F0502020204030204" pitchFamily="34" charset="0"/>
              <a:sym typeface="Symbol" panose="05050102010706020507" pitchFamily="18" charset="2"/>
            </a:endParaRPr>
          </a:p>
          <a:p>
            <a:pPr lvl="2"/>
            <a:r>
              <a:rPr lang="en-US" altLang="en-US" dirty="0">
                <a:cs typeface="Calibri" panose="020F0502020204030204" pitchFamily="34" charset="0"/>
                <a:sym typeface="Symbol" panose="05050102010706020507" pitchFamily="18" charset="2"/>
              </a:rPr>
              <a:t>Prothrombin fragment 1, 2; F</a:t>
            </a:r>
            <a:r>
              <a:rPr lang="en-US" altLang="en-US" sz="100" dirty="0">
                <a:cs typeface="Calibri" panose="020F0502020204030204" pitchFamily="34" charset="0"/>
                <a:sym typeface="Symbol" panose="05050102010706020507" pitchFamily="18" charset="2"/>
              </a:rPr>
              <a:t> </a:t>
            </a:r>
            <a:r>
              <a:rPr lang="en-US" altLang="en-US" dirty="0">
                <a:cs typeface="Calibri" panose="020F0502020204030204" pitchFamily="34" charset="0"/>
                <a:sym typeface="Symbol" panose="05050102010706020507" pitchFamily="18" charset="2"/>
              </a:rPr>
              <a:t>P</a:t>
            </a:r>
            <a:r>
              <a:rPr lang="en-US" altLang="en-US" sz="100" dirty="0">
                <a:cs typeface="Calibri" panose="020F0502020204030204" pitchFamily="34" charset="0"/>
                <a:sym typeface="Symbol" panose="05050102010706020507" pitchFamily="18" charset="2"/>
              </a:rPr>
              <a:t> </a:t>
            </a:r>
            <a:r>
              <a:rPr lang="en-US" altLang="en-US" dirty="0">
                <a:cs typeface="Calibri" panose="020F0502020204030204" pitchFamily="34" charset="0"/>
                <a:sym typeface="Symbol" panose="05050102010706020507" pitchFamily="18" charset="2"/>
              </a:rPr>
              <a:t>A and B; T</a:t>
            </a:r>
            <a:r>
              <a:rPr lang="en-US" altLang="en-US" sz="100" dirty="0">
                <a:cs typeface="Calibri" panose="020F0502020204030204" pitchFamily="34" charset="0"/>
                <a:sym typeface="Symbol" panose="05050102010706020507" pitchFamily="18" charset="2"/>
              </a:rPr>
              <a:t> </a:t>
            </a:r>
            <a:r>
              <a:rPr lang="en-US" altLang="en-US" dirty="0">
                <a:cs typeface="Calibri" panose="020F0502020204030204" pitchFamily="34" charset="0"/>
                <a:sym typeface="Symbol" panose="05050102010706020507" pitchFamily="18" charset="2"/>
              </a:rPr>
              <a:t>A</a:t>
            </a:r>
            <a:r>
              <a:rPr lang="en-US" altLang="en-US" sz="100" dirty="0">
                <a:cs typeface="Calibri" panose="020F0502020204030204" pitchFamily="34" charset="0"/>
                <a:sym typeface="Symbol" panose="05050102010706020507" pitchFamily="18" charset="2"/>
              </a:rPr>
              <a:t> </a:t>
            </a:r>
            <a:r>
              <a:rPr lang="en-US" altLang="en-US" dirty="0">
                <a:cs typeface="Calibri" panose="020F0502020204030204" pitchFamily="34" charset="0"/>
                <a:sym typeface="Symbol" panose="05050102010706020507" pitchFamily="18" charset="2"/>
              </a:rPr>
              <a:t>T</a:t>
            </a:r>
          </a:p>
        </p:txBody>
      </p:sp>
    </p:spTree>
    <p:extLst>
      <p:ext uri="{BB962C8B-B14F-4D97-AF65-F5344CB8AC3E}">
        <p14:creationId xmlns:p14="http://schemas.microsoft.com/office/powerpoint/2010/main" val="128382700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8E99D-F4DB-4A33-894B-6CC50267BE5C}"/>
              </a:ext>
            </a:extLst>
          </p:cNvPr>
          <p:cNvSpPr>
            <a:spLocks noGrp="1"/>
          </p:cNvSpPr>
          <p:nvPr>
            <p:ph type="title"/>
          </p:nvPr>
        </p:nvSpPr>
        <p:spPr/>
        <p:txBody>
          <a:bodyPr/>
          <a:lstStyle/>
          <a:p>
            <a:r>
              <a:rPr lang="en-US" dirty="0"/>
              <a:t>D</a:t>
            </a:r>
            <a:r>
              <a:rPr lang="en-US" sz="100" dirty="0"/>
              <a:t> </a:t>
            </a:r>
            <a:r>
              <a:rPr lang="en-US" dirty="0"/>
              <a:t>I</a:t>
            </a:r>
            <a:r>
              <a:rPr lang="en-US" sz="100" dirty="0"/>
              <a:t> </a:t>
            </a:r>
            <a:r>
              <a:rPr lang="en-US" dirty="0"/>
              <a:t>C-Laboratory Evaluation </a:t>
            </a:r>
            <a:r>
              <a:rPr lang="en-US" sz="2000" b="0" dirty="0"/>
              <a:t>(2 of 2)</a:t>
            </a:r>
          </a:p>
        </p:txBody>
      </p:sp>
      <p:sp>
        <p:nvSpPr>
          <p:cNvPr id="3" name="Content Placeholder 2">
            <a:extLst>
              <a:ext uri="{FF2B5EF4-FFF2-40B4-BE49-F238E27FC236}">
                <a16:creationId xmlns:a16="http://schemas.microsoft.com/office/drawing/2014/main" id="{54DC30B0-D45B-49E1-A565-9568511BF63C}"/>
              </a:ext>
            </a:extLst>
          </p:cNvPr>
          <p:cNvSpPr>
            <a:spLocks noGrp="1"/>
          </p:cNvSpPr>
          <p:nvPr>
            <p:ph sz="quarter" idx="13"/>
          </p:nvPr>
        </p:nvSpPr>
        <p:spPr>
          <a:xfrm>
            <a:off x="457200" y="2038926"/>
            <a:ext cx="8229600" cy="4752399"/>
          </a:xfrm>
        </p:spPr>
        <p:txBody>
          <a:bodyPr/>
          <a:lstStyle/>
          <a:p>
            <a:r>
              <a:rPr lang="en-US" altLang="en-US" dirty="0">
                <a:cs typeface="Calibri" panose="020F0502020204030204" pitchFamily="34" charset="0"/>
                <a:sym typeface="Symbol" panose="05050102010706020507" pitchFamily="18" charset="2"/>
              </a:rPr>
              <a:t>Scientific Standardization Committee of I</a:t>
            </a:r>
            <a:r>
              <a:rPr lang="en-US" altLang="en-US" sz="100" dirty="0">
                <a:cs typeface="Calibri" panose="020F0502020204030204" pitchFamily="34" charset="0"/>
                <a:sym typeface="Symbol" panose="05050102010706020507" pitchFamily="18" charset="2"/>
              </a:rPr>
              <a:t> </a:t>
            </a:r>
            <a:r>
              <a:rPr lang="en-US" altLang="en-US" dirty="0">
                <a:cs typeface="Calibri" panose="020F0502020204030204" pitchFamily="34" charset="0"/>
                <a:sym typeface="Symbol" panose="05050102010706020507" pitchFamily="18" charset="2"/>
              </a:rPr>
              <a:t>S</a:t>
            </a:r>
            <a:r>
              <a:rPr lang="en-US" altLang="en-US" sz="100" dirty="0">
                <a:cs typeface="Calibri" panose="020F0502020204030204" pitchFamily="34" charset="0"/>
                <a:sym typeface="Symbol" panose="05050102010706020507" pitchFamily="18" charset="2"/>
              </a:rPr>
              <a:t> </a:t>
            </a:r>
            <a:r>
              <a:rPr lang="en-US" altLang="en-US" dirty="0">
                <a:cs typeface="Calibri" panose="020F0502020204030204" pitchFamily="34" charset="0"/>
                <a:sym typeface="Symbol" panose="05050102010706020507" pitchFamily="18" charset="2"/>
              </a:rPr>
              <a:t>T</a:t>
            </a:r>
            <a:r>
              <a:rPr lang="en-US" altLang="en-US" sz="100" dirty="0">
                <a:cs typeface="Calibri" panose="020F0502020204030204" pitchFamily="34" charset="0"/>
                <a:sym typeface="Symbol" panose="05050102010706020507" pitchFamily="18" charset="2"/>
              </a:rPr>
              <a:t> </a:t>
            </a:r>
            <a:r>
              <a:rPr lang="en-US" altLang="en-US" dirty="0">
                <a:cs typeface="Calibri" panose="020F0502020204030204" pitchFamily="34" charset="0"/>
                <a:sym typeface="Symbol" panose="05050102010706020507" pitchFamily="18" charset="2"/>
              </a:rPr>
              <a:t>H</a:t>
            </a:r>
          </a:p>
          <a:p>
            <a:pPr lvl="1"/>
            <a:r>
              <a:rPr lang="en-US" altLang="en-US" dirty="0">
                <a:cs typeface="Calibri" panose="020F0502020204030204" pitchFamily="34" charset="0"/>
                <a:sym typeface="Symbol" panose="05050102010706020507" pitchFamily="18" charset="2"/>
              </a:rPr>
              <a:t>Diagnostic scoring system</a:t>
            </a:r>
          </a:p>
          <a:p>
            <a:pPr lvl="2"/>
            <a:r>
              <a:rPr lang="en-US" altLang="en-US" dirty="0">
                <a:cs typeface="Calibri" panose="020F0502020204030204" pitchFamily="34" charset="0"/>
                <a:sym typeface="Symbol" panose="05050102010706020507" pitchFamily="18" charset="2"/>
              </a:rPr>
              <a:t>Algorithms which allow diagnosis and ongoing assessment of D</a:t>
            </a:r>
            <a:r>
              <a:rPr lang="en-US" altLang="en-US" sz="100" dirty="0">
                <a:cs typeface="Calibri" panose="020F0502020204030204" pitchFamily="34" charset="0"/>
                <a:sym typeface="Symbol" panose="05050102010706020507" pitchFamily="18" charset="2"/>
              </a:rPr>
              <a:t> </a:t>
            </a:r>
            <a:r>
              <a:rPr lang="en-US" altLang="en-US" dirty="0">
                <a:cs typeface="Calibri" panose="020F0502020204030204" pitchFamily="34" charset="0"/>
                <a:sym typeface="Symbol" panose="05050102010706020507" pitchFamily="18" charset="2"/>
              </a:rPr>
              <a:t>I</a:t>
            </a:r>
            <a:r>
              <a:rPr lang="en-US" altLang="en-US" sz="100" dirty="0">
                <a:cs typeface="Calibri" panose="020F0502020204030204" pitchFamily="34" charset="0"/>
                <a:sym typeface="Symbol" panose="05050102010706020507" pitchFamily="18" charset="2"/>
              </a:rPr>
              <a:t> </a:t>
            </a:r>
            <a:r>
              <a:rPr lang="en-US" altLang="en-US" dirty="0">
                <a:cs typeface="Calibri" panose="020F0502020204030204" pitchFamily="34" charset="0"/>
                <a:sym typeface="Symbol" panose="05050102010706020507" pitchFamily="18" charset="2"/>
              </a:rPr>
              <a:t>C patient</a:t>
            </a:r>
          </a:p>
        </p:txBody>
      </p:sp>
    </p:spTree>
    <p:extLst>
      <p:ext uri="{BB962C8B-B14F-4D97-AF65-F5344CB8AC3E}">
        <p14:creationId xmlns:p14="http://schemas.microsoft.com/office/powerpoint/2010/main" val="6081099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29E05-AAA5-4327-B60B-B8D4C4BF6C66}"/>
              </a:ext>
            </a:extLst>
          </p:cNvPr>
          <p:cNvSpPr>
            <a:spLocks noGrp="1"/>
          </p:cNvSpPr>
          <p:nvPr>
            <p:ph type="title"/>
          </p:nvPr>
        </p:nvSpPr>
        <p:spPr/>
        <p:txBody>
          <a:bodyPr/>
          <a:lstStyle/>
          <a:p>
            <a:r>
              <a:rPr lang="en-US" dirty="0"/>
              <a:t>D</a:t>
            </a:r>
            <a:r>
              <a:rPr lang="en-US" sz="100" dirty="0"/>
              <a:t> </a:t>
            </a:r>
            <a:r>
              <a:rPr lang="en-US" dirty="0"/>
              <a:t>I</a:t>
            </a:r>
            <a:r>
              <a:rPr lang="en-US" sz="100" dirty="0"/>
              <a:t> </a:t>
            </a:r>
            <a:r>
              <a:rPr lang="en-US" dirty="0"/>
              <a:t>C-Therapy </a:t>
            </a:r>
            <a:r>
              <a:rPr lang="en-US" sz="2000" b="0" dirty="0"/>
              <a:t>(1 of 2)</a:t>
            </a:r>
          </a:p>
        </p:txBody>
      </p:sp>
      <p:sp>
        <p:nvSpPr>
          <p:cNvPr id="3" name="Content Placeholder 2">
            <a:extLst>
              <a:ext uri="{FF2B5EF4-FFF2-40B4-BE49-F238E27FC236}">
                <a16:creationId xmlns:a16="http://schemas.microsoft.com/office/drawing/2014/main" id="{934395C0-B77D-48C2-892E-E553421B972A}"/>
              </a:ext>
            </a:extLst>
          </p:cNvPr>
          <p:cNvSpPr>
            <a:spLocks noGrp="1"/>
          </p:cNvSpPr>
          <p:nvPr>
            <p:ph sz="quarter" idx="13"/>
          </p:nvPr>
        </p:nvSpPr>
        <p:spPr>
          <a:xfrm>
            <a:off x="516467" y="1903459"/>
            <a:ext cx="8229600" cy="4434275"/>
          </a:xfrm>
        </p:spPr>
        <p:txBody>
          <a:bodyPr/>
          <a:lstStyle/>
          <a:p>
            <a:r>
              <a:rPr lang="en-US" altLang="en-US" dirty="0">
                <a:cs typeface="Calibri" panose="020F0502020204030204" pitchFamily="34" charset="0"/>
              </a:rPr>
              <a:t>Eliminate underlying cause, if possible</a:t>
            </a:r>
          </a:p>
          <a:p>
            <a:pPr lvl="1"/>
            <a:r>
              <a:rPr lang="en-US" altLang="en-US" dirty="0">
                <a:cs typeface="Calibri" panose="020F0502020204030204" pitchFamily="34" charset="0"/>
              </a:rPr>
              <a:t>Support vital functions</a:t>
            </a:r>
          </a:p>
          <a:p>
            <a:pPr lvl="1"/>
            <a:r>
              <a:rPr lang="en-US" altLang="en-US" dirty="0">
                <a:cs typeface="Calibri" panose="020F0502020204030204" pitchFamily="34" charset="0"/>
              </a:rPr>
              <a:t>Acute D</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C is often self-limited</a:t>
            </a:r>
          </a:p>
          <a:p>
            <a:pPr lvl="2"/>
            <a:r>
              <a:rPr lang="en-US" altLang="en-US" dirty="0">
                <a:cs typeface="Calibri" panose="020F0502020204030204" pitchFamily="34" charset="0"/>
              </a:rPr>
              <a:t>Will disappear when fibrin is lysed</a:t>
            </a:r>
          </a:p>
          <a:p>
            <a:pPr lvl="1"/>
            <a:r>
              <a:rPr lang="en-US" altLang="en-US" dirty="0">
                <a:cs typeface="Calibri" panose="020F0502020204030204" pitchFamily="34" charset="0"/>
              </a:rPr>
              <a:t>Replacement therapy</a:t>
            </a:r>
          </a:p>
          <a:p>
            <a:pPr lvl="2"/>
            <a:r>
              <a:rPr lang="en-US" altLang="en-US" dirty="0">
                <a:cs typeface="Calibri" panose="020F0502020204030204" pitchFamily="34" charset="0"/>
              </a:rPr>
              <a:t>Platelets, R</a:t>
            </a:r>
            <a:r>
              <a:rPr lang="en-US" altLang="en-US" sz="100" dirty="0">
                <a:cs typeface="Calibri" panose="020F0502020204030204" pitchFamily="34" charset="0"/>
              </a:rPr>
              <a:t> </a:t>
            </a:r>
            <a:r>
              <a:rPr lang="en-US" altLang="en-US" dirty="0">
                <a:cs typeface="Calibri" panose="020F0502020204030204" pitchFamily="34" charset="0"/>
              </a:rPr>
              <a:t>B</a:t>
            </a:r>
            <a:r>
              <a:rPr lang="en-US" altLang="en-US" sz="100" dirty="0">
                <a:cs typeface="Calibri" panose="020F0502020204030204" pitchFamily="34" charset="0"/>
              </a:rPr>
              <a:t> </a:t>
            </a:r>
            <a:r>
              <a:rPr lang="en-US" altLang="en-US" dirty="0">
                <a:cs typeface="Calibri" panose="020F0502020204030204" pitchFamily="34" charset="0"/>
              </a:rPr>
              <a:t>Cs, cryoprecipitate or F</a:t>
            </a:r>
            <a:r>
              <a:rPr lang="en-US" altLang="en-US" sz="100" dirty="0">
                <a:cs typeface="Calibri" panose="020F0502020204030204" pitchFamily="34" charset="0"/>
              </a:rPr>
              <a:t> </a:t>
            </a:r>
            <a:r>
              <a:rPr lang="en-US" altLang="en-US" dirty="0" err="1">
                <a:cs typeface="Calibri" panose="020F0502020204030204" pitchFamily="34" charset="0"/>
              </a:rPr>
              <a:t>F</a:t>
            </a:r>
            <a:r>
              <a:rPr lang="en-US" altLang="en-US" sz="100" dirty="0">
                <a:cs typeface="Calibri" panose="020F0502020204030204" pitchFamily="34" charset="0"/>
              </a:rPr>
              <a:t> </a:t>
            </a:r>
            <a:r>
              <a:rPr lang="en-US" altLang="en-US" dirty="0">
                <a:cs typeface="Calibri" panose="020F0502020204030204" pitchFamily="34" charset="0"/>
              </a:rPr>
              <a:t>P</a:t>
            </a:r>
          </a:p>
          <a:p>
            <a:pPr lvl="1"/>
            <a:r>
              <a:rPr lang="en-US" altLang="en-US" dirty="0">
                <a:cs typeface="Calibri" panose="020F0502020204030204" pitchFamily="34" charset="0"/>
              </a:rPr>
              <a:t>L</a:t>
            </a:r>
            <a:r>
              <a:rPr lang="en-US" altLang="en-US" sz="100" dirty="0">
                <a:cs typeface="Calibri" panose="020F0502020204030204" pitchFamily="34" charset="0"/>
              </a:rPr>
              <a:t> </a:t>
            </a:r>
            <a:r>
              <a:rPr lang="en-US" altLang="en-US" dirty="0">
                <a:cs typeface="Calibri" panose="020F0502020204030204" pitchFamily="34" charset="0"/>
              </a:rPr>
              <a:t>M</a:t>
            </a:r>
            <a:r>
              <a:rPr lang="en-US" altLang="en-US" sz="100" dirty="0">
                <a:cs typeface="Calibri" panose="020F0502020204030204" pitchFamily="34" charset="0"/>
              </a:rPr>
              <a:t> </a:t>
            </a:r>
            <a:r>
              <a:rPr lang="en-US" altLang="en-US" dirty="0">
                <a:cs typeface="Calibri" panose="020F0502020204030204" pitchFamily="34" charset="0"/>
              </a:rPr>
              <a:t>W heparin used when:</a:t>
            </a:r>
          </a:p>
          <a:p>
            <a:pPr lvl="2"/>
            <a:r>
              <a:rPr lang="en-US" altLang="en-US" dirty="0">
                <a:cs typeface="Calibri" panose="020F0502020204030204" pitchFamily="34" charset="0"/>
              </a:rPr>
              <a:t>Predominant thromboembolic manifestation</a:t>
            </a:r>
          </a:p>
          <a:p>
            <a:pPr lvl="2"/>
            <a:r>
              <a:rPr lang="en-US" altLang="en-US" dirty="0">
                <a:cs typeface="Calibri" panose="020F0502020204030204" pitchFamily="34" charset="0"/>
              </a:rPr>
              <a:t>Replacement therapy fails to alleviate excessive bleeding</a:t>
            </a:r>
          </a:p>
        </p:txBody>
      </p:sp>
    </p:spTree>
    <p:extLst>
      <p:ext uri="{BB962C8B-B14F-4D97-AF65-F5344CB8AC3E}">
        <p14:creationId xmlns:p14="http://schemas.microsoft.com/office/powerpoint/2010/main" val="124740420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29E05-AAA5-4327-B60B-B8D4C4BF6C66}"/>
              </a:ext>
            </a:extLst>
          </p:cNvPr>
          <p:cNvSpPr>
            <a:spLocks noGrp="1"/>
          </p:cNvSpPr>
          <p:nvPr>
            <p:ph type="title"/>
          </p:nvPr>
        </p:nvSpPr>
        <p:spPr/>
        <p:txBody>
          <a:bodyPr/>
          <a:lstStyle/>
          <a:p>
            <a:r>
              <a:rPr lang="en-US" dirty="0"/>
              <a:t>D</a:t>
            </a:r>
            <a:r>
              <a:rPr lang="en-US" sz="100" dirty="0"/>
              <a:t> </a:t>
            </a:r>
            <a:r>
              <a:rPr lang="en-US" dirty="0"/>
              <a:t>I</a:t>
            </a:r>
            <a:r>
              <a:rPr lang="en-US" sz="100" dirty="0"/>
              <a:t> </a:t>
            </a:r>
            <a:r>
              <a:rPr lang="en-US" dirty="0"/>
              <a:t>C-Therapy </a:t>
            </a:r>
            <a:r>
              <a:rPr lang="en-US" sz="2000" b="0" dirty="0"/>
              <a:t>(2 of 2)</a:t>
            </a:r>
          </a:p>
        </p:txBody>
      </p:sp>
      <p:sp>
        <p:nvSpPr>
          <p:cNvPr id="3" name="Content Placeholder 2">
            <a:extLst>
              <a:ext uri="{FF2B5EF4-FFF2-40B4-BE49-F238E27FC236}">
                <a16:creationId xmlns:a16="http://schemas.microsoft.com/office/drawing/2014/main" id="{934395C0-B77D-48C2-892E-E553421B972A}"/>
              </a:ext>
            </a:extLst>
          </p:cNvPr>
          <p:cNvSpPr>
            <a:spLocks noGrp="1"/>
          </p:cNvSpPr>
          <p:nvPr>
            <p:ph sz="quarter" idx="13"/>
          </p:nvPr>
        </p:nvSpPr>
        <p:spPr>
          <a:xfrm>
            <a:off x="457199" y="1869593"/>
            <a:ext cx="8372007" cy="4434275"/>
          </a:xfrm>
        </p:spPr>
        <p:txBody>
          <a:bodyPr/>
          <a:lstStyle/>
          <a:p>
            <a:r>
              <a:rPr lang="en-US" altLang="en-US" dirty="0"/>
              <a:t>Newer approaches</a:t>
            </a:r>
          </a:p>
          <a:p>
            <a:pPr lvl="1"/>
            <a:r>
              <a:rPr lang="en-US" altLang="en-US" dirty="0"/>
              <a:t>Replace depleted inhibitors (A</a:t>
            </a:r>
            <a:r>
              <a:rPr lang="en-US" altLang="en-US" sz="100" dirty="0"/>
              <a:t> </a:t>
            </a:r>
            <a:r>
              <a:rPr lang="en-US" altLang="en-US" dirty="0"/>
              <a:t>T, P</a:t>
            </a:r>
            <a:r>
              <a:rPr lang="en-US" altLang="en-US" sz="100" dirty="0"/>
              <a:t> </a:t>
            </a:r>
            <a:r>
              <a:rPr lang="en-US" altLang="en-US" dirty="0"/>
              <a:t>C, T</a:t>
            </a:r>
            <a:r>
              <a:rPr lang="en-US" altLang="en-US" sz="100" dirty="0"/>
              <a:t> </a:t>
            </a:r>
            <a:r>
              <a:rPr lang="en-US" altLang="en-US" dirty="0"/>
              <a:t>F</a:t>
            </a:r>
            <a:r>
              <a:rPr lang="en-US" altLang="en-US" sz="100" dirty="0"/>
              <a:t> </a:t>
            </a:r>
            <a:r>
              <a:rPr lang="en-US" altLang="en-US" dirty="0"/>
              <a:t>P</a:t>
            </a:r>
            <a:r>
              <a:rPr lang="en-US" altLang="en-US" sz="100" dirty="0"/>
              <a:t> </a:t>
            </a:r>
            <a:r>
              <a:rPr lang="en-US" altLang="en-US" dirty="0"/>
              <a:t>I)</a:t>
            </a:r>
          </a:p>
          <a:p>
            <a:pPr lvl="1"/>
            <a:r>
              <a:rPr lang="en-US" altLang="en-US" dirty="0"/>
              <a:t>Fibrinolytic inhibitors should not be used in most cases</a:t>
            </a:r>
          </a:p>
        </p:txBody>
      </p:sp>
    </p:spTree>
    <p:extLst>
      <p:ext uri="{BB962C8B-B14F-4D97-AF65-F5344CB8AC3E}">
        <p14:creationId xmlns:p14="http://schemas.microsoft.com/office/powerpoint/2010/main" val="191511981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77E24-1926-4F18-B7D8-3B728BCE0809}"/>
              </a:ext>
            </a:extLst>
          </p:cNvPr>
          <p:cNvSpPr>
            <a:spLocks noGrp="1"/>
          </p:cNvSpPr>
          <p:nvPr>
            <p:ph type="title"/>
          </p:nvPr>
        </p:nvSpPr>
        <p:spPr/>
        <p:txBody>
          <a:bodyPr/>
          <a:lstStyle/>
          <a:p>
            <a:r>
              <a:rPr lang="en-US" dirty="0"/>
              <a:t>Malignancy and Thrombosis </a:t>
            </a:r>
            <a:r>
              <a:rPr lang="en-US" sz="2000" b="0" dirty="0"/>
              <a:t>(1 of 2)</a:t>
            </a:r>
          </a:p>
        </p:txBody>
      </p:sp>
      <p:sp>
        <p:nvSpPr>
          <p:cNvPr id="3" name="Content Placeholder 2">
            <a:extLst>
              <a:ext uri="{FF2B5EF4-FFF2-40B4-BE49-F238E27FC236}">
                <a16:creationId xmlns:a16="http://schemas.microsoft.com/office/drawing/2014/main" id="{B3690887-968A-46BC-A63F-D26C02D94734}"/>
              </a:ext>
            </a:extLst>
          </p:cNvPr>
          <p:cNvSpPr>
            <a:spLocks noGrp="1"/>
          </p:cNvSpPr>
          <p:nvPr>
            <p:ph sz="quarter" idx="13"/>
          </p:nvPr>
        </p:nvSpPr>
        <p:spPr>
          <a:xfrm>
            <a:off x="457199" y="1878059"/>
            <a:ext cx="8372007" cy="4434275"/>
          </a:xfrm>
        </p:spPr>
        <p:txBody>
          <a:bodyPr/>
          <a:lstStyle/>
          <a:p>
            <a:r>
              <a:rPr lang="en-US" altLang="en-US" dirty="0">
                <a:cs typeface="Calibri" panose="020F0502020204030204" pitchFamily="34" charset="0"/>
              </a:rPr>
              <a:t>Thrombotic disease in cancer patients</a:t>
            </a:r>
          </a:p>
          <a:p>
            <a:pPr lvl="1"/>
            <a:r>
              <a:rPr lang="en-US" altLang="en-US" dirty="0">
                <a:cs typeface="Calibri" panose="020F0502020204030204" pitchFamily="34" charset="0"/>
              </a:rPr>
              <a:t>Second most common cause of death</a:t>
            </a:r>
          </a:p>
          <a:p>
            <a:r>
              <a:rPr lang="en-US" altLang="en-US" dirty="0">
                <a:cs typeface="Calibri" panose="020F0502020204030204" pitchFamily="34" charset="0"/>
              </a:rPr>
              <a:t>Up to 50% show activation of hemostatic system</a:t>
            </a:r>
          </a:p>
          <a:p>
            <a:pPr lvl="1"/>
            <a:r>
              <a:rPr lang="en-US" altLang="en-US" dirty="0">
                <a:cs typeface="Calibri" panose="020F0502020204030204" pitchFamily="34" charset="0"/>
              </a:rPr>
              <a:t>Increased T</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T complexes, D-dimer</a:t>
            </a:r>
          </a:p>
          <a:p>
            <a:r>
              <a:rPr lang="en-US" altLang="en-US" dirty="0">
                <a:cs typeface="Calibri" panose="020F0502020204030204" pitchFamily="34" charset="0"/>
              </a:rPr>
              <a:t>Cancers with highest thrombotic risk</a:t>
            </a:r>
          </a:p>
          <a:p>
            <a:pPr lvl="1"/>
            <a:r>
              <a:rPr lang="en-US" altLang="en-US" dirty="0">
                <a:cs typeface="Calibri" panose="020F0502020204030204" pitchFamily="34" charset="0"/>
              </a:rPr>
              <a:t>Tumors of brain, pancreas, kidney, stomach, lung, bladder, and hematologic malignancies</a:t>
            </a:r>
          </a:p>
          <a:p>
            <a:r>
              <a:rPr lang="en-US" altLang="en-US" dirty="0">
                <a:cs typeface="Calibri" panose="020F0502020204030204" pitchFamily="34" charset="0"/>
              </a:rPr>
              <a:t>Thrombosis may manifest prior to diagnosis of malignancy (even by years)</a:t>
            </a:r>
          </a:p>
        </p:txBody>
      </p:sp>
    </p:spTree>
    <p:extLst>
      <p:ext uri="{BB962C8B-B14F-4D97-AF65-F5344CB8AC3E}">
        <p14:creationId xmlns:p14="http://schemas.microsoft.com/office/powerpoint/2010/main" val="63046825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77E24-1926-4F18-B7D8-3B728BCE0809}"/>
              </a:ext>
            </a:extLst>
          </p:cNvPr>
          <p:cNvSpPr>
            <a:spLocks noGrp="1"/>
          </p:cNvSpPr>
          <p:nvPr>
            <p:ph type="title"/>
          </p:nvPr>
        </p:nvSpPr>
        <p:spPr/>
        <p:txBody>
          <a:bodyPr/>
          <a:lstStyle/>
          <a:p>
            <a:r>
              <a:rPr lang="en-US" dirty="0"/>
              <a:t>Malignancy and Thrombosis </a:t>
            </a:r>
            <a:r>
              <a:rPr lang="en-US" sz="2000" b="0" dirty="0"/>
              <a:t>(2 of 2)</a:t>
            </a:r>
          </a:p>
        </p:txBody>
      </p:sp>
      <p:sp>
        <p:nvSpPr>
          <p:cNvPr id="3" name="Content Placeholder 2">
            <a:extLst>
              <a:ext uri="{FF2B5EF4-FFF2-40B4-BE49-F238E27FC236}">
                <a16:creationId xmlns:a16="http://schemas.microsoft.com/office/drawing/2014/main" id="{B3690887-968A-46BC-A63F-D26C02D94734}"/>
              </a:ext>
            </a:extLst>
          </p:cNvPr>
          <p:cNvSpPr>
            <a:spLocks noGrp="1"/>
          </p:cNvSpPr>
          <p:nvPr>
            <p:ph sz="quarter" idx="13"/>
          </p:nvPr>
        </p:nvSpPr>
        <p:spPr>
          <a:xfrm>
            <a:off x="558800" y="2021993"/>
            <a:ext cx="8229600" cy="4434275"/>
          </a:xfrm>
        </p:spPr>
        <p:txBody>
          <a:bodyPr/>
          <a:lstStyle/>
          <a:p>
            <a:r>
              <a:rPr lang="en-US" altLang="en-US" dirty="0">
                <a:cs typeface="Calibri" panose="020F0502020204030204" pitchFamily="34" charset="0"/>
              </a:rPr>
              <a:t>Causes may include:</a:t>
            </a:r>
          </a:p>
          <a:p>
            <a:pPr lvl="1"/>
            <a:r>
              <a:rPr lang="en-US" altLang="en-US" dirty="0">
                <a:cs typeface="Calibri" panose="020F0502020204030204" pitchFamily="34" charset="0"/>
              </a:rPr>
              <a:t>Prolonged immobilization</a:t>
            </a:r>
          </a:p>
          <a:p>
            <a:pPr lvl="1"/>
            <a:r>
              <a:rPr lang="en-US" altLang="en-US" dirty="0">
                <a:cs typeface="Calibri" panose="020F0502020204030204" pitchFamily="34" charset="0"/>
              </a:rPr>
              <a:t>Release of coagulation activating factors by malignant cells</a:t>
            </a:r>
          </a:p>
          <a:p>
            <a:pPr lvl="1"/>
            <a:r>
              <a:rPr lang="en-US" altLang="en-US" dirty="0">
                <a:cs typeface="Calibri" panose="020F0502020204030204" pitchFamily="34" charset="0"/>
              </a:rPr>
              <a:t>Reduction of natural anticoagulants (A</a:t>
            </a:r>
            <a:r>
              <a:rPr lang="en-US" altLang="en-US" sz="100" dirty="0">
                <a:cs typeface="Calibri" panose="020F0502020204030204" pitchFamily="34" charset="0"/>
              </a:rPr>
              <a:t> </a:t>
            </a:r>
            <a:r>
              <a:rPr lang="en-US" altLang="en-US" dirty="0">
                <a:cs typeface="Calibri" panose="020F0502020204030204" pitchFamily="34" charset="0"/>
              </a:rPr>
              <a:t>T, P</a:t>
            </a:r>
            <a:r>
              <a:rPr lang="en-US" altLang="en-US" sz="100" dirty="0">
                <a:cs typeface="Calibri" panose="020F0502020204030204" pitchFamily="34" charset="0"/>
              </a:rPr>
              <a:t> </a:t>
            </a:r>
            <a:r>
              <a:rPr lang="en-US" altLang="en-US" dirty="0">
                <a:cs typeface="Calibri" panose="020F0502020204030204" pitchFamily="34" charset="0"/>
              </a:rPr>
              <a:t>C)</a:t>
            </a:r>
          </a:p>
          <a:p>
            <a:pPr lvl="1"/>
            <a:r>
              <a:rPr lang="en-US" altLang="en-US" dirty="0">
                <a:cs typeface="Calibri" panose="020F0502020204030204" pitchFamily="34" charset="0"/>
              </a:rPr>
              <a:t>Defects in fibrinolytic system</a:t>
            </a:r>
          </a:p>
          <a:p>
            <a:pPr lvl="1"/>
            <a:r>
              <a:rPr lang="en-US" altLang="en-US" dirty="0">
                <a:cs typeface="Calibri" panose="020F0502020204030204" pitchFamily="34" charset="0"/>
              </a:rPr>
              <a:t>Chemotherapy, surgery</a:t>
            </a:r>
          </a:p>
          <a:p>
            <a:pPr lvl="1"/>
            <a:r>
              <a:rPr lang="en-US" altLang="en-US" dirty="0">
                <a:cs typeface="Calibri" panose="020F0502020204030204" pitchFamily="34" charset="0"/>
              </a:rPr>
              <a:t>Microparticles shed by platelets, endothelial cells, W</a:t>
            </a:r>
            <a:r>
              <a:rPr lang="en-US" altLang="en-US" sz="100" dirty="0">
                <a:cs typeface="Calibri" panose="020F0502020204030204" pitchFamily="34" charset="0"/>
              </a:rPr>
              <a:t> </a:t>
            </a:r>
            <a:r>
              <a:rPr lang="en-US" altLang="en-US" dirty="0">
                <a:cs typeface="Calibri" panose="020F0502020204030204" pitchFamily="34" charset="0"/>
              </a:rPr>
              <a:t>B</a:t>
            </a:r>
            <a:r>
              <a:rPr lang="en-US" altLang="en-US" sz="100" dirty="0">
                <a:cs typeface="Calibri" panose="020F0502020204030204" pitchFamily="34" charset="0"/>
              </a:rPr>
              <a:t> </a:t>
            </a:r>
            <a:r>
              <a:rPr lang="en-US" altLang="en-US" dirty="0">
                <a:cs typeface="Calibri" panose="020F0502020204030204" pitchFamily="34" charset="0"/>
              </a:rPr>
              <a:t>Cs, and cancer cells</a:t>
            </a:r>
          </a:p>
        </p:txBody>
      </p:sp>
    </p:spTree>
    <p:extLst>
      <p:ext uri="{BB962C8B-B14F-4D97-AF65-F5344CB8AC3E}">
        <p14:creationId xmlns:p14="http://schemas.microsoft.com/office/powerpoint/2010/main" val="40098348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8918A-4E39-4274-85A9-72E6CAB97142}"/>
              </a:ext>
            </a:extLst>
          </p:cNvPr>
          <p:cNvSpPr>
            <a:spLocks noGrp="1"/>
          </p:cNvSpPr>
          <p:nvPr>
            <p:ph type="title"/>
          </p:nvPr>
        </p:nvSpPr>
        <p:spPr>
          <a:xfrm>
            <a:off x="457199" y="215371"/>
            <a:ext cx="8411029" cy="1097279"/>
          </a:xfrm>
        </p:spPr>
        <p:txBody>
          <a:bodyPr/>
          <a:lstStyle/>
          <a:p>
            <a:r>
              <a:rPr lang="en-US" sz="3400" dirty="0"/>
              <a:t>Pregnancy and Oral Contraceptives </a:t>
            </a:r>
            <a:r>
              <a:rPr lang="en-US" sz="2000" b="0" dirty="0"/>
              <a:t>(1 of 3)</a:t>
            </a:r>
          </a:p>
        </p:txBody>
      </p:sp>
      <p:sp>
        <p:nvSpPr>
          <p:cNvPr id="3" name="Content Placeholder 2">
            <a:extLst>
              <a:ext uri="{FF2B5EF4-FFF2-40B4-BE49-F238E27FC236}">
                <a16:creationId xmlns:a16="http://schemas.microsoft.com/office/drawing/2014/main" id="{E11624FB-18AD-431F-97C2-8D29583FF37A}"/>
              </a:ext>
            </a:extLst>
          </p:cNvPr>
          <p:cNvSpPr>
            <a:spLocks noGrp="1"/>
          </p:cNvSpPr>
          <p:nvPr>
            <p:ph sz="quarter" idx="13"/>
          </p:nvPr>
        </p:nvSpPr>
        <p:spPr>
          <a:xfrm>
            <a:off x="457199" y="1894993"/>
            <a:ext cx="8229600" cy="4434275"/>
          </a:xfrm>
        </p:spPr>
        <p:txBody>
          <a:bodyPr/>
          <a:lstStyle/>
          <a:p>
            <a:r>
              <a:rPr lang="en-US" altLang="en-US" dirty="0">
                <a:cs typeface="Calibri" panose="020F0502020204030204" pitchFamily="34" charset="0"/>
              </a:rPr>
              <a:t>Pregnancy</a:t>
            </a:r>
          </a:p>
          <a:p>
            <a:pPr lvl="1"/>
            <a:r>
              <a:rPr lang="en-US" altLang="en-US" dirty="0">
                <a:cs typeface="Calibri" panose="020F0502020204030204" pitchFamily="34" charset="0"/>
              </a:rPr>
              <a:t>Risk factors</a:t>
            </a:r>
          </a:p>
          <a:p>
            <a:pPr lvl="2"/>
            <a:r>
              <a:rPr lang="en-US" altLang="en-US" dirty="0">
                <a:cs typeface="Calibri" panose="020F0502020204030204" pitchFamily="34" charset="0"/>
              </a:rPr>
              <a:t>Advanced maternal age</a:t>
            </a:r>
          </a:p>
          <a:p>
            <a:pPr lvl="2"/>
            <a:r>
              <a:rPr lang="en-US" altLang="en-US" dirty="0">
                <a:cs typeface="Calibri" panose="020F0502020204030204" pitchFamily="34" charset="0"/>
              </a:rPr>
              <a:t>C-section</a:t>
            </a:r>
          </a:p>
          <a:p>
            <a:pPr lvl="2"/>
            <a:r>
              <a:rPr lang="en-US" altLang="en-US" dirty="0">
                <a:cs typeface="Calibri" panose="020F0502020204030204" pitchFamily="34" charset="0"/>
              </a:rPr>
              <a:t>Prolonged immobilization</a:t>
            </a:r>
          </a:p>
          <a:p>
            <a:pPr lvl="2"/>
            <a:r>
              <a:rPr lang="en-US" altLang="en-US" dirty="0">
                <a:cs typeface="Calibri" panose="020F0502020204030204" pitchFamily="34" charset="0"/>
              </a:rPr>
              <a:t>Obesity</a:t>
            </a:r>
          </a:p>
          <a:p>
            <a:pPr lvl="2"/>
            <a:r>
              <a:rPr lang="en-US" altLang="en-US" dirty="0">
                <a:cs typeface="Calibri" panose="020F0502020204030204" pitchFamily="34" charset="0"/>
              </a:rPr>
              <a:t>Prior T</a:t>
            </a:r>
            <a:r>
              <a:rPr lang="en-US" altLang="en-US" sz="100" dirty="0">
                <a:cs typeface="Calibri" panose="020F0502020204030204" pitchFamily="34" charset="0"/>
              </a:rPr>
              <a:t> </a:t>
            </a:r>
            <a:r>
              <a:rPr lang="en-US" altLang="en-US" dirty="0">
                <a:cs typeface="Calibri" panose="020F0502020204030204" pitchFamily="34" charset="0"/>
              </a:rPr>
              <a:t>E</a:t>
            </a:r>
          </a:p>
          <a:p>
            <a:pPr lvl="2"/>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S and inherited thrombophilia</a:t>
            </a:r>
          </a:p>
        </p:txBody>
      </p:sp>
    </p:spTree>
    <p:extLst>
      <p:ext uri="{BB962C8B-B14F-4D97-AF65-F5344CB8AC3E}">
        <p14:creationId xmlns:p14="http://schemas.microsoft.com/office/powerpoint/2010/main" val="347618999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8918A-4E39-4274-85A9-72E6CAB97142}"/>
              </a:ext>
            </a:extLst>
          </p:cNvPr>
          <p:cNvSpPr>
            <a:spLocks noGrp="1"/>
          </p:cNvSpPr>
          <p:nvPr>
            <p:ph type="title"/>
          </p:nvPr>
        </p:nvSpPr>
        <p:spPr>
          <a:xfrm>
            <a:off x="457199" y="215371"/>
            <a:ext cx="8411029" cy="1097279"/>
          </a:xfrm>
        </p:spPr>
        <p:txBody>
          <a:bodyPr/>
          <a:lstStyle/>
          <a:p>
            <a:r>
              <a:rPr lang="en-US" sz="3400" dirty="0"/>
              <a:t>Pregnancy and Oral Contraceptives </a:t>
            </a:r>
            <a:r>
              <a:rPr lang="en-US" sz="2000" b="0" dirty="0"/>
              <a:t>(2 of 3)</a:t>
            </a:r>
          </a:p>
        </p:txBody>
      </p:sp>
      <p:sp>
        <p:nvSpPr>
          <p:cNvPr id="3" name="Content Placeholder 2">
            <a:extLst>
              <a:ext uri="{FF2B5EF4-FFF2-40B4-BE49-F238E27FC236}">
                <a16:creationId xmlns:a16="http://schemas.microsoft.com/office/drawing/2014/main" id="{E11624FB-18AD-431F-97C2-8D29583FF37A}"/>
              </a:ext>
            </a:extLst>
          </p:cNvPr>
          <p:cNvSpPr>
            <a:spLocks noGrp="1"/>
          </p:cNvSpPr>
          <p:nvPr>
            <p:ph sz="quarter" idx="13"/>
          </p:nvPr>
        </p:nvSpPr>
        <p:spPr>
          <a:xfrm>
            <a:off x="457200" y="1556326"/>
            <a:ext cx="8411028" cy="4434275"/>
          </a:xfrm>
        </p:spPr>
        <p:txBody>
          <a:bodyPr/>
          <a:lstStyle/>
          <a:p>
            <a:r>
              <a:rPr lang="en-US" altLang="en-US" dirty="0">
                <a:cs typeface="Calibri" panose="020F0502020204030204" pitchFamily="34" charset="0"/>
              </a:rPr>
              <a:t>Pregnancy-induced alterations</a:t>
            </a:r>
          </a:p>
          <a:p>
            <a:pPr lvl="1"/>
            <a:r>
              <a:rPr lang="en-US" altLang="en-US" dirty="0">
                <a:cs typeface="Calibri" panose="020F0502020204030204" pitchFamily="34" charset="0"/>
              </a:rPr>
              <a:t>Levels of most coagulation proteins ↑ during pregnancy</a:t>
            </a:r>
          </a:p>
          <a:p>
            <a:pPr lvl="2"/>
            <a:r>
              <a:rPr lang="en-US" altLang="en-US" dirty="0">
                <a:cs typeface="Calibri" panose="020F0502020204030204" pitchFamily="34" charset="0"/>
              </a:rPr>
              <a:t>Particularly fibrinogen and F</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r>
              <a:rPr lang="en-US" altLang="en-US" dirty="0">
                <a:cs typeface="Calibri" panose="020F0502020204030204" pitchFamily="34" charset="0"/>
              </a:rPr>
              <a:t>; also ↓ in A</a:t>
            </a:r>
            <a:r>
              <a:rPr lang="en-US" altLang="en-US" sz="100" dirty="0">
                <a:cs typeface="Calibri" panose="020F0502020204030204" pitchFamily="34" charset="0"/>
              </a:rPr>
              <a:t> </a:t>
            </a:r>
            <a:r>
              <a:rPr lang="en-US" altLang="en-US" dirty="0">
                <a:cs typeface="Calibri" panose="020F0502020204030204" pitchFamily="34" charset="0"/>
              </a:rPr>
              <a:t>T, free and total P</a:t>
            </a:r>
            <a:r>
              <a:rPr lang="en-US" altLang="en-US" sz="100" dirty="0">
                <a:cs typeface="Calibri" panose="020F0502020204030204" pitchFamily="34" charset="0"/>
              </a:rPr>
              <a:t> </a:t>
            </a:r>
            <a:r>
              <a:rPr lang="en-US" altLang="en-US" dirty="0">
                <a:cs typeface="Calibri" panose="020F0502020204030204" pitchFamily="34" charset="0"/>
              </a:rPr>
              <a:t>S, and t</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A (coupled with ↑ P</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I-1)</a:t>
            </a:r>
          </a:p>
          <a:p>
            <a:pPr lvl="1"/>
            <a:r>
              <a:rPr lang="en-US" altLang="en-US" dirty="0">
                <a:cs typeface="Calibri" panose="020F0502020204030204" pitchFamily="34" charset="0"/>
              </a:rPr>
              <a:t>Net effect</a:t>
            </a:r>
            <a:endParaRPr lang="en-US" altLang="en-US" dirty="0">
              <a:cs typeface="Calibri" panose="020F0502020204030204" pitchFamily="34" charset="0"/>
              <a:sym typeface="Wingdings" panose="05000000000000000000" pitchFamily="2" charset="2"/>
            </a:endParaRPr>
          </a:p>
          <a:p>
            <a:pPr lvl="2"/>
            <a:r>
              <a:rPr lang="en-US" altLang="en-US" dirty="0">
                <a:cs typeface="Calibri" panose="020F0502020204030204" pitchFamily="34" charset="0"/>
              </a:rPr>
              <a:t>Promote coagulation (may represent mechanism to control bleeding at time of placental separation?)</a:t>
            </a:r>
          </a:p>
        </p:txBody>
      </p:sp>
    </p:spTree>
    <p:extLst>
      <p:ext uri="{BB962C8B-B14F-4D97-AF65-F5344CB8AC3E}">
        <p14:creationId xmlns:p14="http://schemas.microsoft.com/office/powerpoint/2010/main" val="81876021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8918A-4E39-4274-85A9-72E6CAB97142}"/>
              </a:ext>
            </a:extLst>
          </p:cNvPr>
          <p:cNvSpPr>
            <a:spLocks noGrp="1"/>
          </p:cNvSpPr>
          <p:nvPr>
            <p:ph type="title"/>
          </p:nvPr>
        </p:nvSpPr>
        <p:spPr>
          <a:xfrm>
            <a:off x="457199" y="215371"/>
            <a:ext cx="8411029" cy="1097279"/>
          </a:xfrm>
        </p:spPr>
        <p:txBody>
          <a:bodyPr/>
          <a:lstStyle/>
          <a:p>
            <a:r>
              <a:rPr lang="en-US" sz="3400" dirty="0"/>
              <a:t>Pregnancy and Oral Contraceptives </a:t>
            </a:r>
            <a:r>
              <a:rPr lang="en-US" sz="2000" b="0" dirty="0"/>
              <a:t>(3 of 3)</a:t>
            </a:r>
          </a:p>
        </p:txBody>
      </p:sp>
      <p:sp>
        <p:nvSpPr>
          <p:cNvPr id="3" name="Content Placeholder 2">
            <a:extLst>
              <a:ext uri="{FF2B5EF4-FFF2-40B4-BE49-F238E27FC236}">
                <a16:creationId xmlns:a16="http://schemas.microsoft.com/office/drawing/2014/main" id="{E11624FB-18AD-431F-97C2-8D29583FF37A}"/>
              </a:ext>
            </a:extLst>
          </p:cNvPr>
          <p:cNvSpPr>
            <a:spLocks noGrp="1"/>
          </p:cNvSpPr>
          <p:nvPr>
            <p:ph sz="quarter" idx="13"/>
          </p:nvPr>
        </p:nvSpPr>
        <p:spPr>
          <a:xfrm>
            <a:off x="457199" y="1852659"/>
            <a:ext cx="8411028" cy="4434275"/>
          </a:xfrm>
        </p:spPr>
        <p:txBody>
          <a:bodyPr/>
          <a:lstStyle/>
          <a:p>
            <a:r>
              <a:rPr lang="en-US" altLang="en-US" dirty="0">
                <a:cs typeface="Calibri" panose="020F0502020204030204" pitchFamily="34" charset="0"/>
              </a:rPr>
              <a:t>Estrogen therapy, high dose O</a:t>
            </a:r>
            <a:r>
              <a:rPr lang="en-US" altLang="en-US" sz="100" dirty="0">
                <a:cs typeface="Calibri" panose="020F0502020204030204" pitchFamily="34" charset="0"/>
              </a:rPr>
              <a:t> </a:t>
            </a:r>
            <a:r>
              <a:rPr lang="en-US" altLang="en-US" dirty="0">
                <a:cs typeface="Calibri" panose="020F0502020204030204" pitchFamily="34" charset="0"/>
              </a:rPr>
              <a:t>C</a:t>
            </a:r>
          </a:p>
          <a:p>
            <a:pPr lvl="1"/>
            <a:r>
              <a:rPr lang="en-US" altLang="en-US" dirty="0">
                <a:cs typeface="Calibri" panose="020F0502020204030204" pitchFamily="34" charset="0"/>
              </a:rPr>
              <a:t>Increase risk of thrombosis related to dose</a:t>
            </a:r>
          </a:p>
          <a:p>
            <a:pPr lvl="1"/>
            <a:r>
              <a:rPr lang="en-US" altLang="en-US" dirty="0">
                <a:cs typeface="Calibri" panose="020F0502020204030204" pitchFamily="34" charset="0"/>
              </a:rPr>
              <a:t>Changes in levels of many coagulation proteins</a:t>
            </a:r>
          </a:p>
          <a:p>
            <a:pPr lvl="1"/>
            <a:r>
              <a:rPr lang="en-US" altLang="en-US" dirty="0">
                <a:cs typeface="Calibri" panose="020F0502020204030204" pitchFamily="34" charset="0"/>
              </a:rPr>
              <a:t>Individuals with thrombotic risk factors</a:t>
            </a:r>
          </a:p>
          <a:p>
            <a:pPr lvl="2"/>
            <a:r>
              <a:rPr lang="en-US" altLang="en-US" dirty="0">
                <a:cs typeface="Calibri" panose="020F0502020204030204" pitchFamily="34" charset="0"/>
              </a:rPr>
              <a:t>Evaluate before estrogen R</a:t>
            </a:r>
            <a:r>
              <a:rPr lang="en-US" altLang="en-US" sz="100" dirty="0">
                <a:cs typeface="Calibri" panose="020F0502020204030204" pitchFamily="34" charset="0"/>
              </a:rPr>
              <a:t> </a:t>
            </a:r>
            <a:r>
              <a:rPr lang="en-US" altLang="en-US" dirty="0">
                <a:cs typeface="Calibri" panose="020F0502020204030204" pitchFamily="34" charset="0"/>
              </a:rPr>
              <a:t>x begun</a:t>
            </a:r>
          </a:p>
        </p:txBody>
      </p:sp>
    </p:spTree>
    <p:extLst>
      <p:ext uri="{BB962C8B-B14F-4D97-AF65-F5344CB8AC3E}">
        <p14:creationId xmlns:p14="http://schemas.microsoft.com/office/powerpoint/2010/main" val="3892535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BD105-B27D-4168-9249-21D6007BB331}"/>
              </a:ext>
            </a:extLst>
          </p:cNvPr>
          <p:cNvSpPr>
            <a:spLocks noGrp="1"/>
          </p:cNvSpPr>
          <p:nvPr>
            <p:ph type="title"/>
          </p:nvPr>
        </p:nvSpPr>
        <p:spPr/>
        <p:txBody>
          <a:bodyPr/>
          <a:lstStyle/>
          <a:p>
            <a:r>
              <a:rPr lang="en-US" dirty="0"/>
              <a:t>Venous Thrombi-Formation </a:t>
            </a:r>
            <a:r>
              <a:rPr lang="en-US" sz="2000" b="0" dirty="0"/>
              <a:t>(1 of 3)</a:t>
            </a:r>
          </a:p>
        </p:txBody>
      </p:sp>
      <p:sp>
        <p:nvSpPr>
          <p:cNvPr id="3" name="Content Placeholder 2">
            <a:extLst>
              <a:ext uri="{FF2B5EF4-FFF2-40B4-BE49-F238E27FC236}">
                <a16:creationId xmlns:a16="http://schemas.microsoft.com/office/drawing/2014/main" id="{0297A454-6AB3-4641-A517-3632D47A5957}"/>
              </a:ext>
            </a:extLst>
          </p:cNvPr>
          <p:cNvSpPr>
            <a:spLocks noGrp="1"/>
          </p:cNvSpPr>
          <p:nvPr>
            <p:ph sz="quarter" idx="13"/>
          </p:nvPr>
        </p:nvSpPr>
        <p:spPr>
          <a:xfrm>
            <a:off x="457200" y="1835726"/>
            <a:ext cx="8229600" cy="4434275"/>
          </a:xfrm>
        </p:spPr>
        <p:txBody>
          <a:bodyPr/>
          <a:lstStyle/>
          <a:p>
            <a:r>
              <a:rPr lang="en-US" altLang="en-US" dirty="0">
                <a:cs typeface="Calibri" panose="020F0502020204030204" pitchFamily="34" charset="0"/>
              </a:rPr>
              <a:t>“Red thrombi”</a:t>
            </a:r>
          </a:p>
          <a:p>
            <a:pPr lvl="1"/>
            <a:r>
              <a:rPr lang="en-US" altLang="en-US" dirty="0">
                <a:cs typeface="Calibri" panose="020F0502020204030204" pitchFamily="34" charset="0"/>
              </a:rPr>
              <a:t>Composed primarily of red blood cells</a:t>
            </a:r>
          </a:p>
          <a:p>
            <a:pPr lvl="1"/>
            <a:r>
              <a:rPr lang="en-US" altLang="en-US" dirty="0">
                <a:cs typeface="Calibri" panose="020F0502020204030204" pitchFamily="34" charset="0"/>
              </a:rPr>
              <a:t>Trapped in the fibrin mesh</a:t>
            </a:r>
          </a:p>
          <a:p>
            <a:pPr lvl="2"/>
            <a:r>
              <a:rPr lang="en-US" altLang="en-US" dirty="0">
                <a:cs typeface="Calibri" panose="020F0502020204030204" pitchFamily="34" charset="0"/>
              </a:rPr>
              <a:t>Fewer platelets and leukocytes</a:t>
            </a:r>
          </a:p>
          <a:p>
            <a:pPr lvl="1"/>
            <a:r>
              <a:rPr lang="en-US" altLang="en-US" dirty="0">
                <a:cs typeface="Calibri" panose="020F0502020204030204" pitchFamily="34" charset="0"/>
              </a:rPr>
              <a:t>Usually form in regions of</a:t>
            </a:r>
          </a:p>
          <a:p>
            <a:pPr lvl="2"/>
            <a:r>
              <a:rPr lang="en-US" altLang="en-US" dirty="0">
                <a:cs typeface="Calibri" panose="020F0502020204030204" pitchFamily="34" charset="0"/>
              </a:rPr>
              <a:t>Slow or disturbed blood flow, lower shear rates</a:t>
            </a:r>
          </a:p>
          <a:p>
            <a:pPr lvl="2"/>
            <a:r>
              <a:rPr lang="en-US" altLang="en-US" dirty="0">
                <a:cs typeface="Calibri" panose="020F0502020204030204" pitchFamily="34" charset="0"/>
              </a:rPr>
              <a:t>Often in venous segments exposed to trauma</a:t>
            </a:r>
          </a:p>
        </p:txBody>
      </p:sp>
    </p:spTree>
    <p:extLst>
      <p:ext uri="{BB962C8B-B14F-4D97-AF65-F5344CB8AC3E}">
        <p14:creationId xmlns:p14="http://schemas.microsoft.com/office/powerpoint/2010/main" val="307004229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132F8-0990-4CF3-BE18-CC516E398B6F}"/>
              </a:ext>
            </a:extLst>
          </p:cNvPr>
          <p:cNvSpPr>
            <a:spLocks noGrp="1"/>
          </p:cNvSpPr>
          <p:nvPr>
            <p:ph type="title"/>
          </p:nvPr>
        </p:nvSpPr>
        <p:spPr/>
        <p:txBody>
          <a:bodyPr/>
          <a:lstStyle/>
          <a:p>
            <a:r>
              <a:rPr lang="en-US" dirty="0"/>
              <a:t>Postoperative State and Trauma</a:t>
            </a:r>
          </a:p>
        </p:txBody>
      </p:sp>
      <p:sp>
        <p:nvSpPr>
          <p:cNvPr id="3" name="Content Placeholder 2">
            <a:extLst>
              <a:ext uri="{FF2B5EF4-FFF2-40B4-BE49-F238E27FC236}">
                <a16:creationId xmlns:a16="http://schemas.microsoft.com/office/drawing/2014/main" id="{7AED75D0-10A3-4145-82C3-57E7529C8E13}"/>
              </a:ext>
            </a:extLst>
          </p:cNvPr>
          <p:cNvSpPr>
            <a:spLocks noGrp="1"/>
          </p:cNvSpPr>
          <p:nvPr>
            <p:ph sz="quarter" idx="13"/>
          </p:nvPr>
        </p:nvSpPr>
        <p:spPr>
          <a:xfrm>
            <a:off x="457200" y="1894993"/>
            <a:ext cx="8229600" cy="4434275"/>
          </a:xfrm>
        </p:spPr>
        <p:txBody>
          <a:bodyPr/>
          <a:lstStyle/>
          <a:p>
            <a:r>
              <a:rPr lang="en-US" altLang="en-US" dirty="0">
                <a:cs typeface="Calibri" panose="020F0502020204030204" pitchFamily="34" charset="0"/>
              </a:rPr>
              <a:t>D</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T and P</a:t>
            </a:r>
            <a:r>
              <a:rPr lang="en-US" altLang="en-US" sz="100" dirty="0">
                <a:cs typeface="Calibri" panose="020F0502020204030204" pitchFamily="34" charset="0"/>
              </a:rPr>
              <a:t> </a:t>
            </a:r>
            <a:r>
              <a:rPr lang="en-US" altLang="en-US" dirty="0">
                <a:cs typeface="Calibri" panose="020F0502020204030204" pitchFamily="34" charset="0"/>
              </a:rPr>
              <a:t>E</a:t>
            </a:r>
          </a:p>
          <a:p>
            <a:pPr lvl="1"/>
            <a:r>
              <a:rPr lang="en-US" altLang="en-US" dirty="0">
                <a:cs typeface="Calibri" panose="020F0502020204030204" pitchFamily="34" charset="0"/>
              </a:rPr>
              <a:t>Occur in postoperative patients (depending on type of surgery)</a:t>
            </a:r>
          </a:p>
          <a:p>
            <a:pPr lvl="2"/>
            <a:r>
              <a:rPr lang="en-US" altLang="en-US" dirty="0">
                <a:cs typeface="Calibri" panose="020F0502020204030204" pitchFamily="34" charset="0"/>
              </a:rPr>
              <a:t>Influenced by patient age, previous V</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E, coexistence of malignancy, inherited thrombophilia, prolonged surgical and immobilization times</a:t>
            </a:r>
          </a:p>
          <a:p>
            <a:pPr lvl="1"/>
            <a:r>
              <a:rPr lang="en-US" altLang="en-US" dirty="0">
                <a:cs typeface="Calibri" panose="020F0502020204030204" pitchFamily="34" charset="0"/>
              </a:rPr>
              <a:t>Encountered after major trauma</a:t>
            </a:r>
          </a:p>
          <a:p>
            <a:pPr lvl="2"/>
            <a:r>
              <a:rPr lang="en-US" altLang="en-US" dirty="0">
                <a:cs typeface="Calibri" panose="020F0502020204030204" pitchFamily="34" charset="0"/>
              </a:rPr>
              <a:t>Possible causes: exposure of T</a:t>
            </a:r>
            <a:r>
              <a:rPr lang="en-US" altLang="en-US" sz="100" dirty="0">
                <a:cs typeface="Calibri" panose="020F0502020204030204" pitchFamily="34" charset="0"/>
              </a:rPr>
              <a:t> </a:t>
            </a:r>
            <a:r>
              <a:rPr lang="en-US" altLang="en-US" dirty="0">
                <a:cs typeface="Calibri" panose="020F0502020204030204" pitchFamily="34" charset="0"/>
              </a:rPr>
              <a:t>F, elevated fibrinogen, ↓ A</a:t>
            </a:r>
            <a:r>
              <a:rPr lang="en-US" altLang="en-US" sz="100" dirty="0">
                <a:cs typeface="Calibri" panose="020F0502020204030204" pitchFamily="34" charset="0"/>
              </a:rPr>
              <a:t> </a:t>
            </a:r>
            <a:r>
              <a:rPr lang="en-US" altLang="en-US" dirty="0">
                <a:cs typeface="Calibri" panose="020F0502020204030204" pitchFamily="34" charset="0"/>
              </a:rPr>
              <a:t>T, P</a:t>
            </a:r>
            <a:r>
              <a:rPr lang="en-US" altLang="en-US" sz="100" dirty="0">
                <a:cs typeface="Calibri" panose="020F0502020204030204" pitchFamily="34" charset="0"/>
              </a:rPr>
              <a:t> </a:t>
            </a:r>
            <a:r>
              <a:rPr lang="en-US" altLang="en-US" dirty="0">
                <a:cs typeface="Calibri" panose="020F0502020204030204" pitchFamily="34" charset="0"/>
              </a:rPr>
              <a:t>C</a:t>
            </a:r>
          </a:p>
        </p:txBody>
      </p:sp>
    </p:spTree>
    <p:extLst>
      <p:ext uri="{BB962C8B-B14F-4D97-AF65-F5344CB8AC3E}">
        <p14:creationId xmlns:p14="http://schemas.microsoft.com/office/powerpoint/2010/main" val="245212162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F3512-4F0C-4F54-B033-253C8E8549DF}"/>
              </a:ext>
            </a:extLst>
          </p:cNvPr>
          <p:cNvSpPr>
            <a:spLocks noGrp="1"/>
          </p:cNvSpPr>
          <p:nvPr>
            <p:ph type="title"/>
          </p:nvPr>
        </p:nvSpPr>
        <p:spPr/>
        <p:txBody>
          <a:bodyPr/>
          <a:lstStyle/>
          <a:p>
            <a:r>
              <a:rPr lang="en-US" dirty="0"/>
              <a:t>Hematologic Disorders</a:t>
            </a:r>
          </a:p>
        </p:txBody>
      </p:sp>
      <p:sp>
        <p:nvSpPr>
          <p:cNvPr id="3" name="Content Placeholder 2">
            <a:extLst>
              <a:ext uri="{FF2B5EF4-FFF2-40B4-BE49-F238E27FC236}">
                <a16:creationId xmlns:a16="http://schemas.microsoft.com/office/drawing/2014/main" id="{214906D1-F7B1-41A4-9985-7711C229CAAE}"/>
              </a:ext>
            </a:extLst>
          </p:cNvPr>
          <p:cNvSpPr>
            <a:spLocks noGrp="1"/>
          </p:cNvSpPr>
          <p:nvPr>
            <p:ph sz="quarter" idx="13"/>
          </p:nvPr>
        </p:nvSpPr>
        <p:spPr>
          <a:xfrm>
            <a:off x="457200" y="1886526"/>
            <a:ext cx="8229600" cy="4434275"/>
          </a:xfrm>
        </p:spPr>
        <p:txBody>
          <a:bodyPr/>
          <a:lstStyle/>
          <a:p>
            <a:r>
              <a:rPr lang="en-US" altLang="en-US" dirty="0">
                <a:cs typeface="Calibri" panose="020F0502020204030204" pitchFamily="34" charset="0"/>
              </a:rPr>
              <a:t>Several hematologic disorders are associated with thrombosis</a:t>
            </a:r>
          </a:p>
          <a:p>
            <a:pPr lvl="1"/>
            <a:r>
              <a:rPr lang="en-US" altLang="en-US" dirty="0">
                <a:cs typeface="Calibri" panose="020F0502020204030204" pitchFamily="34" charset="0"/>
              </a:rPr>
              <a:t>Myeloproliferative neoplasms</a:t>
            </a:r>
          </a:p>
          <a:p>
            <a:pPr lvl="2"/>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M</a:t>
            </a:r>
            <a:r>
              <a:rPr lang="en-US" altLang="en-US" sz="100" dirty="0">
                <a:cs typeface="Calibri" panose="020F0502020204030204" pitchFamily="34" charset="0"/>
              </a:rPr>
              <a:t> </a:t>
            </a:r>
            <a:r>
              <a:rPr lang="en-US" altLang="en-US" dirty="0">
                <a:cs typeface="Calibri" panose="020F0502020204030204" pitchFamily="34" charset="0"/>
              </a:rPr>
              <a:t>F, E</a:t>
            </a:r>
            <a:r>
              <a:rPr lang="en-US" altLang="en-US" sz="100" dirty="0">
                <a:cs typeface="Calibri" panose="020F0502020204030204" pitchFamily="34" charset="0"/>
              </a:rPr>
              <a:t> </a:t>
            </a:r>
            <a:r>
              <a:rPr lang="en-US" altLang="en-US" dirty="0">
                <a:cs typeface="Calibri" panose="020F0502020204030204" pitchFamily="34" charset="0"/>
              </a:rPr>
              <a:t>T, P</a:t>
            </a:r>
            <a:r>
              <a:rPr lang="en-US" altLang="en-US" sz="100" dirty="0">
                <a:cs typeface="Calibri" panose="020F0502020204030204" pitchFamily="34" charset="0"/>
              </a:rPr>
              <a:t> </a:t>
            </a:r>
            <a:r>
              <a:rPr lang="en-US" altLang="en-US" dirty="0">
                <a:cs typeface="Calibri" panose="020F0502020204030204" pitchFamily="34" charset="0"/>
              </a:rPr>
              <a:t>V,</a:t>
            </a:r>
          </a:p>
          <a:p>
            <a:pPr lvl="1"/>
            <a:r>
              <a:rPr lang="en-US" altLang="en-US" dirty="0">
                <a:cs typeface="Calibri" panose="020F0502020204030204" pitchFamily="34" charset="0"/>
              </a:rPr>
              <a:t>Sickle cell anemia</a:t>
            </a:r>
          </a:p>
          <a:p>
            <a:pPr lvl="1"/>
            <a:r>
              <a:rPr lang="en-US" altLang="en-US" dirty="0">
                <a:cs typeface="Calibri" panose="020F0502020204030204" pitchFamily="34" charset="0"/>
              </a:rPr>
              <a:t>Acute promyelocytic leukemia</a:t>
            </a:r>
          </a:p>
          <a:p>
            <a:pPr lvl="1"/>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N</a:t>
            </a:r>
            <a:r>
              <a:rPr lang="en-US" altLang="en-US" sz="100" dirty="0">
                <a:cs typeface="Calibri" panose="020F0502020204030204" pitchFamily="34" charset="0"/>
              </a:rPr>
              <a:t> </a:t>
            </a:r>
            <a:r>
              <a:rPr lang="en-US" altLang="en-US" dirty="0">
                <a:cs typeface="Calibri" panose="020F0502020204030204" pitchFamily="34" charset="0"/>
              </a:rPr>
              <a:t>H</a:t>
            </a:r>
          </a:p>
        </p:txBody>
      </p:sp>
    </p:spTree>
    <p:extLst>
      <p:ext uri="{BB962C8B-B14F-4D97-AF65-F5344CB8AC3E}">
        <p14:creationId xmlns:p14="http://schemas.microsoft.com/office/powerpoint/2010/main" val="301497618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73E24-826D-4B9B-A663-A337E126038D}"/>
              </a:ext>
            </a:extLst>
          </p:cNvPr>
          <p:cNvSpPr>
            <a:spLocks noGrp="1"/>
          </p:cNvSpPr>
          <p:nvPr>
            <p:ph type="ctrTitle"/>
          </p:nvPr>
        </p:nvSpPr>
        <p:spPr>
          <a:xfrm>
            <a:off x="562535" y="1490134"/>
            <a:ext cx="8018929" cy="2838451"/>
          </a:xfrm>
        </p:spPr>
        <p:txBody>
          <a:bodyPr lIns="0" tIns="0" rIns="0" bIns="0">
            <a:noAutofit/>
          </a:bodyPr>
          <a:lstStyle/>
          <a:p>
            <a:r>
              <a:rPr lang="en-US" sz="6000" dirty="0"/>
              <a:t>Laboratory Testing in Patients with Suspected Thrombosis</a:t>
            </a:r>
          </a:p>
        </p:txBody>
      </p:sp>
    </p:spTree>
    <p:extLst>
      <p:ext uri="{BB962C8B-B14F-4D97-AF65-F5344CB8AC3E}">
        <p14:creationId xmlns:p14="http://schemas.microsoft.com/office/powerpoint/2010/main" val="349007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D91DA-39A6-4E0B-B255-4C601CACCAF8}"/>
              </a:ext>
            </a:extLst>
          </p:cNvPr>
          <p:cNvSpPr>
            <a:spLocks noGrp="1"/>
          </p:cNvSpPr>
          <p:nvPr>
            <p:ph type="title"/>
          </p:nvPr>
        </p:nvSpPr>
        <p:spPr/>
        <p:txBody>
          <a:bodyPr/>
          <a:lstStyle/>
          <a:p>
            <a:r>
              <a:rPr lang="en-US" dirty="0"/>
              <a:t>Laboratory Evaluation-Thrombosis</a:t>
            </a:r>
          </a:p>
        </p:txBody>
      </p:sp>
      <p:sp>
        <p:nvSpPr>
          <p:cNvPr id="3" name="Content Placeholder 2">
            <a:extLst>
              <a:ext uri="{FF2B5EF4-FFF2-40B4-BE49-F238E27FC236}">
                <a16:creationId xmlns:a16="http://schemas.microsoft.com/office/drawing/2014/main" id="{12841F0F-CCA4-4F8B-947B-FF96C7FF7C3D}"/>
              </a:ext>
            </a:extLst>
          </p:cNvPr>
          <p:cNvSpPr>
            <a:spLocks noGrp="1"/>
          </p:cNvSpPr>
          <p:nvPr>
            <p:ph sz="quarter" idx="13"/>
          </p:nvPr>
        </p:nvSpPr>
        <p:spPr>
          <a:xfrm>
            <a:off x="457200" y="1886526"/>
            <a:ext cx="8229600" cy="4434275"/>
          </a:xfrm>
        </p:spPr>
        <p:txBody>
          <a:bodyPr/>
          <a:lstStyle/>
          <a:p>
            <a:r>
              <a:rPr lang="en-US" altLang="en-US" sz="2000" dirty="0">
                <a:cs typeface="Calibri" panose="020F0502020204030204" pitchFamily="34" charset="0"/>
              </a:rPr>
              <a:t>Differentiate</a:t>
            </a:r>
          </a:p>
          <a:p>
            <a:pPr lvl="1"/>
            <a:r>
              <a:rPr lang="en-US" altLang="en-US" sz="2000" dirty="0">
                <a:cs typeface="Calibri" panose="020F0502020204030204" pitchFamily="34" charset="0"/>
              </a:rPr>
              <a:t>Inherited v</a:t>
            </a:r>
            <a:r>
              <a:rPr lang="en-US" altLang="en-US" sz="100" dirty="0">
                <a:solidFill>
                  <a:schemeClr val="bg1"/>
                </a:solidFill>
                <a:cs typeface="Calibri" panose="020F0502020204030204" pitchFamily="34" charset="0"/>
              </a:rPr>
              <a:t>ersu</a:t>
            </a:r>
            <a:r>
              <a:rPr lang="en-US" altLang="en-US" sz="2000" dirty="0">
                <a:cs typeface="Calibri" panose="020F0502020204030204" pitchFamily="34" charset="0"/>
              </a:rPr>
              <a:t>s acquired thrombophilia</a:t>
            </a:r>
          </a:p>
          <a:p>
            <a:pPr lvl="2"/>
            <a:r>
              <a:rPr lang="en-US" altLang="en-US" sz="2000" dirty="0">
                <a:cs typeface="Calibri" panose="020F0502020204030204" pitchFamily="34" charset="0"/>
              </a:rPr>
              <a:t>Hereditary defects → lifelong risk of developing thrombosis</a:t>
            </a:r>
          </a:p>
          <a:p>
            <a:pPr lvl="2"/>
            <a:r>
              <a:rPr lang="en-US" altLang="en-US" sz="2000" dirty="0">
                <a:cs typeface="Calibri" panose="020F0502020204030204" pitchFamily="34" charset="0"/>
              </a:rPr>
              <a:t>Clinical circumstances (pregnancy, O</a:t>
            </a:r>
            <a:r>
              <a:rPr lang="en-US" altLang="en-US" sz="100" dirty="0">
                <a:cs typeface="Calibri" panose="020F0502020204030204" pitchFamily="34" charset="0"/>
              </a:rPr>
              <a:t> </a:t>
            </a:r>
            <a:r>
              <a:rPr lang="en-US" altLang="en-US" sz="2000" dirty="0">
                <a:cs typeface="Calibri" panose="020F0502020204030204" pitchFamily="34" charset="0"/>
              </a:rPr>
              <a:t>C use) can trigger event</a:t>
            </a:r>
          </a:p>
          <a:p>
            <a:pPr lvl="1"/>
            <a:r>
              <a:rPr lang="en-US" altLang="en-US" sz="2000" dirty="0">
                <a:cs typeface="Calibri" panose="020F0502020204030204" pitchFamily="34" charset="0"/>
              </a:rPr>
              <a:t>Samples should not be drawn during a thrombotic episode</a:t>
            </a:r>
          </a:p>
          <a:p>
            <a:pPr lvl="1"/>
            <a:r>
              <a:rPr lang="en-US" altLang="en-US" sz="2000" dirty="0">
                <a:cs typeface="Calibri" panose="020F0502020204030204" pitchFamily="34" charset="0"/>
              </a:rPr>
              <a:t>Note anticoagulant therapy</a:t>
            </a:r>
          </a:p>
          <a:p>
            <a:pPr lvl="2"/>
            <a:r>
              <a:rPr lang="en-US" altLang="en-US" sz="2000" dirty="0">
                <a:cs typeface="Calibri" panose="020F0502020204030204" pitchFamily="34" charset="0"/>
              </a:rPr>
              <a:t>Can effect levels of various clotting proteins</a:t>
            </a:r>
          </a:p>
          <a:p>
            <a:pPr lvl="1"/>
            <a:r>
              <a:rPr lang="en-US" altLang="en-US" sz="2000" dirty="0">
                <a:cs typeface="Calibri" panose="020F0502020204030204" pitchFamily="34" charset="0"/>
              </a:rPr>
              <a:t>Guidelines for thrombotic risk assessment</a:t>
            </a:r>
          </a:p>
          <a:p>
            <a:pPr lvl="2"/>
            <a:r>
              <a:rPr lang="en-US" altLang="en-US" sz="2000" dirty="0">
                <a:cs typeface="Calibri" panose="020F0502020204030204" pitchFamily="34" charset="0"/>
              </a:rPr>
              <a:t>Based on outcomes assessment</a:t>
            </a:r>
          </a:p>
          <a:p>
            <a:pPr lvl="1"/>
            <a:r>
              <a:rPr lang="en-US" altLang="en-US" sz="2000" dirty="0">
                <a:cs typeface="Calibri" panose="020F0502020204030204" pitchFamily="34" charset="0"/>
              </a:rPr>
              <a:t>Functional assays generally better screening tests than immunologic assays</a:t>
            </a:r>
          </a:p>
        </p:txBody>
      </p:sp>
    </p:spTree>
    <p:extLst>
      <p:ext uri="{BB962C8B-B14F-4D97-AF65-F5344CB8AC3E}">
        <p14:creationId xmlns:p14="http://schemas.microsoft.com/office/powerpoint/2010/main" val="245368061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8FC93-D582-4DC6-A68C-EDF38F7D3E06}"/>
              </a:ext>
            </a:extLst>
          </p:cNvPr>
          <p:cNvSpPr>
            <a:spLocks noGrp="1"/>
          </p:cNvSpPr>
          <p:nvPr>
            <p:ph type="title"/>
          </p:nvPr>
        </p:nvSpPr>
        <p:spPr/>
        <p:txBody>
          <a:bodyPr/>
          <a:lstStyle/>
          <a:p>
            <a:r>
              <a:rPr lang="en-US" sz="3400" dirty="0"/>
              <a:t>Figure 35-8 Protocol for Thrombotic Risk Testing</a:t>
            </a:r>
          </a:p>
        </p:txBody>
      </p:sp>
      <p:pic>
        <p:nvPicPr>
          <p:cNvPr id="4" name="Picture 3" descr="Testing begins with coagulation screening tests and proceeds according to the protocol established by the institution.&#10;Purpose_____________________________________________&#10;&#10;Screening to rule out anticoagulant therapy and acquired factor deficiencies, detect Antiphospholipid antibodies&#10;&#10;Common tests performed in a thrombotic risk battery&#10;&#10;&#10;&#10;&#10;&#10;&#10;Other tests as determined by institutional protocol&#10;&#10;&#10;&#10;&#10;&#10;&#10;&#10;&#10;&#10;Tests for concurrent thrombosis, for diagnostic purposes and to monitor thrombolytic therapy Tests___________________________________&#10;&#10;P T, A P T T, yields to &#10;&#10;&#10;Assays for &#10;Protein C&#10;Protein S&#10;A T&#10;A P C R&#10;Homocysteine&#10;Fibrinogen disorders, yields to &#10;Molecular assay for prothrombin G 2 0 2 1 0 A&#10;Assay for factor V I I I increase&#10;Tests for other Serpin deficiencies&#10;Evaluation or fibrinolytic proteins T R A, R A I o c sub g plasma inhibitor&#10;Factor X I I assay yields to&#10;&#10;&#10;&#10;&#10;D dimer&#10;Immunoassays for T A T complex, Fibrinopeptide A and prothrombin fragment 12&#10;">
            <a:extLst>
              <a:ext uri="{FF2B5EF4-FFF2-40B4-BE49-F238E27FC236}">
                <a16:creationId xmlns:a16="http://schemas.microsoft.com/office/drawing/2014/main" id="{FB977A52-D8CD-400B-AAD5-A00D82513B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7238" y="1878079"/>
            <a:ext cx="3209524" cy="4335064"/>
          </a:xfrm>
          <a:prstGeom prst="rect">
            <a:avLst/>
          </a:prstGeom>
        </p:spPr>
      </p:pic>
    </p:spTree>
    <p:extLst>
      <p:ext uri="{BB962C8B-B14F-4D97-AF65-F5344CB8AC3E}">
        <p14:creationId xmlns:p14="http://schemas.microsoft.com/office/powerpoint/2010/main" val="183633480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0D020-8AA8-4453-A895-019B35B004A7}"/>
              </a:ext>
            </a:extLst>
          </p:cNvPr>
          <p:cNvSpPr>
            <a:spLocks noGrp="1"/>
          </p:cNvSpPr>
          <p:nvPr>
            <p:ph type="title"/>
          </p:nvPr>
        </p:nvSpPr>
        <p:spPr/>
        <p:txBody>
          <a:bodyPr/>
          <a:lstStyle/>
          <a:p>
            <a:r>
              <a:rPr lang="en-US" sz="3400" dirty="0"/>
              <a:t>Table 35-12 Laboratory Tests Used to Diagnose Thrombophilia </a:t>
            </a:r>
            <a:r>
              <a:rPr lang="en-US" sz="2000" b="0" dirty="0"/>
              <a:t>(1 of 2)</a:t>
            </a:r>
          </a:p>
        </p:txBody>
      </p:sp>
      <p:graphicFrame>
        <p:nvGraphicFramePr>
          <p:cNvPr id="3" name="Table 2">
            <a:extLst>
              <a:ext uri="{FF2B5EF4-FFF2-40B4-BE49-F238E27FC236}">
                <a16:creationId xmlns:a16="http://schemas.microsoft.com/office/drawing/2014/main" id="{1426ADED-B8FE-46EC-B413-000EC024BE92}"/>
              </a:ext>
            </a:extLst>
          </p:cNvPr>
          <p:cNvGraphicFramePr>
            <a:graphicFrameLocks noGrp="1"/>
          </p:cNvGraphicFramePr>
          <p:nvPr>
            <p:extLst>
              <p:ext uri="{D42A27DB-BD31-4B8C-83A1-F6EECF244321}">
                <p14:modId xmlns:p14="http://schemas.microsoft.com/office/powerpoint/2010/main" val="960813766"/>
              </p:ext>
            </p:extLst>
          </p:nvPr>
        </p:nvGraphicFramePr>
        <p:xfrm>
          <a:off x="457200" y="1778000"/>
          <a:ext cx="8229600" cy="3708400"/>
        </p:xfrm>
        <a:graphic>
          <a:graphicData uri="http://schemas.openxmlformats.org/drawingml/2006/table">
            <a:tbl>
              <a:tblPr firstRow="1" bandRow="1">
                <a:tableStyleId>{2D5ABB26-0587-4C30-8999-92F81FD0307C}</a:tableStyleId>
              </a:tblPr>
              <a:tblGrid>
                <a:gridCol w="2706914">
                  <a:extLst>
                    <a:ext uri="{9D8B030D-6E8A-4147-A177-3AD203B41FA5}">
                      <a16:colId xmlns:a16="http://schemas.microsoft.com/office/drawing/2014/main" val="1574603238"/>
                    </a:ext>
                  </a:extLst>
                </a:gridCol>
                <a:gridCol w="2801257">
                  <a:extLst>
                    <a:ext uri="{9D8B030D-6E8A-4147-A177-3AD203B41FA5}">
                      <a16:colId xmlns:a16="http://schemas.microsoft.com/office/drawing/2014/main" val="725361080"/>
                    </a:ext>
                  </a:extLst>
                </a:gridCol>
                <a:gridCol w="1553029">
                  <a:extLst>
                    <a:ext uri="{9D8B030D-6E8A-4147-A177-3AD203B41FA5}">
                      <a16:colId xmlns:a16="http://schemas.microsoft.com/office/drawing/2014/main" val="2529804913"/>
                    </a:ext>
                  </a:extLst>
                </a:gridCol>
                <a:gridCol w="1168400">
                  <a:extLst>
                    <a:ext uri="{9D8B030D-6E8A-4147-A177-3AD203B41FA5}">
                      <a16:colId xmlns:a16="http://schemas.microsoft.com/office/drawing/2014/main" val="155998231"/>
                    </a:ext>
                  </a:extLst>
                </a:gridCol>
              </a:tblGrid>
              <a:tr h="370840">
                <a:tc>
                  <a:txBody>
                    <a:bodyPr/>
                    <a:lstStyle/>
                    <a:p>
                      <a:pPr marL="0" marR="0" lvl="0" indent="0" algn="l" defTabSz="914400" rtl="0" eaLnBrk="1" fontAlgn="auto" latinLnBrk="0" hangingPunct="1">
                        <a:lnSpc>
                          <a:spcPct val="100000"/>
                        </a:lnSpc>
                        <a:spcBef>
                          <a:spcPts val="0"/>
                        </a:spcBef>
                        <a:spcAft>
                          <a:spcPts val="600"/>
                        </a:spcAft>
                        <a:buClrTx/>
                        <a:buSzTx/>
                        <a:buFontTx/>
                        <a:buNone/>
                        <a:tabLst>
                          <a:tab pos="1401445" algn="l"/>
                          <a:tab pos="2957830" algn="l"/>
                        </a:tabLst>
                        <a:defRPr/>
                      </a:pPr>
                      <a:r>
                        <a:rPr kumimoji="0" lang="en-US" sz="16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600" b="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600" b="1" dirty="0">
                          <a:solidFill>
                            <a:srgbClr val="000000"/>
                          </a:solidFill>
                          <a:effectLst/>
                          <a:latin typeface="+mn-lt"/>
                          <a:ea typeface="Times New Roman" panose="02020603050405020304" pitchFamily="18" charset="0"/>
                          <a:cs typeface="Times New Roman" panose="02020603050405020304" pitchFamily="18" charset="0"/>
                        </a:rPr>
                        <a:t>Functional</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600" b="1" dirty="0">
                          <a:solidFill>
                            <a:srgbClr val="000000"/>
                          </a:solidFill>
                          <a:effectLst/>
                          <a:latin typeface="+mn-lt"/>
                          <a:ea typeface="Times New Roman" panose="02020603050405020304" pitchFamily="18" charset="0"/>
                          <a:cs typeface="Times New Roman" panose="02020603050405020304" pitchFamily="18" charset="0"/>
                        </a:rPr>
                        <a:t>Antigenic</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600" b="1" dirty="0">
                          <a:solidFill>
                            <a:srgbClr val="000000"/>
                          </a:solidFill>
                          <a:effectLst/>
                          <a:latin typeface="+mn-lt"/>
                          <a:ea typeface="Times New Roman" panose="02020603050405020304" pitchFamily="18" charset="0"/>
                          <a:cs typeface="Times New Roman" panose="02020603050405020304" pitchFamily="18" charset="0"/>
                        </a:rPr>
                        <a:t>Molecular</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6723274"/>
                  </a:ext>
                </a:extLst>
              </a:tr>
              <a:tr h="370840">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Antithrombin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6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9289692"/>
                  </a:ext>
                </a:extLst>
              </a:tr>
              <a:tr h="370840">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Heparin cofactor </a:t>
                      </a:r>
                      <a:r>
                        <a:rPr lang="en-US" sz="1600" dirty="0" err="1">
                          <a:solidFill>
                            <a:srgbClr val="000000"/>
                          </a:solidFill>
                          <a:effectLst/>
                          <a:latin typeface="+mn-lt"/>
                          <a:ea typeface="Times New Roman" panose="02020603050405020304" pitchFamily="18" charset="0"/>
                          <a:cs typeface="Times New Roman" panose="02020603050405020304" pitchFamily="18" charset="0"/>
                        </a:rPr>
                        <a:t>II</a:t>
                      </a:r>
                      <a:r>
                        <a:rPr lang="en-US" sz="1600" dirty="0" err="1">
                          <a:solidFill>
                            <a:schemeClr val="bg1"/>
                          </a:solidFill>
                          <a:effectLst/>
                          <a:latin typeface="+mn-lt"/>
                          <a:ea typeface="Times New Roman" panose="02020603050405020304" pitchFamily="18" charset="0"/>
                          <a:cs typeface="Times New Roman" panose="02020603050405020304" pitchFamily="18" charset="0"/>
                        </a:rPr>
                        <a:t>Two</a:t>
                      </a:r>
                      <a:endParaRPr lang="en-US" sz="16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6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3570997"/>
                  </a:ext>
                </a:extLst>
              </a:tr>
              <a:tr h="370840">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Protein 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6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4176456"/>
                  </a:ext>
                </a:extLst>
              </a:tr>
              <a:tr h="370840">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Protein 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Free 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Total 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6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4171745"/>
                  </a:ext>
                </a:extLst>
              </a:tr>
              <a:tr h="370840">
                <a:tc>
                  <a:txBody>
                    <a:bodyPr/>
                    <a:lstStyle/>
                    <a:p>
                      <a:pPr marL="0" marR="0" lvl="0" indent="0" algn="l" defTabSz="914400" rtl="0" eaLnBrk="1" fontAlgn="auto" latinLnBrk="0" hangingPunct="1">
                        <a:lnSpc>
                          <a:spcPct val="100000"/>
                        </a:lnSpc>
                        <a:spcBef>
                          <a:spcPts val="0"/>
                        </a:spcBef>
                        <a:spcAft>
                          <a:spcPts val="600"/>
                        </a:spcAft>
                        <a:buClrTx/>
                        <a:buSzTx/>
                        <a:buFontTx/>
                        <a:buNone/>
                        <a:tabLst>
                          <a:tab pos="1193800" algn="l"/>
                          <a:tab pos="2641600" algn="l"/>
                        </a:tabLst>
                        <a:defRPr/>
                      </a:pPr>
                      <a:r>
                        <a:rPr kumimoji="0" lang="en-US" sz="16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6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Free 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6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9994205"/>
                  </a:ext>
                </a:extLst>
              </a:tr>
              <a:tr h="370840">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A</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C</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6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46222"/>
                  </a:ext>
                </a:extLst>
              </a:tr>
              <a:tr h="370840">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Prothrombin G20210A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chemeClr val="bg1"/>
                          </a:solidFill>
                          <a:effectLst/>
                          <a:latin typeface="+mn-lt"/>
                          <a:ea typeface="Times New Roman" panose="02020603050405020304" pitchFamily="18" charset="0"/>
                          <a:cs typeface="Times New Roman" panose="02020603050405020304" pitchFamily="18" charset="0"/>
                        </a:rPr>
                        <a:t>Blank</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6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6905763"/>
                  </a:ext>
                </a:extLst>
              </a:tr>
              <a:tr h="370840">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Tissue factor pathway inhibitor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1290058"/>
                  </a:ext>
                </a:extLst>
              </a:tr>
              <a:tr h="370840">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Hyperhomocysteinemia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6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2794109"/>
                  </a:ext>
                </a:extLst>
              </a:tr>
            </a:tbl>
          </a:graphicData>
        </a:graphic>
      </p:graphicFrame>
    </p:spTree>
    <p:extLst>
      <p:ext uri="{BB962C8B-B14F-4D97-AF65-F5344CB8AC3E}">
        <p14:creationId xmlns:p14="http://schemas.microsoft.com/office/powerpoint/2010/main" val="14447446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0D020-8AA8-4453-A895-019B35B004A7}"/>
              </a:ext>
            </a:extLst>
          </p:cNvPr>
          <p:cNvSpPr>
            <a:spLocks noGrp="1"/>
          </p:cNvSpPr>
          <p:nvPr>
            <p:ph type="title"/>
          </p:nvPr>
        </p:nvSpPr>
        <p:spPr/>
        <p:txBody>
          <a:bodyPr/>
          <a:lstStyle/>
          <a:p>
            <a:r>
              <a:rPr lang="en-US" sz="3400" dirty="0"/>
              <a:t>Table 35-12 Laboratory Tests Used to Diagnose Thrombophilia </a:t>
            </a:r>
            <a:r>
              <a:rPr lang="en-US" sz="2000" b="0" dirty="0"/>
              <a:t>(2 of 2)</a:t>
            </a:r>
            <a:endParaRPr lang="en-US" sz="3400" dirty="0"/>
          </a:p>
        </p:txBody>
      </p:sp>
      <p:sp>
        <p:nvSpPr>
          <p:cNvPr id="5" name="Content Placeholder 4">
            <a:extLst>
              <a:ext uri="{FF2B5EF4-FFF2-40B4-BE49-F238E27FC236}">
                <a16:creationId xmlns:a16="http://schemas.microsoft.com/office/drawing/2014/main" id="{91ADB645-124C-4321-9C89-812628F37397}"/>
              </a:ext>
            </a:extLst>
          </p:cNvPr>
          <p:cNvSpPr>
            <a:spLocks noGrp="1"/>
          </p:cNvSpPr>
          <p:nvPr>
            <p:ph sz="quarter" idx="13"/>
          </p:nvPr>
        </p:nvSpPr>
        <p:spPr>
          <a:xfrm>
            <a:off x="457199" y="5940371"/>
            <a:ext cx="8543365" cy="478358"/>
          </a:xfrm>
        </p:spPr>
        <p:txBody>
          <a:bodyPr/>
          <a:lstStyle/>
          <a:p>
            <a:pPr marL="432" indent="0">
              <a:buNone/>
            </a:pPr>
            <a:r>
              <a:rPr lang="en-IN" sz="1200" dirty="0"/>
              <a:t>A</a:t>
            </a:r>
            <a:r>
              <a:rPr lang="en-IN" sz="100" dirty="0"/>
              <a:t> </a:t>
            </a:r>
            <a:r>
              <a:rPr lang="en-IN" sz="1200" dirty="0"/>
              <a:t>P</a:t>
            </a:r>
            <a:r>
              <a:rPr lang="en-IN" sz="100" dirty="0"/>
              <a:t> </a:t>
            </a:r>
            <a:r>
              <a:rPr lang="en-IN" sz="1200" dirty="0"/>
              <a:t>C</a:t>
            </a:r>
            <a:r>
              <a:rPr lang="en-IN" sz="100" dirty="0"/>
              <a:t> </a:t>
            </a:r>
            <a:r>
              <a:rPr lang="en-IN" sz="1200" dirty="0"/>
              <a:t>E, activated protein C resistance; C</a:t>
            </a:r>
            <a:r>
              <a:rPr lang="en-IN" sz="100" dirty="0"/>
              <a:t> </a:t>
            </a:r>
            <a:r>
              <a:rPr lang="en-IN" sz="1200" dirty="0"/>
              <a:t>B</a:t>
            </a:r>
            <a:r>
              <a:rPr lang="en-IN" sz="100" dirty="0"/>
              <a:t> </a:t>
            </a:r>
            <a:r>
              <a:rPr lang="en-IN" sz="1200" dirty="0"/>
              <a:t>S, cystathionine </a:t>
            </a:r>
            <a:r>
              <a:rPr lang="el-GR" sz="1200" i="1" dirty="0"/>
              <a:t>β</a:t>
            </a:r>
            <a:r>
              <a:rPr lang="en-IN" sz="1200" dirty="0"/>
              <a:t> synthase; M</a:t>
            </a:r>
            <a:r>
              <a:rPr lang="en-IN" sz="100" dirty="0"/>
              <a:t> </a:t>
            </a:r>
            <a:r>
              <a:rPr lang="en-IN" sz="1200" dirty="0"/>
              <a:t>T</a:t>
            </a:r>
            <a:r>
              <a:rPr lang="en-IN" sz="100" dirty="0"/>
              <a:t> </a:t>
            </a:r>
            <a:r>
              <a:rPr lang="en-IN" sz="1200" dirty="0"/>
              <a:t>H</a:t>
            </a:r>
            <a:r>
              <a:rPr lang="en-IN" sz="100" dirty="0"/>
              <a:t> </a:t>
            </a:r>
            <a:r>
              <a:rPr lang="en-IN" sz="1200" dirty="0"/>
              <a:t>F</a:t>
            </a:r>
            <a:r>
              <a:rPr lang="en-IN" sz="100" dirty="0"/>
              <a:t> </a:t>
            </a:r>
            <a:r>
              <a:rPr lang="en-IN" sz="1200" dirty="0"/>
              <a:t>R, methylene tetrahydrofolate reductase; A</a:t>
            </a:r>
            <a:r>
              <a:rPr lang="en-IN" sz="100" dirty="0"/>
              <a:t> </a:t>
            </a:r>
            <a:r>
              <a:rPr lang="en-IN" sz="1200" dirty="0"/>
              <a:t>P</a:t>
            </a:r>
            <a:r>
              <a:rPr lang="en-IN" sz="100" dirty="0"/>
              <a:t> </a:t>
            </a:r>
            <a:r>
              <a:rPr lang="en-IN" sz="1200" dirty="0"/>
              <a:t>T</a:t>
            </a:r>
            <a:r>
              <a:rPr lang="en-IN" sz="100" dirty="0"/>
              <a:t> </a:t>
            </a:r>
            <a:r>
              <a:rPr lang="en-IN" sz="1200" dirty="0" err="1"/>
              <a:t>T</a:t>
            </a:r>
            <a:r>
              <a:rPr lang="en-IN" sz="1200" dirty="0"/>
              <a:t>, activated partial thromboplastin time.</a:t>
            </a:r>
          </a:p>
        </p:txBody>
      </p:sp>
      <p:graphicFrame>
        <p:nvGraphicFramePr>
          <p:cNvPr id="3" name="Table 2">
            <a:extLst>
              <a:ext uri="{FF2B5EF4-FFF2-40B4-BE49-F238E27FC236}">
                <a16:creationId xmlns:a16="http://schemas.microsoft.com/office/drawing/2014/main" id="{1426ADED-B8FE-46EC-B413-000EC024BE92}"/>
              </a:ext>
            </a:extLst>
          </p:cNvPr>
          <p:cNvGraphicFramePr>
            <a:graphicFrameLocks noGrp="1"/>
          </p:cNvGraphicFramePr>
          <p:nvPr>
            <p:extLst>
              <p:ext uri="{D42A27DB-BD31-4B8C-83A1-F6EECF244321}">
                <p14:modId xmlns:p14="http://schemas.microsoft.com/office/powerpoint/2010/main" val="957834142"/>
              </p:ext>
            </p:extLst>
          </p:nvPr>
        </p:nvGraphicFramePr>
        <p:xfrm>
          <a:off x="457200" y="1769533"/>
          <a:ext cx="8229600" cy="4058920"/>
        </p:xfrm>
        <a:graphic>
          <a:graphicData uri="http://schemas.openxmlformats.org/drawingml/2006/table">
            <a:tbl>
              <a:tblPr firstRow="1" bandRow="1">
                <a:tableStyleId>{2D5ABB26-0587-4C30-8999-92F81FD0307C}</a:tableStyleId>
              </a:tblPr>
              <a:tblGrid>
                <a:gridCol w="2706914">
                  <a:extLst>
                    <a:ext uri="{9D8B030D-6E8A-4147-A177-3AD203B41FA5}">
                      <a16:colId xmlns:a16="http://schemas.microsoft.com/office/drawing/2014/main" val="1574603238"/>
                    </a:ext>
                  </a:extLst>
                </a:gridCol>
                <a:gridCol w="2801257">
                  <a:extLst>
                    <a:ext uri="{9D8B030D-6E8A-4147-A177-3AD203B41FA5}">
                      <a16:colId xmlns:a16="http://schemas.microsoft.com/office/drawing/2014/main" val="725361080"/>
                    </a:ext>
                  </a:extLst>
                </a:gridCol>
                <a:gridCol w="1553029">
                  <a:extLst>
                    <a:ext uri="{9D8B030D-6E8A-4147-A177-3AD203B41FA5}">
                      <a16:colId xmlns:a16="http://schemas.microsoft.com/office/drawing/2014/main" val="2529804913"/>
                    </a:ext>
                  </a:extLst>
                </a:gridCol>
                <a:gridCol w="1168400">
                  <a:extLst>
                    <a:ext uri="{9D8B030D-6E8A-4147-A177-3AD203B41FA5}">
                      <a16:colId xmlns:a16="http://schemas.microsoft.com/office/drawing/2014/main" val="155998231"/>
                    </a:ext>
                  </a:extLst>
                </a:gridCol>
              </a:tblGrid>
              <a:tr h="370840">
                <a:tc>
                  <a:txBody>
                    <a:bodyPr/>
                    <a:lstStyle/>
                    <a:p>
                      <a:pPr marL="0" marR="0">
                        <a:spcBef>
                          <a:spcPts val="0"/>
                        </a:spcBef>
                        <a:spcAft>
                          <a:spcPts val="600"/>
                        </a:spcAft>
                        <a:tabLst>
                          <a:tab pos="1401445" algn="l"/>
                          <a:tab pos="2957830" algn="l"/>
                        </a:tabLst>
                      </a:pPr>
                      <a:r>
                        <a:rPr kumimoji="0" lang="en-US" sz="16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6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600" b="1" dirty="0">
                          <a:solidFill>
                            <a:srgbClr val="000000"/>
                          </a:solidFill>
                          <a:effectLst/>
                          <a:latin typeface="+mn-lt"/>
                          <a:ea typeface="Times New Roman" panose="02020603050405020304" pitchFamily="18" charset="0"/>
                          <a:cs typeface="Times New Roman" panose="02020603050405020304" pitchFamily="18" charset="0"/>
                        </a:rPr>
                        <a:t>Functional</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600" b="1" dirty="0">
                          <a:solidFill>
                            <a:srgbClr val="000000"/>
                          </a:solidFill>
                          <a:effectLst/>
                          <a:latin typeface="+mn-lt"/>
                          <a:ea typeface="Times New Roman" panose="02020603050405020304" pitchFamily="18" charset="0"/>
                          <a:cs typeface="Times New Roman" panose="02020603050405020304" pitchFamily="18" charset="0"/>
                        </a:rPr>
                        <a:t>Antigenic</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600" b="1" dirty="0">
                          <a:solidFill>
                            <a:srgbClr val="000000"/>
                          </a:solidFill>
                          <a:effectLst/>
                          <a:latin typeface="+mn-lt"/>
                          <a:ea typeface="Times New Roman" panose="02020603050405020304" pitchFamily="18" charset="0"/>
                          <a:cs typeface="Times New Roman" panose="02020603050405020304" pitchFamily="18" charset="0"/>
                        </a:rPr>
                        <a:t>Molecular</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6723274"/>
                  </a:ext>
                </a:extLst>
              </a:tr>
              <a:tr h="370840">
                <a:tc>
                  <a:txBody>
                    <a:bodyPr/>
                    <a:lstStyle/>
                    <a:p>
                      <a:pPr marL="0" marR="0" indent="174625">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C</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B</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S mutations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6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endParaRPr lang="en-US" sz="16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7927178"/>
                  </a:ext>
                </a:extLst>
              </a:tr>
              <a:tr h="370840">
                <a:tc>
                  <a:txBody>
                    <a:bodyPr/>
                    <a:lstStyle/>
                    <a:p>
                      <a:pPr marL="0" marR="0" indent="174625">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M</a:t>
                      </a:r>
                      <a:r>
                        <a:rPr lang="en-US" sz="100" u="sng"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T</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H</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F</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R mutations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6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endParaRPr lang="en-US" sz="16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2258177"/>
                  </a:ext>
                </a:extLst>
              </a:tr>
              <a:tr h="370840">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Fibrinogen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6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0182533"/>
                  </a:ext>
                </a:extLst>
              </a:tr>
              <a:tr h="370840">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Factor XII </a:t>
                      </a:r>
                      <a:r>
                        <a:rPr lang="en-US" sz="1600" dirty="0">
                          <a:solidFill>
                            <a:schemeClr val="bg1"/>
                          </a:solidFill>
                          <a:effectLst/>
                          <a:latin typeface="+mn-lt"/>
                          <a:ea typeface="Times New Roman" panose="02020603050405020304" pitchFamily="18" charset="0"/>
                          <a:cs typeface="Times New Roman" panose="02020603050405020304" pitchFamily="18" charset="0"/>
                        </a:rPr>
                        <a:t>Twelve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6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4476276"/>
                  </a:ext>
                </a:extLst>
              </a:tr>
              <a:tr h="370840">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Plasminogen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6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5368734"/>
                  </a:ext>
                </a:extLst>
              </a:tr>
              <a:tr h="370840">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Tissue plasminogen activator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6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8692503"/>
                  </a:ext>
                </a:extLst>
              </a:tr>
              <a:tr h="370840">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Plasminogen activator inhibitor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6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2494370"/>
                  </a:ext>
                </a:extLst>
              </a:tr>
              <a:tr h="370840">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Antiphospholipid antibodies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Screening with A</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T</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600" dirty="0" err="1">
                          <a:solidFill>
                            <a:srgbClr val="000000"/>
                          </a:solidFill>
                          <a:effectLst/>
                          <a:latin typeface="+mn-lt"/>
                          <a:ea typeface="Times New Roman" panose="02020603050405020304" pitchFamily="18" charset="0"/>
                          <a:cs typeface="Times New Roman" panose="02020603050405020304" pitchFamily="18" charset="0"/>
                        </a:rPr>
                        <a:t>T</a:t>
                      </a:r>
                      <a:r>
                        <a:rPr lang="en-US" sz="1600" dirty="0">
                          <a:solidFill>
                            <a:srgbClr val="000000"/>
                          </a:solidFill>
                          <a:effectLst/>
                          <a:latin typeface="+mn-lt"/>
                          <a:ea typeface="Times New Roman" panose="02020603050405020304" pitchFamily="18" charset="0"/>
                          <a:cs typeface="Times New Roman" panose="02020603050405020304" pitchFamily="18" charset="0"/>
                        </a:rPr>
                        <a:t>; specific confirmatory tests including platelet neutralization and dilute Russell’s viper venom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6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6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5640542"/>
                  </a:ext>
                </a:extLst>
              </a:tr>
            </a:tbl>
          </a:graphicData>
        </a:graphic>
      </p:graphicFrame>
    </p:spTree>
    <p:extLst>
      <p:ext uri="{BB962C8B-B14F-4D97-AF65-F5344CB8AC3E}">
        <p14:creationId xmlns:p14="http://schemas.microsoft.com/office/powerpoint/2010/main" val="310538544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294BF-C05C-47A0-8D29-E3E385D0E5D1}"/>
              </a:ext>
            </a:extLst>
          </p:cNvPr>
          <p:cNvSpPr>
            <a:spLocks noGrp="1"/>
          </p:cNvSpPr>
          <p:nvPr>
            <p:ph type="ctrTitle"/>
          </p:nvPr>
        </p:nvSpPr>
        <p:spPr/>
        <p:txBody>
          <a:bodyPr lIns="0" tIns="0" rIns="0" bIns="0"/>
          <a:lstStyle/>
          <a:p>
            <a:r>
              <a:rPr lang="en-US" dirty="0"/>
              <a:t>Anticoagulant Therapy</a:t>
            </a:r>
          </a:p>
        </p:txBody>
      </p:sp>
    </p:spTree>
    <p:extLst>
      <p:ext uri="{BB962C8B-B14F-4D97-AF65-F5344CB8AC3E}">
        <p14:creationId xmlns:p14="http://schemas.microsoft.com/office/powerpoint/2010/main" val="108467794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8FE48-F009-41CF-801C-3A6DAA33BC1D}"/>
              </a:ext>
            </a:extLst>
          </p:cNvPr>
          <p:cNvSpPr>
            <a:spLocks noGrp="1"/>
          </p:cNvSpPr>
          <p:nvPr>
            <p:ph type="title"/>
          </p:nvPr>
        </p:nvSpPr>
        <p:spPr/>
        <p:txBody>
          <a:bodyPr/>
          <a:lstStyle/>
          <a:p>
            <a:r>
              <a:rPr lang="en-US" dirty="0"/>
              <a:t>Introduction-Anticoagulant Therapy</a:t>
            </a:r>
          </a:p>
        </p:txBody>
      </p:sp>
      <p:sp>
        <p:nvSpPr>
          <p:cNvPr id="3" name="Content Placeholder 2">
            <a:extLst>
              <a:ext uri="{FF2B5EF4-FFF2-40B4-BE49-F238E27FC236}">
                <a16:creationId xmlns:a16="http://schemas.microsoft.com/office/drawing/2014/main" id="{2D24736D-929B-4D31-9D75-8DEA9DBF3331}"/>
              </a:ext>
            </a:extLst>
          </p:cNvPr>
          <p:cNvSpPr>
            <a:spLocks noGrp="1"/>
          </p:cNvSpPr>
          <p:nvPr>
            <p:ph sz="quarter" idx="13"/>
          </p:nvPr>
        </p:nvSpPr>
        <p:spPr>
          <a:xfrm>
            <a:off x="457200" y="1835726"/>
            <a:ext cx="8469086" cy="4434275"/>
          </a:xfrm>
        </p:spPr>
        <p:txBody>
          <a:bodyPr/>
          <a:lstStyle/>
          <a:p>
            <a:r>
              <a:rPr lang="en-US" altLang="en-US" dirty="0">
                <a:cs typeface="Calibri" panose="020F0502020204030204" pitchFamily="34" charset="0"/>
              </a:rPr>
              <a:t>Arterial thrombosis</a:t>
            </a:r>
          </a:p>
          <a:p>
            <a:pPr lvl="1"/>
            <a:r>
              <a:rPr lang="en-US" altLang="en-US" dirty="0">
                <a:cs typeface="Calibri" panose="020F0502020204030204" pitchFamily="34" charset="0"/>
              </a:rPr>
              <a:t>Interaction of platelets with vessel wall atherosclerotic plaques</a:t>
            </a:r>
          </a:p>
          <a:p>
            <a:pPr lvl="1"/>
            <a:r>
              <a:rPr lang="en-US" altLang="en-US" dirty="0">
                <a:cs typeface="Calibri" panose="020F0502020204030204" pitchFamily="34" charset="0"/>
              </a:rPr>
              <a:t>Treat with antiplatelet drugs</a:t>
            </a:r>
          </a:p>
          <a:p>
            <a:pPr lvl="1"/>
            <a:r>
              <a:rPr lang="en-US" altLang="en-US" dirty="0">
                <a:cs typeface="Calibri" panose="020F0502020204030204" pitchFamily="34" charset="0"/>
              </a:rPr>
              <a:t>Thrombolytic therapy can be used for</a:t>
            </a:r>
          </a:p>
          <a:p>
            <a:pPr lvl="2"/>
            <a:r>
              <a:rPr lang="en-US" altLang="en-US" dirty="0">
                <a:cs typeface="Calibri" panose="020F0502020204030204" pitchFamily="34" charset="0"/>
              </a:rPr>
              <a:t>Acute arterial thrombosis</a:t>
            </a:r>
          </a:p>
          <a:p>
            <a:pPr lvl="3"/>
            <a:r>
              <a:rPr lang="en-US" altLang="en-US" dirty="0">
                <a:cs typeface="Calibri" panose="020F0502020204030204" pitchFamily="34" charset="0"/>
              </a:rPr>
              <a:t>Rapid clot lysis and restoration of blood flow may minimize tissue damage</a:t>
            </a:r>
          </a:p>
        </p:txBody>
      </p:sp>
    </p:spTree>
    <p:extLst>
      <p:ext uri="{BB962C8B-B14F-4D97-AF65-F5344CB8AC3E}">
        <p14:creationId xmlns:p14="http://schemas.microsoft.com/office/powerpoint/2010/main" val="12619055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3192B-9F94-4988-A285-2EAF7D931DD4}"/>
              </a:ext>
            </a:extLst>
          </p:cNvPr>
          <p:cNvSpPr>
            <a:spLocks noGrp="1"/>
          </p:cNvSpPr>
          <p:nvPr>
            <p:ph type="title"/>
          </p:nvPr>
        </p:nvSpPr>
        <p:spPr/>
        <p:txBody>
          <a:bodyPr/>
          <a:lstStyle/>
          <a:p>
            <a:r>
              <a:rPr lang="en-US" dirty="0"/>
              <a:t>Laboratory Evaluation-Therapy</a:t>
            </a:r>
          </a:p>
        </p:txBody>
      </p:sp>
      <p:sp>
        <p:nvSpPr>
          <p:cNvPr id="3" name="Content Placeholder 2">
            <a:extLst>
              <a:ext uri="{FF2B5EF4-FFF2-40B4-BE49-F238E27FC236}">
                <a16:creationId xmlns:a16="http://schemas.microsoft.com/office/drawing/2014/main" id="{A8CE6A81-D1D5-4128-9DAA-197CBC37B4A9}"/>
              </a:ext>
            </a:extLst>
          </p:cNvPr>
          <p:cNvSpPr>
            <a:spLocks noGrp="1"/>
          </p:cNvSpPr>
          <p:nvPr>
            <p:ph sz="quarter" idx="13"/>
          </p:nvPr>
        </p:nvSpPr>
        <p:spPr>
          <a:xfrm>
            <a:off x="457200" y="1937326"/>
            <a:ext cx="8229600" cy="4434275"/>
          </a:xfrm>
        </p:spPr>
        <p:txBody>
          <a:bodyPr/>
          <a:lstStyle/>
          <a:p>
            <a:r>
              <a:rPr lang="en-US" altLang="en-US" dirty="0">
                <a:cs typeface="Calibri" panose="020F0502020204030204" pitchFamily="34" charset="0"/>
              </a:rPr>
              <a:t>Venous thrombosis</a:t>
            </a:r>
          </a:p>
          <a:p>
            <a:pPr lvl="1"/>
            <a:r>
              <a:rPr lang="en-US" altLang="en-US" dirty="0">
                <a:cs typeface="Calibri" panose="020F0502020204030204" pitchFamily="34" charset="0"/>
              </a:rPr>
              <a:t>Abnormalities of plasma coagulation system</a:t>
            </a:r>
          </a:p>
          <a:p>
            <a:pPr lvl="1"/>
            <a:r>
              <a:rPr lang="en-US" altLang="en-US" dirty="0">
                <a:cs typeface="Calibri" panose="020F0502020204030204" pitchFamily="34" charset="0"/>
              </a:rPr>
              <a:t>Treatment</a:t>
            </a:r>
          </a:p>
          <a:p>
            <a:pPr lvl="2"/>
            <a:r>
              <a:rPr lang="en-US" altLang="en-US" dirty="0">
                <a:cs typeface="Calibri" panose="020F0502020204030204" pitchFamily="34" charset="0"/>
              </a:rPr>
              <a:t>Heparin or heparin-derived components for several days, followed by oral anticoagulant (Coumadin) therapy 3-6 months</a:t>
            </a:r>
          </a:p>
          <a:p>
            <a:pPr lvl="2"/>
            <a:r>
              <a:rPr lang="en-US" altLang="en-US" dirty="0">
                <a:cs typeface="Calibri" panose="020F0502020204030204" pitchFamily="34" charset="0"/>
              </a:rPr>
              <a:t>Direct inhibitors of thrombin and F</a:t>
            </a:r>
            <a:r>
              <a:rPr lang="en-US" altLang="en-US" sz="100" dirty="0">
                <a:cs typeface="Calibri" panose="020F0502020204030204" pitchFamily="34" charset="0"/>
              </a:rPr>
              <a:t> </a:t>
            </a:r>
            <a:r>
              <a:rPr lang="en-US" altLang="en-US" dirty="0">
                <a:cs typeface="Calibri" panose="020F0502020204030204" pitchFamily="34" charset="0"/>
              </a:rPr>
              <a:t>X</a:t>
            </a:r>
            <a:r>
              <a:rPr lang="en-US" altLang="en-US" sz="100" dirty="0">
                <a:cs typeface="Calibri" panose="020F0502020204030204" pitchFamily="34" charset="0"/>
              </a:rPr>
              <a:t> </a:t>
            </a:r>
            <a:r>
              <a:rPr lang="en-US" altLang="en-US" dirty="0">
                <a:cs typeface="Calibri" panose="020F0502020204030204" pitchFamily="34" charset="0"/>
              </a:rPr>
              <a:t>a</a:t>
            </a:r>
          </a:p>
        </p:txBody>
      </p:sp>
    </p:spTree>
    <p:extLst>
      <p:ext uri="{BB962C8B-B14F-4D97-AF65-F5344CB8AC3E}">
        <p14:creationId xmlns:p14="http://schemas.microsoft.com/office/powerpoint/2010/main" val="1809634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BD105-B27D-4168-9249-21D6007BB331}"/>
              </a:ext>
            </a:extLst>
          </p:cNvPr>
          <p:cNvSpPr>
            <a:spLocks noGrp="1"/>
          </p:cNvSpPr>
          <p:nvPr>
            <p:ph type="title"/>
          </p:nvPr>
        </p:nvSpPr>
        <p:spPr/>
        <p:txBody>
          <a:bodyPr/>
          <a:lstStyle/>
          <a:p>
            <a:r>
              <a:rPr lang="en-US" dirty="0"/>
              <a:t>Venous Thrombi-Formation </a:t>
            </a:r>
            <a:r>
              <a:rPr lang="en-US" sz="2000" b="0" dirty="0"/>
              <a:t>(2 of 3)</a:t>
            </a:r>
          </a:p>
        </p:txBody>
      </p:sp>
      <p:sp>
        <p:nvSpPr>
          <p:cNvPr id="3" name="Content Placeholder 2">
            <a:extLst>
              <a:ext uri="{FF2B5EF4-FFF2-40B4-BE49-F238E27FC236}">
                <a16:creationId xmlns:a16="http://schemas.microsoft.com/office/drawing/2014/main" id="{0297A454-6AB3-4641-A517-3632D47A5957}"/>
              </a:ext>
            </a:extLst>
          </p:cNvPr>
          <p:cNvSpPr>
            <a:spLocks noGrp="1"/>
          </p:cNvSpPr>
          <p:nvPr>
            <p:ph sz="quarter" idx="13"/>
          </p:nvPr>
        </p:nvSpPr>
        <p:spPr>
          <a:xfrm>
            <a:off x="457200" y="1861126"/>
            <a:ext cx="8229600" cy="4434275"/>
          </a:xfrm>
        </p:spPr>
        <p:txBody>
          <a:bodyPr/>
          <a:lstStyle/>
          <a:p>
            <a:r>
              <a:rPr lang="en-US" altLang="en-US" dirty="0"/>
              <a:t>“Red thrombi”</a:t>
            </a:r>
          </a:p>
          <a:p>
            <a:pPr lvl="1"/>
            <a:r>
              <a:rPr lang="en-US" altLang="en-US" dirty="0"/>
              <a:t>Most commonly occur in veins of lower limbs</a:t>
            </a:r>
          </a:p>
          <a:p>
            <a:pPr lvl="2"/>
            <a:r>
              <a:rPr lang="en-US" altLang="en-US" dirty="0"/>
              <a:t>Thrombophlebitis</a:t>
            </a:r>
          </a:p>
          <a:p>
            <a:pPr lvl="3"/>
            <a:r>
              <a:rPr lang="en-US" altLang="en-US" dirty="0"/>
              <a:t>Superficial veins of legs</a:t>
            </a:r>
          </a:p>
          <a:p>
            <a:pPr lvl="3"/>
            <a:r>
              <a:rPr lang="en-US" altLang="en-US" dirty="0"/>
              <a:t>Usually benign</a:t>
            </a:r>
          </a:p>
          <a:p>
            <a:pPr lvl="2"/>
            <a:r>
              <a:rPr lang="en-US" altLang="en-US" dirty="0"/>
              <a:t>Deep vein thrombosis (D</a:t>
            </a:r>
            <a:r>
              <a:rPr lang="en-US" altLang="en-US" sz="100" dirty="0"/>
              <a:t> </a:t>
            </a:r>
            <a:r>
              <a:rPr lang="en-US" altLang="en-US" dirty="0"/>
              <a:t>V</a:t>
            </a:r>
            <a:r>
              <a:rPr lang="en-US" altLang="en-US" sz="100" dirty="0"/>
              <a:t> </a:t>
            </a:r>
            <a:r>
              <a:rPr lang="en-US" altLang="en-US" dirty="0"/>
              <a:t>T)</a:t>
            </a:r>
          </a:p>
          <a:p>
            <a:pPr lvl="3"/>
            <a:r>
              <a:rPr lang="en-US" altLang="en-US" dirty="0"/>
              <a:t>Deep veins of legs</a:t>
            </a:r>
          </a:p>
          <a:p>
            <a:pPr lvl="3"/>
            <a:r>
              <a:rPr lang="en-US" altLang="en-US" dirty="0"/>
              <a:t>Distal thrombi-less serious than thrombi in proximal veins (popliteal, femoral, </a:t>
            </a:r>
            <a:r>
              <a:rPr lang="en-US" altLang="en-US" dirty="0" err="1"/>
              <a:t>oriliac</a:t>
            </a:r>
            <a:r>
              <a:rPr lang="en-US" altLang="en-US" dirty="0"/>
              <a:t>)</a:t>
            </a:r>
          </a:p>
        </p:txBody>
      </p:sp>
    </p:spTree>
    <p:extLst>
      <p:ext uri="{BB962C8B-B14F-4D97-AF65-F5344CB8AC3E}">
        <p14:creationId xmlns:p14="http://schemas.microsoft.com/office/powerpoint/2010/main" val="172950448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21AA-30DC-4CCE-8F97-368B3D474E83}"/>
              </a:ext>
            </a:extLst>
          </p:cNvPr>
          <p:cNvSpPr>
            <a:spLocks noGrp="1"/>
          </p:cNvSpPr>
          <p:nvPr>
            <p:ph type="title"/>
          </p:nvPr>
        </p:nvSpPr>
        <p:spPr/>
        <p:txBody>
          <a:bodyPr/>
          <a:lstStyle/>
          <a:p>
            <a:r>
              <a:rPr lang="en-US" dirty="0"/>
              <a:t>Heparin </a:t>
            </a:r>
            <a:r>
              <a:rPr lang="en-US" sz="2000" b="0" dirty="0"/>
              <a:t>(1 of 4)</a:t>
            </a:r>
          </a:p>
        </p:txBody>
      </p:sp>
      <p:sp>
        <p:nvSpPr>
          <p:cNvPr id="3" name="Content Placeholder 2">
            <a:extLst>
              <a:ext uri="{FF2B5EF4-FFF2-40B4-BE49-F238E27FC236}">
                <a16:creationId xmlns:a16="http://schemas.microsoft.com/office/drawing/2014/main" id="{A629E715-5EF1-4B02-8882-12CAC1217E09}"/>
              </a:ext>
            </a:extLst>
          </p:cNvPr>
          <p:cNvSpPr>
            <a:spLocks noGrp="1"/>
          </p:cNvSpPr>
          <p:nvPr>
            <p:ph sz="quarter" idx="13"/>
          </p:nvPr>
        </p:nvSpPr>
        <p:spPr>
          <a:xfrm>
            <a:off x="389466" y="1905000"/>
            <a:ext cx="3263153" cy="348673"/>
          </a:xfrm>
        </p:spPr>
        <p:txBody>
          <a:bodyPr/>
          <a:lstStyle/>
          <a:p>
            <a:r>
              <a:rPr lang="en-US" altLang="en-US" sz="2000" dirty="0">
                <a:cs typeface="Calibri" panose="020F0502020204030204" pitchFamily="34" charset="0"/>
              </a:rPr>
              <a:t>Administered parenterally</a:t>
            </a:r>
          </a:p>
        </p:txBody>
      </p:sp>
      <p:sp>
        <p:nvSpPr>
          <p:cNvPr id="4" name="Content Placeholder 3"/>
          <p:cNvSpPr>
            <a:spLocks noGrp="1"/>
          </p:cNvSpPr>
          <p:nvPr>
            <p:ph sz="quarter" idx="14"/>
          </p:nvPr>
        </p:nvSpPr>
        <p:spPr>
          <a:xfrm>
            <a:off x="457200" y="2357964"/>
            <a:ext cx="8229600" cy="3881887"/>
          </a:xfrm>
        </p:spPr>
        <p:txBody>
          <a:bodyPr/>
          <a:lstStyle/>
          <a:p>
            <a:pPr lvl="1"/>
            <a:r>
              <a:rPr lang="en-US" altLang="en-US" sz="2000" dirty="0">
                <a:cs typeface="Calibri" panose="020F0502020204030204" pitchFamily="34" charset="0"/>
              </a:rPr>
              <a:t>Does </a:t>
            </a:r>
            <a:r>
              <a:rPr lang="en-US" altLang="en-US" sz="2000" b="1" dirty="0">
                <a:cs typeface="Calibri" panose="020F0502020204030204" pitchFamily="34" charset="0"/>
              </a:rPr>
              <a:t>Not</a:t>
            </a:r>
            <a:r>
              <a:rPr lang="en-US" altLang="en-US" sz="2000" dirty="0">
                <a:cs typeface="Calibri" panose="020F0502020204030204" pitchFamily="34" charset="0"/>
              </a:rPr>
              <a:t> have direct effect on blood clotting</a:t>
            </a:r>
          </a:p>
          <a:p>
            <a:pPr lvl="1"/>
            <a:r>
              <a:rPr lang="en-US" altLang="en-US" sz="2000" dirty="0">
                <a:cs typeface="Calibri" panose="020F0502020204030204" pitchFamily="34" charset="0"/>
              </a:rPr>
              <a:t>↑ A</a:t>
            </a:r>
            <a:r>
              <a:rPr lang="en-US" altLang="en-US" sz="100" dirty="0">
                <a:cs typeface="Calibri" panose="020F0502020204030204" pitchFamily="34" charset="0"/>
              </a:rPr>
              <a:t> </a:t>
            </a:r>
            <a:r>
              <a:rPr lang="en-US" altLang="en-US" sz="2000" dirty="0">
                <a:cs typeface="Calibri" panose="020F0502020204030204" pitchFamily="34" charset="0"/>
              </a:rPr>
              <a:t>T’s ability to neutralize serine proteases</a:t>
            </a:r>
          </a:p>
          <a:p>
            <a:r>
              <a:rPr lang="en-US" altLang="en-US" sz="2000" dirty="0">
                <a:cs typeface="Calibri" panose="020F0502020204030204" pitchFamily="34" charset="0"/>
              </a:rPr>
              <a:t>Extracted from porcine intestinal mucosa or bovine lung</a:t>
            </a:r>
          </a:p>
          <a:p>
            <a:pPr lvl="1"/>
            <a:r>
              <a:rPr lang="en-US" altLang="en-US" sz="2000" dirty="0">
                <a:cs typeface="Calibri" panose="020F0502020204030204" pitchFamily="34" charset="0"/>
              </a:rPr>
              <a:t>U</a:t>
            </a:r>
            <a:r>
              <a:rPr lang="en-US" altLang="en-US" sz="100" dirty="0">
                <a:cs typeface="Calibri" panose="020F0502020204030204" pitchFamily="34" charset="0"/>
              </a:rPr>
              <a:t> </a:t>
            </a:r>
            <a:r>
              <a:rPr lang="en-US" altLang="en-US" sz="2000" dirty="0">
                <a:cs typeface="Calibri" panose="020F0502020204030204" pitchFamily="34" charset="0"/>
              </a:rPr>
              <a:t>F</a:t>
            </a:r>
            <a:r>
              <a:rPr lang="en-US" altLang="en-US" sz="100" dirty="0">
                <a:cs typeface="Calibri" panose="020F0502020204030204" pitchFamily="34" charset="0"/>
              </a:rPr>
              <a:t> </a:t>
            </a:r>
            <a:r>
              <a:rPr lang="en-US" altLang="en-US" sz="2000" dirty="0">
                <a:cs typeface="Calibri" panose="020F0502020204030204" pitchFamily="34" charset="0"/>
              </a:rPr>
              <a:t>H-M</a:t>
            </a:r>
            <a:r>
              <a:rPr lang="en-US" altLang="en-US" sz="100" dirty="0">
                <a:cs typeface="Calibri" panose="020F0502020204030204" pitchFamily="34" charset="0"/>
              </a:rPr>
              <a:t> </a:t>
            </a:r>
            <a:r>
              <a:rPr lang="en-US" altLang="en-US" sz="2000" dirty="0">
                <a:cs typeface="Calibri" panose="020F0502020204030204" pitchFamily="34" charset="0"/>
              </a:rPr>
              <a:t>W between 5,000 and 30,000 Da</a:t>
            </a:r>
          </a:p>
          <a:p>
            <a:pPr lvl="1"/>
            <a:r>
              <a:rPr lang="en-US" altLang="en-US" sz="2000" dirty="0">
                <a:cs typeface="Calibri" panose="020F0502020204030204" pitchFamily="34" charset="0"/>
              </a:rPr>
              <a:t>L</a:t>
            </a:r>
            <a:r>
              <a:rPr lang="en-US" altLang="en-US" sz="100" dirty="0">
                <a:cs typeface="Calibri" panose="020F0502020204030204" pitchFamily="34" charset="0"/>
              </a:rPr>
              <a:t> </a:t>
            </a:r>
            <a:r>
              <a:rPr lang="en-US" altLang="en-US" sz="2000" dirty="0">
                <a:cs typeface="Calibri" panose="020F0502020204030204" pitchFamily="34" charset="0"/>
              </a:rPr>
              <a:t>M</a:t>
            </a:r>
            <a:r>
              <a:rPr lang="en-US" altLang="en-US" sz="100" dirty="0">
                <a:cs typeface="Calibri" panose="020F0502020204030204" pitchFamily="34" charset="0"/>
              </a:rPr>
              <a:t> </a:t>
            </a:r>
            <a:r>
              <a:rPr lang="en-US" altLang="en-US" sz="2000" dirty="0">
                <a:cs typeface="Calibri" panose="020F0502020204030204" pitchFamily="34" charset="0"/>
              </a:rPr>
              <a:t>W</a:t>
            </a:r>
            <a:r>
              <a:rPr lang="en-US" altLang="en-US" sz="100" dirty="0">
                <a:cs typeface="Calibri" panose="020F0502020204030204" pitchFamily="34" charset="0"/>
              </a:rPr>
              <a:t> </a:t>
            </a:r>
            <a:r>
              <a:rPr lang="en-US" altLang="en-US" sz="2000" dirty="0">
                <a:cs typeface="Calibri" panose="020F0502020204030204" pitchFamily="34" charset="0"/>
              </a:rPr>
              <a:t>H-M</a:t>
            </a:r>
            <a:r>
              <a:rPr lang="en-US" altLang="en-US" sz="100" dirty="0">
                <a:cs typeface="Calibri" panose="020F0502020204030204" pitchFamily="34" charset="0"/>
              </a:rPr>
              <a:t> </a:t>
            </a:r>
            <a:r>
              <a:rPr lang="en-US" altLang="en-US" sz="2000" dirty="0">
                <a:cs typeface="Calibri" panose="020F0502020204030204" pitchFamily="34" charset="0"/>
              </a:rPr>
              <a:t>W between 4500-5000 Da</a:t>
            </a:r>
          </a:p>
          <a:p>
            <a:pPr lvl="2"/>
            <a:r>
              <a:rPr lang="en-US" altLang="en-US" sz="2000" dirty="0">
                <a:cs typeface="Calibri" panose="020F0502020204030204" pitchFamily="34" charset="0"/>
              </a:rPr>
              <a:t>Prepared by enzymatic/chemical </a:t>
            </a:r>
            <a:r>
              <a:rPr lang="en-US" altLang="en-US" sz="2000" dirty="0" err="1">
                <a:cs typeface="Calibri" panose="020F0502020204030204" pitchFamily="34" charset="0"/>
              </a:rPr>
              <a:t>depolymerization</a:t>
            </a:r>
            <a:r>
              <a:rPr lang="en-US" altLang="en-US" sz="2000" dirty="0">
                <a:cs typeface="Calibri" panose="020F0502020204030204" pitchFamily="34" charset="0"/>
              </a:rPr>
              <a:t> of U</a:t>
            </a:r>
            <a:r>
              <a:rPr lang="en-US" altLang="en-US" sz="100" dirty="0">
                <a:cs typeface="Calibri" panose="020F0502020204030204" pitchFamily="34" charset="0"/>
              </a:rPr>
              <a:t> </a:t>
            </a:r>
            <a:r>
              <a:rPr lang="en-US" altLang="en-US" sz="2000" dirty="0">
                <a:cs typeface="Calibri" panose="020F0502020204030204" pitchFamily="34" charset="0"/>
              </a:rPr>
              <a:t>F</a:t>
            </a:r>
            <a:r>
              <a:rPr lang="en-US" altLang="en-US" sz="100" dirty="0">
                <a:cs typeface="Calibri" panose="020F0502020204030204" pitchFamily="34" charset="0"/>
              </a:rPr>
              <a:t> </a:t>
            </a:r>
            <a:r>
              <a:rPr lang="en-US" altLang="en-US" sz="2000" dirty="0">
                <a:cs typeface="Calibri" panose="020F0502020204030204" pitchFamily="34" charset="0"/>
              </a:rPr>
              <a:t>H</a:t>
            </a:r>
          </a:p>
          <a:p>
            <a:r>
              <a:rPr lang="en-US" altLang="en-US" sz="2000" dirty="0">
                <a:cs typeface="Calibri" panose="020F0502020204030204" pitchFamily="34" charset="0"/>
              </a:rPr>
              <a:t>Heparin does not cross placenta</a:t>
            </a:r>
          </a:p>
          <a:p>
            <a:pPr lvl="1"/>
            <a:r>
              <a:rPr lang="en-US" altLang="en-US" sz="2000" dirty="0">
                <a:cs typeface="Calibri" panose="020F0502020204030204" pitchFamily="34" charset="0"/>
              </a:rPr>
              <a:t>Has not been associated with fetal malformations</a:t>
            </a:r>
          </a:p>
          <a:p>
            <a:pPr lvl="1"/>
            <a:r>
              <a:rPr lang="en-US" altLang="en-US" sz="2000" dirty="0">
                <a:cs typeface="Calibri" panose="020F0502020204030204" pitchFamily="34" charset="0"/>
              </a:rPr>
              <a:t>Treatment of choice for V</a:t>
            </a:r>
            <a:r>
              <a:rPr lang="en-US" altLang="en-US" sz="100" dirty="0">
                <a:cs typeface="Calibri" panose="020F0502020204030204" pitchFamily="34" charset="0"/>
              </a:rPr>
              <a:t> </a:t>
            </a:r>
            <a:r>
              <a:rPr lang="en-US" altLang="en-US" sz="2000" dirty="0">
                <a:cs typeface="Calibri" panose="020F0502020204030204" pitchFamily="34" charset="0"/>
              </a:rPr>
              <a:t>T</a:t>
            </a:r>
            <a:r>
              <a:rPr lang="en-US" altLang="en-US" sz="100" dirty="0">
                <a:cs typeface="Calibri" panose="020F0502020204030204" pitchFamily="34" charset="0"/>
              </a:rPr>
              <a:t> </a:t>
            </a:r>
            <a:r>
              <a:rPr lang="en-US" altLang="en-US" sz="2000" dirty="0">
                <a:cs typeface="Calibri" panose="020F0502020204030204" pitchFamily="34" charset="0"/>
              </a:rPr>
              <a:t>E during pregnancy</a:t>
            </a:r>
          </a:p>
        </p:txBody>
      </p:sp>
      <p:graphicFrame>
        <p:nvGraphicFramePr>
          <p:cNvPr id="5" name="Object 4" descr="(Four or Sub - Q)"/>
          <p:cNvGraphicFramePr>
            <a:graphicFrameLocks noChangeAspect="1"/>
          </p:cNvGraphicFramePr>
          <p:nvPr>
            <p:extLst>
              <p:ext uri="{D42A27DB-BD31-4B8C-83A1-F6EECF244321}">
                <p14:modId xmlns:p14="http://schemas.microsoft.com/office/powerpoint/2010/main" val="1461168580"/>
              </p:ext>
            </p:extLst>
          </p:nvPr>
        </p:nvGraphicFramePr>
        <p:xfrm>
          <a:off x="3350995" y="1881263"/>
          <a:ext cx="1513465" cy="314487"/>
        </p:xfrm>
        <a:graphic>
          <a:graphicData uri="http://schemas.openxmlformats.org/presentationml/2006/ole">
            <mc:AlternateContent xmlns:mc="http://schemas.openxmlformats.org/markup-compatibility/2006">
              <mc:Choice xmlns:v="urn:schemas-microsoft-com:vml" Requires="v">
                <p:oleObj name="Equation" r:id="rId2" imgW="977760" imgH="203040" progId="Equation.DSMT4">
                  <p:embed/>
                </p:oleObj>
              </mc:Choice>
              <mc:Fallback>
                <p:oleObj name="Equation" r:id="rId2" imgW="977760" imgH="203040" progId="Equation.DSMT4">
                  <p:embed/>
                  <p:pic>
                    <p:nvPicPr>
                      <p:cNvPr id="5" name="Object 4" descr="(Four or Sub - Q)"/>
                      <p:cNvPicPr/>
                      <p:nvPr/>
                    </p:nvPicPr>
                    <p:blipFill>
                      <a:blip r:embed="rId3"/>
                      <a:stretch>
                        <a:fillRect/>
                      </a:stretch>
                    </p:blipFill>
                    <p:spPr>
                      <a:xfrm>
                        <a:off x="3350995" y="1881263"/>
                        <a:ext cx="1513465" cy="314487"/>
                      </a:xfrm>
                      <a:prstGeom prst="rect">
                        <a:avLst/>
                      </a:prstGeom>
                    </p:spPr>
                  </p:pic>
                </p:oleObj>
              </mc:Fallback>
            </mc:AlternateContent>
          </a:graphicData>
        </a:graphic>
      </p:graphicFrame>
    </p:spTree>
    <p:extLst>
      <p:ext uri="{BB962C8B-B14F-4D97-AF65-F5344CB8AC3E}">
        <p14:creationId xmlns:p14="http://schemas.microsoft.com/office/powerpoint/2010/main" val="404745234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21AA-30DC-4CCE-8F97-368B3D474E83}"/>
              </a:ext>
            </a:extLst>
          </p:cNvPr>
          <p:cNvSpPr>
            <a:spLocks noGrp="1"/>
          </p:cNvSpPr>
          <p:nvPr>
            <p:ph type="title"/>
          </p:nvPr>
        </p:nvSpPr>
        <p:spPr/>
        <p:txBody>
          <a:bodyPr/>
          <a:lstStyle/>
          <a:p>
            <a:r>
              <a:rPr lang="en-US" dirty="0"/>
              <a:t>Heparin </a:t>
            </a:r>
            <a:r>
              <a:rPr lang="en-US" sz="2000" b="0" dirty="0"/>
              <a:t>(2 of 4)</a:t>
            </a:r>
          </a:p>
        </p:txBody>
      </p:sp>
      <p:sp>
        <p:nvSpPr>
          <p:cNvPr id="3" name="Content Placeholder 2">
            <a:extLst>
              <a:ext uri="{FF2B5EF4-FFF2-40B4-BE49-F238E27FC236}">
                <a16:creationId xmlns:a16="http://schemas.microsoft.com/office/drawing/2014/main" id="{A629E715-5EF1-4B02-8882-12CAC1217E09}"/>
              </a:ext>
            </a:extLst>
          </p:cNvPr>
          <p:cNvSpPr>
            <a:spLocks noGrp="1"/>
          </p:cNvSpPr>
          <p:nvPr>
            <p:ph sz="quarter" idx="13"/>
          </p:nvPr>
        </p:nvSpPr>
        <p:spPr>
          <a:xfrm>
            <a:off x="457200" y="1962726"/>
            <a:ext cx="8229600" cy="4434275"/>
          </a:xfrm>
        </p:spPr>
        <p:txBody>
          <a:bodyPr/>
          <a:lstStyle/>
          <a:p>
            <a:r>
              <a:rPr lang="en-US" altLang="en-US" dirty="0">
                <a:cs typeface="Calibri" panose="020F0502020204030204" pitchFamily="34" charset="0"/>
              </a:rPr>
              <a:t>Standard/unfractionated heparin (U</a:t>
            </a:r>
            <a:r>
              <a:rPr lang="en-US" altLang="en-US" sz="100" dirty="0">
                <a:cs typeface="Calibri" panose="020F0502020204030204" pitchFamily="34" charset="0"/>
              </a:rPr>
              <a:t> </a:t>
            </a:r>
            <a:r>
              <a:rPr lang="en-US" altLang="en-US" dirty="0">
                <a:cs typeface="Calibri" panose="020F0502020204030204" pitchFamily="34" charset="0"/>
              </a:rPr>
              <a:t>F</a:t>
            </a:r>
            <a:r>
              <a:rPr lang="en-US" altLang="en-US" sz="100" dirty="0">
                <a:cs typeface="Calibri" panose="020F0502020204030204" pitchFamily="34" charset="0"/>
              </a:rPr>
              <a:t> </a:t>
            </a:r>
            <a:r>
              <a:rPr lang="en-US" altLang="en-US" dirty="0">
                <a:cs typeface="Calibri" panose="020F0502020204030204" pitchFamily="34" charset="0"/>
              </a:rPr>
              <a:t>H)</a:t>
            </a:r>
          </a:p>
          <a:p>
            <a:pPr lvl="1"/>
            <a:r>
              <a:rPr lang="en-US" altLang="en-US" dirty="0">
                <a:cs typeface="Calibri" panose="020F0502020204030204" pitchFamily="34" charset="0"/>
              </a:rPr>
              <a:t>Catalyzes inhibition of most serine proteases</a:t>
            </a:r>
          </a:p>
          <a:p>
            <a:pPr lvl="1"/>
            <a:r>
              <a:rPr lang="en-US" altLang="en-US" dirty="0">
                <a:cs typeface="Calibri" panose="020F0502020204030204" pitchFamily="34" charset="0"/>
              </a:rPr>
              <a:t>Influenced by “heparin-binding proteins” (acute-phase reactants) and high F</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r>
              <a:rPr lang="en-US" altLang="en-US" dirty="0">
                <a:cs typeface="Calibri" panose="020F0502020204030204" pitchFamily="34" charset="0"/>
              </a:rPr>
              <a:t> levels</a:t>
            </a:r>
          </a:p>
          <a:p>
            <a:pPr lvl="1"/>
            <a:r>
              <a:rPr lang="en-US" altLang="en-US" dirty="0">
                <a:cs typeface="Calibri" panose="020F0502020204030204" pitchFamily="34" charset="0"/>
              </a:rPr>
              <a:t>Dose for therapeutic effect varies from patient to patient</a:t>
            </a:r>
          </a:p>
          <a:p>
            <a:pPr lvl="1"/>
            <a:r>
              <a:rPr lang="en-US" altLang="en-US" dirty="0">
                <a:cs typeface="Calibri" panose="020F0502020204030204" pitchFamily="34" charset="0"/>
              </a:rPr>
              <a:t>Monitored by:</a:t>
            </a:r>
          </a:p>
          <a:p>
            <a:pPr lvl="2"/>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err="1">
                <a:cs typeface="Calibri" panose="020F0502020204030204" pitchFamily="34" charset="0"/>
              </a:rPr>
              <a:t>T</a:t>
            </a:r>
            <a:endParaRPr lang="en-US" altLang="en-US" dirty="0">
              <a:cs typeface="Calibri" panose="020F0502020204030204" pitchFamily="34" charset="0"/>
            </a:endParaRPr>
          </a:p>
          <a:p>
            <a:pPr lvl="3"/>
            <a:r>
              <a:rPr lang="en-US" altLang="en-US" dirty="0">
                <a:cs typeface="Calibri" panose="020F0502020204030204" pitchFamily="34" charset="0"/>
              </a:rPr>
              <a:t>Therapeutic range ~1.5-2.0 </a:t>
            </a:r>
            <a:r>
              <a:rPr lang="en-US" altLang="en-US" dirty="0">
                <a:cs typeface="Calibri" panose="020F0502020204030204" pitchFamily="34" charset="0"/>
                <a:sym typeface="Symbol" panose="05050102010706020507" pitchFamily="18" charset="2"/>
              </a:rPr>
              <a:t>×</a:t>
            </a:r>
            <a:r>
              <a:rPr lang="en-US" altLang="en-US" dirty="0">
                <a:cs typeface="Calibri" panose="020F0502020204030204" pitchFamily="34" charset="0"/>
              </a:rPr>
              <a:t> patient’s baseline A</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err="1">
                <a:cs typeface="Calibri" panose="020F0502020204030204" pitchFamily="34" charset="0"/>
              </a:rPr>
              <a:t>T</a:t>
            </a:r>
            <a:endParaRPr lang="en-US" altLang="en-US" dirty="0">
              <a:cs typeface="Calibri" panose="020F0502020204030204" pitchFamily="34" charset="0"/>
            </a:endParaRPr>
          </a:p>
        </p:txBody>
      </p:sp>
    </p:spTree>
    <p:extLst>
      <p:ext uri="{BB962C8B-B14F-4D97-AF65-F5344CB8AC3E}">
        <p14:creationId xmlns:p14="http://schemas.microsoft.com/office/powerpoint/2010/main" val="23881591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21AA-30DC-4CCE-8F97-368B3D474E83}"/>
              </a:ext>
            </a:extLst>
          </p:cNvPr>
          <p:cNvSpPr>
            <a:spLocks noGrp="1"/>
          </p:cNvSpPr>
          <p:nvPr>
            <p:ph type="title"/>
          </p:nvPr>
        </p:nvSpPr>
        <p:spPr/>
        <p:txBody>
          <a:bodyPr/>
          <a:lstStyle/>
          <a:p>
            <a:r>
              <a:rPr lang="en-US" dirty="0"/>
              <a:t>Heparin </a:t>
            </a:r>
            <a:r>
              <a:rPr lang="en-US" sz="2000" b="0" dirty="0"/>
              <a:t>(3 of 4)</a:t>
            </a:r>
          </a:p>
        </p:txBody>
      </p:sp>
      <p:sp>
        <p:nvSpPr>
          <p:cNvPr id="3" name="Content Placeholder 2">
            <a:extLst>
              <a:ext uri="{FF2B5EF4-FFF2-40B4-BE49-F238E27FC236}">
                <a16:creationId xmlns:a16="http://schemas.microsoft.com/office/drawing/2014/main" id="{A629E715-5EF1-4B02-8882-12CAC1217E09}"/>
              </a:ext>
            </a:extLst>
          </p:cNvPr>
          <p:cNvSpPr>
            <a:spLocks noGrp="1"/>
          </p:cNvSpPr>
          <p:nvPr>
            <p:ph sz="quarter" idx="13"/>
          </p:nvPr>
        </p:nvSpPr>
        <p:spPr>
          <a:xfrm>
            <a:off x="457199" y="1945793"/>
            <a:ext cx="8386997" cy="4434275"/>
          </a:xfrm>
        </p:spPr>
        <p:txBody>
          <a:bodyPr/>
          <a:lstStyle/>
          <a:p>
            <a:r>
              <a:rPr lang="en-US" altLang="en-US" dirty="0"/>
              <a:t>L</a:t>
            </a:r>
            <a:r>
              <a:rPr lang="en-US" altLang="en-US" sz="100" dirty="0"/>
              <a:t> </a:t>
            </a:r>
            <a:r>
              <a:rPr lang="en-US" altLang="en-US" dirty="0"/>
              <a:t>M</a:t>
            </a:r>
            <a:r>
              <a:rPr lang="en-US" altLang="en-US" sz="100" dirty="0"/>
              <a:t> </a:t>
            </a:r>
            <a:r>
              <a:rPr lang="en-US" altLang="en-US" dirty="0"/>
              <a:t>W</a:t>
            </a:r>
            <a:r>
              <a:rPr lang="en-US" altLang="en-US" sz="100" dirty="0"/>
              <a:t> </a:t>
            </a:r>
            <a:r>
              <a:rPr lang="en-US" altLang="en-US" dirty="0"/>
              <a:t>H and fondaparinux (similar to L</a:t>
            </a:r>
            <a:r>
              <a:rPr lang="en-US" altLang="en-US" sz="100" dirty="0"/>
              <a:t> </a:t>
            </a:r>
            <a:r>
              <a:rPr lang="en-US" altLang="en-US" dirty="0"/>
              <a:t>M</a:t>
            </a:r>
            <a:r>
              <a:rPr lang="en-US" altLang="en-US" sz="100" dirty="0"/>
              <a:t> </a:t>
            </a:r>
            <a:r>
              <a:rPr lang="en-US" altLang="en-US" dirty="0"/>
              <a:t>W</a:t>
            </a:r>
            <a:r>
              <a:rPr lang="en-US" altLang="en-US" sz="100" dirty="0"/>
              <a:t> </a:t>
            </a:r>
            <a:r>
              <a:rPr lang="en-US" altLang="en-US" dirty="0"/>
              <a:t>H)</a:t>
            </a:r>
          </a:p>
          <a:p>
            <a:pPr lvl="1"/>
            <a:r>
              <a:rPr lang="en-US" altLang="en-US" dirty="0"/>
              <a:t>Produces majority of its effect by catalyzing interaction of A</a:t>
            </a:r>
            <a:r>
              <a:rPr lang="en-US" altLang="en-US" sz="100" dirty="0"/>
              <a:t> </a:t>
            </a:r>
            <a:r>
              <a:rPr lang="en-US" altLang="en-US" dirty="0"/>
              <a:t>T and F</a:t>
            </a:r>
            <a:r>
              <a:rPr lang="en-US" altLang="en-US" sz="100" dirty="0"/>
              <a:t> </a:t>
            </a:r>
            <a:r>
              <a:rPr lang="en-US" altLang="en-US" dirty="0"/>
              <a:t>X</a:t>
            </a:r>
            <a:r>
              <a:rPr lang="en-US" altLang="en-US" sz="100" dirty="0"/>
              <a:t> </a:t>
            </a:r>
            <a:r>
              <a:rPr lang="en-US" altLang="en-US" dirty="0"/>
              <a:t>a</a:t>
            </a:r>
          </a:p>
          <a:p>
            <a:pPr lvl="1"/>
            <a:r>
              <a:rPr lang="en-US" altLang="en-US" dirty="0"/>
              <a:t>More reliable pharmacokinetics because</a:t>
            </a:r>
          </a:p>
          <a:p>
            <a:pPr lvl="2"/>
            <a:r>
              <a:rPr lang="en-US" altLang="en-US" dirty="0"/>
              <a:t>Significantly less binding to heparin-binding proteins</a:t>
            </a:r>
          </a:p>
          <a:p>
            <a:pPr lvl="1"/>
            <a:r>
              <a:rPr lang="en-US" altLang="en-US" dirty="0"/>
              <a:t>Typically does not require routine laboratory monitoring</a:t>
            </a:r>
          </a:p>
          <a:p>
            <a:pPr lvl="2"/>
            <a:r>
              <a:rPr lang="en-US" altLang="en-US" dirty="0"/>
              <a:t>If monitoring needed (obese patients, renal disease, etc.)-use anti-F</a:t>
            </a:r>
            <a:r>
              <a:rPr lang="en-US" altLang="en-US" sz="100" dirty="0"/>
              <a:t> </a:t>
            </a:r>
            <a:r>
              <a:rPr lang="en-US" altLang="en-US" dirty="0"/>
              <a:t>X</a:t>
            </a:r>
            <a:r>
              <a:rPr lang="en-US" altLang="en-US" sz="100" dirty="0"/>
              <a:t> </a:t>
            </a:r>
            <a:r>
              <a:rPr lang="en-US" altLang="en-US" dirty="0"/>
              <a:t>a assay</a:t>
            </a:r>
            <a:endParaRPr lang="en-US" altLang="en-US" dirty="0">
              <a:cs typeface="Calibri" panose="020F0502020204030204" pitchFamily="34" charset="0"/>
            </a:endParaRPr>
          </a:p>
        </p:txBody>
      </p:sp>
    </p:spTree>
    <p:extLst>
      <p:ext uri="{BB962C8B-B14F-4D97-AF65-F5344CB8AC3E}">
        <p14:creationId xmlns:p14="http://schemas.microsoft.com/office/powerpoint/2010/main" val="194253884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21AA-30DC-4CCE-8F97-368B3D474E83}"/>
              </a:ext>
            </a:extLst>
          </p:cNvPr>
          <p:cNvSpPr>
            <a:spLocks noGrp="1"/>
          </p:cNvSpPr>
          <p:nvPr>
            <p:ph type="title"/>
          </p:nvPr>
        </p:nvSpPr>
        <p:spPr/>
        <p:txBody>
          <a:bodyPr/>
          <a:lstStyle/>
          <a:p>
            <a:r>
              <a:rPr lang="en-US" dirty="0"/>
              <a:t>Heparin </a:t>
            </a:r>
            <a:r>
              <a:rPr lang="en-US" sz="2000" b="0" dirty="0"/>
              <a:t>(4 of 4)</a:t>
            </a:r>
          </a:p>
        </p:txBody>
      </p:sp>
      <p:sp>
        <p:nvSpPr>
          <p:cNvPr id="3" name="Content Placeholder 2">
            <a:extLst>
              <a:ext uri="{FF2B5EF4-FFF2-40B4-BE49-F238E27FC236}">
                <a16:creationId xmlns:a16="http://schemas.microsoft.com/office/drawing/2014/main" id="{A629E715-5EF1-4B02-8882-12CAC1217E09}"/>
              </a:ext>
            </a:extLst>
          </p:cNvPr>
          <p:cNvSpPr>
            <a:spLocks noGrp="1"/>
          </p:cNvSpPr>
          <p:nvPr>
            <p:ph sz="quarter" idx="13"/>
          </p:nvPr>
        </p:nvSpPr>
        <p:spPr>
          <a:xfrm>
            <a:off x="457200" y="1842979"/>
            <a:ext cx="8229600" cy="4799650"/>
          </a:xfrm>
        </p:spPr>
        <p:txBody>
          <a:bodyPr/>
          <a:lstStyle/>
          <a:p>
            <a:r>
              <a:rPr lang="en-US" altLang="en-US" dirty="0">
                <a:cs typeface="Calibri" panose="020F0502020204030204" pitchFamily="34" charset="0"/>
              </a:rPr>
              <a:t>Complications</a:t>
            </a:r>
          </a:p>
          <a:p>
            <a:pPr lvl="1"/>
            <a:r>
              <a:rPr lang="en-US" altLang="en-US" dirty="0">
                <a:cs typeface="Calibri" panose="020F0502020204030204" pitchFamily="34" charset="0"/>
              </a:rPr>
              <a:t>Bleeding (most common toxic effect)</a:t>
            </a:r>
          </a:p>
          <a:p>
            <a:pPr lvl="1"/>
            <a:r>
              <a:rPr lang="en-US" altLang="en-US" dirty="0">
                <a:cs typeface="Calibri" panose="020F0502020204030204" pitchFamily="34" charset="0"/>
              </a:rPr>
              <a:t>Heparin-induced thrombocytopenia (H</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T)</a:t>
            </a:r>
          </a:p>
          <a:p>
            <a:pPr lvl="2"/>
            <a:r>
              <a:rPr lang="en-US" altLang="en-US" dirty="0">
                <a:cs typeface="Calibri" panose="020F0502020204030204" pitchFamily="34" charset="0"/>
              </a:rPr>
              <a:t>Develops in ~3% of patients receiving U</a:t>
            </a:r>
            <a:r>
              <a:rPr lang="en-US" altLang="en-US" sz="100" dirty="0">
                <a:cs typeface="Calibri" panose="020F0502020204030204" pitchFamily="34" charset="0"/>
              </a:rPr>
              <a:t> </a:t>
            </a:r>
            <a:r>
              <a:rPr lang="en-US" altLang="en-US" dirty="0">
                <a:cs typeface="Calibri" panose="020F0502020204030204" pitchFamily="34" charset="0"/>
              </a:rPr>
              <a:t>F</a:t>
            </a:r>
            <a:r>
              <a:rPr lang="en-US" altLang="en-US" sz="100" dirty="0">
                <a:cs typeface="Calibri" panose="020F0502020204030204" pitchFamily="34" charset="0"/>
              </a:rPr>
              <a:t> </a:t>
            </a:r>
            <a:r>
              <a:rPr lang="en-US" altLang="en-US" dirty="0">
                <a:cs typeface="Calibri" panose="020F0502020204030204" pitchFamily="34" charset="0"/>
              </a:rPr>
              <a:t>H</a:t>
            </a:r>
          </a:p>
          <a:p>
            <a:pPr lvl="2"/>
            <a:r>
              <a:rPr lang="en-US" altLang="en-US" dirty="0">
                <a:cs typeface="Calibri" panose="020F0502020204030204" pitchFamily="34" charset="0"/>
              </a:rPr>
              <a:t>Most common clinical symptom is arterial thrombosis, which can be life-threatening</a:t>
            </a:r>
          </a:p>
          <a:p>
            <a:pPr lvl="1"/>
            <a:r>
              <a:rPr lang="en-US" altLang="en-US" dirty="0">
                <a:cs typeface="Calibri" panose="020F0502020204030204" pitchFamily="34" charset="0"/>
              </a:rPr>
              <a:t>L</a:t>
            </a:r>
            <a:r>
              <a:rPr lang="en-US" altLang="en-US" sz="100" dirty="0">
                <a:cs typeface="Calibri" panose="020F0502020204030204" pitchFamily="34" charset="0"/>
              </a:rPr>
              <a:t> </a:t>
            </a:r>
            <a:r>
              <a:rPr lang="en-US" altLang="en-US" dirty="0">
                <a:cs typeface="Calibri" panose="020F0502020204030204" pitchFamily="34" charset="0"/>
              </a:rPr>
              <a:t>M</a:t>
            </a:r>
            <a:r>
              <a:rPr lang="en-US" altLang="en-US" sz="100" dirty="0">
                <a:cs typeface="Calibri" panose="020F0502020204030204" pitchFamily="34" charset="0"/>
              </a:rPr>
              <a:t> </a:t>
            </a:r>
            <a:r>
              <a:rPr lang="en-US" altLang="en-US" dirty="0">
                <a:cs typeface="Calibri" panose="020F0502020204030204" pitchFamily="34" charset="0"/>
              </a:rPr>
              <a:t>W</a:t>
            </a:r>
            <a:r>
              <a:rPr lang="en-US" altLang="en-US" sz="100" dirty="0">
                <a:cs typeface="Calibri" panose="020F0502020204030204" pitchFamily="34" charset="0"/>
              </a:rPr>
              <a:t> </a:t>
            </a:r>
            <a:r>
              <a:rPr lang="en-US" altLang="en-US" dirty="0">
                <a:cs typeface="Calibri" panose="020F0502020204030204" pitchFamily="34" charset="0"/>
              </a:rPr>
              <a:t>H less frequent inducer of H</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T than U</a:t>
            </a:r>
            <a:r>
              <a:rPr lang="en-US" altLang="en-US" sz="100" dirty="0">
                <a:cs typeface="Calibri" panose="020F0502020204030204" pitchFamily="34" charset="0"/>
              </a:rPr>
              <a:t> </a:t>
            </a:r>
            <a:r>
              <a:rPr lang="en-US" altLang="en-US" dirty="0">
                <a:cs typeface="Calibri" panose="020F0502020204030204" pitchFamily="34" charset="0"/>
              </a:rPr>
              <a:t>F</a:t>
            </a:r>
            <a:r>
              <a:rPr lang="en-US" altLang="en-US" sz="100" dirty="0">
                <a:cs typeface="Calibri" panose="020F0502020204030204" pitchFamily="34" charset="0"/>
              </a:rPr>
              <a:t> </a:t>
            </a:r>
            <a:r>
              <a:rPr lang="en-US" altLang="en-US" dirty="0">
                <a:cs typeface="Calibri" panose="020F0502020204030204" pitchFamily="34" charset="0"/>
              </a:rPr>
              <a:t>H</a:t>
            </a:r>
          </a:p>
          <a:p>
            <a:pPr lvl="1"/>
            <a:r>
              <a:rPr lang="en-US" altLang="en-US" dirty="0">
                <a:cs typeface="Calibri" panose="020F0502020204030204" pitchFamily="34" charset="0"/>
              </a:rPr>
              <a:t>Once antibodies form, neither can be used</a:t>
            </a:r>
          </a:p>
          <a:p>
            <a:pPr lvl="1"/>
            <a:r>
              <a:rPr lang="en-US" altLang="en-US" dirty="0">
                <a:cs typeface="Calibri" panose="020F0502020204030204" pitchFamily="34" charset="0"/>
              </a:rPr>
              <a:t>Patients must be switched to:</a:t>
            </a:r>
          </a:p>
          <a:p>
            <a:pPr lvl="2"/>
            <a:r>
              <a:rPr lang="en-US" altLang="en-US" dirty="0">
                <a:cs typeface="Calibri" panose="020F0502020204030204" pitchFamily="34" charset="0"/>
              </a:rPr>
              <a:t>Direct thrombin inhibitors</a:t>
            </a:r>
          </a:p>
          <a:p>
            <a:pPr lvl="2"/>
            <a:r>
              <a:rPr lang="en-US" altLang="en-US" dirty="0">
                <a:cs typeface="Calibri" panose="020F0502020204030204" pitchFamily="34" charset="0"/>
              </a:rPr>
              <a:t>Anti-X</a:t>
            </a:r>
            <a:r>
              <a:rPr lang="en-US" altLang="en-US" sz="100" dirty="0">
                <a:cs typeface="Calibri" panose="020F0502020204030204" pitchFamily="34" charset="0"/>
              </a:rPr>
              <a:t> </a:t>
            </a:r>
            <a:r>
              <a:rPr lang="en-US" altLang="en-US" dirty="0">
                <a:cs typeface="Calibri" panose="020F0502020204030204" pitchFamily="34" charset="0"/>
              </a:rPr>
              <a:t>a inhibitors</a:t>
            </a:r>
          </a:p>
        </p:txBody>
      </p:sp>
    </p:spTree>
    <p:extLst>
      <p:ext uri="{BB962C8B-B14F-4D97-AF65-F5344CB8AC3E}">
        <p14:creationId xmlns:p14="http://schemas.microsoft.com/office/powerpoint/2010/main" val="236188760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3D3BF-A4FF-4916-9CA6-94B06FE00D6A}"/>
              </a:ext>
            </a:extLst>
          </p:cNvPr>
          <p:cNvSpPr>
            <a:spLocks noGrp="1"/>
          </p:cNvSpPr>
          <p:nvPr>
            <p:ph type="title"/>
          </p:nvPr>
        </p:nvSpPr>
        <p:spPr/>
        <p:txBody>
          <a:bodyPr/>
          <a:lstStyle/>
          <a:p>
            <a:r>
              <a:rPr lang="en-US" dirty="0"/>
              <a:t>Oral Anticoagulants </a:t>
            </a:r>
            <a:r>
              <a:rPr lang="en-US" sz="2000" b="0" dirty="0"/>
              <a:t>(1 of 4)</a:t>
            </a:r>
          </a:p>
        </p:txBody>
      </p:sp>
      <p:sp>
        <p:nvSpPr>
          <p:cNvPr id="3" name="Content Placeholder 2">
            <a:extLst>
              <a:ext uri="{FF2B5EF4-FFF2-40B4-BE49-F238E27FC236}">
                <a16:creationId xmlns:a16="http://schemas.microsoft.com/office/drawing/2014/main" id="{56F824D3-9826-4939-82B7-8E9C00A0B855}"/>
              </a:ext>
            </a:extLst>
          </p:cNvPr>
          <p:cNvSpPr>
            <a:spLocks noGrp="1"/>
          </p:cNvSpPr>
          <p:nvPr>
            <p:ph sz="quarter" idx="13"/>
          </p:nvPr>
        </p:nvSpPr>
        <p:spPr>
          <a:xfrm>
            <a:off x="457200" y="1937326"/>
            <a:ext cx="8229600" cy="4434275"/>
          </a:xfrm>
        </p:spPr>
        <p:txBody>
          <a:bodyPr/>
          <a:lstStyle/>
          <a:p>
            <a:r>
              <a:rPr lang="en-US" altLang="en-US" sz="2000" dirty="0"/>
              <a:t>Coumadin drugs</a:t>
            </a:r>
          </a:p>
          <a:p>
            <a:pPr lvl="1"/>
            <a:r>
              <a:rPr lang="en-US" altLang="en-US" sz="2000" dirty="0"/>
              <a:t>Sodium warfarin or dicoumarol</a:t>
            </a:r>
          </a:p>
          <a:p>
            <a:pPr lvl="1"/>
            <a:r>
              <a:rPr lang="en-US" altLang="en-US" sz="2000" dirty="0"/>
              <a:t>Inhibit coagulation by interfering with vitamin K action in the liver</a:t>
            </a:r>
          </a:p>
          <a:p>
            <a:pPr lvl="2"/>
            <a:r>
              <a:rPr lang="en-US" altLang="en-US" sz="2000" dirty="0"/>
              <a:t>Blocks vitamin K-dependent carboxylation of target proteins</a:t>
            </a:r>
          </a:p>
          <a:p>
            <a:pPr lvl="2"/>
            <a:r>
              <a:rPr lang="en-US" altLang="en-US" sz="2000" dirty="0"/>
              <a:t>Resulting in release of nonfunctional molecules in the plasma</a:t>
            </a:r>
          </a:p>
          <a:p>
            <a:pPr lvl="2"/>
            <a:r>
              <a:rPr lang="en-US" altLang="en-US" sz="2000" i="1" dirty="0">
                <a:cs typeface="Times New Roman" panose="02020603050405020304" pitchFamily="18" charset="0"/>
              </a:rPr>
              <a:t>γ </a:t>
            </a:r>
            <a:r>
              <a:rPr lang="en-US" altLang="en-US" sz="2000" dirty="0" err="1"/>
              <a:t>carboxylated</a:t>
            </a:r>
            <a:r>
              <a:rPr lang="en-US" altLang="en-US" sz="2000" dirty="0"/>
              <a:t> proteins</a:t>
            </a:r>
          </a:p>
          <a:p>
            <a:pPr lvl="1"/>
            <a:r>
              <a:rPr lang="en-US" altLang="en-US" sz="2000" dirty="0"/>
              <a:t>Biologic effect-takes several days to be achieved</a:t>
            </a:r>
          </a:p>
          <a:p>
            <a:pPr lvl="2"/>
            <a:r>
              <a:rPr lang="en-US" altLang="en-US" sz="2000" dirty="0"/>
              <a:t>Half-life of preformed biologically active “normal” clotting factors</a:t>
            </a:r>
          </a:p>
          <a:p>
            <a:pPr lvl="2"/>
            <a:r>
              <a:rPr lang="en-US" altLang="en-US" sz="2000" dirty="0"/>
              <a:t>F</a:t>
            </a:r>
            <a:r>
              <a:rPr lang="en-US" altLang="en-US" sz="100" dirty="0"/>
              <a:t> </a:t>
            </a:r>
            <a:r>
              <a:rPr lang="en-US" altLang="en-US" sz="2000" dirty="0"/>
              <a:t>V</a:t>
            </a:r>
            <a:r>
              <a:rPr lang="en-US" altLang="en-US" sz="100" dirty="0"/>
              <a:t> </a:t>
            </a:r>
            <a:r>
              <a:rPr lang="en-US" altLang="en-US" sz="2000" dirty="0"/>
              <a:t>I</a:t>
            </a:r>
            <a:r>
              <a:rPr lang="en-US" altLang="en-US" sz="100" dirty="0"/>
              <a:t> </a:t>
            </a:r>
            <a:r>
              <a:rPr lang="en-US" altLang="en-US" sz="2000" dirty="0" err="1"/>
              <a:t>I</a:t>
            </a:r>
            <a:r>
              <a:rPr lang="en-US" altLang="en-US" sz="2000" dirty="0"/>
              <a:t> disappears most rapidly (T</a:t>
            </a:r>
            <a:r>
              <a:rPr lang="en-US" altLang="en-US" sz="2000" baseline="-25000" dirty="0"/>
              <a:t>½</a:t>
            </a:r>
            <a:r>
              <a:rPr lang="en-US" altLang="en-US" sz="2000" dirty="0"/>
              <a:t>~6 hours)</a:t>
            </a:r>
          </a:p>
        </p:txBody>
      </p:sp>
    </p:spTree>
    <p:extLst>
      <p:ext uri="{BB962C8B-B14F-4D97-AF65-F5344CB8AC3E}">
        <p14:creationId xmlns:p14="http://schemas.microsoft.com/office/powerpoint/2010/main" val="417658532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3D3BF-A4FF-4916-9CA6-94B06FE00D6A}"/>
              </a:ext>
            </a:extLst>
          </p:cNvPr>
          <p:cNvSpPr>
            <a:spLocks noGrp="1"/>
          </p:cNvSpPr>
          <p:nvPr>
            <p:ph type="title"/>
          </p:nvPr>
        </p:nvSpPr>
        <p:spPr/>
        <p:txBody>
          <a:bodyPr/>
          <a:lstStyle/>
          <a:p>
            <a:r>
              <a:rPr lang="en-US" dirty="0"/>
              <a:t>Oral Anticoagulants </a:t>
            </a:r>
            <a:r>
              <a:rPr lang="en-US" sz="2000" b="0" dirty="0"/>
              <a:t>(2 of 4)</a:t>
            </a:r>
          </a:p>
        </p:txBody>
      </p:sp>
      <p:sp>
        <p:nvSpPr>
          <p:cNvPr id="3" name="Content Placeholder 2">
            <a:extLst>
              <a:ext uri="{FF2B5EF4-FFF2-40B4-BE49-F238E27FC236}">
                <a16:creationId xmlns:a16="http://schemas.microsoft.com/office/drawing/2014/main" id="{56F824D3-9826-4939-82B7-8E9C00A0B855}"/>
              </a:ext>
            </a:extLst>
          </p:cNvPr>
          <p:cNvSpPr>
            <a:spLocks noGrp="1"/>
          </p:cNvSpPr>
          <p:nvPr>
            <p:ph sz="quarter" idx="13"/>
          </p:nvPr>
        </p:nvSpPr>
        <p:spPr>
          <a:xfrm>
            <a:off x="457200" y="1818793"/>
            <a:ext cx="8229600" cy="4434275"/>
          </a:xfrm>
        </p:spPr>
        <p:txBody>
          <a:bodyPr/>
          <a:lstStyle/>
          <a:p>
            <a:r>
              <a:rPr lang="en-US" altLang="en-US" dirty="0">
                <a:cs typeface="Calibri" panose="020F0502020204030204" pitchFamily="34" charset="0"/>
              </a:rPr>
              <a:t>Coumadin</a:t>
            </a:r>
          </a:p>
          <a:p>
            <a:pPr lvl="1"/>
            <a:r>
              <a:rPr lang="en-US" altLang="en-US" dirty="0">
                <a:cs typeface="Calibri" panose="020F0502020204030204" pitchFamily="34" charset="0"/>
              </a:rPr>
              <a:t>Does not lead to “instantaneous” anticoagulation</a:t>
            </a:r>
          </a:p>
          <a:p>
            <a:pPr lvl="1"/>
            <a:r>
              <a:rPr lang="en-US" altLang="en-US" dirty="0">
                <a:cs typeface="Calibri" panose="020F0502020204030204" pitchFamily="34" charset="0"/>
              </a:rPr>
              <a:t>Must be administered 4-5 days before therapeutic anticoagulation is achieved</a:t>
            </a:r>
          </a:p>
          <a:p>
            <a:pPr lvl="2"/>
            <a:r>
              <a:rPr lang="en-US" altLang="en-US" dirty="0">
                <a:cs typeface="Calibri" panose="020F0502020204030204" pitchFamily="34" charset="0"/>
              </a:rPr>
              <a:t>During which time patient must be on heparin</a:t>
            </a:r>
          </a:p>
          <a:p>
            <a:pPr lvl="1"/>
            <a:r>
              <a:rPr lang="en-US" altLang="en-US" dirty="0">
                <a:cs typeface="Calibri" panose="020F0502020204030204" pitchFamily="34" charset="0"/>
              </a:rPr>
              <a:t>Once oral anticoagulation has been achieved, heparin can be discontinued</a:t>
            </a:r>
          </a:p>
        </p:txBody>
      </p:sp>
    </p:spTree>
    <p:extLst>
      <p:ext uri="{BB962C8B-B14F-4D97-AF65-F5344CB8AC3E}">
        <p14:creationId xmlns:p14="http://schemas.microsoft.com/office/powerpoint/2010/main" val="284842457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3D3BF-A4FF-4916-9CA6-94B06FE00D6A}"/>
              </a:ext>
            </a:extLst>
          </p:cNvPr>
          <p:cNvSpPr>
            <a:spLocks noGrp="1"/>
          </p:cNvSpPr>
          <p:nvPr>
            <p:ph type="title"/>
          </p:nvPr>
        </p:nvSpPr>
        <p:spPr/>
        <p:txBody>
          <a:bodyPr/>
          <a:lstStyle/>
          <a:p>
            <a:r>
              <a:rPr lang="en-US" dirty="0"/>
              <a:t>Oral Anticoagulants </a:t>
            </a:r>
            <a:r>
              <a:rPr lang="en-US" sz="2000" b="0" dirty="0"/>
              <a:t>(3 of 4)</a:t>
            </a:r>
          </a:p>
        </p:txBody>
      </p:sp>
      <p:sp>
        <p:nvSpPr>
          <p:cNvPr id="3" name="Content Placeholder 2">
            <a:extLst>
              <a:ext uri="{FF2B5EF4-FFF2-40B4-BE49-F238E27FC236}">
                <a16:creationId xmlns:a16="http://schemas.microsoft.com/office/drawing/2014/main" id="{56F824D3-9826-4939-82B7-8E9C00A0B855}"/>
              </a:ext>
            </a:extLst>
          </p:cNvPr>
          <p:cNvSpPr>
            <a:spLocks noGrp="1"/>
          </p:cNvSpPr>
          <p:nvPr>
            <p:ph sz="quarter" idx="13"/>
          </p:nvPr>
        </p:nvSpPr>
        <p:spPr>
          <a:xfrm>
            <a:off x="457200" y="1911926"/>
            <a:ext cx="8229600" cy="4434275"/>
          </a:xfrm>
        </p:spPr>
        <p:txBody>
          <a:bodyPr/>
          <a:lstStyle/>
          <a:p>
            <a:r>
              <a:rPr lang="en-US" altLang="en-US" dirty="0">
                <a:cs typeface="Calibri" panose="020F0502020204030204" pitchFamily="34" charset="0"/>
              </a:rPr>
              <a:t>Coumadin</a:t>
            </a:r>
          </a:p>
          <a:p>
            <a:pPr lvl="1"/>
            <a:r>
              <a:rPr lang="en-US" altLang="en-US" dirty="0">
                <a:cs typeface="Calibri" panose="020F0502020204030204" pitchFamily="34" charset="0"/>
              </a:rPr>
              <a:t>Post P</a:t>
            </a:r>
            <a:r>
              <a:rPr lang="en-US" altLang="en-US" sz="100" dirty="0">
                <a:cs typeface="Calibri" panose="020F0502020204030204" pitchFamily="34" charset="0"/>
              </a:rPr>
              <a:t> </a:t>
            </a:r>
            <a:r>
              <a:rPr lang="en-US" altLang="en-US" dirty="0">
                <a:cs typeface="Calibri" panose="020F0502020204030204" pitchFamily="34" charset="0"/>
              </a:rPr>
              <a:t>E or D</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T</a:t>
            </a:r>
          </a:p>
          <a:p>
            <a:pPr lvl="2"/>
            <a:r>
              <a:rPr lang="en-US" altLang="en-US" dirty="0">
                <a:cs typeface="Calibri" panose="020F0502020204030204" pitchFamily="34" charset="0"/>
              </a:rPr>
              <a:t>3-6 months of Coumadin</a:t>
            </a:r>
          </a:p>
          <a:p>
            <a:pPr lvl="1"/>
            <a:r>
              <a:rPr lang="en-US" altLang="en-US" dirty="0">
                <a:cs typeface="Calibri" panose="020F0502020204030204" pitchFamily="34" charset="0"/>
              </a:rPr>
              <a:t>Complications</a:t>
            </a:r>
          </a:p>
          <a:p>
            <a:pPr lvl="2"/>
            <a:r>
              <a:rPr lang="en-US" altLang="en-US" dirty="0">
                <a:cs typeface="Calibri" panose="020F0502020204030204" pitchFamily="34" charset="0"/>
              </a:rPr>
              <a:t>Bleeding (10-20% of patients)-monitor closely</a:t>
            </a:r>
          </a:p>
          <a:p>
            <a:pPr lvl="3"/>
            <a:r>
              <a:rPr lang="en-US" altLang="en-US" dirty="0">
                <a:cs typeface="Calibri" panose="020F0502020204030204" pitchFamily="34" charset="0"/>
              </a:rPr>
              <a:t>50% occur despite having P</a:t>
            </a:r>
            <a:r>
              <a:rPr lang="en-US" altLang="en-US" sz="100" dirty="0">
                <a:cs typeface="Calibri" panose="020F0502020204030204" pitchFamily="34" charset="0"/>
              </a:rPr>
              <a:t> </a:t>
            </a:r>
            <a:r>
              <a:rPr lang="en-US" altLang="en-US" dirty="0">
                <a:cs typeface="Calibri" panose="020F0502020204030204" pitchFamily="34" charset="0"/>
              </a:rPr>
              <a:t>T within therapeutic range</a:t>
            </a:r>
          </a:p>
          <a:p>
            <a:pPr lvl="1"/>
            <a:r>
              <a:rPr lang="en-US" altLang="en-US" dirty="0">
                <a:cs typeface="Calibri" panose="020F0502020204030204" pitchFamily="34" charset="0"/>
              </a:rPr>
              <a:t>Genetic factors which influence effect of Coumadin</a:t>
            </a:r>
          </a:p>
          <a:p>
            <a:pPr lvl="2"/>
            <a:r>
              <a:rPr lang="en-US" altLang="en-US" b="1" dirty="0">
                <a:cs typeface="Calibri" panose="020F0502020204030204" pitchFamily="34" charset="0"/>
              </a:rPr>
              <a:t>C</a:t>
            </a:r>
            <a:r>
              <a:rPr lang="en-US" altLang="en-US" sz="100" b="1" dirty="0">
                <a:cs typeface="Calibri" panose="020F0502020204030204" pitchFamily="34" charset="0"/>
              </a:rPr>
              <a:t> </a:t>
            </a:r>
            <a:r>
              <a:rPr lang="en-US" altLang="en-US" b="1" dirty="0">
                <a:cs typeface="Calibri" panose="020F0502020204030204" pitchFamily="34" charset="0"/>
              </a:rPr>
              <a:t>Y</a:t>
            </a:r>
            <a:r>
              <a:rPr lang="en-US" altLang="en-US" sz="100" b="1" dirty="0">
                <a:cs typeface="Calibri" panose="020F0502020204030204" pitchFamily="34" charset="0"/>
              </a:rPr>
              <a:t> </a:t>
            </a:r>
            <a:r>
              <a:rPr lang="en-US" altLang="en-US" b="1" dirty="0">
                <a:cs typeface="Calibri" panose="020F0502020204030204" pitchFamily="34" charset="0"/>
              </a:rPr>
              <a:t>P</a:t>
            </a:r>
            <a:r>
              <a:rPr lang="en-US" altLang="en-US" sz="100" b="1" dirty="0">
                <a:cs typeface="Calibri" panose="020F0502020204030204" pitchFamily="34" charset="0"/>
              </a:rPr>
              <a:t> </a:t>
            </a:r>
            <a:r>
              <a:rPr lang="en-US" altLang="en-US" b="1" dirty="0">
                <a:cs typeface="Calibri" panose="020F0502020204030204" pitchFamily="34" charset="0"/>
              </a:rPr>
              <a:t>2</a:t>
            </a:r>
            <a:r>
              <a:rPr lang="en-US" altLang="en-US" sz="100" b="1" dirty="0">
                <a:cs typeface="Calibri" panose="020F0502020204030204" pitchFamily="34" charset="0"/>
              </a:rPr>
              <a:t> </a:t>
            </a:r>
            <a:r>
              <a:rPr lang="en-US" altLang="en-US" b="1" dirty="0">
                <a:cs typeface="Calibri" panose="020F0502020204030204" pitchFamily="34" charset="0"/>
              </a:rPr>
              <a:t>C</a:t>
            </a:r>
            <a:r>
              <a:rPr lang="en-US" altLang="en-US" sz="100" b="1" dirty="0">
                <a:cs typeface="Calibri" panose="020F0502020204030204" pitchFamily="34" charset="0"/>
              </a:rPr>
              <a:t> </a:t>
            </a:r>
            <a:r>
              <a:rPr lang="en-US" altLang="en-US" b="1" dirty="0">
                <a:cs typeface="Calibri" panose="020F0502020204030204" pitchFamily="34" charset="0"/>
              </a:rPr>
              <a:t>9 </a:t>
            </a:r>
            <a:r>
              <a:rPr lang="en-US" altLang="en-US" dirty="0">
                <a:cs typeface="Calibri" panose="020F0502020204030204" pitchFamily="34" charset="0"/>
              </a:rPr>
              <a:t>or</a:t>
            </a:r>
            <a:r>
              <a:rPr lang="en-US" altLang="en-US" b="1" dirty="0">
                <a:cs typeface="Calibri" panose="020F0502020204030204" pitchFamily="34" charset="0"/>
              </a:rPr>
              <a:t> V</a:t>
            </a:r>
            <a:r>
              <a:rPr lang="en-US" altLang="en-US" sz="100" b="1" dirty="0">
                <a:cs typeface="Calibri" panose="020F0502020204030204" pitchFamily="34" charset="0"/>
              </a:rPr>
              <a:t> </a:t>
            </a:r>
            <a:r>
              <a:rPr lang="en-US" altLang="en-US" b="1" dirty="0">
                <a:cs typeface="Calibri" panose="020F0502020204030204" pitchFamily="34" charset="0"/>
              </a:rPr>
              <a:t>K</a:t>
            </a:r>
            <a:r>
              <a:rPr lang="en-US" altLang="en-US" sz="100" b="1" dirty="0">
                <a:cs typeface="Calibri" panose="020F0502020204030204" pitchFamily="34" charset="0"/>
              </a:rPr>
              <a:t> </a:t>
            </a:r>
            <a:r>
              <a:rPr lang="en-US" altLang="en-US" b="1" dirty="0">
                <a:cs typeface="Calibri" panose="020F0502020204030204" pitchFamily="34" charset="0"/>
              </a:rPr>
              <a:t>O</a:t>
            </a:r>
            <a:r>
              <a:rPr lang="en-US" altLang="en-US" sz="100" b="1" dirty="0">
                <a:cs typeface="Calibri" panose="020F0502020204030204" pitchFamily="34" charset="0"/>
              </a:rPr>
              <a:t> </a:t>
            </a:r>
            <a:r>
              <a:rPr lang="en-US" altLang="en-US" b="1" dirty="0">
                <a:cs typeface="Calibri" panose="020F0502020204030204" pitchFamily="34" charset="0"/>
              </a:rPr>
              <a:t>R</a:t>
            </a:r>
            <a:r>
              <a:rPr lang="en-US" altLang="en-US" sz="100" b="1" dirty="0">
                <a:cs typeface="Calibri" panose="020F0502020204030204" pitchFamily="34" charset="0"/>
              </a:rPr>
              <a:t> </a:t>
            </a:r>
            <a:r>
              <a:rPr lang="en-US" altLang="en-US" b="1" dirty="0">
                <a:cs typeface="Calibri" panose="020F0502020204030204" pitchFamily="34" charset="0"/>
              </a:rPr>
              <a:t>C</a:t>
            </a:r>
            <a:r>
              <a:rPr lang="en-US" altLang="en-US" sz="100" b="1" dirty="0">
                <a:cs typeface="Calibri" panose="020F0502020204030204" pitchFamily="34" charset="0"/>
              </a:rPr>
              <a:t> </a:t>
            </a:r>
            <a:r>
              <a:rPr lang="en-US" altLang="en-US" b="1" dirty="0">
                <a:cs typeface="Calibri" panose="020F0502020204030204" pitchFamily="34" charset="0"/>
              </a:rPr>
              <a:t>1 </a:t>
            </a:r>
            <a:r>
              <a:rPr lang="en-US" altLang="en-US" dirty="0">
                <a:cs typeface="Calibri" panose="020F0502020204030204" pitchFamily="34" charset="0"/>
              </a:rPr>
              <a:t>genes-can lead to altered pharmacokinetics and variable dose response</a:t>
            </a:r>
          </a:p>
        </p:txBody>
      </p:sp>
    </p:spTree>
    <p:extLst>
      <p:ext uri="{BB962C8B-B14F-4D97-AF65-F5344CB8AC3E}">
        <p14:creationId xmlns:p14="http://schemas.microsoft.com/office/powerpoint/2010/main" val="310233462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3D3BF-A4FF-4916-9CA6-94B06FE00D6A}"/>
              </a:ext>
            </a:extLst>
          </p:cNvPr>
          <p:cNvSpPr>
            <a:spLocks noGrp="1"/>
          </p:cNvSpPr>
          <p:nvPr>
            <p:ph type="title"/>
          </p:nvPr>
        </p:nvSpPr>
        <p:spPr/>
        <p:txBody>
          <a:bodyPr/>
          <a:lstStyle/>
          <a:p>
            <a:r>
              <a:rPr lang="en-US" dirty="0"/>
              <a:t>Oral Anticoagulants </a:t>
            </a:r>
            <a:r>
              <a:rPr lang="en-US" sz="2000" b="0" dirty="0"/>
              <a:t>(4 of 4)</a:t>
            </a:r>
          </a:p>
        </p:txBody>
      </p:sp>
      <p:sp>
        <p:nvSpPr>
          <p:cNvPr id="3" name="Content Placeholder 2">
            <a:extLst>
              <a:ext uri="{FF2B5EF4-FFF2-40B4-BE49-F238E27FC236}">
                <a16:creationId xmlns:a16="http://schemas.microsoft.com/office/drawing/2014/main" id="{56F824D3-9826-4939-82B7-8E9C00A0B855}"/>
              </a:ext>
            </a:extLst>
          </p:cNvPr>
          <p:cNvSpPr>
            <a:spLocks noGrp="1"/>
          </p:cNvSpPr>
          <p:nvPr>
            <p:ph sz="quarter" idx="13"/>
          </p:nvPr>
        </p:nvSpPr>
        <p:spPr>
          <a:xfrm>
            <a:off x="457200" y="2098193"/>
            <a:ext cx="8229600" cy="4434275"/>
          </a:xfrm>
        </p:spPr>
        <p:txBody>
          <a:bodyPr/>
          <a:lstStyle/>
          <a:p>
            <a:r>
              <a:rPr lang="en-US" altLang="en-US" dirty="0">
                <a:cs typeface="Calibri" panose="020F0502020204030204" pitchFamily="34" charset="0"/>
              </a:rPr>
              <a:t>Laboratory monitoring</a:t>
            </a:r>
          </a:p>
          <a:p>
            <a:pPr lvl="1"/>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T/I</a:t>
            </a:r>
            <a:r>
              <a:rPr lang="en-US" altLang="en-US" sz="100" dirty="0">
                <a:cs typeface="Calibri" panose="020F0502020204030204" pitchFamily="34" charset="0"/>
              </a:rPr>
              <a:t> </a:t>
            </a:r>
            <a:r>
              <a:rPr lang="en-US" altLang="en-US" dirty="0">
                <a:cs typeface="Calibri" panose="020F0502020204030204" pitchFamily="34" charset="0"/>
              </a:rPr>
              <a:t>N</a:t>
            </a:r>
            <a:r>
              <a:rPr lang="en-US" altLang="en-US" sz="100" dirty="0">
                <a:cs typeface="Calibri" panose="020F0502020204030204" pitchFamily="34" charset="0"/>
              </a:rPr>
              <a:t> </a:t>
            </a:r>
            <a:r>
              <a:rPr lang="en-US" altLang="en-US" dirty="0">
                <a:cs typeface="Calibri" panose="020F0502020204030204" pitchFamily="34" charset="0"/>
              </a:rPr>
              <a:t>R</a:t>
            </a:r>
          </a:p>
          <a:p>
            <a:pPr lvl="2"/>
            <a:r>
              <a:rPr lang="en-US" altLang="en-US" dirty="0">
                <a:cs typeface="Calibri" panose="020F0502020204030204" pitchFamily="34" charset="0"/>
              </a:rPr>
              <a:t>Adjusts for variation in thromboplastin potencies used by various manufacturers</a:t>
            </a:r>
          </a:p>
        </p:txBody>
      </p:sp>
    </p:spTree>
    <p:extLst>
      <p:ext uri="{BB962C8B-B14F-4D97-AF65-F5344CB8AC3E}">
        <p14:creationId xmlns:p14="http://schemas.microsoft.com/office/powerpoint/2010/main" val="162574054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F8304-B4F2-4260-A01E-3AA601A44675}"/>
              </a:ext>
            </a:extLst>
          </p:cNvPr>
          <p:cNvSpPr>
            <a:spLocks noGrp="1"/>
          </p:cNvSpPr>
          <p:nvPr>
            <p:ph type="title"/>
          </p:nvPr>
        </p:nvSpPr>
        <p:spPr>
          <a:xfrm>
            <a:off x="457200" y="215371"/>
            <a:ext cx="8396514" cy="1097279"/>
          </a:xfrm>
        </p:spPr>
        <p:txBody>
          <a:bodyPr/>
          <a:lstStyle/>
          <a:p>
            <a:r>
              <a:rPr lang="en-US" sz="3400" dirty="0"/>
              <a:t>New Oral Anticoagulants (N</a:t>
            </a:r>
            <a:r>
              <a:rPr lang="en-US" sz="100" dirty="0"/>
              <a:t> </a:t>
            </a:r>
            <a:r>
              <a:rPr lang="en-US" sz="3400" dirty="0"/>
              <a:t>O</a:t>
            </a:r>
            <a:r>
              <a:rPr lang="en-US" sz="100" dirty="0"/>
              <a:t> </a:t>
            </a:r>
            <a:r>
              <a:rPr lang="en-US" sz="3400" dirty="0"/>
              <a:t>A</a:t>
            </a:r>
            <a:r>
              <a:rPr lang="en-US" sz="100" dirty="0"/>
              <a:t> </a:t>
            </a:r>
            <a:r>
              <a:rPr lang="en-US" sz="3400" dirty="0"/>
              <a:t>C)/Direct Oral Anticoagulants (D</a:t>
            </a:r>
            <a:r>
              <a:rPr lang="en-US" sz="100" dirty="0"/>
              <a:t> </a:t>
            </a:r>
            <a:r>
              <a:rPr lang="en-US" sz="3400" dirty="0"/>
              <a:t>O</a:t>
            </a:r>
            <a:r>
              <a:rPr lang="en-US" sz="100" dirty="0"/>
              <a:t> </a:t>
            </a:r>
            <a:r>
              <a:rPr lang="en-US" sz="3400" dirty="0"/>
              <a:t>A</a:t>
            </a:r>
            <a:r>
              <a:rPr lang="en-US" sz="100" dirty="0"/>
              <a:t> </a:t>
            </a:r>
            <a:r>
              <a:rPr lang="en-US" sz="3400" dirty="0"/>
              <a:t>C)</a:t>
            </a:r>
          </a:p>
        </p:txBody>
      </p:sp>
      <p:sp>
        <p:nvSpPr>
          <p:cNvPr id="3" name="Content Placeholder 2">
            <a:extLst>
              <a:ext uri="{FF2B5EF4-FFF2-40B4-BE49-F238E27FC236}">
                <a16:creationId xmlns:a16="http://schemas.microsoft.com/office/drawing/2014/main" id="{4AB09F05-2C46-439A-943C-5EA34C2F260A}"/>
              </a:ext>
            </a:extLst>
          </p:cNvPr>
          <p:cNvSpPr>
            <a:spLocks noGrp="1"/>
          </p:cNvSpPr>
          <p:nvPr>
            <p:ph sz="quarter" idx="13"/>
          </p:nvPr>
        </p:nvSpPr>
        <p:spPr>
          <a:xfrm>
            <a:off x="457200" y="1878059"/>
            <a:ext cx="8229600" cy="4434275"/>
          </a:xfrm>
        </p:spPr>
        <p:txBody>
          <a:bodyPr/>
          <a:lstStyle/>
          <a:p>
            <a:r>
              <a:rPr lang="en-US" altLang="en-US" sz="2000" dirty="0"/>
              <a:t>Direct inhibitors</a:t>
            </a:r>
          </a:p>
          <a:p>
            <a:pPr lvl="1"/>
            <a:r>
              <a:rPr lang="en-US" altLang="en-US" sz="2000" dirty="0"/>
              <a:t>Bind directly to target enzymes and block interaction with substrate</a:t>
            </a:r>
          </a:p>
          <a:p>
            <a:pPr lvl="1"/>
            <a:r>
              <a:rPr lang="en-US" altLang="en-US" sz="2000" dirty="0"/>
              <a:t>F</a:t>
            </a:r>
            <a:r>
              <a:rPr lang="en-US" altLang="en-US" sz="100" dirty="0"/>
              <a:t> </a:t>
            </a:r>
            <a:r>
              <a:rPr lang="en-US" altLang="en-US" sz="2000" dirty="0"/>
              <a:t>X</a:t>
            </a:r>
            <a:r>
              <a:rPr lang="en-US" altLang="en-US" sz="100" dirty="0"/>
              <a:t> </a:t>
            </a:r>
            <a:r>
              <a:rPr lang="en-US" altLang="en-US" sz="2000" dirty="0"/>
              <a:t>a inhibitors</a:t>
            </a:r>
          </a:p>
          <a:p>
            <a:pPr lvl="2"/>
            <a:r>
              <a:rPr lang="en-US" altLang="en-US" sz="2000" dirty="0"/>
              <a:t>Rivaroxaban/</a:t>
            </a:r>
            <a:r>
              <a:rPr lang="en-US" sz="2000" dirty="0"/>
              <a:t>Xarelto</a:t>
            </a:r>
            <a:r>
              <a:rPr lang="en-US" altLang="en-US" sz="2000" dirty="0"/>
              <a:t>, apixaban/</a:t>
            </a:r>
            <a:r>
              <a:rPr lang="en-US" sz="2000" dirty="0"/>
              <a:t>Eliquis</a:t>
            </a:r>
            <a:r>
              <a:rPr lang="en-US" altLang="en-US" sz="2000" dirty="0"/>
              <a:t>, </a:t>
            </a:r>
            <a:r>
              <a:rPr lang="en-US" altLang="en-US" sz="2000" dirty="0" err="1"/>
              <a:t>edoxaban</a:t>
            </a:r>
            <a:r>
              <a:rPr lang="en-US" altLang="en-US" sz="2000" dirty="0"/>
              <a:t>/</a:t>
            </a:r>
            <a:r>
              <a:rPr lang="en-US" sz="2000" dirty="0"/>
              <a:t> </a:t>
            </a:r>
            <a:r>
              <a:rPr lang="en-US" sz="2000" dirty="0" err="1"/>
              <a:t>Savaysa</a:t>
            </a:r>
            <a:endParaRPr lang="en-US" altLang="en-US" sz="2000" dirty="0"/>
          </a:p>
          <a:p>
            <a:r>
              <a:rPr lang="en-US" altLang="en-US" sz="2000" dirty="0"/>
              <a:t>Indirect inhibitors</a:t>
            </a:r>
          </a:p>
          <a:p>
            <a:pPr lvl="1"/>
            <a:r>
              <a:rPr lang="en-US" altLang="en-US" sz="2000" dirty="0"/>
              <a:t>Bind plasma cofactors (such as A</a:t>
            </a:r>
            <a:r>
              <a:rPr lang="en-US" altLang="en-US" sz="100" dirty="0"/>
              <a:t> </a:t>
            </a:r>
            <a:r>
              <a:rPr lang="en-US" altLang="en-US" sz="2000" dirty="0"/>
              <a:t>T) and accelerate interaction with clotting enzymes</a:t>
            </a:r>
          </a:p>
          <a:p>
            <a:r>
              <a:rPr lang="en-US" altLang="en-US" sz="2000" dirty="0"/>
              <a:t>Relatively short half-life</a:t>
            </a:r>
          </a:p>
          <a:p>
            <a:r>
              <a:rPr lang="en-US" altLang="en-US" sz="2000" dirty="0"/>
              <a:t>Do not require routine laboratory monitoring</a:t>
            </a:r>
          </a:p>
          <a:p>
            <a:pPr lvl="1"/>
            <a:r>
              <a:rPr lang="en-US" altLang="en-US" sz="2000" dirty="0"/>
              <a:t>Has not been universally accepted</a:t>
            </a:r>
          </a:p>
        </p:txBody>
      </p:sp>
    </p:spTree>
    <p:extLst>
      <p:ext uri="{BB962C8B-B14F-4D97-AF65-F5344CB8AC3E}">
        <p14:creationId xmlns:p14="http://schemas.microsoft.com/office/powerpoint/2010/main" val="392437412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CF683-2E54-4E63-B6B2-B8CE4F526106}"/>
              </a:ext>
            </a:extLst>
          </p:cNvPr>
          <p:cNvSpPr>
            <a:spLocks noGrp="1"/>
          </p:cNvSpPr>
          <p:nvPr>
            <p:ph type="title"/>
          </p:nvPr>
        </p:nvSpPr>
        <p:spPr/>
        <p:txBody>
          <a:bodyPr/>
          <a:lstStyle/>
          <a:p>
            <a:r>
              <a:rPr lang="en-US" dirty="0"/>
              <a:t>Thrombolytic Therapy </a:t>
            </a:r>
            <a:r>
              <a:rPr lang="en-US" sz="2000" b="0" dirty="0"/>
              <a:t>(1 of 3)</a:t>
            </a:r>
          </a:p>
        </p:txBody>
      </p:sp>
      <p:sp>
        <p:nvSpPr>
          <p:cNvPr id="3" name="Content Placeholder 2">
            <a:extLst>
              <a:ext uri="{FF2B5EF4-FFF2-40B4-BE49-F238E27FC236}">
                <a16:creationId xmlns:a16="http://schemas.microsoft.com/office/drawing/2014/main" id="{62255DDA-8545-41F4-AF70-C5A30957B2C5}"/>
              </a:ext>
            </a:extLst>
          </p:cNvPr>
          <p:cNvSpPr>
            <a:spLocks noGrp="1"/>
          </p:cNvSpPr>
          <p:nvPr>
            <p:ph sz="quarter" idx="13"/>
          </p:nvPr>
        </p:nvSpPr>
        <p:spPr>
          <a:xfrm>
            <a:off x="457200" y="1988126"/>
            <a:ext cx="8229600" cy="4434275"/>
          </a:xfrm>
        </p:spPr>
        <p:txBody>
          <a:bodyPr/>
          <a:lstStyle/>
          <a:p>
            <a:r>
              <a:rPr lang="en-US" altLang="en-US" dirty="0">
                <a:cs typeface="Calibri" panose="020F0502020204030204" pitchFamily="34" charset="0"/>
              </a:rPr>
              <a:t>Purpose is to reestablish vascular perfusion</a:t>
            </a:r>
          </a:p>
          <a:p>
            <a:r>
              <a:rPr lang="en-US" altLang="en-US" dirty="0">
                <a:cs typeface="Calibri" panose="020F0502020204030204" pitchFamily="34" charset="0"/>
              </a:rPr>
              <a:t>Plasminogen activators (P</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s)</a:t>
            </a:r>
          </a:p>
          <a:p>
            <a:pPr lvl="1"/>
            <a:r>
              <a:rPr lang="en-US" altLang="en-US" dirty="0">
                <a:cs typeface="Calibri" panose="020F0502020204030204" pitchFamily="34" charset="0"/>
              </a:rPr>
              <a:t>Thrombolytic agents lyse thrombi in vivo</a:t>
            </a:r>
          </a:p>
          <a:p>
            <a:pPr lvl="1"/>
            <a:r>
              <a:rPr lang="en-US" altLang="en-US" dirty="0">
                <a:cs typeface="Calibri" panose="020F0502020204030204" pitchFamily="34" charset="0"/>
              </a:rPr>
              <a:t>Therapeutic doses convert virtually all plasma plasminogen to plasmin</a:t>
            </a:r>
          </a:p>
          <a:p>
            <a:pPr lvl="2"/>
            <a:r>
              <a:rPr lang="en-US" altLang="en-US" dirty="0">
                <a:cs typeface="Calibri" panose="020F0502020204030204" pitchFamily="34" charset="0"/>
              </a:rPr>
              <a:t>Overwhelming neutralizing capacity of A</a:t>
            </a:r>
            <a:r>
              <a:rPr lang="en-US" altLang="en-US" sz="100" dirty="0">
                <a:cs typeface="Calibri" panose="020F0502020204030204" pitchFamily="34" charset="0"/>
              </a:rPr>
              <a:t> </a:t>
            </a:r>
            <a:r>
              <a:rPr lang="en-US" altLang="en-US" dirty="0">
                <a:cs typeface="Calibri" panose="020F0502020204030204" pitchFamily="34" charset="0"/>
              </a:rPr>
              <a:t>P → </a:t>
            </a:r>
            <a:r>
              <a:rPr lang="en-US" altLang="en-US" dirty="0" err="1">
                <a:cs typeface="Calibri" panose="020F0502020204030204" pitchFamily="34" charset="0"/>
              </a:rPr>
              <a:t>fibrinogenolysis</a:t>
            </a:r>
            <a:r>
              <a:rPr lang="en-US" altLang="en-US" dirty="0">
                <a:cs typeface="Calibri" panose="020F0502020204030204" pitchFamily="34" charset="0"/>
              </a:rPr>
              <a:t> (lytic state)</a:t>
            </a:r>
          </a:p>
        </p:txBody>
      </p:sp>
    </p:spTree>
    <p:extLst>
      <p:ext uri="{BB962C8B-B14F-4D97-AF65-F5344CB8AC3E}">
        <p14:creationId xmlns:p14="http://schemas.microsoft.com/office/powerpoint/2010/main" val="4194322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BD105-B27D-4168-9249-21D6007BB331}"/>
              </a:ext>
            </a:extLst>
          </p:cNvPr>
          <p:cNvSpPr>
            <a:spLocks noGrp="1"/>
          </p:cNvSpPr>
          <p:nvPr>
            <p:ph type="title"/>
          </p:nvPr>
        </p:nvSpPr>
        <p:spPr/>
        <p:txBody>
          <a:bodyPr/>
          <a:lstStyle/>
          <a:p>
            <a:r>
              <a:rPr lang="en-US" dirty="0"/>
              <a:t>Venous Thrombi-Formation </a:t>
            </a:r>
            <a:r>
              <a:rPr lang="en-US" sz="2000" b="0" dirty="0"/>
              <a:t>(3 of 3)</a:t>
            </a:r>
          </a:p>
        </p:txBody>
      </p:sp>
      <p:sp>
        <p:nvSpPr>
          <p:cNvPr id="3" name="Content Placeholder 2">
            <a:extLst>
              <a:ext uri="{FF2B5EF4-FFF2-40B4-BE49-F238E27FC236}">
                <a16:creationId xmlns:a16="http://schemas.microsoft.com/office/drawing/2014/main" id="{0297A454-6AB3-4641-A517-3632D47A5957}"/>
              </a:ext>
            </a:extLst>
          </p:cNvPr>
          <p:cNvSpPr>
            <a:spLocks noGrp="1"/>
          </p:cNvSpPr>
          <p:nvPr>
            <p:ph sz="quarter" idx="13"/>
          </p:nvPr>
        </p:nvSpPr>
        <p:spPr>
          <a:xfrm>
            <a:off x="457200" y="1945793"/>
            <a:ext cx="8229600" cy="4434275"/>
          </a:xfrm>
        </p:spPr>
        <p:txBody>
          <a:bodyPr/>
          <a:lstStyle/>
          <a:p>
            <a:r>
              <a:rPr lang="en-US" altLang="en-US" dirty="0">
                <a:cs typeface="Calibri" panose="020F0502020204030204" pitchFamily="34" charset="0"/>
              </a:rPr>
              <a:t>Serious potential complication</a:t>
            </a:r>
          </a:p>
          <a:p>
            <a:pPr lvl="1"/>
            <a:r>
              <a:rPr lang="en-US" altLang="en-US" dirty="0">
                <a:cs typeface="Calibri" panose="020F0502020204030204" pitchFamily="34" charset="0"/>
              </a:rPr>
              <a:t>Pulmonary embolism (P</a:t>
            </a:r>
            <a:r>
              <a:rPr lang="en-US" altLang="en-US" sz="100" dirty="0">
                <a:cs typeface="Calibri" panose="020F0502020204030204" pitchFamily="34" charset="0"/>
              </a:rPr>
              <a:t> </a:t>
            </a:r>
            <a:r>
              <a:rPr lang="en-US" altLang="en-US" dirty="0">
                <a:cs typeface="Calibri" panose="020F0502020204030204" pitchFamily="34" charset="0"/>
              </a:rPr>
              <a:t>E)</a:t>
            </a:r>
          </a:p>
          <a:p>
            <a:pPr lvl="2"/>
            <a:r>
              <a:rPr lang="en-US" altLang="en-US" dirty="0">
                <a:cs typeface="Calibri" panose="020F0502020204030204" pitchFamily="34" charset="0"/>
              </a:rPr>
              <a:t>D</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T → P</a:t>
            </a:r>
            <a:r>
              <a:rPr lang="en-US" altLang="en-US" sz="100" dirty="0">
                <a:cs typeface="Calibri" panose="020F0502020204030204" pitchFamily="34" charset="0"/>
              </a:rPr>
              <a:t> </a:t>
            </a:r>
            <a:r>
              <a:rPr lang="en-US" altLang="en-US" dirty="0">
                <a:cs typeface="Calibri" panose="020F0502020204030204" pitchFamily="34" charset="0"/>
              </a:rPr>
              <a:t>E: V</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E</a:t>
            </a:r>
          </a:p>
          <a:p>
            <a:r>
              <a:rPr lang="en-US" altLang="en-US" dirty="0">
                <a:cs typeface="Calibri" panose="020F0502020204030204" pitchFamily="34" charset="0"/>
              </a:rPr>
              <a:t>Venous thrombosis</a:t>
            </a:r>
          </a:p>
          <a:p>
            <a:pPr lvl="1"/>
            <a:r>
              <a:rPr lang="en-US" altLang="en-US" dirty="0">
                <a:cs typeface="Calibri" panose="020F0502020204030204" pitchFamily="34" charset="0"/>
              </a:rPr>
              <a:t>Occurs when activation of blood coagulation exceeds the ability of the natural protective mechanisms to prevent fibrin formation</a:t>
            </a:r>
          </a:p>
        </p:txBody>
      </p:sp>
    </p:spTree>
    <p:extLst>
      <p:ext uri="{BB962C8B-B14F-4D97-AF65-F5344CB8AC3E}">
        <p14:creationId xmlns:p14="http://schemas.microsoft.com/office/powerpoint/2010/main" val="25511069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CF683-2E54-4E63-B6B2-B8CE4F526106}"/>
              </a:ext>
            </a:extLst>
          </p:cNvPr>
          <p:cNvSpPr>
            <a:spLocks noGrp="1"/>
          </p:cNvSpPr>
          <p:nvPr>
            <p:ph type="title"/>
          </p:nvPr>
        </p:nvSpPr>
        <p:spPr/>
        <p:txBody>
          <a:bodyPr/>
          <a:lstStyle/>
          <a:p>
            <a:r>
              <a:rPr lang="en-US" dirty="0"/>
              <a:t>Thrombolytic Therapy </a:t>
            </a:r>
            <a:r>
              <a:rPr lang="en-US" sz="2000" b="0" dirty="0"/>
              <a:t>(2 of 3)</a:t>
            </a:r>
          </a:p>
        </p:txBody>
      </p:sp>
      <p:sp>
        <p:nvSpPr>
          <p:cNvPr id="3" name="Content Placeholder 2">
            <a:extLst>
              <a:ext uri="{FF2B5EF4-FFF2-40B4-BE49-F238E27FC236}">
                <a16:creationId xmlns:a16="http://schemas.microsoft.com/office/drawing/2014/main" id="{62255DDA-8545-41F4-AF70-C5A30957B2C5}"/>
              </a:ext>
            </a:extLst>
          </p:cNvPr>
          <p:cNvSpPr>
            <a:spLocks noGrp="1"/>
          </p:cNvSpPr>
          <p:nvPr>
            <p:ph sz="quarter" idx="13"/>
          </p:nvPr>
        </p:nvSpPr>
        <p:spPr>
          <a:xfrm>
            <a:off x="516467" y="1928859"/>
            <a:ext cx="8229600" cy="4476921"/>
          </a:xfrm>
        </p:spPr>
        <p:txBody>
          <a:bodyPr/>
          <a:lstStyle/>
          <a:p>
            <a:r>
              <a:rPr lang="en-US" altLang="en-US" sz="2200" dirty="0">
                <a:cs typeface="Calibri" panose="020F0502020204030204" pitchFamily="34" charset="0"/>
              </a:rPr>
              <a:t>Laboratory monitoring</a:t>
            </a:r>
          </a:p>
          <a:p>
            <a:pPr lvl="1"/>
            <a:r>
              <a:rPr lang="en-US" altLang="en-US" sz="2200" dirty="0">
                <a:cs typeface="Calibri" panose="020F0502020204030204" pitchFamily="34" charset="0"/>
              </a:rPr>
              <a:t>“Lytic State”</a:t>
            </a:r>
          </a:p>
          <a:p>
            <a:pPr lvl="2"/>
            <a:r>
              <a:rPr lang="en-US" altLang="en-US" sz="2200" dirty="0">
                <a:cs typeface="Calibri" panose="020F0502020204030204" pitchFamily="34" charset="0"/>
              </a:rPr>
              <a:t>Effects of plasmin on components of circulating blood</a:t>
            </a:r>
          </a:p>
          <a:p>
            <a:pPr lvl="2"/>
            <a:r>
              <a:rPr lang="en-US" altLang="en-US" sz="2200" dirty="0">
                <a:cs typeface="Calibri" panose="020F0502020204030204" pitchFamily="34" charset="0"/>
              </a:rPr>
              <a:t>Monitored by ↓ in plasma fibrinogen (prolonged T</a:t>
            </a:r>
            <a:r>
              <a:rPr lang="en-US" altLang="en-US" sz="100" dirty="0">
                <a:cs typeface="Calibri" panose="020F0502020204030204" pitchFamily="34" charset="0"/>
              </a:rPr>
              <a:t> </a:t>
            </a:r>
            <a:r>
              <a:rPr lang="en-US" altLang="en-US" sz="2200" dirty="0">
                <a:cs typeface="Calibri" panose="020F0502020204030204" pitchFamily="34" charset="0"/>
              </a:rPr>
              <a:t>T) and ↑ F</a:t>
            </a:r>
            <a:r>
              <a:rPr lang="en-US" altLang="en-US" sz="100" dirty="0">
                <a:cs typeface="Calibri" panose="020F0502020204030204" pitchFamily="34" charset="0"/>
              </a:rPr>
              <a:t> </a:t>
            </a:r>
            <a:r>
              <a:rPr lang="en-US" altLang="en-US" sz="2200" dirty="0">
                <a:cs typeface="Calibri" panose="020F0502020204030204" pitchFamily="34" charset="0"/>
              </a:rPr>
              <a:t>D</a:t>
            </a:r>
            <a:r>
              <a:rPr lang="en-US" altLang="en-US" sz="100" dirty="0">
                <a:cs typeface="Calibri" panose="020F0502020204030204" pitchFamily="34" charset="0"/>
              </a:rPr>
              <a:t> </a:t>
            </a:r>
            <a:r>
              <a:rPr lang="en-US" altLang="en-US" sz="2200" dirty="0">
                <a:cs typeface="Calibri" panose="020F0502020204030204" pitchFamily="34" charset="0"/>
              </a:rPr>
              <a:t>Ps</a:t>
            </a:r>
          </a:p>
          <a:p>
            <a:pPr lvl="2"/>
            <a:r>
              <a:rPr lang="en-US" altLang="en-US" sz="2200" dirty="0">
                <a:cs typeface="Calibri" panose="020F0502020204030204" pitchFamily="34" charset="0"/>
              </a:rPr>
              <a:t>Other plasma proteins also degraded (e.g., F</a:t>
            </a:r>
            <a:r>
              <a:rPr lang="en-US" altLang="en-US" sz="100" dirty="0">
                <a:cs typeface="Calibri" panose="020F0502020204030204" pitchFamily="34" charset="0"/>
              </a:rPr>
              <a:t> </a:t>
            </a:r>
            <a:r>
              <a:rPr lang="en-US" altLang="en-US" sz="2200" dirty="0">
                <a:cs typeface="Calibri" panose="020F0502020204030204" pitchFamily="34" charset="0"/>
              </a:rPr>
              <a:t>V, F</a:t>
            </a:r>
            <a:r>
              <a:rPr lang="en-US" altLang="en-US" sz="100" dirty="0">
                <a:cs typeface="Calibri" panose="020F0502020204030204" pitchFamily="34" charset="0"/>
              </a:rPr>
              <a:t> </a:t>
            </a:r>
            <a:r>
              <a:rPr lang="en-US" altLang="en-US" sz="2200" dirty="0">
                <a:cs typeface="Calibri" panose="020F0502020204030204" pitchFamily="34" charset="0"/>
              </a:rPr>
              <a:t>V</a:t>
            </a:r>
            <a:r>
              <a:rPr lang="en-US" altLang="en-US" sz="100" dirty="0">
                <a:cs typeface="Calibri" panose="020F0502020204030204" pitchFamily="34" charset="0"/>
              </a:rPr>
              <a:t> </a:t>
            </a:r>
            <a:r>
              <a:rPr lang="en-US" altLang="en-US" sz="2200" dirty="0">
                <a:cs typeface="Calibri" panose="020F0502020204030204" pitchFamily="34" charset="0"/>
              </a:rPr>
              <a:t>I</a:t>
            </a:r>
            <a:r>
              <a:rPr lang="en-US" altLang="en-US" sz="100" dirty="0">
                <a:cs typeface="Calibri" panose="020F0502020204030204" pitchFamily="34" charset="0"/>
              </a:rPr>
              <a:t> </a:t>
            </a:r>
            <a:r>
              <a:rPr lang="en-US" altLang="en-US" sz="2200" dirty="0" err="1">
                <a:cs typeface="Calibri" panose="020F0502020204030204" pitchFamily="34" charset="0"/>
              </a:rPr>
              <a:t>I</a:t>
            </a:r>
            <a:r>
              <a:rPr lang="en-US" altLang="en-US" sz="100" dirty="0">
                <a:cs typeface="Calibri" panose="020F0502020204030204" pitchFamily="34" charset="0"/>
              </a:rPr>
              <a:t> </a:t>
            </a:r>
            <a:r>
              <a:rPr lang="en-US" altLang="en-US" sz="2200" dirty="0">
                <a:cs typeface="Calibri" panose="020F0502020204030204" pitchFamily="34" charset="0"/>
              </a:rPr>
              <a:t>I)</a:t>
            </a:r>
          </a:p>
          <a:p>
            <a:pPr lvl="2"/>
            <a:r>
              <a:rPr lang="en-US" altLang="en-US" sz="2200" dirty="0">
                <a:cs typeface="Calibri" panose="020F0502020204030204" pitchFamily="34" charset="0"/>
              </a:rPr>
              <a:t>Can also monitor</a:t>
            </a:r>
          </a:p>
          <a:p>
            <a:pPr lvl="3"/>
            <a:r>
              <a:rPr lang="en-US" altLang="en-US" sz="2200" dirty="0">
                <a:cs typeface="Calibri" panose="020F0502020204030204" pitchFamily="34" charset="0"/>
              </a:rPr>
              <a:t>↓ plasminogen and A</a:t>
            </a:r>
            <a:r>
              <a:rPr lang="en-US" altLang="en-US" sz="100" dirty="0">
                <a:cs typeface="Calibri" panose="020F0502020204030204" pitchFamily="34" charset="0"/>
              </a:rPr>
              <a:t> </a:t>
            </a:r>
            <a:r>
              <a:rPr lang="en-US" altLang="en-US" sz="2200" dirty="0">
                <a:cs typeface="Calibri" panose="020F0502020204030204" pitchFamily="34" charset="0"/>
              </a:rPr>
              <a:t>P</a:t>
            </a:r>
          </a:p>
          <a:p>
            <a:pPr lvl="3"/>
            <a:r>
              <a:rPr lang="en-US" altLang="en-US" sz="2200" dirty="0">
                <a:cs typeface="Calibri" panose="020F0502020204030204" pitchFamily="34" charset="0"/>
              </a:rPr>
              <a:t>Generation of P</a:t>
            </a:r>
            <a:r>
              <a:rPr lang="en-US" altLang="en-US" sz="100" dirty="0">
                <a:cs typeface="Calibri" panose="020F0502020204030204" pitchFamily="34" charset="0"/>
              </a:rPr>
              <a:t> </a:t>
            </a:r>
            <a:r>
              <a:rPr lang="en-US" altLang="en-US" sz="2200" dirty="0">
                <a:cs typeface="Calibri" panose="020F0502020204030204" pitchFamily="34" charset="0"/>
              </a:rPr>
              <a:t>A</a:t>
            </a:r>
            <a:r>
              <a:rPr lang="en-US" altLang="en-US" sz="100" dirty="0">
                <a:cs typeface="Calibri" panose="020F0502020204030204" pitchFamily="34" charset="0"/>
              </a:rPr>
              <a:t> </a:t>
            </a:r>
            <a:r>
              <a:rPr lang="en-US" altLang="en-US" sz="2200" dirty="0">
                <a:cs typeface="Calibri" panose="020F0502020204030204" pitchFamily="34" charset="0"/>
              </a:rPr>
              <a:t>P complexes</a:t>
            </a:r>
          </a:p>
          <a:p>
            <a:pPr lvl="3"/>
            <a:r>
              <a:rPr lang="en-US" altLang="en-US" sz="2200" dirty="0">
                <a:cs typeface="Calibri" panose="020F0502020204030204" pitchFamily="34" charset="0"/>
              </a:rPr>
              <a:t>Assay for free circulating plasmin</a:t>
            </a:r>
          </a:p>
          <a:p>
            <a:pPr lvl="2"/>
            <a:r>
              <a:rPr lang="en-US" altLang="en-US" sz="2200" dirty="0">
                <a:cs typeface="Calibri" panose="020F0502020204030204" pitchFamily="34" charset="0"/>
              </a:rPr>
              <a:t>Lytic state thus induced “</a:t>
            </a:r>
            <a:r>
              <a:rPr lang="en-US" altLang="en-US" sz="2200" dirty="0" err="1">
                <a:cs typeface="Calibri" panose="020F0502020204030204" pitchFamily="34" charset="0"/>
              </a:rPr>
              <a:t>hypocoagulability</a:t>
            </a:r>
            <a:r>
              <a:rPr lang="en-US" altLang="en-US" sz="2200" dirty="0">
                <a:cs typeface="Calibri" panose="020F0502020204030204" pitchFamily="34" charset="0"/>
              </a:rPr>
              <a:t>”</a:t>
            </a:r>
          </a:p>
        </p:txBody>
      </p:sp>
    </p:spTree>
    <p:extLst>
      <p:ext uri="{BB962C8B-B14F-4D97-AF65-F5344CB8AC3E}">
        <p14:creationId xmlns:p14="http://schemas.microsoft.com/office/powerpoint/2010/main" val="55140975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CF683-2E54-4E63-B6B2-B8CE4F526106}"/>
              </a:ext>
            </a:extLst>
          </p:cNvPr>
          <p:cNvSpPr>
            <a:spLocks noGrp="1"/>
          </p:cNvSpPr>
          <p:nvPr>
            <p:ph type="title"/>
          </p:nvPr>
        </p:nvSpPr>
        <p:spPr/>
        <p:txBody>
          <a:bodyPr/>
          <a:lstStyle/>
          <a:p>
            <a:r>
              <a:rPr lang="en-US" dirty="0"/>
              <a:t>Thrombolytic Therapy </a:t>
            </a:r>
            <a:r>
              <a:rPr lang="en-US" sz="2000" b="0" dirty="0"/>
              <a:t>(3 of 3)</a:t>
            </a:r>
          </a:p>
        </p:txBody>
      </p:sp>
      <p:sp>
        <p:nvSpPr>
          <p:cNvPr id="3" name="Content Placeholder 2">
            <a:extLst>
              <a:ext uri="{FF2B5EF4-FFF2-40B4-BE49-F238E27FC236}">
                <a16:creationId xmlns:a16="http://schemas.microsoft.com/office/drawing/2014/main" id="{62255DDA-8545-41F4-AF70-C5A30957B2C5}"/>
              </a:ext>
            </a:extLst>
          </p:cNvPr>
          <p:cNvSpPr>
            <a:spLocks noGrp="1"/>
          </p:cNvSpPr>
          <p:nvPr>
            <p:ph sz="quarter" idx="13"/>
          </p:nvPr>
        </p:nvSpPr>
        <p:spPr>
          <a:xfrm>
            <a:off x="457200" y="1886526"/>
            <a:ext cx="8229600" cy="4434275"/>
          </a:xfrm>
        </p:spPr>
        <p:txBody>
          <a:bodyPr/>
          <a:lstStyle/>
          <a:p>
            <a:r>
              <a:rPr lang="en-US" altLang="en-US" dirty="0"/>
              <a:t>Complications</a:t>
            </a:r>
          </a:p>
          <a:p>
            <a:pPr lvl="1"/>
            <a:r>
              <a:rPr lang="en-US" altLang="en-US" dirty="0"/>
              <a:t>Lysis of </a:t>
            </a:r>
            <a:r>
              <a:rPr lang="en-US" dirty="0"/>
              <a:t>physiologic </a:t>
            </a:r>
            <a:r>
              <a:rPr lang="en-US" altLang="en-US" dirty="0"/>
              <a:t>hemostatic plugs and resultant bleeding</a:t>
            </a:r>
          </a:p>
          <a:p>
            <a:pPr lvl="1"/>
            <a:r>
              <a:rPr lang="en-US" altLang="en-US" dirty="0"/>
              <a:t>Blood hypocoagulability secondary to </a:t>
            </a:r>
            <a:r>
              <a:rPr lang="en-US" altLang="en-US" dirty="0" err="1"/>
              <a:t>fibrinogenolysis</a:t>
            </a:r>
            <a:endParaRPr lang="en-US" altLang="en-US" dirty="0"/>
          </a:p>
          <a:p>
            <a:pPr lvl="1"/>
            <a:r>
              <a:rPr lang="en-US" altLang="en-US" dirty="0"/>
              <a:t>Platelet dysfunction</a:t>
            </a:r>
          </a:p>
        </p:txBody>
      </p:sp>
    </p:spTree>
    <p:extLst>
      <p:ext uri="{BB962C8B-B14F-4D97-AF65-F5344CB8AC3E}">
        <p14:creationId xmlns:p14="http://schemas.microsoft.com/office/powerpoint/2010/main" val="313362630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196B1-433A-4D4D-A655-319952F85D27}"/>
              </a:ext>
            </a:extLst>
          </p:cNvPr>
          <p:cNvSpPr>
            <a:spLocks noGrp="1"/>
          </p:cNvSpPr>
          <p:nvPr>
            <p:ph type="title"/>
          </p:nvPr>
        </p:nvSpPr>
        <p:spPr/>
        <p:txBody>
          <a:bodyPr/>
          <a:lstStyle/>
          <a:p>
            <a:r>
              <a:rPr lang="en-US" dirty="0"/>
              <a:t>Antiplatelet Therapy </a:t>
            </a:r>
            <a:r>
              <a:rPr lang="en-US" sz="2000" b="0" dirty="0"/>
              <a:t>(1 of 3)</a:t>
            </a:r>
          </a:p>
        </p:txBody>
      </p:sp>
      <p:sp>
        <p:nvSpPr>
          <p:cNvPr id="3" name="Content Placeholder 2">
            <a:extLst>
              <a:ext uri="{FF2B5EF4-FFF2-40B4-BE49-F238E27FC236}">
                <a16:creationId xmlns:a16="http://schemas.microsoft.com/office/drawing/2014/main" id="{859F41E1-BA11-4D05-9274-6BA73A0A2C0B}"/>
              </a:ext>
            </a:extLst>
          </p:cNvPr>
          <p:cNvSpPr>
            <a:spLocks noGrp="1"/>
          </p:cNvSpPr>
          <p:nvPr>
            <p:ph sz="quarter" idx="13"/>
          </p:nvPr>
        </p:nvSpPr>
        <p:spPr>
          <a:xfrm>
            <a:off x="457200" y="1869592"/>
            <a:ext cx="8229600" cy="4434275"/>
          </a:xfrm>
        </p:spPr>
        <p:txBody>
          <a:bodyPr/>
          <a:lstStyle/>
          <a:p>
            <a:r>
              <a:rPr lang="en-US" altLang="en-US" dirty="0">
                <a:cs typeface="Calibri" panose="020F0502020204030204" pitchFamily="34" charset="0"/>
              </a:rPr>
              <a:t>Aspirin</a:t>
            </a:r>
          </a:p>
          <a:p>
            <a:pPr lvl="1"/>
            <a:r>
              <a:rPr lang="en-US" altLang="en-US" dirty="0">
                <a:cs typeface="Calibri" panose="020F0502020204030204" pitchFamily="34" charset="0"/>
              </a:rPr>
              <a:t>Blocks T</a:t>
            </a:r>
            <a:r>
              <a:rPr lang="en-US" altLang="en-US" sz="100" dirty="0">
                <a:cs typeface="Calibri" panose="020F0502020204030204" pitchFamily="34" charset="0"/>
              </a:rPr>
              <a:t> </a:t>
            </a:r>
            <a:r>
              <a:rPr lang="en-US" altLang="en-US" dirty="0">
                <a:cs typeface="Calibri" panose="020F0502020204030204" pitchFamily="34" charset="0"/>
              </a:rPr>
              <a:t>X</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sz="100" dirty="0">
                <a:cs typeface="Calibri" panose="020F0502020204030204" pitchFamily="34" charset="0"/>
              </a:rPr>
              <a:t> </a:t>
            </a:r>
            <a:r>
              <a:rPr lang="en-US" altLang="en-US" baseline="-25000" dirty="0">
                <a:cs typeface="Calibri" panose="020F0502020204030204" pitchFamily="34" charset="0"/>
              </a:rPr>
              <a:t>2</a:t>
            </a:r>
            <a:r>
              <a:rPr lang="en-US" altLang="en-US" dirty="0">
                <a:cs typeface="Calibri" panose="020F0502020204030204" pitchFamily="34" charset="0"/>
              </a:rPr>
              <a:t> synthesis in platelets</a:t>
            </a:r>
          </a:p>
          <a:p>
            <a:pPr lvl="2"/>
            <a:r>
              <a:rPr lang="en-US" altLang="en-US" dirty="0">
                <a:cs typeface="Calibri" panose="020F0502020204030204" pitchFamily="34" charset="0"/>
              </a:rPr>
              <a:t>Irreversibly inhibiting cyclooxygenase</a:t>
            </a:r>
          </a:p>
          <a:p>
            <a:pPr lvl="2"/>
            <a:r>
              <a:rPr lang="en-US" altLang="en-US" dirty="0">
                <a:cs typeface="Calibri" panose="020F0502020204030204" pitchFamily="34" charset="0"/>
              </a:rPr>
              <a:t>(C</a:t>
            </a:r>
            <a:r>
              <a:rPr lang="en-US" altLang="en-US" sz="100" dirty="0">
                <a:cs typeface="Calibri" panose="020F0502020204030204" pitchFamily="34" charset="0"/>
              </a:rPr>
              <a:t> </a:t>
            </a:r>
            <a:r>
              <a:rPr lang="en-US" altLang="en-US" dirty="0">
                <a:cs typeface="Calibri" panose="020F0502020204030204" pitchFamily="34" charset="0"/>
              </a:rPr>
              <a:t>O</a:t>
            </a:r>
            <a:r>
              <a:rPr lang="en-US" altLang="en-US" sz="100" dirty="0">
                <a:cs typeface="Calibri" panose="020F0502020204030204" pitchFamily="34" charset="0"/>
              </a:rPr>
              <a:t> </a:t>
            </a:r>
            <a:r>
              <a:rPr lang="en-US" altLang="en-US" dirty="0">
                <a:cs typeface="Calibri" panose="020F0502020204030204" pitchFamily="34" charset="0"/>
              </a:rPr>
              <a:t>X-1 enzyme)</a:t>
            </a:r>
          </a:p>
          <a:p>
            <a:pPr lvl="1"/>
            <a:r>
              <a:rPr lang="en-US" altLang="en-US" dirty="0">
                <a:cs typeface="Calibri" panose="020F0502020204030204" pitchFamily="34" charset="0"/>
              </a:rPr>
              <a:t>Inhibits C</a:t>
            </a:r>
            <a:r>
              <a:rPr lang="en-US" altLang="en-US" sz="100" dirty="0">
                <a:cs typeface="Calibri" panose="020F0502020204030204" pitchFamily="34" charset="0"/>
              </a:rPr>
              <a:t> </a:t>
            </a:r>
            <a:r>
              <a:rPr lang="en-US" altLang="en-US" dirty="0">
                <a:cs typeface="Calibri" panose="020F0502020204030204" pitchFamily="34" charset="0"/>
              </a:rPr>
              <a:t>O</a:t>
            </a:r>
            <a:r>
              <a:rPr lang="en-US" altLang="en-US" sz="100" dirty="0">
                <a:cs typeface="Calibri" panose="020F0502020204030204" pitchFamily="34" charset="0"/>
              </a:rPr>
              <a:t> </a:t>
            </a:r>
            <a:r>
              <a:rPr lang="en-US" altLang="en-US" dirty="0">
                <a:cs typeface="Calibri" panose="020F0502020204030204" pitchFamily="34" charset="0"/>
              </a:rPr>
              <a:t>X-1 in E</a:t>
            </a:r>
            <a:r>
              <a:rPr lang="en-US" altLang="en-US" sz="100" dirty="0">
                <a:cs typeface="Calibri" panose="020F0502020204030204" pitchFamily="34" charset="0"/>
              </a:rPr>
              <a:t> </a:t>
            </a:r>
            <a:r>
              <a:rPr lang="en-US" altLang="en-US" dirty="0">
                <a:cs typeface="Calibri" panose="020F0502020204030204" pitchFamily="34" charset="0"/>
              </a:rPr>
              <a:t>C-blocking P</a:t>
            </a:r>
            <a:r>
              <a:rPr lang="en-US" altLang="en-US" sz="100" dirty="0">
                <a:cs typeface="Calibri" panose="020F0502020204030204" pitchFamily="34" charset="0"/>
              </a:rPr>
              <a:t> </a:t>
            </a:r>
            <a:r>
              <a:rPr lang="en-US" altLang="en-US" dirty="0">
                <a:cs typeface="Calibri" panose="020F0502020204030204" pitchFamily="34" charset="0"/>
              </a:rPr>
              <a:t>G</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baseline="-25000" dirty="0">
                <a:cs typeface="Calibri" panose="020F0502020204030204" pitchFamily="34" charset="0"/>
              </a:rPr>
              <a:t>2</a:t>
            </a:r>
            <a:r>
              <a:rPr lang="en-US" altLang="en-US" dirty="0">
                <a:cs typeface="Calibri" panose="020F0502020204030204" pitchFamily="34" charset="0"/>
              </a:rPr>
              <a:t> synthesis</a:t>
            </a:r>
          </a:p>
          <a:p>
            <a:pPr lvl="2"/>
            <a:r>
              <a:rPr lang="en-US" altLang="en-US" dirty="0">
                <a:cs typeface="Calibri" panose="020F0502020204030204" pitchFamily="34" charset="0"/>
              </a:rPr>
              <a:t>E</a:t>
            </a:r>
            <a:r>
              <a:rPr lang="en-US" altLang="en-US" sz="100" dirty="0">
                <a:cs typeface="Calibri" panose="020F0502020204030204" pitchFamily="34" charset="0"/>
              </a:rPr>
              <a:t> </a:t>
            </a:r>
            <a:r>
              <a:rPr lang="en-US" altLang="en-US" dirty="0">
                <a:cs typeface="Calibri" panose="020F0502020204030204" pitchFamily="34" charset="0"/>
              </a:rPr>
              <a:t>C resynthesizes new C</a:t>
            </a:r>
            <a:r>
              <a:rPr lang="en-US" altLang="en-US" sz="100" dirty="0">
                <a:cs typeface="Calibri" panose="020F0502020204030204" pitchFamily="34" charset="0"/>
              </a:rPr>
              <a:t> </a:t>
            </a:r>
            <a:r>
              <a:rPr lang="en-US" altLang="en-US" dirty="0">
                <a:cs typeface="Calibri" panose="020F0502020204030204" pitchFamily="34" charset="0"/>
              </a:rPr>
              <a:t>O</a:t>
            </a:r>
            <a:r>
              <a:rPr lang="en-US" altLang="en-US" sz="100" dirty="0">
                <a:cs typeface="Calibri" panose="020F0502020204030204" pitchFamily="34" charset="0"/>
              </a:rPr>
              <a:t> </a:t>
            </a:r>
            <a:r>
              <a:rPr lang="en-US" altLang="en-US" dirty="0">
                <a:cs typeface="Calibri" panose="020F0502020204030204" pitchFamily="34" charset="0"/>
              </a:rPr>
              <a:t>X-1 enzyme</a:t>
            </a:r>
          </a:p>
          <a:p>
            <a:pPr lvl="1"/>
            <a:r>
              <a:rPr lang="en-US" altLang="en-US" dirty="0">
                <a:cs typeface="Calibri" panose="020F0502020204030204" pitchFamily="34" charset="0"/>
              </a:rPr>
              <a:t>Modest effect on platelet function</a:t>
            </a:r>
          </a:p>
        </p:txBody>
      </p:sp>
    </p:spTree>
    <p:extLst>
      <p:ext uri="{BB962C8B-B14F-4D97-AF65-F5344CB8AC3E}">
        <p14:creationId xmlns:p14="http://schemas.microsoft.com/office/powerpoint/2010/main" val="324223451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196B1-433A-4D4D-A655-319952F85D27}"/>
              </a:ext>
            </a:extLst>
          </p:cNvPr>
          <p:cNvSpPr>
            <a:spLocks noGrp="1"/>
          </p:cNvSpPr>
          <p:nvPr>
            <p:ph type="title"/>
          </p:nvPr>
        </p:nvSpPr>
        <p:spPr/>
        <p:txBody>
          <a:bodyPr/>
          <a:lstStyle/>
          <a:p>
            <a:r>
              <a:rPr lang="en-US" dirty="0"/>
              <a:t>Antiplatelet Therapy </a:t>
            </a:r>
            <a:r>
              <a:rPr lang="en-US" sz="2000" b="0" dirty="0"/>
              <a:t>(2 of 3)</a:t>
            </a:r>
          </a:p>
        </p:txBody>
      </p:sp>
      <p:sp>
        <p:nvSpPr>
          <p:cNvPr id="3" name="Content Placeholder 2">
            <a:extLst>
              <a:ext uri="{FF2B5EF4-FFF2-40B4-BE49-F238E27FC236}">
                <a16:creationId xmlns:a16="http://schemas.microsoft.com/office/drawing/2014/main" id="{859F41E1-BA11-4D05-9274-6BA73A0A2C0B}"/>
              </a:ext>
            </a:extLst>
          </p:cNvPr>
          <p:cNvSpPr>
            <a:spLocks noGrp="1"/>
          </p:cNvSpPr>
          <p:nvPr>
            <p:ph sz="quarter" idx="13"/>
          </p:nvPr>
        </p:nvSpPr>
        <p:spPr>
          <a:xfrm>
            <a:off x="457200" y="1844193"/>
            <a:ext cx="8229600" cy="4434275"/>
          </a:xfrm>
        </p:spPr>
        <p:txBody>
          <a:bodyPr/>
          <a:lstStyle/>
          <a:p>
            <a:r>
              <a:rPr lang="en-US" altLang="en-US" dirty="0">
                <a:cs typeface="Calibri" panose="020F0502020204030204" pitchFamily="34" charset="0"/>
              </a:rPr>
              <a:t>N</a:t>
            </a:r>
            <a:r>
              <a:rPr lang="en-US" altLang="en-US" sz="100" dirty="0">
                <a:cs typeface="Calibri" panose="020F0502020204030204" pitchFamily="34" charset="0"/>
              </a:rPr>
              <a:t> </a:t>
            </a:r>
            <a:r>
              <a:rPr lang="en-US" altLang="en-US" dirty="0">
                <a:cs typeface="Calibri" panose="020F0502020204030204" pitchFamily="34" charset="0"/>
              </a:rPr>
              <a:t>S</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Ds</a:t>
            </a:r>
          </a:p>
          <a:p>
            <a:pPr lvl="1"/>
            <a:r>
              <a:rPr lang="en-US" altLang="en-US" dirty="0">
                <a:cs typeface="Calibri" panose="020F0502020204030204" pitchFamily="34" charset="0"/>
              </a:rPr>
              <a:t>Nonsteroidal anti-inflammatory drugs</a:t>
            </a:r>
          </a:p>
          <a:p>
            <a:pPr lvl="1"/>
            <a:r>
              <a:rPr lang="en-US" altLang="en-US" dirty="0">
                <a:cs typeface="Calibri" panose="020F0502020204030204" pitchFamily="34" charset="0"/>
              </a:rPr>
              <a:t>Most are competitive inhibitors of C</a:t>
            </a:r>
            <a:r>
              <a:rPr lang="en-US" altLang="en-US" sz="100" dirty="0">
                <a:cs typeface="Calibri" panose="020F0502020204030204" pitchFamily="34" charset="0"/>
              </a:rPr>
              <a:t> </a:t>
            </a:r>
            <a:r>
              <a:rPr lang="en-US" altLang="en-US" dirty="0">
                <a:cs typeface="Calibri" panose="020F0502020204030204" pitchFamily="34" charset="0"/>
              </a:rPr>
              <a:t>O</a:t>
            </a:r>
            <a:r>
              <a:rPr lang="en-US" altLang="en-US" sz="100" dirty="0">
                <a:cs typeface="Calibri" panose="020F0502020204030204" pitchFamily="34" charset="0"/>
              </a:rPr>
              <a:t> </a:t>
            </a:r>
            <a:r>
              <a:rPr lang="en-US" altLang="en-US" dirty="0">
                <a:cs typeface="Calibri" panose="020F0502020204030204" pitchFamily="34" charset="0"/>
              </a:rPr>
              <a:t>X-1 and C</a:t>
            </a:r>
            <a:r>
              <a:rPr lang="en-US" altLang="en-US" sz="100" dirty="0">
                <a:cs typeface="Calibri" panose="020F0502020204030204" pitchFamily="34" charset="0"/>
              </a:rPr>
              <a:t> </a:t>
            </a:r>
            <a:r>
              <a:rPr lang="en-US" altLang="en-US" dirty="0">
                <a:cs typeface="Calibri" panose="020F0502020204030204" pitchFamily="34" charset="0"/>
              </a:rPr>
              <a:t>O</a:t>
            </a:r>
            <a:r>
              <a:rPr lang="en-US" altLang="en-US" sz="100" dirty="0">
                <a:cs typeface="Calibri" panose="020F0502020204030204" pitchFamily="34" charset="0"/>
              </a:rPr>
              <a:t> </a:t>
            </a:r>
            <a:r>
              <a:rPr lang="en-US" altLang="en-US" dirty="0">
                <a:cs typeface="Calibri" panose="020F0502020204030204" pitchFamily="34" charset="0"/>
              </a:rPr>
              <a:t>X-2 (except aspirin)</a:t>
            </a:r>
          </a:p>
          <a:p>
            <a:pPr lvl="2"/>
            <a:r>
              <a:rPr lang="en-US" altLang="en-US" dirty="0">
                <a:cs typeface="Calibri" panose="020F0502020204030204" pitchFamily="34" charset="0"/>
              </a:rPr>
              <a:t>Not irreversible inhibitors-effect is transient</a:t>
            </a:r>
          </a:p>
          <a:p>
            <a:pPr lvl="1"/>
            <a:r>
              <a:rPr lang="en-US" altLang="en-US" dirty="0">
                <a:cs typeface="Calibri" panose="020F0502020204030204" pitchFamily="34" charset="0"/>
              </a:rPr>
              <a:t>Include ibuprofen, flurbiprofen, sulfinpyrazone</a:t>
            </a:r>
          </a:p>
          <a:p>
            <a:pPr lvl="1"/>
            <a:r>
              <a:rPr lang="en-US" altLang="en-US" dirty="0">
                <a:cs typeface="Calibri" panose="020F0502020204030204" pitchFamily="34" charset="0"/>
              </a:rPr>
              <a:t>Acetaminophen does not affect platelet function</a:t>
            </a:r>
          </a:p>
        </p:txBody>
      </p:sp>
    </p:spTree>
    <p:extLst>
      <p:ext uri="{BB962C8B-B14F-4D97-AF65-F5344CB8AC3E}">
        <p14:creationId xmlns:p14="http://schemas.microsoft.com/office/powerpoint/2010/main" val="312353410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E8C4C-0D62-4BE7-8047-41B7D5D2D772}"/>
              </a:ext>
            </a:extLst>
          </p:cNvPr>
          <p:cNvSpPr>
            <a:spLocks noGrp="1"/>
          </p:cNvSpPr>
          <p:nvPr>
            <p:ph type="title"/>
          </p:nvPr>
        </p:nvSpPr>
        <p:spPr/>
        <p:txBody>
          <a:bodyPr/>
          <a:lstStyle/>
          <a:p>
            <a:r>
              <a:rPr lang="en-US" dirty="0"/>
              <a:t>Antiplatelet Therapy </a:t>
            </a:r>
            <a:r>
              <a:rPr lang="en-US" sz="2000" b="0" dirty="0"/>
              <a:t>(3 of 3)</a:t>
            </a:r>
          </a:p>
        </p:txBody>
      </p:sp>
      <p:sp>
        <p:nvSpPr>
          <p:cNvPr id="3" name="Content Placeholder 2">
            <a:extLst>
              <a:ext uri="{FF2B5EF4-FFF2-40B4-BE49-F238E27FC236}">
                <a16:creationId xmlns:a16="http://schemas.microsoft.com/office/drawing/2014/main" id="{E88421D9-0EEC-4384-BEE6-708B984AA58A}"/>
              </a:ext>
            </a:extLst>
          </p:cNvPr>
          <p:cNvSpPr>
            <a:spLocks noGrp="1"/>
          </p:cNvSpPr>
          <p:nvPr>
            <p:ph sz="quarter" idx="13"/>
          </p:nvPr>
        </p:nvSpPr>
        <p:spPr>
          <a:xfrm>
            <a:off x="457200" y="1844192"/>
            <a:ext cx="8229600" cy="4434275"/>
          </a:xfrm>
        </p:spPr>
        <p:txBody>
          <a:bodyPr/>
          <a:lstStyle/>
          <a:p>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D</a:t>
            </a:r>
            <a:r>
              <a:rPr lang="en-US" altLang="en-US" sz="100" dirty="0">
                <a:cs typeface="Calibri" panose="020F0502020204030204" pitchFamily="34" charset="0"/>
              </a:rPr>
              <a:t> </a:t>
            </a:r>
            <a:r>
              <a:rPr lang="en-US" altLang="en-US" dirty="0">
                <a:cs typeface="Calibri" panose="020F0502020204030204" pitchFamily="34" charset="0"/>
              </a:rPr>
              <a:t>P receptor antagonists</a:t>
            </a:r>
          </a:p>
          <a:p>
            <a:pPr lvl="1"/>
            <a:r>
              <a:rPr lang="en-US" altLang="en-US" dirty="0">
                <a:cs typeface="Calibri" panose="020F0502020204030204" pitchFamily="34" charset="0"/>
              </a:rPr>
              <a:t>Ticlopidine, clopidogrel, prasugrel</a:t>
            </a:r>
          </a:p>
          <a:p>
            <a:pPr lvl="1"/>
            <a:r>
              <a:rPr lang="en-US" altLang="en-US" dirty="0">
                <a:cs typeface="Calibri" panose="020F0502020204030204" pitchFamily="34" charset="0"/>
              </a:rPr>
              <a:t>Modify platelet A</a:t>
            </a:r>
            <a:r>
              <a:rPr lang="en-US" altLang="en-US" sz="100" dirty="0">
                <a:cs typeface="Calibri" panose="020F0502020204030204" pitchFamily="34" charset="0"/>
              </a:rPr>
              <a:t> </a:t>
            </a:r>
            <a:r>
              <a:rPr lang="en-US" altLang="en-US" dirty="0">
                <a:cs typeface="Calibri" panose="020F0502020204030204" pitchFamily="34" charset="0"/>
              </a:rPr>
              <a:t>D</a:t>
            </a:r>
            <a:r>
              <a:rPr lang="en-US" altLang="en-US" sz="100" dirty="0">
                <a:cs typeface="Calibri" panose="020F0502020204030204" pitchFamily="34" charset="0"/>
              </a:rPr>
              <a:t> </a:t>
            </a:r>
            <a:r>
              <a:rPr lang="en-US" altLang="en-US" dirty="0">
                <a:cs typeface="Calibri" panose="020F0502020204030204" pitchFamily="34" charset="0"/>
              </a:rPr>
              <a:t>P receptor, blocking P</a:t>
            </a:r>
            <a:r>
              <a:rPr lang="en-US" altLang="en-US" sz="100" dirty="0">
                <a:cs typeface="Calibri" panose="020F0502020204030204" pitchFamily="34" charset="0"/>
              </a:rPr>
              <a:t> </a:t>
            </a:r>
            <a:r>
              <a:rPr lang="en-US" altLang="en-US" dirty="0">
                <a:cs typeface="Calibri" panose="020F0502020204030204" pitchFamily="34" charset="0"/>
              </a:rPr>
              <a:t>2</a:t>
            </a:r>
            <a:r>
              <a:rPr lang="en-US" altLang="en-US" sz="100" dirty="0">
                <a:cs typeface="Calibri" panose="020F0502020204030204" pitchFamily="34" charset="0"/>
              </a:rPr>
              <a:t> </a:t>
            </a:r>
            <a:r>
              <a:rPr lang="en-US" altLang="en-US" dirty="0">
                <a:cs typeface="Calibri" panose="020F0502020204030204" pitchFamily="34" charset="0"/>
              </a:rPr>
              <a:t>Y</a:t>
            </a:r>
            <a:r>
              <a:rPr lang="en-US" altLang="en-US" sz="100" dirty="0">
                <a:cs typeface="Calibri" panose="020F0502020204030204" pitchFamily="34" charset="0"/>
              </a:rPr>
              <a:t> </a:t>
            </a:r>
            <a:r>
              <a:rPr lang="en-US" altLang="en-US" baseline="-25000" dirty="0">
                <a:cs typeface="Calibri" panose="020F0502020204030204" pitchFamily="34" charset="0"/>
              </a:rPr>
              <a:t>12</a:t>
            </a:r>
            <a:r>
              <a:rPr lang="en-US" altLang="en-US" dirty="0">
                <a:cs typeface="Calibri" panose="020F0502020204030204" pitchFamily="34" charset="0"/>
              </a:rPr>
              <a:t> receptor activity</a:t>
            </a:r>
          </a:p>
          <a:p>
            <a:pPr lvl="1"/>
            <a:r>
              <a:rPr lang="en-US" altLang="en-US" dirty="0">
                <a:cs typeface="Calibri" panose="020F0502020204030204" pitchFamily="34" charset="0"/>
              </a:rPr>
              <a:t>Drugs have been linked to T</a:t>
            </a:r>
            <a:r>
              <a:rPr lang="en-US" altLang="en-US" sz="100" dirty="0">
                <a:cs typeface="Calibri" panose="020F0502020204030204" pitchFamily="34" charset="0"/>
              </a:rPr>
              <a:t> </a:t>
            </a:r>
            <a:r>
              <a:rPr lang="en-US" altLang="en-US" dirty="0" err="1">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P in small # of patients</a:t>
            </a:r>
          </a:p>
          <a:p>
            <a:r>
              <a:rPr lang="en-US" altLang="en-US" dirty="0">
                <a:cs typeface="Calibri" panose="020F0502020204030204" pitchFamily="34" charset="0"/>
              </a:rPr>
              <a:t>Dipyridamole</a:t>
            </a:r>
          </a:p>
          <a:p>
            <a:pPr lvl="1"/>
            <a:r>
              <a:rPr lang="en-US" altLang="en-US" dirty="0">
                <a:cs typeface="Calibri" panose="020F0502020204030204" pitchFamily="34" charset="0"/>
              </a:rPr>
              <a:t>Inhibits phosphodiesterase → ↑ c</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M</a:t>
            </a:r>
            <a:r>
              <a:rPr lang="en-US" altLang="en-US" sz="100" dirty="0">
                <a:cs typeface="Calibri" panose="020F0502020204030204" pitchFamily="34" charset="0"/>
              </a:rPr>
              <a:t> </a:t>
            </a:r>
            <a:r>
              <a:rPr lang="en-US" altLang="en-US" dirty="0">
                <a:cs typeface="Calibri" panose="020F0502020204030204" pitchFamily="34" charset="0"/>
              </a:rPr>
              <a:t>P levels → inhibition of platelet activation</a:t>
            </a:r>
          </a:p>
          <a:p>
            <a:pPr lvl="1"/>
            <a:r>
              <a:rPr lang="en-US" altLang="en-US" dirty="0">
                <a:cs typeface="Calibri" panose="020F0502020204030204" pitchFamily="34" charset="0"/>
              </a:rPr>
              <a:t>Limited effectiveness alone, usually used with other drugs</a:t>
            </a:r>
          </a:p>
        </p:txBody>
      </p:sp>
    </p:spTree>
    <p:extLst>
      <p:ext uri="{BB962C8B-B14F-4D97-AF65-F5344CB8AC3E}">
        <p14:creationId xmlns:p14="http://schemas.microsoft.com/office/powerpoint/2010/main" val="179466151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49A80-3DF1-45A5-A324-9570674FBC01}"/>
              </a:ext>
            </a:extLst>
          </p:cNvPr>
          <p:cNvSpPr>
            <a:spLocks noGrp="1"/>
          </p:cNvSpPr>
          <p:nvPr>
            <p:ph type="title"/>
          </p:nvPr>
        </p:nvSpPr>
        <p:spPr/>
        <p:txBody>
          <a:bodyPr/>
          <a:lstStyle/>
          <a:p>
            <a:r>
              <a:rPr lang="en-US" dirty="0"/>
              <a:t>Intravenous Antiplatelet Agents</a:t>
            </a:r>
          </a:p>
        </p:txBody>
      </p:sp>
      <p:sp>
        <p:nvSpPr>
          <p:cNvPr id="3" name="Content Placeholder 2">
            <a:extLst>
              <a:ext uri="{FF2B5EF4-FFF2-40B4-BE49-F238E27FC236}">
                <a16:creationId xmlns:a16="http://schemas.microsoft.com/office/drawing/2014/main" id="{42C08125-5F94-4E4E-9268-5DE8CA1AE6CA}"/>
              </a:ext>
            </a:extLst>
          </p:cNvPr>
          <p:cNvSpPr>
            <a:spLocks noGrp="1"/>
          </p:cNvSpPr>
          <p:nvPr>
            <p:ph sz="quarter" idx="13"/>
          </p:nvPr>
        </p:nvSpPr>
        <p:spPr>
          <a:xfrm>
            <a:off x="457200" y="1818793"/>
            <a:ext cx="8229600" cy="4434275"/>
          </a:xfrm>
        </p:spPr>
        <p:txBody>
          <a:bodyPr/>
          <a:lstStyle/>
          <a:p>
            <a:r>
              <a:rPr lang="en-US" altLang="en-US" dirty="0">
                <a:cs typeface="Calibri" panose="020F0502020204030204" pitchFamily="34" charset="0"/>
              </a:rPr>
              <a:t>Inhibitors of G</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b/I</a:t>
            </a:r>
            <a:r>
              <a:rPr lang="en-US" altLang="en-US" sz="100" dirty="0">
                <a:cs typeface="Calibri" panose="020F0502020204030204" pitchFamily="34" charset="0"/>
              </a:rPr>
              <a:t> </a:t>
            </a:r>
            <a:r>
              <a:rPr lang="en-US" altLang="en-US" dirty="0" err="1">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a</a:t>
            </a:r>
          </a:p>
          <a:p>
            <a:pPr lvl="1"/>
            <a:r>
              <a:rPr lang="en-US" altLang="en-US" dirty="0">
                <a:cs typeface="Calibri" panose="020F0502020204030204" pitchFamily="34" charset="0"/>
              </a:rPr>
              <a:t>Requires intravenous administration</a:t>
            </a:r>
          </a:p>
          <a:p>
            <a:pPr lvl="2"/>
            <a:r>
              <a:rPr lang="en-US" altLang="en-US" dirty="0" err="1">
                <a:cs typeface="Calibri" panose="020F0502020204030204" pitchFamily="34" charset="0"/>
              </a:rPr>
              <a:t>ReoPro</a:t>
            </a:r>
            <a:r>
              <a:rPr lang="en-US" altLang="en-US" dirty="0">
                <a:cs typeface="Calibri" panose="020F0502020204030204" pitchFamily="34" charset="0"/>
              </a:rPr>
              <a:t>/</a:t>
            </a:r>
            <a:r>
              <a:rPr lang="en-US" altLang="en-US" dirty="0" err="1">
                <a:cs typeface="Calibri" panose="020F0502020204030204" pitchFamily="34" charset="0"/>
              </a:rPr>
              <a:t>abciximab</a:t>
            </a:r>
            <a:r>
              <a:rPr lang="en-US" altLang="en-US" dirty="0">
                <a:cs typeface="Calibri" panose="020F0502020204030204" pitchFamily="34" charset="0"/>
              </a:rPr>
              <a:t>-may cause thrombocytopenia</a:t>
            </a:r>
          </a:p>
          <a:p>
            <a:pPr lvl="2"/>
            <a:r>
              <a:rPr lang="en-US" altLang="en-US" dirty="0" err="1">
                <a:cs typeface="Calibri" panose="020F0502020204030204" pitchFamily="34" charset="0"/>
              </a:rPr>
              <a:t>Integrilin</a:t>
            </a:r>
            <a:r>
              <a:rPr lang="en-US" altLang="en-US" dirty="0">
                <a:cs typeface="Calibri" panose="020F0502020204030204" pitchFamily="34" charset="0"/>
              </a:rPr>
              <a:t>/</a:t>
            </a:r>
            <a:r>
              <a:rPr lang="en-US" altLang="en-US" dirty="0" err="1">
                <a:cs typeface="Calibri" panose="020F0502020204030204" pitchFamily="34" charset="0"/>
              </a:rPr>
              <a:t>eptifibatide</a:t>
            </a:r>
            <a:r>
              <a:rPr lang="en-US" altLang="en-US" dirty="0">
                <a:cs typeface="Calibri" panose="020F0502020204030204" pitchFamily="34" charset="0"/>
              </a:rPr>
              <a:t>-generally not associated with thrombocytopenia</a:t>
            </a:r>
          </a:p>
          <a:p>
            <a:pPr lvl="1"/>
            <a:r>
              <a:rPr lang="en-US" altLang="en-US" dirty="0">
                <a:cs typeface="Calibri" panose="020F0502020204030204" pitchFamily="34" charset="0"/>
              </a:rPr>
              <a:t>Blockade of G</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b/I</a:t>
            </a:r>
            <a:r>
              <a:rPr lang="en-US" altLang="en-US" sz="100" dirty="0">
                <a:cs typeface="Calibri" panose="020F0502020204030204" pitchFamily="34" charset="0"/>
              </a:rPr>
              <a:t> </a:t>
            </a:r>
            <a:r>
              <a:rPr lang="en-US" altLang="en-US" dirty="0" err="1">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a almost completely eliminates platelet function</a:t>
            </a:r>
            <a:endParaRPr lang="en-US" dirty="0">
              <a:cs typeface="Calibri" panose="020F0502020204030204" pitchFamily="34" charset="0"/>
            </a:endParaRPr>
          </a:p>
        </p:txBody>
      </p:sp>
    </p:spTree>
    <p:extLst>
      <p:ext uri="{BB962C8B-B14F-4D97-AF65-F5344CB8AC3E}">
        <p14:creationId xmlns:p14="http://schemas.microsoft.com/office/powerpoint/2010/main" val="3159556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394EC-FF77-45A6-A58C-7C75AF2A643A}"/>
              </a:ext>
            </a:extLst>
          </p:cNvPr>
          <p:cNvSpPr>
            <a:spLocks noGrp="1"/>
          </p:cNvSpPr>
          <p:nvPr>
            <p:ph type="title"/>
          </p:nvPr>
        </p:nvSpPr>
        <p:spPr/>
        <p:txBody>
          <a:bodyPr/>
          <a:lstStyle/>
          <a:p>
            <a:r>
              <a:rPr lang="en-US" dirty="0"/>
              <a:t>Venous Thrombi-Risk Factors </a:t>
            </a:r>
            <a:r>
              <a:rPr lang="en-US" sz="2000" b="0" dirty="0"/>
              <a:t>(1 of 2)</a:t>
            </a:r>
          </a:p>
        </p:txBody>
      </p:sp>
      <p:sp>
        <p:nvSpPr>
          <p:cNvPr id="3" name="Content Placeholder 2">
            <a:extLst>
              <a:ext uri="{FF2B5EF4-FFF2-40B4-BE49-F238E27FC236}">
                <a16:creationId xmlns:a16="http://schemas.microsoft.com/office/drawing/2014/main" id="{523B7B86-ECD7-4499-89F1-7CAA0956A358}"/>
              </a:ext>
            </a:extLst>
          </p:cNvPr>
          <p:cNvSpPr>
            <a:spLocks noGrp="1"/>
          </p:cNvSpPr>
          <p:nvPr>
            <p:ph sz="quarter" idx="13"/>
          </p:nvPr>
        </p:nvSpPr>
        <p:spPr>
          <a:xfrm>
            <a:off x="457200" y="1869593"/>
            <a:ext cx="8229600" cy="4434275"/>
          </a:xfrm>
        </p:spPr>
        <p:txBody>
          <a:bodyPr/>
          <a:lstStyle/>
          <a:p>
            <a:r>
              <a:rPr lang="en-US" altLang="en-US" dirty="0">
                <a:cs typeface="Calibri" panose="020F0502020204030204" pitchFamily="34" charset="0"/>
              </a:rPr>
              <a:t>Venous stasis</a:t>
            </a:r>
          </a:p>
          <a:p>
            <a:r>
              <a:rPr lang="en-US" altLang="en-US" dirty="0">
                <a:cs typeface="Calibri" panose="020F0502020204030204" pitchFamily="34" charset="0"/>
              </a:rPr>
              <a:t>Vessel wall damage</a:t>
            </a:r>
          </a:p>
          <a:p>
            <a:r>
              <a:rPr lang="en-US" altLang="en-US" dirty="0">
                <a:cs typeface="Calibri" panose="020F0502020204030204" pitchFamily="34" charset="0"/>
              </a:rPr>
              <a:t>Factor V Leiden (F</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L) and A</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C resistance</a:t>
            </a:r>
          </a:p>
          <a:p>
            <a:r>
              <a:rPr lang="en-US" altLang="en-US" dirty="0">
                <a:cs typeface="Calibri" panose="020F0502020204030204" pitchFamily="34" charset="0"/>
              </a:rPr>
              <a:t>Deficiency of protease inhibitors (A</a:t>
            </a:r>
            <a:r>
              <a:rPr lang="en-US" altLang="en-US" sz="100" dirty="0">
                <a:cs typeface="Calibri" panose="020F0502020204030204" pitchFamily="34" charset="0"/>
              </a:rPr>
              <a:t> </a:t>
            </a:r>
            <a:r>
              <a:rPr lang="en-US" altLang="en-US" dirty="0">
                <a:cs typeface="Calibri" panose="020F0502020204030204" pitchFamily="34" charset="0"/>
              </a:rPr>
              <a:t>T, P</a:t>
            </a:r>
            <a:r>
              <a:rPr lang="en-US" altLang="en-US" sz="100" dirty="0">
                <a:cs typeface="Calibri" panose="020F0502020204030204" pitchFamily="34" charset="0"/>
              </a:rPr>
              <a:t> </a:t>
            </a:r>
            <a:r>
              <a:rPr lang="en-US" altLang="en-US" dirty="0">
                <a:cs typeface="Calibri" panose="020F0502020204030204" pitchFamily="34" charset="0"/>
              </a:rPr>
              <a:t>C, P</a:t>
            </a:r>
            <a:r>
              <a:rPr lang="en-US" altLang="en-US" sz="100" dirty="0">
                <a:cs typeface="Calibri" panose="020F0502020204030204" pitchFamily="34" charset="0"/>
              </a:rPr>
              <a:t> </a:t>
            </a:r>
            <a:r>
              <a:rPr lang="en-US" altLang="en-US" dirty="0">
                <a:cs typeface="Calibri" panose="020F0502020204030204" pitchFamily="34" charset="0"/>
              </a:rPr>
              <a:t>S, H</a:t>
            </a:r>
            <a:r>
              <a:rPr lang="en-US" altLang="en-US" sz="100" dirty="0">
                <a:cs typeface="Calibri" panose="020F0502020204030204" pitchFamily="34" charset="0"/>
              </a:rPr>
              <a:t> </a:t>
            </a:r>
            <a:r>
              <a:rPr lang="en-US" altLang="en-US" dirty="0">
                <a:cs typeface="Calibri" panose="020F0502020204030204" pitchFamily="34" charset="0"/>
              </a:rPr>
              <a:t>C</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a:t>
            </a:r>
          </a:p>
          <a:p>
            <a:r>
              <a:rPr lang="en-US" altLang="en-US" dirty="0">
                <a:cs typeface="Calibri" panose="020F0502020204030204" pitchFamily="34" charset="0"/>
              </a:rPr>
              <a:t>Elevated prothrombin levels (Prothrombin 20210)</a:t>
            </a:r>
          </a:p>
          <a:p>
            <a:r>
              <a:rPr lang="en-US" altLang="en-US" dirty="0">
                <a:cs typeface="Calibri" panose="020F0502020204030204" pitchFamily="34" charset="0"/>
              </a:rPr>
              <a:t>Antiphospholipid antibodies</a:t>
            </a:r>
          </a:p>
        </p:txBody>
      </p:sp>
    </p:spTree>
    <p:extLst>
      <p:ext uri="{BB962C8B-B14F-4D97-AF65-F5344CB8AC3E}">
        <p14:creationId xmlns:p14="http://schemas.microsoft.com/office/powerpoint/2010/main" val="3733797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394EC-FF77-45A6-A58C-7C75AF2A643A}"/>
              </a:ext>
            </a:extLst>
          </p:cNvPr>
          <p:cNvSpPr>
            <a:spLocks noGrp="1"/>
          </p:cNvSpPr>
          <p:nvPr>
            <p:ph type="title"/>
          </p:nvPr>
        </p:nvSpPr>
        <p:spPr/>
        <p:txBody>
          <a:bodyPr/>
          <a:lstStyle/>
          <a:p>
            <a:r>
              <a:rPr lang="en-US" dirty="0"/>
              <a:t>Venous Thrombi-Risk Factors </a:t>
            </a:r>
            <a:r>
              <a:rPr lang="en-US" sz="2000" b="0" dirty="0"/>
              <a:t>(2 of 2)</a:t>
            </a:r>
          </a:p>
        </p:txBody>
      </p:sp>
      <p:sp>
        <p:nvSpPr>
          <p:cNvPr id="3" name="Content Placeholder 2">
            <a:extLst>
              <a:ext uri="{FF2B5EF4-FFF2-40B4-BE49-F238E27FC236}">
                <a16:creationId xmlns:a16="http://schemas.microsoft.com/office/drawing/2014/main" id="{523B7B86-ECD7-4499-89F1-7CAA0956A358}"/>
              </a:ext>
            </a:extLst>
          </p:cNvPr>
          <p:cNvSpPr>
            <a:spLocks noGrp="1"/>
          </p:cNvSpPr>
          <p:nvPr>
            <p:ph sz="quarter" idx="13"/>
          </p:nvPr>
        </p:nvSpPr>
        <p:spPr>
          <a:xfrm>
            <a:off x="457200" y="1894993"/>
            <a:ext cx="7505702" cy="4434275"/>
          </a:xfrm>
        </p:spPr>
        <p:txBody>
          <a:bodyPr/>
          <a:lstStyle/>
          <a:p>
            <a:r>
              <a:rPr lang="en-US" altLang="en-US" dirty="0"/>
              <a:t>Hyperhomocysteinemia</a:t>
            </a:r>
          </a:p>
          <a:p>
            <a:r>
              <a:rPr lang="en-US" altLang="en-US" dirty="0"/>
              <a:t>Decreased fibrinolytic activity</a:t>
            </a:r>
          </a:p>
          <a:p>
            <a:r>
              <a:rPr lang="en-US" altLang="en-US" dirty="0"/>
              <a:t>Malignancy</a:t>
            </a:r>
          </a:p>
          <a:p>
            <a:r>
              <a:rPr lang="en-US" altLang="en-US" dirty="0"/>
              <a:t>Surgery</a:t>
            </a:r>
          </a:p>
          <a:p>
            <a:r>
              <a:rPr lang="en-US" altLang="en-US" dirty="0"/>
              <a:t>Miscellaneous</a:t>
            </a:r>
          </a:p>
          <a:p>
            <a:pPr lvl="1"/>
            <a:r>
              <a:rPr lang="en-US" altLang="en-US" dirty="0"/>
              <a:t>Advanced age, obesity, blood type, pregnancy, O</a:t>
            </a:r>
            <a:r>
              <a:rPr lang="en-US" altLang="en-US" sz="100" dirty="0"/>
              <a:t> </a:t>
            </a:r>
            <a:r>
              <a:rPr lang="en-US" altLang="en-US" dirty="0"/>
              <a:t>C/H</a:t>
            </a:r>
            <a:r>
              <a:rPr lang="en-US" altLang="en-US" sz="100" dirty="0"/>
              <a:t> </a:t>
            </a:r>
            <a:r>
              <a:rPr lang="en-US" altLang="en-US" dirty="0"/>
              <a:t>R</a:t>
            </a:r>
            <a:r>
              <a:rPr lang="en-US" altLang="en-US" sz="100" dirty="0"/>
              <a:t> </a:t>
            </a:r>
            <a:r>
              <a:rPr lang="en-US" altLang="en-US" dirty="0"/>
              <a:t>T, smoking, hypertension, hyperlipidemia</a:t>
            </a:r>
          </a:p>
        </p:txBody>
      </p:sp>
    </p:spTree>
    <p:extLst>
      <p:ext uri="{BB962C8B-B14F-4D97-AF65-F5344CB8AC3E}">
        <p14:creationId xmlns:p14="http://schemas.microsoft.com/office/powerpoint/2010/main" val="1740820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0F128-336F-4AEF-B94B-DB86218E8430}"/>
              </a:ext>
            </a:extLst>
          </p:cNvPr>
          <p:cNvSpPr>
            <a:spLocks noGrp="1"/>
          </p:cNvSpPr>
          <p:nvPr>
            <p:ph type="title"/>
          </p:nvPr>
        </p:nvSpPr>
        <p:spPr>
          <a:xfrm>
            <a:off x="457199" y="215371"/>
            <a:ext cx="8391525" cy="1097279"/>
          </a:xfrm>
        </p:spPr>
        <p:txBody>
          <a:bodyPr/>
          <a:lstStyle/>
          <a:p>
            <a:r>
              <a:rPr lang="en-US" sz="3400" dirty="0"/>
              <a:t>Venous Thrombi-Laboratory Evaluation</a:t>
            </a:r>
          </a:p>
        </p:txBody>
      </p:sp>
      <p:sp>
        <p:nvSpPr>
          <p:cNvPr id="3" name="Content Placeholder 2">
            <a:extLst>
              <a:ext uri="{FF2B5EF4-FFF2-40B4-BE49-F238E27FC236}">
                <a16:creationId xmlns:a16="http://schemas.microsoft.com/office/drawing/2014/main" id="{397E9BB6-F204-4E2C-9046-E652CA488E83}"/>
              </a:ext>
            </a:extLst>
          </p:cNvPr>
          <p:cNvSpPr>
            <a:spLocks noGrp="1"/>
          </p:cNvSpPr>
          <p:nvPr>
            <p:ph sz="quarter" idx="13"/>
          </p:nvPr>
        </p:nvSpPr>
        <p:spPr>
          <a:xfrm>
            <a:off x="457200" y="1894993"/>
            <a:ext cx="8229600" cy="4434275"/>
          </a:xfrm>
        </p:spPr>
        <p:txBody>
          <a:bodyPr/>
          <a:lstStyle/>
          <a:p>
            <a:r>
              <a:rPr lang="en-US" altLang="en-US" dirty="0">
                <a:cs typeface="Calibri" panose="020F0502020204030204" pitchFamily="34" charset="0"/>
              </a:rPr>
              <a:t>D</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T</a:t>
            </a:r>
          </a:p>
          <a:p>
            <a:pPr lvl="1"/>
            <a:r>
              <a:rPr lang="en-US" altLang="en-US" dirty="0">
                <a:cs typeface="Calibri" panose="020F0502020204030204" pitchFamily="34" charset="0"/>
              </a:rPr>
              <a:t>Laboratory diagnosis difficult</a:t>
            </a:r>
          </a:p>
          <a:p>
            <a:pPr lvl="1"/>
            <a:r>
              <a:rPr lang="en-US" altLang="en-US" dirty="0">
                <a:cs typeface="Calibri" panose="020F0502020204030204" pitchFamily="34" charset="0"/>
              </a:rPr>
              <a:t>Objective diagnostic tests-visualization of thrombus</a:t>
            </a:r>
          </a:p>
          <a:p>
            <a:pPr lvl="2"/>
            <a:r>
              <a:rPr lang="en-US" altLang="en-US" dirty="0">
                <a:cs typeface="Calibri" panose="020F0502020204030204" pitchFamily="34" charset="0"/>
              </a:rPr>
              <a:t>Diagnostic imaging</a:t>
            </a:r>
          </a:p>
          <a:p>
            <a:pPr lvl="3"/>
            <a:r>
              <a:rPr lang="en-US" altLang="en-US" dirty="0">
                <a:cs typeface="Calibri" panose="020F0502020204030204" pitchFamily="34" charset="0"/>
              </a:rPr>
              <a:t>Noninvasive venous compression ultrasonography (C</a:t>
            </a:r>
            <a:r>
              <a:rPr lang="en-US" altLang="en-US" sz="100" dirty="0">
                <a:cs typeface="Calibri" panose="020F0502020204030204" pitchFamily="34" charset="0"/>
              </a:rPr>
              <a:t> </a:t>
            </a:r>
            <a:r>
              <a:rPr lang="en-US" altLang="en-US" dirty="0">
                <a:cs typeface="Calibri" panose="020F0502020204030204" pitchFamily="34" charset="0"/>
              </a:rPr>
              <a:t>U</a:t>
            </a:r>
            <a:r>
              <a:rPr lang="en-US" altLang="en-US" sz="100" dirty="0">
                <a:cs typeface="Calibri" panose="020F0502020204030204" pitchFamily="34" charset="0"/>
              </a:rPr>
              <a:t> </a:t>
            </a:r>
            <a:r>
              <a:rPr lang="en-US" altLang="en-US" dirty="0">
                <a:cs typeface="Calibri" panose="020F0502020204030204" pitchFamily="34" charset="0"/>
              </a:rPr>
              <a:t>S)</a:t>
            </a:r>
          </a:p>
          <a:p>
            <a:pPr lvl="3"/>
            <a:r>
              <a:rPr lang="en-US" altLang="en-US" dirty="0">
                <a:cs typeface="Calibri" panose="020F0502020204030204" pitchFamily="34" charset="0"/>
              </a:rPr>
              <a:t>Spiral computerized tomography (s-C</a:t>
            </a:r>
            <a:r>
              <a:rPr lang="en-US" altLang="en-US" sz="100" dirty="0">
                <a:cs typeface="Calibri" panose="020F0502020204030204" pitchFamily="34" charset="0"/>
              </a:rPr>
              <a:t> </a:t>
            </a:r>
            <a:r>
              <a:rPr lang="en-US" altLang="en-US" dirty="0">
                <a:cs typeface="Calibri" panose="020F0502020204030204" pitchFamily="34" charset="0"/>
              </a:rPr>
              <a:t>T)</a:t>
            </a:r>
          </a:p>
          <a:p>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E</a:t>
            </a:r>
          </a:p>
          <a:p>
            <a:pPr lvl="1"/>
            <a:r>
              <a:rPr lang="en-US" altLang="en-US" dirty="0">
                <a:cs typeface="Calibri" panose="020F0502020204030204" pitchFamily="34" charset="0"/>
              </a:rPr>
              <a:t>Computed tomography of the pulmonary arteries</a:t>
            </a:r>
          </a:p>
        </p:txBody>
      </p:sp>
    </p:spTree>
    <p:extLst>
      <p:ext uri="{BB962C8B-B14F-4D97-AF65-F5344CB8AC3E}">
        <p14:creationId xmlns:p14="http://schemas.microsoft.com/office/powerpoint/2010/main" val="74343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988D0-3AB4-48FD-9D20-4E6B66E8E85D}"/>
              </a:ext>
            </a:extLst>
          </p:cNvPr>
          <p:cNvSpPr>
            <a:spLocks noGrp="1"/>
          </p:cNvSpPr>
          <p:nvPr>
            <p:ph type="title"/>
          </p:nvPr>
        </p:nvSpPr>
        <p:spPr/>
        <p:txBody>
          <a:bodyPr/>
          <a:lstStyle/>
          <a:p>
            <a:r>
              <a:rPr lang="en-US" dirty="0"/>
              <a:t>Microparticles in Thrombosis </a:t>
            </a:r>
            <a:r>
              <a:rPr lang="en-US" sz="2000" b="0" dirty="0"/>
              <a:t>(1 of 2)</a:t>
            </a:r>
          </a:p>
        </p:txBody>
      </p:sp>
      <p:sp>
        <p:nvSpPr>
          <p:cNvPr id="3" name="Content Placeholder 2">
            <a:extLst>
              <a:ext uri="{FF2B5EF4-FFF2-40B4-BE49-F238E27FC236}">
                <a16:creationId xmlns:a16="http://schemas.microsoft.com/office/drawing/2014/main" id="{DC37590F-CA40-45F2-A8BE-CCEAA8BFD30F}"/>
              </a:ext>
            </a:extLst>
          </p:cNvPr>
          <p:cNvSpPr>
            <a:spLocks noGrp="1"/>
          </p:cNvSpPr>
          <p:nvPr>
            <p:ph sz="quarter" idx="13"/>
          </p:nvPr>
        </p:nvSpPr>
        <p:spPr>
          <a:xfrm>
            <a:off x="457200" y="1945793"/>
            <a:ext cx="8229600" cy="4434275"/>
          </a:xfrm>
        </p:spPr>
        <p:txBody>
          <a:bodyPr/>
          <a:lstStyle/>
          <a:p>
            <a:r>
              <a:rPr lang="en-US" altLang="en-US" dirty="0">
                <a:cs typeface="Calibri" panose="020F0502020204030204" pitchFamily="34" charset="0"/>
              </a:rPr>
              <a:t>Microparticles (M</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s)</a:t>
            </a:r>
          </a:p>
          <a:p>
            <a:pPr lvl="1"/>
            <a:r>
              <a:rPr lang="en-US" altLang="en-US" dirty="0">
                <a:cs typeface="Calibri" panose="020F0502020204030204" pitchFamily="34" charset="0"/>
              </a:rPr>
              <a:t>Cell-derived products which play key role in thrombus formation</a:t>
            </a:r>
          </a:p>
          <a:p>
            <a:pPr lvl="1"/>
            <a:r>
              <a:rPr lang="en-US" altLang="en-US" dirty="0">
                <a:cs typeface="Calibri" panose="020F0502020204030204" pitchFamily="34" charset="0"/>
              </a:rPr>
              <a:t>Released from cell membrane during apoptosis or activation</a:t>
            </a:r>
          </a:p>
          <a:p>
            <a:pPr lvl="1"/>
            <a:r>
              <a:rPr lang="en-US" altLang="en-US" dirty="0">
                <a:cs typeface="Calibri" panose="020F0502020204030204" pitchFamily="34" charset="0"/>
              </a:rPr>
              <a:t>Derived from platelets, E</a:t>
            </a:r>
            <a:r>
              <a:rPr lang="en-US" altLang="en-US" sz="100" dirty="0">
                <a:cs typeface="Calibri" panose="020F0502020204030204" pitchFamily="34" charset="0"/>
              </a:rPr>
              <a:t> </a:t>
            </a:r>
            <a:r>
              <a:rPr lang="en-US" altLang="en-US" dirty="0">
                <a:cs typeface="Calibri" panose="020F0502020204030204" pitchFamily="34" charset="0"/>
              </a:rPr>
              <a:t>Cs, R</a:t>
            </a:r>
            <a:r>
              <a:rPr lang="en-US" altLang="en-US" sz="100" dirty="0">
                <a:cs typeface="Calibri" panose="020F0502020204030204" pitchFamily="34" charset="0"/>
              </a:rPr>
              <a:t> </a:t>
            </a:r>
            <a:r>
              <a:rPr lang="en-US" altLang="en-US" dirty="0">
                <a:cs typeface="Calibri" panose="020F0502020204030204" pitchFamily="34" charset="0"/>
              </a:rPr>
              <a:t>B</a:t>
            </a:r>
            <a:r>
              <a:rPr lang="en-US" altLang="en-US" sz="100" dirty="0">
                <a:cs typeface="Calibri" panose="020F0502020204030204" pitchFamily="34" charset="0"/>
              </a:rPr>
              <a:t> </a:t>
            </a:r>
            <a:r>
              <a:rPr lang="en-US" altLang="en-US" dirty="0">
                <a:cs typeface="Calibri" panose="020F0502020204030204" pitchFamily="34" charset="0"/>
              </a:rPr>
              <a:t>Cs, W</a:t>
            </a:r>
            <a:r>
              <a:rPr lang="en-US" altLang="en-US" sz="100" dirty="0">
                <a:cs typeface="Calibri" panose="020F0502020204030204" pitchFamily="34" charset="0"/>
              </a:rPr>
              <a:t> </a:t>
            </a:r>
            <a:r>
              <a:rPr lang="en-US" altLang="en-US" dirty="0">
                <a:cs typeface="Calibri" panose="020F0502020204030204" pitchFamily="34" charset="0"/>
              </a:rPr>
              <a:t>B</a:t>
            </a:r>
            <a:r>
              <a:rPr lang="en-US" altLang="en-US" sz="100" dirty="0">
                <a:cs typeface="Calibri" panose="020F0502020204030204" pitchFamily="34" charset="0"/>
              </a:rPr>
              <a:t> </a:t>
            </a:r>
            <a:r>
              <a:rPr lang="en-US" altLang="en-US" dirty="0">
                <a:cs typeface="Calibri" panose="020F0502020204030204" pitchFamily="34" charset="0"/>
              </a:rPr>
              <a:t>Cs, cancer cells</a:t>
            </a:r>
          </a:p>
          <a:p>
            <a:pPr lvl="1"/>
            <a:r>
              <a:rPr lang="en-US" altLang="en-US" dirty="0">
                <a:cs typeface="Calibri" panose="020F0502020204030204" pitchFamily="34" charset="0"/>
              </a:rPr>
              <a:t>Differ in expression of phosphatidyl serine and/or T</a:t>
            </a:r>
            <a:r>
              <a:rPr lang="en-US" altLang="en-US" sz="100" dirty="0">
                <a:cs typeface="Calibri" panose="020F0502020204030204" pitchFamily="34" charset="0"/>
              </a:rPr>
              <a:t> </a:t>
            </a:r>
            <a:r>
              <a:rPr lang="en-US" altLang="en-US" dirty="0">
                <a:cs typeface="Calibri" panose="020F0502020204030204" pitchFamily="34" charset="0"/>
              </a:rPr>
              <a:t>F</a:t>
            </a:r>
          </a:p>
          <a:p>
            <a:pPr lvl="1"/>
            <a:r>
              <a:rPr lang="en-US" altLang="en-US" dirty="0">
                <a:cs typeface="Calibri" panose="020F0502020204030204" pitchFamily="34" charset="0"/>
              </a:rPr>
              <a:t>Controversy-cause or consequence of thrombosis?</a:t>
            </a:r>
          </a:p>
        </p:txBody>
      </p:sp>
    </p:spTree>
    <p:extLst>
      <p:ext uri="{BB962C8B-B14F-4D97-AF65-F5344CB8AC3E}">
        <p14:creationId xmlns:p14="http://schemas.microsoft.com/office/powerpoint/2010/main" val="55070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988D0-3AB4-48FD-9D20-4E6B66E8E85D}"/>
              </a:ext>
            </a:extLst>
          </p:cNvPr>
          <p:cNvSpPr>
            <a:spLocks noGrp="1"/>
          </p:cNvSpPr>
          <p:nvPr>
            <p:ph type="title"/>
          </p:nvPr>
        </p:nvSpPr>
        <p:spPr/>
        <p:txBody>
          <a:bodyPr/>
          <a:lstStyle/>
          <a:p>
            <a:r>
              <a:rPr lang="en-US" dirty="0"/>
              <a:t>Microparticles in Thrombosis </a:t>
            </a:r>
            <a:r>
              <a:rPr lang="en-US" sz="2000" b="0" dirty="0"/>
              <a:t>(2 of 2)</a:t>
            </a:r>
          </a:p>
        </p:txBody>
      </p:sp>
      <p:sp>
        <p:nvSpPr>
          <p:cNvPr id="3" name="Content Placeholder 2">
            <a:extLst>
              <a:ext uri="{FF2B5EF4-FFF2-40B4-BE49-F238E27FC236}">
                <a16:creationId xmlns:a16="http://schemas.microsoft.com/office/drawing/2014/main" id="{DC37590F-CA40-45F2-A8BE-CCEAA8BFD30F}"/>
              </a:ext>
            </a:extLst>
          </p:cNvPr>
          <p:cNvSpPr>
            <a:spLocks noGrp="1"/>
          </p:cNvSpPr>
          <p:nvPr>
            <p:ph sz="quarter" idx="13"/>
          </p:nvPr>
        </p:nvSpPr>
        <p:spPr>
          <a:xfrm>
            <a:off x="457200" y="1954259"/>
            <a:ext cx="8229600" cy="4434275"/>
          </a:xfrm>
        </p:spPr>
        <p:txBody>
          <a:bodyPr/>
          <a:lstStyle/>
          <a:p>
            <a:r>
              <a:rPr lang="en-US" altLang="en-US" dirty="0">
                <a:cs typeface="Calibri" panose="020F0502020204030204" pitchFamily="34" charset="0"/>
              </a:rPr>
              <a:t>Microparticles (M</a:t>
            </a:r>
            <a:r>
              <a:rPr lang="en-US" altLang="en-US" sz="100" dirty="0">
                <a:cs typeface="Calibri" panose="020F0502020204030204" pitchFamily="34" charset="0"/>
              </a:rPr>
              <a:t> </a:t>
            </a:r>
            <a:r>
              <a:rPr lang="en-US" altLang="en-US" dirty="0">
                <a:cs typeface="Calibri" panose="020F0502020204030204" pitchFamily="34" charset="0"/>
              </a:rPr>
              <a:t>Ps)</a:t>
            </a:r>
          </a:p>
          <a:p>
            <a:pPr lvl="1"/>
            <a:r>
              <a:rPr lang="en-US" altLang="en-US" dirty="0">
                <a:cs typeface="Calibri" panose="020F0502020204030204" pitchFamily="34" charset="0"/>
              </a:rPr>
              <a:t>Several roles</a:t>
            </a:r>
          </a:p>
          <a:p>
            <a:pPr lvl="2"/>
            <a:r>
              <a:rPr lang="en-US" altLang="en-US" dirty="0">
                <a:cs typeface="Calibri" panose="020F0502020204030204" pitchFamily="34" charset="0"/>
              </a:rPr>
              <a:t>Have procoagulant potential</a:t>
            </a:r>
          </a:p>
          <a:p>
            <a:pPr lvl="2"/>
            <a:r>
              <a:rPr lang="en-US" altLang="en-US" dirty="0">
                <a:cs typeface="Calibri" panose="020F0502020204030204" pitchFamily="34" charset="0"/>
              </a:rPr>
              <a:t>Play role in inflammation, angiogenesis, and immune response</a:t>
            </a:r>
          </a:p>
          <a:p>
            <a:pPr lvl="2"/>
            <a:r>
              <a:rPr lang="en-US" altLang="en-US" dirty="0">
                <a:cs typeface="Calibri" panose="020F0502020204030204" pitchFamily="34" charset="0"/>
              </a:rPr>
              <a:t>Promote anticoagulant functions and fibrinolytic response</a:t>
            </a:r>
          </a:p>
        </p:txBody>
      </p:sp>
    </p:spTree>
    <p:extLst>
      <p:ext uri="{BB962C8B-B14F-4D97-AF65-F5344CB8AC3E}">
        <p14:creationId xmlns:p14="http://schemas.microsoft.com/office/powerpoint/2010/main" val="4130969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5F206-4942-4677-8CB7-B10C56C02833}"/>
              </a:ext>
            </a:extLst>
          </p:cNvPr>
          <p:cNvSpPr>
            <a:spLocks noGrp="1"/>
          </p:cNvSpPr>
          <p:nvPr>
            <p:ph type="title"/>
          </p:nvPr>
        </p:nvSpPr>
        <p:spPr/>
        <p:txBody>
          <a:bodyPr/>
          <a:lstStyle/>
          <a:p>
            <a:r>
              <a:rPr lang="en-US" dirty="0"/>
              <a:t>Introduction </a:t>
            </a:r>
            <a:r>
              <a:rPr lang="en-US" sz="2000" b="0" dirty="0"/>
              <a:t>(1 of 2)</a:t>
            </a:r>
          </a:p>
        </p:txBody>
      </p:sp>
      <p:sp>
        <p:nvSpPr>
          <p:cNvPr id="3" name="Content Placeholder 2">
            <a:extLst>
              <a:ext uri="{FF2B5EF4-FFF2-40B4-BE49-F238E27FC236}">
                <a16:creationId xmlns:a16="http://schemas.microsoft.com/office/drawing/2014/main" id="{64FA9F76-71E2-4424-BE87-137ACA838685}"/>
              </a:ext>
            </a:extLst>
          </p:cNvPr>
          <p:cNvSpPr>
            <a:spLocks noGrp="1"/>
          </p:cNvSpPr>
          <p:nvPr>
            <p:ph sz="quarter" idx="13"/>
          </p:nvPr>
        </p:nvSpPr>
        <p:spPr>
          <a:xfrm>
            <a:off x="457200" y="1921980"/>
            <a:ext cx="8477250" cy="4720649"/>
          </a:xfrm>
        </p:spPr>
        <p:txBody>
          <a:bodyPr/>
          <a:lstStyle/>
          <a:p>
            <a:r>
              <a:rPr lang="en-US" altLang="en-US" sz="2200" dirty="0">
                <a:cs typeface="Calibri" panose="020F0502020204030204" pitchFamily="34" charset="0"/>
              </a:rPr>
              <a:t>Thrombosis</a:t>
            </a:r>
          </a:p>
          <a:p>
            <a:pPr lvl="1"/>
            <a:r>
              <a:rPr lang="en-US" altLang="en-US" sz="2200" dirty="0">
                <a:cs typeface="Calibri" panose="020F0502020204030204" pitchFamily="34" charset="0"/>
              </a:rPr>
              <a:t>Formation of a platelet and/or fibrin mass within a vessel</a:t>
            </a:r>
          </a:p>
          <a:p>
            <a:pPr lvl="1"/>
            <a:r>
              <a:rPr lang="en-US" altLang="en-US" sz="2200" dirty="0">
                <a:cs typeface="Calibri" panose="020F0502020204030204" pitchFamily="34" charset="0"/>
              </a:rPr>
              <a:t>Occurs when activation of blood coagulation exceeds the ability of the natural protective mechanisms to prevent fibrin formation</a:t>
            </a:r>
          </a:p>
          <a:p>
            <a:pPr lvl="1"/>
            <a:r>
              <a:rPr lang="en-US" altLang="en-US" sz="2200" dirty="0">
                <a:cs typeface="Calibri" panose="020F0502020204030204" pitchFamily="34" charset="0"/>
              </a:rPr>
              <a:t>Can form in any part of the cardiovascular system</a:t>
            </a:r>
          </a:p>
          <a:p>
            <a:pPr lvl="1"/>
            <a:r>
              <a:rPr lang="en-US" altLang="en-US" sz="2200" dirty="0">
                <a:cs typeface="Calibri" panose="020F0502020204030204" pitchFamily="34" charset="0"/>
              </a:rPr>
              <a:t>Composition of a thrombus differs in arterial and venous vessels</a:t>
            </a:r>
          </a:p>
          <a:p>
            <a:pPr lvl="1"/>
            <a:r>
              <a:rPr lang="en-US" altLang="en-US" sz="2200" dirty="0">
                <a:cs typeface="Calibri" panose="020F0502020204030204" pitchFamily="34" charset="0"/>
              </a:rPr>
              <a:t>Difference between a “clot” and a “thrombus”</a:t>
            </a:r>
          </a:p>
          <a:p>
            <a:pPr lvl="2"/>
            <a:r>
              <a:rPr lang="en-US" altLang="en-US" sz="2200" dirty="0">
                <a:cs typeface="Calibri" panose="020F0502020204030204" pitchFamily="34" charset="0"/>
              </a:rPr>
              <a:t>Clot forms </a:t>
            </a:r>
            <a:r>
              <a:rPr lang="en-US" altLang="en-US" sz="2200" b="1" dirty="0" err="1">
                <a:cs typeface="Calibri" panose="020F0502020204030204" pitchFamily="34" charset="0"/>
              </a:rPr>
              <a:t>extravascularly</a:t>
            </a:r>
            <a:r>
              <a:rPr lang="en-US" altLang="en-US" sz="2200" b="1" dirty="0">
                <a:cs typeface="Calibri" panose="020F0502020204030204" pitchFamily="34" charset="0"/>
              </a:rPr>
              <a:t> </a:t>
            </a:r>
            <a:r>
              <a:rPr lang="en-US" altLang="en-US" sz="2200" dirty="0">
                <a:cs typeface="Calibri" panose="020F0502020204030204" pitchFamily="34" charset="0"/>
              </a:rPr>
              <a:t>either in vitro or from bleeding into tissues</a:t>
            </a:r>
          </a:p>
          <a:p>
            <a:pPr lvl="2"/>
            <a:r>
              <a:rPr lang="en-US" altLang="en-US" sz="2200" dirty="0">
                <a:cs typeface="Calibri" panose="020F0502020204030204" pitchFamily="34" charset="0"/>
              </a:rPr>
              <a:t>Thrombus-</a:t>
            </a:r>
            <a:r>
              <a:rPr lang="en-US" altLang="en-US" sz="2200" b="1" dirty="0">
                <a:cs typeface="Calibri" panose="020F0502020204030204" pitchFamily="34" charset="0"/>
              </a:rPr>
              <a:t>intravascular</a:t>
            </a:r>
          </a:p>
        </p:txBody>
      </p:sp>
    </p:spTree>
    <p:extLst>
      <p:ext uri="{BB962C8B-B14F-4D97-AF65-F5344CB8AC3E}">
        <p14:creationId xmlns:p14="http://schemas.microsoft.com/office/powerpoint/2010/main" val="481095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54C82-5010-45E6-B2B7-C6D0A609F63B}"/>
              </a:ext>
            </a:extLst>
          </p:cNvPr>
          <p:cNvSpPr>
            <a:spLocks noGrp="1"/>
          </p:cNvSpPr>
          <p:nvPr>
            <p:ph type="title"/>
          </p:nvPr>
        </p:nvSpPr>
        <p:spPr/>
        <p:txBody>
          <a:bodyPr/>
          <a:lstStyle/>
          <a:p>
            <a:r>
              <a:rPr lang="en-US" sz="3400" dirty="0"/>
              <a:t>Table 35-2 Risk of Clinical Venous Thromboembolic Disease </a:t>
            </a:r>
            <a:r>
              <a:rPr lang="en-US" sz="2000" b="0" baseline="0" dirty="0"/>
              <a:t>(1 of 2)</a:t>
            </a:r>
          </a:p>
        </p:txBody>
      </p:sp>
      <p:graphicFrame>
        <p:nvGraphicFramePr>
          <p:cNvPr id="4" name="Table 3">
            <a:extLst>
              <a:ext uri="{FF2B5EF4-FFF2-40B4-BE49-F238E27FC236}">
                <a16:creationId xmlns:a16="http://schemas.microsoft.com/office/drawing/2014/main" id="{95DFE0DC-DC27-4FED-BF10-16766E828C60}"/>
              </a:ext>
            </a:extLst>
          </p:cNvPr>
          <p:cNvGraphicFramePr>
            <a:graphicFrameLocks noGrp="1"/>
          </p:cNvGraphicFramePr>
          <p:nvPr>
            <p:extLst>
              <p:ext uri="{D42A27DB-BD31-4B8C-83A1-F6EECF244321}">
                <p14:modId xmlns:p14="http://schemas.microsoft.com/office/powerpoint/2010/main" val="2702776702"/>
              </p:ext>
            </p:extLst>
          </p:nvPr>
        </p:nvGraphicFramePr>
        <p:xfrm>
          <a:off x="511627" y="1748367"/>
          <a:ext cx="8120745" cy="4607995"/>
        </p:xfrm>
        <a:graphic>
          <a:graphicData uri="http://schemas.openxmlformats.org/drawingml/2006/table">
            <a:tbl>
              <a:tblPr firstRow="1" bandRow="1">
                <a:tableStyleId>{2D5ABB26-0587-4C30-8999-92F81FD0307C}</a:tableStyleId>
              </a:tblPr>
              <a:tblGrid>
                <a:gridCol w="1074057">
                  <a:extLst>
                    <a:ext uri="{9D8B030D-6E8A-4147-A177-3AD203B41FA5}">
                      <a16:colId xmlns:a16="http://schemas.microsoft.com/office/drawing/2014/main" val="1007846947"/>
                    </a:ext>
                  </a:extLst>
                </a:gridCol>
                <a:gridCol w="1727200">
                  <a:extLst>
                    <a:ext uri="{9D8B030D-6E8A-4147-A177-3AD203B41FA5}">
                      <a16:colId xmlns:a16="http://schemas.microsoft.com/office/drawing/2014/main" val="1571545913"/>
                    </a:ext>
                  </a:extLst>
                </a:gridCol>
                <a:gridCol w="1146629">
                  <a:extLst>
                    <a:ext uri="{9D8B030D-6E8A-4147-A177-3AD203B41FA5}">
                      <a16:colId xmlns:a16="http://schemas.microsoft.com/office/drawing/2014/main" val="4032847035"/>
                    </a:ext>
                  </a:extLst>
                </a:gridCol>
                <a:gridCol w="2206171">
                  <a:extLst>
                    <a:ext uri="{9D8B030D-6E8A-4147-A177-3AD203B41FA5}">
                      <a16:colId xmlns:a16="http://schemas.microsoft.com/office/drawing/2014/main" val="4020613116"/>
                    </a:ext>
                  </a:extLst>
                </a:gridCol>
                <a:gridCol w="1966688">
                  <a:extLst>
                    <a:ext uri="{9D8B030D-6E8A-4147-A177-3AD203B41FA5}">
                      <a16:colId xmlns:a16="http://schemas.microsoft.com/office/drawing/2014/main" val="3786678201"/>
                    </a:ext>
                  </a:extLst>
                </a:gridCol>
              </a:tblGrid>
              <a:tr h="156029">
                <a:tc>
                  <a:txBody>
                    <a:bodyPr/>
                    <a:lstStyle/>
                    <a:p>
                      <a:pPr marL="0" marR="0">
                        <a:spcBef>
                          <a:spcPts val="0"/>
                        </a:spcBef>
                        <a:spcAft>
                          <a:spcPts val="600"/>
                        </a:spcAft>
                        <a:tabLst>
                          <a:tab pos="1401445" algn="l"/>
                          <a:tab pos="2957830" algn="l"/>
                        </a:tabLst>
                      </a:pPr>
                      <a:r>
                        <a:rPr lang="en-US" sz="1400" b="1" dirty="0">
                          <a:solidFill>
                            <a:srgbClr val="000000"/>
                          </a:solidFill>
                          <a:effectLst/>
                          <a:latin typeface="+mn-lt"/>
                          <a:ea typeface="Times New Roman" panose="02020603050405020304" pitchFamily="18" charset="0"/>
                          <a:cs typeface="Times New Roman" panose="02020603050405020304" pitchFamily="18" charset="0"/>
                        </a:rPr>
                        <a:t> </a:t>
                      </a:r>
                      <a:r>
                        <a:rPr lang="en-US" sz="1400" b="1" dirty="0">
                          <a:solidFill>
                            <a:schemeClr val="bg1"/>
                          </a:solidFill>
                          <a:effectLst/>
                          <a:latin typeface="+mn-lt"/>
                          <a:ea typeface="Times New Roman" panose="02020603050405020304" pitchFamily="18" charset="0"/>
                          <a:cs typeface="Times New Roman" panose="02020603050405020304" pitchFamily="18" charset="0"/>
                        </a:rPr>
                        <a:t>Blank</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400" b="1" dirty="0">
                          <a:solidFill>
                            <a:srgbClr val="000000"/>
                          </a:solidFill>
                          <a:effectLst/>
                          <a:latin typeface="+mn-lt"/>
                          <a:ea typeface="Times New Roman" panose="02020603050405020304" pitchFamily="18" charset="0"/>
                          <a:cs typeface="Times New Roman" panose="02020603050405020304" pitchFamily="18" charset="0"/>
                        </a:rPr>
                        <a:t>Low</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400" b="1" dirty="0">
                          <a:solidFill>
                            <a:srgbClr val="000000"/>
                          </a:solidFill>
                          <a:effectLst/>
                          <a:latin typeface="+mn-lt"/>
                          <a:ea typeface="Times New Roman" panose="02020603050405020304" pitchFamily="18" charset="0"/>
                          <a:cs typeface="Times New Roman" panose="02020603050405020304" pitchFamily="18" charset="0"/>
                        </a:rPr>
                        <a:t>Moderate</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400" b="1" dirty="0">
                          <a:solidFill>
                            <a:srgbClr val="000000"/>
                          </a:solidFill>
                          <a:effectLst/>
                          <a:latin typeface="+mn-lt"/>
                          <a:ea typeface="Times New Roman" panose="02020603050405020304" pitchFamily="18" charset="0"/>
                          <a:cs typeface="Times New Roman" panose="02020603050405020304" pitchFamily="18" charset="0"/>
                        </a:rPr>
                        <a:t>High</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400" b="1" dirty="0">
                          <a:solidFill>
                            <a:srgbClr val="000000"/>
                          </a:solidFill>
                          <a:effectLst/>
                          <a:latin typeface="+mn-lt"/>
                          <a:ea typeface="Times New Roman" panose="02020603050405020304" pitchFamily="18" charset="0"/>
                          <a:cs typeface="Times New Roman" panose="02020603050405020304" pitchFamily="18" charset="0"/>
                        </a:rPr>
                        <a:t>Excessive</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1933986"/>
                  </a:ext>
                </a:extLst>
              </a:tr>
              <a:tr h="370840">
                <a:tc>
                  <a:txBody>
                    <a:bodyPr/>
                    <a:lstStyle/>
                    <a:p>
                      <a:pPr marL="0" marR="0">
                        <a:spcBef>
                          <a:spcPts val="0"/>
                        </a:spcBef>
                        <a:spcAft>
                          <a:spcPts val="600"/>
                        </a:spcAft>
                        <a:tabLst>
                          <a:tab pos="1193800" algn="l"/>
                          <a:tab pos="2641600" algn="l"/>
                        </a:tabLst>
                      </a:pPr>
                      <a:r>
                        <a:rPr lang="en-US" sz="1400" b="1" kern="0" spc="0" dirty="0">
                          <a:solidFill>
                            <a:srgbClr val="000000"/>
                          </a:solidFill>
                          <a:effectLst/>
                          <a:latin typeface="+mn-lt"/>
                          <a:ea typeface="Times New Roman" panose="02020603050405020304" pitchFamily="18" charset="0"/>
                          <a:cs typeface="Times New Roman" panose="02020603050405020304" pitchFamily="18" charset="0"/>
                        </a:rPr>
                        <a:t>Hereditary</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Heterozygous A</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C</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R</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Heterozygous A</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T deficiency</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Double heterozygous A</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C</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R/prothrombin G</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2</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0</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2</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1</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0</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A</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Homozygous or double heterozygous A</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T, 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C, 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7683334"/>
                  </a:ext>
                </a:extLst>
              </a:tr>
              <a:tr h="370840">
                <a:tc>
                  <a:txBody>
                    <a:bodyPr/>
                    <a:lstStyle/>
                    <a:p>
                      <a:pPr marL="0" marR="0">
                        <a:spcBef>
                          <a:spcPts val="0"/>
                        </a:spcBef>
                        <a:spcAft>
                          <a:spcPts val="600"/>
                        </a:spcAft>
                        <a:tabLst>
                          <a:tab pos="1193800" algn="l"/>
                          <a:tab pos="2641600" algn="l"/>
                        </a:tabLst>
                      </a:pPr>
                      <a:r>
                        <a:rPr lang="en-US" sz="1400" b="1" kern="0" spc="0" dirty="0">
                          <a:solidFill>
                            <a:schemeClr val="bg1"/>
                          </a:solidFill>
                          <a:effectLst/>
                          <a:latin typeface="+mn-lt"/>
                          <a:ea typeface="Times New Roman" panose="02020603050405020304" pitchFamily="18" charset="0"/>
                          <a:cs typeface="Times New Roman" panose="02020603050405020304" pitchFamily="18" charset="0"/>
                        </a:rPr>
                        <a:t>Hereditary</a:t>
                      </a:r>
                      <a:endParaRPr lang="en-US" sz="1400" dirty="0">
                        <a:solidFill>
                          <a:schemeClr val="bg1"/>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Heterozygous prothrombin 20210</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Heterozygous 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C or 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S deficiency</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Homozygous prothrombin G</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2</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0</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2</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1</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0</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A</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4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2874294"/>
                  </a:ext>
                </a:extLst>
              </a:tr>
              <a:tr h="370840">
                <a:tc>
                  <a:txBody>
                    <a:bodyPr/>
                    <a:lstStyle/>
                    <a:p>
                      <a:pPr marL="0" marR="0">
                        <a:spcBef>
                          <a:spcPts val="0"/>
                        </a:spcBef>
                        <a:spcAft>
                          <a:spcPts val="600"/>
                        </a:spcAft>
                        <a:tabLst>
                          <a:tab pos="1193800" algn="l"/>
                          <a:tab pos="2641600" algn="l"/>
                        </a:tabLst>
                      </a:pPr>
                      <a:r>
                        <a:rPr lang="en-US" sz="1400" b="1" kern="0" spc="0" dirty="0">
                          <a:solidFill>
                            <a:schemeClr val="bg1"/>
                          </a:solidFill>
                          <a:effectLst/>
                          <a:latin typeface="+mn-lt"/>
                          <a:ea typeface="Times New Roman" panose="02020603050405020304" pitchFamily="18" charset="0"/>
                          <a:cs typeface="Times New Roman" panose="02020603050405020304" pitchFamily="18" charset="0"/>
                        </a:rPr>
                        <a:t>Hereditary</a:t>
                      </a:r>
                      <a:endParaRPr lang="en-US" sz="1400" dirty="0">
                        <a:solidFill>
                          <a:schemeClr val="bg1"/>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Heterozygous H</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C</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I</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err="1">
                          <a:solidFill>
                            <a:srgbClr val="000000"/>
                          </a:solidFill>
                          <a:effectLst/>
                          <a:latin typeface="+mn-lt"/>
                          <a:ea typeface="Times New Roman" panose="02020603050405020304" pitchFamily="18" charset="0"/>
                          <a:cs typeface="Times New Roman" panose="02020603050405020304" pitchFamily="18" charset="0"/>
                        </a:rPr>
                        <a:t>I</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4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Homozygous factor V Leiden (A</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C</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R)</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4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4576644"/>
                  </a:ext>
                </a:extLst>
              </a:tr>
              <a:tr h="317427">
                <a:tc>
                  <a:txBody>
                    <a:bodyPr/>
                    <a:lstStyle/>
                    <a:p>
                      <a:pPr marL="0" marR="0">
                        <a:spcBef>
                          <a:spcPts val="0"/>
                        </a:spcBef>
                        <a:spcAft>
                          <a:spcPts val="600"/>
                        </a:spcAft>
                        <a:tabLst>
                          <a:tab pos="1193800" algn="l"/>
                          <a:tab pos="2641600" algn="l"/>
                        </a:tabLst>
                      </a:pPr>
                      <a:r>
                        <a:rPr lang="en-US" sz="1400" b="1" kern="0" spc="0" dirty="0">
                          <a:solidFill>
                            <a:schemeClr val="bg1"/>
                          </a:solidFill>
                          <a:effectLst/>
                          <a:latin typeface="+mn-lt"/>
                          <a:ea typeface="Times New Roman" panose="02020603050405020304" pitchFamily="18" charset="0"/>
                          <a:cs typeface="Times New Roman" panose="02020603050405020304" pitchFamily="18" charset="0"/>
                        </a:rPr>
                        <a:t>Hereditary</a:t>
                      </a:r>
                      <a:endParaRPr lang="en-US" sz="1400" dirty="0">
                        <a:solidFill>
                          <a:schemeClr val="bg1"/>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Sickle cell anemia</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400" b="0" i="0" u="none" strike="noStrike" kern="0" cap="none" spc="0" normalizeH="0" baseline="0" noProof="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400" b="0" i="0" u="none" strike="noStrike" kern="0" cap="none" spc="0" normalizeH="0" baseline="0" noProof="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400" b="0" i="0" u="none" strike="noStrike" kern="0" cap="none" spc="0" normalizeH="0" baseline="0" noProof="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1300584"/>
                  </a:ext>
                </a:extLst>
              </a:tr>
              <a:tr h="370840">
                <a:tc>
                  <a:txBody>
                    <a:bodyPr/>
                    <a:lstStyle/>
                    <a:p>
                      <a:pPr marL="0" marR="0">
                        <a:spcBef>
                          <a:spcPts val="0"/>
                        </a:spcBef>
                        <a:spcAft>
                          <a:spcPts val="600"/>
                        </a:spcAft>
                        <a:tabLst>
                          <a:tab pos="1193800" algn="l"/>
                          <a:tab pos="2641600" algn="l"/>
                        </a:tabLst>
                      </a:pPr>
                      <a:r>
                        <a:rPr lang="en-US" sz="1400" b="1" kern="0" spc="0" dirty="0">
                          <a:solidFill>
                            <a:schemeClr val="bg1"/>
                          </a:solidFill>
                          <a:effectLst/>
                          <a:latin typeface="+mn-lt"/>
                          <a:ea typeface="Times New Roman" panose="02020603050405020304" pitchFamily="18" charset="0"/>
                          <a:cs typeface="Times New Roman" panose="02020603050405020304" pitchFamily="18" charset="0"/>
                        </a:rPr>
                        <a:t>Hereditary</a:t>
                      </a:r>
                      <a:endParaRPr lang="en-US" sz="1400" dirty="0">
                        <a:solidFill>
                          <a:schemeClr val="bg1"/>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Blood group A, B, A</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B</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400" b="0" i="0" u="none" strike="noStrike" kern="0" cap="none" spc="0" normalizeH="0" baseline="0" noProof="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400" b="0" i="0" u="none" strike="noStrike" kern="0" cap="none" spc="0" normalizeH="0" baseline="0" noProof="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400" b="0" i="0" u="none" strike="noStrike" kern="0" cap="none" spc="0" normalizeH="0" baseline="0" noProof="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3601239"/>
                  </a:ext>
                </a:extLst>
              </a:tr>
              <a:tr h="238760">
                <a:tc>
                  <a:txBody>
                    <a:bodyPr/>
                    <a:lstStyle/>
                    <a:p>
                      <a:pPr marL="0" marR="0">
                        <a:spcBef>
                          <a:spcPts val="0"/>
                        </a:spcBef>
                        <a:spcAft>
                          <a:spcPts val="600"/>
                        </a:spcAft>
                        <a:tabLst>
                          <a:tab pos="1193800" algn="l"/>
                          <a:tab pos="2641600" algn="l"/>
                        </a:tabLst>
                      </a:pPr>
                      <a:r>
                        <a:rPr lang="en-US" sz="1400" b="1" kern="0" spc="0" dirty="0">
                          <a:solidFill>
                            <a:schemeClr val="bg1"/>
                          </a:solidFill>
                          <a:effectLst/>
                          <a:latin typeface="+mn-lt"/>
                          <a:ea typeface="Times New Roman" panose="02020603050405020304" pitchFamily="18" charset="0"/>
                          <a:cs typeface="Times New Roman" panose="02020603050405020304" pitchFamily="18" charset="0"/>
                        </a:rPr>
                        <a:t>Hereditary</a:t>
                      </a:r>
                      <a:endParaRPr lang="en-US" sz="1400" dirty="0">
                        <a:solidFill>
                          <a:schemeClr val="bg1"/>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Dysfibrinogenemia</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4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4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4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0628594"/>
                  </a:ext>
                </a:extLst>
              </a:tr>
              <a:tr h="302333">
                <a:tc>
                  <a:txBody>
                    <a:bodyPr/>
                    <a:lstStyle/>
                    <a:p>
                      <a:pPr marL="0" marR="0">
                        <a:spcBef>
                          <a:spcPts val="0"/>
                        </a:spcBef>
                        <a:spcAft>
                          <a:spcPts val="600"/>
                        </a:spcAft>
                        <a:tabLst>
                          <a:tab pos="1193800" algn="l"/>
                          <a:tab pos="2641600" algn="l"/>
                        </a:tabLst>
                      </a:pPr>
                      <a:r>
                        <a:rPr lang="en-US" sz="1400" b="1" kern="0" spc="0" dirty="0">
                          <a:solidFill>
                            <a:srgbClr val="000000"/>
                          </a:solidFill>
                          <a:effectLst/>
                          <a:latin typeface="+mn-lt"/>
                          <a:ea typeface="Times New Roman" panose="02020603050405020304" pitchFamily="18" charset="0"/>
                          <a:cs typeface="Times New Roman" panose="02020603050405020304" pitchFamily="18" charset="0"/>
                        </a:rPr>
                        <a:t>Acquired</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General surgery</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Sepsis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Hip fracture</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Mucin-secreting adenocarcinoma</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7368960"/>
                  </a:ext>
                </a:extLst>
              </a:tr>
              <a:tr h="370840">
                <a:tc>
                  <a:txBody>
                    <a:bodyPr/>
                    <a:lstStyle/>
                    <a:p>
                      <a:pPr marL="0" marR="0">
                        <a:spcBef>
                          <a:spcPts val="0"/>
                        </a:spcBef>
                        <a:spcAft>
                          <a:spcPts val="600"/>
                        </a:spcAft>
                        <a:tabLst>
                          <a:tab pos="1193800" algn="l"/>
                          <a:tab pos="2641600" algn="l"/>
                        </a:tabLst>
                      </a:pPr>
                      <a:r>
                        <a:rPr lang="en-US" sz="1400" b="1" kern="0" spc="0" dirty="0">
                          <a:solidFill>
                            <a:schemeClr val="bg1"/>
                          </a:solidFill>
                          <a:effectLst/>
                          <a:latin typeface="+mn-lt"/>
                          <a:ea typeface="Times New Roman" panose="02020603050405020304" pitchFamily="18" charset="0"/>
                          <a:cs typeface="Times New Roman" panose="02020603050405020304" pitchFamily="18" charset="0"/>
                        </a:rPr>
                        <a:t>Acquired</a:t>
                      </a:r>
                      <a:endParaRPr lang="en-US" sz="1400" dirty="0">
                        <a:solidFill>
                          <a:schemeClr val="bg1"/>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Oral contraceptives pregnancy</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Surgery for malignancy</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Total hip or knee replacement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4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1497307"/>
                  </a:ext>
                </a:extLst>
              </a:tr>
              <a:tr h="370840">
                <a:tc>
                  <a:txBody>
                    <a:bodyPr/>
                    <a:lstStyle/>
                    <a:p>
                      <a:pPr marL="0" marR="0">
                        <a:spcBef>
                          <a:spcPts val="0"/>
                        </a:spcBef>
                        <a:spcAft>
                          <a:spcPts val="600"/>
                        </a:spcAft>
                        <a:tabLst>
                          <a:tab pos="1193800" algn="l"/>
                          <a:tab pos="2641600" algn="l"/>
                        </a:tabLst>
                      </a:pPr>
                      <a:r>
                        <a:rPr lang="en-US" sz="1400" b="1" kern="0" spc="0" dirty="0">
                          <a:solidFill>
                            <a:schemeClr val="bg1"/>
                          </a:solidFill>
                          <a:effectLst/>
                          <a:latin typeface="+mn-lt"/>
                          <a:ea typeface="Times New Roman" panose="02020603050405020304" pitchFamily="18" charset="0"/>
                          <a:cs typeface="Times New Roman" panose="02020603050405020304" pitchFamily="18" charset="0"/>
                        </a:rPr>
                        <a:t>Acquired</a:t>
                      </a:r>
                      <a:endParaRPr lang="en-US" sz="1400" dirty="0">
                        <a:solidFill>
                          <a:schemeClr val="bg1"/>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Long trips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Prolonged immobilization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Acute promyelocytic leukemia</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4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9954218"/>
                  </a:ext>
                </a:extLst>
              </a:tr>
            </a:tbl>
          </a:graphicData>
        </a:graphic>
      </p:graphicFrame>
    </p:spTree>
    <p:extLst>
      <p:ext uri="{BB962C8B-B14F-4D97-AF65-F5344CB8AC3E}">
        <p14:creationId xmlns:p14="http://schemas.microsoft.com/office/powerpoint/2010/main" val="343278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54C82-5010-45E6-B2B7-C6D0A609F63B}"/>
              </a:ext>
            </a:extLst>
          </p:cNvPr>
          <p:cNvSpPr>
            <a:spLocks noGrp="1"/>
          </p:cNvSpPr>
          <p:nvPr>
            <p:ph type="title"/>
          </p:nvPr>
        </p:nvSpPr>
        <p:spPr/>
        <p:txBody>
          <a:bodyPr/>
          <a:lstStyle/>
          <a:p>
            <a:r>
              <a:rPr lang="en-US" sz="3400" dirty="0"/>
              <a:t>Table 35-2 Risk of Clinical Venous Thromboembolic Disease </a:t>
            </a:r>
            <a:r>
              <a:rPr lang="en-US" sz="2000" b="0" dirty="0"/>
              <a:t>(2 of 2)</a:t>
            </a:r>
            <a:endParaRPr lang="en-US" sz="3400" dirty="0"/>
          </a:p>
        </p:txBody>
      </p:sp>
      <p:sp>
        <p:nvSpPr>
          <p:cNvPr id="3" name="Content Placeholder 2">
            <a:extLst>
              <a:ext uri="{FF2B5EF4-FFF2-40B4-BE49-F238E27FC236}">
                <a16:creationId xmlns:a16="http://schemas.microsoft.com/office/drawing/2014/main" id="{9CB89257-961B-4FC5-9535-1C2E3F2A1F6D}"/>
              </a:ext>
            </a:extLst>
          </p:cNvPr>
          <p:cNvSpPr>
            <a:spLocks noGrp="1"/>
          </p:cNvSpPr>
          <p:nvPr>
            <p:ph sz="quarter" idx="13"/>
          </p:nvPr>
        </p:nvSpPr>
        <p:spPr>
          <a:xfrm>
            <a:off x="457200" y="5512269"/>
            <a:ext cx="7366000" cy="215431"/>
          </a:xfrm>
        </p:spPr>
        <p:txBody>
          <a:bodyPr/>
          <a:lstStyle/>
          <a:p>
            <a:pPr marL="432" indent="0">
              <a:buNone/>
            </a:pPr>
            <a:r>
              <a:rPr lang="en-US" sz="1200" dirty="0"/>
              <a:t>A</a:t>
            </a:r>
            <a:r>
              <a:rPr lang="en-US" sz="100" dirty="0"/>
              <a:t> </a:t>
            </a:r>
            <a:r>
              <a:rPr lang="en-US" sz="1200" dirty="0"/>
              <a:t>P</a:t>
            </a:r>
            <a:r>
              <a:rPr lang="en-US" sz="100" dirty="0"/>
              <a:t> </a:t>
            </a:r>
            <a:r>
              <a:rPr lang="en-US" sz="1200" dirty="0"/>
              <a:t>C</a:t>
            </a:r>
            <a:r>
              <a:rPr lang="en-US" sz="100" dirty="0"/>
              <a:t> </a:t>
            </a:r>
            <a:r>
              <a:rPr lang="en-US" sz="1200" dirty="0"/>
              <a:t>R, activated protein C resistance; A</a:t>
            </a:r>
            <a:r>
              <a:rPr lang="en-US" sz="100" dirty="0"/>
              <a:t> </a:t>
            </a:r>
            <a:r>
              <a:rPr lang="en-US" sz="1200" dirty="0"/>
              <a:t>T, antithrombin; P</a:t>
            </a:r>
            <a:r>
              <a:rPr lang="en-US" sz="100" dirty="0"/>
              <a:t> </a:t>
            </a:r>
            <a:r>
              <a:rPr lang="en-US" sz="1200" dirty="0"/>
              <a:t>C, protein C; P</a:t>
            </a:r>
            <a:r>
              <a:rPr lang="en-US" sz="100" dirty="0"/>
              <a:t> </a:t>
            </a:r>
            <a:r>
              <a:rPr lang="en-US" sz="1200" dirty="0"/>
              <a:t>S, protein S; H</a:t>
            </a:r>
            <a:r>
              <a:rPr lang="en-US" sz="100" dirty="0"/>
              <a:t> </a:t>
            </a:r>
            <a:r>
              <a:rPr lang="en-US" sz="1200" dirty="0"/>
              <a:t>C</a:t>
            </a:r>
            <a:r>
              <a:rPr lang="en-US" sz="100" dirty="0"/>
              <a:t> </a:t>
            </a:r>
            <a:r>
              <a:rPr lang="en-US" sz="1200" dirty="0"/>
              <a:t>I</a:t>
            </a:r>
            <a:r>
              <a:rPr lang="en-US" sz="100" dirty="0"/>
              <a:t> </a:t>
            </a:r>
            <a:r>
              <a:rPr lang="en-US" sz="1200" dirty="0" err="1"/>
              <a:t>I</a:t>
            </a:r>
            <a:r>
              <a:rPr lang="en-US" sz="1200" dirty="0"/>
              <a:t>, heparin cofactor</a:t>
            </a:r>
          </a:p>
        </p:txBody>
      </p:sp>
      <p:sp>
        <p:nvSpPr>
          <p:cNvPr id="5" name="Content Placeholder 4"/>
          <p:cNvSpPr>
            <a:spLocks noGrp="1"/>
          </p:cNvSpPr>
          <p:nvPr>
            <p:ph sz="quarter" idx="14"/>
          </p:nvPr>
        </p:nvSpPr>
        <p:spPr>
          <a:xfrm>
            <a:off x="457200" y="5789180"/>
            <a:ext cx="7994650" cy="432253"/>
          </a:xfrm>
        </p:spPr>
        <p:txBody>
          <a:bodyPr/>
          <a:lstStyle/>
          <a:p>
            <a:pPr marL="432" indent="0">
              <a:buNone/>
            </a:pPr>
            <a:r>
              <a:rPr lang="en-US" sz="1200" dirty="0"/>
              <a:t>methyltetrahydrofolate; A</a:t>
            </a:r>
            <a:r>
              <a:rPr lang="en-US" sz="100" dirty="0"/>
              <a:t> </a:t>
            </a:r>
            <a:r>
              <a:rPr lang="en-US" sz="1200" dirty="0"/>
              <a:t>b, antibody; T</a:t>
            </a:r>
            <a:r>
              <a:rPr lang="en-US" sz="100" dirty="0"/>
              <a:t> </a:t>
            </a:r>
            <a:r>
              <a:rPr lang="en-US" sz="1200" dirty="0" err="1"/>
              <a:t>T</a:t>
            </a:r>
            <a:r>
              <a:rPr lang="en-US" sz="100" dirty="0"/>
              <a:t> </a:t>
            </a:r>
            <a:r>
              <a:rPr lang="en-US" sz="1200" dirty="0"/>
              <a:t>P, thrombotic thrombocytopenia purpura; L</a:t>
            </a:r>
            <a:r>
              <a:rPr lang="en-US" sz="100" dirty="0"/>
              <a:t> </a:t>
            </a:r>
            <a:r>
              <a:rPr lang="en-US" sz="1200" dirty="0"/>
              <a:t>p(a), lipoprotein A; H</a:t>
            </a:r>
            <a:r>
              <a:rPr lang="en-US" sz="100" dirty="0"/>
              <a:t> </a:t>
            </a:r>
            <a:r>
              <a:rPr lang="en-US" sz="1200" dirty="0"/>
              <a:t>I</a:t>
            </a:r>
            <a:r>
              <a:rPr lang="en-US" sz="100" dirty="0"/>
              <a:t> </a:t>
            </a:r>
            <a:r>
              <a:rPr lang="en-US" sz="1200" dirty="0"/>
              <a:t>T, heparin-induced thrombocytopenia; P</a:t>
            </a:r>
            <a:r>
              <a:rPr lang="en-US" sz="100" dirty="0"/>
              <a:t> </a:t>
            </a:r>
            <a:r>
              <a:rPr lang="en-US" sz="1200" dirty="0"/>
              <a:t>N</a:t>
            </a:r>
            <a:r>
              <a:rPr lang="en-US" sz="100" dirty="0"/>
              <a:t> </a:t>
            </a:r>
            <a:r>
              <a:rPr lang="en-US" sz="1200" dirty="0"/>
              <a:t>H, paroxysmal nocturnal hemoglobinuria</a:t>
            </a:r>
          </a:p>
        </p:txBody>
      </p:sp>
      <p:graphicFrame>
        <p:nvGraphicFramePr>
          <p:cNvPr id="4" name="Table 3">
            <a:extLst>
              <a:ext uri="{FF2B5EF4-FFF2-40B4-BE49-F238E27FC236}">
                <a16:creationId xmlns:a16="http://schemas.microsoft.com/office/drawing/2014/main" id="{95DFE0DC-DC27-4FED-BF10-16766E828C60}"/>
              </a:ext>
            </a:extLst>
          </p:cNvPr>
          <p:cNvGraphicFramePr>
            <a:graphicFrameLocks noGrp="1"/>
          </p:cNvGraphicFramePr>
          <p:nvPr>
            <p:extLst>
              <p:ext uri="{D42A27DB-BD31-4B8C-83A1-F6EECF244321}">
                <p14:modId xmlns:p14="http://schemas.microsoft.com/office/powerpoint/2010/main" val="3074896405"/>
              </p:ext>
            </p:extLst>
          </p:nvPr>
        </p:nvGraphicFramePr>
        <p:xfrm>
          <a:off x="457200" y="1816901"/>
          <a:ext cx="8120745" cy="2224024"/>
        </p:xfrm>
        <a:graphic>
          <a:graphicData uri="http://schemas.openxmlformats.org/drawingml/2006/table">
            <a:tbl>
              <a:tblPr firstRow="1" bandRow="1">
                <a:tableStyleId>{2D5ABB26-0587-4C30-8999-92F81FD0307C}</a:tableStyleId>
              </a:tblPr>
              <a:tblGrid>
                <a:gridCol w="1074057">
                  <a:extLst>
                    <a:ext uri="{9D8B030D-6E8A-4147-A177-3AD203B41FA5}">
                      <a16:colId xmlns:a16="http://schemas.microsoft.com/office/drawing/2014/main" val="1007846947"/>
                    </a:ext>
                  </a:extLst>
                </a:gridCol>
                <a:gridCol w="1727200">
                  <a:extLst>
                    <a:ext uri="{9D8B030D-6E8A-4147-A177-3AD203B41FA5}">
                      <a16:colId xmlns:a16="http://schemas.microsoft.com/office/drawing/2014/main" val="1571545913"/>
                    </a:ext>
                  </a:extLst>
                </a:gridCol>
                <a:gridCol w="1555590">
                  <a:extLst>
                    <a:ext uri="{9D8B030D-6E8A-4147-A177-3AD203B41FA5}">
                      <a16:colId xmlns:a16="http://schemas.microsoft.com/office/drawing/2014/main" val="4032847035"/>
                    </a:ext>
                  </a:extLst>
                </a:gridCol>
                <a:gridCol w="1797210">
                  <a:extLst>
                    <a:ext uri="{9D8B030D-6E8A-4147-A177-3AD203B41FA5}">
                      <a16:colId xmlns:a16="http://schemas.microsoft.com/office/drawing/2014/main" val="4020613116"/>
                    </a:ext>
                  </a:extLst>
                </a:gridCol>
                <a:gridCol w="1966688">
                  <a:extLst>
                    <a:ext uri="{9D8B030D-6E8A-4147-A177-3AD203B41FA5}">
                      <a16:colId xmlns:a16="http://schemas.microsoft.com/office/drawing/2014/main" val="3786678201"/>
                    </a:ext>
                  </a:extLst>
                </a:gridCol>
              </a:tblGrid>
              <a:tr h="156029">
                <a:tc>
                  <a:txBody>
                    <a:bodyPr/>
                    <a:lstStyle/>
                    <a:p>
                      <a:pPr marL="0" marR="0">
                        <a:spcBef>
                          <a:spcPts val="0"/>
                        </a:spcBef>
                        <a:spcAft>
                          <a:spcPts val="600"/>
                        </a:spcAft>
                        <a:tabLst>
                          <a:tab pos="1401445" algn="l"/>
                          <a:tab pos="2957830" algn="l"/>
                        </a:tabLst>
                      </a:pPr>
                      <a:r>
                        <a:rPr kumimoji="0" lang="en-US" sz="14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400" b="1"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400" b="1" dirty="0">
                          <a:solidFill>
                            <a:srgbClr val="000000"/>
                          </a:solidFill>
                          <a:effectLst/>
                          <a:latin typeface="+mn-lt"/>
                          <a:ea typeface="Times New Roman" panose="02020603050405020304" pitchFamily="18" charset="0"/>
                          <a:cs typeface="Times New Roman" panose="02020603050405020304" pitchFamily="18" charset="0"/>
                        </a:rPr>
                        <a:t>Low</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400" b="1" dirty="0">
                          <a:solidFill>
                            <a:srgbClr val="000000"/>
                          </a:solidFill>
                          <a:effectLst/>
                          <a:latin typeface="+mn-lt"/>
                          <a:ea typeface="Times New Roman" panose="02020603050405020304" pitchFamily="18" charset="0"/>
                          <a:cs typeface="Times New Roman" panose="02020603050405020304" pitchFamily="18" charset="0"/>
                        </a:rPr>
                        <a:t>Moderate</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400" b="1" dirty="0">
                          <a:solidFill>
                            <a:srgbClr val="000000"/>
                          </a:solidFill>
                          <a:effectLst/>
                          <a:latin typeface="+mn-lt"/>
                          <a:ea typeface="Times New Roman" panose="02020603050405020304" pitchFamily="18" charset="0"/>
                          <a:cs typeface="Times New Roman" panose="02020603050405020304" pitchFamily="18" charset="0"/>
                        </a:rPr>
                        <a:t>High</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400" b="1" dirty="0">
                          <a:solidFill>
                            <a:srgbClr val="000000"/>
                          </a:solidFill>
                          <a:effectLst/>
                          <a:latin typeface="+mn-lt"/>
                          <a:ea typeface="Times New Roman" panose="02020603050405020304" pitchFamily="18" charset="0"/>
                          <a:cs typeface="Times New Roman" panose="02020603050405020304" pitchFamily="18" charset="0"/>
                        </a:rPr>
                        <a:t>Excessive</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1933986"/>
                  </a:ext>
                </a:extLst>
              </a:tr>
              <a:tr h="370840">
                <a:tc>
                  <a:txBody>
                    <a:bodyPr/>
                    <a:lstStyle/>
                    <a:p>
                      <a:pPr marL="0" marR="0">
                        <a:spcBef>
                          <a:spcPts val="0"/>
                        </a:spcBef>
                        <a:spcAft>
                          <a:spcPts val="600"/>
                        </a:spcAft>
                        <a:tabLst>
                          <a:tab pos="1193800" algn="l"/>
                          <a:tab pos="2641600" algn="l"/>
                        </a:tabLst>
                      </a:pPr>
                      <a:r>
                        <a:rPr lang="en-US" sz="1400" b="1" kern="0" spc="0" dirty="0">
                          <a:solidFill>
                            <a:schemeClr val="bg1"/>
                          </a:solidFill>
                          <a:effectLst/>
                          <a:latin typeface="+mn-lt"/>
                          <a:ea typeface="Times New Roman" panose="02020603050405020304" pitchFamily="18" charset="0"/>
                          <a:cs typeface="Times New Roman" panose="02020603050405020304" pitchFamily="18" charset="0"/>
                        </a:rPr>
                        <a:t>Acquired</a:t>
                      </a:r>
                      <a:endParaRPr lang="en-US" sz="1400" dirty="0">
                        <a:solidFill>
                          <a:schemeClr val="bg1"/>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Elevated F</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V</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I</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err="1">
                          <a:solidFill>
                            <a:srgbClr val="000000"/>
                          </a:solidFill>
                          <a:effectLst/>
                          <a:latin typeface="+mn-lt"/>
                          <a:ea typeface="Times New Roman" panose="02020603050405020304" pitchFamily="18" charset="0"/>
                          <a:cs typeface="Times New Roman" panose="02020603050405020304" pitchFamily="18" charset="0"/>
                        </a:rPr>
                        <a:t>I</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err="1">
                          <a:solidFill>
                            <a:srgbClr val="000000"/>
                          </a:solidFill>
                          <a:effectLst/>
                          <a:latin typeface="+mn-lt"/>
                          <a:ea typeface="Times New Roman" panose="02020603050405020304" pitchFamily="18" charset="0"/>
                          <a:cs typeface="Times New Roman" panose="02020603050405020304" pitchFamily="18" charset="0"/>
                        </a:rPr>
                        <a:t>I</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Antiphospholipid A</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b</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T</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err="1">
                          <a:solidFill>
                            <a:srgbClr val="000000"/>
                          </a:solidFill>
                          <a:effectLst/>
                          <a:latin typeface="+mn-lt"/>
                          <a:ea typeface="Times New Roman" panose="02020603050405020304" pitchFamily="18" charset="0"/>
                          <a:cs typeface="Times New Roman" panose="02020603050405020304" pitchFamily="18" charset="0"/>
                        </a:rPr>
                        <a:t>T</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P</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 </a:t>
                      </a:r>
                      <a:r>
                        <a:rPr lang="en-US" sz="1400" b="0" dirty="0">
                          <a:solidFill>
                            <a:schemeClr val="bg1"/>
                          </a:solidFill>
                          <a:effectLst/>
                          <a:latin typeface="+mn-lt"/>
                          <a:ea typeface="Times New Roman" panose="02020603050405020304" pitchFamily="18" charset="0"/>
                          <a:cs typeface="Times New Roman" panose="02020603050405020304" pitchFamily="18" charset="0"/>
                        </a:rPr>
                        <a:t>Blank</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3349063"/>
                  </a:ext>
                </a:extLst>
              </a:tr>
              <a:tr h="370840">
                <a:tc>
                  <a:txBody>
                    <a:bodyPr/>
                    <a:lstStyle/>
                    <a:p>
                      <a:pPr marL="0" marR="0">
                        <a:spcBef>
                          <a:spcPts val="0"/>
                        </a:spcBef>
                        <a:spcAft>
                          <a:spcPts val="600"/>
                        </a:spcAft>
                        <a:tabLst>
                          <a:tab pos="1193800" algn="l"/>
                          <a:tab pos="2641600" algn="l"/>
                        </a:tabLst>
                      </a:pPr>
                      <a:r>
                        <a:rPr lang="en-US" sz="1400" b="1" kern="0" spc="0" dirty="0">
                          <a:solidFill>
                            <a:schemeClr val="bg1"/>
                          </a:solidFill>
                          <a:effectLst/>
                          <a:latin typeface="+mn-lt"/>
                          <a:ea typeface="Times New Roman" panose="02020603050405020304" pitchFamily="18" charset="0"/>
                          <a:cs typeface="Times New Roman" panose="02020603050405020304" pitchFamily="18" charset="0"/>
                        </a:rPr>
                        <a:t>Acquired</a:t>
                      </a:r>
                      <a:endParaRPr lang="en-US" sz="1400" dirty="0">
                        <a:solidFill>
                          <a:schemeClr val="bg1"/>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Elevated L</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p(a)</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Myeloproliferative neoplasms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4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400" b="0" i="0" u="none" strike="noStrike" kern="0" cap="none" spc="0" normalizeH="0" baseline="0" noProof="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7139168"/>
                  </a:ext>
                </a:extLst>
              </a:tr>
              <a:tr h="370840">
                <a:tc>
                  <a:txBody>
                    <a:bodyPr/>
                    <a:lstStyle/>
                    <a:p>
                      <a:pPr marL="0" marR="0">
                        <a:spcBef>
                          <a:spcPts val="0"/>
                        </a:spcBef>
                        <a:spcAft>
                          <a:spcPts val="600"/>
                        </a:spcAft>
                        <a:tabLst>
                          <a:tab pos="1193800" algn="l"/>
                          <a:tab pos="2641600" algn="l"/>
                        </a:tabLst>
                      </a:pPr>
                      <a:r>
                        <a:rPr lang="en-US" sz="1400" b="1" kern="0" spc="0" dirty="0">
                          <a:solidFill>
                            <a:schemeClr val="bg1"/>
                          </a:solidFill>
                          <a:effectLst/>
                          <a:latin typeface="+mn-lt"/>
                          <a:ea typeface="Times New Roman" panose="02020603050405020304" pitchFamily="18" charset="0"/>
                          <a:cs typeface="Times New Roman" panose="02020603050405020304" pitchFamily="18" charset="0"/>
                        </a:rPr>
                        <a:t>Acquired</a:t>
                      </a:r>
                      <a:endParaRPr lang="en-US" sz="1400" dirty="0">
                        <a:solidFill>
                          <a:schemeClr val="bg1"/>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H</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I</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N</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H</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4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4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8713567"/>
                  </a:ext>
                </a:extLst>
              </a:tr>
              <a:tr h="370840">
                <a:tc>
                  <a:txBody>
                    <a:bodyPr/>
                    <a:lstStyle/>
                    <a:p>
                      <a:pPr marL="0" marR="0">
                        <a:spcBef>
                          <a:spcPts val="0"/>
                        </a:spcBef>
                        <a:spcAft>
                          <a:spcPts val="600"/>
                        </a:spcAft>
                        <a:tabLst>
                          <a:tab pos="1193800" algn="l"/>
                          <a:tab pos="2641600" algn="l"/>
                        </a:tabLst>
                      </a:pPr>
                      <a:r>
                        <a:rPr lang="en-US" sz="1400" b="1" kern="0" spc="0" dirty="0">
                          <a:solidFill>
                            <a:schemeClr val="bg1"/>
                          </a:solidFill>
                          <a:effectLst/>
                          <a:latin typeface="+mn-lt"/>
                          <a:ea typeface="Times New Roman" panose="02020603050405020304" pitchFamily="18" charset="0"/>
                          <a:cs typeface="Times New Roman" panose="02020603050405020304" pitchFamily="18" charset="0"/>
                        </a:rPr>
                        <a:t>Acquired</a:t>
                      </a:r>
                      <a:endParaRPr lang="en-US" sz="1400" dirty="0">
                        <a:solidFill>
                          <a:schemeClr val="bg1"/>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chemeClr val="bg1"/>
                          </a:solidFill>
                          <a:effectLst/>
                          <a:latin typeface="+mn-lt"/>
                          <a:ea typeface="Times New Roman" panose="02020603050405020304" pitchFamily="18" charset="0"/>
                          <a:cs typeface="Times New Roman" panose="02020603050405020304" pitchFamily="18" charset="0"/>
                        </a:rPr>
                        <a:t>Blank</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a:solidFill>
                            <a:srgbClr val="000000"/>
                          </a:solidFill>
                          <a:effectLst/>
                          <a:latin typeface="+mn-lt"/>
                          <a:ea typeface="Times New Roman" panose="02020603050405020304" pitchFamily="18" charset="0"/>
                          <a:cs typeface="Times New Roman" panose="02020603050405020304" pitchFamily="18" charset="0"/>
                        </a:rPr>
                        <a:t>Major surgery/major trauma</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4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4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9479813"/>
                  </a:ext>
                </a:extLst>
              </a:tr>
            </a:tbl>
          </a:graphicData>
        </a:graphic>
      </p:graphicFrame>
      <p:graphicFrame>
        <p:nvGraphicFramePr>
          <p:cNvPr id="6" name="Object 5" descr="Two; M T H F R,"/>
          <p:cNvGraphicFramePr>
            <a:graphicFrameLocks noChangeAspect="1"/>
          </p:cNvGraphicFramePr>
          <p:nvPr>
            <p:extLst>
              <p:ext uri="{D42A27DB-BD31-4B8C-83A1-F6EECF244321}">
                <p14:modId xmlns:p14="http://schemas.microsoft.com/office/powerpoint/2010/main" val="180664161"/>
              </p:ext>
            </p:extLst>
          </p:nvPr>
        </p:nvGraphicFramePr>
        <p:xfrm>
          <a:off x="7867472" y="5525489"/>
          <a:ext cx="730206" cy="176663"/>
        </p:xfrm>
        <a:graphic>
          <a:graphicData uri="http://schemas.openxmlformats.org/presentationml/2006/ole">
            <mc:AlternateContent xmlns:mc="http://schemas.openxmlformats.org/markup-compatibility/2006">
              <mc:Choice xmlns:v="urn:schemas-microsoft-com:vml" Requires="v">
                <p:oleObj name="Equation" r:id="rId2" imgW="787320" imgH="190440" progId="Equation.DSMT4">
                  <p:embed/>
                </p:oleObj>
              </mc:Choice>
              <mc:Fallback>
                <p:oleObj name="Equation" r:id="rId2" imgW="787320" imgH="190440" progId="Equation.DSMT4">
                  <p:embed/>
                  <p:pic>
                    <p:nvPicPr>
                      <p:cNvPr id="6" name="Object 5" descr="Two; M T H F R,"/>
                      <p:cNvPicPr/>
                      <p:nvPr/>
                    </p:nvPicPr>
                    <p:blipFill>
                      <a:blip r:embed="rId3"/>
                      <a:stretch>
                        <a:fillRect/>
                      </a:stretch>
                    </p:blipFill>
                    <p:spPr>
                      <a:xfrm>
                        <a:off x="7867472" y="5525489"/>
                        <a:ext cx="730206" cy="176663"/>
                      </a:xfrm>
                      <a:prstGeom prst="rect">
                        <a:avLst/>
                      </a:prstGeom>
                    </p:spPr>
                  </p:pic>
                </p:oleObj>
              </mc:Fallback>
            </mc:AlternateContent>
          </a:graphicData>
        </a:graphic>
      </p:graphicFrame>
    </p:spTree>
    <p:extLst>
      <p:ext uri="{BB962C8B-B14F-4D97-AF65-F5344CB8AC3E}">
        <p14:creationId xmlns:p14="http://schemas.microsoft.com/office/powerpoint/2010/main" val="3715556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09A46-D76E-41FE-93D2-14591BA769EF}"/>
              </a:ext>
            </a:extLst>
          </p:cNvPr>
          <p:cNvSpPr>
            <a:spLocks noGrp="1"/>
          </p:cNvSpPr>
          <p:nvPr>
            <p:ph type="ctrTitle"/>
          </p:nvPr>
        </p:nvSpPr>
        <p:spPr/>
        <p:txBody>
          <a:bodyPr lIns="0" tIns="0" rIns="0" bIns="0"/>
          <a:lstStyle/>
          <a:p>
            <a:r>
              <a:rPr lang="en-US" dirty="0"/>
              <a:t>Thrombophilia</a:t>
            </a:r>
          </a:p>
        </p:txBody>
      </p:sp>
    </p:spTree>
    <p:extLst>
      <p:ext uri="{BB962C8B-B14F-4D97-AF65-F5344CB8AC3E}">
        <p14:creationId xmlns:p14="http://schemas.microsoft.com/office/powerpoint/2010/main" val="3563415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E1184-DBF5-49B7-BDA6-E3BB670207A8}"/>
              </a:ext>
            </a:extLst>
          </p:cNvPr>
          <p:cNvSpPr>
            <a:spLocks noGrp="1"/>
          </p:cNvSpPr>
          <p:nvPr>
            <p:ph type="title"/>
          </p:nvPr>
        </p:nvSpPr>
        <p:spPr/>
        <p:txBody>
          <a:bodyPr/>
          <a:lstStyle/>
          <a:p>
            <a:r>
              <a:rPr lang="en-US" dirty="0"/>
              <a:t>Thrombophilia </a:t>
            </a:r>
            <a:r>
              <a:rPr lang="en-US" sz="2000" b="0" dirty="0"/>
              <a:t>(1 of 3)</a:t>
            </a:r>
          </a:p>
        </p:txBody>
      </p:sp>
      <p:sp>
        <p:nvSpPr>
          <p:cNvPr id="3" name="Content Placeholder 2">
            <a:extLst>
              <a:ext uri="{FF2B5EF4-FFF2-40B4-BE49-F238E27FC236}">
                <a16:creationId xmlns:a16="http://schemas.microsoft.com/office/drawing/2014/main" id="{EB9E1105-72A2-432D-B9DE-9E26C707B714}"/>
              </a:ext>
            </a:extLst>
          </p:cNvPr>
          <p:cNvSpPr>
            <a:spLocks noGrp="1"/>
          </p:cNvSpPr>
          <p:nvPr>
            <p:ph sz="quarter" idx="13"/>
          </p:nvPr>
        </p:nvSpPr>
        <p:spPr>
          <a:xfrm>
            <a:off x="489858" y="1784926"/>
            <a:ext cx="8229600" cy="4752399"/>
          </a:xfrm>
        </p:spPr>
        <p:txBody>
          <a:bodyPr/>
          <a:lstStyle/>
          <a:p>
            <a:r>
              <a:rPr lang="en-US" altLang="en-US" dirty="0"/>
              <a:t>Any disorder associated with ↑ tendency to venous thrombosis (V</a:t>
            </a:r>
            <a:r>
              <a:rPr lang="en-US" altLang="en-US" sz="100" dirty="0"/>
              <a:t> </a:t>
            </a:r>
            <a:r>
              <a:rPr lang="en-US" altLang="en-US" dirty="0"/>
              <a:t>T</a:t>
            </a:r>
            <a:r>
              <a:rPr lang="en-US" altLang="en-US" sz="100" dirty="0"/>
              <a:t> </a:t>
            </a:r>
            <a:r>
              <a:rPr lang="en-US" altLang="en-US" dirty="0"/>
              <a:t>E)</a:t>
            </a:r>
          </a:p>
          <a:p>
            <a:pPr lvl="1"/>
            <a:r>
              <a:rPr lang="en-US" altLang="en-US" dirty="0"/>
              <a:t>Also referred to as </a:t>
            </a:r>
            <a:r>
              <a:rPr lang="en-US" altLang="en-US" b="1" dirty="0"/>
              <a:t>hypercoagulability</a:t>
            </a:r>
          </a:p>
          <a:p>
            <a:r>
              <a:rPr lang="en-US" altLang="en-US" dirty="0"/>
              <a:t>“Thrombophilia”</a:t>
            </a:r>
          </a:p>
          <a:p>
            <a:pPr lvl="1"/>
            <a:r>
              <a:rPr lang="en-US" altLang="en-US" dirty="0"/>
              <a:t>Generally used for describing laboratory abnormalities that increase the risk of V</a:t>
            </a:r>
            <a:r>
              <a:rPr lang="en-US" altLang="en-US" sz="100" dirty="0"/>
              <a:t> </a:t>
            </a:r>
            <a:r>
              <a:rPr lang="en-US" altLang="en-US" dirty="0"/>
              <a:t>T</a:t>
            </a:r>
            <a:r>
              <a:rPr lang="en-US" altLang="en-US" sz="100" dirty="0"/>
              <a:t> </a:t>
            </a:r>
            <a:r>
              <a:rPr lang="en-US" altLang="en-US" dirty="0"/>
              <a:t>E</a:t>
            </a:r>
          </a:p>
          <a:p>
            <a:r>
              <a:rPr lang="en-US" altLang="en-US" dirty="0"/>
              <a:t>May be inherited or acquired</a:t>
            </a:r>
          </a:p>
          <a:p>
            <a:r>
              <a:rPr lang="en-US" altLang="en-US" dirty="0"/>
              <a:t>Thrombosis at young age</a:t>
            </a:r>
          </a:p>
          <a:p>
            <a:pPr lvl="1"/>
            <a:r>
              <a:rPr lang="en-US" altLang="en-US" dirty="0"/>
              <a:t>Most important feature of inherited thrombophilia</a:t>
            </a:r>
          </a:p>
          <a:p>
            <a:r>
              <a:rPr lang="en-US" altLang="en-US" dirty="0"/>
              <a:t>Risk varies from low to modest to high</a:t>
            </a:r>
          </a:p>
        </p:txBody>
      </p:sp>
    </p:spTree>
    <p:extLst>
      <p:ext uri="{BB962C8B-B14F-4D97-AF65-F5344CB8AC3E}">
        <p14:creationId xmlns:p14="http://schemas.microsoft.com/office/powerpoint/2010/main" val="168818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E1184-DBF5-49B7-BDA6-E3BB670207A8}"/>
              </a:ext>
            </a:extLst>
          </p:cNvPr>
          <p:cNvSpPr>
            <a:spLocks noGrp="1"/>
          </p:cNvSpPr>
          <p:nvPr>
            <p:ph type="title"/>
          </p:nvPr>
        </p:nvSpPr>
        <p:spPr/>
        <p:txBody>
          <a:bodyPr/>
          <a:lstStyle/>
          <a:p>
            <a:r>
              <a:rPr lang="en-US" dirty="0"/>
              <a:t>Thrombophilia </a:t>
            </a:r>
            <a:r>
              <a:rPr lang="en-US" sz="2000" b="0" dirty="0"/>
              <a:t>(2 of 3)</a:t>
            </a:r>
          </a:p>
        </p:txBody>
      </p:sp>
      <p:sp>
        <p:nvSpPr>
          <p:cNvPr id="3" name="Content Placeholder 2">
            <a:extLst>
              <a:ext uri="{FF2B5EF4-FFF2-40B4-BE49-F238E27FC236}">
                <a16:creationId xmlns:a16="http://schemas.microsoft.com/office/drawing/2014/main" id="{EB9E1105-72A2-432D-B9DE-9E26C707B714}"/>
              </a:ext>
            </a:extLst>
          </p:cNvPr>
          <p:cNvSpPr>
            <a:spLocks noGrp="1"/>
          </p:cNvSpPr>
          <p:nvPr>
            <p:ph sz="quarter" idx="13"/>
          </p:nvPr>
        </p:nvSpPr>
        <p:spPr>
          <a:xfrm>
            <a:off x="457200" y="1890230"/>
            <a:ext cx="8229600" cy="4752399"/>
          </a:xfrm>
        </p:spPr>
        <p:txBody>
          <a:bodyPr/>
          <a:lstStyle/>
          <a:p>
            <a:r>
              <a:rPr lang="en-US" altLang="en-US" dirty="0">
                <a:cs typeface="Calibri" panose="020F0502020204030204" pitchFamily="34" charset="0"/>
              </a:rPr>
              <a:t>Hereditary thrombophilia</a:t>
            </a:r>
          </a:p>
          <a:p>
            <a:pPr lvl="1"/>
            <a:r>
              <a:rPr lang="en-US" altLang="en-US" dirty="0">
                <a:cs typeface="Calibri" panose="020F0502020204030204" pitchFamily="34" charset="0"/>
              </a:rPr>
              <a:t>Predisposing genetic defects result in a tendency to thrombosis</a:t>
            </a:r>
          </a:p>
          <a:p>
            <a:pPr lvl="1"/>
            <a:r>
              <a:rPr lang="en-US" altLang="en-US" dirty="0">
                <a:cs typeface="Calibri" panose="020F0502020204030204" pitchFamily="34" charset="0"/>
              </a:rPr>
              <a:t>Most inherited alterations associated with:</a:t>
            </a:r>
          </a:p>
          <a:p>
            <a:pPr lvl="2"/>
            <a:r>
              <a:rPr lang="en-US" altLang="en-US" dirty="0">
                <a:cs typeface="Calibri" panose="020F0502020204030204" pitchFamily="34" charset="0"/>
              </a:rPr>
              <a:t>↑ in procoagulant potential</a:t>
            </a:r>
          </a:p>
          <a:p>
            <a:pPr lvl="2"/>
            <a:r>
              <a:rPr lang="en-US" altLang="en-US" dirty="0">
                <a:cs typeface="Calibri" panose="020F0502020204030204" pitchFamily="34" charset="0"/>
              </a:rPr>
              <a:t>↓ in natural inhibitors of clotting</a:t>
            </a:r>
          </a:p>
          <a:p>
            <a:pPr lvl="2"/>
            <a:r>
              <a:rPr lang="en-US" altLang="en-US" dirty="0">
                <a:cs typeface="Calibri" panose="020F0502020204030204" pitchFamily="34" charset="0"/>
              </a:rPr>
              <a:t>Abnormalities of fibrinolysis or platelet activation</a:t>
            </a:r>
          </a:p>
        </p:txBody>
      </p:sp>
    </p:spTree>
    <p:extLst>
      <p:ext uri="{BB962C8B-B14F-4D97-AF65-F5344CB8AC3E}">
        <p14:creationId xmlns:p14="http://schemas.microsoft.com/office/powerpoint/2010/main" val="1479313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E1184-DBF5-49B7-BDA6-E3BB670207A8}"/>
              </a:ext>
            </a:extLst>
          </p:cNvPr>
          <p:cNvSpPr>
            <a:spLocks noGrp="1"/>
          </p:cNvSpPr>
          <p:nvPr>
            <p:ph type="title"/>
          </p:nvPr>
        </p:nvSpPr>
        <p:spPr/>
        <p:txBody>
          <a:bodyPr/>
          <a:lstStyle/>
          <a:p>
            <a:r>
              <a:rPr lang="en-US" dirty="0"/>
              <a:t>Thrombophilia </a:t>
            </a:r>
            <a:r>
              <a:rPr lang="en-US" sz="2000" b="0" dirty="0"/>
              <a:t>(3 of 3)</a:t>
            </a:r>
          </a:p>
        </p:txBody>
      </p:sp>
      <p:sp>
        <p:nvSpPr>
          <p:cNvPr id="3" name="Content Placeholder 2">
            <a:extLst>
              <a:ext uri="{FF2B5EF4-FFF2-40B4-BE49-F238E27FC236}">
                <a16:creationId xmlns:a16="http://schemas.microsoft.com/office/drawing/2014/main" id="{EB9E1105-72A2-432D-B9DE-9E26C707B714}"/>
              </a:ext>
            </a:extLst>
          </p:cNvPr>
          <p:cNvSpPr>
            <a:spLocks noGrp="1"/>
          </p:cNvSpPr>
          <p:nvPr>
            <p:ph sz="quarter" idx="13"/>
          </p:nvPr>
        </p:nvSpPr>
        <p:spPr>
          <a:xfrm>
            <a:off x="457200" y="1890230"/>
            <a:ext cx="8229600" cy="4752399"/>
          </a:xfrm>
        </p:spPr>
        <p:txBody>
          <a:bodyPr/>
          <a:lstStyle/>
          <a:p>
            <a:r>
              <a:rPr lang="en-US" altLang="en-US" sz="2200" dirty="0">
                <a:cs typeface="Calibri" panose="020F0502020204030204" pitchFamily="34" charset="0"/>
              </a:rPr>
              <a:t>Inherited </a:t>
            </a:r>
            <a:r>
              <a:rPr lang="en-US" altLang="en-US" sz="2200" dirty="0" err="1">
                <a:cs typeface="Calibri" panose="020F0502020204030204" pitchFamily="34" charset="0"/>
              </a:rPr>
              <a:t>thrombophilic</a:t>
            </a:r>
            <a:r>
              <a:rPr lang="en-US" altLang="en-US" sz="2200" dirty="0">
                <a:cs typeface="Calibri" panose="020F0502020204030204" pitchFamily="34" charset="0"/>
              </a:rPr>
              <a:t> defect</a:t>
            </a:r>
          </a:p>
          <a:p>
            <a:pPr lvl="1"/>
            <a:r>
              <a:rPr lang="en-US" altLang="en-US" sz="2200" dirty="0">
                <a:cs typeface="Calibri" panose="020F0502020204030204" pitchFamily="34" charset="0"/>
              </a:rPr>
              <a:t>Places individual at risk for thrombosis</a:t>
            </a:r>
          </a:p>
          <a:p>
            <a:pPr lvl="1"/>
            <a:r>
              <a:rPr lang="en-US" altLang="en-US" sz="2200" dirty="0">
                <a:cs typeface="Calibri" panose="020F0502020204030204" pitchFamily="34" charset="0"/>
              </a:rPr>
              <a:t>Does not inevitably lead to thrombosis</a:t>
            </a:r>
          </a:p>
          <a:p>
            <a:pPr lvl="1"/>
            <a:r>
              <a:rPr lang="en-US" altLang="en-US" sz="2200" dirty="0">
                <a:cs typeface="Calibri" panose="020F0502020204030204" pitchFamily="34" charset="0"/>
              </a:rPr>
              <a:t>Often requires some other (acquired) risk factor</a:t>
            </a:r>
          </a:p>
          <a:p>
            <a:pPr lvl="2"/>
            <a:r>
              <a:rPr lang="en-US" altLang="en-US" sz="2200" dirty="0">
                <a:cs typeface="Calibri" panose="020F0502020204030204" pitchFamily="34" charset="0"/>
              </a:rPr>
              <a:t>Surgery, pregnancy, immobilization, estrogen therapy, obesity, trauma, infection</a:t>
            </a:r>
          </a:p>
          <a:p>
            <a:pPr lvl="1"/>
            <a:r>
              <a:rPr lang="en-US" altLang="en-US" sz="2200" dirty="0">
                <a:cs typeface="Calibri" panose="020F0502020204030204" pitchFamily="34" charset="0"/>
              </a:rPr>
              <a:t>Combination of hereditary predisposition and acquired predisposition</a:t>
            </a:r>
          </a:p>
          <a:p>
            <a:pPr lvl="2"/>
            <a:r>
              <a:rPr lang="en-US" altLang="en-US" sz="2200" dirty="0">
                <a:cs typeface="Calibri" panose="020F0502020204030204" pitchFamily="34" charset="0"/>
              </a:rPr>
              <a:t>Accelerates and exaggerates thrombotic process</a:t>
            </a:r>
          </a:p>
          <a:p>
            <a:pPr lvl="2"/>
            <a:r>
              <a:rPr lang="en-US" altLang="en-US" sz="2200" dirty="0">
                <a:cs typeface="Calibri" panose="020F0502020204030204" pitchFamily="34" charset="0"/>
              </a:rPr>
              <a:t>“Multiple hit” theory of thrombosis</a:t>
            </a:r>
          </a:p>
          <a:p>
            <a:pPr lvl="3"/>
            <a:r>
              <a:rPr lang="en-US" altLang="en-US" sz="2200" dirty="0">
                <a:cs typeface="Calibri" panose="020F0502020204030204" pitchFamily="34" charset="0"/>
              </a:rPr>
              <a:t>Gene-gene and/or gene-environment interactions</a:t>
            </a:r>
          </a:p>
        </p:txBody>
      </p:sp>
    </p:spTree>
    <p:extLst>
      <p:ext uri="{BB962C8B-B14F-4D97-AF65-F5344CB8AC3E}">
        <p14:creationId xmlns:p14="http://schemas.microsoft.com/office/powerpoint/2010/main" val="2745871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B341F-AD4B-4E6B-B447-0E4223F06E5D}"/>
              </a:ext>
            </a:extLst>
          </p:cNvPr>
          <p:cNvSpPr>
            <a:spLocks noGrp="1"/>
          </p:cNvSpPr>
          <p:nvPr>
            <p:ph type="title"/>
          </p:nvPr>
        </p:nvSpPr>
        <p:spPr/>
        <p:txBody>
          <a:bodyPr/>
          <a:lstStyle/>
          <a:p>
            <a:r>
              <a:rPr lang="en-US" dirty="0"/>
              <a:t>Hereditary Thrombophilia </a:t>
            </a:r>
            <a:r>
              <a:rPr lang="en-US" sz="2000" b="0" dirty="0"/>
              <a:t>(1 of 2)</a:t>
            </a:r>
          </a:p>
        </p:txBody>
      </p:sp>
      <p:sp>
        <p:nvSpPr>
          <p:cNvPr id="3" name="Content Placeholder 2">
            <a:extLst>
              <a:ext uri="{FF2B5EF4-FFF2-40B4-BE49-F238E27FC236}">
                <a16:creationId xmlns:a16="http://schemas.microsoft.com/office/drawing/2014/main" id="{266AA943-4CAF-42E4-B083-180AEAB4481B}"/>
              </a:ext>
            </a:extLst>
          </p:cNvPr>
          <p:cNvSpPr>
            <a:spLocks noGrp="1"/>
          </p:cNvSpPr>
          <p:nvPr>
            <p:ph sz="quarter" idx="13"/>
          </p:nvPr>
        </p:nvSpPr>
        <p:spPr>
          <a:xfrm>
            <a:off x="457200" y="1825049"/>
            <a:ext cx="8229600" cy="4817580"/>
          </a:xfrm>
        </p:spPr>
        <p:txBody>
          <a:bodyPr/>
          <a:lstStyle/>
          <a:p>
            <a:r>
              <a:rPr lang="en-US" altLang="en-US" dirty="0">
                <a:cs typeface="Calibri" panose="020F0502020204030204" pitchFamily="34" charset="0"/>
              </a:rPr>
              <a:t>Inherited thrombotic disorders</a:t>
            </a:r>
          </a:p>
          <a:p>
            <a:pPr lvl="1"/>
            <a:r>
              <a:rPr lang="en-US" altLang="en-US" dirty="0">
                <a:cs typeface="Calibri" panose="020F0502020204030204" pitchFamily="34" charset="0"/>
              </a:rPr>
              <a:t>Usually associated with venous thrombosis</a:t>
            </a:r>
          </a:p>
          <a:p>
            <a:pPr lvl="1"/>
            <a:r>
              <a:rPr lang="en-US" altLang="en-US" dirty="0">
                <a:cs typeface="Calibri" panose="020F0502020204030204" pitchFamily="34" charset="0"/>
              </a:rPr>
              <a:t>Usually suggested by:</a:t>
            </a:r>
          </a:p>
          <a:p>
            <a:pPr lvl="2"/>
            <a:r>
              <a:rPr lang="en-US" altLang="en-US" dirty="0">
                <a:cs typeface="Calibri" panose="020F0502020204030204" pitchFamily="34" charset="0"/>
              </a:rPr>
              <a:t>Venous thromboembolism at a young age</a:t>
            </a:r>
          </a:p>
          <a:p>
            <a:pPr lvl="3"/>
            <a:r>
              <a:rPr lang="en-US" altLang="en-US" dirty="0">
                <a:cs typeface="Calibri" panose="020F0502020204030204" pitchFamily="34" charset="0"/>
              </a:rPr>
              <a:t>Prior to age 50</a:t>
            </a:r>
          </a:p>
          <a:p>
            <a:pPr lvl="2"/>
            <a:r>
              <a:rPr lang="en-US" altLang="en-US" dirty="0">
                <a:cs typeface="Calibri" panose="020F0502020204030204" pitchFamily="34" charset="0"/>
              </a:rPr>
              <a:t>Recurrent venous thromboembolism</a:t>
            </a:r>
          </a:p>
          <a:p>
            <a:pPr lvl="2"/>
            <a:r>
              <a:rPr lang="en-US" altLang="en-US" dirty="0">
                <a:cs typeface="Calibri" panose="020F0502020204030204" pitchFamily="34" charset="0"/>
              </a:rPr>
              <a:t>Strong family history of venous thromboembolism</a:t>
            </a:r>
          </a:p>
          <a:p>
            <a:pPr lvl="2"/>
            <a:r>
              <a:rPr lang="en-US" altLang="en-US" dirty="0">
                <a:cs typeface="Calibri" panose="020F0502020204030204" pitchFamily="34" charset="0"/>
              </a:rPr>
              <a:t>Thrombosis in an unusual site</a:t>
            </a:r>
          </a:p>
          <a:p>
            <a:pPr lvl="3"/>
            <a:r>
              <a:rPr lang="en-US" altLang="en-US" dirty="0">
                <a:cs typeface="Calibri" panose="020F0502020204030204" pitchFamily="34" charset="0"/>
              </a:rPr>
              <a:t>Cervical or visceral vein</a:t>
            </a:r>
          </a:p>
          <a:p>
            <a:pPr lvl="1"/>
            <a:r>
              <a:rPr lang="en-US" altLang="en-US" dirty="0">
                <a:cs typeface="Calibri" panose="020F0502020204030204" pitchFamily="34" charset="0"/>
              </a:rPr>
              <a:t>Not considered a major risk factor for arterial cardiovascular disease</a:t>
            </a:r>
          </a:p>
        </p:txBody>
      </p:sp>
    </p:spTree>
    <p:extLst>
      <p:ext uri="{BB962C8B-B14F-4D97-AF65-F5344CB8AC3E}">
        <p14:creationId xmlns:p14="http://schemas.microsoft.com/office/powerpoint/2010/main" val="385267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4293E-AC82-448F-9A82-1DB11D9995CA}"/>
              </a:ext>
            </a:extLst>
          </p:cNvPr>
          <p:cNvSpPr>
            <a:spLocks noGrp="1"/>
          </p:cNvSpPr>
          <p:nvPr>
            <p:ph type="title"/>
          </p:nvPr>
        </p:nvSpPr>
        <p:spPr/>
        <p:txBody>
          <a:bodyPr/>
          <a:lstStyle/>
          <a:p>
            <a:r>
              <a:rPr lang="en-US" dirty="0"/>
              <a:t>Figure 35-1</a:t>
            </a:r>
          </a:p>
        </p:txBody>
      </p:sp>
      <p:pic>
        <p:nvPicPr>
          <p:cNvPr id="4" name="Picture 3" descr="The graph begins at a baseline label time showing patient with low level of baseline hyperocoagulability. The graph is a peak and halfway up the peak is another line showing patients with high levels of baseline coagulability. individuals with hereditary mutations resulting in thrombophilia have a higher baseline level of hypercoagulability, indicated in the line midway through the peak. At the top of the peak a dotted line marker indicates thrombosis threshold.">
            <a:extLst>
              <a:ext uri="{FF2B5EF4-FFF2-40B4-BE49-F238E27FC236}">
                <a16:creationId xmlns:a16="http://schemas.microsoft.com/office/drawing/2014/main" id="{FD9CD73D-0162-47D1-B385-C1F2509DB9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4466" y="1780586"/>
            <a:ext cx="6635068" cy="4156364"/>
          </a:xfrm>
          <a:prstGeom prst="rect">
            <a:avLst/>
          </a:prstGeom>
        </p:spPr>
      </p:pic>
    </p:spTree>
    <p:extLst>
      <p:ext uri="{BB962C8B-B14F-4D97-AF65-F5344CB8AC3E}">
        <p14:creationId xmlns:p14="http://schemas.microsoft.com/office/powerpoint/2010/main" val="3827563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1BFC2-639A-45E4-9871-F81B3F9B27F6}"/>
              </a:ext>
            </a:extLst>
          </p:cNvPr>
          <p:cNvSpPr>
            <a:spLocks noGrp="1"/>
          </p:cNvSpPr>
          <p:nvPr>
            <p:ph type="title"/>
          </p:nvPr>
        </p:nvSpPr>
        <p:spPr/>
        <p:txBody>
          <a:bodyPr/>
          <a:lstStyle/>
          <a:p>
            <a:r>
              <a:rPr lang="en-US" sz="3400" dirty="0"/>
              <a:t>Table 35-3 Hereditary Conditions Associated with Thrombosis</a:t>
            </a:r>
          </a:p>
        </p:txBody>
      </p:sp>
      <p:sp>
        <p:nvSpPr>
          <p:cNvPr id="3" name="Content Placeholder 2">
            <a:extLst>
              <a:ext uri="{FF2B5EF4-FFF2-40B4-BE49-F238E27FC236}">
                <a16:creationId xmlns:a16="http://schemas.microsoft.com/office/drawing/2014/main" id="{5B157309-2E82-4A59-ADC5-C20836419393}"/>
              </a:ext>
            </a:extLst>
          </p:cNvPr>
          <p:cNvSpPr>
            <a:spLocks noGrp="1"/>
          </p:cNvSpPr>
          <p:nvPr>
            <p:ph sz="quarter" idx="13"/>
          </p:nvPr>
        </p:nvSpPr>
        <p:spPr>
          <a:xfrm>
            <a:off x="457200" y="5852555"/>
            <a:ext cx="1551514" cy="228205"/>
          </a:xfrm>
        </p:spPr>
        <p:txBody>
          <a:bodyPr/>
          <a:lstStyle/>
          <a:p>
            <a:pPr marL="432" indent="0">
              <a:buNone/>
            </a:pPr>
            <a:r>
              <a:rPr lang="en-US" sz="1200" dirty="0"/>
              <a:t>H</a:t>
            </a:r>
            <a:r>
              <a:rPr lang="en-US" sz="100" dirty="0"/>
              <a:t> </a:t>
            </a:r>
            <a:r>
              <a:rPr lang="en-US" sz="1200" dirty="0"/>
              <a:t>C</a:t>
            </a:r>
            <a:r>
              <a:rPr lang="en-US" sz="100" dirty="0"/>
              <a:t> </a:t>
            </a:r>
            <a:r>
              <a:rPr lang="en-US" sz="1200" dirty="0"/>
              <a:t>I</a:t>
            </a:r>
            <a:r>
              <a:rPr lang="en-US" sz="100" dirty="0"/>
              <a:t> </a:t>
            </a:r>
            <a:r>
              <a:rPr lang="en-US" sz="1200" dirty="0" err="1"/>
              <a:t>I</a:t>
            </a:r>
            <a:r>
              <a:rPr lang="en-US" sz="1200" dirty="0"/>
              <a:t>, heparin cofactor</a:t>
            </a:r>
            <a:endParaRPr lang="en-US" sz="1200" b="1" dirty="0"/>
          </a:p>
        </p:txBody>
      </p:sp>
      <p:sp>
        <p:nvSpPr>
          <p:cNvPr id="5" name="Content Placeholder 4"/>
          <p:cNvSpPr>
            <a:spLocks noGrp="1"/>
          </p:cNvSpPr>
          <p:nvPr>
            <p:ph sz="quarter" idx="14"/>
          </p:nvPr>
        </p:nvSpPr>
        <p:spPr>
          <a:xfrm>
            <a:off x="2405448" y="5848442"/>
            <a:ext cx="4254289" cy="244171"/>
          </a:xfrm>
        </p:spPr>
        <p:txBody>
          <a:bodyPr/>
          <a:lstStyle/>
          <a:p>
            <a:pPr marL="432" indent="0">
              <a:buNone/>
            </a:pPr>
            <a:r>
              <a:rPr lang="en-US" sz="1200" dirty="0"/>
              <a:t>plasminogen activator inhibitor; P</a:t>
            </a:r>
            <a:r>
              <a:rPr lang="en-US" sz="100" dirty="0"/>
              <a:t> </a:t>
            </a:r>
            <a:r>
              <a:rPr lang="en-US" sz="1200" dirty="0"/>
              <a:t>C, protein C; P</a:t>
            </a:r>
            <a:r>
              <a:rPr lang="en-US" sz="100" dirty="0"/>
              <a:t> </a:t>
            </a:r>
            <a:r>
              <a:rPr lang="en-US" sz="1200" dirty="0"/>
              <a:t>S, protein S.</a:t>
            </a:r>
            <a:endParaRPr lang="en-US" sz="1200" b="1" dirty="0"/>
          </a:p>
        </p:txBody>
      </p:sp>
      <p:graphicFrame>
        <p:nvGraphicFramePr>
          <p:cNvPr id="4" name="Table 3">
            <a:extLst>
              <a:ext uri="{FF2B5EF4-FFF2-40B4-BE49-F238E27FC236}">
                <a16:creationId xmlns:a16="http://schemas.microsoft.com/office/drawing/2014/main" id="{26631C51-E545-45FF-AEE9-109E9A6527CD}"/>
              </a:ext>
            </a:extLst>
          </p:cNvPr>
          <p:cNvGraphicFramePr>
            <a:graphicFrameLocks noGrp="1"/>
          </p:cNvGraphicFramePr>
          <p:nvPr>
            <p:extLst>
              <p:ext uri="{D42A27DB-BD31-4B8C-83A1-F6EECF244321}">
                <p14:modId xmlns:p14="http://schemas.microsoft.com/office/powerpoint/2010/main" val="1747947292"/>
              </p:ext>
            </p:extLst>
          </p:nvPr>
        </p:nvGraphicFramePr>
        <p:xfrm>
          <a:off x="457200" y="1752600"/>
          <a:ext cx="8368084" cy="3908326"/>
        </p:xfrm>
        <a:graphic>
          <a:graphicData uri="http://schemas.openxmlformats.org/drawingml/2006/table">
            <a:tbl>
              <a:tblPr firstRow="1" bandRow="1">
                <a:tableStyleId>{2D5ABB26-0587-4C30-8999-92F81FD0307C}</a:tableStyleId>
              </a:tblPr>
              <a:tblGrid>
                <a:gridCol w="2092021">
                  <a:extLst>
                    <a:ext uri="{9D8B030D-6E8A-4147-A177-3AD203B41FA5}">
                      <a16:colId xmlns:a16="http://schemas.microsoft.com/office/drawing/2014/main" val="4133048233"/>
                    </a:ext>
                  </a:extLst>
                </a:gridCol>
                <a:gridCol w="2092021">
                  <a:extLst>
                    <a:ext uri="{9D8B030D-6E8A-4147-A177-3AD203B41FA5}">
                      <a16:colId xmlns:a16="http://schemas.microsoft.com/office/drawing/2014/main" val="3698758953"/>
                    </a:ext>
                  </a:extLst>
                </a:gridCol>
                <a:gridCol w="2092021">
                  <a:extLst>
                    <a:ext uri="{9D8B030D-6E8A-4147-A177-3AD203B41FA5}">
                      <a16:colId xmlns:a16="http://schemas.microsoft.com/office/drawing/2014/main" val="3365917648"/>
                    </a:ext>
                  </a:extLst>
                </a:gridCol>
                <a:gridCol w="2092021">
                  <a:extLst>
                    <a:ext uri="{9D8B030D-6E8A-4147-A177-3AD203B41FA5}">
                      <a16:colId xmlns:a16="http://schemas.microsoft.com/office/drawing/2014/main" val="1532177821"/>
                    </a:ext>
                  </a:extLst>
                </a:gridCol>
              </a:tblGrid>
              <a:tr h="403126">
                <a:tc>
                  <a:txBody>
                    <a:bodyPr/>
                    <a:lstStyle/>
                    <a:p>
                      <a:pPr marL="0" marR="0">
                        <a:spcBef>
                          <a:spcPts val="0"/>
                        </a:spcBef>
                        <a:spcAft>
                          <a:spcPts val="0"/>
                        </a:spcAft>
                      </a:pPr>
                      <a:r>
                        <a:rPr lang="en-US" sz="1400" b="1" dirty="0">
                          <a:effectLst/>
                          <a:latin typeface="+mn-lt"/>
                          <a:ea typeface="Times New Roman" panose="02020603050405020304" pitchFamily="18" charset="0"/>
                        </a:rPr>
                        <a:t>Factor</a:t>
                      </a:r>
                      <a:endParaRPr lang="en-US" sz="1400" dirty="0">
                        <a:effectLst/>
                        <a:latin typeface="+mn-lt"/>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b="1" dirty="0">
                          <a:effectLst/>
                          <a:latin typeface="+mn-lt"/>
                          <a:ea typeface="Times New Roman" panose="02020603050405020304" pitchFamily="18" charset="0"/>
                        </a:rPr>
                        <a:t>Biochemical Inhibitors</a:t>
                      </a:r>
                      <a:endParaRPr lang="en-US" sz="1400" dirty="0">
                        <a:effectLst/>
                        <a:latin typeface="+mn-lt"/>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b="1" dirty="0">
                          <a:effectLst/>
                          <a:latin typeface="+mn-lt"/>
                          <a:ea typeface="Times New Roman" panose="02020603050405020304" pitchFamily="18" charset="0"/>
                        </a:rPr>
                        <a:t>Fibrinolysis</a:t>
                      </a:r>
                      <a:endParaRPr lang="en-US" sz="1400" dirty="0">
                        <a:effectLst/>
                        <a:latin typeface="+mn-lt"/>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i="0" u="none" strike="noStrike" cap="none" dirty="0">
                          <a:solidFill>
                            <a:schemeClr val="tx1"/>
                          </a:solidFill>
                          <a:effectLst/>
                          <a:latin typeface="+mn-lt"/>
                          <a:ea typeface="+mn-ea"/>
                          <a:cs typeface="+mn-cs"/>
                          <a:sym typeface="Arial"/>
                        </a:rPr>
                        <a:t>Other</a:t>
                      </a:r>
                      <a:endParaRPr lang="en-US" sz="1400" dirty="0">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178693"/>
                  </a:ext>
                </a:extLst>
              </a:tr>
              <a:tr h="370840">
                <a:tc>
                  <a:txBody>
                    <a:bodyPr/>
                    <a:lstStyle/>
                    <a:p>
                      <a:pPr marL="100965" marR="0" indent="-100965">
                        <a:spcBef>
                          <a:spcPts val="0"/>
                        </a:spcBef>
                        <a:spcAft>
                          <a:spcPts val="0"/>
                        </a:spcAft>
                        <a:tabLst>
                          <a:tab pos="254000" algn="l"/>
                          <a:tab pos="1193800" algn="l"/>
                          <a:tab pos="2641600" algn="l"/>
                        </a:tabLst>
                      </a:pPr>
                      <a:r>
                        <a:rPr lang="en-US" sz="1400" dirty="0">
                          <a:solidFill>
                            <a:srgbClr val="000000"/>
                          </a:solidFill>
                          <a:effectLst/>
                          <a:latin typeface="+mn-lt"/>
                          <a:ea typeface="Times New Roman" panose="02020603050405020304" pitchFamily="18" charset="0"/>
                        </a:rPr>
                        <a:t>Elevated </a:t>
                      </a:r>
                      <a:r>
                        <a:rPr lang="en-US" sz="1400" b="0" i="0" u="none" strike="noStrike" cap="none" dirty="0">
                          <a:solidFill>
                            <a:schemeClr val="tx1"/>
                          </a:solidFill>
                          <a:effectLst/>
                          <a:latin typeface="+mn-lt"/>
                          <a:ea typeface="+mn-ea"/>
                          <a:cs typeface="+mn-cs"/>
                          <a:sym typeface="Arial"/>
                        </a:rPr>
                        <a:t>F</a:t>
                      </a:r>
                      <a:r>
                        <a:rPr lang="en-US" sz="100" b="0" i="0" u="none" strike="noStrike" cap="none" baseline="0"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V</a:t>
                      </a:r>
                      <a:r>
                        <a:rPr lang="en-US" sz="100" b="0" i="0" u="none" strike="noStrike" cap="none" baseline="0"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I</a:t>
                      </a:r>
                      <a:r>
                        <a:rPr lang="en-US" sz="100" b="0" i="0" u="none" strike="noStrike" cap="none" baseline="0" dirty="0">
                          <a:solidFill>
                            <a:schemeClr val="tx1"/>
                          </a:solidFill>
                          <a:effectLst/>
                          <a:latin typeface="+mn-lt"/>
                          <a:ea typeface="+mn-ea"/>
                          <a:cs typeface="+mn-cs"/>
                          <a:sym typeface="Arial"/>
                        </a:rPr>
                        <a:t> </a:t>
                      </a:r>
                      <a:r>
                        <a:rPr lang="en-US" sz="1400" b="0" i="0" u="none" strike="noStrike" cap="none" dirty="0" err="1">
                          <a:solidFill>
                            <a:schemeClr val="tx1"/>
                          </a:solidFill>
                          <a:effectLst/>
                          <a:latin typeface="+mn-lt"/>
                          <a:ea typeface="+mn-ea"/>
                          <a:cs typeface="+mn-cs"/>
                          <a:sym typeface="Arial"/>
                        </a:rPr>
                        <a:t>I</a:t>
                      </a:r>
                      <a:r>
                        <a:rPr lang="en-US" sz="100" b="0" i="0" u="none" strike="noStrike" cap="none" baseline="0" dirty="0">
                          <a:solidFill>
                            <a:schemeClr val="tx1"/>
                          </a:solidFill>
                          <a:effectLst/>
                          <a:latin typeface="+mn-lt"/>
                          <a:ea typeface="+mn-ea"/>
                          <a:cs typeface="+mn-cs"/>
                          <a:sym typeface="Arial"/>
                        </a:rPr>
                        <a:t> </a:t>
                      </a:r>
                      <a:r>
                        <a:rPr lang="en-US" sz="1400" b="0" i="0" u="none" strike="noStrike" cap="none" dirty="0" err="1">
                          <a:solidFill>
                            <a:schemeClr val="tx1"/>
                          </a:solidFill>
                          <a:effectLst/>
                          <a:latin typeface="+mn-lt"/>
                          <a:ea typeface="+mn-ea"/>
                          <a:cs typeface="+mn-cs"/>
                          <a:sym typeface="Arial"/>
                        </a:rPr>
                        <a:t>I</a:t>
                      </a:r>
                      <a:r>
                        <a:rPr lang="en-US" sz="1400" dirty="0">
                          <a:solidFill>
                            <a:srgbClr val="000000"/>
                          </a:solidFill>
                          <a:effectLst/>
                          <a:latin typeface="+mn-lt"/>
                          <a:ea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mn-lt"/>
                          <a:ea typeface="Times New Roman" panose="02020603050405020304" pitchFamily="18" charset="0"/>
                        </a:rPr>
                        <a:t>Antithrombin deficiency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0965" marR="0" indent="-100965">
                        <a:spcBef>
                          <a:spcPts val="0"/>
                        </a:spcBef>
                        <a:spcAft>
                          <a:spcPts val="0"/>
                        </a:spcAft>
                        <a:tabLst>
                          <a:tab pos="254000" algn="l"/>
                          <a:tab pos="1193800" algn="l"/>
                          <a:tab pos="2641600" algn="l"/>
                        </a:tabLst>
                      </a:pPr>
                      <a:r>
                        <a:rPr lang="en-US" sz="1400" dirty="0">
                          <a:solidFill>
                            <a:srgbClr val="000000"/>
                          </a:solidFill>
                          <a:effectLst/>
                          <a:latin typeface="+mn-lt"/>
                          <a:ea typeface="Times New Roman" panose="02020603050405020304" pitchFamily="18" charset="0"/>
                        </a:rPr>
                        <a:t>Plasminogen deficiency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1400" b="0" i="0" u="none" strike="noStrike" cap="none" dirty="0">
                          <a:solidFill>
                            <a:schemeClr val="tx1"/>
                          </a:solidFill>
                          <a:effectLst/>
                          <a:latin typeface="+mn-lt"/>
                          <a:ea typeface="+mn-ea"/>
                          <a:cs typeface="+mn-cs"/>
                          <a:sym typeface="Arial"/>
                        </a:rPr>
                        <a:t>Hyperhomocysteinemia </a:t>
                      </a:r>
                    </a:p>
                    <a:p>
                      <a:pPr marL="198000" lvl="0" indent="-198000">
                        <a:buClr>
                          <a:srgbClr val="007FA3"/>
                        </a:buClr>
                        <a:buFont typeface="Arial" panose="020B0604020202020204" pitchFamily="34" charset="0"/>
                        <a:buChar char="•"/>
                      </a:pPr>
                      <a:r>
                        <a:rPr lang="en-US" sz="1400" b="0" i="0" u="none" strike="noStrike" cap="none" dirty="0">
                          <a:solidFill>
                            <a:schemeClr val="tx1"/>
                          </a:solidFill>
                          <a:effectLst/>
                          <a:latin typeface="+mn-lt"/>
                          <a:ea typeface="+mn-ea"/>
                          <a:cs typeface="+mn-cs"/>
                          <a:sym typeface="Arial"/>
                        </a:rPr>
                        <a:t>Cystathionine synthase deficiency</a:t>
                      </a:r>
                    </a:p>
                    <a:p>
                      <a:pPr marL="198000" lvl="0" indent="-198000">
                        <a:buClr>
                          <a:srgbClr val="007FA3"/>
                        </a:buClr>
                        <a:buFont typeface="Arial" panose="020B0604020202020204" pitchFamily="34" charset="0"/>
                        <a:buChar char="•"/>
                      </a:pPr>
                      <a:r>
                        <a:rPr lang="en-US" sz="1400" b="0" i="0" u="none" strike="noStrike" cap="none" dirty="0" err="1">
                          <a:solidFill>
                            <a:schemeClr val="tx1"/>
                          </a:solidFill>
                          <a:effectLst/>
                          <a:latin typeface="+mn-lt"/>
                          <a:ea typeface="+mn-ea"/>
                          <a:cs typeface="+mn-cs"/>
                          <a:sym typeface="Arial"/>
                        </a:rPr>
                        <a:t>Methylenete-trahydrofolate</a:t>
                      </a:r>
                      <a:r>
                        <a:rPr lang="en-US" sz="1400" b="0" i="0" u="none" strike="noStrike" cap="none" dirty="0">
                          <a:solidFill>
                            <a:schemeClr val="tx1"/>
                          </a:solidFill>
                          <a:effectLst/>
                          <a:latin typeface="+mn-lt"/>
                          <a:ea typeface="+mn-ea"/>
                          <a:cs typeface="+mn-cs"/>
                          <a:sym typeface="Arial"/>
                        </a:rPr>
                        <a:t> reductase deficiency</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3252156"/>
                  </a:ext>
                </a:extLst>
              </a:tr>
              <a:tr h="370840">
                <a:tc>
                  <a:txBody>
                    <a:bodyPr/>
                    <a:lstStyle/>
                    <a:p>
                      <a:pPr marL="0" marR="0">
                        <a:spcBef>
                          <a:spcPts val="0"/>
                        </a:spcBef>
                        <a:spcAft>
                          <a:spcPts val="0"/>
                        </a:spcAft>
                      </a:pPr>
                      <a:r>
                        <a:rPr lang="en-US" sz="1400" dirty="0">
                          <a:effectLst/>
                          <a:latin typeface="+mn-lt"/>
                          <a:ea typeface="Times New Roman" panose="02020603050405020304" pitchFamily="18" charset="0"/>
                        </a:rPr>
                        <a:t>F</a:t>
                      </a:r>
                      <a:r>
                        <a:rPr lang="en-US" sz="100" baseline="0" dirty="0">
                          <a:effectLst/>
                          <a:latin typeface="+mn-lt"/>
                          <a:ea typeface="Times New Roman" panose="02020603050405020304" pitchFamily="18" charset="0"/>
                        </a:rPr>
                        <a:t> </a:t>
                      </a:r>
                      <a:r>
                        <a:rPr lang="en-US" sz="1400" dirty="0">
                          <a:effectLst/>
                          <a:latin typeface="+mn-lt"/>
                          <a:ea typeface="Times New Roman" panose="02020603050405020304" pitchFamily="18" charset="0"/>
                        </a:rPr>
                        <a:t>X</a:t>
                      </a:r>
                      <a:r>
                        <a:rPr lang="en-US" sz="100" baseline="0" dirty="0">
                          <a:effectLst/>
                          <a:latin typeface="+mn-lt"/>
                          <a:ea typeface="Times New Roman" panose="02020603050405020304" pitchFamily="18" charset="0"/>
                        </a:rPr>
                        <a:t> </a:t>
                      </a:r>
                      <a:r>
                        <a:rPr lang="en-US" sz="1400" dirty="0">
                          <a:effectLst/>
                          <a:latin typeface="+mn-lt"/>
                          <a:ea typeface="Times New Roman" panose="02020603050405020304" pitchFamily="18" charset="0"/>
                        </a:rPr>
                        <a:t>I</a:t>
                      </a:r>
                      <a:r>
                        <a:rPr lang="en-US" sz="100" baseline="0" dirty="0">
                          <a:effectLst/>
                          <a:latin typeface="+mn-lt"/>
                          <a:ea typeface="Times New Roman" panose="02020603050405020304" pitchFamily="18" charset="0"/>
                        </a:rPr>
                        <a:t> </a:t>
                      </a:r>
                      <a:r>
                        <a:rPr lang="en-US" sz="1400" dirty="0" err="1">
                          <a:effectLst/>
                          <a:latin typeface="+mn-lt"/>
                          <a:ea typeface="Times New Roman" panose="02020603050405020304" pitchFamily="18" charset="0"/>
                        </a:rPr>
                        <a:t>I</a:t>
                      </a:r>
                      <a:r>
                        <a:rPr lang="en-US" sz="1400" dirty="0">
                          <a:effectLst/>
                          <a:latin typeface="+mn-lt"/>
                          <a:ea typeface="Times New Roman" panose="02020603050405020304" pitchFamily="18" charset="0"/>
                        </a:rPr>
                        <a:t> deficiency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0965" marR="0" indent="-100965">
                        <a:spcBef>
                          <a:spcPts val="0"/>
                        </a:spcBef>
                        <a:spcAft>
                          <a:spcPts val="0"/>
                        </a:spcAft>
                        <a:tabLst>
                          <a:tab pos="254000" algn="l"/>
                          <a:tab pos="1193800" algn="l"/>
                          <a:tab pos="2641600" algn="l"/>
                        </a:tabLst>
                      </a:pPr>
                      <a:r>
                        <a:rPr lang="en-US" sz="1400" dirty="0">
                          <a:solidFill>
                            <a:srgbClr val="000000"/>
                          </a:solidFill>
                          <a:effectLst/>
                          <a:latin typeface="+mn-lt"/>
                          <a:ea typeface="Times New Roman" panose="02020603050405020304" pitchFamily="18" charset="0"/>
                        </a:rPr>
                        <a:t>H</a:t>
                      </a:r>
                      <a:r>
                        <a:rPr lang="en-US" sz="100" baseline="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C</a:t>
                      </a:r>
                      <a:r>
                        <a:rPr lang="en-US" sz="100" baseline="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I</a:t>
                      </a:r>
                      <a:r>
                        <a:rPr lang="en-US" sz="100" baseline="0" dirty="0">
                          <a:solidFill>
                            <a:srgbClr val="000000"/>
                          </a:solidFill>
                          <a:effectLst/>
                          <a:latin typeface="+mn-lt"/>
                          <a:ea typeface="Times New Roman" panose="02020603050405020304" pitchFamily="18" charset="0"/>
                        </a:rPr>
                        <a:t> </a:t>
                      </a:r>
                      <a:r>
                        <a:rPr lang="en-US" sz="1400" dirty="0" err="1">
                          <a:solidFill>
                            <a:srgbClr val="000000"/>
                          </a:solidFill>
                          <a:effectLst/>
                          <a:latin typeface="+mn-lt"/>
                          <a:ea typeface="Times New Roman" panose="02020603050405020304" pitchFamily="18" charset="0"/>
                        </a:rPr>
                        <a:t>I</a:t>
                      </a:r>
                      <a:r>
                        <a:rPr lang="en-US" sz="1400" dirty="0">
                          <a:solidFill>
                            <a:srgbClr val="000000"/>
                          </a:solidFill>
                          <a:effectLst/>
                          <a:latin typeface="+mn-lt"/>
                          <a:ea typeface="Times New Roman" panose="02020603050405020304" pitchFamily="18" charset="0"/>
                        </a:rPr>
                        <a:t> deficiency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mn-lt"/>
                          <a:ea typeface="Times New Roman" panose="02020603050405020304" pitchFamily="18" charset="0"/>
                        </a:rPr>
                        <a:t>Plasminogen activator deficiency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cap="none" dirty="0">
                          <a:solidFill>
                            <a:schemeClr val="tx1"/>
                          </a:solidFill>
                          <a:effectLst/>
                          <a:latin typeface="+mn-lt"/>
                          <a:ea typeface="+mn-ea"/>
                          <a:cs typeface="+mn-cs"/>
                          <a:sym typeface="Arial"/>
                        </a:rPr>
                        <a:t>A</a:t>
                      </a:r>
                      <a:r>
                        <a:rPr lang="en-US" sz="100" b="0" i="0" u="none" strike="noStrike" cap="none" baseline="0"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B</a:t>
                      </a:r>
                      <a:r>
                        <a:rPr lang="en-US" sz="100" b="0" i="0" u="none" strike="noStrike" cap="none" baseline="0"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O blood type</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2781139"/>
                  </a:ext>
                </a:extLst>
              </a:tr>
              <a:tr h="370840">
                <a:tc>
                  <a:txBody>
                    <a:bodyPr/>
                    <a:lstStyle/>
                    <a:p>
                      <a:pPr marL="0" marR="0">
                        <a:spcBef>
                          <a:spcPts val="0"/>
                        </a:spcBef>
                        <a:spcAft>
                          <a:spcPts val="0"/>
                        </a:spcAft>
                      </a:pPr>
                      <a:r>
                        <a:rPr lang="en-US" sz="1400" dirty="0">
                          <a:effectLst/>
                          <a:latin typeface="+mn-lt"/>
                          <a:ea typeface="Times New Roman" panose="02020603050405020304" pitchFamily="18" charset="0"/>
                        </a:rPr>
                        <a:t>Dysfibrinogenemia/ hyperfibrinogenemia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mn-lt"/>
                          <a:ea typeface="Times New Roman" panose="02020603050405020304" pitchFamily="18" charset="0"/>
                        </a:rPr>
                        <a:t>P</a:t>
                      </a:r>
                      <a:r>
                        <a:rPr lang="en-US" sz="100" baseline="0" dirty="0">
                          <a:effectLst/>
                          <a:latin typeface="+mn-lt"/>
                          <a:ea typeface="Times New Roman" panose="02020603050405020304" pitchFamily="18" charset="0"/>
                        </a:rPr>
                        <a:t> </a:t>
                      </a:r>
                      <a:r>
                        <a:rPr lang="en-US" sz="1400" dirty="0">
                          <a:effectLst/>
                          <a:latin typeface="+mn-lt"/>
                          <a:ea typeface="Times New Roman" panose="02020603050405020304" pitchFamily="18" charset="0"/>
                        </a:rPr>
                        <a:t>C deficiency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mn-lt"/>
                          <a:ea typeface="Times New Roman" panose="02020603050405020304" pitchFamily="18" charset="0"/>
                        </a:rPr>
                        <a:t>Elevated P</a:t>
                      </a:r>
                      <a:r>
                        <a:rPr lang="en-US" sz="100" baseline="0" dirty="0">
                          <a:effectLst/>
                          <a:latin typeface="+mn-lt"/>
                          <a:ea typeface="Times New Roman" panose="02020603050405020304" pitchFamily="18" charset="0"/>
                        </a:rPr>
                        <a:t> </a:t>
                      </a:r>
                      <a:r>
                        <a:rPr lang="en-US" sz="1400" dirty="0">
                          <a:effectLst/>
                          <a:latin typeface="+mn-lt"/>
                          <a:ea typeface="Times New Roman" panose="02020603050405020304" pitchFamily="18" charset="0"/>
                        </a:rPr>
                        <a:t>A</a:t>
                      </a:r>
                      <a:r>
                        <a:rPr lang="en-US" sz="100" baseline="0" dirty="0">
                          <a:effectLst/>
                          <a:latin typeface="+mn-lt"/>
                          <a:ea typeface="Times New Roman" panose="02020603050405020304" pitchFamily="18" charset="0"/>
                        </a:rPr>
                        <a:t> </a:t>
                      </a:r>
                      <a:r>
                        <a:rPr lang="en-US" sz="1400" dirty="0">
                          <a:effectLst/>
                          <a:latin typeface="+mn-lt"/>
                          <a:ea typeface="Times New Roman" panose="02020603050405020304" pitchFamily="18" charset="0"/>
                        </a:rPr>
                        <a:t>I-1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dirty="0">
                          <a:solidFill>
                            <a:schemeClr val="bg1"/>
                          </a:solidFill>
                          <a:effectLst/>
                          <a:latin typeface="+mn-lt"/>
                          <a:ea typeface="Times New Roman" panose="02020603050405020304" pitchFamily="18" charset="0"/>
                          <a:cs typeface="Times New Roman" panose="02020603050405020304" pitchFamily="18" charset="0"/>
                        </a:rPr>
                        <a:t>Blank</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9628737"/>
                  </a:ext>
                </a:extLst>
              </a:tr>
              <a:tr h="370840">
                <a:tc>
                  <a:txBody>
                    <a:bodyPr/>
                    <a:lstStyle/>
                    <a:p>
                      <a:pPr marL="0" marR="0">
                        <a:spcBef>
                          <a:spcPts val="0"/>
                        </a:spcBef>
                        <a:spcAft>
                          <a:spcPts val="0"/>
                        </a:spcAft>
                      </a:pPr>
                      <a:r>
                        <a:rPr lang="en-US" sz="1400" dirty="0">
                          <a:effectLst/>
                          <a:latin typeface="+mn-lt"/>
                          <a:ea typeface="Times New Roman" panose="02020603050405020304" pitchFamily="18" charset="0"/>
                        </a:rPr>
                        <a:t>Prothrombin mutation G</a:t>
                      </a:r>
                      <a:r>
                        <a:rPr lang="en-US" sz="100" baseline="0" dirty="0">
                          <a:effectLst/>
                          <a:latin typeface="+mn-lt"/>
                          <a:ea typeface="Times New Roman" panose="02020603050405020304" pitchFamily="18" charset="0"/>
                        </a:rPr>
                        <a:t> </a:t>
                      </a:r>
                      <a:r>
                        <a:rPr lang="en-US" sz="1400" dirty="0">
                          <a:effectLst/>
                          <a:latin typeface="+mn-lt"/>
                          <a:ea typeface="Times New Roman" panose="02020603050405020304" pitchFamily="18" charset="0"/>
                        </a:rPr>
                        <a:t>2</a:t>
                      </a:r>
                      <a:r>
                        <a:rPr lang="en-US" sz="100" baseline="0" dirty="0">
                          <a:effectLst/>
                          <a:latin typeface="+mn-lt"/>
                          <a:ea typeface="Times New Roman" panose="02020603050405020304" pitchFamily="18" charset="0"/>
                        </a:rPr>
                        <a:t> </a:t>
                      </a:r>
                      <a:r>
                        <a:rPr lang="en-US" sz="1400" dirty="0">
                          <a:effectLst/>
                          <a:latin typeface="+mn-lt"/>
                          <a:ea typeface="Times New Roman" panose="02020603050405020304" pitchFamily="18" charset="0"/>
                        </a:rPr>
                        <a:t>0</a:t>
                      </a:r>
                      <a:r>
                        <a:rPr lang="en-US" sz="100" baseline="0" dirty="0">
                          <a:effectLst/>
                          <a:latin typeface="+mn-lt"/>
                          <a:ea typeface="Times New Roman" panose="02020603050405020304" pitchFamily="18" charset="0"/>
                        </a:rPr>
                        <a:t> </a:t>
                      </a:r>
                      <a:r>
                        <a:rPr lang="en-US" sz="1400" dirty="0">
                          <a:effectLst/>
                          <a:latin typeface="+mn-lt"/>
                          <a:ea typeface="Times New Roman" panose="02020603050405020304" pitchFamily="18" charset="0"/>
                        </a:rPr>
                        <a:t>2</a:t>
                      </a:r>
                      <a:r>
                        <a:rPr lang="en-US" sz="100" baseline="0" dirty="0">
                          <a:effectLst/>
                          <a:latin typeface="+mn-lt"/>
                          <a:ea typeface="Times New Roman" panose="02020603050405020304" pitchFamily="18" charset="0"/>
                        </a:rPr>
                        <a:t> </a:t>
                      </a:r>
                      <a:r>
                        <a:rPr lang="en-US" sz="1400" dirty="0">
                          <a:effectLst/>
                          <a:latin typeface="+mn-lt"/>
                          <a:ea typeface="Times New Roman" panose="02020603050405020304" pitchFamily="18" charset="0"/>
                        </a:rPr>
                        <a:t>1</a:t>
                      </a:r>
                      <a:r>
                        <a:rPr lang="en-US" sz="100" baseline="0" dirty="0">
                          <a:effectLst/>
                          <a:latin typeface="+mn-lt"/>
                          <a:ea typeface="Times New Roman" panose="02020603050405020304" pitchFamily="18" charset="0"/>
                        </a:rPr>
                        <a:t> </a:t>
                      </a:r>
                      <a:r>
                        <a:rPr lang="en-US" sz="1400" dirty="0">
                          <a:effectLst/>
                          <a:latin typeface="+mn-lt"/>
                          <a:ea typeface="Times New Roman" panose="02020603050405020304" pitchFamily="18" charset="0"/>
                        </a:rPr>
                        <a:t>0</a:t>
                      </a:r>
                      <a:r>
                        <a:rPr lang="en-US" sz="100" baseline="0" dirty="0">
                          <a:effectLst/>
                          <a:latin typeface="+mn-lt"/>
                          <a:ea typeface="Times New Roman" panose="02020603050405020304" pitchFamily="18" charset="0"/>
                        </a:rPr>
                        <a:t> </a:t>
                      </a:r>
                      <a:r>
                        <a:rPr lang="en-US" sz="1400" dirty="0">
                          <a:effectLst/>
                          <a:latin typeface="+mn-lt"/>
                          <a:ea typeface="Times New Roman" panose="02020603050405020304" pitchFamily="18" charset="0"/>
                        </a:rPr>
                        <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mn-lt"/>
                          <a:ea typeface="Times New Roman" panose="02020603050405020304" pitchFamily="18" charset="0"/>
                        </a:rPr>
                        <a:t>P</a:t>
                      </a:r>
                      <a:r>
                        <a:rPr lang="en-US" sz="100" baseline="0" dirty="0">
                          <a:effectLst/>
                          <a:latin typeface="+mn-lt"/>
                          <a:ea typeface="Times New Roman" panose="02020603050405020304" pitchFamily="18" charset="0"/>
                        </a:rPr>
                        <a:t> </a:t>
                      </a:r>
                      <a:r>
                        <a:rPr lang="en-US" sz="1400" dirty="0">
                          <a:effectLst/>
                          <a:latin typeface="+mn-lt"/>
                          <a:ea typeface="Times New Roman" panose="02020603050405020304" pitchFamily="18" charset="0"/>
                        </a:rPr>
                        <a:t>S deficiency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kumimoji="0" lang="en-US" sz="1400" b="0" i="0" u="none" strike="noStrike" kern="0" cap="none" spc="0" normalizeH="0" baseline="0" noProof="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4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400" b="0" i="0" u="none" strike="noStrike" kern="0" cap="none" spc="0" normalizeH="0" baseline="0" noProof="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6266773"/>
                  </a:ext>
                </a:extLst>
              </a:tr>
              <a:tr h="370840">
                <a:tc>
                  <a:txBody>
                    <a:bodyPr/>
                    <a:lstStyle/>
                    <a:p>
                      <a:pPr marL="0" marR="0">
                        <a:spcBef>
                          <a:spcPts val="0"/>
                        </a:spcBef>
                        <a:spcAft>
                          <a:spcPts val="0"/>
                        </a:spcAft>
                      </a:pPr>
                      <a:r>
                        <a:rPr kumimoji="0" lang="en-US" sz="14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4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mn-lt"/>
                          <a:ea typeface="Times New Roman" panose="02020603050405020304" pitchFamily="18" charset="0"/>
                        </a:rPr>
                        <a:t>Activated protein C resistance (A</a:t>
                      </a:r>
                      <a:r>
                        <a:rPr lang="en-US" sz="100" baseline="0" dirty="0">
                          <a:effectLst/>
                          <a:latin typeface="+mn-lt"/>
                          <a:ea typeface="Times New Roman" panose="02020603050405020304" pitchFamily="18" charset="0"/>
                        </a:rPr>
                        <a:t> </a:t>
                      </a:r>
                      <a:r>
                        <a:rPr lang="en-US" sz="1400" dirty="0">
                          <a:effectLst/>
                          <a:latin typeface="+mn-lt"/>
                          <a:ea typeface="Times New Roman" panose="02020603050405020304" pitchFamily="18" charset="0"/>
                        </a:rPr>
                        <a:t>P</a:t>
                      </a:r>
                      <a:r>
                        <a:rPr lang="en-US" sz="100" baseline="0" dirty="0">
                          <a:effectLst/>
                          <a:latin typeface="+mn-lt"/>
                          <a:ea typeface="Times New Roman" panose="02020603050405020304" pitchFamily="18" charset="0"/>
                        </a:rPr>
                        <a:t> </a:t>
                      </a:r>
                      <a:r>
                        <a:rPr lang="en-US" sz="1400" dirty="0">
                          <a:effectLst/>
                          <a:latin typeface="+mn-lt"/>
                          <a:ea typeface="Times New Roman" panose="02020603050405020304" pitchFamily="18" charset="0"/>
                        </a:rPr>
                        <a:t>C</a:t>
                      </a:r>
                      <a:r>
                        <a:rPr lang="en-US" sz="100" baseline="0" dirty="0">
                          <a:effectLst/>
                          <a:latin typeface="+mn-lt"/>
                          <a:ea typeface="Times New Roman" panose="02020603050405020304" pitchFamily="18" charset="0"/>
                        </a:rPr>
                        <a:t> </a:t>
                      </a:r>
                      <a:r>
                        <a:rPr lang="en-US" sz="1400" dirty="0">
                          <a:effectLst/>
                          <a:latin typeface="+mn-lt"/>
                          <a:ea typeface="Times New Roman" panose="02020603050405020304" pitchFamily="18" charset="0"/>
                        </a:rPr>
                        <a:t>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kumimoji="0" lang="en-US" sz="14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4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400" b="0" i="0" u="none" strike="noStrike" kern="0" cap="none" spc="0" normalizeH="0" baseline="0" noProof="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1544038"/>
                  </a:ext>
                </a:extLst>
              </a:tr>
              <a:tr h="370840">
                <a:tc>
                  <a:txBody>
                    <a:bodyPr/>
                    <a:lstStyle/>
                    <a:p>
                      <a:pPr marL="0" marR="0">
                        <a:spcBef>
                          <a:spcPts val="0"/>
                        </a:spcBef>
                        <a:spcAft>
                          <a:spcPts val="0"/>
                        </a:spcAft>
                      </a:pPr>
                      <a:r>
                        <a:rPr kumimoji="0" lang="en-US" sz="14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4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mn-lt"/>
                          <a:ea typeface="Times New Roman" panose="02020603050405020304" pitchFamily="18" charset="0"/>
                        </a:rPr>
                        <a:t>Tissue factor pathway inhibitor variant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kumimoji="0" lang="en-US" sz="1400" b="0" i="0" u="none" strike="noStrike" kern="0" cap="none" spc="0" normalizeH="0" baseline="0" noProof="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400"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4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2992969"/>
                  </a:ext>
                </a:extLst>
              </a:tr>
            </a:tbl>
          </a:graphicData>
        </a:graphic>
      </p:graphicFrame>
      <p:graphicFrame>
        <p:nvGraphicFramePr>
          <p:cNvPr id="6" name="Object 5" descr="One; P A I - One,"/>
          <p:cNvGraphicFramePr>
            <a:graphicFrameLocks noChangeAspect="1"/>
          </p:cNvGraphicFramePr>
          <p:nvPr>
            <p:extLst>
              <p:ext uri="{D42A27DB-BD31-4B8C-83A1-F6EECF244321}">
                <p14:modId xmlns:p14="http://schemas.microsoft.com/office/powerpoint/2010/main" val="1808860478"/>
              </p:ext>
            </p:extLst>
          </p:nvPr>
        </p:nvGraphicFramePr>
        <p:xfrm>
          <a:off x="1868021" y="5855776"/>
          <a:ext cx="537427" cy="164518"/>
        </p:xfrm>
        <a:graphic>
          <a:graphicData uri="http://schemas.openxmlformats.org/presentationml/2006/ole">
            <mc:AlternateContent xmlns:mc="http://schemas.openxmlformats.org/markup-compatibility/2006">
              <mc:Choice xmlns:v="urn:schemas-microsoft-com:vml" Requires="v">
                <p:oleObj name="Equation" r:id="rId2" imgW="622080" imgH="190440" progId="Equation.DSMT4">
                  <p:embed/>
                </p:oleObj>
              </mc:Choice>
              <mc:Fallback>
                <p:oleObj name="Equation" r:id="rId2" imgW="622080" imgH="190440" progId="Equation.DSMT4">
                  <p:embed/>
                  <p:pic>
                    <p:nvPicPr>
                      <p:cNvPr id="6" name="Object 5" descr="One; P A I - One,"/>
                      <p:cNvPicPr/>
                      <p:nvPr/>
                    </p:nvPicPr>
                    <p:blipFill>
                      <a:blip r:embed="rId3"/>
                      <a:stretch>
                        <a:fillRect/>
                      </a:stretch>
                    </p:blipFill>
                    <p:spPr>
                      <a:xfrm>
                        <a:off x="1868021" y="5855776"/>
                        <a:ext cx="537427" cy="164518"/>
                      </a:xfrm>
                      <a:prstGeom prst="rect">
                        <a:avLst/>
                      </a:prstGeom>
                    </p:spPr>
                  </p:pic>
                </p:oleObj>
              </mc:Fallback>
            </mc:AlternateContent>
          </a:graphicData>
        </a:graphic>
      </p:graphicFrame>
    </p:spTree>
    <p:extLst>
      <p:ext uri="{BB962C8B-B14F-4D97-AF65-F5344CB8AC3E}">
        <p14:creationId xmlns:p14="http://schemas.microsoft.com/office/powerpoint/2010/main" val="2739244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B9328-7CDF-40D6-87DA-1504A0B77E3E}"/>
              </a:ext>
            </a:extLst>
          </p:cNvPr>
          <p:cNvSpPr>
            <a:spLocks noGrp="1"/>
          </p:cNvSpPr>
          <p:nvPr>
            <p:ph type="title"/>
          </p:nvPr>
        </p:nvSpPr>
        <p:spPr/>
        <p:txBody>
          <a:bodyPr/>
          <a:lstStyle/>
          <a:p>
            <a:r>
              <a:rPr lang="en-US" dirty="0"/>
              <a:t>Hereditary Thrombophilia </a:t>
            </a:r>
            <a:r>
              <a:rPr lang="en-US" sz="2000" b="0" dirty="0"/>
              <a:t>(2 of 2)</a:t>
            </a:r>
            <a:endParaRPr lang="en-IN" sz="2000" dirty="0"/>
          </a:p>
        </p:txBody>
      </p:sp>
      <p:sp>
        <p:nvSpPr>
          <p:cNvPr id="3" name="Content Placeholder 2">
            <a:extLst>
              <a:ext uri="{FF2B5EF4-FFF2-40B4-BE49-F238E27FC236}">
                <a16:creationId xmlns:a16="http://schemas.microsoft.com/office/drawing/2014/main" id="{500C8118-5ECF-476C-8107-4BC77DE61BB9}"/>
              </a:ext>
            </a:extLst>
          </p:cNvPr>
          <p:cNvSpPr>
            <a:spLocks noGrp="1"/>
          </p:cNvSpPr>
          <p:nvPr>
            <p:ph sz="quarter" idx="13"/>
          </p:nvPr>
        </p:nvSpPr>
        <p:spPr>
          <a:xfrm>
            <a:off x="420635" y="1795368"/>
            <a:ext cx="5953125" cy="393775"/>
          </a:xfrm>
        </p:spPr>
        <p:txBody>
          <a:bodyPr/>
          <a:lstStyle/>
          <a:p>
            <a:r>
              <a:rPr lang="en-US" altLang="en-US" sz="2200" dirty="0">
                <a:solidFill>
                  <a:srgbClr val="000000"/>
                </a:solidFill>
                <a:cs typeface="Calibri" panose="020F0502020204030204" pitchFamily="34" charset="0"/>
              </a:rPr>
              <a:t>Most common inherited abnormalities</a:t>
            </a:r>
            <a:endParaRPr lang="en-IN" sz="2200" dirty="0"/>
          </a:p>
        </p:txBody>
      </p:sp>
      <p:sp>
        <p:nvSpPr>
          <p:cNvPr id="4" name="Content Placeholder 3">
            <a:extLst>
              <a:ext uri="{FF2B5EF4-FFF2-40B4-BE49-F238E27FC236}">
                <a16:creationId xmlns:a16="http://schemas.microsoft.com/office/drawing/2014/main" id="{8F65246E-8C4F-4E7E-B002-9E3E08E6A86F}"/>
              </a:ext>
            </a:extLst>
          </p:cNvPr>
          <p:cNvSpPr>
            <a:spLocks noGrp="1"/>
          </p:cNvSpPr>
          <p:nvPr>
            <p:ph sz="quarter" idx="14"/>
          </p:nvPr>
        </p:nvSpPr>
        <p:spPr>
          <a:xfrm>
            <a:off x="457200" y="2138083"/>
            <a:ext cx="1670808" cy="378142"/>
          </a:xfrm>
        </p:spPr>
        <p:txBody>
          <a:bodyPr/>
          <a:lstStyle/>
          <a:p>
            <a:pPr lvl="1" indent="-283464"/>
            <a:r>
              <a:rPr lang="en-IN" sz="2200" dirty="0"/>
              <a:t>Factor</a:t>
            </a:r>
          </a:p>
        </p:txBody>
      </p:sp>
      <p:sp>
        <p:nvSpPr>
          <p:cNvPr id="5" name="Content Placeholder 4">
            <a:extLst>
              <a:ext uri="{FF2B5EF4-FFF2-40B4-BE49-F238E27FC236}">
                <a16:creationId xmlns:a16="http://schemas.microsoft.com/office/drawing/2014/main" id="{D5B68277-0280-411E-9526-217EB7A8DD51}"/>
              </a:ext>
            </a:extLst>
          </p:cNvPr>
          <p:cNvSpPr>
            <a:spLocks noGrp="1"/>
          </p:cNvSpPr>
          <p:nvPr>
            <p:ph sz="quarter" idx="15"/>
          </p:nvPr>
        </p:nvSpPr>
        <p:spPr>
          <a:xfrm>
            <a:off x="1993450" y="2138097"/>
            <a:ext cx="5472404" cy="378141"/>
          </a:xfrm>
        </p:spPr>
        <p:txBody>
          <a:bodyPr/>
          <a:lstStyle/>
          <a:p>
            <a:pPr marL="432" indent="0">
              <a:buNone/>
            </a:pPr>
            <a:r>
              <a:rPr lang="en-US" altLang="en-US" sz="2200" dirty="0">
                <a:solidFill>
                  <a:srgbClr val="000000"/>
                </a:solidFill>
                <a:cs typeface="Calibri" panose="020F0502020204030204" pitchFamily="34" charset="0"/>
              </a:rPr>
              <a:t>Leiden, defective or decreased P</a:t>
            </a:r>
            <a:r>
              <a:rPr lang="en-US" altLang="en-US" sz="100" dirty="0">
                <a:solidFill>
                  <a:srgbClr val="000000"/>
                </a:solidFill>
                <a:cs typeface="Calibri" panose="020F0502020204030204" pitchFamily="34" charset="0"/>
              </a:rPr>
              <a:t> </a:t>
            </a:r>
            <a:r>
              <a:rPr lang="en-US" altLang="en-US" sz="2200" dirty="0">
                <a:solidFill>
                  <a:srgbClr val="000000"/>
                </a:solidFill>
                <a:cs typeface="Calibri" panose="020F0502020204030204" pitchFamily="34" charset="0"/>
              </a:rPr>
              <a:t>C, P</a:t>
            </a:r>
            <a:r>
              <a:rPr lang="en-US" altLang="en-US" sz="100" dirty="0">
                <a:solidFill>
                  <a:srgbClr val="000000"/>
                </a:solidFill>
                <a:cs typeface="Calibri" panose="020F0502020204030204" pitchFamily="34" charset="0"/>
              </a:rPr>
              <a:t> </a:t>
            </a:r>
            <a:r>
              <a:rPr lang="en-US" altLang="en-US" sz="2200" dirty="0">
                <a:solidFill>
                  <a:srgbClr val="000000"/>
                </a:solidFill>
                <a:cs typeface="Calibri" panose="020F0502020204030204" pitchFamily="34" charset="0"/>
              </a:rPr>
              <a:t>S, or</a:t>
            </a:r>
            <a:endParaRPr lang="en-IN" sz="2200" dirty="0"/>
          </a:p>
        </p:txBody>
      </p:sp>
      <p:sp>
        <p:nvSpPr>
          <p:cNvPr id="6" name="Content Placeholder 5">
            <a:extLst>
              <a:ext uri="{FF2B5EF4-FFF2-40B4-BE49-F238E27FC236}">
                <a16:creationId xmlns:a16="http://schemas.microsoft.com/office/drawing/2014/main" id="{A7808F0F-9A2E-4195-B28C-CE3035D1070E}"/>
              </a:ext>
            </a:extLst>
          </p:cNvPr>
          <p:cNvSpPr>
            <a:spLocks noGrp="1"/>
          </p:cNvSpPr>
          <p:nvPr>
            <p:ph sz="quarter" idx="16"/>
          </p:nvPr>
        </p:nvSpPr>
        <p:spPr>
          <a:xfrm>
            <a:off x="457200" y="2443507"/>
            <a:ext cx="8232775" cy="2166593"/>
          </a:xfrm>
        </p:spPr>
        <p:txBody>
          <a:bodyPr/>
          <a:lstStyle/>
          <a:p>
            <a:pPr marL="746125" lvl="1" indent="0">
              <a:buNone/>
            </a:pPr>
            <a:r>
              <a:rPr lang="en-US" altLang="en-US" sz="2200" dirty="0">
                <a:solidFill>
                  <a:srgbClr val="000000"/>
                </a:solidFill>
                <a:cs typeface="Calibri" panose="020F0502020204030204" pitchFamily="34" charset="0"/>
              </a:rPr>
              <a:t>antithrombin and prothrombin G20120A mutation</a:t>
            </a:r>
          </a:p>
          <a:p>
            <a:pPr lvl="1"/>
            <a:r>
              <a:rPr lang="en-US" altLang="en-US" sz="2200" dirty="0">
                <a:solidFill>
                  <a:srgbClr val="000000"/>
                </a:solidFill>
                <a:cs typeface="Calibri" panose="020F0502020204030204" pitchFamily="34" charset="0"/>
              </a:rPr>
              <a:t>Account for 30% of initial D</a:t>
            </a:r>
            <a:r>
              <a:rPr lang="en-US" altLang="en-US" sz="100" dirty="0">
                <a:solidFill>
                  <a:srgbClr val="000000"/>
                </a:solidFill>
                <a:cs typeface="Calibri" panose="020F0502020204030204" pitchFamily="34" charset="0"/>
              </a:rPr>
              <a:t> </a:t>
            </a:r>
            <a:r>
              <a:rPr lang="en-US" altLang="en-US" sz="2200" dirty="0">
                <a:solidFill>
                  <a:srgbClr val="000000"/>
                </a:solidFill>
                <a:cs typeface="Calibri" panose="020F0502020204030204" pitchFamily="34" charset="0"/>
              </a:rPr>
              <a:t>V</a:t>
            </a:r>
            <a:r>
              <a:rPr lang="en-US" altLang="en-US" sz="100" dirty="0">
                <a:solidFill>
                  <a:srgbClr val="000000"/>
                </a:solidFill>
                <a:cs typeface="Calibri" panose="020F0502020204030204" pitchFamily="34" charset="0"/>
              </a:rPr>
              <a:t> </a:t>
            </a:r>
            <a:r>
              <a:rPr lang="en-US" altLang="en-US" sz="2200" dirty="0">
                <a:solidFill>
                  <a:srgbClr val="000000"/>
                </a:solidFill>
                <a:cs typeface="Calibri" panose="020F0502020204030204" pitchFamily="34" charset="0"/>
              </a:rPr>
              <a:t>T cases</a:t>
            </a:r>
          </a:p>
          <a:p>
            <a:pPr lvl="1"/>
            <a:r>
              <a:rPr lang="en-US" altLang="en-US" sz="2200" dirty="0">
                <a:solidFill>
                  <a:srgbClr val="000000"/>
                </a:solidFill>
                <a:cs typeface="Calibri" panose="020F0502020204030204" pitchFamily="34" charset="0"/>
              </a:rPr>
              <a:t>50% normal levels-associated with ↑</a:t>
            </a:r>
            <a:r>
              <a:rPr lang="en-US" altLang="en-US" sz="2200" dirty="0">
                <a:solidFill>
                  <a:srgbClr val="000000"/>
                </a:solidFill>
                <a:cs typeface="Calibri" panose="020F0502020204030204" pitchFamily="34" charset="0"/>
                <a:sym typeface="Symbol" panose="05050102010706020507" pitchFamily="18" charset="2"/>
              </a:rPr>
              <a:t> risk</a:t>
            </a:r>
          </a:p>
          <a:p>
            <a:pPr lvl="0"/>
            <a:r>
              <a:rPr lang="en-US" altLang="en-US" sz="2200" dirty="0">
                <a:solidFill>
                  <a:srgbClr val="000000"/>
                </a:solidFill>
                <a:cs typeface="Calibri" panose="020F0502020204030204" pitchFamily="34" charset="0"/>
                <a:sym typeface="Symbol" panose="05050102010706020507" pitchFamily="18" charset="2"/>
              </a:rPr>
              <a:t>Deficiencies of A</a:t>
            </a:r>
            <a:r>
              <a:rPr lang="en-US" altLang="en-US" sz="100" dirty="0">
                <a:solidFill>
                  <a:srgbClr val="000000"/>
                </a:solidFill>
                <a:cs typeface="Calibri" panose="020F0502020204030204" pitchFamily="34" charset="0"/>
                <a:sym typeface="Symbol" panose="05050102010706020507" pitchFamily="18" charset="2"/>
              </a:rPr>
              <a:t> </a:t>
            </a:r>
            <a:r>
              <a:rPr lang="en-US" altLang="en-US" sz="2200" dirty="0">
                <a:solidFill>
                  <a:srgbClr val="000000"/>
                </a:solidFill>
                <a:cs typeface="Calibri" panose="020F0502020204030204" pitchFamily="34" charset="0"/>
                <a:sym typeface="Symbol" panose="05050102010706020507" pitchFamily="18" charset="2"/>
              </a:rPr>
              <a:t>T, P</a:t>
            </a:r>
            <a:r>
              <a:rPr lang="en-US" altLang="en-US" sz="100" dirty="0">
                <a:solidFill>
                  <a:srgbClr val="000000"/>
                </a:solidFill>
                <a:cs typeface="Calibri" panose="020F0502020204030204" pitchFamily="34" charset="0"/>
                <a:sym typeface="Symbol" panose="05050102010706020507" pitchFamily="18" charset="2"/>
              </a:rPr>
              <a:t> </a:t>
            </a:r>
            <a:r>
              <a:rPr lang="en-US" altLang="en-US" sz="2200" dirty="0">
                <a:solidFill>
                  <a:srgbClr val="000000"/>
                </a:solidFill>
                <a:cs typeface="Calibri" panose="020F0502020204030204" pitchFamily="34" charset="0"/>
                <a:sym typeface="Symbol" panose="05050102010706020507" pitchFamily="18" charset="2"/>
              </a:rPr>
              <a:t>C or P</a:t>
            </a:r>
            <a:r>
              <a:rPr lang="en-US" altLang="en-US" sz="100" dirty="0">
                <a:solidFill>
                  <a:srgbClr val="000000"/>
                </a:solidFill>
                <a:cs typeface="Calibri" panose="020F0502020204030204" pitchFamily="34" charset="0"/>
                <a:sym typeface="Symbol" panose="05050102010706020507" pitchFamily="18" charset="2"/>
              </a:rPr>
              <a:t> </a:t>
            </a:r>
            <a:r>
              <a:rPr lang="en-US" altLang="en-US" sz="2200" dirty="0">
                <a:solidFill>
                  <a:srgbClr val="000000"/>
                </a:solidFill>
                <a:cs typeface="Calibri" panose="020F0502020204030204" pitchFamily="34" charset="0"/>
                <a:sym typeface="Symbol" panose="05050102010706020507" pitchFamily="18" charset="2"/>
              </a:rPr>
              <a:t>S</a:t>
            </a:r>
          </a:p>
          <a:p>
            <a:pPr lvl="1"/>
            <a:r>
              <a:rPr lang="en-US" altLang="en-US" sz="2200" dirty="0">
                <a:solidFill>
                  <a:srgbClr val="000000"/>
                </a:solidFill>
                <a:cs typeface="Calibri" panose="020F0502020204030204" pitchFamily="34" charset="0"/>
                <a:sym typeface="Symbol" panose="05050102010706020507" pitchFamily="18" charset="2"/>
              </a:rPr>
              <a:t>Associated with a</a:t>
            </a:r>
          </a:p>
        </p:txBody>
      </p:sp>
      <p:sp>
        <p:nvSpPr>
          <p:cNvPr id="7" name="Content Placeholder 6">
            <a:extLst>
              <a:ext uri="{FF2B5EF4-FFF2-40B4-BE49-F238E27FC236}">
                <a16:creationId xmlns:a16="http://schemas.microsoft.com/office/drawing/2014/main" id="{B1578F48-4E3C-443A-95C2-F29E45B7A793}"/>
              </a:ext>
            </a:extLst>
          </p:cNvPr>
          <p:cNvSpPr>
            <a:spLocks noGrp="1"/>
          </p:cNvSpPr>
          <p:nvPr>
            <p:ph sz="quarter" idx="17"/>
          </p:nvPr>
        </p:nvSpPr>
        <p:spPr>
          <a:xfrm>
            <a:off x="457200" y="4666059"/>
            <a:ext cx="6400800" cy="384225"/>
          </a:xfrm>
        </p:spPr>
        <p:txBody>
          <a:bodyPr>
            <a:normAutofit fontScale="92500"/>
          </a:bodyPr>
          <a:lstStyle/>
          <a:p>
            <a:pPr lvl="2"/>
            <a:r>
              <a:rPr lang="en-US" altLang="en-US" sz="2200" dirty="0">
                <a:solidFill>
                  <a:srgbClr val="000000"/>
                </a:solidFill>
                <a:cs typeface="Calibri" panose="020F0502020204030204" pitchFamily="34" charset="0"/>
                <a:sym typeface="Symbol" panose="05050102010706020507" pitchFamily="18" charset="2"/>
              </a:rPr>
              <a:t>Quantitative decrease of the protein (type I deficiency)</a:t>
            </a:r>
            <a:endParaRPr lang="en-IN" sz="2200" dirty="0"/>
          </a:p>
        </p:txBody>
      </p:sp>
      <p:sp>
        <p:nvSpPr>
          <p:cNvPr id="8" name="Content Placeholder 7">
            <a:extLst>
              <a:ext uri="{FF2B5EF4-FFF2-40B4-BE49-F238E27FC236}">
                <a16:creationId xmlns:a16="http://schemas.microsoft.com/office/drawing/2014/main" id="{D5A79AF6-F8D1-4A0A-B5C7-DAAA375557E1}"/>
              </a:ext>
            </a:extLst>
          </p:cNvPr>
          <p:cNvSpPr>
            <a:spLocks noGrp="1"/>
          </p:cNvSpPr>
          <p:nvPr>
            <p:ph sz="quarter" idx="18"/>
          </p:nvPr>
        </p:nvSpPr>
        <p:spPr>
          <a:xfrm>
            <a:off x="457200" y="5118196"/>
            <a:ext cx="8229600" cy="819902"/>
          </a:xfrm>
        </p:spPr>
        <p:txBody>
          <a:bodyPr/>
          <a:lstStyle/>
          <a:p>
            <a:pPr lvl="2"/>
            <a:r>
              <a:rPr lang="en-US" altLang="en-US" sz="2200" dirty="0">
                <a:solidFill>
                  <a:srgbClr val="000000"/>
                </a:solidFill>
                <a:cs typeface="Calibri" panose="020F0502020204030204" pitchFamily="34" charset="0"/>
                <a:sym typeface="Symbol" panose="05050102010706020507" pitchFamily="18" charset="2"/>
              </a:rPr>
              <a:t>Qualitative deficiency due to synthesis of a defective</a:t>
            </a:r>
          </a:p>
        </p:txBody>
      </p:sp>
      <p:sp>
        <p:nvSpPr>
          <p:cNvPr id="9" name="Content Placeholder 8">
            <a:extLst>
              <a:ext uri="{FF2B5EF4-FFF2-40B4-BE49-F238E27FC236}">
                <a16:creationId xmlns:a16="http://schemas.microsoft.com/office/drawing/2014/main" id="{85C8738F-3A6D-458B-BB5F-ECFD39540071}"/>
              </a:ext>
            </a:extLst>
          </p:cNvPr>
          <p:cNvSpPr>
            <a:spLocks noGrp="1"/>
          </p:cNvSpPr>
          <p:nvPr>
            <p:ph sz="quarter" idx="19"/>
          </p:nvPr>
        </p:nvSpPr>
        <p:spPr>
          <a:xfrm>
            <a:off x="935241" y="5528147"/>
            <a:ext cx="1722493" cy="399813"/>
          </a:xfrm>
        </p:spPr>
        <p:txBody>
          <a:bodyPr/>
          <a:lstStyle/>
          <a:p>
            <a:pPr marL="432" indent="0">
              <a:buNone/>
            </a:pPr>
            <a:r>
              <a:rPr lang="en-US" altLang="en-US" sz="2200" dirty="0">
                <a:cs typeface="Calibri" panose="020F0502020204030204" pitchFamily="34" charset="0"/>
                <a:sym typeface="Symbol" panose="05050102010706020507" pitchFamily="18" charset="2"/>
              </a:rPr>
              <a:t>protein (type</a:t>
            </a:r>
            <a:endParaRPr lang="en-US" sz="2200" dirty="0"/>
          </a:p>
        </p:txBody>
      </p:sp>
      <p:sp>
        <p:nvSpPr>
          <p:cNvPr id="10" name="Content Placeholder 9">
            <a:extLst>
              <a:ext uri="{FF2B5EF4-FFF2-40B4-BE49-F238E27FC236}">
                <a16:creationId xmlns:a16="http://schemas.microsoft.com/office/drawing/2014/main" id="{C9A791E6-469C-480B-AEFF-F4DCEB9B071A}"/>
              </a:ext>
            </a:extLst>
          </p:cNvPr>
          <p:cNvSpPr>
            <a:spLocks noGrp="1"/>
          </p:cNvSpPr>
          <p:nvPr>
            <p:ph sz="quarter" idx="20"/>
          </p:nvPr>
        </p:nvSpPr>
        <p:spPr>
          <a:xfrm>
            <a:off x="2649267" y="5529933"/>
            <a:ext cx="1495862" cy="426570"/>
          </a:xfrm>
        </p:spPr>
        <p:txBody>
          <a:bodyPr/>
          <a:lstStyle/>
          <a:p>
            <a:pPr marL="432" indent="0">
              <a:buNone/>
            </a:pPr>
            <a:r>
              <a:rPr lang="en-US" altLang="en-US" sz="2200" dirty="0">
                <a:cs typeface="Calibri" panose="020F0502020204030204" pitchFamily="34" charset="0"/>
                <a:sym typeface="Symbol" panose="05050102010706020507" pitchFamily="18" charset="2"/>
              </a:rPr>
              <a:t>deficiency)</a:t>
            </a:r>
            <a:endParaRPr lang="en-US" sz="2200" dirty="0"/>
          </a:p>
        </p:txBody>
      </p:sp>
      <p:graphicFrame>
        <p:nvGraphicFramePr>
          <p:cNvPr id="11" name="Object 10" descr="Five">
            <a:extLst>
              <a:ext uri="{FF2B5EF4-FFF2-40B4-BE49-F238E27FC236}">
                <a16:creationId xmlns:a16="http://schemas.microsoft.com/office/drawing/2014/main" id="{B33F9FA0-C310-42F9-8D95-87CD5D724266}"/>
              </a:ext>
            </a:extLst>
          </p:cNvPr>
          <p:cNvGraphicFramePr>
            <a:graphicFrameLocks noChangeAspect="1"/>
          </p:cNvGraphicFramePr>
          <p:nvPr>
            <p:extLst>
              <p:ext uri="{D42A27DB-BD31-4B8C-83A1-F6EECF244321}">
                <p14:modId xmlns:p14="http://schemas.microsoft.com/office/powerpoint/2010/main" val="3415186489"/>
              </p:ext>
            </p:extLst>
          </p:nvPr>
        </p:nvGraphicFramePr>
        <p:xfrm>
          <a:off x="1671233" y="2138070"/>
          <a:ext cx="236682" cy="247954"/>
        </p:xfrm>
        <a:graphic>
          <a:graphicData uri="http://schemas.openxmlformats.org/presentationml/2006/ole">
            <mc:AlternateContent xmlns:mc="http://schemas.openxmlformats.org/markup-compatibility/2006">
              <mc:Choice xmlns:v="urn:schemas-microsoft-com:vml" Requires="v">
                <p:oleObj name="Equation" r:id="rId2" imgW="266400" imgH="279360" progId="Equation.DSMT4">
                  <p:embed/>
                </p:oleObj>
              </mc:Choice>
              <mc:Fallback>
                <p:oleObj name="Equation" r:id="rId2" imgW="266400" imgH="279360" progId="Equation.DSMT4">
                  <p:embed/>
                  <p:pic>
                    <p:nvPicPr>
                      <p:cNvPr id="11" name="Object 10" descr="Five">
                        <a:extLst>
                          <a:ext uri="{FF2B5EF4-FFF2-40B4-BE49-F238E27FC236}">
                            <a16:creationId xmlns:a16="http://schemas.microsoft.com/office/drawing/2014/main" id="{B33F9FA0-C310-42F9-8D95-87CD5D724266}"/>
                          </a:ext>
                        </a:extLst>
                      </p:cNvPr>
                      <p:cNvPicPr/>
                      <p:nvPr/>
                    </p:nvPicPr>
                    <p:blipFill>
                      <a:blip r:embed="rId3"/>
                      <a:stretch>
                        <a:fillRect/>
                      </a:stretch>
                    </p:blipFill>
                    <p:spPr>
                      <a:xfrm>
                        <a:off x="1671233" y="2138070"/>
                        <a:ext cx="236682" cy="247954"/>
                      </a:xfrm>
                      <a:prstGeom prst="rect">
                        <a:avLst/>
                      </a:prstGeom>
                    </p:spPr>
                  </p:pic>
                </p:oleObj>
              </mc:Fallback>
            </mc:AlternateContent>
          </a:graphicData>
        </a:graphic>
      </p:graphicFrame>
      <p:graphicFrame>
        <p:nvGraphicFramePr>
          <p:cNvPr id="13" name="Object 12" descr="Two">
            <a:extLst>
              <a:ext uri="{FF2B5EF4-FFF2-40B4-BE49-F238E27FC236}">
                <a16:creationId xmlns:a16="http://schemas.microsoft.com/office/drawing/2014/main" id="{12B1AB7D-D56E-41B5-9836-61858CADD6CF}"/>
              </a:ext>
            </a:extLst>
          </p:cNvPr>
          <p:cNvGraphicFramePr>
            <a:graphicFrameLocks noChangeAspect="1"/>
          </p:cNvGraphicFramePr>
          <p:nvPr>
            <p:extLst>
              <p:ext uri="{D42A27DB-BD31-4B8C-83A1-F6EECF244321}">
                <p14:modId xmlns:p14="http://schemas.microsoft.com/office/powerpoint/2010/main" val="1401363140"/>
              </p:ext>
            </p:extLst>
          </p:nvPr>
        </p:nvGraphicFramePr>
        <p:xfrm>
          <a:off x="2446491" y="5583709"/>
          <a:ext cx="153992" cy="260602"/>
        </p:xfrm>
        <a:graphic>
          <a:graphicData uri="http://schemas.openxmlformats.org/presentationml/2006/ole">
            <mc:AlternateContent xmlns:mc="http://schemas.openxmlformats.org/markup-compatibility/2006">
              <mc:Choice xmlns:v="urn:schemas-microsoft-com:vml" Requires="v">
                <p:oleObj name="Equation" r:id="rId4" imgW="164880" imgH="279360" progId="Equation.DSMT4">
                  <p:embed/>
                </p:oleObj>
              </mc:Choice>
              <mc:Fallback>
                <p:oleObj name="Equation" r:id="rId4" imgW="164880" imgH="279360" progId="Equation.DSMT4">
                  <p:embed/>
                  <p:pic>
                    <p:nvPicPr>
                      <p:cNvPr id="13" name="Object 12" descr="Two">
                        <a:extLst>
                          <a:ext uri="{FF2B5EF4-FFF2-40B4-BE49-F238E27FC236}">
                            <a16:creationId xmlns:a16="http://schemas.microsoft.com/office/drawing/2014/main" id="{12B1AB7D-D56E-41B5-9836-61858CADD6CF}"/>
                          </a:ext>
                        </a:extLst>
                      </p:cNvPr>
                      <p:cNvPicPr/>
                      <p:nvPr/>
                    </p:nvPicPr>
                    <p:blipFill>
                      <a:blip r:embed="rId5"/>
                      <a:stretch>
                        <a:fillRect/>
                      </a:stretch>
                    </p:blipFill>
                    <p:spPr>
                      <a:xfrm>
                        <a:off x="2446491" y="5583709"/>
                        <a:ext cx="153992" cy="260602"/>
                      </a:xfrm>
                      <a:prstGeom prst="rect">
                        <a:avLst/>
                      </a:prstGeom>
                    </p:spPr>
                  </p:pic>
                </p:oleObj>
              </mc:Fallback>
            </mc:AlternateContent>
          </a:graphicData>
        </a:graphic>
      </p:graphicFrame>
    </p:spTree>
    <p:extLst>
      <p:ext uri="{BB962C8B-B14F-4D97-AF65-F5344CB8AC3E}">
        <p14:creationId xmlns:p14="http://schemas.microsoft.com/office/powerpoint/2010/main" val="2883159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3ABBC-A321-487A-944B-DB0DDC7CF81C}"/>
              </a:ext>
            </a:extLst>
          </p:cNvPr>
          <p:cNvSpPr>
            <a:spLocks noGrp="1"/>
          </p:cNvSpPr>
          <p:nvPr>
            <p:ph type="title"/>
          </p:nvPr>
        </p:nvSpPr>
        <p:spPr/>
        <p:txBody>
          <a:bodyPr/>
          <a:lstStyle/>
          <a:p>
            <a:r>
              <a:rPr lang="en-US" sz="3400" dirty="0"/>
              <a:t>Table 35-1 Physiologic Alterations Contributing to Thrombosis</a:t>
            </a:r>
          </a:p>
        </p:txBody>
      </p:sp>
      <p:sp>
        <p:nvSpPr>
          <p:cNvPr id="3" name="Content Placeholder 2">
            <a:extLst>
              <a:ext uri="{FF2B5EF4-FFF2-40B4-BE49-F238E27FC236}">
                <a16:creationId xmlns:a16="http://schemas.microsoft.com/office/drawing/2014/main" id="{B7990BEC-DE6E-41C1-87D9-EEBABBDF2771}"/>
              </a:ext>
            </a:extLst>
          </p:cNvPr>
          <p:cNvSpPr>
            <a:spLocks noGrp="1"/>
          </p:cNvSpPr>
          <p:nvPr>
            <p:ph sz="quarter" idx="13"/>
          </p:nvPr>
        </p:nvSpPr>
        <p:spPr>
          <a:xfrm>
            <a:off x="602343" y="5849473"/>
            <a:ext cx="5269705" cy="228930"/>
          </a:xfrm>
        </p:spPr>
        <p:txBody>
          <a:bodyPr/>
          <a:lstStyle/>
          <a:p>
            <a:pPr marL="432" indent="0">
              <a:buNone/>
            </a:pPr>
            <a:r>
              <a:rPr lang="en-US" sz="1200" dirty="0"/>
              <a:t>A</a:t>
            </a:r>
            <a:r>
              <a:rPr lang="en-US" sz="100" dirty="0"/>
              <a:t> </a:t>
            </a:r>
            <a:r>
              <a:rPr lang="en-US" sz="1200" dirty="0"/>
              <a:t>T, antithrombin; T</a:t>
            </a:r>
            <a:r>
              <a:rPr lang="en-US" sz="100" dirty="0"/>
              <a:t> </a:t>
            </a:r>
            <a:r>
              <a:rPr lang="en-US" sz="1200" dirty="0"/>
              <a:t>F</a:t>
            </a:r>
            <a:r>
              <a:rPr lang="en-US" sz="100" dirty="0"/>
              <a:t> </a:t>
            </a:r>
            <a:r>
              <a:rPr lang="en-US" sz="1200" dirty="0"/>
              <a:t>P</a:t>
            </a:r>
            <a:r>
              <a:rPr lang="en-US" sz="100" dirty="0"/>
              <a:t> </a:t>
            </a:r>
            <a:r>
              <a:rPr lang="en-US" sz="1200" dirty="0"/>
              <a:t>I, tissue factor pathway inhibitor; H</a:t>
            </a:r>
            <a:r>
              <a:rPr lang="en-US" sz="100" dirty="0"/>
              <a:t> </a:t>
            </a:r>
            <a:r>
              <a:rPr lang="en-US" sz="1200" dirty="0"/>
              <a:t>C</a:t>
            </a:r>
            <a:r>
              <a:rPr lang="en-US" sz="100" dirty="0"/>
              <a:t> </a:t>
            </a:r>
            <a:r>
              <a:rPr lang="en-US" sz="1200" dirty="0"/>
              <a:t>I</a:t>
            </a:r>
            <a:r>
              <a:rPr lang="en-US" sz="100" dirty="0"/>
              <a:t> </a:t>
            </a:r>
            <a:r>
              <a:rPr lang="en-US" sz="1200" dirty="0" err="1"/>
              <a:t>I</a:t>
            </a:r>
            <a:r>
              <a:rPr lang="en-US" sz="1200" dirty="0"/>
              <a:t>, heparin cofactor</a:t>
            </a:r>
          </a:p>
        </p:txBody>
      </p:sp>
      <p:sp>
        <p:nvSpPr>
          <p:cNvPr id="5" name="Content Placeholder 4"/>
          <p:cNvSpPr>
            <a:spLocks noGrp="1"/>
          </p:cNvSpPr>
          <p:nvPr>
            <p:ph sz="quarter" idx="14"/>
          </p:nvPr>
        </p:nvSpPr>
        <p:spPr>
          <a:xfrm>
            <a:off x="5648855" y="5846628"/>
            <a:ext cx="2542865" cy="228930"/>
          </a:xfrm>
        </p:spPr>
        <p:txBody>
          <a:bodyPr/>
          <a:lstStyle/>
          <a:p>
            <a:pPr marL="432" indent="0">
              <a:buNone/>
            </a:pPr>
            <a:r>
              <a:rPr lang="en-US" sz="1200" dirty="0"/>
              <a:t>A</a:t>
            </a:r>
            <a:r>
              <a:rPr lang="en-US" sz="100" dirty="0"/>
              <a:t> </a:t>
            </a:r>
            <a:r>
              <a:rPr lang="en-US" sz="1200" dirty="0"/>
              <a:t>P</a:t>
            </a:r>
            <a:r>
              <a:rPr lang="en-US" sz="100" dirty="0"/>
              <a:t> </a:t>
            </a:r>
            <a:r>
              <a:rPr lang="en-US" sz="1200" dirty="0"/>
              <a:t>C, activated protein C.</a:t>
            </a:r>
          </a:p>
        </p:txBody>
      </p:sp>
      <p:graphicFrame>
        <p:nvGraphicFramePr>
          <p:cNvPr id="4" name="Table 3">
            <a:extLst>
              <a:ext uri="{FF2B5EF4-FFF2-40B4-BE49-F238E27FC236}">
                <a16:creationId xmlns:a16="http://schemas.microsoft.com/office/drawing/2014/main" id="{26A0CBF8-3729-4F80-A19F-31B0B76EC081}"/>
              </a:ext>
            </a:extLst>
          </p:cNvPr>
          <p:cNvGraphicFramePr>
            <a:graphicFrameLocks noGrp="1"/>
          </p:cNvGraphicFramePr>
          <p:nvPr>
            <p:extLst>
              <p:ext uri="{D42A27DB-BD31-4B8C-83A1-F6EECF244321}">
                <p14:modId xmlns:p14="http://schemas.microsoft.com/office/powerpoint/2010/main" val="2436201755"/>
              </p:ext>
            </p:extLst>
          </p:nvPr>
        </p:nvGraphicFramePr>
        <p:xfrm>
          <a:off x="602343" y="1744529"/>
          <a:ext cx="7946572" cy="3989057"/>
        </p:xfrm>
        <a:graphic>
          <a:graphicData uri="http://schemas.openxmlformats.org/drawingml/2006/table">
            <a:tbl>
              <a:tblPr firstRow="1" bandRow="1">
                <a:tableStyleId>{2D5ABB26-0587-4C30-8999-92F81FD0307C}</a:tableStyleId>
              </a:tblPr>
              <a:tblGrid>
                <a:gridCol w="3476172">
                  <a:extLst>
                    <a:ext uri="{9D8B030D-6E8A-4147-A177-3AD203B41FA5}">
                      <a16:colId xmlns:a16="http://schemas.microsoft.com/office/drawing/2014/main" val="823355001"/>
                    </a:ext>
                  </a:extLst>
                </a:gridCol>
                <a:gridCol w="4470400">
                  <a:extLst>
                    <a:ext uri="{9D8B030D-6E8A-4147-A177-3AD203B41FA5}">
                      <a16:colId xmlns:a16="http://schemas.microsoft.com/office/drawing/2014/main" val="3791038800"/>
                    </a:ext>
                  </a:extLst>
                </a:gridCol>
              </a:tblGrid>
              <a:tr h="355841">
                <a:tc>
                  <a:txBody>
                    <a:bodyPr/>
                    <a:lstStyle/>
                    <a:p>
                      <a:pPr marL="0" marR="0">
                        <a:spcBef>
                          <a:spcPts val="0"/>
                        </a:spcBef>
                        <a:spcAft>
                          <a:spcPts val="600"/>
                        </a:spcAft>
                        <a:tabLst>
                          <a:tab pos="1193800" algn="l"/>
                          <a:tab pos="2641600" algn="l"/>
                        </a:tabLst>
                      </a:pPr>
                      <a:r>
                        <a:rPr lang="en-US" sz="1600" b="1" kern="0" spc="0" dirty="0">
                          <a:solidFill>
                            <a:srgbClr val="000000"/>
                          </a:solidFill>
                          <a:effectLst/>
                          <a:latin typeface="+mn-lt"/>
                          <a:ea typeface="Times New Roman" panose="02020603050405020304" pitchFamily="18" charset="0"/>
                          <a:cs typeface="Times New Roman" panose="02020603050405020304" pitchFamily="18" charset="0"/>
                        </a:rPr>
                        <a:t>Thrombogenic Alterations</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0" marR="0" indent="-88900">
                        <a:spcBef>
                          <a:spcPts val="0"/>
                        </a:spcBef>
                        <a:spcAft>
                          <a:spcPts val="600"/>
                        </a:spcAft>
                        <a:tabLst>
                          <a:tab pos="1193800" algn="l"/>
                          <a:tab pos="2641600" algn="l"/>
                        </a:tabLst>
                      </a:pPr>
                      <a:r>
                        <a:rPr lang="en-US" sz="1600" b="1" kern="0" spc="0" dirty="0">
                          <a:solidFill>
                            <a:srgbClr val="000000"/>
                          </a:solidFill>
                          <a:effectLst/>
                          <a:latin typeface="+mn-lt"/>
                          <a:ea typeface="Times New Roman" panose="02020603050405020304" pitchFamily="18" charset="0"/>
                          <a:cs typeface="Times New Roman" panose="02020603050405020304" pitchFamily="18" charset="0"/>
                        </a:rPr>
                        <a:t>Loss of Protective Mechanisms</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3929381"/>
                  </a:ext>
                </a:extLst>
              </a:tr>
              <a:tr h="370840">
                <a:tc>
                  <a:txBody>
                    <a:bodyPr/>
                    <a:lstStyle/>
                    <a:p>
                      <a:pPr marL="0" marR="0" indent="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Damage/activation of endothelial cells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Antithrombotic factors released from intact endothelium (prostacyclin, nitric oxide)</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7439019"/>
                  </a:ext>
                </a:extLst>
              </a:tr>
              <a:tr h="370840">
                <a:tc>
                  <a:txBody>
                    <a:bodyPr/>
                    <a:lstStyle/>
                    <a:p>
                      <a:pPr marL="0" marR="0" indent="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Exposure of </a:t>
                      </a:r>
                      <a:r>
                        <a:rPr lang="en-US" sz="1600" dirty="0" err="1">
                          <a:solidFill>
                            <a:srgbClr val="000000"/>
                          </a:solidFill>
                          <a:effectLst/>
                          <a:latin typeface="+mn-lt"/>
                          <a:ea typeface="Times New Roman" panose="02020603050405020304" pitchFamily="18" charset="0"/>
                          <a:cs typeface="Times New Roman" panose="02020603050405020304" pitchFamily="18" charset="0"/>
                        </a:rPr>
                        <a:t>subendothelium</a:t>
                      </a:r>
                      <a:r>
                        <a:rPr lang="en-US" sz="1600" dirty="0">
                          <a:solidFill>
                            <a:srgbClr val="000000"/>
                          </a:solidFill>
                          <a:effectLst/>
                          <a:latin typeface="+mn-lt"/>
                          <a:ea typeface="Times New Roman" panose="02020603050405020304" pitchFamily="18" charset="0"/>
                          <a:cs typeface="Times New Roman" panose="02020603050405020304" pitchFamily="18" charset="0"/>
                        </a:rPr>
                        <a:t> (loss of endothelial cells)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Neutralization of activated coagulation factors by endothelial components (thrombomodulin, heparan sulfate)</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7695977"/>
                  </a:ext>
                </a:extLst>
              </a:tr>
              <a:tr h="370840">
                <a:tc>
                  <a:txBody>
                    <a:bodyPr/>
                    <a:lstStyle/>
                    <a:p>
                      <a:pPr marL="0" marR="0" indent="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Activation of platelets (circulating agonists, interaction with </a:t>
                      </a:r>
                      <a:r>
                        <a:rPr lang="en-US" sz="1600" dirty="0" err="1">
                          <a:solidFill>
                            <a:srgbClr val="000000"/>
                          </a:solidFill>
                          <a:effectLst/>
                          <a:latin typeface="+mn-lt"/>
                          <a:ea typeface="Times New Roman" panose="02020603050405020304" pitchFamily="18" charset="0"/>
                          <a:cs typeface="Times New Roman" panose="02020603050405020304" pitchFamily="18" charset="0"/>
                        </a:rPr>
                        <a:t>subendothelium</a:t>
                      </a:r>
                      <a:r>
                        <a:rPr lang="en-US" sz="16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Inhibition of activated coagulation factors by naturally occurring plasma protease inhibitors (A</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T, T</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F</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I, H</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C</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I</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I)</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4617610"/>
                  </a:ext>
                </a:extLst>
              </a:tr>
              <a:tr h="370840">
                <a:tc>
                  <a:txBody>
                    <a:bodyPr/>
                    <a:lstStyle/>
                    <a:p>
                      <a:pPr marL="0" marR="0" indent="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Activation of plasma coagulation proteins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Degradation of coagulation factors by inhibiting proteases (A</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C)</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3214587"/>
                  </a:ext>
                </a:extLst>
              </a:tr>
              <a:tr h="370840">
                <a:tc>
                  <a:txBody>
                    <a:bodyPr/>
                    <a:lstStyle/>
                    <a:p>
                      <a:pPr marL="88900" marR="0" indent="-8890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Inhibition of fibrinolysis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Dilution of activated clotting factors and disruption of platelet aggregates by unimpeded blood flow</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6727182"/>
                  </a:ext>
                </a:extLst>
              </a:tr>
              <a:tr h="370840">
                <a:tc>
                  <a:txBody>
                    <a:bodyPr/>
                    <a:lstStyle/>
                    <a:p>
                      <a:pPr marL="88900" marR="0" indent="-8890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Stasis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 pos="1143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Breakdown of fibrin thrombi by the fibrinolytic system</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7134529"/>
                  </a:ext>
                </a:extLst>
              </a:tr>
            </a:tbl>
          </a:graphicData>
        </a:graphic>
      </p:graphicFrame>
      <p:graphicFrame>
        <p:nvGraphicFramePr>
          <p:cNvPr id="6" name="Object 5" descr="Two;"/>
          <p:cNvGraphicFramePr>
            <a:graphicFrameLocks noChangeAspect="1"/>
          </p:cNvGraphicFramePr>
          <p:nvPr>
            <p:extLst>
              <p:ext uri="{D42A27DB-BD31-4B8C-83A1-F6EECF244321}">
                <p14:modId xmlns:p14="http://schemas.microsoft.com/office/powerpoint/2010/main" val="394341721"/>
              </p:ext>
            </p:extLst>
          </p:nvPr>
        </p:nvGraphicFramePr>
        <p:xfrm>
          <a:off x="5392738" y="5846628"/>
          <a:ext cx="184150" cy="231775"/>
        </p:xfrm>
        <a:graphic>
          <a:graphicData uri="http://schemas.openxmlformats.org/presentationml/2006/ole">
            <mc:AlternateContent xmlns:mc="http://schemas.openxmlformats.org/markup-compatibility/2006">
              <mc:Choice xmlns:v="urn:schemas-microsoft-com:vml" Requires="v">
                <p:oleObj name="Equation" r:id="rId2" imgW="152280" imgH="190440" progId="Equation.DSMT4">
                  <p:embed/>
                </p:oleObj>
              </mc:Choice>
              <mc:Fallback>
                <p:oleObj name="Equation" r:id="rId2" imgW="152280" imgH="190440" progId="Equation.DSMT4">
                  <p:embed/>
                  <p:pic>
                    <p:nvPicPr>
                      <p:cNvPr id="6" name="Object 5" descr="Two;"/>
                      <p:cNvPicPr/>
                      <p:nvPr/>
                    </p:nvPicPr>
                    <p:blipFill>
                      <a:blip r:embed="rId3"/>
                      <a:stretch>
                        <a:fillRect/>
                      </a:stretch>
                    </p:blipFill>
                    <p:spPr>
                      <a:xfrm>
                        <a:off x="5392738" y="5846628"/>
                        <a:ext cx="184150" cy="231775"/>
                      </a:xfrm>
                      <a:prstGeom prst="rect">
                        <a:avLst/>
                      </a:prstGeom>
                    </p:spPr>
                  </p:pic>
                </p:oleObj>
              </mc:Fallback>
            </mc:AlternateContent>
          </a:graphicData>
        </a:graphic>
      </p:graphicFrame>
    </p:spTree>
    <p:extLst>
      <p:ext uri="{BB962C8B-B14F-4D97-AF65-F5344CB8AC3E}">
        <p14:creationId xmlns:p14="http://schemas.microsoft.com/office/powerpoint/2010/main" val="4054655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C3DFF-FE7E-4FBB-87E7-BD9B8B7772D0}"/>
              </a:ext>
            </a:extLst>
          </p:cNvPr>
          <p:cNvSpPr>
            <a:spLocks noGrp="1"/>
          </p:cNvSpPr>
          <p:nvPr>
            <p:ph type="title"/>
          </p:nvPr>
        </p:nvSpPr>
        <p:spPr/>
        <p:txBody>
          <a:bodyPr/>
          <a:lstStyle/>
          <a:p>
            <a:r>
              <a:rPr lang="en-US" dirty="0"/>
              <a:t>Antithrombin Deficiency </a:t>
            </a:r>
            <a:r>
              <a:rPr lang="en-US" sz="2000" b="0" dirty="0"/>
              <a:t>(1 of 5)</a:t>
            </a:r>
          </a:p>
        </p:txBody>
      </p:sp>
      <p:sp>
        <p:nvSpPr>
          <p:cNvPr id="3" name="Content Placeholder 2">
            <a:extLst>
              <a:ext uri="{FF2B5EF4-FFF2-40B4-BE49-F238E27FC236}">
                <a16:creationId xmlns:a16="http://schemas.microsoft.com/office/drawing/2014/main" id="{FD2D5394-E050-4399-905B-224908D3C3BD}"/>
              </a:ext>
            </a:extLst>
          </p:cNvPr>
          <p:cNvSpPr>
            <a:spLocks noGrp="1"/>
          </p:cNvSpPr>
          <p:nvPr>
            <p:ph sz="quarter" idx="13"/>
          </p:nvPr>
        </p:nvSpPr>
        <p:spPr>
          <a:xfrm>
            <a:off x="406401" y="1981237"/>
            <a:ext cx="8229600" cy="2019916"/>
          </a:xfrm>
        </p:spPr>
        <p:txBody>
          <a:bodyPr/>
          <a:lstStyle/>
          <a:p>
            <a:r>
              <a:rPr lang="en-US" altLang="en-US" dirty="0"/>
              <a:t>Pathophysiology</a:t>
            </a:r>
          </a:p>
          <a:p>
            <a:pPr lvl="1" indent="-284400"/>
            <a:r>
              <a:rPr lang="en-US" altLang="en-US" dirty="0"/>
              <a:t>Reduction of A</a:t>
            </a:r>
            <a:r>
              <a:rPr lang="en-US" altLang="en-US" sz="100" dirty="0"/>
              <a:t> </a:t>
            </a:r>
            <a:r>
              <a:rPr lang="en-US" altLang="en-US" dirty="0"/>
              <a:t>T levels</a:t>
            </a:r>
          </a:p>
          <a:p>
            <a:pPr lvl="2"/>
            <a:r>
              <a:rPr lang="en-US" altLang="en-US" dirty="0"/>
              <a:t>To ~50% of normal predisposes to venous thrombosis</a:t>
            </a:r>
          </a:p>
          <a:p>
            <a:pPr lvl="1" indent="-284400"/>
            <a:r>
              <a:rPr lang="en-US" altLang="en-US" dirty="0"/>
              <a:t>Rare</a:t>
            </a:r>
          </a:p>
          <a:p>
            <a:pPr lvl="1" indent="-284400"/>
            <a:r>
              <a:rPr lang="en-US" altLang="en-US" dirty="0"/>
              <a:t>&gt;300 different mutations described</a:t>
            </a:r>
          </a:p>
        </p:txBody>
      </p:sp>
      <p:sp>
        <p:nvSpPr>
          <p:cNvPr id="4" name="Content Placeholder 3">
            <a:extLst>
              <a:ext uri="{FF2B5EF4-FFF2-40B4-BE49-F238E27FC236}">
                <a16:creationId xmlns:a16="http://schemas.microsoft.com/office/drawing/2014/main" id="{6ADA8140-6304-4040-9F2D-F6274404E092}"/>
              </a:ext>
            </a:extLst>
          </p:cNvPr>
          <p:cNvSpPr>
            <a:spLocks noGrp="1"/>
          </p:cNvSpPr>
          <p:nvPr>
            <p:ph sz="quarter" idx="14"/>
          </p:nvPr>
        </p:nvSpPr>
        <p:spPr>
          <a:xfrm>
            <a:off x="330200" y="4171018"/>
            <a:ext cx="1962150" cy="424491"/>
          </a:xfrm>
        </p:spPr>
        <p:txBody>
          <a:bodyPr/>
          <a:lstStyle/>
          <a:p>
            <a:pPr lvl="2"/>
            <a:r>
              <a:rPr lang="en-US" altLang="en-US" dirty="0"/>
              <a:t>Type</a:t>
            </a:r>
            <a:endParaRPr lang="en-US" dirty="0"/>
          </a:p>
        </p:txBody>
      </p:sp>
      <p:sp>
        <p:nvSpPr>
          <p:cNvPr id="8" name="Content Placeholder 7">
            <a:extLst>
              <a:ext uri="{FF2B5EF4-FFF2-40B4-BE49-F238E27FC236}">
                <a16:creationId xmlns:a16="http://schemas.microsoft.com/office/drawing/2014/main" id="{D77C454A-6128-4BCE-BA0D-93B1A508369A}"/>
              </a:ext>
            </a:extLst>
          </p:cNvPr>
          <p:cNvSpPr>
            <a:spLocks noGrp="1"/>
          </p:cNvSpPr>
          <p:nvPr>
            <p:ph sz="quarter" idx="15"/>
          </p:nvPr>
        </p:nvSpPr>
        <p:spPr>
          <a:xfrm>
            <a:off x="1722571" y="4157954"/>
            <a:ext cx="4819338" cy="401048"/>
          </a:xfrm>
        </p:spPr>
        <p:txBody>
          <a:bodyPr/>
          <a:lstStyle/>
          <a:p>
            <a:pPr marL="432" indent="0">
              <a:buNone/>
            </a:pPr>
            <a:r>
              <a:rPr lang="en-US" altLang="en-US" dirty="0"/>
              <a:t>deficiency-quantitative deficiency</a:t>
            </a:r>
            <a:endParaRPr lang="en-US" dirty="0"/>
          </a:p>
        </p:txBody>
      </p:sp>
      <p:sp>
        <p:nvSpPr>
          <p:cNvPr id="9" name="Content Placeholder 8">
            <a:extLst>
              <a:ext uri="{FF2B5EF4-FFF2-40B4-BE49-F238E27FC236}">
                <a16:creationId xmlns:a16="http://schemas.microsoft.com/office/drawing/2014/main" id="{45EEBEDD-29B1-4ADA-A8F4-4B6D13153D8B}"/>
              </a:ext>
            </a:extLst>
          </p:cNvPr>
          <p:cNvSpPr>
            <a:spLocks noGrp="1"/>
          </p:cNvSpPr>
          <p:nvPr>
            <p:ph sz="quarter" idx="16"/>
          </p:nvPr>
        </p:nvSpPr>
        <p:spPr>
          <a:xfrm>
            <a:off x="457201" y="4654603"/>
            <a:ext cx="1933574" cy="424491"/>
          </a:xfrm>
        </p:spPr>
        <p:txBody>
          <a:bodyPr/>
          <a:lstStyle/>
          <a:p>
            <a:pPr lvl="2"/>
            <a:r>
              <a:rPr lang="en-US" dirty="0"/>
              <a:t>Type</a:t>
            </a:r>
          </a:p>
        </p:txBody>
      </p:sp>
      <p:sp>
        <p:nvSpPr>
          <p:cNvPr id="10" name="Content Placeholder 9">
            <a:extLst>
              <a:ext uri="{FF2B5EF4-FFF2-40B4-BE49-F238E27FC236}">
                <a16:creationId xmlns:a16="http://schemas.microsoft.com/office/drawing/2014/main" id="{361836FD-51B0-4321-8DB3-D4165036F5DE}"/>
              </a:ext>
            </a:extLst>
          </p:cNvPr>
          <p:cNvSpPr>
            <a:spLocks noGrp="1"/>
          </p:cNvSpPr>
          <p:nvPr>
            <p:ph sz="quarter" idx="17"/>
          </p:nvPr>
        </p:nvSpPr>
        <p:spPr>
          <a:xfrm>
            <a:off x="1856583" y="4640997"/>
            <a:ext cx="4114800" cy="418984"/>
          </a:xfrm>
        </p:spPr>
        <p:txBody>
          <a:bodyPr/>
          <a:lstStyle/>
          <a:p>
            <a:pPr marL="432" indent="0">
              <a:buNone/>
            </a:pPr>
            <a:r>
              <a:rPr lang="en-US" altLang="en-US" dirty="0"/>
              <a:t>deficiency-qualitative defect</a:t>
            </a:r>
            <a:endParaRPr lang="en-US" dirty="0"/>
          </a:p>
        </p:txBody>
      </p:sp>
      <p:sp>
        <p:nvSpPr>
          <p:cNvPr id="11" name="Content Placeholder 10">
            <a:extLst>
              <a:ext uri="{FF2B5EF4-FFF2-40B4-BE49-F238E27FC236}">
                <a16:creationId xmlns:a16="http://schemas.microsoft.com/office/drawing/2014/main" id="{B6802EC8-F786-4B88-A3BD-42C47570CE17}"/>
              </a:ext>
            </a:extLst>
          </p:cNvPr>
          <p:cNvSpPr>
            <a:spLocks noGrp="1"/>
          </p:cNvSpPr>
          <p:nvPr>
            <p:ph sz="quarter" idx="18"/>
          </p:nvPr>
        </p:nvSpPr>
        <p:spPr>
          <a:xfrm>
            <a:off x="457201" y="5140712"/>
            <a:ext cx="8280399" cy="849731"/>
          </a:xfrm>
        </p:spPr>
        <p:txBody>
          <a:bodyPr/>
          <a:lstStyle/>
          <a:p>
            <a:pPr lvl="3"/>
            <a:r>
              <a:rPr lang="en-US" altLang="en-US" dirty="0"/>
              <a:t>Mutation of either heparin binding site or thrombin binding site</a:t>
            </a:r>
            <a:endParaRPr lang="en-US" dirty="0"/>
          </a:p>
        </p:txBody>
      </p:sp>
      <p:graphicFrame>
        <p:nvGraphicFramePr>
          <p:cNvPr id="12" name="Object 11" descr="One">
            <a:extLst>
              <a:ext uri="{FF2B5EF4-FFF2-40B4-BE49-F238E27FC236}">
                <a16:creationId xmlns:a16="http://schemas.microsoft.com/office/drawing/2014/main" id="{7740958E-720D-4608-9E31-7EC5005A9BF5}"/>
              </a:ext>
            </a:extLst>
          </p:cNvPr>
          <p:cNvGraphicFramePr>
            <a:graphicFrameLocks noChangeAspect="1"/>
          </p:cNvGraphicFramePr>
          <p:nvPr>
            <p:extLst>
              <p:ext uri="{D42A27DB-BD31-4B8C-83A1-F6EECF244321}">
                <p14:modId xmlns:p14="http://schemas.microsoft.com/office/powerpoint/2010/main" val="1536098869"/>
              </p:ext>
            </p:extLst>
          </p:nvPr>
        </p:nvGraphicFramePr>
        <p:xfrm>
          <a:off x="1547991" y="4182740"/>
          <a:ext cx="88900" cy="279400"/>
        </p:xfrm>
        <a:graphic>
          <a:graphicData uri="http://schemas.openxmlformats.org/presentationml/2006/ole">
            <mc:AlternateContent xmlns:mc="http://schemas.openxmlformats.org/markup-compatibility/2006">
              <mc:Choice xmlns:v="urn:schemas-microsoft-com:vml" Requires="v">
                <p:oleObj name="Equation" r:id="rId2" imgW="88560" imgH="279360" progId="Equation.DSMT4">
                  <p:embed/>
                </p:oleObj>
              </mc:Choice>
              <mc:Fallback>
                <p:oleObj name="Equation" r:id="rId2" imgW="88560" imgH="279360" progId="Equation.DSMT4">
                  <p:embed/>
                  <p:pic>
                    <p:nvPicPr>
                      <p:cNvPr id="12" name="Object 11" descr="One">
                        <a:extLst>
                          <a:ext uri="{FF2B5EF4-FFF2-40B4-BE49-F238E27FC236}">
                            <a16:creationId xmlns:a16="http://schemas.microsoft.com/office/drawing/2014/main" id="{7740958E-720D-4608-9E31-7EC5005A9BF5}"/>
                          </a:ext>
                        </a:extLst>
                      </p:cNvPr>
                      <p:cNvPicPr/>
                      <p:nvPr/>
                    </p:nvPicPr>
                    <p:blipFill>
                      <a:blip r:embed="rId3"/>
                      <a:stretch>
                        <a:fillRect/>
                      </a:stretch>
                    </p:blipFill>
                    <p:spPr>
                      <a:xfrm>
                        <a:off x="1547991" y="4182740"/>
                        <a:ext cx="88900" cy="279400"/>
                      </a:xfrm>
                      <a:prstGeom prst="rect">
                        <a:avLst/>
                      </a:prstGeom>
                    </p:spPr>
                  </p:pic>
                </p:oleObj>
              </mc:Fallback>
            </mc:AlternateContent>
          </a:graphicData>
        </a:graphic>
      </p:graphicFrame>
      <p:graphicFrame>
        <p:nvGraphicFramePr>
          <p:cNvPr id="13" name="Object 12" descr="Two">
            <a:extLst>
              <a:ext uri="{FF2B5EF4-FFF2-40B4-BE49-F238E27FC236}">
                <a16:creationId xmlns:a16="http://schemas.microsoft.com/office/drawing/2014/main" id="{855DCB37-5688-41B1-B3D4-4BCC29F9495D}"/>
              </a:ext>
            </a:extLst>
          </p:cNvPr>
          <p:cNvGraphicFramePr>
            <a:graphicFrameLocks noChangeAspect="1"/>
          </p:cNvGraphicFramePr>
          <p:nvPr>
            <p:extLst>
              <p:ext uri="{D42A27DB-BD31-4B8C-83A1-F6EECF244321}">
                <p14:modId xmlns:p14="http://schemas.microsoft.com/office/powerpoint/2010/main" val="1214525576"/>
              </p:ext>
            </p:extLst>
          </p:nvPr>
        </p:nvGraphicFramePr>
        <p:xfrm>
          <a:off x="1640021" y="4691110"/>
          <a:ext cx="165100" cy="279400"/>
        </p:xfrm>
        <a:graphic>
          <a:graphicData uri="http://schemas.openxmlformats.org/presentationml/2006/ole">
            <mc:AlternateContent xmlns:mc="http://schemas.openxmlformats.org/markup-compatibility/2006">
              <mc:Choice xmlns:v="urn:schemas-microsoft-com:vml" Requires="v">
                <p:oleObj name="Equation" r:id="rId4" imgW="164880" imgH="279360" progId="Equation.DSMT4">
                  <p:embed/>
                </p:oleObj>
              </mc:Choice>
              <mc:Fallback>
                <p:oleObj name="Equation" r:id="rId4" imgW="164880" imgH="279360" progId="Equation.DSMT4">
                  <p:embed/>
                  <p:pic>
                    <p:nvPicPr>
                      <p:cNvPr id="13" name="Object 12" descr="Two">
                        <a:extLst>
                          <a:ext uri="{FF2B5EF4-FFF2-40B4-BE49-F238E27FC236}">
                            <a16:creationId xmlns:a16="http://schemas.microsoft.com/office/drawing/2014/main" id="{855DCB37-5688-41B1-B3D4-4BCC29F9495D}"/>
                          </a:ext>
                        </a:extLst>
                      </p:cNvPr>
                      <p:cNvPicPr/>
                      <p:nvPr/>
                    </p:nvPicPr>
                    <p:blipFill>
                      <a:blip r:embed="rId5"/>
                      <a:stretch>
                        <a:fillRect/>
                      </a:stretch>
                    </p:blipFill>
                    <p:spPr>
                      <a:xfrm>
                        <a:off x="1640021" y="4691110"/>
                        <a:ext cx="165100" cy="279400"/>
                      </a:xfrm>
                      <a:prstGeom prst="rect">
                        <a:avLst/>
                      </a:prstGeom>
                    </p:spPr>
                  </p:pic>
                </p:oleObj>
              </mc:Fallback>
            </mc:AlternateContent>
          </a:graphicData>
        </a:graphic>
      </p:graphicFrame>
    </p:spTree>
    <p:extLst>
      <p:ext uri="{BB962C8B-B14F-4D97-AF65-F5344CB8AC3E}">
        <p14:creationId xmlns:p14="http://schemas.microsoft.com/office/powerpoint/2010/main" val="4048339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C3DFF-FE7E-4FBB-87E7-BD9B8B7772D0}"/>
              </a:ext>
            </a:extLst>
          </p:cNvPr>
          <p:cNvSpPr>
            <a:spLocks noGrp="1"/>
          </p:cNvSpPr>
          <p:nvPr>
            <p:ph type="title"/>
          </p:nvPr>
        </p:nvSpPr>
        <p:spPr/>
        <p:txBody>
          <a:bodyPr/>
          <a:lstStyle/>
          <a:p>
            <a:r>
              <a:rPr lang="en-US" dirty="0"/>
              <a:t>Antithrombin Deficiency </a:t>
            </a:r>
            <a:r>
              <a:rPr lang="en-US" sz="2000" b="0" dirty="0"/>
              <a:t>(2 of 5)</a:t>
            </a:r>
          </a:p>
        </p:txBody>
      </p:sp>
      <p:sp>
        <p:nvSpPr>
          <p:cNvPr id="3" name="Content Placeholder 2">
            <a:extLst>
              <a:ext uri="{FF2B5EF4-FFF2-40B4-BE49-F238E27FC236}">
                <a16:creationId xmlns:a16="http://schemas.microsoft.com/office/drawing/2014/main" id="{FD2D5394-E050-4399-905B-224908D3C3BD}"/>
              </a:ext>
            </a:extLst>
          </p:cNvPr>
          <p:cNvSpPr>
            <a:spLocks noGrp="1"/>
          </p:cNvSpPr>
          <p:nvPr>
            <p:ph sz="quarter" idx="13"/>
          </p:nvPr>
        </p:nvSpPr>
        <p:spPr>
          <a:xfrm>
            <a:off x="457199" y="2099027"/>
            <a:ext cx="1057275" cy="441943"/>
          </a:xfrm>
        </p:spPr>
        <p:txBody>
          <a:bodyPr/>
          <a:lstStyle/>
          <a:p>
            <a:r>
              <a:rPr lang="en-US" altLang="en-US" dirty="0">
                <a:cs typeface="Calibri" panose="020F0502020204030204" pitchFamily="34" charset="0"/>
              </a:rPr>
              <a:t>Type</a:t>
            </a:r>
          </a:p>
        </p:txBody>
      </p:sp>
      <p:sp>
        <p:nvSpPr>
          <p:cNvPr id="4" name="Content Placeholder 3">
            <a:extLst>
              <a:ext uri="{FF2B5EF4-FFF2-40B4-BE49-F238E27FC236}">
                <a16:creationId xmlns:a16="http://schemas.microsoft.com/office/drawing/2014/main" id="{FEC8E0F2-BD40-4515-9880-3703C4676664}"/>
              </a:ext>
            </a:extLst>
          </p:cNvPr>
          <p:cNvSpPr>
            <a:spLocks noGrp="1"/>
          </p:cNvSpPr>
          <p:nvPr>
            <p:ph sz="quarter" idx="14"/>
          </p:nvPr>
        </p:nvSpPr>
        <p:spPr>
          <a:xfrm>
            <a:off x="457199" y="2647028"/>
            <a:ext cx="8229600" cy="3098386"/>
          </a:xfrm>
        </p:spPr>
        <p:txBody>
          <a:bodyPr/>
          <a:lstStyle/>
          <a:p>
            <a:pPr lvl="1"/>
            <a:r>
              <a:rPr lang="en-US" altLang="en-US" dirty="0">
                <a:cs typeface="Calibri" panose="020F0502020204030204" pitchFamily="34" charset="0"/>
              </a:rPr>
              <a:t>Heterozygous</a:t>
            </a:r>
          </a:p>
          <a:p>
            <a:pPr lvl="2"/>
            <a:r>
              <a:rPr lang="en-US" altLang="en-US" dirty="0">
                <a:cs typeface="Calibri" panose="020F0502020204030204" pitchFamily="34" charset="0"/>
              </a:rPr>
              <a:t>30-60% of normal</a:t>
            </a:r>
          </a:p>
          <a:p>
            <a:pPr lvl="2"/>
            <a:r>
              <a:rPr lang="en-US" altLang="en-US" dirty="0">
                <a:cs typeface="Calibri" panose="020F0502020204030204" pitchFamily="34" charset="0"/>
              </a:rPr>
              <a:t>Rarely develop thrombosis before puberty</a:t>
            </a:r>
          </a:p>
          <a:p>
            <a:pPr lvl="3"/>
            <a:r>
              <a:rPr lang="en-US" altLang="en-US" dirty="0">
                <a:cs typeface="Calibri" panose="020F0502020204030204" pitchFamily="34" charset="0"/>
              </a:rPr>
              <a:t>Risk ↑ with advancing age (55% lifetime risk)</a:t>
            </a:r>
          </a:p>
          <a:p>
            <a:pPr lvl="1"/>
            <a:r>
              <a:rPr lang="en-US" altLang="en-US" dirty="0">
                <a:cs typeface="Calibri" panose="020F0502020204030204" pitchFamily="34" charset="0"/>
              </a:rPr>
              <a:t>Homozygous</a:t>
            </a:r>
          </a:p>
          <a:p>
            <a:pPr lvl="2"/>
            <a:r>
              <a:rPr lang="en-US" altLang="en-US" dirty="0">
                <a:cs typeface="Calibri" panose="020F0502020204030204" pitchFamily="34" charset="0"/>
              </a:rPr>
              <a:t>Incompatible with fetal survival</a:t>
            </a:r>
          </a:p>
        </p:txBody>
      </p:sp>
      <p:graphicFrame>
        <p:nvGraphicFramePr>
          <p:cNvPr id="5" name="Object 4" descr="One">
            <a:extLst>
              <a:ext uri="{FF2B5EF4-FFF2-40B4-BE49-F238E27FC236}">
                <a16:creationId xmlns:a16="http://schemas.microsoft.com/office/drawing/2014/main" id="{871F615E-BA3C-47B8-89F8-85BFF2C80798}"/>
              </a:ext>
            </a:extLst>
          </p:cNvPr>
          <p:cNvGraphicFramePr>
            <a:graphicFrameLocks noChangeAspect="1"/>
          </p:cNvGraphicFramePr>
          <p:nvPr>
            <p:extLst>
              <p:ext uri="{D42A27DB-BD31-4B8C-83A1-F6EECF244321}">
                <p14:modId xmlns:p14="http://schemas.microsoft.com/office/powerpoint/2010/main" val="2616180445"/>
              </p:ext>
            </p:extLst>
          </p:nvPr>
        </p:nvGraphicFramePr>
        <p:xfrm>
          <a:off x="1393757" y="2099027"/>
          <a:ext cx="88900" cy="279400"/>
        </p:xfrm>
        <a:graphic>
          <a:graphicData uri="http://schemas.openxmlformats.org/presentationml/2006/ole">
            <mc:AlternateContent xmlns:mc="http://schemas.openxmlformats.org/markup-compatibility/2006">
              <mc:Choice xmlns:v="urn:schemas-microsoft-com:vml" Requires="v">
                <p:oleObj name="Equation" r:id="rId2" imgW="88560" imgH="279360" progId="Equation.DSMT4">
                  <p:embed/>
                </p:oleObj>
              </mc:Choice>
              <mc:Fallback>
                <p:oleObj name="Equation" r:id="rId2" imgW="88560" imgH="279360" progId="Equation.DSMT4">
                  <p:embed/>
                  <p:pic>
                    <p:nvPicPr>
                      <p:cNvPr id="5" name="Object 4" descr="One">
                        <a:extLst>
                          <a:ext uri="{FF2B5EF4-FFF2-40B4-BE49-F238E27FC236}">
                            <a16:creationId xmlns:a16="http://schemas.microsoft.com/office/drawing/2014/main" id="{871F615E-BA3C-47B8-89F8-85BFF2C80798}"/>
                          </a:ext>
                        </a:extLst>
                      </p:cNvPr>
                      <p:cNvPicPr/>
                      <p:nvPr/>
                    </p:nvPicPr>
                    <p:blipFill>
                      <a:blip r:embed="rId3"/>
                      <a:stretch>
                        <a:fillRect/>
                      </a:stretch>
                    </p:blipFill>
                    <p:spPr>
                      <a:xfrm>
                        <a:off x="1393757" y="2099027"/>
                        <a:ext cx="88900" cy="279400"/>
                      </a:xfrm>
                      <a:prstGeom prst="rect">
                        <a:avLst/>
                      </a:prstGeom>
                    </p:spPr>
                  </p:pic>
                </p:oleObj>
              </mc:Fallback>
            </mc:AlternateContent>
          </a:graphicData>
        </a:graphic>
      </p:graphicFrame>
    </p:spTree>
    <p:extLst>
      <p:ext uri="{BB962C8B-B14F-4D97-AF65-F5344CB8AC3E}">
        <p14:creationId xmlns:p14="http://schemas.microsoft.com/office/powerpoint/2010/main" val="3421180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C3DFF-FE7E-4FBB-87E7-BD9B8B7772D0}"/>
              </a:ext>
            </a:extLst>
          </p:cNvPr>
          <p:cNvSpPr>
            <a:spLocks noGrp="1"/>
          </p:cNvSpPr>
          <p:nvPr>
            <p:ph type="title"/>
          </p:nvPr>
        </p:nvSpPr>
        <p:spPr/>
        <p:txBody>
          <a:bodyPr/>
          <a:lstStyle/>
          <a:p>
            <a:r>
              <a:rPr lang="en-US" dirty="0"/>
              <a:t>Antithrombin Deficiency </a:t>
            </a:r>
            <a:r>
              <a:rPr lang="en-US" sz="2000" b="0" dirty="0"/>
              <a:t>(3 of 5)</a:t>
            </a:r>
          </a:p>
        </p:txBody>
      </p:sp>
      <p:sp>
        <p:nvSpPr>
          <p:cNvPr id="3" name="Content Placeholder 2">
            <a:extLst>
              <a:ext uri="{FF2B5EF4-FFF2-40B4-BE49-F238E27FC236}">
                <a16:creationId xmlns:a16="http://schemas.microsoft.com/office/drawing/2014/main" id="{FD2D5394-E050-4399-905B-224908D3C3BD}"/>
              </a:ext>
            </a:extLst>
          </p:cNvPr>
          <p:cNvSpPr>
            <a:spLocks noGrp="1"/>
          </p:cNvSpPr>
          <p:nvPr>
            <p:ph sz="quarter" idx="13"/>
          </p:nvPr>
        </p:nvSpPr>
        <p:spPr>
          <a:xfrm>
            <a:off x="534907" y="1878155"/>
            <a:ext cx="1057275" cy="443924"/>
          </a:xfrm>
        </p:spPr>
        <p:txBody>
          <a:bodyPr/>
          <a:lstStyle/>
          <a:p>
            <a:r>
              <a:rPr lang="en-US" altLang="en-US" dirty="0">
                <a:cs typeface="Calibri" panose="020F0502020204030204" pitchFamily="34" charset="0"/>
              </a:rPr>
              <a:t>Type</a:t>
            </a:r>
          </a:p>
        </p:txBody>
      </p:sp>
      <p:sp>
        <p:nvSpPr>
          <p:cNvPr id="4" name="Content Placeholder 3">
            <a:extLst>
              <a:ext uri="{FF2B5EF4-FFF2-40B4-BE49-F238E27FC236}">
                <a16:creationId xmlns:a16="http://schemas.microsoft.com/office/drawing/2014/main" id="{0D195AE4-0D42-4DA9-8842-3D19E7E7D08A}"/>
              </a:ext>
            </a:extLst>
          </p:cNvPr>
          <p:cNvSpPr>
            <a:spLocks noGrp="1"/>
          </p:cNvSpPr>
          <p:nvPr>
            <p:ph sz="quarter" idx="14"/>
          </p:nvPr>
        </p:nvSpPr>
        <p:spPr>
          <a:xfrm>
            <a:off x="457199" y="2322079"/>
            <a:ext cx="8229600" cy="2648374"/>
          </a:xfrm>
        </p:spPr>
        <p:txBody>
          <a:bodyPr/>
          <a:lstStyle/>
          <a:p>
            <a:pPr lvl="1"/>
            <a:r>
              <a:rPr lang="en-US" altLang="en-US" dirty="0">
                <a:cs typeface="Calibri" panose="020F0502020204030204" pitchFamily="34" charset="0"/>
              </a:rPr>
              <a:t>Heterozygous</a:t>
            </a:r>
          </a:p>
          <a:p>
            <a:pPr lvl="2"/>
            <a:r>
              <a:rPr lang="en-US" altLang="en-US" dirty="0">
                <a:cs typeface="Calibri" panose="020F0502020204030204" pitchFamily="34" charset="0"/>
              </a:rPr>
              <a:t>Thrombotic episodes before puberty-rare</a:t>
            </a:r>
          </a:p>
          <a:p>
            <a:pPr lvl="2"/>
            <a:r>
              <a:rPr lang="en-US" altLang="en-US" dirty="0">
                <a:cs typeface="Calibri" panose="020F0502020204030204" pitchFamily="34" charset="0"/>
              </a:rPr>
              <a:t>Risk increases with age</a:t>
            </a:r>
          </a:p>
          <a:p>
            <a:pPr lvl="1"/>
            <a:r>
              <a:rPr lang="en-US" altLang="en-US" dirty="0">
                <a:cs typeface="Calibri" panose="020F0502020204030204" pitchFamily="34" charset="0"/>
              </a:rPr>
              <a:t>Homozygous</a:t>
            </a:r>
          </a:p>
          <a:p>
            <a:pPr lvl="2"/>
            <a:r>
              <a:rPr lang="en-US" altLang="en-US" dirty="0">
                <a:cs typeface="Calibri" panose="020F0502020204030204" pitchFamily="34" charset="0"/>
              </a:rPr>
              <a:t>Severe, life-threatening thrombotic problems in perinatal period</a:t>
            </a:r>
            <a:endParaRPr lang="en-US" dirty="0"/>
          </a:p>
        </p:txBody>
      </p:sp>
      <p:graphicFrame>
        <p:nvGraphicFramePr>
          <p:cNvPr id="5" name="Object 4" descr="Two">
            <a:extLst>
              <a:ext uri="{FF2B5EF4-FFF2-40B4-BE49-F238E27FC236}">
                <a16:creationId xmlns:a16="http://schemas.microsoft.com/office/drawing/2014/main" id="{640CEBF0-3D72-4CD8-8202-F227311CE65D}"/>
              </a:ext>
            </a:extLst>
          </p:cNvPr>
          <p:cNvGraphicFramePr>
            <a:graphicFrameLocks noChangeAspect="1"/>
          </p:cNvGraphicFramePr>
          <p:nvPr>
            <p:extLst>
              <p:ext uri="{D42A27DB-BD31-4B8C-83A1-F6EECF244321}">
                <p14:modId xmlns:p14="http://schemas.microsoft.com/office/powerpoint/2010/main" val="1968352455"/>
              </p:ext>
            </p:extLst>
          </p:nvPr>
        </p:nvGraphicFramePr>
        <p:xfrm>
          <a:off x="1403639" y="1892977"/>
          <a:ext cx="165100" cy="279400"/>
        </p:xfrm>
        <a:graphic>
          <a:graphicData uri="http://schemas.openxmlformats.org/presentationml/2006/ole">
            <mc:AlternateContent xmlns:mc="http://schemas.openxmlformats.org/markup-compatibility/2006">
              <mc:Choice xmlns:v="urn:schemas-microsoft-com:vml" Requires="v">
                <p:oleObj name="Equation" r:id="rId2" imgW="164880" imgH="279360" progId="Equation.DSMT4">
                  <p:embed/>
                </p:oleObj>
              </mc:Choice>
              <mc:Fallback>
                <p:oleObj name="Equation" r:id="rId2" imgW="164880" imgH="279360" progId="Equation.DSMT4">
                  <p:embed/>
                  <p:pic>
                    <p:nvPicPr>
                      <p:cNvPr id="5" name="Object 4" descr="Two">
                        <a:extLst>
                          <a:ext uri="{FF2B5EF4-FFF2-40B4-BE49-F238E27FC236}">
                            <a16:creationId xmlns:a16="http://schemas.microsoft.com/office/drawing/2014/main" id="{640CEBF0-3D72-4CD8-8202-F227311CE65D}"/>
                          </a:ext>
                        </a:extLst>
                      </p:cNvPr>
                      <p:cNvPicPr/>
                      <p:nvPr/>
                    </p:nvPicPr>
                    <p:blipFill>
                      <a:blip r:embed="rId3"/>
                      <a:stretch>
                        <a:fillRect/>
                      </a:stretch>
                    </p:blipFill>
                    <p:spPr>
                      <a:xfrm>
                        <a:off x="1403639" y="1892977"/>
                        <a:ext cx="165100" cy="279400"/>
                      </a:xfrm>
                      <a:prstGeom prst="rect">
                        <a:avLst/>
                      </a:prstGeom>
                    </p:spPr>
                  </p:pic>
                </p:oleObj>
              </mc:Fallback>
            </mc:AlternateContent>
          </a:graphicData>
        </a:graphic>
      </p:graphicFrame>
    </p:spTree>
    <p:extLst>
      <p:ext uri="{BB962C8B-B14F-4D97-AF65-F5344CB8AC3E}">
        <p14:creationId xmlns:p14="http://schemas.microsoft.com/office/powerpoint/2010/main" val="3699670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C3DFF-FE7E-4FBB-87E7-BD9B8B7772D0}"/>
              </a:ext>
            </a:extLst>
          </p:cNvPr>
          <p:cNvSpPr>
            <a:spLocks noGrp="1"/>
          </p:cNvSpPr>
          <p:nvPr>
            <p:ph type="title"/>
          </p:nvPr>
        </p:nvSpPr>
        <p:spPr/>
        <p:txBody>
          <a:bodyPr/>
          <a:lstStyle/>
          <a:p>
            <a:r>
              <a:rPr lang="en-US" dirty="0"/>
              <a:t>Antithrombin Deficiency </a:t>
            </a:r>
            <a:r>
              <a:rPr lang="en-US" sz="2000" b="0" dirty="0"/>
              <a:t>(4 of 5)</a:t>
            </a:r>
          </a:p>
        </p:txBody>
      </p:sp>
      <p:sp>
        <p:nvSpPr>
          <p:cNvPr id="3" name="Content Placeholder 2">
            <a:extLst>
              <a:ext uri="{FF2B5EF4-FFF2-40B4-BE49-F238E27FC236}">
                <a16:creationId xmlns:a16="http://schemas.microsoft.com/office/drawing/2014/main" id="{FD2D5394-E050-4399-905B-224908D3C3BD}"/>
              </a:ext>
            </a:extLst>
          </p:cNvPr>
          <p:cNvSpPr>
            <a:spLocks noGrp="1"/>
          </p:cNvSpPr>
          <p:nvPr>
            <p:ph sz="quarter" idx="13"/>
          </p:nvPr>
        </p:nvSpPr>
        <p:spPr>
          <a:xfrm>
            <a:off x="457200" y="1784926"/>
            <a:ext cx="8229600" cy="4606349"/>
          </a:xfrm>
        </p:spPr>
        <p:txBody>
          <a:bodyPr/>
          <a:lstStyle/>
          <a:p>
            <a:r>
              <a:rPr lang="en-US" altLang="en-US" dirty="0">
                <a:cs typeface="Calibri" panose="020F0502020204030204" pitchFamily="34" charset="0"/>
              </a:rPr>
              <a:t>Acquired</a:t>
            </a:r>
          </a:p>
          <a:p>
            <a:pPr lvl="1"/>
            <a:r>
              <a:rPr lang="en-US" altLang="en-US" dirty="0">
                <a:cs typeface="Calibri" panose="020F0502020204030204" pitchFamily="34" charset="0"/>
              </a:rPr>
              <a:t>Associated with variety of clinical conditions</a:t>
            </a:r>
          </a:p>
          <a:p>
            <a:pPr lvl="2"/>
            <a:r>
              <a:rPr lang="en-US" altLang="en-US" dirty="0">
                <a:cs typeface="Calibri" panose="020F0502020204030204" pitchFamily="34" charset="0"/>
              </a:rPr>
              <a:t>Decreased production</a:t>
            </a:r>
          </a:p>
          <a:p>
            <a:pPr lvl="3"/>
            <a:r>
              <a:rPr lang="en-US" altLang="en-US" dirty="0">
                <a:cs typeface="Calibri" panose="020F0502020204030204" pitchFamily="34" charset="0"/>
              </a:rPr>
              <a:t>Severe liver disease</a:t>
            </a:r>
          </a:p>
          <a:p>
            <a:pPr lvl="2"/>
            <a:r>
              <a:rPr lang="en-US" altLang="en-US" dirty="0">
                <a:cs typeface="Calibri" panose="020F0502020204030204" pitchFamily="34" charset="0"/>
              </a:rPr>
              <a:t>Increased consumption</a:t>
            </a:r>
          </a:p>
          <a:p>
            <a:pPr lvl="3"/>
            <a:r>
              <a:rPr lang="en-US" altLang="en-US" dirty="0">
                <a:cs typeface="Calibri" panose="020F0502020204030204" pitchFamily="34" charset="0"/>
              </a:rPr>
              <a:t>Acute thrombosis, D</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C</a:t>
            </a:r>
          </a:p>
          <a:p>
            <a:pPr lvl="2"/>
            <a:r>
              <a:rPr lang="en-US" altLang="en-US" dirty="0">
                <a:cs typeface="Calibri" panose="020F0502020204030204" pitchFamily="34" charset="0"/>
              </a:rPr>
              <a:t>Increased clearance or loss</a:t>
            </a:r>
          </a:p>
          <a:p>
            <a:pPr lvl="3"/>
            <a:r>
              <a:rPr lang="en-US" altLang="en-US" dirty="0">
                <a:cs typeface="Calibri" panose="020F0502020204030204" pitchFamily="34" charset="0"/>
              </a:rPr>
              <a:t>Nephrotic syndrome</a:t>
            </a:r>
          </a:p>
          <a:p>
            <a:pPr lvl="3"/>
            <a:r>
              <a:rPr lang="en-US" altLang="en-US" dirty="0">
                <a:cs typeface="Calibri" panose="020F0502020204030204" pitchFamily="34" charset="0"/>
              </a:rPr>
              <a:t>Heparin administration</a:t>
            </a:r>
          </a:p>
          <a:p>
            <a:pPr lvl="2"/>
            <a:r>
              <a:rPr lang="en-US" altLang="en-US" dirty="0">
                <a:cs typeface="Calibri" panose="020F0502020204030204" pitchFamily="34" charset="0"/>
              </a:rPr>
              <a:t>High dose O</a:t>
            </a:r>
            <a:r>
              <a:rPr lang="en-US" altLang="en-US" sz="100" dirty="0">
                <a:cs typeface="Calibri" panose="020F0502020204030204" pitchFamily="34" charset="0"/>
              </a:rPr>
              <a:t> </a:t>
            </a:r>
            <a:r>
              <a:rPr lang="en-US" altLang="en-US" dirty="0">
                <a:cs typeface="Calibri" panose="020F0502020204030204" pitchFamily="34" charset="0"/>
              </a:rPr>
              <a:t>Cs and late pregnancy</a:t>
            </a:r>
          </a:p>
        </p:txBody>
      </p:sp>
    </p:spTree>
    <p:extLst>
      <p:ext uri="{BB962C8B-B14F-4D97-AF65-F5344CB8AC3E}">
        <p14:creationId xmlns:p14="http://schemas.microsoft.com/office/powerpoint/2010/main" val="3146799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C3DFF-FE7E-4FBB-87E7-BD9B8B7772D0}"/>
              </a:ext>
            </a:extLst>
          </p:cNvPr>
          <p:cNvSpPr>
            <a:spLocks noGrp="1"/>
          </p:cNvSpPr>
          <p:nvPr>
            <p:ph type="title"/>
          </p:nvPr>
        </p:nvSpPr>
        <p:spPr/>
        <p:txBody>
          <a:bodyPr/>
          <a:lstStyle/>
          <a:p>
            <a:r>
              <a:rPr lang="en-US" dirty="0"/>
              <a:t>Antithrombin Deficiency </a:t>
            </a:r>
            <a:r>
              <a:rPr lang="en-US" sz="2000" b="0" dirty="0"/>
              <a:t>(5 of 5)</a:t>
            </a:r>
          </a:p>
        </p:txBody>
      </p:sp>
      <p:sp>
        <p:nvSpPr>
          <p:cNvPr id="3" name="Content Placeholder 2">
            <a:extLst>
              <a:ext uri="{FF2B5EF4-FFF2-40B4-BE49-F238E27FC236}">
                <a16:creationId xmlns:a16="http://schemas.microsoft.com/office/drawing/2014/main" id="{FD2D5394-E050-4399-905B-224908D3C3BD}"/>
              </a:ext>
            </a:extLst>
          </p:cNvPr>
          <p:cNvSpPr>
            <a:spLocks noGrp="1"/>
          </p:cNvSpPr>
          <p:nvPr>
            <p:ph sz="quarter" idx="13"/>
          </p:nvPr>
        </p:nvSpPr>
        <p:spPr>
          <a:xfrm>
            <a:off x="457200" y="1810326"/>
            <a:ext cx="8229600" cy="4434275"/>
          </a:xfrm>
        </p:spPr>
        <p:txBody>
          <a:bodyPr/>
          <a:lstStyle/>
          <a:p>
            <a:r>
              <a:rPr lang="en-US" altLang="en-US" dirty="0">
                <a:cs typeface="Calibri" panose="020F0502020204030204" pitchFamily="34" charset="0"/>
              </a:rPr>
              <a:t>Laboratory evaluation</a:t>
            </a:r>
          </a:p>
          <a:p>
            <a:pPr lvl="1"/>
            <a:r>
              <a:rPr lang="en-US" altLang="en-US" dirty="0">
                <a:cs typeface="Calibri" panose="020F0502020204030204" pitchFamily="34" charset="0"/>
              </a:rPr>
              <a:t>Functional assays</a:t>
            </a:r>
          </a:p>
          <a:p>
            <a:pPr lvl="2"/>
            <a:r>
              <a:rPr lang="en-US" altLang="en-US" dirty="0">
                <a:cs typeface="Calibri" panose="020F0502020204030204" pitchFamily="34" charset="0"/>
              </a:rPr>
              <a:t>Progressive A</a:t>
            </a:r>
            <a:r>
              <a:rPr lang="en-US" altLang="en-US" sz="100" dirty="0">
                <a:cs typeface="Calibri" panose="020F0502020204030204" pitchFamily="34" charset="0"/>
              </a:rPr>
              <a:t> </a:t>
            </a:r>
            <a:r>
              <a:rPr lang="en-US" altLang="en-US" dirty="0">
                <a:cs typeface="Calibri" panose="020F0502020204030204" pitchFamily="34" charset="0"/>
              </a:rPr>
              <a:t>T assay, heparin cofactor assay</a:t>
            </a:r>
          </a:p>
          <a:p>
            <a:pPr lvl="1"/>
            <a:r>
              <a:rPr lang="en-US" altLang="en-US" dirty="0">
                <a:cs typeface="Calibri" panose="020F0502020204030204" pitchFamily="34" charset="0"/>
              </a:rPr>
              <a:t>Antigenic assays (nonfunctional)</a:t>
            </a:r>
          </a:p>
          <a:p>
            <a:pPr lvl="2"/>
            <a:r>
              <a:rPr lang="en-US" altLang="en-US" dirty="0">
                <a:cs typeface="Calibri" panose="020F0502020204030204" pitchFamily="34" charset="0"/>
              </a:rPr>
              <a:t>Immunologic</a:t>
            </a:r>
          </a:p>
          <a:p>
            <a:r>
              <a:rPr lang="en-US" altLang="en-US" dirty="0">
                <a:cs typeface="Calibri" panose="020F0502020204030204" pitchFamily="34" charset="0"/>
              </a:rPr>
              <a:t>Treatment</a:t>
            </a:r>
          </a:p>
          <a:p>
            <a:pPr lvl="1"/>
            <a:r>
              <a:rPr lang="en-US" altLang="en-US" dirty="0">
                <a:cs typeface="Calibri" panose="020F0502020204030204" pitchFamily="34" charset="0"/>
              </a:rPr>
              <a:t>Heparin</a:t>
            </a:r>
          </a:p>
          <a:p>
            <a:pPr lvl="1"/>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T concentrates</a:t>
            </a:r>
          </a:p>
          <a:p>
            <a:pPr lvl="1"/>
            <a:r>
              <a:rPr lang="en-US" altLang="en-US" dirty="0">
                <a:cs typeface="Calibri" panose="020F0502020204030204" pitchFamily="34" charset="0"/>
              </a:rPr>
              <a:t>Prophylactic therapy usually unnecessary</a:t>
            </a:r>
          </a:p>
        </p:txBody>
      </p:sp>
    </p:spTree>
    <p:extLst>
      <p:ext uri="{BB962C8B-B14F-4D97-AF65-F5344CB8AC3E}">
        <p14:creationId xmlns:p14="http://schemas.microsoft.com/office/powerpoint/2010/main" val="2841451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B30E7-F247-428B-9AE5-79AB8B67EB67}"/>
              </a:ext>
            </a:extLst>
          </p:cNvPr>
          <p:cNvSpPr>
            <a:spLocks noGrp="1"/>
          </p:cNvSpPr>
          <p:nvPr>
            <p:ph type="title"/>
          </p:nvPr>
        </p:nvSpPr>
        <p:spPr/>
        <p:txBody>
          <a:bodyPr/>
          <a:lstStyle/>
          <a:p>
            <a:r>
              <a:rPr lang="en-US" sz="3400" dirty="0"/>
              <a:t>Table 35-5 Laboratory Classification of Congenital Antithrombin Deficiency</a:t>
            </a:r>
          </a:p>
        </p:txBody>
      </p:sp>
      <p:graphicFrame>
        <p:nvGraphicFramePr>
          <p:cNvPr id="4" name="Table 3">
            <a:extLst>
              <a:ext uri="{FF2B5EF4-FFF2-40B4-BE49-F238E27FC236}">
                <a16:creationId xmlns:a16="http://schemas.microsoft.com/office/drawing/2014/main" id="{E52511E4-7C65-416C-ABA5-53E2EB250869}"/>
              </a:ext>
            </a:extLst>
          </p:cNvPr>
          <p:cNvGraphicFramePr>
            <a:graphicFrameLocks noGrp="1"/>
          </p:cNvGraphicFramePr>
          <p:nvPr>
            <p:extLst>
              <p:ext uri="{D42A27DB-BD31-4B8C-83A1-F6EECF244321}">
                <p14:modId xmlns:p14="http://schemas.microsoft.com/office/powerpoint/2010/main" val="2642352755"/>
              </p:ext>
            </p:extLst>
          </p:nvPr>
        </p:nvGraphicFramePr>
        <p:xfrm>
          <a:off x="629586" y="1741773"/>
          <a:ext cx="7749916" cy="2296160"/>
        </p:xfrm>
        <a:graphic>
          <a:graphicData uri="http://schemas.openxmlformats.org/drawingml/2006/table">
            <a:tbl>
              <a:tblPr firstRow="1" bandRow="1">
                <a:tableStyleId>{2D5ABB26-0587-4C30-8999-92F81FD0307C}</a:tableStyleId>
              </a:tblPr>
              <a:tblGrid>
                <a:gridCol w="1937479">
                  <a:extLst>
                    <a:ext uri="{9D8B030D-6E8A-4147-A177-3AD203B41FA5}">
                      <a16:colId xmlns:a16="http://schemas.microsoft.com/office/drawing/2014/main" val="4257000085"/>
                    </a:ext>
                  </a:extLst>
                </a:gridCol>
                <a:gridCol w="1937479">
                  <a:extLst>
                    <a:ext uri="{9D8B030D-6E8A-4147-A177-3AD203B41FA5}">
                      <a16:colId xmlns:a16="http://schemas.microsoft.com/office/drawing/2014/main" val="2284190268"/>
                    </a:ext>
                  </a:extLst>
                </a:gridCol>
                <a:gridCol w="1937479">
                  <a:extLst>
                    <a:ext uri="{9D8B030D-6E8A-4147-A177-3AD203B41FA5}">
                      <a16:colId xmlns:a16="http://schemas.microsoft.com/office/drawing/2014/main" val="1267964896"/>
                    </a:ext>
                  </a:extLst>
                </a:gridCol>
                <a:gridCol w="1937479">
                  <a:extLst>
                    <a:ext uri="{9D8B030D-6E8A-4147-A177-3AD203B41FA5}">
                      <a16:colId xmlns:a16="http://schemas.microsoft.com/office/drawing/2014/main" val="2388735279"/>
                    </a:ext>
                  </a:extLst>
                </a:gridCol>
              </a:tblGrid>
              <a:tr h="370840">
                <a:tc>
                  <a:txBody>
                    <a:bodyPr/>
                    <a:lstStyle/>
                    <a:p>
                      <a:r>
                        <a:rPr lang="en-US" sz="1400" b="0" dirty="0">
                          <a:solidFill>
                            <a:schemeClr val="bg1"/>
                          </a:solidFill>
                          <a:effectLst/>
                          <a:latin typeface="+mn-lt"/>
                          <a:ea typeface="Times New Roman" panose="02020603050405020304" pitchFamily="18" charset="0"/>
                          <a:cs typeface="Times New Roman" panose="02020603050405020304" pitchFamily="18" charset="0"/>
                        </a:rPr>
                        <a:t>Blank</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i="0" u="none" strike="noStrike" cap="none" dirty="0">
                          <a:solidFill>
                            <a:schemeClr val="tx1"/>
                          </a:solidFill>
                          <a:effectLst/>
                          <a:latin typeface="+mn-lt"/>
                          <a:ea typeface="+mn-ea"/>
                          <a:cs typeface="+mn-cs"/>
                          <a:sym typeface="Arial"/>
                        </a:rPr>
                        <a:t>Concentration</a:t>
                      </a:r>
                      <a:endParaRPr lang="en-US" b="1" dirty="0">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i="0" u="none" strike="noStrike" cap="none" dirty="0">
                          <a:solidFill>
                            <a:schemeClr val="tx1"/>
                          </a:solidFill>
                          <a:effectLst/>
                          <a:latin typeface="+mn-lt"/>
                          <a:ea typeface="+mn-ea"/>
                          <a:cs typeface="+mn-cs"/>
                          <a:sym typeface="Arial"/>
                        </a:rPr>
                        <a:t>Functional Activity for Heparin Cofactor</a:t>
                      </a:r>
                      <a:endParaRPr lang="en-US" b="1" dirty="0">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cap="none" dirty="0">
                          <a:solidFill>
                            <a:schemeClr val="tx1"/>
                          </a:solidFill>
                          <a:effectLst/>
                          <a:latin typeface="+mn-lt"/>
                          <a:ea typeface="+mn-ea"/>
                          <a:cs typeface="+mn-cs"/>
                          <a:sym typeface="Arial"/>
                        </a:rPr>
                        <a:t>Functional Activity for Progressive A</a:t>
                      </a:r>
                      <a:r>
                        <a:rPr lang="en-US" sz="100" b="1" i="0" u="none" strike="noStrike" cap="none" baseline="0" dirty="0">
                          <a:solidFill>
                            <a:schemeClr val="tx1"/>
                          </a:solidFill>
                          <a:effectLst/>
                          <a:latin typeface="+mn-lt"/>
                          <a:ea typeface="+mn-ea"/>
                          <a:cs typeface="+mn-cs"/>
                          <a:sym typeface="Arial"/>
                        </a:rPr>
                        <a:t> </a:t>
                      </a:r>
                      <a:r>
                        <a:rPr lang="en-US" sz="1400" b="1" i="0" u="none" strike="noStrike" cap="none" dirty="0">
                          <a:solidFill>
                            <a:schemeClr val="tx1"/>
                          </a:solidFill>
                          <a:effectLst/>
                          <a:latin typeface="+mn-lt"/>
                          <a:ea typeface="+mn-ea"/>
                          <a:cs typeface="+mn-cs"/>
                          <a:sym typeface="Arial"/>
                        </a:rPr>
                        <a:t>T</a:t>
                      </a:r>
                      <a:endParaRPr lang="en-US" b="1" dirty="0">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8754043"/>
                  </a:ext>
                </a:extLst>
              </a:tr>
              <a:tr h="370840">
                <a:tc>
                  <a:txBody>
                    <a:bodyPr/>
                    <a:lstStyle/>
                    <a:p>
                      <a:r>
                        <a:rPr lang="en-US" sz="1400" b="0" i="0" u="none" strike="noStrike" cap="none" dirty="0">
                          <a:solidFill>
                            <a:schemeClr val="tx1"/>
                          </a:solidFill>
                          <a:effectLst/>
                          <a:latin typeface="+mn-lt"/>
                          <a:ea typeface="+mn-ea"/>
                          <a:cs typeface="+mn-cs"/>
                          <a:sym typeface="Arial"/>
                        </a:rPr>
                        <a:t>Type </a:t>
                      </a:r>
                      <a:r>
                        <a:rPr lang="en-US" sz="1400" b="0" i="0" u="none" strike="noStrike" cap="none" dirty="0">
                          <a:solidFill>
                            <a:schemeClr val="bg1"/>
                          </a:solidFill>
                          <a:effectLst/>
                          <a:latin typeface="+mn-lt"/>
                          <a:ea typeface="+mn-ea"/>
                          <a:cs typeface="+mn-cs"/>
                          <a:sym typeface="Arial"/>
                        </a:rPr>
                        <a:t>One</a:t>
                      </a:r>
                      <a:endParaRPr lang="en-US" dirty="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cap="none" dirty="0">
                          <a:solidFill>
                            <a:schemeClr val="tx1"/>
                          </a:solidFill>
                          <a:effectLst/>
                          <a:latin typeface="+mn-lt"/>
                          <a:ea typeface="+mn-ea"/>
                          <a:cs typeface="+mn-cs"/>
                          <a:sym typeface="Arial"/>
                        </a:rPr>
                        <a:t>Decreased</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cap="none" dirty="0">
                          <a:solidFill>
                            <a:schemeClr val="tx1"/>
                          </a:solidFill>
                          <a:effectLst/>
                          <a:latin typeface="+mn-lt"/>
                          <a:ea typeface="+mn-ea"/>
                          <a:cs typeface="+mn-cs"/>
                          <a:sym typeface="Arial"/>
                        </a:rPr>
                        <a:t>Decreased</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cap="none" dirty="0">
                          <a:solidFill>
                            <a:schemeClr val="tx1"/>
                          </a:solidFill>
                          <a:effectLst/>
                          <a:latin typeface="+mn-lt"/>
                          <a:ea typeface="+mn-ea"/>
                          <a:cs typeface="+mn-cs"/>
                          <a:sym typeface="Arial"/>
                        </a:rPr>
                        <a:t>Decreased</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2975190"/>
                  </a:ext>
                </a:extLst>
              </a:tr>
              <a:tr h="370840">
                <a:tc>
                  <a:txBody>
                    <a:bodyPr/>
                    <a:lstStyle/>
                    <a:p>
                      <a:r>
                        <a:rPr lang="en-US" sz="1400" b="0" i="0" u="none" strike="noStrike" cap="none" dirty="0">
                          <a:solidFill>
                            <a:schemeClr val="tx1"/>
                          </a:solidFill>
                          <a:effectLst/>
                          <a:latin typeface="+mn-lt"/>
                          <a:ea typeface="+mn-ea"/>
                          <a:cs typeface="+mn-cs"/>
                          <a:sym typeface="Arial"/>
                        </a:rPr>
                        <a:t>Type </a:t>
                      </a:r>
                      <a:r>
                        <a:rPr lang="en-US" sz="1400" b="0" i="0" u="none" strike="noStrike" cap="none" dirty="0">
                          <a:solidFill>
                            <a:schemeClr val="bg1"/>
                          </a:solidFill>
                          <a:effectLst/>
                          <a:latin typeface="+mn-lt"/>
                          <a:ea typeface="+mn-ea"/>
                          <a:cs typeface="+mn-cs"/>
                          <a:sym typeface="Arial"/>
                        </a:rPr>
                        <a:t>Two</a:t>
                      </a:r>
                      <a:endParaRPr lang="en-US" dirty="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4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400" b="0" i="0" u="none" strike="noStrike" kern="0" cap="none" spc="0" normalizeH="0" baseline="0" noProof="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4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9785801"/>
                  </a:ext>
                </a:extLst>
              </a:tr>
              <a:tr h="370840">
                <a:tc>
                  <a:txBody>
                    <a:bodyPr/>
                    <a:lstStyle/>
                    <a:p>
                      <a:pPr marL="233363" indent="0"/>
                      <a:r>
                        <a:rPr lang="en-US" sz="1400" b="0" i="0" u="none" strike="noStrike" cap="none" dirty="0">
                          <a:solidFill>
                            <a:schemeClr val="tx1"/>
                          </a:solidFill>
                          <a:effectLst/>
                          <a:latin typeface="+mn-lt"/>
                          <a:ea typeface="+mn-ea"/>
                          <a:cs typeface="+mn-cs"/>
                          <a:sym typeface="Arial"/>
                        </a:rPr>
                        <a:t>Active site defect (I</a:t>
                      </a:r>
                      <a:r>
                        <a:rPr lang="en-US" sz="100" b="0" i="0" u="none" strike="noStrike" cap="none" baseline="0" dirty="0">
                          <a:solidFill>
                            <a:schemeClr val="tx1"/>
                          </a:solidFill>
                          <a:effectLst/>
                          <a:latin typeface="+mn-lt"/>
                          <a:ea typeface="+mn-ea"/>
                          <a:cs typeface="+mn-cs"/>
                          <a:sym typeface="Arial"/>
                        </a:rPr>
                        <a:t> </a:t>
                      </a:r>
                      <a:r>
                        <a:rPr lang="en-US" sz="1400" b="0" i="0" u="none" strike="noStrike" cap="none" dirty="0" err="1">
                          <a:solidFill>
                            <a:schemeClr val="tx1"/>
                          </a:solidFill>
                          <a:effectLst/>
                          <a:latin typeface="+mn-lt"/>
                          <a:ea typeface="+mn-ea"/>
                          <a:cs typeface="+mn-cs"/>
                          <a:sym typeface="Arial"/>
                        </a:rPr>
                        <a:t>I</a:t>
                      </a:r>
                      <a:r>
                        <a:rPr lang="en-US" sz="100" b="0" i="0" u="none" strike="noStrike" cap="none" baseline="0"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a)</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cap="none" dirty="0">
                          <a:solidFill>
                            <a:schemeClr val="tx1"/>
                          </a:solidFill>
                          <a:effectLst/>
                          <a:latin typeface="+mn-lt"/>
                          <a:ea typeface="+mn-ea"/>
                          <a:cs typeface="+mn-cs"/>
                          <a:sym typeface="Arial"/>
                        </a:rPr>
                        <a:t>Normal</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cap="none" dirty="0">
                          <a:solidFill>
                            <a:schemeClr val="tx1"/>
                          </a:solidFill>
                          <a:effectLst/>
                          <a:latin typeface="+mn-lt"/>
                          <a:ea typeface="+mn-ea"/>
                          <a:cs typeface="+mn-cs"/>
                          <a:sym typeface="Arial"/>
                        </a:rPr>
                        <a:t>Decreased</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cap="none" dirty="0">
                          <a:solidFill>
                            <a:schemeClr val="tx1"/>
                          </a:solidFill>
                          <a:effectLst/>
                          <a:latin typeface="+mn-lt"/>
                          <a:ea typeface="+mn-ea"/>
                          <a:cs typeface="+mn-cs"/>
                          <a:sym typeface="Arial"/>
                        </a:rPr>
                        <a:t>Decreased</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3755532"/>
                  </a:ext>
                </a:extLst>
              </a:tr>
              <a:tr h="370840">
                <a:tc>
                  <a:txBody>
                    <a:bodyPr/>
                    <a:lstStyle/>
                    <a:p>
                      <a:pPr marL="233363" indent="0"/>
                      <a:r>
                        <a:rPr lang="en-US" sz="1400" b="0" i="0" u="none" strike="noStrike" cap="none" dirty="0">
                          <a:solidFill>
                            <a:schemeClr val="tx1"/>
                          </a:solidFill>
                          <a:effectLst/>
                          <a:latin typeface="+mn-lt"/>
                          <a:ea typeface="+mn-ea"/>
                          <a:cs typeface="+mn-cs"/>
                          <a:sym typeface="Arial"/>
                        </a:rPr>
                        <a:t>Heparin-binding site defect (I</a:t>
                      </a:r>
                      <a:r>
                        <a:rPr lang="en-US" sz="100" b="0" i="0" u="none" strike="noStrike" cap="none" baseline="0" dirty="0">
                          <a:solidFill>
                            <a:schemeClr val="tx1"/>
                          </a:solidFill>
                          <a:effectLst/>
                          <a:latin typeface="+mn-lt"/>
                          <a:ea typeface="+mn-ea"/>
                          <a:cs typeface="+mn-cs"/>
                          <a:sym typeface="Arial"/>
                        </a:rPr>
                        <a:t> </a:t>
                      </a:r>
                      <a:r>
                        <a:rPr lang="en-US" sz="1400" b="0" i="0" u="none" strike="noStrike" cap="none" dirty="0" err="1">
                          <a:solidFill>
                            <a:schemeClr val="tx1"/>
                          </a:solidFill>
                          <a:effectLst/>
                          <a:latin typeface="+mn-lt"/>
                          <a:ea typeface="+mn-ea"/>
                          <a:cs typeface="+mn-cs"/>
                          <a:sym typeface="Arial"/>
                        </a:rPr>
                        <a:t>I</a:t>
                      </a:r>
                      <a:r>
                        <a:rPr lang="en-US" sz="100" b="0" i="0" u="none" strike="noStrike" cap="none" baseline="0"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b)</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cap="none" dirty="0">
                          <a:solidFill>
                            <a:schemeClr val="tx1"/>
                          </a:solidFill>
                          <a:effectLst/>
                          <a:latin typeface="+mn-lt"/>
                          <a:ea typeface="+mn-ea"/>
                          <a:cs typeface="+mn-cs"/>
                          <a:sym typeface="Arial"/>
                        </a:rPr>
                        <a:t>Normal</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cap="none" dirty="0">
                          <a:solidFill>
                            <a:schemeClr val="tx1"/>
                          </a:solidFill>
                          <a:effectLst/>
                          <a:latin typeface="+mn-lt"/>
                          <a:ea typeface="+mn-ea"/>
                          <a:cs typeface="+mn-cs"/>
                          <a:sym typeface="Arial"/>
                        </a:rPr>
                        <a:t>Decreased</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cap="none" dirty="0">
                          <a:solidFill>
                            <a:schemeClr val="tx1"/>
                          </a:solidFill>
                          <a:effectLst/>
                          <a:latin typeface="+mn-lt"/>
                          <a:ea typeface="+mn-ea"/>
                          <a:cs typeface="+mn-cs"/>
                          <a:sym typeface="Arial"/>
                        </a:rPr>
                        <a:t>Normal</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2869302"/>
                  </a:ext>
                </a:extLst>
              </a:tr>
            </a:tbl>
          </a:graphicData>
        </a:graphic>
      </p:graphicFrame>
      <p:graphicFrame>
        <p:nvGraphicFramePr>
          <p:cNvPr id="3" name="Object 2">
            <a:extLst>
              <a:ext uri="{FF2B5EF4-FFF2-40B4-BE49-F238E27FC236}">
                <a16:creationId xmlns:a16="http://schemas.microsoft.com/office/drawing/2014/main" id="{D8314A7F-1725-4132-AFF4-CFC1F484C8D4}"/>
              </a:ext>
            </a:extLst>
          </p:cNvPr>
          <p:cNvGraphicFramePr>
            <a:graphicFrameLocks noChangeAspect="1"/>
          </p:cNvGraphicFramePr>
          <p:nvPr>
            <p:extLst>
              <p:ext uri="{D42A27DB-BD31-4B8C-83A1-F6EECF244321}">
                <p14:modId xmlns:p14="http://schemas.microsoft.com/office/powerpoint/2010/main" val="2958885191"/>
              </p:ext>
            </p:extLst>
          </p:nvPr>
        </p:nvGraphicFramePr>
        <p:xfrm>
          <a:off x="1210584" y="2334876"/>
          <a:ext cx="86360" cy="215899"/>
        </p:xfrm>
        <a:graphic>
          <a:graphicData uri="http://schemas.openxmlformats.org/presentationml/2006/ole">
            <mc:AlternateContent xmlns:mc="http://schemas.openxmlformats.org/markup-compatibility/2006">
              <mc:Choice xmlns:v="urn:schemas-microsoft-com:vml" Requires="v">
                <p:oleObj name="Equation" r:id="rId2" imgW="75960" imgH="190440" progId="Equation.DSMT4">
                  <p:embed/>
                </p:oleObj>
              </mc:Choice>
              <mc:Fallback>
                <p:oleObj name="Equation" r:id="rId2" imgW="75960" imgH="190440" progId="Equation.DSMT4">
                  <p:embed/>
                  <p:pic>
                    <p:nvPicPr>
                      <p:cNvPr id="3" name="Object 2">
                        <a:extLst>
                          <a:ext uri="{FF2B5EF4-FFF2-40B4-BE49-F238E27FC236}">
                            <a16:creationId xmlns:a16="http://schemas.microsoft.com/office/drawing/2014/main" id="{D8314A7F-1725-4132-AFF4-CFC1F484C8D4}"/>
                          </a:ext>
                        </a:extLst>
                      </p:cNvPr>
                      <p:cNvPicPr/>
                      <p:nvPr/>
                    </p:nvPicPr>
                    <p:blipFill>
                      <a:blip r:embed="rId3"/>
                      <a:stretch>
                        <a:fillRect/>
                      </a:stretch>
                    </p:blipFill>
                    <p:spPr>
                      <a:xfrm>
                        <a:off x="1210584" y="2334876"/>
                        <a:ext cx="86360" cy="215899"/>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59E1CEAD-E4D5-405A-B5B6-8FFFDE4C6306}"/>
              </a:ext>
            </a:extLst>
          </p:cNvPr>
          <p:cNvGraphicFramePr>
            <a:graphicFrameLocks noChangeAspect="1"/>
          </p:cNvGraphicFramePr>
          <p:nvPr>
            <p:extLst>
              <p:ext uri="{D42A27DB-BD31-4B8C-83A1-F6EECF244321}">
                <p14:modId xmlns:p14="http://schemas.microsoft.com/office/powerpoint/2010/main" val="3158320526"/>
              </p:ext>
            </p:extLst>
          </p:nvPr>
        </p:nvGraphicFramePr>
        <p:xfrm>
          <a:off x="1213192" y="2686364"/>
          <a:ext cx="141097" cy="211646"/>
        </p:xfrm>
        <a:graphic>
          <a:graphicData uri="http://schemas.openxmlformats.org/presentationml/2006/ole">
            <mc:AlternateContent xmlns:mc="http://schemas.openxmlformats.org/markup-compatibility/2006">
              <mc:Choice xmlns:v="urn:schemas-microsoft-com:vml" Requires="v">
                <p:oleObj name="Equation" r:id="rId4" imgW="126720" imgH="190440" progId="Equation.DSMT4">
                  <p:embed/>
                </p:oleObj>
              </mc:Choice>
              <mc:Fallback>
                <p:oleObj name="Equation" r:id="rId4" imgW="126720" imgH="190440" progId="Equation.DSMT4">
                  <p:embed/>
                  <p:pic>
                    <p:nvPicPr>
                      <p:cNvPr id="5" name="Object 4">
                        <a:extLst>
                          <a:ext uri="{FF2B5EF4-FFF2-40B4-BE49-F238E27FC236}">
                            <a16:creationId xmlns:a16="http://schemas.microsoft.com/office/drawing/2014/main" id="{59E1CEAD-E4D5-405A-B5B6-8FFFDE4C6306}"/>
                          </a:ext>
                        </a:extLst>
                      </p:cNvPr>
                      <p:cNvPicPr/>
                      <p:nvPr/>
                    </p:nvPicPr>
                    <p:blipFill>
                      <a:blip r:embed="rId5"/>
                      <a:stretch>
                        <a:fillRect/>
                      </a:stretch>
                    </p:blipFill>
                    <p:spPr>
                      <a:xfrm>
                        <a:off x="1213192" y="2686364"/>
                        <a:ext cx="141097" cy="211646"/>
                      </a:xfrm>
                      <a:prstGeom prst="rect">
                        <a:avLst/>
                      </a:prstGeom>
                    </p:spPr>
                  </p:pic>
                </p:oleObj>
              </mc:Fallback>
            </mc:AlternateContent>
          </a:graphicData>
        </a:graphic>
      </p:graphicFrame>
    </p:spTree>
    <p:extLst>
      <p:ext uri="{BB962C8B-B14F-4D97-AF65-F5344CB8AC3E}">
        <p14:creationId xmlns:p14="http://schemas.microsoft.com/office/powerpoint/2010/main" val="4170038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4A2F8-E610-41CF-8D8A-938286627DF6}"/>
              </a:ext>
            </a:extLst>
          </p:cNvPr>
          <p:cNvSpPr>
            <a:spLocks noGrp="1"/>
          </p:cNvSpPr>
          <p:nvPr>
            <p:ph type="title"/>
          </p:nvPr>
        </p:nvSpPr>
        <p:spPr/>
        <p:txBody>
          <a:bodyPr/>
          <a:lstStyle/>
          <a:p>
            <a:r>
              <a:rPr lang="en-US" dirty="0"/>
              <a:t>Protein C Deficiency </a:t>
            </a:r>
            <a:r>
              <a:rPr lang="en-US" sz="2000" b="0" dirty="0"/>
              <a:t>(1 of 4)</a:t>
            </a:r>
          </a:p>
        </p:txBody>
      </p:sp>
      <p:sp>
        <p:nvSpPr>
          <p:cNvPr id="3" name="Content Placeholder 2">
            <a:extLst>
              <a:ext uri="{FF2B5EF4-FFF2-40B4-BE49-F238E27FC236}">
                <a16:creationId xmlns:a16="http://schemas.microsoft.com/office/drawing/2014/main" id="{7C942244-1507-4444-B61B-1FB9195E9059}"/>
              </a:ext>
            </a:extLst>
          </p:cNvPr>
          <p:cNvSpPr>
            <a:spLocks noGrp="1"/>
          </p:cNvSpPr>
          <p:nvPr>
            <p:ph sz="quarter" idx="13"/>
          </p:nvPr>
        </p:nvSpPr>
        <p:spPr>
          <a:xfrm>
            <a:off x="457201" y="1955648"/>
            <a:ext cx="8229600" cy="3006147"/>
          </a:xfrm>
        </p:spPr>
        <p:txBody>
          <a:bodyPr/>
          <a:lstStyle/>
          <a:p>
            <a:r>
              <a:rPr lang="en-US" altLang="en-US" dirty="0">
                <a:cs typeface="Calibri" panose="020F0502020204030204" pitchFamily="34" charset="0"/>
              </a:rPr>
              <a:t>Pathophysiology</a:t>
            </a:r>
          </a:p>
          <a:p>
            <a:pPr lvl="1" indent="-283464"/>
            <a:r>
              <a:rPr lang="en-US" altLang="en-US" dirty="0">
                <a:cs typeface="Calibri" panose="020F0502020204030204" pitchFamily="34" charset="0"/>
              </a:rPr>
              <a:t>Reduction of P</a:t>
            </a:r>
            <a:r>
              <a:rPr lang="en-US" altLang="en-US" sz="100" dirty="0">
                <a:cs typeface="Calibri" panose="020F0502020204030204" pitchFamily="34" charset="0"/>
              </a:rPr>
              <a:t> </a:t>
            </a:r>
            <a:r>
              <a:rPr lang="en-US" altLang="en-US" dirty="0">
                <a:cs typeface="Calibri" panose="020F0502020204030204" pitchFamily="34" charset="0"/>
              </a:rPr>
              <a:t>C</a:t>
            </a:r>
          </a:p>
          <a:p>
            <a:pPr lvl="2"/>
            <a:r>
              <a:rPr lang="en-US" altLang="en-US" dirty="0">
                <a:cs typeface="Calibri" panose="020F0502020204030204" pitchFamily="34" charset="0"/>
              </a:rPr>
              <a:t>To ~50% of normal predisposes to venous thrombosis</a:t>
            </a:r>
          </a:p>
          <a:p>
            <a:pPr lvl="1" indent="-283464"/>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D inheritance</a:t>
            </a:r>
          </a:p>
          <a:p>
            <a:pPr lvl="2"/>
            <a:r>
              <a:rPr lang="en-US" altLang="en-US" dirty="0">
                <a:cs typeface="Calibri" panose="020F0502020204030204" pitchFamily="34" charset="0"/>
              </a:rPr>
              <a:t>~6% of familial thrombophilia cases</a:t>
            </a:r>
          </a:p>
          <a:p>
            <a:pPr lvl="1" indent="-283464"/>
            <a:r>
              <a:rPr lang="en-US" altLang="en-US" dirty="0">
                <a:cs typeface="Calibri" panose="020F0502020204030204" pitchFamily="34" charset="0"/>
              </a:rPr>
              <a:t>&gt;350 different mutations described</a:t>
            </a:r>
          </a:p>
        </p:txBody>
      </p:sp>
      <p:sp>
        <p:nvSpPr>
          <p:cNvPr id="8" name="Content Placeholder 7">
            <a:extLst>
              <a:ext uri="{FF2B5EF4-FFF2-40B4-BE49-F238E27FC236}">
                <a16:creationId xmlns:a16="http://schemas.microsoft.com/office/drawing/2014/main" id="{7C7D82E3-D6CF-4199-80CC-5666C21806CB}"/>
              </a:ext>
            </a:extLst>
          </p:cNvPr>
          <p:cNvSpPr>
            <a:spLocks noGrp="1"/>
          </p:cNvSpPr>
          <p:nvPr>
            <p:ph sz="quarter" idx="14"/>
          </p:nvPr>
        </p:nvSpPr>
        <p:spPr>
          <a:xfrm>
            <a:off x="457200" y="4595814"/>
            <a:ext cx="1981200" cy="461105"/>
          </a:xfrm>
        </p:spPr>
        <p:txBody>
          <a:bodyPr/>
          <a:lstStyle/>
          <a:p>
            <a:pPr lvl="2"/>
            <a:r>
              <a:rPr lang="en-US" dirty="0"/>
              <a:t>Type</a:t>
            </a:r>
          </a:p>
        </p:txBody>
      </p:sp>
      <p:sp>
        <p:nvSpPr>
          <p:cNvPr id="9" name="Content Placeholder 8">
            <a:extLst>
              <a:ext uri="{FF2B5EF4-FFF2-40B4-BE49-F238E27FC236}">
                <a16:creationId xmlns:a16="http://schemas.microsoft.com/office/drawing/2014/main" id="{CA209871-3CA6-49AC-B8B0-B73ECB7C39FF}"/>
              </a:ext>
            </a:extLst>
          </p:cNvPr>
          <p:cNvSpPr>
            <a:spLocks noGrp="1"/>
          </p:cNvSpPr>
          <p:nvPr>
            <p:ph sz="quarter" idx="15"/>
          </p:nvPr>
        </p:nvSpPr>
        <p:spPr>
          <a:xfrm>
            <a:off x="1877558" y="4605920"/>
            <a:ext cx="4729397" cy="430787"/>
          </a:xfrm>
        </p:spPr>
        <p:txBody>
          <a:bodyPr/>
          <a:lstStyle/>
          <a:p>
            <a:pPr marL="432" indent="0">
              <a:buNone/>
            </a:pPr>
            <a:r>
              <a:rPr lang="en-US" altLang="en-US" dirty="0">
                <a:cs typeface="Calibri" panose="020F0502020204030204" pitchFamily="34" charset="0"/>
              </a:rPr>
              <a:t>deficiency-quantitative deficiency</a:t>
            </a:r>
            <a:endParaRPr lang="en-US" dirty="0"/>
          </a:p>
        </p:txBody>
      </p:sp>
      <p:sp>
        <p:nvSpPr>
          <p:cNvPr id="10" name="Content Placeholder 9">
            <a:extLst>
              <a:ext uri="{FF2B5EF4-FFF2-40B4-BE49-F238E27FC236}">
                <a16:creationId xmlns:a16="http://schemas.microsoft.com/office/drawing/2014/main" id="{3979CF02-9D0B-44C3-99BE-E6A23A0AA5A1}"/>
              </a:ext>
            </a:extLst>
          </p:cNvPr>
          <p:cNvSpPr>
            <a:spLocks noGrp="1"/>
          </p:cNvSpPr>
          <p:nvPr>
            <p:ph sz="quarter" idx="16"/>
          </p:nvPr>
        </p:nvSpPr>
        <p:spPr>
          <a:xfrm>
            <a:off x="457201" y="5113840"/>
            <a:ext cx="1943099" cy="461105"/>
          </a:xfrm>
        </p:spPr>
        <p:txBody>
          <a:bodyPr/>
          <a:lstStyle/>
          <a:p>
            <a:pPr lvl="2"/>
            <a:r>
              <a:rPr lang="en-US" dirty="0"/>
              <a:t>Type</a:t>
            </a:r>
          </a:p>
        </p:txBody>
      </p:sp>
      <p:sp>
        <p:nvSpPr>
          <p:cNvPr id="11" name="Content Placeholder 10">
            <a:extLst>
              <a:ext uri="{FF2B5EF4-FFF2-40B4-BE49-F238E27FC236}">
                <a16:creationId xmlns:a16="http://schemas.microsoft.com/office/drawing/2014/main" id="{90B6E8A2-A2D4-4BEC-AC03-5C98D068A064}"/>
              </a:ext>
            </a:extLst>
          </p:cNvPr>
          <p:cNvSpPr>
            <a:spLocks noGrp="1"/>
          </p:cNvSpPr>
          <p:nvPr>
            <p:ph sz="quarter" idx="17"/>
          </p:nvPr>
        </p:nvSpPr>
        <p:spPr>
          <a:xfrm>
            <a:off x="1959928" y="5119342"/>
            <a:ext cx="4534525" cy="461105"/>
          </a:xfrm>
        </p:spPr>
        <p:txBody>
          <a:bodyPr/>
          <a:lstStyle/>
          <a:p>
            <a:pPr marL="432" indent="0">
              <a:buNone/>
            </a:pPr>
            <a:r>
              <a:rPr lang="en-US" altLang="en-US" dirty="0">
                <a:cs typeface="Calibri" panose="020F0502020204030204" pitchFamily="34" charset="0"/>
              </a:rPr>
              <a:t>deficiency-qualitative deficiency</a:t>
            </a:r>
            <a:endParaRPr lang="en-US" dirty="0"/>
          </a:p>
        </p:txBody>
      </p:sp>
      <p:graphicFrame>
        <p:nvGraphicFramePr>
          <p:cNvPr id="13" name="Object 12" descr="One">
            <a:extLst>
              <a:ext uri="{FF2B5EF4-FFF2-40B4-BE49-F238E27FC236}">
                <a16:creationId xmlns:a16="http://schemas.microsoft.com/office/drawing/2014/main" id="{EFB1B7EC-FF4D-4ECC-B40B-F3A00AC4F3F1}"/>
              </a:ext>
            </a:extLst>
          </p:cNvPr>
          <p:cNvGraphicFramePr>
            <a:graphicFrameLocks noChangeAspect="1"/>
          </p:cNvGraphicFramePr>
          <p:nvPr>
            <p:extLst>
              <p:ext uri="{D42A27DB-BD31-4B8C-83A1-F6EECF244321}">
                <p14:modId xmlns:p14="http://schemas.microsoft.com/office/powerpoint/2010/main" val="609449665"/>
              </p:ext>
            </p:extLst>
          </p:nvPr>
        </p:nvGraphicFramePr>
        <p:xfrm>
          <a:off x="1676156" y="4619395"/>
          <a:ext cx="88900" cy="279400"/>
        </p:xfrm>
        <a:graphic>
          <a:graphicData uri="http://schemas.openxmlformats.org/presentationml/2006/ole">
            <mc:AlternateContent xmlns:mc="http://schemas.openxmlformats.org/markup-compatibility/2006">
              <mc:Choice xmlns:v="urn:schemas-microsoft-com:vml" Requires="v">
                <p:oleObj name="Equation" r:id="rId2" imgW="88560" imgH="279360" progId="Equation.DSMT4">
                  <p:embed/>
                </p:oleObj>
              </mc:Choice>
              <mc:Fallback>
                <p:oleObj name="Equation" r:id="rId2" imgW="88560" imgH="279360" progId="Equation.DSMT4">
                  <p:embed/>
                  <p:pic>
                    <p:nvPicPr>
                      <p:cNvPr id="13" name="Object 12" descr="One">
                        <a:extLst>
                          <a:ext uri="{FF2B5EF4-FFF2-40B4-BE49-F238E27FC236}">
                            <a16:creationId xmlns:a16="http://schemas.microsoft.com/office/drawing/2014/main" id="{EFB1B7EC-FF4D-4ECC-B40B-F3A00AC4F3F1}"/>
                          </a:ext>
                        </a:extLst>
                      </p:cNvPr>
                      <p:cNvPicPr/>
                      <p:nvPr/>
                    </p:nvPicPr>
                    <p:blipFill>
                      <a:blip r:embed="rId3"/>
                      <a:stretch>
                        <a:fillRect/>
                      </a:stretch>
                    </p:blipFill>
                    <p:spPr>
                      <a:xfrm>
                        <a:off x="1676156" y="4619395"/>
                        <a:ext cx="88900" cy="279400"/>
                      </a:xfrm>
                      <a:prstGeom prst="rect">
                        <a:avLst/>
                      </a:prstGeom>
                    </p:spPr>
                  </p:pic>
                </p:oleObj>
              </mc:Fallback>
            </mc:AlternateContent>
          </a:graphicData>
        </a:graphic>
      </p:graphicFrame>
      <p:graphicFrame>
        <p:nvGraphicFramePr>
          <p:cNvPr id="14" name="Object 13" descr="Two">
            <a:extLst>
              <a:ext uri="{FF2B5EF4-FFF2-40B4-BE49-F238E27FC236}">
                <a16:creationId xmlns:a16="http://schemas.microsoft.com/office/drawing/2014/main" id="{7348DE8E-3AA2-498F-8B6C-5D41B2996642}"/>
              </a:ext>
            </a:extLst>
          </p:cNvPr>
          <p:cNvGraphicFramePr>
            <a:graphicFrameLocks noChangeAspect="1"/>
          </p:cNvGraphicFramePr>
          <p:nvPr>
            <p:extLst>
              <p:ext uri="{D42A27DB-BD31-4B8C-83A1-F6EECF244321}">
                <p14:modId xmlns:p14="http://schemas.microsoft.com/office/powerpoint/2010/main" val="1793809757"/>
              </p:ext>
            </p:extLst>
          </p:nvPr>
        </p:nvGraphicFramePr>
        <p:xfrm>
          <a:off x="1712458" y="5161973"/>
          <a:ext cx="165100" cy="279400"/>
        </p:xfrm>
        <a:graphic>
          <a:graphicData uri="http://schemas.openxmlformats.org/presentationml/2006/ole">
            <mc:AlternateContent xmlns:mc="http://schemas.openxmlformats.org/markup-compatibility/2006">
              <mc:Choice xmlns:v="urn:schemas-microsoft-com:vml" Requires="v">
                <p:oleObj name="Equation" r:id="rId4" imgW="164880" imgH="279360" progId="Equation.DSMT4">
                  <p:embed/>
                </p:oleObj>
              </mc:Choice>
              <mc:Fallback>
                <p:oleObj name="Equation" r:id="rId4" imgW="164880" imgH="279360" progId="Equation.DSMT4">
                  <p:embed/>
                  <p:pic>
                    <p:nvPicPr>
                      <p:cNvPr id="14" name="Object 13" descr="Two">
                        <a:extLst>
                          <a:ext uri="{FF2B5EF4-FFF2-40B4-BE49-F238E27FC236}">
                            <a16:creationId xmlns:a16="http://schemas.microsoft.com/office/drawing/2014/main" id="{7348DE8E-3AA2-498F-8B6C-5D41B2996642}"/>
                          </a:ext>
                        </a:extLst>
                      </p:cNvPr>
                      <p:cNvPicPr/>
                      <p:nvPr/>
                    </p:nvPicPr>
                    <p:blipFill>
                      <a:blip r:embed="rId5"/>
                      <a:stretch>
                        <a:fillRect/>
                      </a:stretch>
                    </p:blipFill>
                    <p:spPr>
                      <a:xfrm>
                        <a:off x="1712458" y="5161973"/>
                        <a:ext cx="165100" cy="279400"/>
                      </a:xfrm>
                      <a:prstGeom prst="rect">
                        <a:avLst/>
                      </a:prstGeom>
                    </p:spPr>
                  </p:pic>
                </p:oleObj>
              </mc:Fallback>
            </mc:AlternateContent>
          </a:graphicData>
        </a:graphic>
      </p:graphicFrame>
    </p:spTree>
    <p:extLst>
      <p:ext uri="{BB962C8B-B14F-4D97-AF65-F5344CB8AC3E}">
        <p14:creationId xmlns:p14="http://schemas.microsoft.com/office/powerpoint/2010/main" val="2642245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4A2F8-E610-41CF-8D8A-938286627DF6}"/>
              </a:ext>
            </a:extLst>
          </p:cNvPr>
          <p:cNvSpPr>
            <a:spLocks noGrp="1"/>
          </p:cNvSpPr>
          <p:nvPr>
            <p:ph type="title"/>
          </p:nvPr>
        </p:nvSpPr>
        <p:spPr/>
        <p:txBody>
          <a:bodyPr/>
          <a:lstStyle/>
          <a:p>
            <a:r>
              <a:rPr lang="en-US" dirty="0"/>
              <a:t>Protein C Deficiency </a:t>
            </a:r>
            <a:r>
              <a:rPr lang="en-US" sz="2000" b="0" dirty="0"/>
              <a:t>(2 of 4)</a:t>
            </a:r>
          </a:p>
        </p:txBody>
      </p:sp>
      <p:sp>
        <p:nvSpPr>
          <p:cNvPr id="3" name="Content Placeholder 2">
            <a:extLst>
              <a:ext uri="{FF2B5EF4-FFF2-40B4-BE49-F238E27FC236}">
                <a16:creationId xmlns:a16="http://schemas.microsoft.com/office/drawing/2014/main" id="{7C942244-1507-4444-B61B-1FB9195E9059}"/>
              </a:ext>
            </a:extLst>
          </p:cNvPr>
          <p:cNvSpPr>
            <a:spLocks noGrp="1"/>
          </p:cNvSpPr>
          <p:nvPr>
            <p:ph sz="quarter" idx="13"/>
          </p:nvPr>
        </p:nvSpPr>
        <p:spPr>
          <a:xfrm>
            <a:off x="457200" y="1937326"/>
            <a:ext cx="8229600" cy="4434275"/>
          </a:xfrm>
        </p:spPr>
        <p:txBody>
          <a:bodyPr/>
          <a:lstStyle/>
          <a:p>
            <a:r>
              <a:rPr lang="en-US" altLang="en-US" dirty="0">
                <a:cs typeface="Calibri" panose="020F0502020204030204" pitchFamily="34" charset="0"/>
              </a:rPr>
              <a:t>Predisposes to thrombosis because</a:t>
            </a:r>
          </a:p>
          <a:p>
            <a:pPr lvl="1"/>
            <a:r>
              <a:rPr lang="en-US" altLang="en-US" dirty="0">
                <a:cs typeface="Calibri" panose="020F0502020204030204" pitchFamily="34" charset="0"/>
              </a:rPr>
              <a:t>↓ capacity to destroy F</a:t>
            </a:r>
            <a:r>
              <a:rPr lang="en-US" altLang="en-US" sz="100" dirty="0">
                <a:solidFill>
                  <a:schemeClr val="bg1"/>
                </a:solidFill>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a and F</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a</a:t>
            </a:r>
          </a:p>
          <a:p>
            <a:pPr lvl="1"/>
            <a:r>
              <a:rPr lang="en-US" altLang="en-US" dirty="0">
                <a:cs typeface="Calibri" panose="020F0502020204030204" pitchFamily="34" charset="0"/>
              </a:rPr>
              <a:t>Results in an ↑ generation of thrombin and fibrin</a:t>
            </a:r>
          </a:p>
          <a:p>
            <a:pPr lvl="1"/>
            <a:r>
              <a:rPr lang="en-US" altLang="en-US" dirty="0">
                <a:cs typeface="Calibri" panose="020F0502020204030204" pitchFamily="34" charset="0"/>
              </a:rPr>
              <a:t>Loss of cytoprotective effects (anti-inflammatory and anti-apoptotic) of A</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C binding to E</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C</a:t>
            </a:r>
            <a:r>
              <a:rPr lang="en-US" altLang="en-US" sz="100" dirty="0">
                <a:cs typeface="Calibri" panose="020F0502020204030204" pitchFamily="34" charset="0"/>
              </a:rPr>
              <a:t> </a:t>
            </a:r>
            <a:r>
              <a:rPr lang="en-US" altLang="en-US" dirty="0">
                <a:cs typeface="Calibri" panose="020F0502020204030204" pitchFamily="34" charset="0"/>
              </a:rPr>
              <a:t>R</a:t>
            </a:r>
          </a:p>
        </p:txBody>
      </p:sp>
    </p:spTree>
    <p:extLst>
      <p:ext uri="{BB962C8B-B14F-4D97-AF65-F5344CB8AC3E}">
        <p14:creationId xmlns:p14="http://schemas.microsoft.com/office/powerpoint/2010/main" val="2111889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4A2F8-E610-41CF-8D8A-938286627DF6}"/>
              </a:ext>
            </a:extLst>
          </p:cNvPr>
          <p:cNvSpPr>
            <a:spLocks noGrp="1"/>
          </p:cNvSpPr>
          <p:nvPr>
            <p:ph type="title"/>
          </p:nvPr>
        </p:nvSpPr>
        <p:spPr/>
        <p:txBody>
          <a:bodyPr/>
          <a:lstStyle/>
          <a:p>
            <a:r>
              <a:rPr lang="en-US" dirty="0"/>
              <a:t>Protein C Deficiency </a:t>
            </a:r>
            <a:r>
              <a:rPr lang="en-US" sz="2000" b="0" dirty="0"/>
              <a:t>(3 of 4)</a:t>
            </a:r>
          </a:p>
        </p:txBody>
      </p:sp>
      <p:sp>
        <p:nvSpPr>
          <p:cNvPr id="3" name="Content Placeholder 2">
            <a:extLst>
              <a:ext uri="{FF2B5EF4-FFF2-40B4-BE49-F238E27FC236}">
                <a16:creationId xmlns:a16="http://schemas.microsoft.com/office/drawing/2014/main" id="{7C942244-1507-4444-B61B-1FB9195E9059}"/>
              </a:ext>
            </a:extLst>
          </p:cNvPr>
          <p:cNvSpPr>
            <a:spLocks noGrp="1"/>
          </p:cNvSpPr>
          <p:nvPr>
            <p:ph sz="quarter" idx="13"/>
          </p:nvPr>
        </p:nvSpPr>
        <p:spPr>
          <a:xfrm>
            <a:off x="457199" y="1826730"/>
            <a:ext cx="8556171" cy="4815899"/>
          </a:xfrm>
        </p:spPr>
        <p:txBody>
          <a:bodyPr/>
          <a:lstStyle/>
          <a:p>
            <a:r>
              <a:rPr lang="en-US" altLang="en-US" dirty="0">
                <a:cs typeface="Calibri" panose="020F0502020204030204" pitchFamily="34" charset="0"/>
              </a:rPr>
              <a:t>Heterozygotes</a:t>
            </a:r>
          </a:p>
          <a:p>
            <a:pPr lvl="1"/>
            <a:r>
              <a:rPr lang="en-US" altLang="en-US" dirty="0">
                <a:cs typeface="Calibri" panose="020F0502020204030204" pitchFamily="34" charset="0"/>
              </a:rPr>
              <a:t>40-60% of normal</a:t>
            </a:r>
          </a:p>
          <a:p>
            <a:pPr lvl="1"/>
            <a:r>
              <a:rPr lang="en-US" altLang="en-US" dirty="0">
                <a:cs typeface="Calibri" panose="020F0502020204030204" pitchFamily="34" charset="0"/>
              </a:rPr>
              <a:t>May experience purpura fulminans-like episode with initiation of Coumadin therapy</a:t>
            </a:r>
          </a:p>
          <a:p>
            <a:pPr lvl="2"/>
            <a:r>
              <a:rPr lang="en-US" altLang="en-US" dirty="0">
                <a:cs typeface="Calibri" panose="020F0502020204030204" pitchFamily="34" charset="0"/>
              </a:rPr>
              <a:t>Transient hypercoagulable state</a:t>
            </a:r>
          </a:p>
          <a:p>
            <a:pPr lvl="2"/>
            <a:r>
              <a:rPr lang="en-US" altLang="en-US" dirty="0">
                <a:cs typeface="Calibri" panose="020F0502020204030204" pitchFamily="34" charset="0"/>
              </a:rPr>
              <a:t>Due to shorter half-life of P</a:t>
            </a:r>
            <a:r>
              <a:rPr lang="en-US" altLang="en-US" sz="100" dirty="0">
                <a:cs typeface="Calibri" panose="020F0502020204030204" pitchFamily="34" charset="0"/>
              </a:rPr>
              <a:t> </a:t>
            </a:r>
            <a:r>
              <a:rPr lang="en-US" altLang="en-US" dirty="0">
                <a:cs typeface="Calibri" panose="020F0502020204030204" pitchFamily="34" charset="0"/>
              </a:rPr>
              <a:t>C compared to vitamin K-dependent procoagulant proteins</a:t>
            </a:r>
          </a:p>
          <a:p>
            <a:r>
              <a:rPr lang="en-US" altLang="en-US" dirty="0">
                <a:cs typeface="Calibri" panose="020F0502020204030204" pitchFamily="34" charset="0"/>
              </a:rPr>
              <a:t>Homozygotes and double heterozygotes</a:t>
            </a:r>
          </a:p>
          <a:p>
            <a:pPr lvl="1"/>
            <a:r>
              <a:rPr lang="en-US" altLang="en-US" dirty="0">
                <a:cs typeface="Calibri" panose="020F0502020204030204" pitchFamily="34" charset="0"/>
              </a:rPr>
              <a:t>Purpura fulminans (usually associated with &lt;5% P</a:t>
            </a:r>
            <a:r>
              <a:rPr lang="en-US" altLang="en-US" sz="100" dirty="0">
                <a:cs typeface="Calibri" panose="020F0502020204030204" pitchFamily="34" charset="0"/>
              </a:rPr>
              <a:t> </a:t>
            </a:r>
            <a:r>
              <a:rPr lang="en-US" altLang="en-US" dirty="0">
                <a:cs typeface="Calibri" panose="020F0502020204030204" pitchFamily="34" charset="0"/>
              </a:rPr>
              <a:t>C activity)</a:t>
            </a:r>
          </a:p>
          <a:p>
            <a:pPr lvl="2"/>
            <a:r>
              <a:rPr lang="en-US" altLang="en-US" dirty="0">
                <a:cs typeface="Calibri" panose="020F0502020204030204" pitchFamily="34" charset="0"/>
              </a:rPr>
              <a:t>Require P</a:t>
            </a:r>
            <a:r>
              <a:rPr lang="en-US" altLang="en-US" sz="100" dirty="0">
                <a:cs typeface="Calibri" panose="020F0502020204030204" pitchFamily="34" charset="0"/>
              </a:rPr>
              <a:t> </a:t>
            </a:r>
            <a:r>
              <a:rPr lang="en-US" altLang="en-US" dirty="0">
                <a:cs typeface="Calibri" panose="020F0502020204030204" pitchFamily="34" charset="0"/>
              </a:rPr>
              <a:t>C replacement/lifetime anticoagulation</a:t>
            </a:r>
          </a:p>
        </p:txBody>
      </p:sp>
    </p:spTree>
    <p:extLst>
      <p:ext uri="{BB962C8B-B14F-4D97-AF65-F5344CB8AC3E}">
        <p14:creationId xmlns:p14="http://schemas.microsoft.com/office/powerpoint/2010/main" val="1343067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4A2F8-E610-41CF-8D8A-938286627DF6}"/>
              </a:ext>
            </a:extLst>
          </p:cNvPr>
          <p:cNvSpPr>
            <a:spLocks noGrp="1"/>
          </p:cNvSpPr>
          <p:nvPr>
            <p:ph type="title"/>
          </p:nvPr>
        </p:nvSpPr>
        <p:spPr/>
        <p:txBody>
          <a:bodyPr/>
          <a:lstStyle/>
          <a:p>
            <a:r>
              <a:rPr lang="en-US" dirty="0"/>
              <a:t>Protein C Deficiency </a:t>
            </a:r>
            <a:r>
              <a:rPr lang="en-US" sz="2000" b="0" dirty="0"/>
              <a:t>(4 of 4)</a:t>
            </a:r>
          </a:p>
        </p:txBody>
      </p:sp>
      <p:sp>
        <p:nvSpPr>
          <p:cNvPr id="3" name="Content Placeholder 2">
            <a:extLst>
              <a:ext uri="{FF2B5EF4-FFF2-40B4-BE49-F238E27FC236}">
                <a16:creationId xmlns:a16="http://schemas.microsoft.com/office/drawing/2014/main" id="{7C942244-1507-4444-B61B-1FB9195E9059}"/>
              </a:ext>
            </a:extLst>
          </p:cNvPr>
          <p:cNvSpPr>
            <a:spLocks noGrp="1"/>
          </p:cNvSpPr>
          <p:nvPr>
            <p:ph sz="quarter" idx="13"/>
          </p:nvPr>
        </p:nvSpPr>
        <p:spPr>
          <a:xfrm>
            <a:off x="457200" y="1939489"/>
            <a:ext cx="8556171" cy="4752399"/>
          </a:xfrm>
        </p:spPr>
        <p:txBody>
          <a:bodyPr/>
          <a:lstStyle/>
          <a:p>
            <a:r>
              <a:rPr lang="en-US" altLang="en-US" dirty="0">
                <a:cs typeface="Calibri" panose="020F0502020204030204" pitchFamily="34" charset="0"/>
              </a:rPr>
              <a:t>Acquired deficiencies</a:t>
            </a:r>
          </a:p>
          <a:p>
            <a:pPr lvl="1"/>
            <a:r>
              <a:rPr lang="en-US" altLang="en-US" dirty="0">
                <a:cs typeface="Calibri" panose="020F0502020204030204" pitchFamily="34" charset="0"/>
              </a:rPr>
              <a:t>Newborns, hepatic disease, D</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C, severe infection, septic shock, post-operative, oral anticoagulation, vitamin K deficiency</a:t>
            </a:r>
          </a:p>
          <a:p>
            <a:r>
              <a:rPr lang="en-US" altLang="en-US" dirty="0">
                <a:cs typeface="Calibri" panose="020F0502020204030204" pitchFamily="34" charset="0"/>
              </a:rPr>
              <a:t>Treatment</a:t>
            </a:r>
          </a:p>
          <a:p>
            <a:pPr lvl="1"/>
            <a:r>
              <a:rPr lang="en-US" altLang="en-US" dirty="0">
                <a:cs typeface="Calibri" panose="020F0502020204030204" pitchFamily="34" charset="0"/>
              </a:rPr>
              <a:t>Heparin, followed by oral anticoagulant</a:t>
            </a:r>
          </a:p>
          <a:p>
            <a:pPr lvl="1"/>
            <a:r>
              <a:rPr lang="en-US" altLang="en-US" dirty="0">
                <a:cs typeface="Calibri" panose="020F0502020204030204" pitchFamily="34" charset="0"/>
              </a:rPr>
              <a:t>Prophylactic R</a:t>
            </a:r>
            <a:r>
              <a:rPr lang="en-US" altLang="en-US" sz="100" dirty="0">
                <a:cs typeface="Calibri" panose="020F0502020204030204" pitchFamily="34" charset="0"/>
              </a:rPr>
              <a:t> </a:t>
            </a:r>
            <a:r>
              <a:rPr lang="en-US" altLang="en-US" dirty="0">
                <a:cs typeface="Calibri" panose="020F0502020204030204" pitchFamily="34" charset="0"/>
              </a:rPr>
              <a:t>x if repeated T</a:t>
            </a:r>
            <a:r>
              <a:rPr lang="en-US" altLang="en-US" sz="100" dirty="0">
                <a:cs typeface="Calibri" panose="020F0502020204030204" pitchFamily="34" charset="0"/>
              </a:rPr>
              <a:t> </a:t>
            </a:r>
            <a:r>
              <a:rPr lang="en-US" altLang="en-US" dirty="0">
                <a:cs typeface="Calibri" panose="020F0502020204030204" pitchFamily="34" charset="0"/>
              </a:rPr>
              <a:t>E</a:t>
            </a:r>
          </a:p>
        </p:txBody>
      </p:sp>
    </p:spTree>
    <p:extLst>
      <p:ext uri="{BB962C8B-B14F-4D97-AF65-F5344CB8AC3E}">
        <p14:creationId xmlns:p14="http://schemas.microsoft.com/office/powerpoint/2010/main" val="3526259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5F206-4942-4677-8CB7-B10C56C02833}"/>
              </a:ext>
            </a:extLst>
          </p:cNvPr>
          <p:cNvSpPr>
            <a:spLocks noGrp="1"/>
          </p:cNvSpPr>
          <p:nvPr>
            <p:ph type="title"/>
          </p:nvPr>
        </p:nvSpPr>
        <p:spPr/>
        <p:txBody>
          <a:bodyPr/>
          <a:lstStyle/>
          <a:p>
            <a:r>
              <a:rPr lang="en-US" dirty="0"/>
              <a:t>Introduction </a:t>
            </a:r>
            <a:r>
              <a:rPr lang="en-US" sz="2000" b="0" dirty="0"/>
              <a:t>(2 of 2)</a:t>
            </a:r>
          </a:p>
        </p:txBody>
      </p:sp>
      <p:sp>
        <p:nvSpPr>
          <p:cNvPr id="3" name="Content Placeholder 2">
            <a:extLst>
              <a:ext uri="{FF2B5EF4-FFF2-40B4-BE49-F238E27FC236}">
                <a16:creationId xmlns:a16="http://schemas.microsoft.com/office/drawing/2014/main" id="{64FA9F76-71E2-4424-BE87-137ACA838685}"/>
              </a:ext>
            </a:extLst>
          </p:cNvPr>
          <p:cNvSpPr>
            <a:spLocks noGrp="1"/>
          </p:cNvSpPr>
          <p:nvPr>
            <p:ph sz="quarter" idx="13"/>
          </p:nvPr>
        </p:nvSpPr>
        <p:spPr>
          <a:xfrm>
            <a:off x="457200" y="1903459"/>
            <a:ext cx="8420100" cy="4583217"/>
          </a:xfrm>
        </p:spPr>
        <p:txBody>
          <a:bodyPr/>
          <a:lstStyle/>
          <a:p>
            <a:r>
              <a:rPr lang="en-US" altLang="en-US" dirty="0">
                <a:cs typeface="Calibri" panose="020F0502020204030204" pitchFamily="34" charset="0"/>
              </a:rPr>
              <a:t>Thrombus may enlarge</a:t>
            </a:r>
            <a:endParaRPr lang="en-US" altLang="en-US" dirty="0">
              <a:cs typeface="Calibri" panose="020F0502020204030204" pitchFamily="34" charset="0"/>
              <a:sym typeface="Wingdings" panose="05000000000000000000" pitchFamily="2" charset="2"/>
            </a:endParaRPr>
          </a:p>
          <a:p>
            <a:pPr lvl="1"/>
            <a:r>
              <a:rPr lang="en-US" altLang="en-US" dirty="0">
                <a:cs typeface="Calibri" panose="020F0502020204030204" pitchFamily="34" charset="0"/>
              </a:rPr>
              <a:t>Local obstruction of the blood vessel (ischemia)</a:t>
            </a:r>
          </a:p>
          <a:p>
            <a:pPr lvl="1"/>
            <a:r>
              <a:rPr lang="en-US" altLang="en-US" dirty="0">
                <a:cs typeface="Calibri" panose="020F0502020204030204" pitchFamily="34" charset="0"/>
              </a:rPr>
              <a:t>Death of the tissue supplied by that vessel (necrosis)</a:t>
            </a:r>
          </a:p>
          <a:p>
            <a:r>
              <a:rPr lang="en-US" altLang="en-US" dirty="0">
                <a:cs typeface="Calibri" panose="020F0502020204030204" pitchFamily="34" charset="0"/>
              </a:rPr>
              <a:t>Piece of thrombotic material (embolus)</a:t>
            </a:r>
          </a:p>
          <a:p>
            <a:pPr lvl="1"/>
            <a:r>
              <a:rPr lang="en-US" altLang="en-US" dirty="0">
                <a:cs typeface="Calibri" panose="020F0502020204030204" pitchFamily="34" charset="0"/>
              </a:rPr>
              <a:t>May dislodge</a:t>
            </a:r>
          </a:p>
          <a:p>
            <a:pPr lvl="1"/>
            <a:r>
              <a:rPr lang="en-US" altLang="en-US" dirty="0">
                <a:cs typeface="Calibri" panose="020F0502020204030204" pitchFamily="34" charset="0"/>
              </a:rPr>
              <a:t>Travel through circulatory system</a:t>
            </a:r>
          </a:p>
          <a:p>
            <a:pPr lvl="1"/>
            <a:r>
              <a:rPr lang="en-US" altLang="en-US" dirty="0">
                <a:cs typeface="Calibri" panose="020F0502020204030204" pitchFamily="34" charset="0"/>
              </a:rPr>
              <a:t>Lodge at distant site and obstruct blood flow-</a:t>
            </a:r>
            <a:r>
              <a:rPr lang="en-US" altLang="en-US" b="1" dirty="0">
                <a:cs typeface="Calibri" panose="020F0502020204030204" pitchFamily="34" charset="0"/>
              </a:rPr>
              <a:t>embolism</a:t>
            </a:r>
          </a:p>
          <a:p>
            <a:pPr lvl="1"/>
            <a:r>
              <a:rPr lang="en-US" altLang="en-US" dirty="0">
                <a:cs typeface="Calibri" panose="020F0502020204030204" pitchFamily="34" charset="0"/>
              </a:rPr>
              <a:t>When blockage originates from a thrombus-</a:t>
            </a:r>
            <a:r>
              <a:rPr lang="en-US" altLang="en-US" b="1" dirty="0">
                <a:cs typeface="Calibri" panose="020F0502020204030204" pitchFamily="34" charset="0"/>
              </a:rPr>
              <a:t>thromboembolism/T</a:t>
            </a:r>
            <a:r>
              <a:rPr lang="en-US" altLang="en-US" sz="100" b="1" dirty="0">
                <a:cs typeface="Calibri" panose="020F0502020204030204" pitchFamily="34" charset="0"/>
              </a:rPr>
              <a:t> </a:t>
            </a:r>
            <a:r>
              <a:rPr lang="en-US" altLang="en-US" b="1" dirty="0">
                <a:cs typeface="Calibri" panose="020F0502020204030204" pitchFamily="34" charset="0"/>
              </a:rPr>
              <a:t>E</a:t>
            </a:r>
          </a:p>
        </p:txBody>
      </p:sp>
    </p:spTree>
    <p:extLst>
      <p:ext uri="{BB962C8B-B14F-4D97-AF65-F5344CB8AC3E}">
        <p14:creationId xmlns:p14="http://schemas.microsoft.com/office/powerpoint/2010/main" val="36322295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31295-AF9D-497B-983C-81C0A48FD5B5}"/>
              </a:ext>
            </a:extLst>
          </p:cNvPr>
          <p:cNvSpPr>
            <a:spLocks noGrp="1"/>
          </p:cNvSpPr>
          <p:nvPr>
            <p:ph type="title"/>
          </p:nvPr>
        </p:nvSpPr>
        <p:spPr/>
        <p:txBody>
          <a:bodyPr/>
          <a:lstStyle/>
          <a:p>
            <a:r>
              <a:rPr lang="en-US" sz="3400" dirty="0"/>
              <a:t>Figure 35-2 Physiologic Control of the Hemostatic Process</a:t>
            </a:r>
          </a:p>
        </p:txBody>
      </p:sp>
      <p:pic>
        <p:nvPicPr>
          <p:cNvPr id="4" name="Picture 3" descr="The extrinsic X ase and intrinsic X ase activate F X, which forms the prothrombinase complex with F V a, C a + +, and phospholipid. The prothrombinase complex cleaves prothrombin, I I to form thrombin I I a. Thrombin cleaves fibrinogen to form fibrin. Plasmin cleaves fibrin and forms fibrin degradation products, F D P’s. the inhibitors of each of these pathways are depicted in boxes with broken arrows to show the site of inhibition. If there is a defect or deficiency in any of the procoagulant inhibitors, the hemostatic control mechanism is tipped in favor of thrombosis. A T = antithrombin, T F P I = tissue factor pathway inhibitor, A P C = activated protein C, T M = thrombomodulin, H C I I = heparin cofactor I I, T A F I = thrombin activatable fibrinolysis inhibitor, P A = plasminogen activator, and P A I = plasminogen activator inhibitor.">
            <a:extLst>
              <a:ext uri="{FF2B5EF4-FFF2-40B4-BE49-F238E27FC236}">
                <a16:creationId xmlns:a16="http://schemas.microsoft.com/office/drawing/2014/main" id="{904FBF34-4062-4893-923A-131FEB92B7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1013" y="1879600"/>
            <a:ext cx="5605206" cy="4265168"/>
          </a:xfrm>
          <a:prstGeom prst="rect">
            <a:avLst/>
          </a:prstGeom>
        </p:spPr>
      </p:pic>
    </p:spTree>
    <p:extLst>
      <p:ext uri="{BB962C8B-B14F-4D97-AF65-F5344CB8AC3E}">
        <p14:creationId xmlns:p14="http://schemas.microsoft.com/office/powerpoint/2010/main" val="3152173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1E86C-ECDF-49B0-B619-2A72FE443652}"/>
              </a:ext>
            </a:extLst>
          </p:cNvPr>
          <p:cNvSpPr>
            <a:spLocks noGrp="1"/>
          </p:cNvSpPr>
          <p:nvPr>
            <p:ph type="title"/>
          </p:nvPr>
        </p:nvSpPr>
        <p:spPr/>
        <p:txBody>
          <a:bodyPr/>
          <a:lstStyle/>
          <a:p>
            <a:r>
              <a:rPr lang="en-US" altLang="en-US" sz="3400" dirty="0"/>
              <a:t>Table 35-6 Laboratory Classification of Protein C Deficiency</a:t>
            </a:r>
            <a:endParaRPr lang="en-US" sz="3400" dirty="0"/>
          </a:p>
        </p:txBody>
      </p:sp>
      <p:graphicFrame>
        <p:nvGraphicFramePr>
          <p:cNvPr id="4" name="Table 3">
            <a:extLst>
              <a:ext uri="{FF2B5EF4-FFF2-40B4-BE49-F238E27FC236}">
                <a16:creationId xmlns:a16="http://schemas.microsoft.com/office/drawing/2014/main" id="{743CC093-9465-42CF-9A81-6CCF15A0D50C}"/>
              </a:ext>
            </a:extLst>
          </p:cNvPr>
          <p:cNvGraphicFramePr>
            <a:graphicFrameLocks noGrp="1"/>
          </p:cNvGraphicFramePr>
          <p:nvPr>
            <p:extLst>
              <p:ext uri="{D42A27DB-BD31-4B8C-83A1-F6EECF244321}">
                <p14:modId xmlns:p14="http://schemas.microsoft.com/office/powerpoint/2010/main" val="4148152908"/>
              </p:ext>
            </p:extLst>
          </p:nvPr>
        </p:nvGraphicFramePr>
        <p:xfrm>
          <a:off x="624114" y="1953260"/>
          <a:ext cx="7605486" cy="1112520"/>
        </p:xfrm>
        <a:graphic>
          <a:graphicData uri="http://schemas.openxmlformats.org/drawingml/2006/table">
            <a:tbl>
              <a:tblPr firstRow="1" bandRow="1">
                <a:tableStyleId>{2D5ABB26-0587-4C30-8999-92F81FD0307C}</a:tableStyleId>
              </a:tblPr>
              <a:tblGrid>
                <a:gridCol w="2535162">
                  <a:extLst>
                    <a:ext uri="{9D8B030D-6E8A-4147-A177-3AD203B41FA5}">
                      <a16:colId xmlns:a16="http://schemas.microsoft.com/office/drawing/2014/main" val="3306122892"/>
                    </a:ext>
                  </a:extLst>
                </a:gridCol>
                <a:gridCol w="2535162">
                  <a:extLst>
                    <a:ext uri="{9D8B030D-6E8A-4147-A177-3AD203B41FA5}">
                      <a16:colId xmlns:a16="http://schemas.microsoft.com/office/drawing/2014/main" val="2465272704"/>
                    </a:ext>
                  </a:extLst>
                </a:gridCol>
                <a:gridCol w="2535162">
                  <a:extLst>
                    <a:ext uri="{9D8B030D-6E8A-4147-A177-3AD203B41FA5}">
                      <a16:colId xmlns:a16="http://schemas.microsoft.com/office/drawing/2014/main" val="2353709511"/>
                    </a:ext>
                  </a:extLst>
                </a:gridCol>
              </a:tblGrid>
              <a:tr h="370840">
                <a:tc>
                  <a:txBody>
                    <a:bodyPr/>
                    <a:lstStyle/>
                    <a:p>
                      <a:pPr marL="0" marR="0">
                        <a:spcBef>
                          <a:spcPts val="0"/>
                        </a:spcBef>
                        <a:spcAft>
                          <a:spcPts val="600"/>
                        </a:spcAft>
                        <a:tabLst>
                          <a:tab pos="1401445" algn="l"/>
                          <a:tab pos="2957830" algn="l"/>
                        </a:tabLst>
                      </a:pPr>
                      <a:r>
                        <a:rPr lang="en-US" sz="1600" b="1" dirty="0">
                          <a:solidFill>
                            <a:srgbClr val="000000"/>
                          </a:solidFill>
                          <a:effectLst/>
                          <a:latin typeface="+mn-lt"/>
                          <a:ea typeface="Times New Roman" panose="02020603050405020304" pitchFamily="18" charset="0"/>
                          <a:cs typeface="Times New Roman" panose="02020603050405020304" pitchFamily="18" charset="0"/>
                        </a:rPr>
                        <a:t> </a:t>
                      </a:r>
                      <a:r>
                        <a:rPr lang="en-US" sz="1600" b="0" dirty="0">
                          <a:solidFill>
                            <a:schemeClr val="bg1"/>
                          </a:solidFill>
                          <a:effectLst/>
                          <a:latin typeface="+mn-lt"/>
                          <a:ea typeface="Times New Roman" panose="02020603050405020304" pitchFamily="18" charset="0"/>
                          <a:cs typeface="Times New Roman" panose="02020603050405020304" pitchFamily="18" charset="0"/>
                        </a:rPr>
                        <a:t>Blank</a:t>
                      </a:r>
                      <a:endParaRPr lang="en-US" sz="16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600" b="1" dirty="0">
                          <a:solidFill>
                            <a:srgbClr val="000000"/>
                          </a:solidFill>
                          <a:effectLst/>
                          <a:latin typeface="+mn-lt"/>
                          <a:ea typeface="Times New Roman" panose="02020603050405020304" pitchFamily="18" charset="0"/>
                          <a:cs typeface="Times New Roman" panose="02020603050405020304" pitchFamily="18" charset="0"/>
                        </a:rPr>
                        <a:t>Concentration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600" b="1" dirty="0">
                          <a:solidFill>
                            <a:srgbClr val="000000"/>
                          </a:solidFill>
                          <a:effectLst/>
                          <a:latin typeface="+mn-lt"/>
                          <a:ea typeface="Times New Roman" panose="02020603050405020304" pitchFamily="18" charset="0"/>
                          <a:cs typeface="Times New Roman" panose="02020603050405020304" pitchFamily="18" charset="0"/>
                        </a:rPr>
                        <a:t>Functional Activity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0298239"/>
                  </a:ext>
                </a:extLst>
              </a:tr>
              <a:tr h="370840">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Type </a:t>
                      </a:r>
                      <a:r>
                        <a:rPr lang="en-US" sz="1600" dirty="0">
                          <a:solidFill>
                            <a:schemeClr val="bg1"/>
                          </a:solidFill>
                          <a:effectLst/>
                          <a:latin typeface="+mn-lt"/>
                          <a:ea typeface="Times New Roman" panose="02020603050405020304" pitchFamily="18" charset="0"/>
                          <a:cs typeface="Times New Roman" panose="02020603050405020304" pitchFamily="18" charset="0"/>
                        </a:rPr>
                        <a:t>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Decreased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Decreased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6380081"/>
                  </a:ext>
                </a:extLst>
              </a:tr>
              <a:tr h="370840">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Type </a:t>
                      </a:r>
                      <a:r>
                        <a:rPr lang="en-US" sz="1600" dirty="0">
                          <a:solidFill>
                            <a:schemeClr val="bg1"/>
                          </a:solidFill>
                          <a:effectLst/>
                          <a:latin typeface="+mn-lt"/>
                          <a:ea typeface="Times New Roman" panose="02020603050405020304" pitchFamily="18" charset="0"/>
                          <a:cs typeface="Times New Roman" panose="02020603050405020304" pitchFamily="18" charset="0"/>
                        </a:rPr>
                        <a:t>Two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Normal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Decreased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8256652"/>
                  </a:ext>
                </a:extLst>
              </a:tr>
            </a:tbl>
          </a:graphicData>
        </a:graphic>
      </p:graphicFrame>
      <p:graphicFrame>
        <p:nvGraphicFramePr>
          <p:cNvPr id="3" name="Object 2">
            <a:extLst>
              <a:ext uri="{FF2B5EF4-FFF2-40B4-BE49-F238E27FC236}">
                <a16:creationId xmlns:a16="http://schemas.microsoft.com/office/drawing/2014/main" id="{54D5C341-880D-4025-B0C9-B71ECDDF538B}"/>
              </a:ext>
            </a:extLst>
          </p:cNvPr>
          <p:cNvGraphicFramePr>
            <a:graphicFrameLocks noChangeAspect="1"/>
          </p:cNvGraphicFramePr>
          <p:nvPr>
            <p:extLst>
              <p:ext uri="{D42A27DB-BD31-4B8C-83A1-F6EECF244321}">
                <p14:modId xmlns:p14="http://schemas.microsoft.com/office/powerpoint/2010/main" val="1992969109"/>
              </p:ext>
            </p:extLst>
          </p:nvPr>
        </p:nvGraphicFramePr>
        <p:xfrm>
          <a:off x="1241415" y="2359928"/>
          <a:ext cx="84658" cy="225755"/>
        </p:xfrm>
        <a:graphic>
          <a:graphicData uri="http://schemas.openxmlformats.org/presentationml/2006/ole">
            <mc:AlternateContent xmlns:mc="http://schemas.openxmlformats.org/markup-compatibility/2006">
              <mc:Choice xmlns:v="urn:schemas-microsoft-com:vml" Requires="v">
                <p:oleObj name="Equation" r:id="rId2" imgW="75960" imgH="203040" progId="Equation.DSMT4">
                  <p:embed/>
                </p:oleObj>
              </mc:Choice>
              <mc:Fallback>
                <p:oleObj name="Equation" r:id="rId2" imgW="75960" imgH="203040" progId="Equation.DSMT4">
                  <p:embed/>
                  <p:pic>
                    <p:nvPicPr>
                      <p:cNvPr id="3" name="Object 2">
                        <a:extLst>
                          <a:ext uri="{FF2B5EF4-FFF2-40B4-BE49-F238E27FC236}">
                            <a16:creationId xmlns:a16="http://schemas.microsoft.com/office/drawing/2014/main" id="{54D5C341-880D-4025-B0C9-B71ECDDF538B}"/>
                          </a:ext>
                        </a:extLst>
                      </p:cNvPr>
                      <p:cNvPicPr/>
                      <p:nvPr/>
                    </p:nvPicPr>
                    <p:blipFill>
                      <a:blip r:embed="rId3"/>
                      <a:stretch>
                        <a:fillRect/>
                      </a:stretch>
                    </p:blipFill>
                    <p:spPr>
                      <a:xfrm>
                        <a:off x="1241415" y="2359928"/>
                        <a:ext cx="84658" cy="22575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32AFEDD6-950A-42E3-8204-08264F5BFEBD}"/>
              </a:ext>
            </a:extLst>
          </p:cNvPr>
          <p:cNvGraphicFramePr>
            <a:graphicFrameLocks noChangeAspect="1"/>
          </p:cNvGraphicFramePr>
          <p:nvPr>
            <p:extLst>
              <p:ext uri="{D42A27DB-BD31-4B8C-83A1-F6EECF244321}">
                <p14:modId xmlns:p14="http://schemas.microsoft.com/office/powerpoint/2010/main" val="2340946343"/>
              </p:ext>
            </p:extLst>
          </p:nvPr>
        </p:nvGraphicFramePr>
        <p:xfrm>
          <a:off x="1228180" y="2713156"/>
          <a:ext cx="141097" cy="225755"/>
        </p:xfrm>
        <a:graphic>
          <a:graphicData uri="http://schemas.openxmlformats.org/presentationml/2006/ole">
            <mc:AlternateContent xmlns:mc="http://schemas.openxmlformats.org/markup-compatibility/2006">
              <mc:Choice xmlns:v="urn:schemas-microsoft-com:vml" Requires="v">
                <p:oleObj name="Equation" r:id="rId4" imgW="126720" imgH="203040" progId="Equation.DSMT4">
                  <p:embed/>
                </p:oleObj>
              </mc:Choice>
              <mc:Fallback>
                <p:oleObj name="Equation" r:id="rId4" imgW="126720" imgH="203040" progId="Equation.DSMT4">
                  <p:embed/>
                  <p:pic>
                    <p:nvPicPr>
                      <p:cNvPr id="5" name="Object 4">
                        <a:extLst>
                          <a:ext uri="{FF2B5EF4-FFF2-40B4-BE49-F238E27FC236}">
                            <a16:creationId xmlns:a16="http://schemas.microsoft.com/office/drawing/2014/main" id="{32AFEDD6-950A-42E3-8204-08264F5BFEBD}"/>
                          </a:ext>
                        </a:extLst>
                      </p:cNvPr>
                      <p:cNvPicPr/>
                      <p:nvPr/>
                    </p:nvPicPr>
                    <p:blipFill>
                      <a:blip r:embed="rId5"/>
                      <a:stretch>
                        <a:fillRect/>
                      </a:stretch>
                    </p:blipFill>
                    <p:spPr>
                      <a:xfrm>
                        <a:off x="1228180" y="2713156"/>
                        <a:ext cx="141097" cy="225755"/>
                      </a:xfrm>
                      <a:prstGeom prst="rect">
                        <a:avLst/>
                      </a:prstGeom>
                    </p:spPr>
                  </p:pic>
                </p:oleObj>
              </mc:Fallback>
            </mc:AlternateContent>
          </a:graphicData>
        </a:graphic>
      </p:graphicFrame>
    </p:spTree>
    <p:extLst>
      <p:ext uri="{BB962C8B-B14F-4D97-AF65-F5344CB8AC3E}">
        <p14:creationId xmlns:p14="http://schemas.microsoft.com/office/powerpoint/2010/main" val="15934119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E5D5B-17F3-49C9-B5BB-5F5BE0D95922}"/>
              </a:ext>
            </a:extLst>
          </p:cNvPr>
          <p:cNvSpPr>
            <a:spLocks noGrp="1"/>
          </p:cNvSpPr>
          <p:nvPr>
            <p:ph type="title"/>
          </p:nvPr>
        </p:nvSpPr>
        <p:spPr/>
        <p:txBody>
          <a:bodyPr/>
          <a:lstStyle/>
          <a:p>
            <a:r>
              <a:rPr lang="en-US" dirty="0"/>
              <a:t>Protein S Deficiency </a:t>
            </a:r>
            <a:r>
              <a:rPr lang="en-US" sz="2000" b="0" dirty="0"/>
              <a:t>(1 of 3)</a:t>
            </a:r>
          </a:p>
        </p:txBody>
      </p:sp>
      <p:sp>
        <p:nvSpPr>
          <p:cNvPr id="3" name="Content Placeholder 2">
            <a:extLst>
              <a:ext uri="{FF2B5EF4-FFF2-40B4-BE49-F238E27FC236}">
                <a16:creationId xmlns:a16="http://schemas.microsoft.com/office/drawing/2014/main" id="{F1E2F8EC-867F-4B81-96A2-7038C021FC30}"/>
              </a:ext>
            </a:extLst>
          </p:cNvPr>
          <p:cNvSpPr>
            <a:spLocks noGrp="1"/>
          </p:cNvSpPr>
          <p:nvPr>
            <p:ph sz="quarter" idx="13"/>
          </p:nvPr>
        </p:nvSpPr>
        <p:spPr>
          <a:xfrm>
            <a:off x="457200" y="1827260"/>
            <a:ext cx="8229600" cy="4434275"/>
          </a:xfrm>
        </p:spPr>
        <p:txBody>
          <a:bodyPr/>
          <a:lstStyle/>
          <a:p>
            <a:r>
              <a:rPr lang="en-US" altLang="en-US" dirty="0">
                <a:cs typeface="Calibri" panose="020F0502020204030204" pitchFamily="34" charset="0"/>
              </a:rPr>
              <a:t>Pathophysiology</a:t>
            </a:r>
          </a:p>
          <a:p>
            <a:pPr lvl="1"/>
            <a:r>
              <a:rPr lang="en-US" altLang="en-US" dirty="0">
                <a:cs typeface="Calibri" panose="020F0502020204030204" pitchFamily="34" charset="0"/>
              </a:rPr>
              <a:t>Protein S circulates in 2 forms</a:t>
            </a:r>
          </a:p>
          <a:p>
            <a:pPr lvl="2"/>
            <a:r>
              <a:rPr lang="en-US" altLang="en-US" dirty="0">
                <a:cs typeface="Calibri" panose="020F0502020204030204" pitchFamily="34" charset="0"/>
              </a:rPr>
              <a:t>Inactive form bound to C4b-B</a:t>
            </a:r>
            <a:r>
              <a:rPr lang="en-US" altLang="en-US" sz="100" dirty="0">
                <a:cs typeface="Calibri" panose="020F0502020204030204" pitchFamily="34" charset="0"/>
              </a:rPr>
              <a:t> </a:t>
            </a:r>
            <a:r>
              <a:rPr lang="en-US" altLang="en-US" dirty="0">
                <a:cs typeface="Calibri" panose="020F0502020204030204" pitchFamily="34" charset="0"/>
              </a:rPr>
              <a:t>P (60%)</a:t>
            </a:r>
          </a:p>
          <a:p>
            <a:pPr lvl="2"/>
            <a:r>
              <a:rPr lang="en-US" altLang="en-US" dirty="0">
                <a:cs typeface="Calibri" panose="020F0502020204030204" pitchFamily="34" charset="0"/>
              </a:rPr>
              <a:t>Unbound or free form (40%)</a:t>
            </a:r>
          </a:p>
          <a:p>
            <a:pPr lvl="3"/>
            <a:r>
              <a:rPr lang="en-US" altLang="en-US" dirty="0">
                <a:cs typeface="Calibri" panose="020F0502020204030204" pitchFamily="34" charset="0"/>
              </a:rPr>
              <a:t>Only free P</a:t>
            </a:r>
            <a:r>
              <a:rPr lang="en-US" altLang="en-US" sz="100" dirty="0">
                <a:cs typeface="Calibri" panose="020F0502020204030204" pitchFamily="34" charset="0"/>
              </a:rPr>
              <a:t> </a:t>
            </a:r>
            <a:r>
              <a:rPr lang="en-US" altLang="en-US" dirty="0">
                <a:cs typeface="Calibri" panose="020F0502020204030204" pitchFamily="34" charset="0"/>
              </a:rPr>
              <a:t>S has P</a:t>
            </a:r>
            <a:r>
              <a:rPr lang="en-US" altLang="en-US" sz="100" dirty="0">
                <a:cs typeface="Calibri" panose="020F0502020204030204" pitchFamily="34" charset="0"/>
              </a:rPr>
              <a:t> </a:t>
            </a:r>
            <a:r>
              <a:rPr lang="en-US" altLang="en-US" dirty="0">
                <a:cs typeface="Calibri" panose="020F0502020204030204" pitchFamily="34" charset="0"/>
              </a:rPr>
              <a:t>C cofactor activity</a:t>
            </a:r>
          </a:p>
          <a:p>
            <a:pPr lvl="1"/>
            <a:r>
              <a:rPr lang="en-US" altLang="en-US" dirty="0">
                <a:cs typeface="Calibri" panose="020F0502020204030204" pitchFamily="34" charset="0"/>
              </a:rPr>
              <a:t>Absolute and relative amounts of free P</a:t>
            </a:r>
            <a:r>
              <a:rPr lang="en-US" altLang="en-US" sz="100" dirty="0">
                <a:cs typeface="Calibri" panose="020F0502020204030204" pitchFamily="34" charset="0"/>
              </a:rPr>
              <a:t> </a:t>
            </a:r>
            <a:r>
              <a:rPr lang="en-US" altLang="en-US" dirty="0">
                <a:cs typeface="Calibri" panose="020F0502020204030204" pitchFamily="34" charset="0"/>
              </a:rPr>
              <a:t>S</a:t>
            </a:r>
          </a:p>
          <a:p>
            <a:pPr lvl="2"/>
            <a:r>
              <a:rPr lang="en-US" altLang="en-US" dirty="0">
                <a:cs typeface="Calibri" panose="020F0502020204030204" pitchFamily="34" charset="0"/>
              </a:rPr>
              <a:t>Determined by plasma concentration of C</a:t>
            </a:r>
            <a:r>
              <a:rPr lang="en-US" altLang="en-US" sz="100" dirty="0">
                <a:cs typeface="Calibri" panose="020F0502020204030204" pitchFamily="34" charset="0"/>
              </a:rPr>
              <a:t> </a:t>
            </a:r>
            <a:r>
              <a:rPr lang="en-US" altLang="en-US" dirty="0">
                <a:cs typeface="Calibri" panose="020F0502020204030204" pitchFamily="34" charset="0"/>
              </a:rPr>
              <a:t>4</a:t>
            </a:r>
            <a:r>
              <a:rPr lang="en-US" altLang="en-US" sz="100" dirty="0">
                <a:cs typeface="Calibri" panose="020F0502020204030204" pitchFamily="34" charset="0"/>
              </a:rPr>
              <a:t> </a:t>
            </a:r>
            <a:r>
              <a:rPr lang="en-US" altLang="en-US" dirty="0">
                <a:cs typeface="Calibri" panose="020F0502020204030204" pitchFamily="34" charset="0"/>
              </a:rPr>
              <a:t>b</a:t>
            </a:r>
            <a:r>
              <a:rPr lang="en-US" altLang="en-US" sz="100" dirty="0">
                <a:cs typeface="Calibri" panose="020F0502020204030204" pitchFamily="34" charset="0"/>
              </a:rPr>
              <a:t> </a:t>
            </a:r>
            <a:r>
              <a:rPr lang="en-US" altLang="en-US" dirty="0" err="1">
                <a:cs typeface="Calibri" panose="020F0502020204030204" pitchFamily="34" charset="0"/>
              </a:rPr>
              <a:t>B</a:t>
            </a:r>
            <a:r>
              <a:rPr lang="en-US" altLang="en-US" sz="100" dirty="0">
                <a:cs typeface="Calibri" panose="020F0502020204030204" pitchFamily="34" charset="0"/>
              </a:rPr>
              <a:t> </a:t>
            </a:r>
            <a:r>
              <a:rPr lang="en-US" altLang="en-US" dirty="0">
                <a:cs typeface="Calibri" panose="020F0502020204030204" pitchFamily="34" charset="0"/>
              </a:rPr>
              <a:t>P</a:t>
            </a:r>
          </a:p>
          <a:p>
            <a:pPr lvl="1"/>
            <a:r>
              <a:rPr lang="en-US" altLang="en-US" dirty="0">
                <a:cs typeface="Calibri" panose="020F0502020204030204" pitchFamily="34" charset="0"/>
              </a:rPr>
              <a:t>↓ free P</a:t>
            </a:r>
            <a:r>
              <a:rPr lang="en-US" altLang="en-US" sz="100" dirty="0">
                <a:cs typeface="Calibri" panose="020F0502020204030204" pitchFamily="34" charset="0"/>
              </a:rPr>
              <a:t> </a:t>
            </a:r>
            <a:r>
              <a:rPr lang="en-US" altLang="en-US" dirty="0">
                <a:cs typeface="Calibri" panose="020F0502020204030204" pitchFamily="34" charset="0"/>
              </a:rPr>
              <a:t>S</a:t>
            </a:r>
            <a:endParaRPr lang="en-US" altLang="en-US" dirty="0">
              <a:cs typeface="Calibri" panose="020F0502020204030204" pitchFamily="34" charset="0"/>
              <a:sym typeface="Symbol" panose="05050102010706020507" pitchFamily="18" charset="2"/>
            </a:endParaRPr>
          </a:p>
          <a:p>
            <a:pPr lvl="2"/>
            <a:r>
              <a:rPr lang="en-US" altLang="en-US" dirty="0">
                <a:cs typeface="Calibri" panose="020F0502020204030204" pitchFamily="34" charset="0"/>
              </a:rPr>
              <a:t>Prothrombotic tendency due to inadequate A</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C inactivation of F</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a and F</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a</a:t>
            </a:r>
          </a:p>
        </p:txBody>
      </p:sp>
    </p:spTree>
    <p:extLst>
      <p:ext uri="{BB962C8B-B14F-4D97-AF65-F5344CB8AC3E}">
        <p14:creationId xmlns:p14="http://schemas.microsoft.com/office/powerpoint/2010/main" val="7410465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E5D5B-17F3-49C9-B5BB-5F5BE0D95922}"/>
              </a:ext>
            </a:extLst>
          </p:cNvPr>
          <p:cNvSpPr>
            <a:spLocks noGrp="1"/>
          </p:cNvSpPr>
          <p:nvPr>
            <p:ph type="title"/>
          </p:nvPr>
        </p:nvSpPr>
        <p:spPr/>
        <p:txBody>
          <a:bodyPr/>
          <a:lstStyle/>
          <a:p>
            <a:r>
              <a:rPr lang="en-US" dirty="0"/>
              <a:t>Protein S Deficiency </a:t>
            </a:r>
            <a:r>
              <a:rPr lang="en-US" sz="2000" b="0" dirty="0"/>
              <a:t>(2 of 3)</a:t>
            </a:r>
          </a:p>
        </p:txBody>
      </p:sp>
      <p:sp>
        <p:nvSpPr>
          <p:cNvPr id="3" name="Content Placeholder 2">
            <a:extLst>
              <a:ext uri="{FF2B5EF4-FFF2-40B4-BE49-F238E27FC236}">
                <a16:creationId xmlns:a16="http://schemas.microsoft.com/office/drawing/2014/main" id="{F1E2F8EC-867F-4B81-96A2-7038C021FC30}"/>
              </a:ext>
            </a:extLst>
          </p:cNvPr>
          <p:cNvSpPr>
            <a:spLocks noGrp="1"/>
          </p:cNvSpPr>
          <p:nvPr>
            <p:ph sz="quarter" idx="13"/>
          </p:nvPr>
        </p:nvSpPr>
        <p:spPr>
          <a:xfrm>
            <a:off x="677333" y="1760045"/>
            <a:ext cx="8229600" cy="407853"/>
          </a:xfrm>
        </p:spPr>
        <p:txBody>
          <a:bodyPr/>
          <a:lstStyle/>
          <a:p>
            <a:r>
              <a:rPr lang="en-US" altLang="en-US" dirty="0">
                <a:cs typeface="Calibri" panose="020F0502020204030204" pitchFamily="34" charset="0"/>
              </a:rPr>
              <a:t>Pathophysiology</a:t>
            </a:r>
          </a:p>
        </p:txBody>
      </p:sp>
      <p:sp>
        <p:nvSpPr>
          <p:cNvPr id="4" name="Content Placeholder 3">
            <a:extLst>
              <a:ext uri="{FF2B5EF4-FFF2-40B4-BE49-F238E27FC236}">
                <a16:creationId xmlns:a16="http://schemas.microsoft.com/office/drawing/2014/main" id="{E39E3127-D51D-49D5-9E7E-B812F7495BB7}"/>
              </a:ext>
            </a:extLst>
          </p:cNvPr>
          <p:cNvSpPr>
            <a:spLocks noGrp="1"/>
          </p:cNvSpPr>
          <p:nvPr>
            <p:ph sz="quarter" idx="14"/>
          </p:nvPr>
        </p:nvSpPr>
        <p:spPr>
          <a:xfrm>
            <a:off x="447674" y="2117530"/>
            <a:ext cx="1590676" cy="422280"/>
          </a:xfrm>
        </p:spPr>
        <p:txBody>
          <a:bodyPr/>
          <a:lstStyle/>
          <a:p>
            <a:pPr lvl="1" indent="-283464"/>
            <a:r>
              <a:rPr lang="en-US" dirty="0"/>
              <a:t>Type</a:t>
            </a:r>
          </a:p>
        </p:txBody>
      </p:sp>
      <p:sp>
        <p:nvSpPr>
          <p:cNvPr id="5" name="Content Placeholder 4">
            <a:extLst>
              <a:ext uri="{FF2B5EF4-FFF2-40B4-BE49-F238E27FC236}">
                <a16:creationId xmlns:a16="http://schemas.microsoft.com/office/drawing/2014/main" id="{40A0757A-FE02-410F-9543-5867187A12E2}"/>
              </a:ext>
            </a:extLst>
          </p:cNvPr>
          <p:cNvSpPr>
            <a:spLocks noGrp="1"/>
          </p:cNvSpPr>
          <p:nvPr>
            <p:ph sz="quarter" idx="15"/>
          </p:nvPr>
        </p:nvSpPr>
        <p:spPr>
          <a:xfrm>
            <a:off x="1665382" y="2128197"/>
            <a:ext cx="4849318" cy="407854"/>
          </a:xfrm>
        </p:spPr>
        <p:txBody>
          <a:bodyPr/>
          <a:lstStyle/>
          <a:p>
            <a:pPr marL="432" indent="0">
              <a:buNone/>
            </a:pPr>
            <a:r>
              <a:rPr lang="en-US" altLang="en-US" dirty="0">
                <a:cs typeface="Calibri" panose="020F0502020204030204" pitchFamily="34" charset="0"/>
              </a:rPr>
              <a:t>deficiency-quantitative deficiency</a:t>
            </a:r>
            <a:endParaRPr lang="en-US" dirty="0"/>
          </a:p>
        </p:txBody>
      </p:sp>
      <p:sp>
        <p:nvSpPr>
          <p:cNvPr id="6" name="Content Placeholder 5">
            <a:extLst>
              <a:ext uri="{FF2B5EF4-FFF2-40B4-BE49-F238E27FC236}">
                <a16:creationId xmlns:a16="http://schemas.microsoft.com/office/drawing/2014/main" id="{0A4D560B-8842-4254-99E2-8BD6FE53E85A}"/>
              </a:ext>
            </a:extLst>
          </p:cNvPr>
          <p:cNvSpPr>
            <a:spLocks noGrp="1"/>
          </p:cNvSpPr>
          <p:nvPr>
            <p:ph sz="quarter" idx="16"/>
          </p:nvPr>
        </p:nvSpPr>
        <p:spPr>
          <a:xfrm>
            <a:off x="457199" y="2493499"/>
            <a:ext cx="1552575" cy="443837"/>
          </a:xfrm>
        </p:spPr>
        <p:txBody>
          <a:bodyPr/>
          <a:lstStyle/>
          <a:p>
            <a:pPr lvl="1" indent="-283464"/>
            <a:r>
              <a:rPr lang="en-US" dirty="0"/>
              <a:t>Type</a:t>
            </a:r>
          </a:p>
        </p:txBody>
      </p:sp>
      <p:sp>
        <p:nvSpPr>
          <p:cNvPr id="7" name="Content Placeholder 6">
            <a:extLst>
              <a:ext uri="{FF2B5EF4-FFF2-40B4-BE49-F238E27FC236}">
                <a16:creationId xmlns:a16="http://schemas.microsoft.com/office/drawing/2014/main" id="{875A2F52-7BD1-47DC-8D97-D89404C05D25}"/>
              </a:ext>
            </a:extLst>
          </p:cNvPr>
          <p:cNvSpPr>
            <a:spLocks noGrp="1"/>
          </p:cNvSpPr>
          <p:nvPr>
            <p:ph sz="quarter" idx="17"/>
          </p:nvPr>
        </p:nvSpPr>
        <p:spPr>
          <a:xfrm>
            <a:off x="1703482" y="2529483"/>
            <a:ext cx="4684426" cy="407853"/>
          </a:xfrm>
        </p:spPr>
        <p:txBody>
          <a:bodyPr/>
          <a:lstStyle/>
          <a:p>
            <a:pPr marL="432" indent="0">
              <a:buNone/>
            </a:pPr>
            <a:r>
              <a:rPr lang="en-US" altLang="en-US" dirty="0">
                <a:cs typeface="Calibri" panose="020F0502020204030204" pitchFamily="34" charset="0"/>
              </a:rPr>
              <a:t>deficiency-qualitative deficiency</a:t>
            </a:r>
            <a:endParaRPr lang="en-US" dirty="0"/>
          </a:p>
        </p:txBody>
      </p:sp>
      <p:sp>
        <p:nvSpPr>
          <p:cNvPr id="8" name="Content Placeholder 7">
            <a:extLst>
              <a:ext uri="{FF2B5EF4-FFF2-40B4-BE49-F238E27FC236}">
                <a16:creationId xmlns:a16="http://schemas.microsoft.com/office/drawing/2014/main" id="{DA993106-E6EF-4B06-A9F8-32F30917500E}"/>
              </a:ext>
            </a:extLst>
          </p:cNvPr>
          <p:cNvSpPr>
            <a:spLocks noGrp="1"/>
          </p:cNvSpPr>
          <p:nvPr>
            <p:ph sz="quarter" idx="18"/>
          </p:nvPr>
        </p:nvSpPr>
        <p:spPr>
          <a:xfrm>
            <a:off x="457200" y="2999698"/>
            <a:ext cx="1581150" cy="443837"/>
          </a:xfrm>
        </p:spPr>
        <p:txBody>
          <a:bodyPr/>
          <a:lstStyle/>
          <a:p>
            <a:pPr lvl="1" indent="-283464"/>
            <a:r>
              <a:rPr lang="en-US" dirty="0"/>
              <a:t>Type</a:t>
            </a:r>
          </a:p>
        </p:txBody>
      </p:sp>
      <p:sp>
        <p:nvSpPr>
          <p:cNvPr id="9" name="Content Placeholder 8">
            <a:extLst>
              <a:ext uri="{FF2B5EF4-FFF2-40B4-BE49-F238E27FC236}">
                <a16:creationId xmlns:a16="http://schemas.microsoft.com/office/drawing/2014/main" id="{348175F5-58DE-4F7B-B054-54AF656A1216}"/>
              </a:ext>
            </a:extLst>
          </p:cNvPr>
          <p:cNvSpPr>
            <a:spLocks noGrp="1"/>
          </p:cNvSpPr>
          <p:nvPr>
            <p:ph sz="quarter" idx="19"/>
          </p:nvPr>
        </p:nvSpPr>
        <p:spPr>
          <a:xfrm>
            <a:off x="1795072" y="2973320"/>
            <a:ext cx="5553856" cy="472207"/>
          </a:xfrm>
        </p:spPr>
        <p:txBody>
          <a:bodyPr/>
          <a:lstStyle/>
          <a:p>
            <a:pPr marL="432" indent="0">
              <a:buNone/>
            </a:pPr>
            <a:r>
              <a:rPr lang="en-US" altLang="en-US" dirty="0">
                <a:cs typeface="Calibri" panose="020F0502020204030204" pitchFamily="34" charset="0"/>
              </a:rPr>
              <a:t>deficiency-↓ free P</a:t>
            </a:r>
            <a:r>
              <a:rPr lang="en-US" altLang="en-US" sz="100" dirty="0">
                <a:cs typeface="Calibri" panose="020F0502020204030204" pitchFamily="34" charset="0"/>
              </a:rPr>
              <a:t> </a:t>
            </a:r>
            <a:r>
              <a:rPr lang="en-US" altLang="en-US" dirty="0">
                <a:cs typeface="Calibri" panose="020F0502020204030204" pitchFamily="34" charset="0"/>
              </a:rPr>
              <a:t>S (normal total P</a:t>
            </a:r>
            <a:r>
              <a:rPr lang="en-US" altLang="en-US" sz="100" dirty="0">
                <a:cs typeface="Calibri" panose="020F0502020204030204" pitchFamily="34" charset="0"/>
              </a:rPr>
              <a:t> </a:t>
            </a:r>
            <a:r>
              <a:rPr lang="en-US" altLang="en-US" dirty="0">
                <a:cs typeface="Calibri" panose="020F0502020204030204" pitchFamily="34" charset="0"/>
              </a:rPr>
              <a:t>S)</a:t>
            </a:r>
            <a:endParaRPr lang="en-US" dirty="0"/>
          </a:p>
        </p:txBody>
      </p:sp>
      <p:graphicFrame>
        <p:nvGraphicFramePr>
          <p:cNvPr id="10" name="Object 9" descr="One">
            <a:extLst>
              <a:ext uri="{FF2B5EF4-FFF2-40B4-BE49-F238E27FC236}">
                <a16:creationId xmlns:a16="http://schemas.microsoft.com/office/drawing/2014/main" id="{B7BB5534-7F64-4DFE-802C-65B5EC4F46CC}"/>
              </a:ext>
            </a:extLst>
          </p:cNvPr>
          <p:cNvGraphicFramePr>
            <a:graphicFrameLocks noChangeAspect="1"/>
          </p:cNvGraphicFramePr>
          <p:nvPr>
            <p:extLst>
              <p:ext uri="{D42A27DB-BD31-4B8C-83A1-F6EECF244321}">
                <p14:modId xmlns:p14="http://schemas.microsoft.com/office/powerpoint/2010/main" val="338306007"/>
              </p:ext>
            </p:extLst>
          </p:nvPr>
        </p:nvGraphicFramePr>
        <p:xfrm>
          <a:off x="1496224" y="2143151"/>
          <a:ext cx="88900" cy="279400"/>
        </p:xfrm>
        <a:graphic>
          <a:graphicData uri="http://schemas.openxmlformats.org/presentationml/2006/ole">
            <mc:AlternateContent xmlns:mc="http://schemas.openxmlformats.org/markup-compatibility/2006">
              <mc:Choice xmlns:v="urn:schemas-microsoft-com:vml" Requires="v">
                <p:oleObj name="Equation" r:id="rId2" imgW="88560" imgH="279360" progId="Equation.DSMT4">
                  <p:embed/>
                </p:oleObj>
              </mc:Choice>
              <mc:Fallback>
                <p:oleObj name="Equation" r:id="rId2" imgW="88560" imgH="279360" progId="Equation.DSMT4">
                  <p:embed/>
                  <p:pic>
                    <p:nvPicPr>
                      <p:cNvPr id="10" name="Object 9" descr="One">
                        <a:extLst>
                          <a:ext uri="{FF2B5EF4-FFF2-40B4-BE49-F238E27FC236}">
                            <a16:creationId xmlns:a16="http://schemas.microsoft.com/office/drawing/2014/main" id="{B7BB5534-7F64-4DFE-802C-65B5EC4F46CC}"/>
                          </a:ext>
                        </a:extLst>
                      </p:cNvPr>
                      <p:cNvPicPr/>
                      <p:nvPr/>
                    </p:nvPicPr>
                    <p:blipFill>
                      <a:blip r:embed="rId3"/>
                      <a:stretch>
                        <a:fillRect/>
                      </a:stretch>
                    </p:blipFill>
                    <p:spPr>
                      <a:xfrm>
                        <a:off x="1496224" y="2143151"/>
                        <a:ext cx="88900" cy="279400"/>
                      </a:xfrm>
                      <a:prstGeom prst="rect">
                        <a:avLst/>
                      </a:prstGeom>
                    </p:spPr>
                  </p:pic>
                </p:oleObj>
              </mc:Fallback>
            </mc:AlternateContent>
          </a:graphicData>
        </a:graphic>
      </p:graphicFrame>
      <p:graphicFrame>
        <p:nvGraphicFramePr>
          <p:cNvPr id="11" name="Object 10" descr="Two">
            <a:extLst>
              <a:ext uri="{FF2B5EF4-FFF2-40B4-BE49-F238E27FC236}">
                <a16:creationId xmlns:a16="http://schemas.microsoft.com/office/drawing/2014/main" id="{2F9E4984-6482-4729-969A-C53FBE6B93C2}"/>
              </a:ext>
            </a:extLst>
          </p:cNvPr>
          <p:cNvGraphicFramePr>
            <a:graphicFrameLocks noChangeAspect="1"/>
          </p:cNvGraphicFramePr>
          <p:nvPr>
            <p:extLst>
              <p:ext uri="{D42A27DB-BD31-4B8C-83A1-F6EECF244321}">
                <p14:modId xmlns:p14="http://schemas.microsoft.com/office/powerpoint/2010/main" val="4025925944"/>
              </p:ext>
            </p:extLst>
          </p:nvPr>
        </p:nvGraphicFramePr>
        <p:xfrm>
          <a:off x="1458124" y="2549417"/>
          <a:ext cx="165100" cy="279400"/>
        </p:xfrm>
        <a:graphic>
          <a:graphicData uri="http://schemas.openxmlformats.org/presentationml/2006/ole">
            <mc:AlternateContent xmlns:mc="http://schemas.openxmlformats.org/markup-compatibility/2006">
              <mc:Choice xmlns:v="urn:schemas-microsoft-com:vml" Requires="v">
                <p:oleObj name="Equation" r:id="rId4" imgW="164880" imgH="279360" progId="Equation.DSMT4">
                  <p:embed/>
                </p:oleObj>
              </mc:Choice>
              <mc:Fallback>
                <p:oleObj name="Equation" r:id="rId4" imgW="164880" imgH="279360" progId="Equation.DSMT4">
                  <p:embed/>
                  <p:pic>
                    <p:nvPicPr>
                      <p:cNvPr id="11" name="Object 10" descr="Two">
                        <a:extLst>
                          <a:ext uri="{FF2B5EF4-FFF2-40B4-BE49-F238E27FC236}">
                            <a16:creationId xmlns:a16="http://schemas.microsoft.com/office/drawing/2014/main" id="{2F9E4984-6482-4729-969A-C53FBE6B93C2}"/>
                          </a:ext>
                        </a:extLst>
                      </p:cNvPr>
                      <p:cNvPicPr/>
                      <p:nvPr/>
                    </p:nvPicPr>
                    <p:blipFill>
                      <a:blip r:embed="rId5"/>
                      <a:stretch>
                        <a:fillRect/>
                      </a:stretch>
                    </p:blipFill>
                    <p:spPr>
                      <a:xfrm>
                        <a:off x="1458124" y="2549417"/>
                        <a:ext cx="165100" cy="279400"/>
                      </a:xfrm>
                      <a:prstGeom prst="rect">
                        <a:avLst/>
                      </a:prstGeom>
                    </p:spPr>
                  </p:pic>
                </p:oleObj>
              </mc:Fallback>
            </mc:AlternateContent>
          </a:graphicData>
        </a:graphic>
      </p:graphicFrame>
      <p:graphicFrame>
        <p:nvGraphicFramePr>
          <p:cNvPr id="12" name="Object 11" descr="Three">
            <a:extLst>
              <a:ext uri="{FF2B5EF4-FFF2-40B4-BE49-F238E27FC236}">
                <a16:creationId xmlns:a16="http://schemas.microsoft.com/office/drawing/2014/main" id="{030DC2CC-1F26-491F-8519-798B8FD048C0}"/>
              </a:ext>
            </a:extLst>
          </p:cNvPr>
          <p:cNvGraphicFramePr>
            <a:graphicFrameLocks noChangeAspect="1"/>
          </p:cNvGraphicFramePr>
          <p:nvPr>
            <p:extLst>
              <p:ext uri="{D42A27DB-BD31-4B8C-83A1-F6EECF244321}">
                <p14:modId xmlns:p14="http://schemas.microsoft.com/office/powerpoint/2010/main" val="3002461678"/>
              </p:ext>
            </p:extLst>
          </p:nvPr>
        </p:nvGraphicFramePr>
        <p:xfrm>
          <a:off x="1496224" y="3042518"/>
          <a:ext cx="254000" cy="279400"/>
        </p:xfrm>
        <a:graphic>
          <a:graphicData uri="http://schemas.openxmlformats.org/presentationml/2006/ole">
            <mc:AlternateContent xmlns:mc="http://schemas.openxmlformats.org/markup-compatibility/2006">
              <mc:Choice xmlns:v="urn:schemas-microsoft-com:vml" Requires="v">
                <p:oleObj name="Equation" r:id="rId6" imgW="253800" imgH="279360" progId="Equation.DSMT4">
                  <p:embed/>
                </p:oleObj>
              </mc:Choice>
              <mc:Fallback>
                <p:oleObj name="Equation" r:id="rId6" imgW="253800" imgH="279360" progId="Equation.DSMT4">
                  <p:embed/>
                  <p:pic>
                    <p:nvPicPr>
                      <p:cNvPr id="12" name="Object 11" descr="Three">
                        <a:extLst>
                          <a:ext uri="{FF2B5EF4-FFF2-40B4-BE49-F238E27FC236}">
                            <a16:creationId xmlns:a16="http://schemas.microsoft.com/office/drawing/2014/main" id="{030DC2CC-1F26-491F-8519-798B8FD048C0}"/>
                          </a:ext>
                        </a:extLst>
                      </p:cNvPr>
                      <p:cNvPicPr/>
                      <p:nvPr/>
                    </p:nvPicPr>
                    <p:blipFill>
                      <a:blip r:embed="rId7"/>
                      <a:stretch>
                        <a:fillRect/>
                      </a:stretch>
                    </p:blipFill>
                    <p:spPr>
                      <a:xfrm>
                        <a:off x="1496224" y="3042518"/>
                        <a:ext cx="254000" cy="279400"/>
                      </a:xfrm>
                      <a:prstGeom prst="rect">
                        <a:avLst/>
                      </a:prstGeom>
                    </p:spPr>
                  </p:pic>
                </p:oleObj>
              </mc:Fallback>
            </mc:AlternateContent>
          </a:graphicData>
        </a:graphic>
      </p:graphicFrame>
    </p:spTree>
    <p:extLst>
      <p:ext uri="{BB962C8B-B14F-4D97-AF65-F5344CB8AC3E}">
        <p14:creationId xmlns:p14="http://schemas.microsoft.com/office/powerpoint/2010/main" val="6509968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E5D5B-17F3-49C9-B5BB-5F5BE0D95922}"/>
              </a:ext>
            </a:extLst>
          </p:cNvPr>
          <p:cNvSpPr>
            <a:spLocks noGrp="1"/>
          </p:cNvSpPr>
          <p:nvPr>
            <p:ph type="title"/>
          </p:nvPr>
        </p:nvSpPr>
        <p:spPr/>
        <p:txBody>
          <a:bodyPr/>
          <a:lstStyle/>
          <a:p>
            <a:r>
              <a:rPr lang="en-US" dirty="0"/>
              <a:t>Protein S Deficiency </a:t>
            </a:r>
            <a:r>
              <a:rPr lang="en-US" sz="2000" b="0" dirty="0"/>
              <a:t>(3 of 3)</a:t>
            </a:r>
          </a:p>
        </p:txBody>
      </p:sp>
      <p:sp>
        <p:nvSpPr>
          <p:cNvPr id="3" name="Content Placeholder 2">
            <a:extLst>
              <a:ext uri="{FF2B5EF4-FFF2-40B4-BE49-F238E27FC236}">
                <a16:creationId xmlns:a16="http://schemas.microsoft.com/office/drawing/2014/main" id="{F1E2F8EC-867F-4B81-96A2-7038C021FC30}"/>
              </a:ext>
            </a:extLst>
          </p:cNvPr>
          <p:cNvSpPr>
            <a:spLocks noGrp="1"/>
          </p:cNvSpPr>
          <p:nvPr>
            <p:ph sz="quarter" idx="13"/>
          </p:nvPr>
        </p:nvSpPr>
        <p:spPr>
          <a:xfrm>
            <a:off x="457200" y="1841936"/>
            <a:ext cx="8229600" cy="4790686"/>
          </a:xfrm>
        </p:spPr>
        <p:txBody>
          <a:bodyPr/>
          <a:lstStyle/>
          <a:p>
            <a:r>
              <a:rPr lang="en-US" altLang="en-US" sz="2200" dirty="0">
                <a:cs typeface="Calibri" panose="020F0502020204030204" pitchFamily="34" charset="0"/>
              </a:rPr>
              <a:t>Clinical presentation</a:t>
            </a:r>
          </a:p>
          <a:p>
            <a:pPr lvl="1"/>
            <a:r>
              <a:rPr lang="en-US" altLang="en-US" sz="2200" dirty="0">
                <a:cs typeface="Calibri" panose="020F0502020204030204" pitchFamily="34" charset="0"/>
              </a:rPr>
              <a:t>Similar to that of P</a:t>
            </a:r>
            <a:r>
              <a:rPr lang="en-US" altLang="en-US" sz="100" dirty="0">
                <a:cs typeface="Calibri" panose="020F0502020204030204" pitchFamily="34" charset="0"/>
              </a:rPr>
              <a:t> </a:t>
            </a:r>
            <a:r>
              <a:rPr lang="en-US" altLang="en-US" sz="2200" dirty="0">
                <a:cs typeface="Calibri" panose="020F0502020204030204" pitchFamily="34" charset="0"/>
              </a:rPr>
              <a:t>C deficiency</a:t>
            </a:r>
          </a:p>
          <a:p>
            <a:pPr lvl="1"/>
            <a:r>
              <a:rPr lang="en-US" altLang="en-US" sz="2200" dirty="0">
                <a:cs typeface="Calibri" panose="020F0502020204030204" pitchFamily="34" charset="0"/>
              </a:rPr>
              <a:t>~6% of familial thrombophilia cases</a:t>
            </a:r>
          </a:p>
          <a:p>
            <a:r>
              <a:rPr lang="en-US" altLang="en-US" sz="2200" dirty="0">
                <a:cs typeface="Calibri" panose="020F0502020204030204" pitchFamily="34" charset="0"/>
              </a:rPr>
              <a:t>Acquired deficiencies</a:t>
            </a:r>
          </a:p>
          <a:p>
            <a:pPr lvl="1"/>
            <a:r>
              <a:rPr lang="en-US" altLang="en-US" sz="2200" dirty="0">
                <a:cs typeface="Calibri" panose="020F0502020204030204" pitchFamily="34" charset="0"/>
              </a:rPr>
              <a:t>Same as P</a:t>
            </a:r>
            <a:r>
              <a:rPr lang="en-US" altLang="en-US" sz="100" dirty="0">
                <a:cs typeface="Calibri" panose="020F0502020204030204" pitchFamily="34" charset="0"/>
              </a:rPr>
              <a:t> </a:t>
            </a:r>
            <a:r>
              <a:rPr lang="en-US" altLang="en-US" sz="2200" dirty="0">
                <a:cs typeface="Calibri" panose="020F0502020204030204" pitchFamily="34" charset="0"/>
              </a:rPr>
              <a:t>C deficiencies</a:t>
            </a:r>
          </a:p>
          <a:p>
            <a:r>
              <a:rPr lang="en-US" altLang="en-US" sz="2200" dirty="0">
                <a:cs typeface="Calibri" panose="020F0502020204030204" pitchFamily="34" charset="0"/>
              </a:rPr>
              <a:t>Laboratory evaluation</a:t>
            </a:r>
          </a:p>
          <a:p>
            <a:pPr lvl="1"/>
            <a:r>
              <a:rPr lang="en-US" altLang="en-US" sz="2200" dirty="0">
                <a:cs typeface="Calibri" panose="020F0502020204030204" pitchFamily="34" charset="0"/>
              </a:rPr>
              <a:t>Measure both total and free P</a:t>
            </a:r>
            <a:r>
              <a:rPr lang="en-US" altLang="en-US" sz="100" dirty="0">
                <a:cs typeface="Calibri" panose="020F0502020204030204" pitchFamily="34" charset="0"/>
              </a:rPr>
              <a:t> </a:t>
            </a:r>
            <a:r>
              <a:rPr lang="en-US" altLang="en-US" sz="2200" dirty="0">
                <a:cs typeface="Calibri" panose="020F0502020204030204" pitchFamily="34" charset="0"/>
              </a:rPr>
              <a:t>S antigen levels</a:t>
            </a:r>
          </a:p>
          <a:p>
            <a:pPr lvl="1"/>
            <a:r>
              <a:rPr lang="en-US" altLang="en-US" sz="2200" dirty="0">
                <a:cs typeface="Calibri" panose="020F0502020204030204" pitchFamily="34" charset="0"/>
              </a:rPr>
              <a:t>Functional assay based on ability to serve as cofactor for anticoagulant effect of A</a:t>
            </a:r>
            <a:r>
              <a:rPr lang="en-US" altLang="en-US" sz="100" dirty="0">
                <a:cs typeface="Calibri" panose="020F0502020204030204" pitchFamily="34" charset="0"/>
              </a:rPr>
              <a:t> </a:t>
            </a:r>
            <a:r>
              <a:rPr lang="en-US" altLang="en-US" sz="2200" dirty="0">
                <a:cs typeface="Calibri" panose="020F0502020204030204" pitchFamily="34" charset="0"/>
              </a:rPr>
              <a:t>P</a:t>
            </a:r>
            <a:r>
              <a:rPr lang="en-US" altLang="en-US" sz="100" dirty="0">
                <a:cs typeface="Calibri" panose="020F0502020204030204" pitchFamily="34" charset="0"/>
              </a:rPr>
              <a:t> </a:t>
            </a:r>
            <a:r>
              <a:rPr lang="en-US" altLang="en-US" sz="2200" dirty="0">
                <a:cs typeface="Calibri" panose="020F0502020204030204" pitchFamily="34" charset="0"/>
              </a:rPr>
              <a:t>C</a:t>
            </a:r>
          </a:p>
          <a:p>
            <a:r>
              <a:rPr lang="en-US" altLang="en-US" sz="2200" dirty="0">
                <a:cs typeface="Calibri" panose="020F0502020204030204" pitchFamily="34" charset="0"/>
              </a:rPr>
              <a:t>Treatment</a:t>
            </a:r>
          </a:p>
          <a:p>
            <a:pPr lvl="1"/>
            <a:r>
              <a:rPr lang="en-US" altLang="en-US" sz="2200" dirty="0">
                <a:cs typeface="Calibri" panose="020F0502020204030204" pitchFamily="34" charset="0"/>
              </a:rPr>
              <a:t>Similar to P</a:t>
            </a:r>
            <a:r>
              <a:rPr lang="en-US" altLang="en-US" sz="100" dirty="0">
                <a:cs typeface="Calibri" panose="020F0502020204030204" pitchFamily="34" charset="0"/>
              </a:rPr>
              <a:t> </a:t>
            </a:r>
            <a:r>
              <a:rPr lang="en-US" altLang="en-US" sz="2200" dirty="0">
                <a:cs typeface="Calibri" panose="020F0502020204030204" pitchFamily="34" charset="0"/>
              </a:rPr>
              <a:t>C deficiency</a:t>
            </a:r>
          </a:p>
        </p:txBody>
      </p:sp>
    </p:spTree>
    <p:extLst>
      <p:ext uri="{BB962C8B-B14F-4D97-AF65-F5344CB8AC3E}">
        <p14:creationId xmlns:p14="http://schemas.microsoft.com/office/powerpoint/2010/main" val="24021825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81EC-0877-4331-AE7A-C7D59EBE279A}"/>
              </a:ext>
            </a:extLst>
          </p:cNvPr>
          <p:cNvSpPr>
            <a:spLocks noGrp="1"/>
          </p:cNvSpPr>
          <p:nvPr>
            <p:ph type="title"/>
          </p:nvPr>
        </p:nvSpPr>
        <p:spPr/>
        <p:txBody>
          <a:bodyPr/>
          <a:lstStyle/>
          <a:p>
            <a:r>
              <a:rPr lang="en-US" sz="3400" dirty="0"/>
              <a:t>Table 35-7 Laboratory Classification of Protein S Deficiency</a:t>
            </a:r>
          </a:p>
        </p:txBody>
      </p:sp>
      <p:graphicFrame>
        <p:nvGraphicFramePr>
          <p:cNvPr id="4" name="Table 3">
            <a:extLst>
              <a:ext uri="{FF2B5EF4-FFF2-40B4-BE49-F238E27FC236}">
                <a16:creationId xmlns:a16="http://schemas.microsoft.com/office/drawing/2014/main" id="{5B155874-1903-464F-8947-ED912A27CB08}"/>
              </a:ext>
            </a:extLst>
          </p:cNvPr>
          <p:cNvGraphicFramePr>
            <a:graphicFrameLocks noGrp="1"/>
          </p:cNvGraphicFramePr>
          <p:nvPr>
            <p:extLst>
              <p:ext uri="{D42A27DB-BD31-4B8C-83A1-F6EECF244321}">
                <p14:modId xmlns:p14="http://schemas.microsoft.com/office/powerpoint/2010/main" val="4042745771"/>
              </p:ext>
            </p:extLst>
          </p:nvPr>
        </p:nvGraphicFramePr>
        <p:xfrm>
          <a:off x="457200" y="1730829"/>
          <a:ext cx="8229600" cy="1483360"/>
        </p:xfrm>
        <a:graphic>
          <a:graphicData uri="http://schemas.openxmlformats.org/drawingml/2006/table">
            <a:tbl>
              <a:tblPr firstRow="1" bandRow="1">
                <a:tableStyleId>{2D5ABB26-0587-4C30-8999-92F81FD0307C}</a:tableStyleId>
              </a:tblPr>
              <a:tblGrid>
                <a:gridCol w="2057400">
                  <a:extLst>
                    <a:ext uri="{9D8B030D-6E8A-4147-A177-3AD203B41FA5}">
                      <a16:colId xmlns:a16="http://schemas.microsoft.com/office/drawing/2014/main" val="2108629431"/>
                    </a:ext>
                  </a:extLst>
                </a:gridCol>
                <a:gridCol w="2057400">
                  <a:extLst>
                    <a:ext uri="{9D8B030D-6E8A-4147-A177-3AD203B41FA5}">
                      <a16:colId xmlns:a16="http://schemas.microsoft.com/office/drawing/2014/main" val="1923195619"/>
                    </a:ext>
                  </a:extLst>
                </a:gridCol>
                <a:gridCol w="2057400">
                  <a:extLst>
                    <a:ext uri="{9D8B030D-6E8A-4147-A177-3AD203B41FA5}">
                      <a16:colId xmlns:a16="http://schemas.microsoft.com/office/drawing/2014/main" val="1971635894"/>
                    </a:ext>
                  </a:extLst>
                </a:gridCol>
                <a:gridCol w="2057400">
                  <a:extLst>
                    <a:ext uri="{9D8B030D-6E8A-4147-A177-3AD203B41FA5}">
                      <a16:colId xmlns:a16="http://schemas.microsoft.com/office/drawing/2014/main" val="3309508705"/>
                    </a:ext>
                  </a:extLst>
                </a:gridCol>
              </a:tblGrid>
              <a:tr h="370840">
                <a:tc>
                  <a:txBody>
                    <a:bodyPr/>
                    <a:lstStyle/>
                    <a:p>
                      <a:pPr marL="0" marR="0">
                        <a:spcBef>
                          <a:spcPts val="0"/>
                        </a:spcBef>
                        <a:spcAft>
                          <a:spcPts val="600"/>
                        </a:spcAft>
                        <a:tabLst>
                          <a:tab pos="1401445" algn="l"/>
                          <a:tab pos="2957830" algn="l"/>
                        </a:tabLst>
                      </a:pPr>
                      <a:r>
                        <a:rPr lang="en-US" sz="1600" b="1" dirty="0">
                          <a:solidFill>
                            <a:srgbClr val="000000"/>
                          </a:solidFill>
                          <a:effectLst/>
                          <a:latin typeface="+mn-lt"/>
                          <a:ea typeface="Times New Roman" panose="02020603050405020304" pitchFamily="18" charset="0"/>
                          <a:cs typeface="Times New Roman" panose="02020603050405020304" pitchFamily="18" charset="0"/>
                        </a:rPr>
                        <a:t> </a:t>
                      </a:r>
                      <a:r>
                        <a:rPr lang="en-US" sz="1600" b="0" dirty="0">
                          <a:solidFill>
                            <a:schemeClr val="bg1"/>
                          </a:solidFill>
                          <a:effectLst/>
                          <a:latin typeface="+mn-lt"/>
                          <a:ea typeface="Times New Roman" panose="02020603050405020304" pitchFamily="18" charset="0"/>
                          <a:cs typeface="Times New Roman" panose="02020603050405020304" pitchFamily="18" charset="0"/>
                        </a:rPr>
                        <a:t>Blank</a:t>
                      </a:r>
                      <a:endParaRPr lang="en-US" sz="16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600" b="1" dirty="0">
                          <a:solidFill>
                            <a:srgbClr val="000000"/>
                          </a:solidFill>
                          <a:effectLst/>
                          <a:latin typeface="+mn-lt"/>
                          <a:ea typeface="Times New Roman" panose="02020603050405020304" pitchFamily="18" charset="0"/>
                          <a:cs typeface="Times New Roman" panose="02020603050405020304" pitchFamily="18" charset="0"/>
                        </a:rPr>
                        <a:t>Total Protein 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600" b="1" dirty="0">
                          <a:solidFill>
                            <a:srgbClr val="000000"/>
                          </a:solidFill>
                          <a:effectLst/>
                          <a:latin typeface="+mn-lt"/>
                          <a:ea typeface="Times New Roman" panose="02020603050405020304" pitchFamily="18" charset="0"/>
                          <a:cs typeface="Times New Roman" panose="02020603050405020304" pitchFamily="18" charset="0"/>
                        </a:rPr>
                        <a:t>Free Protein 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600" b="1" dirty="0">
                          <a:solidFill>
                            <a:srgbClr val="000000"/>
                          </a:solidFill>
                          <a:effectLst/>
                          <a:latin typeface="+mn-lt"/>
                          <a:ea typeface="Times New Roman" panose="02020603050405020304" pitchFamily="18" charset="0"/>
                          <a:cs typeface="Times New Roman" panose="02020603050405020304" pitchFamily="18" charset="0"/>
                        </a:rPr>
                        <a:t>Protein S Activity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2165158"/>
                  </a:ext>
                </a:extLst>
              </a:tr>
              <a:tr h="370840">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Type </a:t>
                      </a:r>
                      <a:r>
                        <a:rPr lang="en-US" sz="1600" dirty="0">
                          <a:solidFill>
                            <a:schemeClr val="bg1"/>
                          </a:solidFill>
                          <a:effectLst/>
                          <a:latin typeface="+mn-lt"/>
                          <a:ea typeface="Times New Roman" panose="02020603050405020304" pitchFamily="18" charset="0"/>
                          <a:cs typeface="Times New Roman" panose="02020603050405020304" pitchFamily="18" charset="0"/>
                        </a:rPr>
                        <a:t>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Decreased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Decreased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Decreased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5029427"/>
                  </a:ext>
                </a:extLst>
              </a:tr>
              <a:tr h="370840">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Type </a:t>
                      </a:r>
                      <a:r>
                        <a:rPr lang="en-US" sz="1600" dirty="0">
                          <a:solidFill>
                            <a:schemeClr val="bg1"/>
                          </a:solidFill>
                          <a:effectLst/>
                          <a:latin typeface="+mn-lt"/>
                          <a:ea typeface="Times New Roman" panose="02020603050405020304" pitchFamily="18" charset="0"/>
                          <a:cs typeface="Times New Roman" panose="02020603050405020304" pitchFamily="18" charset="0"/>
                        </a:rPr>
                        <a:t>Two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Normal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Normal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Decreased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9410436"/>
                  </a:ext>
                </a:extLst>
              </a:tr>
              <a:tr h="370840">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Type </a:t>
                      </a:r>
                      <a:r>
                        <a:rPr lang="en-US" sz="1600" dirty="0">
                          <a:solidFill>
                            <a:schemeClr val="bg1"/>
                          </a:solidFill>
                          <a:effectLst/>
                          <a:latin typeface="+mn-lt"/>
                          <a:ea typeface="Times New Roman" panose="02020603050405020304" pitchFamily="18" charset="0"/>
                          <a:cs typeface="Times New Roman" panose="02020603050405020304" pitchFamily="18" charset="0"/>
                        </a:rPr>
                        <a:t>Three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Normal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Decreased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Decreased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34805"/>
                  </a:ext>
                </a:extLst>
              </a:tr>
            </a:tbl>
          </a:graphicData>
        </a:graphic>
      </p:graphicFrame>
      <p:graphicFrame>
        <p:nvGraphicFramePr>
          <p:cNvPr id="3" name="Object 2">
            <a:extLst>
              <a:ext uri="{FF2B5EF4-FFF2-40B4-BE49-F238E27FC236}">
                <a16:creationId xmlns:a16="http://schemas.microsoft.com/office/drawing/2014/main" id="{735FC9BB-0329-4E22-BE68-186460719E67}"/>
              </a:ext>
            </a:extLst>
          </p:cNvPr>
          <p:cNvGraphicFramePr>
            <a:graphicFrameLocks noChangeAspect="1"/>
          </p:cNvGraphicFramePr>
          <p:nvPr>
            <p:extLst>
              <p:ext uri="{D42A27DB-BD31-4B8C-83A1-F6EECF244321}">
                <p14:modId xmlns:p14="http://schemas.microsoft.com/office/powerpoint/2010/main" val="442042268"/>
              </p:ext>
            </p:extLst>
          </p:nvPr>
        </p:nvGraphicFramePr>
        <p:xfrm>
          <a:off x="1057761" y="2110029"/>
          <a:ext cx="92202" cy="245872"/>
        </p:xfrm>
        <a:graphic>
          <a:graphicData uri="http://schemas.openxmlformats.org/presentationml/2006/ole">
            <mc:AlternateContent xmlns:mc="http://schemas.openxmlformats.org/markup-compatibility/2006">
              <mc:Choice xmlns:v="urn:schemas-microsoft-com:vml" Requires="v">
                <p:oleObj name="Equation" r:id="rId2" imgW="75960" imgH="203040" progId="Equation.DSMT4">
                  <p:embed/>
                </p:oleObj>
              </mc:Choice>
              <mc:Fallback>
                <p:oleObj name="Equation" r:id="rId2" imgW="75960" imgH="203040" progId="Equation.DSMT4">
                  <p:embed/>
                  <p:pic>
                    <p:nvPicPr>
                      <p:cNvPr id="3" name="Object 2">
                        <a:extLst>
                          <a:ext uri="{FF2B5EF4-FFF2-40B4-BE49-F238E27FC236}">
                            <a16:creationId xmlns:a16="http://schemas.microsoft.com/office/drawing/2014/main" id="{735FC9BB-0329-4E22-BE68-186460719E67}"/>
                          </a:ext>
                        </a:extLst>
                      </p:cNvPr>
                      <p:cNvPicPr/>
                      <p:nvPr/>
                    </p:nvPicPr>
                    <p:blipFill>
                      <a:blip r:embed="rId3"/>
                      <a:stretch>
                        <a:fillRect/>
                      </a:stretch>
                    </p:blipFill>
                    <p:spPr>
                      <a:xfrm>
                        <a:off x="1057761" y="2110029"/>
                        <a:ext cx="92202" cy="245872"/>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9D1D1E4C-508E-416A-B3D5-298E11D8269F}"/>
              </a:ext>
            </a:extLst>
          </p:cNvPr>
          <p:cNvGraphicFramePr>
            <a:graphicFrameLocks noChangeAspect="1"/>
          </p:cNvGraphicFramePr>
          <p:nvPr>
            <p:extLst>
              <p:ext uri="{D42A27DB-BD31-4B8C-83A1-F6EECF244321}">
                <p14:modId xmlns:p14="http://schemas.microsoft.com/office/powerpoint/2010/main" val="301707629"/>
              </p:ext>
            </p:extLst>
          </p:nvPr>
        </p:nvGraphicFramePr>
        <p:xfrm>
          <a:off x="1046539" y="2499114"/>
          <a:ext cx="149151" cy="238642"/>
        </p:xfrm>
        <a:graphic>
          <a:graphicData uri="http://schemas.openxmlformats.org/presentationml/2006/ole">
            <mc:AlternateContent xmlns:mc="http://schemas.openxmlformats.org/markup-compatibility/2006">
              <mc:Choice xmlns:v="urn:schemas-microsoft-com:vml" Requires="v">
                <p:oleObj name="Equation" r:id="rId4" imgW="126720" imgH="203040" progId="Equation.DSMT4">
                  <p:embed/>
                </p:oleObj>
              </mc:Choice>
              <mc:Fallback>
                <p:oleObj name="Equation" r:id="rId4" imgW="126720" imgH="203040" progId="Equation.DSMT4">
                  <p:embed/>
                  <p:pic>
                    <p:nvPicPr>
                      <p:cNvPr id="5" name="Object 4">
                        <a:extLst>
                          <a:ext uri="{FF2B5EF4-FFF2-40B4-BE49-F238E27FC236}">
                            <a16:creationId xmlns:a16="http://schemas.microsoft.com/office/drawing/2014/main" id="{9D1D1E4C-508E-416A-B3D5-298E11D8269F}"/>
                          </a:ext>
                        </a:extLst>
                      </p:cNvPr>
                      <p:cNvPicPr/>
                      <p:nvPr/>
                    </p:nvPicPr>
                    <p:blipFill>
                      <a:blip r:embed="rId5"/>
                      <a:stretch>
                        <a:fillRect/>
                      </a:stretch>
                    </p:blipFill>
                    <p:spPr>
                      <a:xfrm>
                        <a:off x="1046539" y="2499114"/>
                        <a:ext cx="149151" cy="238642"/>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731C00D0-2243-4B8A-AE6A-00BB1CCF5C5F}"/>
              </a:ext>
            </a:extLst>
          </p:cNvPr>
          <p:cNvGraphicFramePr>
            <a:graphicFrameLocks noChangeAspect="1"/>
          </p:cNvGraphicFramePr>
          <p:nvPr>
            <p:extLst>
              <p:ext uri="{D42A27DB-BD31-4B8C-83A1-F6EECF244321}">
                <p14:modId xmlns:p14="http://schemas.microsoft.com/office/powerpoint/2010/main" val="2221867448"/>
              </p:ext>
            </p:extLst>
          </p:nvPr>
        </p:nvGraphicFramePr>
        <p:xfrm>
          <a:off x="1044051" y="2864177"/>
          <a:ext cx="209550" cy="223520"/>
        </p:xfrm>
        <a:graphic>
          <a:graphicData uri="http://schemas.openxmlformats.org/presentationml/2006/ole">
            <mc:AlternateContent xmlns:mc="http://schemas.openxmlformats.org/markup-compatibility/2006">
              <mc:Choice xmlns:v="urn:schemas-microsoft-com:vml" Requires="v">
                <p:oleObj name="Equation" r:id="rId6" imgW="190440" imgH="203040" progId="Equation.DSMT4">
                  <p:embed/>
                </p:oleObj>
              </mc:Choice>
              <mc:Fallback>
                <p:oleObj name="Equation" r:id="rId6" imgW="190440" imgH="203040" progId="Equation.DSMT4">
                  <p:embed/>
                  <p:pic>
                    <p:nvPicPr>
                      <p:cNvPr id="6" name="Object 5">
                        <a:extLst>
                          <a:ext uri="{FF2B5EF4-FFF2-40B4-BE49-F238E27FC236}">
                            <a16:creationId xmlns:a16="http://schemas.microsoft.com/office/drawing/2014/main" id="{731C00D0-2243-4B8A-AE6A-00BB1CCF5C5F}"/>
                          </a:ext>
                        </a:extLst>
                      </p:cNvPr>
                      <p:cNvPicPr/>
                      <p:nvPr/>
                    </p:nvPicPr>
                    <p:blipFill>
                      <a:blip r:embed="rId7"/>
                      <a:stretch>
                        <a:fillRect/>
                      </a:stretch>
                    </p:blipFill>
                    <p:spPr>
                      <a:xfrm>
                        <a:off x="1044051" y="2864177"/>
                        <a:ext cx="209550" cy="223520"/>
                      </a:xfrm>
                      <a:prstGeom prst="rect">
                        <a:avLst/>
                      </a:prstGeom>
                    </p:spPr>
                  </p:pic>
                </p:oleObj>
              </mc:Fallback>
            </mc:AlternateContent>
          </a:graphicData>
        </a:graphic>
      </p:graphicFrame>
    </p:spTree>
    <p:extLst>
      <p:ext uri="{BB962C8B-B14F-4D97-AF65-F5344CB8AC3E}">
        <p14:creationId xmlns:p14="http://schemas.microsoft.com/office/powerpoint/2010/main" val="39274820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5BC60-FDDB-40C3-90DC-CCB4477803E7}"/>
              </a:ext>
            </a:extLst>
          </p:cNvPr>
          <p:cNvSpPr>
            <a:spLocks noGrp="1"/>
          </p:cNvSpPr>
          <p:nvPr>
            <p:ph type="title"/>
          </p:nvPr>
        </p:nvSpPr>
        <p:spPr/>
        <p:txBody>
          <a:bodyPr/>
          <a:lstStyle/>
          <a:p>
            <a:r>
              <a:rPr lang="en-US" dirty="0"/>
              <a:t>Activated Protein C Resistance </a:t>
            </a:r>
            <a:r>
              <a:rPr lang="en-US" sz="2000" b="0" dirty="0"/>
              <a:t>(1 of 3)</a:t>
            </a:r>
          </a:p>
        </p:txBody>
      </p:sp>
      <p:sp>
        <p:nvSpPr>
          <p:cNvPr id="3" name="Content Placeholder 2">
            <a:extLst>
              <a:ext uri="{FF2B5EF4-FFF2-40B4-BE49-F238E27FC236}">
                <a16:creationId xmlns:a16="http://schemas.microsoft.com/office/drawing/2014/main" id="{D99A8B81-14C8-4D82-B3DC-D2DFDE13D074}"/>
              </a:ext>
            </a:extLst>
          </p:cNvPr>
          <p:cNvSpPr>
            <a:spLocks noGrp="1"/>
          </p:cNvSpPr>
          <p:nvPr>
            <p:ph sz="quarter" idx="13"/>
          </p:nvPr>
        </p:nvSpPr>
        <p:spPr>
          <a:xfrm>
            <a:off x="457200" y="1861126"/>
            <a:ext cx="8386997" cy="4434275"/>
          </a:xfrm>
        </p:spPr>
        <p:txBody>
          <a:bodyPr/>
          <a:lstStyle/>
          <a:p>
            <a:r>
              <a:rPr lang="en-US" altLang="en-US" dirty="0">
                <a:cs typeface="Calibri" panose="020F0502020204030204" pitchFamily="34" charset="0"/>
              </a:rPr>
              <a:t>Most common hereditary thrombophilia</a:t>
            </a:r>
          </a:p>
          <a:p>
            <a:r>
              <a:rPr lang="en-US" altLang="en-US" dirty="0">
                <a:cs typeface="Calibri" panose="020F0502020204030204" pitchFamily="34" charset="0"/>
              </a:rPr>
              <a:t>Pathophysiology</a:t>
            </a:r>
          </a:p>
          <a:p>
            <a:pPr lvl="1"/>
            <a:r>
              <a:rPr lang="en-US" altLang="en-US" dirty="0">
                <a:cs typeface="Calibri" panose="020F0502020204030204" pitchFamily="34" charset="0"/>
              </a:rPr>
              <a:t>Inability of A</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C to prolong clotting tests when added to a test system</a:t>
            </a:r>
          </a:p>
          <a:p>
            <a:pPr lvl="1"/>
            <a:r>
              <a:rPr lang="en-US" altLang="en-US" dirty="0">
                <a:cs typeface="Calibri" panose="020F0502020204030204" pitchFamily="34" charset="0"/>
              </a:rPr>
              <a:t>Due to a diminished ability to destroy F</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a</a:t>
            </a:r>
          </a:p>
          <a:p>
            <a:pPr lvl="1"/>
            <a:r>
              <a:rPr lang="en-US" altLang="en-US" dirty="0">
                <a:cs typeface="Calibri" panose="020F0502020204030204" pitchFamily="34" charset="0"/>
              </a:rPr>
              <a:t>In vivo-inadequate F</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a inactivation</a:t>
            </a:r>
            <a:endParaRPr lang="en-US" altLang="en-US" dirty="0">
              <a:cs typeface="Calibri" panose="020F0502020204030204" pitchFamily="34" charset="0"/>
              <a:sym typeface="Symbol" panose="05050102010706020507" pitchFamily="18" charset="2"/>
            </a:endParaRPr>
          </a:p>
          <a:p>
            <a:pPr lvl="2"/>
            <a:r>
              <a:rPr lang="en-US" altLang="en-US" dirty="0">
                <a:cs typeface="Calibri" panose="020F0502020204030204" pitchFamily="34" charset="0"/>
              </a:rPr>
              <a:t>↑ production of thrombin and possibly thrombosis</a:t>
            </a:r>
          </a:p>
        </p:txBody>
      </p:sp>
    </p:spTree>
    <p:extLst>
      <p:ext uri="{BB962C8B-B14F-4D97-AF65-F5344CB8AC3E}">
        <p14:creationId xmlns:p14="http://schemas.microsoft.com/office/powerpoint/2010/main" val="37424703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5BC60-FDDB-40C3-90DC-CCB4477803E7}"/>
              </a:ext>
            </a:extLst>
          </p:cNvPr>
          <p:cNvSpPr>
            <a:spLocks noGrp="1"/>
          </p:cNvSpPr>
          <p:nvPr>
            <p:ph type="title"/>
          </p:nvPr>
        </p:nvSpPr>
        <p:spPr/>
        <p:txBody>
          <a:bodyPr/>
          <a:lstStyle/>
          <a:p>
            <a:r>
              <a:rPr lang="en-US" dirty="0"/>
              <a:t>Activated Protein C Resistance </a:t>
            </a:r>
            <a:r>
              <a:rPr lang="en-US" sz="2000" b="0" dirty="0"/>
              <a:t>(2 of 3)</a:t>
            </a:r>
          </a:p>
        </p:txBody>
      </p:sp>
      <p:sp>
        <p:nvSpPr>
          <p:cNvPr id="3" name="Content Placeholder 2">
            <a:extLst>
              <a:ext uri="{FF2B5EF4-FFF2-40B4-BE49-F238E27FC236}">
                <a16:creationId xmlns:a16="http://schemas.microsoft.com/office/drawing/2014/main" id="{D99A8B81-14C8-4D82-B3DC-D2DFDE13D074}"/>
              </a:ext>
            </a:extLst>
          </p:cNvPr>
          <p:cNvSpPr>
            <a:spLocks noGrp="1"/>
          </p:cNvSpPr>
          <p:nvPr>
            <p:ph sz="quarter" idx="13"/>
          </p:nvPr>
        </p:nvSpPr>
        <p:spPr>
          <a:xfrm>
            <a:off x="457200" y="1920392"/>
            <a:ext cx="8229600" cy="4434275"/>
          </a:xfrm>
        </p:spPr>
        <p:txBody>
          <a:bodyPr/>
          <a:lstStyle/>
          <a:p>
            <a:r>
              <a:rPr lang="en-US" altLang="en-US" dirty="0">
                <a:cs typeface="Calibri" panose="020F0502020204030204" pitchFamily="34" charset="0"/>
              </a:rPr>
              <a:t>Pathophysiology</a:t>
            </a:r>
          </a:p>
          <a:p>
            <a:pPr lvl="1"/>
            <a:r>
              <a:rPr lang="en-US" altLang="en-US" dirty="0">
                <a:cs typeface="Calibri" panose="020F0502020204030204" pitchFamily="34" charset="0"/>
              </a:rPr>
              <a:t>90% of cases of A</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C</a:t>
            </a:r>
            <a:r>
              <a:rPr lang="en-US" altLang="en-US" sz="100" dirty="0">
                <a:cs typeface="Calibri" panose="020F0502020204030204" pitchFamily="34" charset="0"/>
              </a:rPr>
              <a:t> </a:t>
            </a:r>
            <a:r>
              <a:rPr lang="en-US" altLang="en-US" dirty="0">
                <a:cs typeface="Calibri" panose="020F0502020204030204" pitchFamily="34" charset="0"/>
              </a:rPr>
              <a:t>R due to F</a:t>
            </a:r>
            <a:r>
              <a:rPr lang="en-US" altLang="en-US" sz="100" dirty="0">
                <a:cs typeface="Calibri" panose="020F0502020204030204" pitchFamily="34" charset="0"/>
              </a:rPr>
              <a:t> </a:t>
            </a:r>
            <a:r>
              <a:rPr lang="en-US" altLang="en-US" dirty="0">
                <a:cs typeface="Calibri" panose="020F0502020204030204" pitchFamily="34" charset="0"/>
              </a:rPr>
              <a:t>V Leiden</a:t>
            </a:r>
          </a:p>
          <a:p>
            <a:pPr lvl="2"/>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r</a:t>
            </a:r>
            <a:r>
              <a:rPr lang="en-US" altLang="en-US" sz="100" dirty="0">
                <a:cs typeface="Calibri" panose="020F0502020204030204" pitchFamily="34" charset="0"/>
              </a:rPr>
              <a:t> </a:t>
            </a:r>
            <a:r>
              <a:rPr lang="en-US" altLang="en-US" dirty="0">
                <a:cs typeface="Calibri" panose="020F0502020204030204" pitchFamily="34" charset="0"/>
              </a:rPr>
              <a:t>g → G</a:t>
            </a:r>
            <a:r>
              <a:rPr lang="en-US" altLang="en-US" sz="100" dirty="0">
                <a:cs typeface="Calibri" panose="020F0502020204030204" pitchFamily="34" charset="0"/>
              </a:rPr>
              <a:t> </a:t>
            </a:r>
            <a:r>
              <a:rPr lang="en-US" altLang="en-US" dirty="0">
                <a:cs typeface="Calibri" panose="020F0502020204030204" pitchFamily="34" charset="0"/>
              </a:rPr>
              <a:t>l</a:t>
            </a:r>
            <a:r>
              <a:rPr lang="en-US" altLang="en-US" sz="100" dirty="0">
                <a:cs typeface="Calibri" panose="020F0502020204030204" pitchFamily="34" charset="0"/>
              </a:rPr>
              <a:t>3</a:t>
            </a:r>
            <a:r>
              <a:rPr lang="en-US" altLang="en-US" dirty="0">
                <a:cs typeface="Calibri" panose="020F0502020204030204" pitchFamily="34" charset="0"/>
              </a:rPr>
              <a:t>n mutation</a:t>
            </a:r>
          </a:p>
          <a:p>
            <a:pPr lvl="2"/>
            <a:r>
              <a:rPr lang="en-US" altLang="en-US" dirty="0">
                <a:cs typeface="Calibri" panose="020F0502020204030204" pitchFamily="34" charset="0"/>
              </a:rPr>
              <a:t>Mutant F</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a protein resistant to A</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C inactivation because A</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C cleavage site is altered</a:t>
            </a:r>
          </a:p>
          <a:p>
            <a:pPr lvl="1"/>
            <a:r>
              <a:rPr lang="en-US" altLang="en-US" dirty="0">
                <a:cs typeface="Calibri" panose="020F0502020204030204" pitchFamily="34" charset="0"/>
              </a:rPr>
              <a:t>10% of patients</a:t>
            </a:r>
          </a:p>
          <a:p>
            <a:pPr lvl="2"/>
            <a:r>
              <a:rPr lang="en-US" altLang="en-US" dirty="0">
                <a:cs typeface="Calibri" panose="020F0502020204030204" pitchFamily="34" charset="0"/>
              </a:rPr>
              <a:t>Have an alternate mutation</a:t>
            </a:r>
          </a:p>
          <a:p>
            <a:pPr lvl="1"/>
            <a:r>
              <a:rPr lang="en-US" altLang="en-US" dirty="0">
                <a:cs typeface="Calibri" panose="020F0502020204030204" pitchFamily="34" charset="0"/>
              </a:rPr>
              <a:t>F</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r>
              <a:rPr lang="en-US" altLang="en-US" dirty="0">
                <a:cs typeface="Calibri" panose="020F0502020204030204" pitchFamily="34" charset="0"/>
              </a:rPr>
              <a:t> gene</a:t>
            </a:r>
          </a:p>
          <a:p>
            <a:pPr lvl="2"/>
            <a:r>
              <a:rPr lang="en-US" altLang="en-US" dirty="0">
                <a:cs typeface="Calibri" panose="020F0502020204030204" pitchFamily="34" charset="0"/>
              </a:rPr>
              <a:t>No genetic abnormalities have been identified as cause of A</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C</a:t>
            </a:r>
            <a:r>
              <a:rPr lang="en-US" altLang="en-US" sz="100" dirty="0">
                <a:cs typeface="Calibri" panose="020F0502020204030204" pitchFamily="34" charset="0"/>
              </a:rPr>
              <a:t> </a:t>
            </a:r>
            <a:r>
              <a:rPr lang="en-US" altLang="en-US" dirty="0">
                <a:cs typeface="Calibri" panose="020F0502020204030204" pitchFamily="34" charset="0"/>
              </a:rPr>
              <a:t>R</a:t>
            </a:r>
          </a:p>
        </p:txBody>
      </p:sp>
    </p:spTree>
    <p:extLst>
      <p:ext uri="{BB962C8B-B14F-4D97-AF65-F5344CB8AC3E}">
        <p14:creationId xmlns:p14="http://schemas.microsoft.com/office/powerpoint/2010/main" val="33803318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5BC60-FDDB-40C3-90DC-CCB4477803E7}"/>
              </a:ext>
            </a:extLst>
          </p:cNvPr>
          <p:cNvSpPr>
            <a:spLocks noGrp="1"/>
          </p:cNvSpPr>
          <p:nvPr>
            <p:ph type="title"/>
          </p:nvPr>
        </p:nvSpPr>
        <p:spPr/>
        <p:txBody>
          <a:bodyPr/>
          <a:lstStyle/>
          <a:p>
            <a:r>
              <a:rPr lang="en-US" dirty="0"/>
              <a:t>Activated Protein C Resistance </a:t>
            </a:r>
            <a:r>
              <a:rPr lang="en-US" sz="2000" b="0" dirty="0"/>
              <a:t>(3 of 3)</a:t>
            </a:r>
          </a:p>
        </p:txBody>
      </p:sp>
      <p:sp>
        <p:nvSpPr>
          <p:cNvPr id="3" name="Content Placeholder 2">
            <a:extLst>
              <a:ext uri="{FF2B5EF4-FFF2-40B4-BE49-F238E27FC236}">
                <a16:creationId xmlns:a16="http://schemas.microsoft.com/office/drawing/2014/main" id="{D99A8B81-14C8-4D82-B3DC-D2DFDE13D074}"/>
              </a:ext>
            </a:extLst>
          </p:cNvPr>
          <p:cNvSpPr>
            <a:spLocks noGrp="1"/>
          </p:cNvSpPr>
          <p:nvPr>
            <p:ph sz="quarter" idx="13"/>
          </p:nvPr>
        </p:nvSpPr>
        <p:spPr>
          <a:xfrm>
            <a:off x="457200" y="1835726"/>
            <a:ext cx="7109012" cy="4602934"/>
          </a:xfrm>
        </p:spPr>
        <p:txBody>
          <a:bodyPr/>
          <a:lstStyle/>
          <a:p>
            <a:r>
              <a:rPr lang="en-US" altLang="en-US" sz="2000" dirty="0">
                <a:cs typeface="Calibri" panose="020F0502020204030204" pitchFamily="34" charset="0"/>
              </a:rPr>
              <a:t>Prevalence of F</a:t>
            </a:r>
            <a:r>
              <a:rPr lang="en-US" altLang="en-US" sz="100" dirty="0">
                <a:cs typeface="Calibri" panose="020F0502020204030204" pitchFamily="34" charset="0"/>
              </a:rPr>
              <a:t> </a:t>
            </a:r>
            <a:r>
              <a:rPr lang="en-US" altLang="en-US" sz="2000" dirty="0">
                <a:cs typeface="Calibri" panose="020F0502020204030204" pitchFamily="34" charset="0"/>
              </a:rPr>
              <a:t>V</a:t>
            </a:r>
            <a:r>
              <a:rPr lang="en-US" altLang="en-US" sz="100" dirty="0">
                <a:cs typeface="Calibri" panose="020F0502020204030204" pitchFamily="34" charset="0"/>
              </a:rPr>
              <a:t> </a:t>
            </a:r>
            <a:r>
              <a:rPr lang="en-US" altLang="en-US" sz="2000" dirty="0">
                <a:cs typeface="Calibri" panose="020F0502020204030204" pitchFamily="34" charset="0"/>
              </a:rPr>
              <a:t>L</a:t>
            </a:r>
          </a:p>
          <a:p>
            <a:pPr lvl="1"/>
            <a:r>
              <a:rPr lang="en-US" altLang="en-US" sz="2000" dirty="0">
                <a:cs typeface="Calibri" panose="020F0502020204030204" pitchFamily="34" charset="0"/>
              </a:rPr>
              <a:t>Varies with geographical population</a:t>
            </a:r>
          </a:p>
          <a:p>
            <a:pPr lvl="1"/>
            <a:r>
              <a:rPr lang="en-US" altLang="en-US" sz="2000" dirty="0">
                <a:cs typeface="Calibri" panose="020F0502020204030204" pitchFamily="34" charset="0"/>
              </a:rPr>
              <a:t>Homozygotes are at higher thrombotic risk than heterozygotes</a:t>
            </a:r>
          </a:p>
          <a:p>
            <a:pPr lvl="1"/>
            <a:r>
              <a:rPr lang="en-US" altLang="en-US" sz="2000" dirty="0">
                <a:cs typeface="Calibri" panose="020F0502020204030204" pitchFamily="34" charset="0"/>
              </a:rPr>
              <a:t>Accounts for 40% of familial thrombophilia cases</a:t>
            </a:r>
          </a:p>
          <a:p>
            <a:r>
              <a:rPr lang="en-US" altLang="en-US" sz="2000" dirty="0">
                <a:cs typeface="Calibri" panose="020F0502020204030204" pitchFamily="34" charset="0"/>
              </a:rPr>
              <a:t>Laboratory evaluation</a:t>
            </a:r>
          </a:p>
          <a:p>
            <a:pPr lvl="1"/>
            <a:r>
              <a:rPr lang="en-US" altLang="en-US" sz="2000" dirty="0">
                <a:cs typeface="Calibri" panose="020F0502020204030204" pitchFamily="34" charset="0"/>
              </a:rPr>
              <a:t>Requires both clot-based functional assay (A</a:t>
            </a:r>
            <a:r>
              <a:rPr lang="en-US" altLang="en-US" sz="100" dirty="0">
                <a:cs typeface="Calibri" panose="020F0502020204030204" pitchFamily="34" charset="0"/>
              </a:rPr>
              <a:t> </a:t>
            </a:r>
            <a:r>
              <a:rPr lang="en-US" altLang="en-US" sz="2000" dirty="0">
                <a:cs typeface="Calibri" panose="020F0502020204030204" pitchFamily="34" charset="0"/>
              </a:rPr>
              <a:t>P</a:t>
            </a:r>
            <a:r>
              <a:rPr lang="en-US" altLang="en-US" sz="100" dirty="0">
                <a:cs typeface="Calibri" panose="020F0502020204030204" pitchFamily="34" charset="0"/>
              </a:rPr>
              <a:t> </a:t>
            </a:r>
            <a:r>
              <a:rPr lang="en-US" altLang="en-US" sz="2000" dirty="0">
                <a:cs typeface="Calibri" panose="020F0502020204030204" pitchFamily="34" charset="0"/>
              </a:rPr>
              <a:t>C</a:t>
            </a:r>
            <a:r>
              <a:rPr lang="en-US" altLang="en-US" sz="100" dirty="0">
                <a:cs typeface="Calibri" panose="020F0502020204030204" pitchFamily="34" charset="0"/>
              </a:rPr>
              <a:t> </a:t>
            </a:r>
            <a:r>
              <a:rPr lang="en-US" altLang="en-US" sz="2000" dirty="0">
                <a:cs typeface="Calibri" panose="020F0502020204030204" pitchFamily="34" charset="0"/>
              </a:rPr>
              <a:t>R) and P</a:t>
            </a:r>
            <a:r>
              <a:rPr lang="en-US" altLang="en-US" sz="100" dirty="0">
                <a:cs typeface="Calibri" panose="020F0502020204030204" pitchFamily="34" charset="0"/>
              </a:rPr>
              <a:t> </a:t>
            </a:r>
            <a:r>
              <a:rPr lang="en-US" altLang="en-US" sz="2000" dirty="0">
                <a:cs typeface="Calibri" panose="020F0502020204030204" pitchFamily="34" charset="0"/>
              </a:rPr>
              <a:t>C</a:t>
            </a:r>
            <a:r>
              <a:rPr lang="en-US" altLang="en-US" sz="100" dirty="0">
                <a:cs typeface="Calibri" panose="020F0502020204030204" pitchFamily="34" charset="0"/>
              </a:rPr>
              <a:t> </a:t>
            </a:r>
            <a:r>
              <a:rPr lang="en-US" altLang="en-US" sz="2000" dirty="0">
                <a:cs typeface="Calibri" panose="020F0502020204030204" pitchFamily="34" charset="0"/>
              </a:rPr>
              <a:t>R-based molecular assay for F</a:t>
            </a:r>
            <a:r>
              <a:rPr lang="en-US" altLang="en-US" sz="100" dirty="0">
                <a:cs typeface="Calibri" panose="020F0502020204030204" pitchFamily="34" charset="0"/>
              </a:rPr>
              <a:t> </a:t>
            </a:r>
            <a:r>
              <a:rPr lang="en-US" altLang="en-US" sz="2000" dirty="0">
                <a:cs typeface="Calibri" panose="020F0502020204030204" pitchFamily="34" charset="0"/>
              </a:rPr>
              <a:t>V</a:t>
            </a:r>
            <a:r>
              <a:rPr lang="en-US" altLang="en-US" sz="100" dirty="0">
                <a:cs typeface="Calibri" panose="020F0502020204030204" pitchFamily="34" charset="0"/>
              </a:rPr>
              <a:t> </a:t>
            </a:r>
            <a:r>
              <a:rPr lang="en-US" altLang="en-US" sz="2000" dirty="0">
                <a:cs typeface="Calibri" panose="020F0502020204030204" pitchFamily="34" charset="0"/>
              </a:rPr>
              <a:t>L</a:t>
            </a:r>
          </a:p>
          <a:p>
            <a:r>
              <a:rPr lang="en-US" altLang="en-US" sz="2000" dirty="0">
                <a:cs typeface="Calibri" panose="020F0502020204030204" pitchFamily="34" charset="0"/>
              </a:rPr>
              <a:t>Treatment</a:t>
            </a:r>
          </a:p>
          <a:p>
            <a:pPr lvl="1"/>
            <a:r>
              <a:rPr lang="en-US" altLang="en-US" sz="2000" dirty="0">
                <a:cs typeface="Calibri" panose="020F0502020204030204" pitchFamily="34" charset="0"/>
              </a:rPr>
              <a:t>Acute thrombosis-same</a:t>
            </a:r>
          </a:p>
          <a:p>
            <a:pPr lvl="1"/>
            <a:r>
              <a:rPr lang="en-US" altLang="en-US" sz="2000" dirty="0">
                <a:cs typeface="Calibri" panose="020F0502020204030204" pitchFamily="34" charset="0"/>
              </a:rPr>
              <a:t>Prophylactic treatment-only if at increased risk or have recurrent thrombosis</a:t>
            </a:r>
          </a:p>
        </p:txBody>
      </p:sp>
    </p:spTree>
    <p:extLst>
      <p:ext uri="{BB962C8B-B14F-4D97-AF65-F5344CB8AC3E}">
        <p14:creationId xmlns:p14="http://schemas.microsoft.com/office/powerpoint/2010/main" val="1056638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5D96-56FA-4920-A377-23838C4B683F}"/>
              </a:ext>
            </a:extLst>
          </p:cNvPr>
          <p:cNvSpPr>
            <a:spLocks noGrp="1"/>
          </p:cNvSpPr>
          <p:nvPr>
            <p:ph type="title"/>
          </p:nvPr>
        </p:nvSpPr>
        <p:spPr>
          <a:xfrm>
            <a:off x="457200" y="215371"/>
            <a:ext cx="7598229" cy="1097279"/>
          </a:xfrm>
        </p:spPr>
        <p:txBody>
          <a:bodyPr/>
          <a:lstStyle/>
          <a:p>
            <a:r>
              <a:rPr lang="en-US" sz="3400" dirty="0"/>
              <a:t>Prothrombin Gene Mutation G20210A </a:t>
            </a:r>
            <a:r>
              <a:rPr lang="en-US" sz="2000" b="0" dirty="0"/>
              <a:t>(1 of 2)</a:t>
            </a:r>
          </a:p>
        </p:txBody>
      </p:sp>
      <p:sp>
        <p:nvSpPr>
          <p:cNvPr id="3" name="Content Placeholder 2">
            <a:extLst>
              <a:ext uri="{FF2B5EF4-FFF2-40B4-BE49-F238E27FC236}">
                <a16:creationId xmlns:a16="http://schemas.microsoft.com/office/drawing/2014/main" id="{B174A78B-737A-462F-AAA4-41FD36125F79}"/>
              </a:ext>
            </a:extLst>
          </p:cNvPr>
          <p:cNvSpPr>
            <a:spLocks noGrp="1"/>
          </p:cNvSpPr>
          <p:nvPr>
            <p:ph sz="quarter" idx="13"/>
          </p:nvPr>
        </p:nvSpPr>
        <p:spPr>
          <a:xfrm>
            <a:off x="457200" y="1869593"/>
            <a:ext cx="8483600" cy="4434275"/>
          </a:xfrm>
        </p:spPr>
        <p:txBody>
          <a:bodyPr/>
          <a:lstStyle/>
          <a:p>
            <a:r>
              <a:rPr lang="en-US" altLang="en-US" dirty="0">
                <a:cs typeface="Calibri" panose="020F0502020204030204" pitchFamily="34" charset="0"/>
              </a:rPr>
              <a:t>Pathophysiology</a:t>
            </a:r>
          </a:p>
          <a:p>
            <a:pPr lvl="1"/>
            <a:r>
              <a:rPr lang="en-US" altLang="en-US" dirty="0">
                <a:cs typeface="Calibri" panose="020F0502020204030204" pitchFamily="34" charset="0"/>
              </a:rPr>
              <a:t>G → A substitution in 3′ untranslated region of the prothrombin gene</a:t>
            </a:r>
          </a:p>
          <a:p>
            <a:pPr lvl="1"/>
            <a:r>
              <a:rPr lang="en-US" altLang="en-US" dirty="0">
                <a:cs typeface="Calibri" panose="020F0502020204030204" pitchFamily="34" charset="0"/>
              </a:rPr>
              <a:t>Associated with a mild elevation of plasma prothrombin levels (115-130%)</a:t>
            </a:r>
          </a:p>
          <a:p>
            <a:pPr lvl="1"/>
            <a:r>
              <a:rPr lang="en-US" altLang="en-US" dirty="0">
                <a:cs typeface="Calibri" panose="020F0502020204030204" pitchFamily="34" charset="0"/>
              </a:rPr>
              <a:t>Increased risk of thrombosis due to:</a:t>
            </a:r>
          </a:p>
          <a:p>
            <a:pPr lvl="2"/>
            <a:r>
              <a:rPr lang="en-US" altLang="en-US" dirty="0">
                <a:cs typeface="Calibri" panose="020F0502020204030204" pitchFamily="34" charset="0"/>
              </a:rPr>
              <a:t>Increased prothrombin causing increased thrombin generation</a:t>
            </a:r>
          </a:p>
        </p:txBody>
      </p:sp>
    </p:spTree>
    <p:extLst>
      <p:ext uri="{BB962C8B-B14F-4D97-AF65-F5344CB8AC3E}">
        <p14:creationId xmlns:p14="http://schemas.microsoft.com/office/powerpoint/2010/main" val="2877076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06396-B474-499B-A838-27E68381A3BF}"/>
              </a:ext>
            </a:extLst>
          </p:cNvPr>
          <p:cNvSpPr>
            <a:spLocks noGrp="1"/>
          </p:cNvSpPr>
          <p:nvPr>
            <p:ph type="ctrTitle"/>
          </p:nvPr>
        </p:nvSpPr>
        <p:spPr/>
        <p:txBody>
          <a:bodyPr lIns="0" tIns="0" rIns="0" bIns="0"/>
          <a:lstStyle/>
          <a:p>
            <a:r>
              <a:rPr lang="en-US" dirty="0"/>
              <a:t>Thrombus Formation</a:t>
            </a:r>
          </a:p>
        </p:txBody>
      </p:sp>
    </p:spTree>
    <p:extLst>
      <p:ext uri="{BB962C8B-B14F-4D97-AF65-F5344CB8AC3E}">
        <p14:creationId xmlns:p14="http://schemas.microsoft.com/office/powerpoint/2010/main" val="4968821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5D96-56FA-4920-A377-23838C4B683F}"/>
              </a:ext>
            </a:extLst>
          </p:cNvPr>
          <p:cNvSpPr>
            <a:spLocks noGrp="1"/>
          </p:cNvSpPr>
          <p:nvPr>
            <p:ph type="title"/>
          </p:nvPr>
        </p:nvSpPr>
        <p:spPr>
          <a:xfrm>
            <a:off x="457200" y="215371"/>
            <a:ext cx="7598229" cy="1097279"/>
          </a:xfrm>
        </p:spPr>
        <p:txBody>
          <a:bodyPr/>
          <a:lstStyle/>
          <a:p>
            <a:r>
              <a:rPr lang="en-US" sz="3400" dirty="0"/>
              <a:t>Prothrombin Gene Mutation G20210A </a:t>
            </a:r>
            <a:r>
              <a:rPr lang="en-US" sz="2000" b="0" dirty="0"/>
              <a:t>(2 of 2)</a:t>
            </a:r>
          </a:p>
        </p:txBody>
      </p:sp>
      <p:sp>
        <p:nvSpPr>
          <p:cNvPr id="3" name="Content Placeholder 2">
            <a:extLst>
              <a:ext uri="{FF2B5EF4-FFF2-40B4-BE49-F238E27FC236}">
                <a16:creationId xmlns:a16="http://schemas.microsoft.com/office/drawing/2014/main" id="{B174A78B-737A-462F-AAA4-41FD36125F79}"/>
              </a:ext>
            </a:extLst>
          </p:cNvPr>
          <p:cNvSpPr>
            <a:spLocks noGrp="1"/>
          </p:cNvSpPr>
          <p:nvPr>
            <p:ph sz="quarter" idx="13"/>
          </p:nvPr>
        </p:nvSpPr>
        <p:spPr>
          <a:xfrm>
            <a:off x="457200" y="1844193"/>
            <a:ext cx="8483600" cy="4434275"/>
          </a:xfrm>
        </p:spPr>
        <p:txBody>
          <a:bodyPr/>
          <a:lstStyle/>
          <a:p>
            <a:r>
              <a:rPr lang="en-US" altLang="en-US" dirty="0"/>
              <a:t>Clinical presentation</a:t>
            </a:r>
          </a:p>
          <a:p>
            <a:pPr lvl="1"/>
            <a:r>
              <a:rPr lang="en-US" altLang="en-US" dirty="0"/>
              <a:t>Prevalence varies with geographical population</a:t>
            </a:r>
          </a:p>
          <a:p>
            <a:pPr lvl="1"/>
            <a:r>
              <a:rPr lang="en-US" altLang="en-US" dirty="0"/>
              <a:t>Accounts for ~18% of familial thrombophilia cases</a:t>
            </a:r>
          </a:p>
          <a:p>
            <a:r>
              <a:rPr lang="en-US" altLang="en-US" dirty="0"/>
              <a:t>Laboratory evaluation</a:t>
            </a:r>
          </a:p>
          <a:p>
            <a:pPr lvl="1"/>
            <a:r>
              <a:rPr lang="en-US" altLang="en-US" dirty="0"/>
              <a:t>G → A substitution</a:t>
            </a:r>
          </a:p>
          <a:p>
            <a:pPr lvl="2"/>
            <a:r>
              <a:rPr lang="en-US" altLang="en-US" dirty="0"/>
              <a:t>Screening for this mutation using coagulation testing is unreliable</a:t>
            </a:r>
          </a:p>
          <a:p>
            <a:pPr lvl="2"/>
            <a:r>
              <a:rPr lang="en-US" altLang="en-US" dirty="0"/>
              <a:t>Molecular testing for the single point mutation is required</a:t>
            </a:r>
          </a:p>
        </p:txBody>
      </p:sp>
    </p:spTree>
    <p:extLst>
      <p:ext uri="{BB962C8B-B14F-4D97-AF65-F5344CB8AC3E}">
        <p14:creationId xmlns:p14="http://schemas.microsoft.com/office/powerpoint/2010/main" val="6408613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428BC-F91F-4475-BAA8-328973A8B4BC}"/>
              </a:ext>
            </a:extLst>
          </p:cNvPr>
          <p:cNvSpPr>
            <a:spLocks noGrp="1"/>
          </p:cNvSpPr>
          <p:nvPr>
            <p:ph type="title"/>
          </p:nvPr>
        </p:nvSpPr>
        <p:spPr>
          <a:xfrm>
            <a:off x="457200" y="215372"/>
            <a:ext cx="8229600" cy="1375304"/>
          </a:xfrm>
        </p:spPr>
        <p:txBody>
          <a:bodyPr/>
          <a:lstStyle/>
          <a:p>
            <a:r>
              <a:rPr lang="en-US" altLang="en-US" sz="2800" dirty="0"/>
              <a:t>Table 35-4 Inherited Thrombophilia: Characteristics of the Five Most Studied Defects</a:t>
            </a:r>
            <a:r>
              <a:rPr lang="en-US" altLang="en-US" sz="2800" baseline="30000" dirty="0"/>
              <a:t>43,44</a:t>
            </a:r>
            <a:endParaRPr lang="en-US" sz="2800" dirty="0"/>
          </a:p>
        </p:txBody>
      </p:sp>
      <p:sp>
        <p:nvSpPr>
          <p:cNvPr id="3" name="Content Placeholder 2">
            <a:extLst>
              <a:ext uri="{FF2B5EF4-FFF2-40B4-BE49-F238E27FC236}">
                <a16:creationId xmlns:a16="http://schemas.microsoft.com/office/drawing/2014/main" id="{ED2D58E9-8A01-4612-9160-427058F27D3B}"/>
              </a:ext>
            </a:extLst>
          </p:cNvPr>
          <p:cNvSpPr>
            <a:spLocks noGrp="1"/>
          </p:cNvSpPr>
          <p:nvPr>
            <p:ph sz="quarter" idx="13"/>
          </p:nvPr>
        </p:nvSpPr>
        <p:spPr>
          <a:xfrm>
            <a:off x="457199" y="6006795"/>
            <a:ext cx="8333117" cy="429862"/>
          </a:xfrm>
        </p:spPr>
        <p:txBody>
          <a:bodyPr/>
          <a:lstStyle/>
          <a:p>
            <a:pPr marL="432" indent="0">
              <a:buNone/>
            </a:pPr>
            <a:r>
              <a:rPr lang="en-US" sz="1200" dirty="0"/>
              <a:t>P</a:t>
            </a:r>
            <a:r>
              <a:rPr lang="en-US" sz="100" dirty="0"/>
              <a:t> </a:t>
            </a:r>
            <a:r>
              <a:rPr lang="en-US" sz="1200" dirty="0"/>
              <a:t>C, protein C; P</a:t>
            </a:r>
            <a:r>
              <a:rPr lang="en-US" sz="100" dirty="0"/>
              <a:t> </a:t>
            </a:r>
            <a:r>
              <a:rPr lang="en-US" sz="1200" dirty="0"/>
              <a:t>S, protein S; D</a:t>
            </a:r>
            <a:r>
              <a:rPr lang="en-US" sz="100" dirty="0"/>
              <a:t> </a:t>
            </a:r>
            <a:r>
              <a:rPr lang="en-US" sz="1200" dirty="0"/>
              <a:t>V</a:t>
            </a:r>
            <a:r>
              <a:rPr lang="en-US" sz="100" dirty="0"/>
              <a:t> </a:t>
            </a:r>
            <a:r>
              <a:rPr lang="en-US" sz="1200" dirty="0"/>
              <a:t>T, deep vein thrombosis; V</a:t>
            </a:r>
            <a:r>
              <a:rPr lang="en-US" sz="100" dirty="0"/>
              <a:t> </a:t>
            </a:r>
            <a:r>
              <a:rPr lang="en-US" sz="1200" dirty="0"/>
              <a:t>T</a:t>
            </a:r>
            <a:r>
              <a:rPr lang="en-US" sz="100" dirty="0"/>
              <a:t> </a:t>
            </a:r>
            <a:r>
              <a:rPr lang="en-US" sz="1200" dirty="0"/>
              <a:t>E, venous thromboembolism; A P C, activated protein C; T</a:t>
            </a:r>
            <a:r>
              <a:rPr lang="en-US" sz="100" dirty="0"/>
              <a:t> </a:t>
            </a:r>
            <a:r>
              <a:rPr lang="en-US" sz="1200" dirty="0"/>
              <a:t>E, thromboembolism; ↑, slightly-moderately increased; ↑↑, highly increased; ↓, decreased.</a:t>
            </a:r>
          </a:p>
        </p:txBody>
      </p:sp>
      <p:graphicFrame>
        <p:nvGraphicFramePr>
          <p:cNvPr id="4" name="Table 3">
            <a:extLst>
              <a:ext uri="{FF2B5EF4-FFF2-40B4-BE49-F238E27FC236}">
                <a16:creationId xmlns:a16="http://schemas.microsoft.com/office/drawing/2014/main" id="{05A62675-A0BD-40E8-A27C-C3558D520D38}"/>
              </a:ext>
            </a:extLst>
          </p:cNvPr>
          <p:cNvGraphicFramePr>
            <a:graphicFrameLocks noGrp="1"/>
          </p:cNvGraphicFramePr>
          <p:nvPr>
            <p:extLst>
              <p:ext uri="{D42A27DB-BD31-4B8C-83A1-F6EECF244321}">
                <p14:modId xmlns:p14="http://schemas.microsoft.com/office/powerpoint/2010/main" val="3353882792"/>
              </p:ext>
            </p:extLst>
          </p:nvPr>
        </p:nvGraphicFramePr>
        <p:xfrm>
          <a:off x="457199" y="1661250"/>
          <a:ext cx="8229600" cy="4010002"/>
        </p:xfrm>
        <a:graphic>
          <a:graphicData uri="http://schemas.openxmlformats.org/drawingml/2006/table">
            <a:tbl>
              <a:tblPr firstRow="1" bandRow="1">
                <a:tableStyleId>{2D5ABB26-0587-4C30-8999-92F81FD0307C}</a:tableStyleId>
              </a:tblPr>
              <a:tblGrid>
                <a:gridCol w="1574801">
                  <a:extLst>
                    <a:ext uri="{9D8B030D-6E8A-4147-A177-3AD203B41FA5}">
                      <a16:colId xmlns:a16="http://schemas.microsoft.com/office/drawing/2014/main" val="3167378464"/>
                    </a:ext>
                  </a:extLst>
                </a:gridCol>
                <a:gridCol w="1168399">
                  <a:extLst>
                    <a:ext uri="{9D8B030D-6E8A-4147-A177-3AD203B41FA5}">
                      <a16:colId xmlns:a16="http://schemas.microsoft.com/office/drawing/2014/main" val="4271087589"/>
                    </a:ext>
                  </a:extLst>
                </a:gridCol>
                <a:gridCol w="1371600">
                  <a:extLst>
                    <a:ext uri="{9D8B030D-6E8A-4147-A177-3AD203B41FA5}">
                      <a16:colId xmlns:a16="http://schemas.microsoft.com/office/drawing/2014/main" val="3145876887"/>
                    </a:ext>
                  </a:extLst>
                </a:gridCol>
                <a:gridCol w="1371600">
                  <a:extLst>
                    <a:ext uri="{9D8B030D-6E8A-4147-A177-3AD203B41FA5}">
                      <a16:colId xmlns:a16="http://schemas.microsoft.com/office/drawing/2014/main" val="3365213240"/>
                    </a:ext>
                  </a:extLst>
                </a:gridCol>
                <a:gridCol w="1371600">
                  <a:extLst>
                    <a:ext uri="{9D8B030D-6E8A-4147-A177-3AD203B41FA5}">
                      <a16:colId xmlns:a16="http://schemas.microsoft.com/office/drawing/2014/main" val="288250682"/>
                    </a:ext>
                  </a:extLst>
                </a:gridCol>
                <a:gridCol w="1371600">
                  <a:extLst>
                    <a:ext uri="{9D8B030D-6E8A-4147-A177-3AD203B41FA5}">
                      <a16:colId xmlns:a16="http://schemas.microsoft.com/office/drawing/2014/main" val="191072339"/>
                    </a:ext>
                  </a:extLst>
                </a:gridCol>
              </a:tblGrid>
              <a:tr h="362139">
                <a:tc>
                  <a:txBody>
                    <a:bodyPr/>
                    <a:lstStyle/>
                    <a:p>
                      <a:r>
                        <a:rPr lang="en-US" sz="1200" b="0" dirty="0">
                          <a:solidFill>
                            <a:schemeClr val="bg1"/>
                          </a:solidFill>
                          <a:effectLst/>
                          <a:latin typeface="+mn-lt"/>
                          <a:ea typeface="Times New Roman" panose="02020603050405020304" pitchFamily="18" charset="0"/>
                          <a:cs typeface="Times New Roman" panose="02020603050405020304" pitchFamily="18" charset="0"/>
                        </a:rPr>
                        <a:t>Blank</a:t>
                      </a:r>
                      <a:endParaRPr lang="en-US" sz="1200" dirty="0">
                        <a:latin typeface="+mn-lt"/>
                      </a:endParaRPr>
                    </a:p>
                  </a:txBody>
                  <a:tcPr marT="41390" marB="41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Factor V Leiden</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Prothrombin G20210A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P</a:t>
                      </a:r>
                      <a:r>
                        <a:rPr lang="en-US" sz="100" b="1"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dirty="0">
                          <a:solidFill>
                            <a:srgbClr val="000000"/>
                          </a:solidFill>
                          <a:effectLst/>
                          <a:latin typeface="+mn-lt"/>
                          <a:ea typeface="Times New Roman" panose="02020603050405020304" pitchFamily="18" charset="0"/>
                          <a:cs typeface="Times New Roman" panose="02020603050405020304" pitchFamily="18" charset="0"/>
                        </a:rPr>
                        <a:t>C Deficiency</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P</a:t>
                      </a:r>
                      <a:r>
                        <a:rPr lang="en-US" sz="100" b="1"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dirty="0">
                          <a:solidFill>
                            <a:srgbClr val="000000"/>
                          </a:solidFill>
                          <a:effectLst/>
                          <a:latin typeface="+mn-lt"/>
                          <a:ea typeface="Times New Roman" panose="02020603050405020304" pitchFamily="18" charset="0"/>
                          <a:cs typeface="Times New Roman" panose="02020603050405020304" pitchFamily="18" charset="0"/>
                        </a:rPr>
                        <a:t>S Deficiency</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Antithrombin Deficiency</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9355415"/>
                  </a:ext>
                </a:extLst>
              </a:tr>
              <a:tr h="335717">
                <a:tc>
                  <a:txBody>
                    <a:bodyPr/>
                    <a:lstStyle/>
                    <a:p>
                      <a:r>
                        <a:rPr lang="en-US" sz="1200" b="1" i="0" u="none" strike="noStrike" cap="none" dirty="0">
                          <a:solidFill>
                            <a:schemeClr val="tx1"/>
                          </a:solidFill>
                          <a:effectLst/>
                          <a:latin typeface="+mn-lt"/>
                          <a:ea typeface="+mn-ea"/>
                          <a:cs typeface="+mn-cs"/>
                          <a:sym typeface="Arial"/>
                        </a:rPr>
                        <a:t>Occurrence</a:t>
                      </a:r>
                      <a:endParaRPr lang="en-US" sz="1200" dirty="0">
                        <a:latin typeface="+mn-lt"/>
                      </a:endParaRPr>
                    </a:p>
                  </a:txBody>
                  <a:tcPr marT="41390" marB="41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4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200" dirty="0">
                        <a:latin typeface="+mn-lt"/>
                      </a:endParaRPr>
                    </a:p>
                  </a:txBody>
                  <a:tcPr marT="41390" marB="41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400" b="0" i="0" u="none" strike="noStrike" kern="0" cap="none" spc="0" normalizeH="0" baseline="0" noProof="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200" dirty="0">
                        <a:latin typeface="+mn-lt"/>
                      </a:endParaRPr>
                    </a:p>
                  </a:txBody>
                  <a:tcPr marT="41390" marB="41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400" b="0" i="0" u="none" strike="noStrike" kern="0" cap="none" spc="0" normalizeH="0" baseline="0" noProof="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200" dirty="0">
                        <a:latin typeface="+mn-lt"/>
                      </a:endParaRPr>
                    </a:p>
                  </a:txBody>
                  <a:tcPr marT="41390" marB="41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400" b="0" i="0" u="none" strike="noStrike" kern="0" cap="none" spc="0" normalizeH="0" baseline="0" noProof="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200" dirty="0">
                        <a:latin typeface="+mn-lt"/>
                      </a:endParaRPr>
                    </a:p>
                  </a:txBody>
                  <a:tcPr marT="41390" marB="41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4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200" dirty="0">
                        <a:latin typeface="+mn-lt"/>
                      </a:endParaRPr>
                    </a:p>
                  </a:txBody>
                  <a:tcPr marT="41390" marB="413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2937025"/>
                  </a:ext>
                </a:extLst>
              </a:tr>
              <a:tr h="362139">
                <a:tc>
                  <a:txBody>
                    <a:bodyPr/>
                    <a:lstStyle/>
                    <a:p>
                      <a:pPr marL="0" marR="0" indent="0" algn="l">
                        <a:spcBef>
                          <a:spcPts val="0"/>
                        </a:spcBef>
                        <a:spcAft>
                          <a:spcPts val="600"/>
                        </a:spcAft>
                        <a:tabLst>
                          <a:tab pos="254000" algn="l"/>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General population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4-10%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2-4%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0.2-0.4%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0.03-0.1%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0.02%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8355721"/>
                  </a:ext>
                </a:extLst>
              </a:tr>
              <a:tr h="335717">
                <a:tc>
                  <a:txBody>
                    <a:bodyPr/>
                    <a:lstStyle/>
                    <a:p>
                      <a:pPr marL="0" marR="0" indent="0">
                        <a:spcBef>
                          <a:spcPts val="0"/>
                        </a:spcBef>
                        <a:spcAft>
                          <a:spcPts val="600"/>
                        </a:spcAft>
                        <a:tabLst>
                          <a:tab pos="254000" algn="l"/>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First D</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V</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2-3%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4664118"/>
                  </a:ext>
                </a:extLst>
              </a:tr>
              <a:tr h="195325">
                <a:tc>
                  <a:txBody>
                    <a:bodyPr/>
                    <a:lstStyle/>
                    <a:p>
                      <a:pPr marL="0" marR="0" indent="0">
                        <a:spcBef>
                          <a:spcPts val="0"/>
                        </a:spcBef>
                        <a:spcAft>
                          <a:spcPts val="600"/>
                        </a:spcAft>
                        <a:tabLst>
                          <a:tab pos="254000" algn="l"/>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Thrombophilic families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40%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6674122"/>
                  </a:ext>
                </a:extLst>
              </a:tr>
              <a:tr h="687638">
                <a:tc>
                  <a:txBody>
                    <a:bodyPr/>
                    <a:lstStyle/>
                    <a:p>
                      <a:pPr marL="0" marR="0">
                        <a:spcBef>
                          <a:spcPts val="0"/>
                        </a:spcBef>
                        <a:spcAft>
                          <a:spcPts val="600"/>
                        </a:spcAft>
                        <a:tabLst>
                          <a:tab pos="1193800" algn="l"/>
                          <a:tab pos="2641600" algn="l"/>
                        </a:tabLst>
                      </a:pPr>
                      <a:r>
                        <a:rPr lang="en-US" sz="1200" b="1" kern="0" spc="0" dirty="0">
                          <a:solidFill>
                            <a:srgbClr val="000000"/>
                          </a:solidFill>
                          <a:effectLst/>
                          <a:latin typeface="+mn-lt"/>
                          <a:ea typeface="Times New Roman" panose="02020603050405020304" pitchFamily="18" charset="0"/>
                          <a:cs typeface="Times New Roman" panose="02020603050405020304" pitchFamily="18" charset="0"/>
                        </a:rPr>
                        <a:t>Physiologic effect</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F</a:t>
                      </a:r>
                      <a:r>
                        <a:rPr lang="en-US" sz="10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V</a:t>
                      </a:r>
                      <a:r>
                        <a:rPr lang="en-US" sz="10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 resistant to cleavage by A</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Arial" panose="020B0604020202020204" pitchFamily="34" charset="0"/>
                        </a:rPr>
                        <a:t>↑ Prothrombin </a:t>
                      </a:r>
                    </a:p>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Arial" panose="020B0604020202020204" pitchFamily="34" charset="0"/>
                        </a:rPr>
                        <a:t>↑ Thrombin formation</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34492" marB="344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Arial" panose="020B0604020202020204" pitchFamily="34" charset="0"/>
                        </a:rPr>
                        <a:t>↓</a:t>
                      </a:r>
                      <a:r>
                        <a:rPr lang="en-US" sz="1200" dirty="0">
                          <a:solidFill>
                            <a:srgbClr val="000000"/>
                          </a:solidFill>
                          <a:effectLst/>
                          <a:latin typeface="+mn-lt"/>
                          <a:ea typeface="Times New Roman" panose="02020603050405020304" pitchFamily="18" charset="0"/>
                          <a:cs typeface="Times New Roman" panose="02020603050405020304" pitchFamily="18" charset="0"/>
                        </a:rPr>
                        <a:t> Inactivation of F</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V</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 F</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V</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I</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err="1">
                          <a:solidFill>
                            <a:srgbClr val="000000"/>
                          </a:solidFill>
                          <a:effectLst/>
                          <a:latin typeface="+mn-lt"/>
                          <a:ea typeface="Times New Roman" panose="02020603050405020304" pitchFamily="18" charset="0"/>
                          <a:cs typeface="Times New Roman" panose="02020603050405020304" pitchFamily="18" charset="0"/>
                        </a:rPr>
                        <a:t>I</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err="1">
                          <a:solidFill>
                            <a:srgbClr val="000000"/>
                          </a:solidFill>
                          <a:effectLst/>
                          <a:latin typeface="+mn-lt"/>
                          <a:ea typeface="Times New Roman" panose="02020603050405020304" pitchFamily="18" charset="0"/>
                          <a:cs typeface="Times New Roman" panose="02020603050405020304" pitchFamily="18" charset="0"/>
                        </a:rPr>
                        <a:t>I</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Arial" panose="020B0604020202020204" pitchFamily="34" charset="0"/>
                        </a:rPr>
                        <a:t>↓ Cofactor for A</a:t>
                      </a:r>
                      <a:r>
                        <a:rPr lang="en-US" sz="100" baseline="0" dirty="0">
                          <a:solidFill>
                            <a:srgbClr val="000000"/>
                          </a:solidFill>
                          <a:effectLst/>
                          <a:latin typeface="+mn-lt"/>
                          <a:ea typeface="Times New Roman" panose="02020603050405020304" pitchFamily="18" charset="0"/>
                          <a:cs typeface="Arial" panose="020B0604020202020204" pitchFamily="34" charset="0"/>
                        </a:rPr>
                        <a:t> </a:t>
                      </a:r>
                      <a:r>
                        <a:rPr lang="en-US" sz="1200" dirty="0">
                          <a:solidFill>
                            <a:srgbClr val="000000"/>
                          </a:solidFill>
                          <a:effectLst/>
                          <a:latin typeface="+mn-lt"/>
                          <a:ea typeface="Times New Roman" panose="02020603050405020304" pitchFamily="18" charset="0"/>
                          <a:cs typeface="Arial" panose="020B0604020202020204" pitchFamily="34" charset="0"/>
                        </a:rPr>
                        <a:t>P</a:t>
                      </a:r>
                      <a:r>
                        <a:rPr lang="en-US" sz="100" baseline="0" dirty="0">
                          <a:solidFill>
                            <a:srgbClr val="000000"/>
                          </a:solidFill>
                          <a:effectLst/>
                          <a:latin typeface="+mn-lt"/>
                          <a:ea typeface="Times New Roman" panose="02020603050405020304" pitchFamily="18" charset="0"/>
                          <a:cs typeface="Arial" panose="020B0604020202020204" pitchFamily="34" charset="0"/>
                        </a:rPr>
                        <a:t> </a:t>
                      </a:r>
                      <a:r>
                        <a:rPr lang="en-US" sz="1200" dirty="0">
                          <a:solidFill>
                            <a:srgbClr val="000000"/>
                          </a:solidFill>
                          <a:effectLst/>
                          <a:latin typeface="+mn-lt"/>
                          <a:ea typeface="Times New Roman" panose="02020603050405020304" pitchFamily="18" charset="0"/>
                          <a:cs typeface="Arial" panose="020B0604020202020204" pitchFamily="34" charset="0"/>
                        </a:rPr>
                        <a:t>C</a:t>
                      </a:r>
                    </a:p>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Arial" panose="020B0604020202020204" pitchFamily="34" charset="0"/>
                        </a:rPr>
                        <a:t>↓ A</a:t>
                      </a:r>
                      <a:r>
                        <a:rPr lang="en-US" sz="100" baseline="0" dirty="0">
                          <a:solidFill>
                            <a:srgbClr val="000000"/>
                          </a:solidFill>
                          <a:effectLst/>
                          <a:latin typeface="+mn-lt"/>
                          <a:ea typeface="Times New Roman" panose="02020603050405020304" pitchFamily="18" charset="0"/>
                          <a:cs typeface="Arial" panose="020B0604020202020204" pitchFamily="34" charset="0"/>
                        </a:rPr>
                        <a:t> </a:t>
                      </a:r>
                      <a:r>
                        <a:rPr lang="en-US" sz="1200" dirty="0">
                          <a:solidFill>
                            <a:srgbClr val="000000"/>
                          </a:solidFill>
                          <a:effectLst/>
                          <a:latin typeface="+mn-lt"/>
                          <a:ea typeface="Times New Roman" panose="02020603050405020304" pitchFamily="18" charset="0"/>
                          <a:cs typeface="Arial" panose="020B0604020202020204" pitchFamily="34" charset="0"/>
                        </a:rPr>
                        <a:t>P</a:t>
                      </a:r>
                      <a:r>
                        <a:rPr lang="en-US" sz="100" baseline="0" dirty="0">
                          <a:solidFill>
                            <a:srgbClr val="000000"/>
                          </a:solidFill>
                          <a:effectLst/>
                          <a:latin typeface="+mn-lt"/>
                          <a:ea typeface="Times New Roman" panose="02020603050405020304" pitchFamily="18" charset="0"/>
                          <a:cs typeface="Arial" panose="020B0604020202020204" pitchFamily="34" charset="0"/>
                        </a:rPr>
                        <a:t> </a:t>
                      </a:r>
                      <a:r>
                        <a:rPr lang="en-US" sz="1200" dirty="0">
                          <a:solidFill>
                            <a:srgbClr val="000000"/>
                          </a:solidFill>
                          <a:effectLst/>
                          <a:latin typeface="+mn-lt"/>
                          <a:ea typeface="Times New Roman" panose="02020603050405020304" pitchFamily="18" charset="0"/>
                          <a:cs typeface="Arial" panose="020B0604020202020204" pitchFamily="34" charset="0"/>
                        </a:rPr>
                        <a:t>C function</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Arial" panose="020B0604020202020204" pitchFamily="34" charset="0"/>
                        </a:rPr>
                        <a:t>↓ Inhibition of F</a:t>
                      </a:r>
                      <a:r>
                        <a:rPr lang="en-US" sz="100" baseline="0" dirty="0">
                          <a:solidFill>
                            <a:srgbClr val="000000"/>
                          </a:solidFill>
                          <a:effectLst/>
                          <a:latin typeface="+mn-lt"/>
                          <a:ea typeface="Times New Roman" panose="02020603050405020304" pitchFamily="18" charset="0"/>
                          <a:cs typeface="Arial" panose="020B0604020202020204" pitchFamily="34" charset="0"/>
                        </a:rPr>
                        <a:t> </a:t>
                      </a:r>
                      <a:r>
                        <a:rPr lang="en-US" sz="1200" dirty="0">
                          <a:solidFill>
                            <a:srgbClr val="000000"/>
                          </a:solidFill>
                          <a:effectLst/>
                          <a:latin typeface="+mn-lt"/>
                          <a:ea typeface="Times New Roman" panose="02020603050405020304" pitchFamily="18" charset="0"/>
                          <a:cs typeface="Arial" panose="020B0604020202020204" pitchFamily="34" charset="0"/>
                        </a:rPr>
                        <a:t>X</a:t>
                      </a:r>
                      <a:r>
                        <a:rPr lang="en-US" sz="100" baseline="0" dirty="0">
                          <a:solidFill>
                            <a:srgbClr val="000000"/>
                          </a:solidFill>
                          <a:effectLst/>
                          <a:latin typeface="+mn-lt"/>
                          <a:ea typeface="Times New Roman" panose="02020603050405020304" pitchFamily="18" charset="0"/>
                          <a:cs typeface="Arial" panose="020B0604020202020204" pitchFamily="34" charset="0"/>
                        </a:rPr>
                        <a:t> </a:t>
                      </a:r>
                      <a:r>
                        <a:rPr lang="en-US" sz="1200" dirty="0">
                          <a:solidFill>
                            <a:srgbClr val="000000"/>
                          </a:solidFill>
                          <a:effectLst/>
                          <a:latin typeface="+mn-lt"/>
                          <a:ea typeface="Times New Roman" panose="02020603050405020304" pitchFamily="18" charset="0"/>
                          <a:cs typeface="Arial" panose="020B0604020202020204" pitchFamily="34" charset="0"/>
                        </a:rPr>
                        <a:t>a, thrombin</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3398740"/>
                  </a:ext>
                </a:extLst>
              </a:tr>
              <a:tr h="362139">
                <a:tc>
                  <a:txBody>
                    <a:bodyPr/>
                    <a:lstStyle/>
                    <a:p>
                      <a:pPr marL="100965" marR="0" indent="-100965">
                        <a:spcBef>
                          <a:spcPts val="0"/>
                        </a:spcBef>
                        <a:spcAft>
                          <a:spcPts val="600"/>
                        </a:spcAft>
                        <a:tabLst>
                          <a:tab pos="254000" algn="l"/>
                          <a:tab pos="1193800" algn="l"/>
                          <a:tab pos="2641600" algn="l"/>
                        </a:tabLst>
                      </a:pPr>
                      <a:r>
                        <a:rPr kumimoji="0" lang="en-US" sz="1400" b="0" i="0" u="none" strike="noStrike" kern="0" cap="none" spc="0" normalizeH="0" baseline="0" noProof="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400" b="0" i="0" u="none" strike="noStrike" kern="0" cap="none" spc="0" normalizeH="0" baseline="0" noProof="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4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Unregulated coagulation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b="0" dirty="0">
                          <a:solidFill>
                            <a:schemeClr val="bg1"/>
                          </a:solidFill>
                          <a:effectLst/>
                          <a:latin typeface="+mn-lt"/>
                          <a:ea typeface="Times New Roman" panose="02020603050405020304" pitchFamily="18" charset="0"/>
                          <a:cs typeface="Times New Roman" panose="02020603050405020304" pitchFamily="18" charset="0"/>
                        </a:rPr>
                        <a:t>Blank</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Unregulated coagulation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2334069"/>
                  </a:ext>
                </a:extLst>
              </a:tr>
              <a:tr h="288523">
                <a:tc>
                  <a:txBody>
                    <a:bodyPr/>
                    <a:lstStyle/>
                    <a:p>
                      <a:pPr marL="0" marR="0" indent="0">
                        <a:spcBef>
                          <a:spcPts val="0"/>
                        </a:spcBef>
                        <a:spcAft>
                          <a:spcPts val="600"/>
                        </a:spcAft>
                        <a:tabLst>
                          <a:tab pos="254000" algn="l"/>
                          <a:tab pos="1193800" algn="l"/>
                          <a:tab pos="264160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Clinical</a:t>
                      </a:r>
                      <a:r>
                        <a:rPr lang="en-US" sz="1200" b="1"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dirty="0">
                          <a:solidFill>
                            <a:srgbClr val="000000"/>
                          </a:solidFill>
                          <a:effectLst/>
                          <a:latin typeface="+mn-lt"/>
                          <a:ea typeface="Times New Roman" panose="02020603050405020304" pitchFamily="18" charset="0"/>
                          <a:cs typeface="Times New Roman" panose="02020603050405020304" pitchFamily="18" charset="0"/>
                        </a:rPr>
                        <a:t>presentation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400" b="0" i="0" u="none" strike="noStrike" kern="0" cap="none" spc="0" normalizeH="0" baseline="0" noProof="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4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400" b="0" i="0" u="none" strike="noStrike" kern="0" cap="none" spc="0" normalizeH="0" baseline="0" noProof="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400" b="0" i="0" u="none" strike="noStrike" kern="0" cap="none" spc="0" normalizeH="0" baseline="0" noProof="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4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0415796"/>
                  </a:ext>
                </a:extLst>
              </a:tr>
              <a:tr h="335717">
                <a:tc>
                  <a:txBody>
                    <a:bodyPr/>
                    <a:lstStyle/>
                    <a:p>
                      <a:pPr marL="0" marR="0" indent="0">
                        <a:spcBef>
                          <a:spcPts val="0"/>
                        </a:spcBef>
                        <a:spcAft>
                          <a:spcPts val="600"/>
                        </a:spcAft>
                        <a:tabLst>
                          <a:tab pos="254000" algn="l"/>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Homozygous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Arial" panose="020B0604020202020204" pitchFamily="34" charset="0"/>
                        </a:rPr>
                        <a:t>↑ ↑ Risk V</a:t>
                      </a:r>
                      <a:r>
                        <a:rPr lang="en-US" sz="100" baseline="0" dirty="0">
                          <a:solidFill>
                            <a:srgbClr val="000000"/>
                          </a:solidFill>
                          <a:effectLst/>
                          <a:latin typeface="+mn-lt"/>
                          <a:ea typeface="Times New Roman" panose="02020603050405020304" pitchFamily="18" charset="0"/>
                          <a:cs typeface="Arial" panose="020B0604020202020204" pitchFamily="34" charset="0"/>
                        </a:rPr>
                        <a:t> </a:t>
                      </a:r>
                      <a:r>
                        <a:rPr lang="en-US" sz="1200" dirty="0">
                          <a:solidFill>
                            <a:srgbClr val="000000"/>
                          </a:solidFill>
                          <a:effectLst/>
                          <a:latin typeface="+mn-lt"/>
                          <a:ea typeface="Times New Roman" panose="02020603050405020304" pitchFamily="18" charset="0"/>
                          <a:cs typeface="Arial" panose="020B0604020202020204" pitchFamily="34" charset="0"/>
                        </a:rPr>
                        <a:t>T</a:t>
                      </a:r>
                      <a:r>
                        <a:rPr lang="en-US" sz="100" baseline="0" dirty="0">
                          <a:solidFill>
                            <a:srgbClr val="000000"/>
                          </a:solidFill>
                          <a:effectLst/>
                          <a:latin typeface="+mn-lt"/>
                          <a:ea typeface="Times New Roman" panose="02020603050405020304" pitchFamily="18" charset="0"/>
                          <a:cs typeface="Arial" panose="020B0604020202020204" pitchFamily="34" charset="0"/>
                        </a:rPr>
                        <a:t> </a:t>
                      </a:r>
                      <a:r>
                        <a:rPr lang="en-US" sz="1200" dirty="0">
                          <a:solidFill>
                            <a:srgbClr val="000000"/>
                          </a:solidFill>
                          <a:effectLst/>
                          <a:latin typeface="+mn-lt"/>
                          <a:ea typeface="Times New Roman" panose="02020603050405020304" pitchFamily="18" charset="0"/>
                          <a:cs typeface="Arial" panose="020B0604020202020204" pitchFamily="34" charset="0"/>
                        </a:rPr>
                        <a:t>E</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Arial" panose="020B0604020202020204" pitchFamily="34" charset="0"/>
                        </a:rPr>
                        <a:t>↑ Risk V</a:t>
                      </a:r>
                      <a:r>
                        <a:rPr lang="en-US" sz="100" baseline="0" dirty="0">
                          <a:solidFill>
                            <a:srgbClr val="000000"/>
                          </a:solidFill>
                          <a:effectLst/>
                          <a:latin typeface="+mn-lt"/>
                          <a:ea typeface="Times New Roman" panose="02020603050405020304" pitchFamily="18" charset="0"/>
                          <a:cs typeface="Arial" panose="020B0604020202020204" pitchFamily="34" charset="0"/>
                        </a:rPr>
                        <a:t> </a:t>
                      </a:r>
                      <a:r>
                        <a:rPr lang="en-US" sz="1200" dirty="0">
                          <a:solidFill>
                            <a:srgbClr val="000000"/>
                          </a:solidFill>
                          <a:effectLst/>
                          <a:latin typeface="+mn-lt"/>
                          <a:ea typeface="Times New Roman" panose="02020603050405020304" pitchFamily="18" charset="0"/>
                          <a:cs typeface="Arial" panose="020B0604020202020204" pitchFamily="34" charset="0"/>
                        </a:rPr>
                        <a:t>T</a:t>
                      </a:r>
                      <a:r>
                        <a:rPr lang="en-US" sz="100" baseline="0" dirty="0">
                          <a:solidFill>
                            <a:srgbClr val="000000"/>
                          </a:solidFill>
                          <a:effectLst/>
                          <a:latin typeface="+mn-lt"/>
                          <a:ea typeface="Times New Roman" panose="02020603050405020304" pitchFamily="18" charset="0"/>
                          <a:cs typeface="Arial" panose="020B0604020202020204" pitchFamily="34" charset="0"/>
                        </a:rPr>
                        <a:t> </a:t>
                      </a:r>
                      <a:r>
                        <a:rPr lang="en-US" sz="1200" dirty="0">
                          <a:solidFill>
                            <a:srgbClr val="000000"/>
                          </a:solidFill>
                          <a:effectLst/>
                          <a:latin typeface="+mn-lt"/>
                          <a:ea typeface="Times New Roman" panose="02020603050405020304" pitchFamily="18" charset="0"/>
                          <a:cs typeface="Arial" panose="020B0604020202020204" pitchFamily="34" charset="0"/>
                        </a:rPr>
                        <a:t>E</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Purpura fulminans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Purpura fulminans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Lethal in utero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8521491"/>
                  </a:ext>
                </a:extLst>
              </a:tr>
              <a:tr h="362139">
                <a:tc>
                  <a:txBody>
                    <a:bodyPr/>
                    <a:lstStyle/>
                    <a:p>
                      <a:pPr marL="0" marR="0" indent="0">
                        <a:spcBef>
                          <a:spcPts val="0"/>
                        </a:spcBef>
                        <a:spcAft>
                          <a:spcPts val="600"/>
                        </a:spcAft>
                        <a:tabLst>
                          <a:tab pos="254000" algn="l"/>
                          <a:tab pos="1193800" algn="l"/>
                          <a:tab pos="2641600" algn="l"/>
                        </a:tabLst>
                      </a:pPr>
                      <a:r>
                        <a:rPr lang="en-US" sz="1200" b="0" dirty="0">
                          <a:solidFill>
                            <a:schemeClr val="bg1"/>
                          </a:solidFill>
                          <a:effectLst/>
                          <a:latin typeface="+mn-lt"/>
                          <a:ea typeface="Times New Roman" panose="02020603050405020304" pitchFamily="18" charset="0"/>
                          <a:cs typeface="Times New Roman" panose="02020603050405020304" pitchFamily="18" charset="0"/>
                        </a:rPr>
                        <a:t>Blank</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chemeClr val="bg1"/>
                          </a:solidFill>
                          <a:effectLst/>
                          <a:latin typeface="+mn-lt"/>
                          <a:ea typeface="Times New Roman" panose="02020603050405020304" pitchFamily="18" charset="0"/>
                          <a:cs typeface="Times New Roman" panose="02020603050405020304" pitchFamily="18" charset="0"/>
                        </a:rPr>
                        <a:t>Blank</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Arial" panose="020B0604020202020204" pitchFamily="34" charset="0"/>
                        </a:rPr>
                        <a:t>Possible ↑ arterial T</a:t>
                      </a:r>
                      <a:r>
                        <a:rPr lang="en-US" sz="100" baseline="0" dirty="0">
                          <a:solidFill>
                            <a:srgbClr val="000000"/>
                          </a:solidFill>
                          <a:effectLst/>
                          <a:latin typeface="+mn-lt"/>
                          <a:ea typeface="Times New Roman" panose="02020603050405020304" pitchFamily="18" charset="0"/>
                          <a:cs typeface="Arial" panose="020B0604020202020204" pitchFamily="34" charset="0"/>
                        </a:rPr>
                        <a:t> </a:t>
                      </a:r>
                      <a:r>
                        <a:rPr lang="en-US" sz="1200" dirty="0">
                          <a:solidFill>
                            <a:srgbClr val="000000"/>
                          </a:solidFill>
                          <a:effectLst/>
                          <a:latin typeface="+mn-lt"/>
                          <a:ea typeface="Times New Roman" panose="02020603050405020304" pitchFamily="18" charset="0"/>
                          <a:cs typeface="Arial" panose="020B0604020202020204" pitchFamily="34" charset="0"/>
                        </a:rPr>
                        <a:t>E</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400" b="0" i="0" u="none" strike="noStrike" kern="0" cap="none" spc="0" normalizeH="0" baseline="0" noProof="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400" b="0" i="0" u="none" strike="noStrike" kern="0" cap="none" spc="0" normalizeH="0" baseline="0" noProof="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4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5145174"/>
                  </a:ext>
                </a:extLst>
              </a:tr>
              <a:tr h="362139">
                <a:tc>
                  <a:txBody>
                    <a:bodyPr/>
                    <a:lstStyle/>
                    <a:p>
                      <a:pPr marL="0" marR="0" indent="0">
                        <a:spcBef>
                          <a:spcPts val="0"/>
                        </a:spcBef>
                        <a:spcAft>
                          <a:spcPts val="600"/>
                        </a:spcAft>
                        <a:tabLst>
                          <a:tab pos="254000" algn="l"/>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Heterozygous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Arial" panose="020B0604020202020204" pitchFamily="34"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Risk V</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T</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E (4 − 7 ×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Arial" panose="020B0604020202020204" pitchFamily="34"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Risk V</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T</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E (3 − 4 ×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tab pos="1193800" algn="l"/>
                          <a:tab pos="2641600" algn="l"/>
                        </a:tabLst>
                        <a:defRPr/>
                      </a:pPr>
                      <a:r>
                        <a:rPr lang="en-US" sz="1200" dirty="0">
                          <a:solidFill>
                            <a:srgbClr val="000000"/>
                          </a:solidFill>
                          <a:effectLst/>
                          <a:latin typeface="+mn-lt"/>
                          <a:ea typeface="Times New Roman" panose="02020603050405020304" pitchFamily="18" charset="0"/>
                          <a:cs typeface="Arial" panose="020B0604020202020204" pitchFamily="34"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Risk V</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T</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E (4 − 8 ×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tab pos="1193800" algn="l"/>
                          <a:tab pos="2641600" algn="l"/>
                        </a:tabLst>
                        <a:defRPr/>
                      </a:pPr>
                      <a:r>
                        <a:rPr lang="en-US" sz="1200" dirty="0">
                          <a:solidFill>
                            <a:srgbClr val="000000"/>
                          </a:solidFill>
                          <a:effectLst/>
                          <a:latin typeface="+mn-lt"/>
                          <a:ea typeface="Times New Roman" panose="02020603050405020304" pitchFamily="18" charset="0"/>
                          <a:cs typeface="Arial" panose="020B0604020202020204" pitchFamily="34"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Risk V</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T</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E (4 − 8 ×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tab pos="1193800" algn="l"/>
                          <a:tab pos="2641600" algn="l"/>
                        </a:tabLst>
                        <a:defRPr/>
                      </a:pPr>
                      <a:r>
                        <a:rPr lang="en-US" sz="1200" dirty="0">
                          <a:solidFill>
                            <a:srgbClr val="000000"/>
                          </a:solidFill>
                          <a:effectLst/>
                          <a:latin typeface="+mn-lt"/>
                          <a:ea typeface="Times New Roman" panose="02020603050405020304" pitchFamily="18" charset="0"/>
                          <a:cs typeface="Arial" panose="020B0604020202020204" pitchFamily="34"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Risk V</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T</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E (10×)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364464"/>
                  </a:ext>
                </a:extLst>
              </a:tr>
            </a:tbl>
          </a:graphicData>
        </a:graphic>
      </p:graphicFrame>
    </p:spTree>
    <p:extLst>
      <p:ext uri="{BB962C8B-B14F-4D97-AF65-F5344CB8AC3E}">
        <p14:creationId xmlns:p14="http://schemas.microsoft.com/office/powerpoint/2010/main" val="646446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793C1-6ED1-48E8-B214-701D3061106F}"/>
              </a:ext>
            </a:extLst>
          </p:cNvPr>
          <p:cNvSpPr>
            <a:spLocks noGrp="1"/>
          </p:cNvSpPr>
          <p:nvPr>
            <p:ph type="title"/>
          </p:nvPr>
        </p:nvSpPr>
        <p:spPr/>
        <p:txBody>
          <a:bodyPr/>
          <a:lstStyle/>
          <a:p>
            <a:r>
              <a:rPr lang="en-US" dirty="0"/>
              <a:t>Heparin Cofactor </a:t>
            </a:r>
            <a:r>
              <a:rPr lang="en-US" sz="1500" dirty="0">
                <a:solidFill>
                  <a:schemeClr val="bg1"/>
                </a:solidFill>
              </a:rPr>
              <a:t>Two</a:t>
            </a:r>
            <a:r>
              <a:rPr lang="en-US" dirty="0"/>
              <a:t> Deficiency</a:t>
            </a:r>
          </a:p>
        </p:txBody>
      </p:sp>
      <p:sp>
        <p:nvSpPr>
          <p:cNvPr id="3" name="Content Placeholder 2">
            <a:extLst>
              <a:ext uri="{FF2B5EF4-FFF2-40B4-BE49-F238E27FC236}">
                <a16:creationId xmlns:a16="http://schemas.microsoft.com/office/drawing/2014/main" id="{B9F6D7D8-F8DB-49C3-9548-CE51FAB918B7}"/>
              </a:ext>
            </a:extLst>
          </p:cNvPr>
          <p:cNvSpPr>
            <a:spLocks noGrp="1"/>
          </p:cNvSpPr>
          <p:nvPr>
            <p:ph sz="quarter" idx="13"/>
          </p:nvPr>
        </p:nvSpPr>
        <p:spPr>
          <a:xfrm>
            <a:off x="457200" y="1867836"/>
            <a:ext cx="8229600" cy="4434275"/>
          </a:xfrm>
        </p:spPr>
        <p:txBody>
          <a:bodyPr/>
          <a:lstStyle/>
          <a:p>
            <a:r>
              <a:rPr lang="en-US" altLang="en-US" dirty="0">
                <a:cs typeface="Calibri" panose="020F0502020204030204" pitchFamily="34" charset="0"/>
              </a:rPr>
              <a:t>A</a:t>
            </a:r>
            <a:r>
              <a:rPr lang="en-US" altLang="en-US" sz="100" dirty="0">
                <a:cs typeface="Calibri" panose="020F0502020204030204" pitchFamily="34" charset="0"/>
              </a:rPr>
              <a:t>3</a:t>
            </a:r>
            <a:r>
              <a:rPr lang="en-US" altLang="en-US" dirty="0">
                <a:cs typeface="Calibri" panose="020F0502020204030204" pitchFamily="34" charset="0"/>
              </a:rPr>
              <a:t>D disorder</a:t>
            </a:r>
          </a:p>
          <a:p>
            <a:r>
              <a:rPr lang="en-US" altLang="en-US" dirty="0">
                <a:cs typeface="Calibri" panose="020F0502020204030204" pitchFamily="34" charset="0"/>
              </a:rPr>
              <a:t>Many individuals asymptomatic</a:t>
            </a:r>
          </a:p>
          <a:p>
            <a:pPr lvl="1"/>
            <a:r>
              <a:rPr lang="en-US" altLang="en-US" dirty="0">
                <a:cs typeface="Calibri" panose="020F0502020204030204" pitchFamily="34" charset="0"/>
              </a:rPr>
              <a:t>Heterozygous state-thrombotic risk only if combined with second thrombotic risk</a:t>
            </a:r>
          </a:p>
          <a:p>
            <a:r>
              <a:rPr lang="en-US" altLang="en-US" dirty="0">
                <a:cs typeface="Calibri" panose="020F0502020204030204" pitchFamily="34" charset="0"/>
              </a:rPr>
              <a:t>Acquired H</a:t>
            </a:r>
            <a:r>
              <a:rPr lang="en-US" altLang="en-US" sz="100" dirty="0">
                <a:cs typeface="Calibri" panose="020F0502020204030204" pitchFamily="34" charset="0"/>
              </a:rPr>
              <a:t> </a:t>
            </a:r>
            <a:r>
              <a:rPr lang="en-US" altLang="en-US" dirty="0">
                <a:cs typeface="Calibri" panose="020F0502020204030204" pitchFamily="34" charset="0"/>
              </a:rPr>
              <a:t>C</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r>
              <a:rPr lang="en-US" altLang="en-US" dirty="0">
                <a:cs typeface="Calibri" panose="020F0502020204030204" pitchFamily="34" charset="0"/>
              </a:rPr>
              <a:t> deficiency</a:t>
            </a:r>
          </a:p>
          <a:p>
            <a:pPr lvl="1"/>
            <a:r>
              <a:rPr lang="en-US" altLang="en-US" dirty="0">
                <a:cs typeface="Calibri" panose="020F0502020204030204" pitchFamily="34" charset="0"/>
              </a:rPr>
              <a:t>D</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C, liver disease, and so on</a:t>
            </a:r>
          </a:p>
          <a:p>
            <a:r>
              <a:rPr lang="en-US" altLang="en-US" dirty="0">
                <a:cs typeface="Calibri" panose="020F0502020204030204" pitchFamily="34" charset="0"/>
              </a:rPr>
              <a:t>Laboratory evaluation</a:t>
            </a:r>
          </a:p>
          <a:p>
            <a:pPr lvl="1"/>
            <a:r>
              <a:rPr lang="en-US" altLang="en-US" dirty="0">
                <a:cs typeface="Calibri" panose="020F0502020204030204" pitchFamily="34" charset="0"/>
              </a:rPr>
              <a:t>No F</a:t>
            </a:r>
            <a:r>
              <a:rPr lang="en-US" altLang="en-US" sz="100" dirty="0">
                <a:cs typeface="Calibri" panose="020F0502020204030204" pitchFamily="34" charset="0"/>
              </a:rPr>
              <a:t> </a:t>
            </a:r>
            <a:r>
              <a:rPr lang="en-US" altLang="en-US" dirty="0">
                <a:cs typeface="Calibri" panose="020F0502020204030204" pitchFamily="34" charset="0"/>
              </a:rPr>
              <a:t>D</a:t>
            </a:r>
            <a:r>
              <a:rPr lang="en-US" altLang="en-US" sz="100" dirty="0">
                <a:cs typeface="Calibri" panose="020F0502020204030204" pitchFamily="34" charset="0"/>
              </a:rPr>
              <a:t> </a:t>
            </a:r>
            <a:r>
              <a:rPr lang="en-US" altLang="en-US" dirty="0">
                <a:cs typeface="Calibri" panose="020F0502020204030204" pitchFamily="34" charset="0"/>
              </a:rPr>
              <a:t>A approved test available</a:t>
            </a:r>
          </a:p>
        </p:txBody>
      </p:sp>
      <p:graphicFrame>
        <p:nvGraphicFramePr>
          <p:cNvPr id="4" name="Object 3"/>
          <p:cNvGraphicFramePr>
            <a:graphicFrameLocks noChangeAspect="1"/>
          </p:cNvGraphicFramePr>
          <p:nvPr>
            <p:extLst>
              <p:ext uri="{D42A27DB-BD31-4B8C-83A1-F6EECF244321}">
                <p14:modId xmlns:p14="http://schemas.microsoft.com/office/powerpoint/2010/main" val="146475751"/>
              </p:ext>
            </p:extLst>
          </p:nvPr>
        </p:nvGraphicFramePr>
        <p:xfrm>
          <a:off x="4330441" y="806078"/>
          <a:ext cx="362348" cy="471051"/>
        </p:xfrm>
        <a:graphic>
          <a:graphicData uri="http://schemas.openxmlformats.org/presentationml/2006/ole">
            <mc:AlternateContent xmlns:mc="http://schemas.openxmlformats.org/markup-compatibility/2006">
              <mc:Choice xmlns:v="urn:schemas-microsoft-com:vml" Requires="v">
                <p:oleObj name="Equation" r:id="rId2" imgW="126720" imgH="164880" progId="Equation.DSMT4">
                  <p:embed/>
                </p:oleObj>
              </mc:Choice>
              <mc:Fallback>
                <p:oleObj name="Equation" r:id="rId2" imgW="126720" imgH="164880" progId="Equation.DSMT4">
                  <p:embed/>
                  <p:pic>
                    <p:nvPicPr>
                      <p:cNvPr id="4" name="Object 3"/>
                      <p:cNvPicPr/>
                      <p:nvPr/>
                    </p:nvPicPr>
                    <p:blipFill>
                      <a:blip r:embed="rId3"/>
                      <a:stretch>
                        <a:fillRect/>
                      </a:stretch>
                    </p:blipFill>
                    <p:spPr>
                      <a:xfrm>
                        <a:off x="4330441" y="806078"/>
                        <a:ext cx="362348" cy="471051"/>
                      </a:xfrm>
                      <a:prstGeom prst="rect">
                        <a:avLst/>
                      </a:prstGeom>
                    </p:spPr>
                  </p:pic>
                </p:oleObj>
              </mc:Fallback>
            </mc:AlternateContent>
          </a:graphicData>
        </a:graphic>
      </p:graphicFrame>
    </p:spTree>
    <p:extLst>
      <p:ext uri="{BB962C8B-B14F-4D97-AF65-F5344CB8AC3E}">
        <p14:creationId xmlns:p14="http://schemas.microsoft.com/office/powerpoint/2010/main" val="24299678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8A7B8-AF7F-4DDD-8EDF-A8E3BE1DD6F9}"/>
              </a:ext>
            </a:extLst>
          </p:cNvPr>
          <p:cNvSpPr>
            <a:spLocks noGrp="1"/>
          </p:cNvSpPr>
          <p:nvPr>
            <p:ph type="title"/>
          </p:nvPr>
        </p:nvSpPr>
        <p:spPr>
          <a:xfrm>
            <a:off x="457200" y="215371"/>
            <a:ext cx="8435788" cy="1097279"/>
          </a:xfrm>
        </p:spPr>
        <p:txBody>
          <a:bodyPr/>
          <a:lstStyle/>
          <a:p>
            <a:r>
              <a:rPr lang="en-US" sz="3400" dirty="0"/>
              <a:t>Tissue Factor Pathway Inhibitor Variant</a:t>
            </a:r>
          </a:p>
        </p:txBody>
      </p:sp>
      <p:sp>
        <p:nvSpPr>
          <p:cNvPr id="3" name="Content Placeholder 2">
            <a:extLst>
              <a:ext uri="{FF2B5EF4-FFF2-40B4-BE49-F238E27FC236}">
                <a16:creationId xmlns:a16="http://schemas.microsoft.com/office/drawing/2014/main" id="{A5EE8876-9962-486A-9B11-361CE059BA5C}"/>
              </a:ext>
            </a:extLst>
          </p:cNvPr>
          <p:cNvSpPr>
            <a:spLocks noGrp="1"/>
          </p:cNvSpPr>
          <p:nvPr>
            <p:ph sz="quarter" idx="13"/>
          </p:nvPr>
        </p:nvSpPr>
        <p:spPr>
          <a:xfrm>
            <a:off x="457200" y="1878060"/>
            <a:ext cx="8229600" cy="4434275"/>
          </a:xfrm>
        </p:spPr>
        <p:txBody>
          <a:bodyPr/>
          <a:lstStyle/>
          <a:p>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F</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I</a:t>
            </a:r>
          </a:p>
          <a:p>
            <a:pPr lvl="1"/>
            <a:r>
              <a:rPr lang="en-US" altLang="en-US" dirty="0">
                <a:cs typeface="Calibri" panose="020F0502020204030204" pitchFamily="34" charset="0"/>
              </a:rPr>
              <a:t>Cannot be measured by plasma assays</a:t>
            </a:r>
          </a:p>
          <a:p>
            <a:pPr lvl="2"/>
            <a:r>
              <a:rPr lang="en-US" altLang="en-US" dirty="0">
                <a:cs typeface="Calibri" panose="020F0502020204030204" pitchFamily="34" charset="0"/>
              </a:rPr>
              <a:t>Exists bound to endothelial cells</a:t>
            </a:r>
          </a:p>
          <a:p>
            <a:pPr lvl="1"/>
            <a:r>
              <a:rPr lang="en-US" altLang="en-US" dirty="0">
                <a:cs typeface="Calibri" panose="020F0502020204030204" pitchFamily="34" charset="0"/>
              </a:rPr>
              <a:t>Candidate mutation in T</a:t>
            </a:r>
            <a:r>
              <a:rPr lang="en-US" altLang="en-US" sz="100" dirty="0">
                <a:cs typeface="Calibri" panose="020F0502020204030204" pitchFamily="34" charset="0"/>
              </a:rPr>
              <a:t> </a:t>
            </a:r>
            <a:r>
              <a:rPr lang="en-US" altLang="en-US" dirty="0">
                <a:cs typeface="Calibri" panose="020F0502020204030204" pitchFamily="34" charset="0"/>
              </a:rPr>
              <a:t>F</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I gene</a:t>
            </a:r>
          </a:p>
          <a:p>
            <a:pPr lvl="2"/>
            <a:r>
              <a:rPr lang="en-US" altLang="en-US" dirty="0">
                <a:cs typeface="Calibri" panose="020F0502020204030204" pitchFamily="34" charset="0"/>
              </a:rPr>
              <a:t>Associated with ↑ risk of V</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E</a:t>
            </a:r>
          </a:p>
          <a:p>
            <a:pPr lvl="2"/>
            <a:r>
              <a:rPr lang="en-US" altLang="en-US" dirty="0">
                <a:cs typeface="Calibri" panose="020F0502020204030204" pitchFamily="34" charset="0"/>
              </a:rPr>
              <a:t>Limited usefulness at present in clinical screening</a:t>
            </a:r>
          </a:p>
        </p:txBody>
      </p:sp>
    </p:spTree>
    <p:extLst>
      <p:ext uri="{BB962C8B-B14F-4D97-AF65-F5344CB8AC3E}">
        <p14:creationId xmlns:p14="http://schemas.microsoft.com/office/powerpoint/2010/main" val="38549517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2C738-10B3-4096-B4BD-7B93F262C631}"/>
              </a:ext>
            </a:extLst>
          </p:cNvPr>
          <p:cNvSpPr>
            <a:spLocks noGrp="1"/>
          </p:cNvSpPr>
          <p:nvPr>
            <p:ph type="title"/>
          </p:nvPr>
        </p:nvSpPr>
        <p:spPr/>
        <p:txBody>
          <a:bodyPr/>
          <a:lstStyle/>
          <a:p>
            <a:r>
              <a:rPr lang="en-US" dirty="0"/>
              <a:t>A</a:t>
            </a:r>
            <a:r>
              <a:rPr lang="en-US" sz="100" dirty="0"/>
              <a:t> </a:t>
            </a:r>
            <a:r>
              <a:rPr lang="en-US" dirty="0"/>
              <a:t>B</a:t>
            </a:r>
            <a:r>
              <a:rPr lang="en-US" sz="100" dirty="0"/>
              <a:t> </a:t>
            </a:r>
            <a:r>
              <a:rPr lang="en-US" dirty="0"/>
              <a:t>O Blood Group</a:t>
            </a:r>
          </a:p>
        </p:txBody>
      </p:sp>
      <p:sp>
        <p:nvSpPr>
          <p:cNvPr id="3" name="Content Placeholder 2">
            <a:extLst>
              <a:ext uri="{FF2B5EF4-FFF2-40B4-BE49-F238E27FC236}">
                <a16:creationId xmlns:a16="http://schemas.microsoft.com/office/drawing/2014/main" id="{4E1E6535-A6F8-41DD-A6E6-62597BF79031}"/>
              </a:ext>
            </a:extLst>
          </p:cNvPr>
          <p:cNvSpPr>
            <a:spLocks noGrp="1"/>
          </p:cNvSpPr>
          <p:nvPr>
            <p:ph sz="quarter" idx="13"/>
          </p:nvPr>
        </p:nvSpPr>
        <p:spPr>
          <a:xfrm>
            <a:off x="457200" y="1827259"/>
            <a:ext cx="8148918" cy="4434275"/>
          </a:xfrm>
        </p:spPr>
        <p:txBody>
          <a:bodyPr/>
          <a:lstStyle/>
          <a:p>
            <a:r>
              <a:rPr lang="en-US" altLang="en-US" dirty="0">
                <a:cs typeface="Calibri" panose="020F0502020204030204" pitchFamily="34" charset="0"/>
              </a:rPr>
              <a:t>Non-O blood groups</a:t>
            </a:r>
          </a:p>
          <a:p>
            <a:pPr lvl="1"/>
            <a:r>
              <a:rPr lang="en-US" altLang="en-US" dirty="0">
                <a:cs typeface="Calibri" panose="020F0502020204030204" pitchFamily="34" charset="0"/>
              </a:rPr>
              <a:t>B and A1 blood groups</a:t>
            </a:r>
          </a:p>
          <a:p>
            <a:pPr lvl="2"/>
            <a:r>
              <a:rPr lang="en-US" altLang="en-US" dirty="0">
                <a:cs typeface="Calibri" panose="020F0502020204030204" pitchFamily="34" charset="0"/>
              </a:rPr>
              <a:t>Higher risk for V</a:t>
            </a:r>
            <a:r>
              <a:rPr lang="en-US" altLang="en-US" sz="100" dirty="0">
                <a:cs typeface="Calibri" panose="020F0502020204030204" pitchFamily="34" charset="0"/>
              </a:rPr>
              <a:t> </a:t>
            </a:r>
            <a:r>
              <a:rPr lang="en-US" altLang="en-US" dirty="0">
                <a:cs typeface="Calibri" panose="020F0502020204030204" pitchFamily="34" charset="0"/>
              </a:rPr>
              <a:t>T than O and A2 groups</a:t>
            </a:r>
          </a:p>
          <a:p>
            <a:pPr lvl="1"/>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B</a:t>
            </a:r>
            <a:r>
              <a:rPr lang="en-US" altLang="en-US" sz="100" dirty="0">
                <a:cs typeface="Calibri" panose="020F0502020204030204" pitchFamily="34" charset="0"/>
              </a:rPr>
              <a:t> </a:t>
            </a:r>
            <a:r>
              <a:rPr lang="en-US" altLang="en-US" dirty="0">
                <a:cs typeface="Calibri" panose="020F0502020204030204" pitchFamily="34" charset="0"/>
              </a:rPr>
              <a:t>O locus glycosyltransferases on V</a:t>
            </a:r>
            <a:r>
              <a:rPr lang="en-US" altLang="en-US" sz="100" dirty="0">
                <a:cs typeface="Calibri" panose="020F0502020204030204" pitchFamily="34" charset="0"/>
              </a:rPr>
              <a:t> </a:t>
            </a:r>
            <a:r>
              <a:rPr lang="en-US" altLang="en-US" dirty="0">
                <a:cs typeface="Calibri" panose="020F0502020204030204" pitchFamily="34" charset="0"/>
              </a:rPr>
              <a:t>W</a:t>
            </a:r>
            <a:r>
              <a:rPr lang="en-US" altLang="en-US" sz="100" dirty="0">
                <a:cs typeface="Calibri" panose="020F0502020204030204" pitchFamily="34" charset="0"/>
              </a:rPr>
              <a:t> </a:t>
            </a:r>
            <a:r>
              <a:rPr lang="en-US" altLang="en-US" dirty="0">
                <a:cs typeface="Calibri" panose="020F0502020204030204" pitchFamily="34" charset="0"/>
              </a:rPr>
              <a:t>F and F</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endParaRPr lang="en-US" altLang="en-US" dirty="0">
              <a:cs typeface="Calibri" panose="020F0502020204030204" pitchFamily="34" charset="0"/>
            </a:endParaRPr>
          </a:p>
          <a:p>
            <a:pPr lvl="2"/>
            <a:r>
              <a:rPr lang="en-US" altLang="en-US" dirty="0">
                <a:cs typeface="Calibri" panose="020F0502020204030204" pitchFamily="34" charset="0"/>
              </a:rPr>
              <a:t>Results in higher levels of V</a:t>
            </a:r>
            <a:r>
              <a:rPr lang="en-US" altLang="en-US" sz="100" dirty="0">
                <a:cs typeface="Calibri" panose="020F0502020204030204" pitchFamily="34" charset="0"/>
              </a:rPr>
              <a:t> </a:t>
            </a:r>
            <a:r>
              <a:rPr lang="en-US" altLang="en-US" dirty="0">
                <a:cs typeface="Calibri" panose="020F0502020204030204" pitchFamily="34" charset="0"/>
              </a:rPr>
              <a:t>W</a:t>
            </a:r>
            <a:r>
              <a:rPr lang="en-US" altLang="en-US" sz="100" dirty="0">
                <a:cs typeface="Calibri" panose="020F0502020204030204" pitchFamily="34" charset="0"/>
              </a:rPr>
              <a:t> </a:t>
            </a:r>
            <a:r>
              <a:rPr lang="en-US" altLang="en-US" dirty="0">
                <a:cs typeface="Calibri" panose="020F0502020204030204" pitchFamily="34" charset="0"/>
              </a:rPr>
              <a:t>F and F</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r>
              <a:rPr lang="en-US" altLang="en-US" dirty="0">
                <a:cs typeface="Calibri" panose="020F0502020204030204" pitchFamily="34" charset="0"/>
              </a:rPr>
              <a:t> in B and A</a:t>
            </a:r>
            <a:r>
              <a:rPr lang="en-US" altLang="en-US" sz="100" dirty="0">
                <a:cs typeface="Calibri" panose="020F0502020204030204" pitchFamily="34" charset="0"/>
              </a:rPr>
              <a:t> </a:t>
            </a:r>
            <a:r>
              <a:rPr lang="en-US" altLang="en-US" dirty="0">
                <a:cs typeface="Calibri" panose="020F0502020204030204" pitchFamily="34" charset="0"/>
              </a:rPr>
              <a:t>1 groups</a:t>
            </a:r>
          </a:p>
        </p:txBody>
      </p:sp>
    </p:spTree>
    <p:extLst>
      <p:ext uri="{BB962C8B-B14F-4D97-AF65-F5344CB8AC3E}">
        <p14:creationId xmlns:p14="http://schemas.microsoft.com/office/powerpoint/2010/main" val="38027233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A0E0F-6266-4B6A-8B19-6EEB745F1897}"/>
              </a:ext>
            </a:extLst>
          </p:cNvPr>
          <p:cNvSpPr>
            <a:spLocks noGrp="1"/>
          </p:cNvSpPr>
          <p:nvPr>
            <p:ph type="title"/>
          </p:nvPr>
        </p:nvSpPr>
        <p:spPr/>
        <p:txBody>
          <a:bodyPr/>
          <a:lstStyle/>
          <a:p>
            <a:r>
              <a:rPr lang="fi-FI" dirty="0"/>
              <a:t>Hyperhomocysteinemia (H</a:t>
            </a:r>
            <a:r>
              <a:rPr lang="fi-FI" sz="100" dirty="0"/>
              <a:t> </a:t>
            </a:r>
            <a:r>
              <a:rPr lang="fi-FI" dirty="0"/>
              <a:t>C) </a:t>
            </a:r>
            <a:r>
              <a:rPr lang="fi-FI" sz="2000" b="0" dirty="0"/>
              <a:t>(1 of 5)</a:t>
            </a:r>
            <a:endParaRPr lang="en-US" sz="2000" b="0" dirty="0"/>
          </a:p>
        </p:txBody>
      </p:sp>
      <p:sp>
        <p:nvSpPr>
          <p:cNvPr id="3" name="Content Placeholder 2">
            <a:extLst>
              <a:ext uri="{FF2B5EF4-FFF2-40B4-BE49-F238E27FC236}">
                <a16:creationId xmlns:a16="http://schemas.microsoft.com/office/drawing/2014/main" id="{4CE09B78-36F7-4BF8-BFC6-DD19377CF786}"/>
              </a:ext>
            </a:extLst>
          </p:cNvPr>
          <p:cNvSpPr>
            <a:spLocks noGrp="1"/>
          </p:cNvSpPr>
          <p:nvPr>
            <p:ph sz="quarter" idx="13"/>
          </p:nvPr>
        </p:nvSpPr>
        <p:spPr>
          <a:xfrm>
            <a:off x="457200" y="1928859"/>
            <a:ext cx="8229600" cy="4434275"/>
          </a:xfrm>
        </p:spPr>
        <p:txBody>
          <a:bodyPr/>
          <a:lstStyle/>
          <a:p>
            <a:r>
              <a:rPr lang="en-US" altLang="en-US" dirty="0">
                <a:cs typeface="Calibri" panose="020F0502020204030204" pitchFamily="34" charset="0"/>
              </a:rPr>
              <a:t>Homocysteine</a:t>
            </a:r>
          </a:p>
          <a:p>
            <a:pPr lvl="1"/>
            <a:r>
              <a:rPr lang="en-US" altLang="en-US" dirty="0">
                <a:cs typeface="Calibri" panose="020F0502020204030204" pitchFamily="34" charset="0"/>
              </a:rPr>
              <a:t>Normally metabolized by either:</a:t>
            </a:r>
          </a:p>
          <a:p>
            <a:pPr lvl="2"/>
            <a:r>
              <a:rPr lang="en-US" altLang="en-US" dirty="0">
                <a:cs typeface="Calibri" panose="020F0502020204030204" pitchFamily="34" charset="0"/>
              </a:rPr>
              <a:t>Cystathionine </a:t>
            </a:r>
            <a:r>
              <a:rPr lang="en-US" altLang="en-US" i="1" dirty="0">
                <a:cs typeface="Calibri" panose="020F0502020204030204" pitchFamily="34" charset="0"/>
              </a:rPr>
              <a:t>β</a:t>
            </a:r>
            <a:r>
              <a:rPr lang="en-US" altLang="en-US" dirty="0">
                <a:cs typeface="Calibri" panose="020F0502020204030204" pitchFamily="34" charset="0"/>
              </a:rPr>
              <a:t> synthase (C</a:t>
            </a:r>
            <a:r>
              <a:rPr lang="en-US" altLang="en-US" sz="100" dirty="0">
                <a:cs typeface="Calibri" panose="020F0502020204030204" pitchFamily="34" charset="0"/>
              </a:rPr>
              <a:t> </a:t>
            </a:r>
            <a:r>
              <a:rPr lang="en-US" altLang="en-US" dirty="0">
                <a:cs typeface="Calibri" panose="020F0502020204030204" pitchFamily="34" charset="0"/>
              </a:rPr>
              <a:t>B</a:t>
            </a:r>
            <a:r>
              <a:rPr lang="en-US" altLang="en-US" sz="100" dirty="0">
                <a:cs typeface="Calibri" panose="020F0502020204030204" pitchFamily="34" charset="0"/>
              </a:rPr>
              <a:t> </a:t>
            </a:r>
            <a:r>
              <a:rPr lang="en-US" altLang="en-US" dirty="0">
                <a:cs typeface="Calibri" panose="020F0502020204030204" pitchFamily="34" charset="0"/>
              </a:rPr>
              <a:t>S)</a:t>
            </a:r>
          </a:p>
          <a:p>
            <a:pPr lvl="2"/>
            <a:r>
              <a:rPr lang="en-US" altLang="en-US" dirty="0">
                <a:cs typeface="Calibri" panose="020F0502020204030204" pitchFamily="34" charset="0"/>
              </a:rPr>
              <a:t>Methylene tetrahydrofolate reductase (M</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H</a:t>
            </a:r>
            <a:r>
              <a:rPr lang="en-US" altLang="en-US" sz="100" dirty="0">
                <a:cs typeface="Calibri" panose="020F0502020204030204" pitchFamily="34" charset="0"/>
              </a:rPr>
              <a:t> </a:t>
            </a:r>
            <a:r>
              <a:rPr lang="en-US" altLang="en-US" dirty="0">
                <a:cs typeface="Calibri" panose="020F0502020204030204" pitchFamily="34" charset="0"/>
              </a:rPr>
              <a:t>F</a:t>
            </a:r>
            <a:r>
              <a:rPr lang="en-US" altLang="en-US" sz="100" dirty="0">
                <a:cs typeface="Calibri" panose="020F0502020204030204" pitchFamily="34" charset="0"/>
              </a:rPr>
              <a:t> </a:t>
            </a:r>
            <a:r>
              <a:rPr lang="en-US" altLang="en-US" dirty="0">
                <a:cs typeface="Calibri" panose="020F0502020204030204" pitchFamily="34" charset="0"/>
              </a:rPr>
              <a:t>R)</a:t>
            </a:r>
          </a:p>
          <a:p>
            <a:pPr lvl="1"/>
            <a:r>
              <a:rPr lang="en-US" altLang="en-US" dirty="0">
                <a:cs typeface="Calibri" panose="020F0502020204030204" pitchFamily="34" charset="0"/>
              </a:rPr>
              <a:t>Metabolism impaired → </a:t>
            </a:r>
            <a:r>
              <a:rPr lang="en-US" altLang="en-US" dirty="0" err="1">
                <a:cs typeface="Calibri" panose="020F0502020204030204" pitchFamily="34" charset="0"/>
              </a:rPr>
              <a:t>hyperhomocysteinemia</a:t>
            </a:r>
            <a:endParaRPr lang="en-US" altLang="en-US" dirty="0">
              <a:cs typeface="Calibri" panose="020F0502020204030204" pitchFamily="34" charset="0"/>
            </a:endParaRPr>
          </a:p>
        </p:txBody>
      </p:sp>
    </p:spTree>
    <p:extLst>
      <p:ext uri="{BB962C8B-B14F-4D97-AF65-F5344CB8AC3E}">
        <p14:creationId xmlns:p14="http://schemas.microsoft.com/office/powerpoint/2010/main" val="11374193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A0E0F-6266-4B6A-8B19-6EEB745F1897}"/>
              </a:ext>
            </a:extLst>
          </p:cNvPr>
          <p:cNvSpPr>
            <a:spLocks noGrp="1"/>
          </p:cNvSpPr>
          <p:nvPr>
            <p:ph type="title"/>
          </p:nvPr>
        </p:nvSpPr>
        <p:spPr/>
        <p:txBody>
          <a:bodyPr/>
          <a:lstStyle/>
          <a:p>
            <a:r>
              <a:rPr lang="fi-FI" dirty="0"/>
              <a:t>Hyperhomocysteinemia (H</a:t>
            </a:r>
            <a:r>
              <a:rPr lang="fi-FI" sz="100" dirty="0"/>
              <a:t> </a:t>
            </a:r>
            <a:r>
              <a:rPr lang="fi-FI" dirty="0"/>
              <a:t>C) </a:t>
            </a:r>
            <a:r>
              <a:rPr lang="fi-FI" sz="2000" b="0" dirty="0"/>
              <a:t>(2 of 5)</a:t>
            </a:r>
            <a:endParaRPr lang="en-US" sz="2000" b="0" dirty="0"/>
          </a:p>
        </p:txBody>
      </p:sp>
      <p:sp>
        <p:nvSpPr>
          <p:cNvPr id="3" name="Content Placeholder 2">
            <a:extLst>
              <a:ext uri="{FF2B5EF4-FFF2-40B4-BE49-F238E27FC236}">
                <a16:creationId xmlns:a16="http://schemas.microsoft.com/office/drawing/2014/main" id="{4CE09B78-36F7-4BF8-BFC6-DD19377CF786}"/>
              </a:ext>
            </a:extLst>
          </p:cNvPr>
          <p:cNvSpPr>
            <a:spLocks noGrp="1"/>
          </p:cNvSpPr>
          <p:nvPr>
            <p:ph sz="quarter" idx="13"/>
          </p:nvPr>
        </p:nvSpPr>
        <p:spPr>
          <a:xfrm>
            <a:off x="457200" y="1818793"/>
            <a:ext cx="8229600" cy="4434275"/>
          </a:xfrm>
        </p:spPr>
        <p:txBody>
          <a:bodyPr/>
          <a:lstStyle/>
          <a:p>
            <a:r>
              <a:rPr lang="en-US" altLang="en-US" dirty="0">
                <a:cs typeface="Calibri" panose="020F0502020204030204" pitchFamily="34" charset="0"/>
              </a:rPr>
              <a:t>Pathophysiology</a:t>
            </a:r>
          </a:p>
          <a:p>
            <a:pPr lvl="1"/>
            <a:r>
              <a:rPr lang="en-US" altLang="en-US" dirty="0">
                <a:cs typeface="Calibri" panose="020F0502020204030204" pitchFamily="34" charset="0"/>
              </a:rPr>
              <a:t>Severe </a:t>
            </a:r>
            <a:r>
              <a:rPr lang="en-US" altLang="en-US" dirty="0" err="1">
                <a:cs typeface="Calibri" panose="020F0502020204030204" pitchFamily="34" charset="0"/>
              </a:rPr>
              <a:t>hyperhomocysteinemia</a:t>
            </a:r>
            <a:endParaRPr lang="en-US" altLang="en-US" dirty="0">
              <a:cs typeface="Calibri" panose="020F0502020204030204" pitchFamily="34" charset="0"/>
            </a:endParaRPr>
          </a:p>
          <a:p>
            <a:pPr lvl="2"/>
            <a:r>
              <a:rPr lang="en-US" altLang="en-US" dirty="0">
                <a:cs typeface="Calibri" panose="020F0502020204030204" pitchFamily="34" charset="0"/>
              </a:rPr>
              <a:t>Rare inborn error of metabolism</a:t>
            </a:r>
          </a:p>
          <a:p>
            <a:pPr lvl="3"/>
            <a:r>
              <a:rPr lang="en-US" altLang="en-US" dirty="0">
                <a:cs typeface="Calibri" panose="020F0502020204030204" pitchFamily="34" charset="0"/>
              </a:rPr>
              <a:t>Most often associated with homozygous mutations in C</a:t>
            </a:r>
            <a:r>
              <a:rPr lang="en-US" altLang="en-US" sz="100" dirty="0">
                <a:cs typeface="Calibri" panose="020F0502020204030204" pitchFamily="34" charset="0"/>
              </a:rPr>
              <a:t> </a:t>
            </a:r>
            <a:r>
              <a:rPr lang="en-US" altLang="en-US" dirty="0">
                <a:cs typeface="Calibri" panose="020F0502020204030204" pitchFamily="34" charset="0"/>
              </a:rPr>
              <a:t>B</a:t>
            </a:r>
            <a:r>
              <a:rPr lang="en-US" altLang="en-US" sz="100" dirty="0">
                <a:cs typeface="Calibri" panose="020F0502020204030204" pitchFamily="34" charset="0"/>
              </a:rPr>
              <a:t> </a:t>
            </a:r>
            <a:r>
              <a:rPr lang="en-US" altLang="en-US" dirty="0">
                <a:cs typeface="Calibri" panose="020F0502020204030204" pitchFamily="34" charset="0"/>
              </a:rPr>
              <a:t>S gene</a:t>
            </a:r>
          </a:p>
          <a:p>
            <a:pPr lvl="3"/>
            <a:r>
              <a:rPr lang="en-US" altLang="en-US" dirty="0">
                <a:cs typeface="Calibri" panose="020F0502020204030204" pitchFamily="34" charset="0"/>
              </a:rPr>
              <a:t>Less common-</a:t>
            </a:r>
            <a:r>
              <a:rPr lang="en-US" altLang="en-US" b="1" dirty="0">
                <a:cs typeface="Calibri" panose="020F0502020204030204" pitchFamily="34" charset="0"/>
              </a:rPr>
              <a:t>M</a:t>
            </a:r>
            <a:r>
              <a:rPr lang="en-US" altLang="en-US" sz="100" b="1" dirty="0">
                <a:cs typeface="Calibri" panose="020F0502020204030204" pitchFamily="34" charset="0"/>
              </a:rPr>
              <a:t> </a:t>
            </a:r>
            <a:r>
              <a:rPr lang="en-US" altLang="en-US" b="1" dirty="0">
                <a:cs typeface="Calibri" panose="020F0502020204030204" pitchFamily="34" charset="0"/>
              </a:rPr>
              <a:t>T</a:t>
            </a:r>
            <a:r>
              <a:rPr lang="en-US" altLang="en-US" sz="100" b="1" dirty="0">
                <a:cs typeface="Calibri" panose="020F0502020204030204" pitchFamily="34" charset="0"/>
              </a:rPr>
              <a:t> </a:t>
            </a:r>
            <a:r>
              <a:rPr lang="en-US" altLang="en-US" b="1" dirty="0">
                <a:cs typeface="Calibri" panose="020F0502020204030204" pitchFamily="34" charset="0"/>
              </a:rPr>
              <a:t>H</a:t>
            </a:r>
            <a:r>
              <a:rPr lang="en-US" altLang="en-US" sz="100" b="1" dirty="0">
                <a:cs typeface="Calibri" panose="020F0502020204030204" pitchFamily="34" charset="0"/>
              </a:rPr>
              <a:t> </a:t>
            </a:r>
            <a:r>
              <a:rPr lang="en-US" altLang="en-US" b="1" dirty="0">
                <a:cs typeface="Calibri" panose="020F0502020204030204" pitchFamily="34" charset="0"/>
              </a:rPr>
              <a:t>F</a:t>
            </a:r>
            <a:r>
              <a:rPr lang="en-US" altLang="en-US" sz="100" b="1" dirty="0">
                <a:cs typeface="Calibri" panose="020F0502020204030204" pitchFamily="34" charset="0"/>
              </a:rPr>
              <a:t> </a:t>
            </a:r>
            <a:r>
              <a:rPr lang="en-US" altLang="en-US" b="1" dirty="0">
                <a:cs typeface="Calibri" panose="020F0502020204030204" pitchFamily="34" charset="0"/>
              </a:rPr>
              <a:t>R </a:t>
            </a:r>
            <a:r>
              <a:rPr lang="en-US" altLang="en-US" dirty="0">
                <a:cs typeface="Calibri" panose="020F0502020204030204" pitchFamily="34" charset="0"/>
              </a:rPr>
              <a:t>gene mutation</a:t>
            </a:r>
          </a:p>
          <a:p>
            <a:pPr lvl="2"/>
            <a:r>
              <a:rPr lang="en-US" altLang="en-US" dirty="0">
                <a:cs typeface="Calibri" panose="020F0502020204030204" pitchFamily="34" charset="0"/>
              </a:rPr>
              <a:t>Excretion of H</a:t>
            </a:r>
            <a:r>
              <a:rPr lang="en-US" altLang="en-US" sz="100" dirty="0">
                <a:cs typeface="Calibri" panose="020F0502020204030204" pitchFamily="34" charset="0"/>
              </a:rPr>
              <a:t> </a:t>
            </a:r>
            <a:r>
              <a:rPr lang="en-US" altLang="en-US" dirty="0">
                <a:cs typeface="Calibri" panose="020F0502020204030204" pitchFamily="34" charset="0"/>
              </a:rPr>
              <a:t>C in urine-</a:t>
            </a:r>
            <a:r>
              <a:rPr lang="en-US" altLang="en-US" dirty="0" err="1">
                <a:cs typeface="Calibri" panose="020F0502020204030204" pitchFamily="34" charset="0"/>
              </a:rPr>
              <a:t>homocystinuria</a:t>
            </a:r>
            <a:endParaRPr lang="en-US" altLang="en-US" dirty="0">
              <a:cs typeface="Calibri" panose="020F0502020204030204" pitchFamily="34" charset="0"/>
            </a:endParaRPr>
          </a:p>
          <a:p>
            <a:pPr lvl="3"/>
            <a:r>
              <a:rPr lang="en-US" altLang="en-US" dirty="0">
                <a:cs typeface="Calibri" panose="020F0502020204030204" pitchFamily="34" charset="0"/>
              </a:rPr>
              <a:t>Associated with premature atherosclerosis and thrombosis</a:t>
            </a:r>
          </a:p>
        </p:txBody>
      </p:sp>
    </p:spTree>
    <p:extLst>
      <p:ext uri="{BB962C8B-B14F-4D97-AF65-F5344CB8AC3E}">
        <p14:creationId xmlns:p14="http://schemas.microsoft.com/office/powerpoint/2010/main" val="30276306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A0E0F-6266-4B6A-8B19-6EEB745F1897}"/>
              </a:ext>
            </a:extLst>
          </p:cNvPr>
          <p:cNvSpPr>
            <a:spLocks noGrp="1"/>
          </p:cNvSpPr>
          <p:nvPr>
            <p:ph type="title"/>
          </p:nvPr>
        </p:nvSpPr>
        <p:spPr/>
        <p:txBody>
          <a:bodyPr/>
          <a:lstStyle/>
          <a:p>
            <a:r>
              <a:rPr lang="fi-FI" dirty="0"/>
              <a:t>Hyperhomocysteinemia (H</a:t>
            </a:r>
            <a:r>
              <a:rPr lang="fi-FI" sz="100" dirty="0"/>
              <a:t> </a:t>
            </a:r>
            <a:r>
              <a:rPr lang="fi-FI" dirty="0"/>
              <a:t>C) </a:t>
            </a:r>
            <a:r>
              <a:rPr lang="fi-FI" sz="2000" b="0" dirty="0"/>
              <a:t>(3 of 5)</a:t>
            </a:r>
            <a:endParaRPr lang="en-US" sz="2000" b="0" dirty="0"/>
          </a:p>
        </p:txBody>
      </p:sp>
      <p:sp>
        <p:nvSpPr>
          <p:cNvPr id="3" name="Content Placeholder 2">
            <a:extLst>
              <a:ext uri="{FF2B5EF4-FFF2-40B4-BE49-F238E27FC236}">
                <a16:creationId xmlns:a16="http://schemas.microsoft.com/office/drawing/2014/main" id="{4CE09B78-36F7-4BF8-BFC6-DD19377CF786}"/>
              </a:ext>
            </a:extLst>
          </p:cNvPr>
          <p:cNvSpPr>
            <a:spLocks noGrp="1"/>
          </p:cNvSpPr>
          <p:nvPr>
            <p:ph sz="quarter" idx="13"/>
          </p:nvPr>
        </p:nvSpPr>
        <p:spPr>
          <a:xfrm>
            <a:off x="457200" y="1920392"/>
            <a:ext cx="8229600" cy="4434275"/>
          </a:xfrm>
        </p:spPr>
        <p:txBody>
          <a:bodyPr/>
          <a:lstStyle/>
          <a:p>
            <a:r>
              <a:rPr lang="en-US" altLang="en-US" dirty="0">
                <a:cs typeface="Calibri" panose="020F0502020204030204" pitchFamily="34" charset="0"/>
              </a:rPr>
              <a:t>Pathophysiology</a:t>
            </a:r>
          </a:p>
          <a:p>
            <a:pPr lvl="1"/>
            <a:r>
              <a:rPr lang="en-US" altLang="en-US" dirty="0">
                <a:cs typeface="Calibri" panose="020F0502020204030204" pitchFamily="34" charset="0"/>
              </a:rPr>
              <a:t>Mechanism linking H</a:t>
            </a:r>
            <a:r>
              <a:rPr lang="en-US" altLang="en-US" sz="100" dirty="0">
                <a:cs typeface="Calibri" panose="020F0502020204030204" pitchFamily="34" charset="0"/>
              </a:rPr>
              <a:t> </a:t>
            </a:r>
            <a:r>
              <a:rPr lang="en-US" altLang="en-US" dirty="0">
                <a:cs typeface="Calibri" panose="020F0502020204030204" pitchFamily="34" charset="0"/>
              </a:rPr>
              <a:t>C to thrombosis not fully understood</a:t>
            </a:r>
          </a:p>
          <a:p>
            <a:pPr lvl="2"/>
            <a:r>
              <a:rPr lang="en-US" altLang="en-US" dirty="0">
                <a:cs typeface="Calibri" panose="020F0502020204030204" pitchFamily="34" charset="0"/>
              </a:rPr>
              <a:t>Affects vessel wall</a:t>
            </a:r>
          </a:p>
          <a:p>
            <a:pPr lvl="1"/>
            <a:r>
              <a:rPr lang="en-US" altLang="en-US" dirty="0">
                <a:cs typeface="Calibri" panose="020F0502020204030204" pitchFamily="34" charset="0"/>
              </a:rPr>
              <a:t>Considered an independent risk factor for arterial and venous thrombotic disease</a:t>
            </a:r>
          </a:p>
        </p:txBody>
      </p:sp>
    </p:spTree>
    <p:extLst>
      <p:ext uri="{BB962C8B-B14F-4D97-AF65-F5344CB8AC3E}">
        <p14:creationId xmlns:p14="http://schemas.microsoft.com/office/powerpoint/2010/main" val="13795738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6EEB1-5EC2-4D29-8D1D-B4F2E0FF9003}"/>
              </a:ext>
            </a:extLst>
          </p:cNvPr>
          <p:cNvSpPr>
            <a:spLocks noGrp="1"/>
          </p:cNvSpPr>
          <p:nvPr>
            <p:ph type="title"/>
          </p:nvPr>
        </p:nvSpPr>
        <p:spPr/>
        <p:txBody>
          <a:bodyPr/>
          <a:lstStyle/>
          <a:p>
            <a:r>
              <a:rPr lang="en-US" sz="3400" dirty="0"/>
              <a:t>Figure 35-3 Homocysteine Metabolism</a:t>
            </a:r>
          </a:p>
        </p:txBody>
      </p:sp>
      <p:pic>
        <p:nvPicPr>
          <p:cNvPr id="4" name="Picture 3" descr="Mutations of M T H R F and C B S are associated with Hyperhomocysteinemia. Deficiencies of vitamin B sub 12, vitamin B sub 6, and folate on the left are associated with acquired Hyperhomocysteinemia which can lead to increased risk for thrombosis. M T H F R = methylene tetrahydofolate reductase; M S = methionine synthetase, C B S = cystathionine beta synthase. On the left tetrahydrofolate yields in a circle to M T H F R to 5 methyl tetrahydrate that yields in full circle to tetrahydrofolate with M S. On the right, methionine yields to s adenosyl methionine that yields to s adenosythomocysteine in the transsulturation pathway. C B S yields to the left homocysteine that yields down to cystathionine and cysteine, the cystathionase pathway. Homocysteine yields upward through the remethylation pathway to methionine completing a full circle.">
            <a:extLst>
              <a:ext uri="{FF2B5EF4-FFF2-40B4-BE49-F238E27FC236}">
                <a16:creationId xmlns:a16="http://schemas.microsoft.com/office/drawing/2014/main" id="{24C5CE02-AB66-4D5E-BA42-F106930359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1339" y="1744720"/>
            <a:ext cx="6801323" cy="3814786"/>
          </a:xfrm>
          <a:prstGeom prst="rect">
            <a:avLst/>
          </a:prstGeom>
        </p:spPr>
      </p:pic>
    </p:spTree>
    <p:extLst>
      <p:ext uri="{BB962C8B-B14F-4D97-AF65-F5344CB8AC3E}">
        <p14:creationId xmlns:p14="http://schemas.microsoft.com/office/powerpoint/2010/main" val="26844567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A0E0F-6266-4B6A-8B19-6EEB745F1897}"/>
              </a:ext>
            </a:extLst>
          </p:cNvPr>
          <p:cNvSpPr>
            <a:spLocks noGrp="1"/>
          </p:cNvSpPr>
          <p:nvPr>
            <p:ph type="title"/>
          </p:nvPr>
        </p:nvSpPr>
        <p:spPr/>
        <p:txBody>
          <a:bodyPr/>
          <a:lstStyle/>
          <a:p>
            <a:r>
              <a:rPr lang="fi-FI" dirty="0"/>
              <a:t>Hyperhomocysteinemia (H</a:t>
            </a:r>
            <a:r>
              <a:rPr lang="fi-FI" sz="100" dirty="0"/>
              <a:t> </a:t>
            </a:r>
            <a:r>
              <a:rPr lang="fi-FI" dirty="0"/>
              <a:t>C) </a:t>
            </a:r>
            <a:r>
              <a:rPr lang="fi-FI" sz="2000" b="0" dirty="0"/>
              <a:t>(4 of 5)</a:t>
            </a:r>
            <a:endParaRPr lang="en-US" sz="2000" b="0" dirty="0"/>
          </a:p>
        </p:txBody>
      </p:sp>
      <p:sp>
        <p:nvSpPr>
          <p:cNvPr id="3" name="Content Placeholder 2">
            <a:extLst>
              <a:ext uri="{FF2B5EF4-FFF2-40B4-BE49-F238E27FC236}">
                <a16:creationId xmlns:a16="http://schemas.microsoft.com/office/drawing/2014/main" id="{4CE09B78-36F7-4BF8-BFC6-DD19377CF786}"/>
              </a:ext>
            </a:extLst>
          </p:cNvPr>
          <p:cNvSpPr>
            <a:spLocks noGrp="1"/>
          </p:cNvSpPr>
          <p:nvPr>
            <p:ph sz="quarter" idx="13"/>
          </p:nvPr>
        </p:nvSpPr>
        <p:spPr>
          <a:xfrm>
            <a:off x="457200" y="1810326"/>
            <a:ext cx="7960659" cy="4434275"/>
          </a:xfrm>
        </p:spPr>
        <p:txBody>
          <a:bodyPr/>
          <a:lstStyle/>
          <a:p>
            <a:r>
              <a:rPr lang="en-US" altLang="en-US" dirty="0">
                <a:cs typeface="Calibri" panose="020F0502020204030204" pitchFamily="34" charset="0"/>
              </a:rPr>
              <a:t>Clinical presentation</a:t>
            </a:r>
          </a:p>
          <a:p>
            <a:pPr lvl="1"/>
            <a:r>
              <a:rPr lang="en-US" altLang="en-US" dirty="0">
                <a:cs typeface="Calibri" panose="020F0502020204030204" pitchFamily="34" charset="0"/>
              </a:rPr>
              <a:t>Genetic mutations of C</a:t>
            </a:r>
            <a:r>
              <a:rPr lang="en-US" altLang="en-US" sz="100" dirty="0">
                <a:cs typeface="Calibri" panose="020F0502020204030204" pitchFamily="34" charset="0"/>
              </a:rPr>
              <a:t> </a:t>
            </a:r>
            <a:r>
              <a:rPr lang="en-US" altLang="en-US" dirty="0">
                <a:cs typeface="Calibri" panose="020F0502020204030204" pitchFamily="34" charset="0"/>
              </a:rPr>
              <a:t>B</a:t>
            </a:r>
            <a:r>
              <a:rPr lang="en-US" altLang="en-US" sz="100" dirty="0">
                <a:cs typeface="Calibri" panose="020F0502020204030204" pitchFamily="34" charset="0"/>
              </a:rPr>
              <a:t> </a:t>
            </a:r>
            <a:r>
              <a:rPr lang="en-US" altLang="en-US" dirty="0">
                <a:cs typeface="Calibri" panose="020F0502020204030204" pitchFamily="34" charset="0"/>
              </a:rPr>
              <a:t>S and/or M</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H</a:t>
            </a:r>
            <a:r>
              <a:rPr lang="en-US" altLang="en-US" sz="100" dirty="0">
                <a:cs typeface="Calibri" panose="020F0502020204030204" pitchFamily="34" charset="0"/>
              </a:rPr>
              <a:t> </a:t>
            </a:r>
            <a:r>
              <a:rPr lang="en-US" altLang="en-US" dirty="0">
                <a:cs typeface="Calibri" panose="020F0502020204030204" pitchFamily="34" charset="0"/>
              </a:rPr>
              <a:t>F</a:t>
            </a:r>
            <a:r>
              <a:rPr lang="en-US" altLang="en-US" sz="100" dirty="0">
                <a:cs typeface="Calibri" panose="020F0502020204030204" pitchFamily="34" charset="0"/>
              </a:rPr>
              <a:t> </a:t>
            </a:r>
            <a:r>
              <a:rPr lang="en-US" altLang="en-US" dirty="0">
                <a:cs typeface="Calibri" panose="020F0502020204030204" pitchFamily="34" charset="0"/>
              </a:rPr>
              <a:t>R</a:t>
            </a:r>
          </a:p>
          <a:p>
            <a:pPr lvl="1"/>
            <a:r>
              <a:rPr lang="en-US" altLang="en-US" dirty="0">
                <a:cs typeface="Calibri" panose="020F0502020204030204" pitchFamily="34" charset="0"/>
              </a:rPr>
              <a:t>30-40% of Caucasians heterozygous for mutation of M</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H</a:t>
            </a:r>
            <a:r>
              <a:rPr lang="en-US" altLang="en-US" sz="100" dirty="0">
                <a:cs typeface="Calibri" panose="020F0502020204030204" pitchFamily="34" charset="0"/>
              </a:rPr>
              <a:t> </a:t>
            </a:r>
            <a:r>
              <a:rPr lang="en-US" altLang="en-US" dirty="0">
                <a:cs typeface="Calibri" panose="020F0502020204030204" pitchFamily="34" charset="0"/>
              </a:rPr>
              <a:t>F</a:t>
            </a:r>
            <a:r>
              <a:rPr lang="en-US" altLang="en-US" sz="100" dirty="0">
                <a:cs typeface="Calibri" panose="020F0502020204030204" pitchFamily="34" charset="0"/>
              </a:rPr>
              <a:t> </a:t>
            </a:r>
            <a:r>
              <a:rPr lang="en-US" altLang="en-US" dirty="0">
                <a:cs typeface="Calibri" panose="020F0502020204030204" pitchFamily="34" charset="0"/>
              </a:rPr>
              <a:t>R</a:t>
            </a:r>
          </a:p>
          <a:p>
            <a:pPr lvl="2"/>
            <a:r>
              <a:rPr lang="en-US" altLang="en-US" dirty="0">
                <a:cs typeface="Calibri" panose="020F0502020204030204" pitchFamily="34" charset="0"/>
              </a:rPr>
              <a:t>Usually no </a:t>
            </a:r>
            <a:r>
              <a:rPr lang="en-US" altLang="en-US" dirty="0" err="1">
                <a:cs typeface="Calibri" panose="020F0502020204030204" pitchFamily="34" charset="0"/>
              </a:rPr>
              <a:t>hyperhomocysteinemia</a:t>
            </a:r>
            <a:r>
              <a:rPr lang="en-US" altLang="en-US" dirty="0">
                <a:cs typeface="Calibri" panose="020F0502020204030204" pitchFamily="34" charset="0"/>
              </a:rPr>
              <a:t> or↑ risk of vascular disease, unless combined with second risk factor</a:t>
            </a:r>
          </a:p>
          <a:p>
            <a:pPr lvl="1"/>
            <a:r>
              <a:rPr lang="en-US" altLang="en-US" dirty="0">
                <a:cs typeface="Calibri" panose="020F0502020204030204" pitchFamily="34" charset="0"/>
              </a:rPr>
              <a:t>Acquired </a:t>
            </a:r>
            <a:r>
              <a:rPr lang="en-US" altLang="en-US" dirty="0" err="1">
                <a:cs typeface="Calibri" panose="020F0502020204030204" pitchFamily="34" charset="0"/>
              </a:rPr>
              <a:t>hyperhomocysteinemia</a:t>
            </a:r>
            <a:endParaRPr lang="en-US" altLang="en-US" dirty="0">
              <a:cs typeface="Calibri" panose="020F0502020204030204" pitchFamily="34" charset="0"/>
            </a:endParaRPr>
          </a:p>
          <a:p>
            <a:pPr lvl="2"/>
            <a:r>
              <a:rPr lang="en-US" altLang="en-US" dirty="0">
                <a:cs typeface="Calibri" panose="020F0502020204030204" pitchFamily="34" charset="0"/>
              </a:rPr>
              <a:t>Deficiencies of vitamin B</a:t>
            </a:r>
            <a:r>
              <a:rPr lang="en-US" altLang="en-US" baseline="-25000" dirty="0">
                <a:cs typeface="Calibri" panose="020F0502020204030204" pitchFamily="34" charset="0"/>
              </a:rPr>
              <a:t>6</a:t>
            </a:r>
            <a:r>
              <a:rPr lang="en-US" altLang="en-US" dirty="0">
                <a:cs typeface="Calibri" panose="020F0502020204030204" pitchFamily="34" charset="0"/>
              </a:rPr>
              <a:t>, B</a:t>
            </a:r>
            <a:r>
              <a:rPr lang="en-US" altLang="en-US" baseline="-25000" dirty="0">
                <a:cs typeface="Calibri" panose="020F0502020204030204" pitchFamily="34" charset="0"/>
              </a:rPr>
              <a:t>12</a:t>
            </a:r>
            <a:r>
              <a:rPr lang="en-US" altLang="en-US" dirty="0">
                <a:cs typeface="Calibri" panose="020F0502020204030204" pitchFamily="34" charset="0"/>
              </a:rPr>
              <a:t>, folate, smoking, drugs, aging, diabetes, renal disease</a:t>
            </a:r>
          </a:p>
        </p:txBody>
      </p:sp>
    </p:spTree>
    <p:extLst>
      <p:ext uri="{BB962C8B-B14F-4D97-AF65-F5344CB8AC3E}">
        <p14:creationId xmlns:p14="http://schemas.microsoft.com/office/powerpoint/2010/main" val="39960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2368C-1133-47A8-A14F-45203A7C26AC}"/>
              </a:ext>
            </a:extLst>
          </p:cNvPr>
          <p:cNvSpPr>
            <a:spLocks noGrp="1"/>
          </p:cNvSpPr>
          <p:nvPr>
            <p:ph type="title"/>
          </p:nvPr>
        </p:nvSpPr>
        <p:spPr/>
        <p:txBody>
          <a:bodyPr/>
          <a:lstStyle/>
          <a:p>
            <a:r>
              <a:rPr lang="en-US" sz="3400" dirty="0"/>
              <a:t>Atherosclerosis and Atherothrombosis</a:t>
            </a:r>
          </a:p>
        </p:txBody>
      </p:sp>
      <p:sp>
        <p:nvSpPr>
          <p:cNvPr id="3" name="Content Placeholder 2">
            <a:extLst>
              <a:ext uri="{FF2B5EF4-FFF2-40B4-BE49-F238E27FC236}">
                <a16:creationId xmlns:a16="http://schemas.microsoft.com/office/drawing/2014/main" id="{7477B1AD-97E9-46B2-AD45-6A9156C425AA}"/>
              </a:ext>
            </a:extLst>
          </p:cNvPr>
          <p:cNvSpPr>
            <a:spLocks noGrp="1"/>
          </p:cNvSpPr>
          <p:nvPr>
            <p:ph sz="quarter" idx="13"/>
          </p:nvPr>
        </p:nvSpPr>
        <p:spPr>
          <a:xfrm>
            <a:off x="457200" y="1869593"/>
            <a:ext cx="8229600" cy="4859464"/>
          </a:xfrm>
        </p:spPr>
        <p:txBody>
          <a:bodyPr/>
          <a:lstStyle/>
          <a:p>
            <a:r>
              <a:rPr lang="en-US" dirty="0"/>
              <a:t>Atherosclerosis</a:t>
            </a:r>
          </a:p>
          <a:p>
            <a:pPr lvl="1"/>
            <a:r>
              <a:rPr lang="en-US" dirty="0"/>
              <a:t>Gradual, progressive disease process</a:t>
            </a:r>
          </a:p>
          <a:p>
            <a:pPr lvl="1"/>
            <a:r>
              <a:rPr lang="en-US" dirty="0"/>
              <a:t>Lipids accumulate in the arterial intima</a:t>
            </a:r>
          </a:p>
          <a:p>
            <a:pPr lvl="1"/>
            <a:r>
              <a:rPr lang="en-US" dirty="0"/>
              <a:t>An inflammatory and prothrombotic process</a:t>
            </a:r>
          </a:p>
          <a:p>
            <a:r>
              <a:rPr lang="en-US" dirty="0"/>
              <a:t>Atherothrombosis</a:t>
            </a:r>
          </a:p>
          <a:p>
            <a:pPr lvl="1"/>
            <a:r>
              <a:rPr lang="en-US" dirty="0"/>
              <a:t>Begins with atherosclerosis</a:t>
            </a:r>
          </a:p>
          <a:p>
            <a:pPr lvl="1"/>
            <a:r>
              <a:rPr lang="en-US" dirty="0"/>
              <a:t>Advances through atherosclerotic plaque formation</a:t>
            </a:r>
          </a:p>
          <a:p>
            <a:pPr lvl="1"/>
            <a:r>
              <a:rPr lang="en-US" dirty="0"/>
              <a:t>Results in thrombosis upon atherosclerotic lesions in the artery</a:t>
            </a:r>
          </a:p>
          <a:p>
            <a:pPr lvl="1"/>
            <a:r>
              <a:rPr lang="en-US" dirty="0"/>
              <a:t>Plaques are composed of extracellular lipids, fibrous connective tissue, and foam cells</a:t>
            </a:r>
          </a:p>
        </p:txBody>
      </p:sp>
    </p:spTree>
    <p:extLst>
      <p:ext uri="{BB962C8B-B14F-4D97-AF65-F5344CB8AC3E}">
        <p14:creationId xmlns:p14="http://schemas.microsoft.com/office/powerpoint/2010/main" val="34335068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A0E0F-6266-4B6A-8B19-6EEB745F1897}"/>
              </a:ext>
            </a:extLst>
          </p:cNvPr>
          <p:cNvSpPr>
            <a:spLocks noGrp="1"/>
          </p:cNvSpPr>
          <p:nvPr>
            <p:ph type="title"/>
          </p:nvPr>
        </p:nvSpPr>
        <p:spPr/>
        <p:txBody>
          <a:bodyPr/>
          <a:lstStyle/>
          <a:p>
            <a:r>
              <a:rPr lang="fi-FI" dirty="0"/>
              <a:t>Hyperhomocysteinemia (H</a:t>
            </a:r>
            <a:r>
              <a:rPr lang="fi-FI" sz="100" dirty="0"/>
              <a:t> </a:t>
            </a:r>
            <a:r>
              <a:rPr lang="fi-FI" dirty="0"/>
              <a:t>C) </a:t>
            </a:r>
            <a:r>
              <a:rPr lang="fi-FI" sz="2000" b="0" dirty="0"/>
              <a:t>(5 of 5)</a:t>
            </a:r>
            <a:endParaRPr lang="en-US" sz="2000" b="0" dirty="0"/>
          </a:p>
        </p:txBody>
      </p:sp>
      <p:sp>
        <p:nvSpPr>
          <p:cNvPr id="3" name="Content Placeholder 2">
            <a:extLst>
              <a:ext uri="{FF2B5EF4-FFF2-40B4-BE49-F238E27FC236}">
                <a16:creationId xmlns:a16="http://schemas.microsoft.com/office/drawing/2014/main" id="{4CE09B78-36F7-4BF8-BFC6-DD19377CF786}"/>
              </a:ext>
            </a:extLst>
          </p:cNvPr>
          <p:cNvSpPr>
            <a:spLocks noGrp="1"/>
          </p:cNvSpPr>
          <p:nvPr>
            <p:ph sz="quarter" idx="13"/>
          </p:nvPr>
        </p:nvSpPr>
        <p:spPr>
          <a:xfrm>
            <a:off x="457200" y="1844193"/>
            <a:ext cx="8469086" cy="4434275"/>
          </a:xfrm>
        </p:spPr>
        <p:txBody>
          <a:bodyPr/>
          <a:lstStyle/>
          <a:p>
            <a:r>
              <a:rPr lang="en-US" altLang="en-US" dirty="0">
                <a:cs typeface="Calibri" panose="020F0502020204030204" pitchFamily="34" charset="0"/>
              </a:rPr>
              <a:t>Laboratory evaluation</a:t>
            </a:r>
          </a:p>
          <a:p>
            <a:pPr lvl="1"/>
            <a:r>
              <a:rPr lang="en-US" altLang="en-US" dirty="0">
                <a:cs typeface="Calibri" panose="020F0502020204030204" pitchFamily="34" charset="0"/>
              </a:rPr>
              <a:t>Measure H</a:t>
            </a:r>
            <a:r>
              <a:rPr lang="en-US" altLang="en-US" sz="100" dirty="0">
                <a:cs typeface="Calibri" panose="020F0502020204030204" pitchFamily="34" charset="0"/>
              </a:rPr>
              <a:t> </a:t>
            </a:r>
            <a:r>
              <a:rPr lang="en-US" altLang="en-US" dirty="0">
                <a:cs typeface="Calibri" panose="020F0502020204030204" pitchFamily="34" charset="0"/>
              </a:rPr>
              <a:t>C by gas chromatography, ion exchange chromatography, and H</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L</a:t>
            </a:r>
            <a:r>
              <a:rPr lang="en-US" altLang="en-US" sz="100" dirty="0">
                <a:cs typeface="Calibri" panose="020F0502020204030204" pitchFamily="34" charset="0"/>
              </a:rPr>
              <a:t> </a:t>
            </a:r>
            <a:r>
              <a:rPr lang="en-US" altLang="en-US" dirty="0">
                <a:cs typeface="Calibri" panose="020F0502020204030204" pitchFamily="34" charset="0"/>
              </a:rPr>
              <a:t>C</a:t>
            </a:r>
          </a:p>
          <a:p>
            <a:pPr lvl="1"/>
            <a:r>
              <a:rPr lang="en-US" altLang="en-US" dirty="0">
                <a:cs typeface="Calibri" panose="020F0502020204030204" pitchFamily="34" charset="0"/>
              </a:rPr>
              <a:t>M</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H</a:t>
            </a:r>
            <a:r>
              <a:rPr lang="en-US" altLang="en-US" sz="100" dirty="0">
                <a:cs typeface="Calibri" panose="020F0502020204030204" pitchFamily="34" charset="0"/>
              </a:rPr>
              <a:t> </a:t>
            </a:r>
            <a:r>
              <a:rPr lang="en-US" altLang="en-US" dirty="0">
                <a:cs typeface="Calibri" panose="020F0502020204030204" pitchFamily="34" charset="0"/>
              </a:rPr>
              <a:t>F</a:t>
            </a:r>
            <a:r>
              <a:rPr lang="en-US" altLang="en-US" sz="100" dirty="0">
                <a:cs typeface="Calibri" panose="020F0502020204030204" pitchFamily="34" charset="0"/>
              </a:rPr>
              <a:t> </a:t>
            </a:r>
            <a:r>
              <a:rPr lang="en-US" altLang="en-US" dirty="0">
                <a:cs typeface="Calibri" panose="020F0502020204030204" pitchFamily="34" charset="0"/>
              </a:rPr>
              <a:t>R mutation testing not recommended as part of a thrombophilia workup</a:t>
            </a:r>
          </a:p>
          <a:p>
            <a:r>
              <a:rPr lang="en-US" altLang="en-US" dirty="0">
                <a:cs typeface="Calibri" panose="020F0502020204030204" pitchFamily="34" charset="0"/>
              </a:rPr>
              <a:t>Treatment</a:t>
            </a:r>
          </a:p>
          <a:p>
            <a:pPr lvl="1"/>
            <a:r>
              <a:rPr lang="en-US" altLang="en-US" dirty="0">
                <a:cs typeface="Calibri" panose="020F0502020204030204" pitchFamily="34" charset="0"/>
              </a:rPr>
              <a:t>Dietary/vitamin therapy</a:t>
            </a:r>
          </a:p>
          <a:p>
            <a:pPr lvl="1"/>
            <a:r>
              <a:rPr lang="en-US" altLang="en-US" dirty="0">
                <a:cs typeface="Calibri" panose="020F0502020204030204" pitchFamily="34" charset="0"/>
              </a:rPr>
              <a:t>Administration of B</a:t>
            </a:r>
            <a:r>
              <a:rPr lang="en-US" altLang="en-US" baseline="-25000" dirty="0">
                <a:cs typeface="Calibri" panose="020F0502020204030204" pitchFamily="34" charset="0"/>
              </a:rPr>
              <a:t>6</a:t>
            </a:r>
            <a:r>
              <a:rPr lang="en-US" altLang="en-US" dirty="0">
                <a:cs typeface="Calibri" panose="020F0502020204030204" pitchFamily="34" charset="0"/>
              </a:rPr>
              <a:t>, B</a:t>
            </a:r>
            <a:r>
              <a:rPr lang="en-US" altLang="en-US" baseline="-25000" dirty="0">
                <a:cs typeface="Calibri" panose="020F0502020204030204" pitchFamily="34" charset="0"/>
              </a:rPr>
              <a:t>12</a:t>
            </a:r>
            <a:r>
              <a:rPr lang="en-US" altLang="en-US" dirty="0">
                <a:cs typeface="Calibri" panose="020F0502020204030204" pitchFamily="34" charset="0"/>
              </a:rPr>
              <a:t>, folate</a:t>
            </a:r>
          </a:p>
        </p:txBody>
      </p:sp>
    </p:spTree>
    <p:extLst>
      <p:ext uri="{BB962C8B-B14F-4D97-AF65-F5344CB8AC3E}">
        <p14:creationId xmlns:p14="http://schemas.microsoft.com/office/powerpoint/2010/main" val="29971445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0DB4A-5500-445D-8418-3D3FEC58B556}"/>
              </a:ext>
            </a:extLst>
          </p:cNvPr>
          <p:cNvSpPr>
            <a:spLocks noGrp="1"/>
          </p:cNvSpPr>
          <p:nvPr>
            <p:ph type="title"/>
          </p:nvPr>
        </p:nvSpPr>
        <p:spPr/>
        <p:txBody>
          <a:bodyPr/>
          <a:lstStyle/>
          <a:p>
            <a:r>
              <a:rPr lang="en-US" dirty="0"/>
              <a:t>Fibrinogen Disorders </a:t>
            </a:r>
            <a:r>
              <a:rPr lang="en-US" sz="2000" b="0" dirty="0"/>
              <a:t>(1 of 2)</a:t>
            </a:r>
          </a:p>
        </p:txBody>
      </p:sp>
      <p:sp>
        <p:nvSpPr>
          <p:cNvPr id="3" name="Content Placeholder 2">
            <a:extLst>
              <a:ext uri="{FF2B5EF4-FFF2-40B4-BE49-F238E27FC236}">
                <a16:creationId xmlns:a16="http://schemas.microsoft.com/office/drawing/2014/main" id="{E2AA641F-2053-4D30-B0A8-C1F0B5DE01E7}"/>
              </a:ext>
            </a:extLst>
          </p:cNvPr>
          <p:cNvSpPr>
            <a:spLocks noGrp="1"/>
          </p:cNvSpPr>
          <p:nvPr>
            <p:ph sz="quarter" idx="13"/>
          </p:nvPr>
        </p:nvSpPr>
        <p:spPr>
          <a:xfrm>
            <a:off x="457200" y="1844193"/>
            <a:ext cx="8229600" cy="4434275"/>
          </a:xfrm>
        </p:spPr>
        <p:txBody>
          <a:bodyPr/>
          <a:lstStyle/>
          <a:p>
            <a:r>
              <a:rPr lang="en-US" altLang="en-US" dirty="0" err="1">
                <a:cs typeface="Calibri" panose="020F0502020204030204" pitchFamily="34" charset="0"/>
              </a:rPr>
              <a:t>Dysfibrinogenemias</a:t>
            </a:r>
            <a:endParaRPr lang="en-US" altLang="en-US" dirty="0">
              <a:cs typeface="Calibri" panose="020F0502020204030204" pitchFamily="34" charset="0"/>
            </a:endParaRPr>
          </a:p>
          <a:p>
            <a:r>
              <a:rPr lang="en-US" altLang="en-US" dirty="0">
                <a:cs typeface="Calibri" panose="020F0502020204030204" pitchFamily="34" charset="0"/>
              </a:rPr>
              <a:t>Pathophysiology</a:t>
            </a:r>
          </a:p>
          <a:p>
            <a:pPr lvl="1"/>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D qualitative defects</a:t>
            </a:r>
          </a:p>
          <a:p>
            <a:pPr lvl="1"/>
            <a:r>
              <a:rPr lang="en-US" altLang="en-US" dirty="0">
                <a:cs typeface="Calibri" panose="020F0502020204030204" pitchFamily="34" charset="0"/>
              </a:rPr>
              <a:t>Altered structure which leads to altered function</a:t>
            </a:r>
          </a:p>
          <a:p>
            <a:pPr lvl="1"/>
            <a:r>
              <a:rPr lang="en-US" altLang="en-US" dirty="0">
                <a:cs typeface="Calibri" panose="020F0502020204030204" pitchFamily="34" charset="0"/>
              </a:rPr>
              <a:t>Decreased fibrinolysis due to:</a:t>
            </a:r>
          </a:p>
          <a:p>
            <a:pPr lvl="2"/>
            <a:r>
              <a:rPr lang="en-US" altLang="en-US" dirty="0">
                <a:cs typeface="Calibri" panose="020F0502020204030204" pitchFamily="34" charset="0"/>
              </a:rPr>
              <a:t>Fibrin resistance to lysis by plasmin</a:t>
            </a:r>
          </a:p>
          <a:p>
            <a:pPr lvl="2"/>
            <a:r>
              <a:rPr lang="en-US" altLang="en-US" dirty="0">
                <a:cs typeface="Calibri" panose="020F0502020204030204" pitchFamily="34" charset="0"/>
              </a:rPr>
              <a:t>Reduced plasminogen activation</a:t>
            </a:r>
          </a:p>
          <a:p>
            <a:pPr lvl="2"/>
            <a:r>
              <a:rPr lang="en-US" altLang="en-US" dirty="0">
                <a:cs typeface="Calibri" panose="020F0502020204030204" pitchFamily="34" charset="0"/>
              </a:rPr>
              <a:t>Mutated fibrinogen which forms high fiber density clots</a:t>
            </a:r>
          </a:p>
        </p:txBody>
      </p:sp>
    </p:spTree>
    <p:extLst>
      <p:ext uri="{BB962C8B-B14F-4D97-AF65-F5344CB8AC3E}">
        <p14:creationId xmlns:p14="http://schemas.microsoft.com/office/powerpoint/2010/main" val="12066440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0DB4A-5500-445D-8418-3D3FEC58B556}"/>
              </a:ext>
            </a:extLst>
          </p:cNvPr>
          <p:cNvSpPr>
            <a:spLocks noGrp="1"/>
          </p:cNvSpPr>
          <p:nvPr>
            <p:ph type="title"/>
          </p:nvPr>
        </p:nvSpPr>
        <p:spPr/>
        <p:txBody>
          <a:bodyPr/>
          <a:lstStyle/>
          <a:p>
            <a:r>
              <a:rPr lang="en-US" dirty="0"/>
              <a:t>Fibrinogen Disorders </a:t>
            </a:r>
            <a:r>
              <a:rPr lang="en-US" sz="2000" b="0" dirty="0"/>
              <a:t>(2 of 2)</a:t>
            </a:r>
          </a:p>
        </p:txBody>
      </p:sp>
      <p:sp>
        <p:nvSpPr>
          <p:cNvPr id="3" name="Content Placeholder 2">
            <a:extLst>
              <a:ext uri="{FF2B5EF4-FFF2-40B4-BE49-F238E27FC236}">
                <a16:creationId xmlns:a16="http://schemas.microsoft.com/office/drawing/2014/main" id="{E2AA641F-2053-4D30-B0A8-C1F0B5DE01E7}"/>
              </a:ext>
            </a:extLst>
          </p:cNvPr>
          <p:cNvSpPr>
            <a:spLocks noGrp="1"/>
          </p:cNvSpPr>
          <p:nvPr>
            <p:ph sz="quarter" idx="13"/>
          </p:nvPr>
        </p:nvSpPr>
        <p:spPr>
          <a:xfrm>
            <a:off x="457200" y="1890230"/>
            <a:ext cx="8229600" cy="4752399"/>
          </a:xfrm>
        </p:spPr>
        <p:txBody>
          <a:bodyPr/>
          <a:lstStyle/>
          <a:p>
            <a:r>
              <a:rPr lang="en-US" altLang="en-US" sz="2200" dirty="0"/>
              <a:t>Clinical presentation</a:t>
            </a:r>
          </a:p>
          <a:p>
            <a:pPr lvl="1"/>
            <a:r>
              <a:rPr lang="en-US" altLang="en-US" sz="2200" dirty="0"/>
              <a:t>No symptoms</a:t>
            </a:r>
          </a:p>
          <a:p>
            <a:pPr lvl="1"/>
            <a:r>
              <a:rPr lang="en-US" altLang="en-US" sz="2200" dirty="0"/>
              <a:t>Bleeding problems</a:t>
            </a:r>
          </a:p>
          <a:p>
            <a:pPr lvl="1"/>
            <a:r>
              <a:rPr lang="en-US" altLang="en-US" sz="2200" dirty="0"/>
              <a:t>Thrombotic problems</a:t>
            </a:r>
          </a:p>
          <a:p>
            <a:pPr lvl="2"/>
            <a:r>
              <a:rPr lang="en-US" altLang="en-US" sz="2200" dirty="0"/>
              <a:t>Related to pregnancy</a:t>
            </a:r>
          </a:p>
          <a:p>
            <a:pPr lvl="2"/>
            <a:r>
              <a:rPr lang="en-US" altLang="en-US" sz="2200" dirty="0"/>
              <a:t>Spontaneous abortions, postpartum T</a:t>
            </a:r>
            <a:r>
              <a:rPr lang="en-US" altLang="en-US" sz="100" dirty="0"/>
              <a:t> </a:t>
            </a:r>
            <a:r>
              <a:rPr lang="en-US" altLang="en-US" sz="2200" dirty="0"/>
              <a:t>E</a:t>
            </a:r>
          </a:p>
          <a:p>
            <a:r>
              <a:rPr lang="en-US" altLang="en-US" sz="2200" dirty="0"/>
              <a:t>Laboratory evaluation</a:t>
            </a:r>
          </a:p>
          <a:p>
            <a:pPr lvl="1"/>
            <a:r>
              <a:rPr lang="en-US" altLang="en-US" sz="2200" dirty="0"/>
              <a:t>Functional - T</a:t>
            </a:r>
            <a:r>
              <a:rPr lang="en-US" altLang="en-US" sz="100" dirty="0"/>
              <a:t> </a:t>
            </a:r>
            <a:r>
              <a:rPr lang="en-US" altLang="en-US" sz="2200" dirty="0" err="1"/>
              <a:t>T</a:t>
            </a:r>
            <a:r>
              <a:rPr lang="en-US" altLang="en-US" sz="2200" dirty="0"/>
              <a:t> and </a:t>
            </a:r>
            <a:r>
              <a:rPr lang="en-US" altLang="en-US" sz="2200" dirty="0" err="1"/>
              <a:t>reptilase</a:t>
            </a:r>
            <a:r>
              <a:rPr lang="en-US" altLang="en-US" sz="2200" dirty="0"/>
              <a:t> time</a:t>
            </a:r>
          </a:p>
          <a:p>
            <a:pPr lvl="1"/>
            <a:r>
              <a:rPr lang="en-US" altLang="en-US" sz="2200" dirty="0"/>
              <a:t>Quantitative - immunologic assays</a:t>
            </a:r>
          </a:p>
          <a:p>
            <a:pPr lvl="1"/>
            <a:r>
              <a:rPr lang="en-US" sz="2200" dirty="0"/>
              <a:t>Characterization of the molecular defect</a:t>
            </a:r>
          </a:p>
          <a:p>
            <a:pPr lvl="2"/>
            <a:r>
              <a:rPr lang="en-US" altLang="en-US" sz="2200" dirty="0"/>
              <a:t>Gold standard</a:t>
            </a:r>
          </a:p>
        </p:txBody>
      </p:sp>
    </p:spTree>
    <p:extLst>
      <p:ext uri="{BB962C8B-B14F-4D97-AF65-F5344CB8AC3E}">
        <p14:creationId xmlns:p14="http://schemas.microsoft.com/office/powerpoint/2010/main" val="28765438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8EAAC-7309-435F-94BC-C9E4CCCA5F25}"/>
              </a:ext>
            </a:extLst>
          </p:cNvPr>
          <p:cNvSpPr>
            <a:spLocks noGrp="1"/>
          </p:cNvSpPr>
          <p:nvPr>
            <p:ph type="title"/>
          </p:nvPr>
        </p:nvSpPr>
        <p:spPr/>
        <p:txBody>
          <a:bodyPr/>
          <a:lstStyle/>
          <a:p>
            <a:r>
              <a:rPr lang="en-US" dirty="0"/>
              <a:t>Elevated Factor </a:t>
            </a:r>
            <a:r>
              <a:rPr lang="en-US" sz="2200" dirty="0">
                <a:solidFill>
                  <a:schemeClr val="bg1"/>
                </a:solidFill>
              </a:rPr>
              <a:t>Eight</a:t>
            </a:r>
            <a:r>
              <a:rPr lang="en-US" dirty="0"/>
              <a:t>  and V</a:t>
            </a:r>
            <a:r>
              <a:rPr lang="en-US" sz="100" dirty="0"/>
              <a:t> </a:t>
            </a:r>
            <a:r>
              <a:rPr lang="en-US" dirty="0"/>
              <a:t>W</a:t>
            </a:r>
            <a:r>
              <a:rPr lang="en-US" sz="100" dirty="0"/>
              <a:t> </a:t>
            </a:r>
            <a:r>
              <a:rPr lang="en-US" dirty="0"/>
              <a:t>F</a:t>
            </a:r>
          </a:p>
        </p:txBody>
      </p:sp>
      <p:sp>
        <p:nvSpPr>
          <p:cNvPr id="3" name="Content Placeholder 2">
            <a:extLst>
              <a:ext uri="{FF2B5EF4-FFF2-40B4-BE49-F238E27FC236}">
                <a16:creationId xmlns:a16="http://schemas.microsoft.com/office/drawing/2014/main" id="{E27EECC4-1413-42CC-B65D-C395FE11FBD7}"/>
              </a:ext>
            </a:extLst>
          </p:cNvPr>
          <p:cNvSpPr>
            <a:spLocks noGrp="1"/>
          </p:cNvSpPr>
          <p:nvPr>
            <p:ph sz="quarter" idx="13"/>
          </p:nvPr>
        </p:nvSpPr>
        <p:spPr>
          <a:xfrm>
            <a:off x="457200" y="2208354"/>
            <a:ext cx="8229600" cy="4434275"/>
          </a:xfrm>
        </p:spPr>
        <p:txBody>
          <a:bodyPr/>
          <a:lstStyle/>
          <a:p>
            <a:r>
              <a:rPr lang="en-US" altLang="en-US" dirty="0">
                <a:cs typeface="Calibri" panose="020F0502020204030204" pitchFamily="34" charset="0"/>
              </a:rPr>
              <a:t>↑ plasma F</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r>
              <a:rPr lang="en-US" altLang="en-US" dirty="0">
                <a:cs typeface="Calibri" panose="020F0502020204030204" pitchFamily="34" charset="0"/>
              </a:rPr>
              <a:t> and/or V</a:t>
            </a:r>
            <a:r>
              <a:rPr lang="en-US" altLang="en-US" sz="100" dirty="0">
                <a:cs typeface="Calibri" panose="020F0502020204030204" pitchFamily="34" charset="0"/>
              </a:rPr>
              <a:t> </a:t>
            </a:r>
            <a:r>
              <a:rPr lang="en-US" altLang="en-US" dirty="0">
                <a:cs typeface="Calibri" panose="020F0502020204030204" pitchFamily="34" charset="0"/>
              </a:rPr>
              <a:t>W</a:t>
            </a:r>
            <a:r>
              <a:rPr lang="en-US" altLang="en-US" sz="100" dirty="0">
                <a:cs typeface="Calibri" panose="020F0502020204030204" pitchFamily="34" charset="0"/>
              </a:rPr>
              <a:t> </a:t>
            </a:r>
            <a:r>
              <a:rPr lang="en-US" altLang="en-US" dirty="0">
                <a:cs typeface="Calibri" panose="020F0502020204030204" pitchFamily="34" charset="0"/>
              </a:rPr>
              <a:t>F (&gt;150%)</a:t>
            </a:r>
          </a:p>
          <a:p>
            <a:pPr lvl="1"/>
            <a:r>
              <a:rPr lang="en-US" altLang="en-US" dirty="0">
                <a:cs typeface="Calibri" panose="020F0502020204030204" pitchFamily="34" charset="0"/>
              </a:rPr>
              <a:t>↑ risk of thrombotic disease</a:t>
            </a:r>
          </a:p>
          <a:p>
            <a:pPr lvl="2"/>
            <a:r>
              <a:rPr lang="en-US" altLang="en-US" dirty="0">
                <a:cs typeface="Calibri" panose="020F0502020204030204" pitchFamily="34" charset="0"/>
              </a:rPr>
              <a:t>Enhanced thrombin formation or</a:t>
            </a:r>
          </a:p>
          <a:p>
            <a:pPr lvl="1"/>
            <a:r>
              <a:rPr lang="en-US" altLang="en-US" dirty="0">
                <a:cs typeface="Calibri" panose="020F0502020204030204" pitchFamily="34" charset="0"/>
              </a:rPr>
              <a:t>Specific polymorphisms of F</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r>
              <a:rPr lang="en-US" altLang="en-US" dirty="0">
                <a:cs typeface="Calibri" panose="020F0502020204030204" pitchFamily="34" charset="0"/>
              </a:rPr>
              <a:t> and V</a:t>
            </a:r>
            <a:r>
              <a:rPr lang="en-US" altLang="en-US" sz="100" dirty="0">
                <a:cs typeface="Calibri" panose="020F0502020204030204" pitchFamily="34" charset="0"/>
              </a:rPr>
              <a:t> </a:t>
            </a:r>
            <a:r>
              <a:rPr lang="en-US" altLang="en-US" dirty="0">
                <a:cs typeface="Calibri" panose="020F0502020204030204" pitchFamily="34" charset="0"/>
              </a:rPr>
              <a:t>W</a:t>
            </a:r>
            <a:r>
              <a:rPr lang="en-US" altLang="en-US" sz="100" dirty="0">
                <a:cs typeface="Calibri" panose="020F0502020204030204" pitchFamily="34" charset="0"/>
              </a:rPr>
              <a:t> </a:t>
            </a:r>
            <a:r>
              <a:rPr lang="en-US" altLang="en-US" dirty="0">
                <a:cs typeface="Calibri" panose="020F0502020204030204" pitchFamily="34" charset="0"/>
              </a:rPr>
              <a:t>F genes</a:t>
            </a:r>
          </a:p>
          <a:p>
            <a:pPr lvl="2"/>
            <a:r>
              <a:rPr lang="en-US" altLang="en-US" dirty="0">
                <a:cs typeface="Calibri" panose="020F0502020204030204" pitchFamily="34" charset="0"/>
              </a:rPr>
              <a:t>Associated with increased V</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r>
              <a:rPr lang="en-US" altLang="en-US" dirty="0">
                <a:cs typeface="Calibri" panose="020F0502020204030204" pitchFamily="34" charset="0"/>
              </a:rPr>
              <a:t> and V</a:t>
            </a:r>
            <a:r>
              <a:rPr lang="en-US" altLang="en-US" sz="100" dirty="0">
                <a:cs typeface="Calibri" panose="020F0502020204030204" pitchFamily="34" charset="0"/>
              </a:rPr>
              <a:t> </a:t>
            </a:r>
            <a:r>
              <a:rPr lang="en-US" altLang="en-US" dirty="0">
                <a:cs typeface="Calibri" panose="020F0502020204030204" pitchFamily="34" charset="0"/>
              </a:rPr>
              <a:t>W</a:t>
            </a:r>
            <a:r>
              <a:rPr lang="en-US" altLang="en-US" sz="100" dirty="0">
                <a:cs typeface="Calibri" panose="020F0502020204030204" pitchFamily="34" charset="0"/>
              </a:rPr>
              <a:t> </a:t>
            </a:r>
            <a:r>
              <a:rPr lang="en-US" altLang="en-US" dirty="0">
                <a:cs typeface="Calibri" panose="020F0502020204030204" pitchFamily="34" charset="0"/>
              </a:rPr>
              <a:t>F levels</a:t>
            </a:r>
          </a:p>
          <a:p>
            <a:pPr lvl="3"/>
            <a:r>
              <a:rPr lang="en-US" altLang="en-US" dirty="0">
                <a:cs typeface="Calibri" panose="020F0502020204030204" pitchFamily="34" charset="0"/>
              </a:rPr>
              <a:t>Dose-response relationship between F</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r>
              <a:rPr lang="en-US" altLang="en-US" dirty="0">
                <a:cs typeface="Calibri" panose="020F0502020204030204" pitchFamily="34" charset="0"/>
              </a:rPr>
              <a:t> level and V</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E risk</a:t>
            </a:r>
          </a:p>
        </p:txBody>
      </p:sp>
      <p:graphicFrame>
        <p:nvGraphicFramePr>
          <p:cNvPr id="4" name="Object 3">
            <a:extLst>
              <a:ext uri="{FF2B5EF4-FFF2-40B4-BE49-F238E27FC236}">
                <a16:creationId xmlns:a16="http://schemas.microsoft.com/office/drawing/2014/main" id="{0DE0D9F0-C772-4F2B-9111-7039C5112A82}"/>
              </a:ext>
            </a:extLst>
          </p:cNvPr>
          <p:cNvGraphicFramePr>
            <a:graphicFrameLocks noChangeAspect="1"/>
          </p:cNvGraphicFramePr>
          <p:nvPr>
            <p:extLst>
              <p:ext uri="{D42A27DB-BD31-4B8C-83A1-F6EECF244321}">
                <p14:modId xmlns:p14="http://schemas.microsoft.com/office/powerpoint/2010/main" val="2775047102"/>
              </p:ext>
            </p:extLst>
          </p:nvPr>
        </p:nvGraphicFramePr>
        <p:xfrm>
          <a:off x="3184525" y="866775"/>
          <a:ext cx="711200" cy="381000"/>
        </p:xfrm>
        <a:graphic>
          <a:graphicData uri="http://schemas.openxmlformats.org/presentationml/2006/ole">
            <mc:AlternateContent xmlns:mc="http://schemas.openxmlformats.org/markup-compatibility/2006">
              <mc:Choice xmlns:v="urn:schemas-microsoft-com:vml" Requires="v">
                <p:oleObj name="Equation" r:id="rId2" imgW="711000" imgH="380880" progId="Equation.DSMT4">
                  <p:embed/>
                </p:oleObj>
              </mc:Choice>
              <mc:Fallback>
                <p:oleObj name="Equation" r:id="rId2" imgW="711000" imgH="380880" progId="Equation.DSMT4">
                  <p:embed/>
                  <p:pic>
                    <p:nvPicPr>
                      <p:cNvPr id="4" name="Object 3">
                        <a:extLst>
                          <a:ext uri="{FF2B5EF4-FFF2-40B4-BE49-F238E27FC236}">
                            <a16:creationId xmlns:a16="http://schemas.microsoft.com/office/drawing/2014/main" id="{0DE0D9F0-C772-4F2B-9111-7039C5112A82}"/>
                          </a:ext>
                        </a:extLst>
                      </p:cNvPr>
                      <p:cNvPicPr/>
                      <p:nvPr/>
                    </p:nvPicPr>
                    <p:blipFill>
                      <a:blip r:embed="rId3"/>
                      <a:stretch>
                        <a:fillRect/>
                      </a:stretch>
                    </p:blipFill>
                    <p:spPr>
                      <a:xfrm>
                        <a:off x="3184525" y="866775"/>
                        <a:ext cx="711200" cy="381000"/>
                      </a:xfrm>
                      <a:prstGeom prst="rect">
                        <a:avLst/>
                      </a:prstGeom>
                    </p:spPr>
                  </p:pic>
                </p:oleObj>
              </mc:Fallback>
            </mc:AlternateContent>
          </a:graphicData>
        </a:graphic>
      </p:graphicFrame>
    </p:spTree>
    <p:extLst>
      <p:ext uri="{BB962C8B-B14F-4D97-AF65-F5344CB8AC3E}">
        <p14:creationId xmlns:p14="http://schemas.microsoft.com/office/powerpoint/2010/main" val="33829171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B289D-C7AD-4F19-B837-93BB200DC044}"/>
              </a:ext>
            </a:extLst>
          </p:cNvPr>
          <p:cNvSpPr>
            <a:spLocks noGrp="1"/>
          </p:cNvSpPr>
          <p:nvPr>
            <p:ph type="title"/>
          </p:nvPr>
        </p:nvSpPr>
        <p:spPr>
          <a:xfrm>
            <a:off x="457199" y="215371"/>
            <a:ext cx="8507507" cy="1097279"/>
          </a:xfrm>
        </p:spPr>
        <p:txBody>
          <a:bodyPr/>
          <a:lstStyle/>
          <a:p>
            <a:r>
              <a:rPr lang="en-US" sz="3400" dirty="0"/>
              <a:t>Factor </a:t>
            </a:r>
            <a:r>
              <a:rPr lang="en-US" sz="1500" dirty="0">
                <a:solidFill>
                  <a:schemeClr val="bg1"/>
                </a:solidFill>
              </a:rPr>
              <a:t>twelve</a:t>
            </a:r>
            <a:r>
              <a:rPr lang="en-US" sz="3400" dirty="0"/>
              <a:t> and Thromboembolic Disease</a:t>
            </a:r>
          </a:p>
        </p:txBody>
      </p:sp>
      <p:sp>
        <p:nvSpPr>
          <p:cNvPr id="3" name="Content Placeholder 2">
            <a:extLst>
              <a:ext uri="{FF2B5EF4-FFF2-40B4-BE49-F238E27FC236}">
                <a16:creationId xmlns:a16="http://schemas.microsoft.com/office/drawing/2014/main" id="{F7C52D23-6D5B-4A55-9563-0A7FFC381F03}"/>
              </a:ext>
            </a:extLst>
          </p:cNvPr>
          <p:cNvSpPr>
            <a:spLocks noGrp="1"/>
          </p:cNvSpPr>
          <p:nvPr>
            <p:ph sz="quarter" idx="13"/>
          </p:nvPr>
        </p:nvSpPr>
        <p:spPr>
          <a:xfrm>
            <a:off x="457200" y="1915820"/>
            <a:ext cx="8229600" cy="4434275"/>
          </a:xfrm>
        </p:spPr>
        <p:txBody>
          <a:bodyPr/>
          <a:lstStyle/>
          <a:p>
            <a:r>
              <a:rPr lang="en-US" altLang="en-US" dirty="0">
                <a:cs typeface="Calibri" panose="020F0502020204030204" pitchFamily="34" charset="0"/>
              </a:rPr>
              <a:t>F</a:t>
            </a:r>
            <a:r>
              <a:rPr lang="en-US" altLang="en-US" sz="100" dirty="0">
                <a:cs typeface="Calibri" panose="020F0502020204030204" pitchFamily="34" charset="0"/>
              </a:rPr>
              <a:t> </a:t>
            </a:r>
            <a:r>
              <a:rPr lang="en-US" altLang="en-US" dirty="0">
                <a:cs typeface="Calibri" panose="020F0502020204030204" pitchFamily="34" charset="0"/>
              </a:rPr>
              <a:t>X</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err="1">
                <a:cs typeface="Calibri" panose="020F0502020204030204" pitchFamily="34" charset="0"/>
              </a:rPr>
              <a:t>I</a:t>
            </a:r>
            <a:r>
              <a:rPr lang="en-US" altLang="en-US" dirty="0">
                <a:cs typeface="Calibri" panose="020F0502020204030204" pitchFamily="34" charset="0"/>
              </a:rPr>
              <a:t> deficiency</a:t>
            </a:r>
          </a:p>
          <a:p>
            <a:pPr lvl="1"/>
            <a:r>
              <a:rPr lang="en-US" altLang="en-US" dirty="0">
                <a:cs typeface="Calibri" panose="020F0502020204030204" pitchFamily="34" charset="0"/>
              </a:rPr>
              <a:t>May contribute to embolic disease due to defective thrombus stability</a:t>
            </a:r>
          </a:p>
          <a:p>
            <a:pPr lvl="1"/>
            <a:r>
              <a:rPr lang="en-US" altLang="en-US" dirty="0">
                <a:cs typeface="Calibri" panose="020F0502020204030204" pitchFamily="34" charset="0"/>
              </a:rPr>
              <a:t>May provide </a:t>
            </a:r>
            <a:r>
              <a:rPr lang="en-US" altLang="en-US" dirty="0" err="1">
                <a:cs typeface="Calibri" panose="020F0502020204030204" pitchFamily="34" charset="0"/>
              </a:rPr>
              <a:t>thromboprotection</a:t>
            </a:r>
            <a:endParaRPr lang="en-US" altLang="en-US" dirty="0">
              <a:cs typeface="Calibri" panose="020F0502020204030204" pitchFamily="34" charset="0"/>
            </a:endParaRPr>
          </a:p>
        </p:txBody>
      </p:sp>
      <p:graphicFrame>
        <p:nvGraphicFramePr>
          <p:cNvPr id="4" name="Object 3">
            <a:extLst>
              <a:ext uri="{FF2B5EF4-FFF2-40B4-BE49-F238E27FC236}">
                <a16:creationId xmlns:a16="http://schemas.microsoft.com/office/drawing/2014/main" id="{B6AFD467-F3EB-485E-BAAE-ADC857F70F89}"/>
              </a:ext>
            </a:extLst>
          </p:cNvPr>
          <p:cNvGraphicFramePr>
            <a:graphicFrameLocks noChangeAspect="1"/>
          </p:cNvGraphicFramePr>
          <p:nvPr>
            <p:extLst>
              <p:ext uri="{D42A27DB-BD31-4B8C-83A1-F6EECF244321}">
                <p14:modId xmlns:p14="http://schemas.microsoft.com/office/powerpoint/2010/main" val="932362442"/>
              </p:ext>
            </p:extLst>
          </p:nvPr>
        </p:nvGraphicFramePr>
        <p:xfrm>
          <a:off x="1499051" y="867399"/>
          <a:ext cx="584200" cy="381000"/>
        </p:xfrm>
        <a:graphic>
          <a:graphicData uri="http://schemas.openxmlformats.org/presentationml/2006/ole">
            <mc:AlternateContent xmlns:mc="http://schemas.openxmlformats.org/markup-compatibility/2006">
              <mc:Choice xmlns:v="urn:schemas-microsoft-com:vml" Requires="v">
                <p:oleObj name="Equation" r:id="rId2" imgW="583920" imgH="380880" progId="Equation.DSMT4">
                  <p:embed/>
                </p:oleObj>
              </mc:Choice>
              <mc:Fallback>
                <p:oleObj name="Equation" r:id="rId2" imgW="583920" imgH="380880" progId="Equation.DSMT4">
                  <p:embed/>
                  <p:pic>
                    <p:nvPicPr>
                      <p:cNvPr id="4" name="Object 3">
                        <a:extLst>
                          <a:ext uri="{FF2B5EF4-FFF2-40B4-BE49-F238E27FC236}">
                            <a16:creationId xmlns:a16="http://schemas.microsoft.com/office/drawing/2014/main" id="{B6AFD467-F3EB-485E-BAAE-ADC857F70F89}"/>
                          </a:ext>
                        </a:extLst>
                      </p:cNvPr>
                      <p:cNvPicPr/>
                      <p:nvPr/>
                    </p:nvPicPr>
                    <p:blipFill>
                      <a:blip r:embed="rId3"/>
                      <a:stretch>
                        <a:fillRect/>
                      </a:stretch>
                    </p:blipFill>
                    <p:spPr>
                      <a:xfrm>
                        <a:off x="1499051" y="867399"/>
                        <a:ext cx="584200" cy="381000"/>
                      </a:xfrm>
                      <a:prstGeom prst="rect">
                        <a:avLst/>
                      </a:prstGeom>
                    </p:spPr>
                  </p:pic>
                </p:oleObj>
              </mc:Fallback>
            </mc:AlternateContent>
          </a:graphicData>
        </a:graphic>
      </p:graphicFrame>
    </p:spTree>
    <p:extLst>
      <p:ext uri="{BB962C8B-B14F-4D97-AF65-F5344CB8AC3E}">
        <p14:creationId xmlns:p14="http://schemas.microsoft.com/office/powerpoint/2010/main" val="39322154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6244B-3317-46D9-A18C-C3A6A2CDE0D9}"/>
              </a:ext>
            </a:extLst>
          </p:cNvPr>
          <p:cNvSpPr>
            <a:spLocks noGrp="1"/>
          </p:cNvSpPr>
          <p:nvPr>
            <p:ph type="title"/>
          </p:nvPr>
        </p:nvSpPr>
        <p:spPr/>
        <p:txBody>
          <a:bodyPr/>
          <a:lstStyle/>
          <a:p>
            <a:r>
              <a:rPr lang="en-US" dirty="0"/>
              <a:t>Fibrinolytic System Disorders </a:t>
            </a:r>
            <a:r>
              <a:rPr lang="en-US" sz="2000" b="0" dirty="0"/>
              <a:t>(1 of 2)</a:t>
            </a:r>
          </a:p>
        </p:txBody>
      </p:sp>
      <p:sp>
        <p:nvSpPr>
          <p:cNvPr id="3" name="Content Placeholder 2">
            <a:extLst>
              <a:ext uri="{FF2B5EF4-FFF2-40B4-BE49-F238E27FC236}">
                <a16:creationId xmlns:a16="http://schemas.microsoft.com/office/drawing/2014/main" id="{E3BB4A9B-9EEB-4454-A0DC-5E9948F382C5}"/>
              </a:ext>
            </a:extLst>
          </p:cNvPr>
          <p:cNvSpPr>
            <a:spLocks noGrp="1"/>
          </p:cNvSpPr>
          <p:nvPr>
            <p:ph sz="quarter" idx="13"/>
          </p:nvPr>
        </p:nvSpPr>
        <p:spPr>
          <a:xfrm>
            <a:off x="457199" y="1779500"/>
            <a:ext cx="8229600" cy="971719"/>
          </a:xfrm>
        </p:spPr>
        <p:txBody>
          <a:bodyPr/>
          <a:lstStyle/>
          <a:p>
            <a:r>
              <a:rPr lang="en-US" altLang="en-US" dirty="0">
                <a:cs typeface="Calibri" panose="020F0502020204030204" pitchFamily="34" charset="0"/>
              </a:rPr>
              <a:t>Dysfibrinogenemia</a:t>
            </a:r>
          </a:p>
          <a:p>
            <a:r>
              <a:rPr lang="en-US" altLang="en-US" dirty="0">
                <a:cs typeface="Calibri" panose="020F0502020204030204" pitchFamily="34" charset="0"/>
              </a:rPr>
              <a:t>Plasminogen deficiency</a:t>
            </a:r>
          </a:p>
        </p:txBody>
      </p:sp>
      <p:sp>
        <p:nvSpPr>
          <p:cNvPr id="4" name="Content Placeholder 3">
            <a:extLst>
              <a:ext uri="{FF2B5EF4-FFF2-40B4-BE49-F238E27FC236}">
                <a16:creationId xmlns:a16="http://schemas.microsoft.com/office/drawing/2014/main" id="{0004353A-DAB4-466F-8280-02CDDCC5EF0C}"/>
              </a:ext>
            </a:extLst>
          </p:cNvPr>
          <p:cNvSpPr>
            <a:spLocks noGrp="1"/>
          </p:cNvSpPr>
          <p:nvPr>
            <p:ph sz="quarter" idx="14"/>
          </p:nvPr>
        </p:nvSpPr>
        <p:spPr>
          <a:xfrm>
            <a:off x="457200" y="2884028"/>
            <a:ext cx="2519082" cy="415157"/>
          </a:xfrm>
        </p:spPr>
        <p:txBody>
          <a:bodyPr/>
          <a:lstStyle/>
          <a:p>
            <a:pPr lvl="1" indent="-284400"/>
            <a:r>
              <a:rPr lang="en-US" altLang="en-US" dirty="0">
                <a:cs typeface="Calibri" panose="020F0502020204030204" pitchFamily="34" charset="0"/>
              </a:rPr>
              <a:t>Quantitative</a:t>
            </a:r>
            <a:endParaRPr lang="en-US" dirty="0"/>
          </a:p>
        </p:txBody>
      </p:sp>
      <p:sp>
        <p:nvSpPr>
          <p:cNvPr id="5" name="Content Placeholder 4">
            <a:extLst>
              <a:ext uri="{FF2B5EF4-FFF2-40B4-BE49-F238E27FC236}">
                <a16:creationId xmlns:a16="http://schemas.microsoft.com/office/drawing/2014/main" id="{7B25E7D3-B58B-4603-91BA-48BC8F7B85AA}"/>
              </a:ext>
            </a:extLst>
          </p:cNvPr>
          <p:cNvSpPr>
            <a:spLocks noGrp="1"/>
          </p:cNvSpPr>
          <p:nvPr>
            <p:ph sz="quarter" idx="15"/>
          </p:nvPr>
        </p:nvSpPr>
        <p:spPr>
          <a:xfrm>
            <a:off x="457199" y="3429000"/>
            <a:ext cx="2321859" cy="410719"/>
          </a:xfrm>
        </p:spPr>
        <p:txBody>
          <a:bodyPr/>
          <a:lstStyle/>
          <a:p>
            <a:pPr lvl="1" indent="-284400"/>
            <a:r>
              <a:rPr lang="en-US" altLang="en-US" dirty="0">
                <a:cs typeface="Calibri" panose="020F0502020204030204" pitchFamily="34" charset="0"/>
              </a:rPr>
              <a:t>Qualitative</a:t>
            </a:r>
            <a:endParaRPr lang="en-US" dirty="0"/>
          </a:p>
        </p:txBody>
      </p:sp>
      <p:sp>
        <p:nvSpPr>
          <p:cNvPr id="6" name="Content Placeholder 5">
            <a:extLst>
              <a:ext uri="{FF2B5EF4-FFF2-40B4-BE49-F238E27FC236}">
                <a16:creationId xmlns:a16="http://schemas.microsoft.com/office/drawing/2014/main" id="{D9106645-E0AB-44F2-9677-34345F194F80}"/>
              </a:ext>
            </a:extLst>
          </p:cNvPr>
          <p:cNvSpPr>
            <a:spLocks noGrp="1"/>
          </p:cNvSpPr>
          <p:nvPr>
            <p:ph sz="quarter" idx="16"/>
          </p:nvPr>
        </p:nvSpPr>
        <p:spPr>
          <a:xfrm>
            <a:off x="457200" y="3969534"/>
            <a:ext cx="8232775" cy="988364"/>
          </a:xfrm>
        </p:spPr>
        <p:txBody>
          <a:bodyPr/>
          <a:lstStyle/>
          <a:p>
            <a:pPr lvl="1"/>
            <a:r>
              <a:rPr lang="en-US" altLang="en-US" dirty="0">
                <a:cs typeface="Calibri" panose="020F0502020204030204" pitchFamily="34" charset="0"/>
              </a:rPr>
              <a:t>Clot lysis or chromogenic (functional) assays and immunologic assays available</a:t>
            </a:r>
            <a:endParaRPr lang="en-US" dirty="0"/>
          </a:p>
        </p:txBody>
      </p:sp>
      <p:graphicFrame>
        <p:nvGraphicFramePr>
          <p:cNvPr id="9" name="Object 8" descr="(type One)">
            <a:extLst>
              <a:ext uri="{FF2B5EF4-FFF2-40B4-BE49-F238E27FC236}">
                <a16:creationId xmlns:a16="http://schemas.microsoft.com/office/drawing/2014/main" id="{D495E7EB-A7E5-46FD-B8F8-478EC6D88E37}"/>
              </a:ext>
            </a:extLst>
          </p:cNvPr>
          <p:cNvGraphicFramePr>
            <a:graphicFrameLocks noChangeAspect="1"/>
          </p:cNvGraphicFramePr>
          <p:nvPr>
            <p:extLst>
              <p:ext uri="{D42A27DB-BD31-4B8C-83A1-F6EECF244321}">
                <p14:modId xmlns:p14="http://schemas.microsoft.com/office/powerpoint/2010/main" val="1027922801"/>
              </p:ext>
            </p:extLst>
          </p:nvPr>
        </p:nvGraphicFramePr>
        <p:xfrm>
          <a:off x="2422225" y="2837166"/>
          <a:ext cx="965200" cy="431800"/>
        </p:xfrm>
        <a:graphic>
          <a:graphicData uri="http://schemas.openxmlformats.org/presentationml/2006/ole">
            <mc:AlternateContent xmlns:mc="http://schemas.openxmlformats.org/markup-compatibility/2006">
              <mc:Choice xmlns:v="urn:schemas-microsoft-com:vml" Requires="v">
                <p:oleObj name="Equation" r:id="rId2" imgW="965160" imgH="431640" progId="Equation.DSMT4">
                  <p:embed/>
                </p:oleObj>
              </mc:Choice>
              <mc:Fallback>
                <p:oleObj name="Equation" r:id="rId2" imgW="965160" imgH="431640" progId="Equation.DSMT4">
                  <p:embed/>
                  <p:pic>
                    <p:nvPicPr>
                      <p:cNvPr id="9" name="Object 8" descr="(type One)">
                        <a:extLst>
                          <a:ext uri="{FF2B5EF4-FFF2-40B4-BE49-F238E27FC236}">
                            <a16:creationId xmlns:a16="http://schemas.microsoft.com/office/drawing/2014/main" id="{D495E7EB-A7E5-46FD-B8F8-478EC6D88E37}"/>
                          </a:ext>
                        </a:extLst>
                      </p:cNvPr>
                      <p:cNvPicPr/>
                      <p:nvPr/>
                    </p:nvPicPr>
                    <p:blipFill>
                      <a:blip r:embed="rId3"/>
                      <a:stretch>
                        <a:fillRect/>
                      </a:stretch>
                    </p:blipFill>
                    <p:spPr>
                      <a:xfrm>
                        <a:off x="2422225" y="2837166"/>
                        <a:ext cx="965200" cy="431800"/>
                      </a:xfrm>
                      <a:prstGeom prst="rect">
                        <a:avLst/>
                      </a:prstGeom>
                    </p:spPr>
                  </p:pic>
                </p:oleObj>
              </mc:Fallback>
            </mc:AlternateContent>
          </a:graphicData>
        </a:graphic>
      </p:graphicFrame>
      <p:graphicFrame>
        <p:nvGraphicFramePr>
          <p:cNvPr id="10" name="Object 9" descr="(type Two)">
            <a:extLst>
              <a:ext uri="{FF2B5EF4-FFF2-40B4-BE49-F238E27FC236}">
                <a16:creationId xmlns:a16="http://schemas.microsoft.com/office/drawing/2014/main" id="{FF3DF547-B889-4358-950A-3FA677DC13DE}"/>
              </a:ext>
            </a:extLst>
          </p:cNvPr>
          <p:cNvGraphicFramePr>
            <a:graphicFrameLocks noChangeAspect="1"/>
          </p:cNvGraphicFramePr>
          <p:nvPr>
            <p:extLst>
              <p:ext uri="{D42A27DB-BD31-4B8C-83A1-F6EECF244321}">
                <p14:modId xmlns:p14="http://schemas.microsoft.com/office/powerpoint/2010/main" val="2862397643"/>
              </p:ext>
            </p:extLst>
          </p:nvPr>
        </p:nvGraphicFramePr>
        <p:xfrm>
          <a:off x="2252008" y="3407919"/>
          <a:ext cx="1054100" cy="431800"/>
        </p:xfrm>
        <a:graphic>
          <a:graphicData uri="http://schemas.openxmlformats.org/presentationml/2006/ole">
            <mc:AlternateContent xmlns:mc="http://schemas.openxmlformats.org/markup-compatibility/2006">
              <mc:Choice xmlns:v="urn:schemas-microsoft-com:vml" Requires="v">
                <p:oleObj name="Equation" r:id="rId4" imgW="1054080" imgH="431640" progId="Equation.DSMT4">
                  <p:embed/>
                </p:oleObj>
              </mc:Choice>
              <mc:Fallback>
                <p:oleObj name="Equation" r:id="rId4" imgW="1054080" imgH="431640" progId="Equation.DSMT4">
                  <p:embed/>
                  <p:pic>
                    <p:nvPicPr>
                      <p:cNvPr id="10" name="Object 9" descr="(type Two)">
                        <a:extLst>
                          <a:ext uri="{FF2B5EF4-FFF2-40B4-BE49-F238E27FC236}">
                            <a16:creationId xmlns:a16="http://schemas.microsoft.com/office/drawing/2014/main" id="{FF3DF547-B889-4358-950A-3FA677DC13DE}"/>
                          </a:ext>
                        </a:extLst>
                      </p:cNvPr>
                      <p:cNvPicPr/>
                      <p:nvPr/>
                    </p:nvPicPr>
                    <p:blipFill>
                      <a:blip r:embed="rId5"/>
                      <a:stretch>
                        <a:fillRect/>
                      </a:stretch>
                    </p:blipFill>
                    <p:spPr>
                      <a:xfrm>
                        <a:off x="2252008" y="3407919"/>
                        <a:ext cx="1054100" cy="431800"/>
                      </a:xfrm>
                      <a:prstGeom prst="rect">
                        <a:avLst/>
                      </a:prstGeom>
                    </p:spPr>
                  </p:pic>
                </p:oleObj>
              </mc:Fallback>
            </mc:AlternateContent>
          </a:graphicData>
        </a:graphic>
      </p:graphicFrame>
    </p:spTree>
    <p:extLst>
      <p:ext uri="{BB962C8B-B14F-4D97-AF65-F5344CB8AC3E}">
        <p14:creationId xmlns:p14="http://schemas.microsoft.com/office/powerpoint/2010/main" val="30103909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6244B-3317-46D9-A18C-C3A6A2CDE0D9}"/>
              </a:ext>
            </a:extLst>
          </p:cNvPr>
          <p:cNvSpPr>
            <a:spLocks noGrp="1"/>
          </p:cNvSpPr>
          <p:nvPr>
            <p:ph type="title"/>
          </p:nvPr>
        </p:nvSpPr>
        <p:spPr/>
        <p:txBody>
          <a:bodyPr/>
          <a:lstStyle/>
          <a:p>
            <a:r>
              <a:rPr lang="en-US" dirty="0"/>
              <a:t>Fibrinolytic System Disorders </a:t>
            </a:r>
            <a:r>
              <a:rPr lang="en-US" sz="2000" b="0" dirty="0"/>
              <a:t>(2 of 2)</a:t>
            </a:r>
          </a:p>
        </p:txBody>
      </p:sp>
      <p:sp>
        <p:nvSpPr>
          <p:cNvPr id="3" name="Content Placeholder 2">
            <a:extLst>
              <a:ext uri="{FF2B5EF4-FFF2-40B4-BE49-F238E27FC236}">
                <a16:creationId xmlns:a16="http://schemas.microsoft.com/office/drawing/2014/main" id="{E3BB4A9B-9EEB-4454-A0DC-5E9948F382C5}"/>
              </a:ext>
            </a:extLst>
          </p:cNvPr>
          <p:cNvSpPr>
            <a:spLocks noGrp="1"/>
          </p:cNvSpPr>
          <p:nvPr>
            <p:ph sz="quarter" idx="13"/>
          </p:nvPr>
        </p:nvSpPr>
        <p:spPr>
          <a:xfrm>
            <a:off x="457200" y="1920393"/>
            <a:ext cx="8454571" cy="4434275"/>
          </a:xfrm>
        </p:spPr>
        <p:txBody>
          <a:bodyPr/>
          <a:lstStyle/>
          <a:p>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A and P</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I</a:t>
            </a:r>
          </a:p>
          <a:p>
            <a:pPr lvl="1"/>
            <a:r>
              <a:rPr lang="en-US" altLang="en-US" dirty="0">
                <a:cs typeface="Calibri" panose="020F0502020204030204" pitchFamily="34" charset="0"/>
              </a:rPr>
              <a:t>Inadequate stores or release of t</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A</a:t>
            </a:r>
          </a:p>
          <a:p>
            <a:pPr lvl="1"/>
            <a:r>
              <a:rPr lang="en-US" altLang="en-US" dirty="0">
                <a:cs typeface="Calibri" panose="020F0502020204030204" pitchFamily="34" charset="0"/>
              </a:rPr>
              <a:t>Inappropriate/excess release of P</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I</a:t>
            </a:r>
          </a:p>
          <a:p>
            <a:pPr lvl="1"/>
            <a:r>
              <a:rPr lang="en-US" altLang="en-US" dirty="0">
                <a:cs typeface="Calibri" panose="020F0502020204030204" pitchFamily="34" charset="0"/>
              </a:rPr>
              <a:t>Either could contribute to thrombosis</a:t>
            </a:r>
          </a:p>
          <a:p>
            <a:pPr lvl="1"/>
            <a:r>
              <a:rPr lang="en-US" altLang="en-US" dirty="0">
                <a:cs typeface="Calibri" panose="020F0502020204030204" pitchFamily="34" charset="0"/>
              </a:rPr>
              <a:t>Both likely play a greater role in acquired thrombophilia than in hereditary</a:t>
            </a:r>
          </a:p>
          <a:p>
            <a:pPr lvl="1"/>
            <a:r>
              <a:rPr lang="en-US" altLang="en-US" dirty="0">
                <a:cs typeface="Calibri" panose="020F0502020204030204" pitchFamily="34" charset="0"/>
              </a:rPr>
              <a:t>Chromogenic (functional) and E</a:t>
            </a:r>
            <a:r>
              <a:rPr lang="en-US" altLang="en-US" sz="100" dirty="0">
                <a:cs typeface="Calibri" panose="020F0502020204030204" pitchFamily="34" charset="0"/>
              </a:rPr>
              <a:t> </a:t>
            </a:r>
            <a:r>
              <a:rPr lang="en-US" altLang="en-US" dirty="0">
                <a:cs typeface="Calibri" panose="020F0502020204030204" pitchFamily="34" charset="0"/>
              </a:rPr>
              <a:t>L</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S</a:t>
            </a:r>
            <a:r>
              <a:rPr lang="en-US" altLang="en-US" sz="100" dirty="0">
                <a:cs typeface="Calibri" panose="020F0502020204030204" pitchFamily="34" charset="0"/>
              </a:rPr>
              <a:t> </a:t>
            </a:r>
            <a:r>
              <a:rPr lang="en-US" altLang="en-US" dirty="0">
                <a:cs typeface="Calibri" panose="020F0502020204030204" pitchFamily="34" charset="0"/>
              </a:rPr>
              <a:t>A (quantitative) assays available</a:t>
            </a:r>
          </a:p>
        </p:txBody>
      </p:sp>
    </p:spTree>
    <p:extLst>
      <p:ext uri="{BB962C8B-B14F-4D97-AF65-F5344CB8AC3E}">
        <p14:creationId xmlns:p14="http://schemas.microsoft.com/office/powerpoint/2010/main" val="31993761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74F0D-98F7-4CE1-8816-4E5CC3B315CC}"/>
              </a:ext>
            </a:extLst>
          </p:cNvPr>
          <p:cNvSpPr>
            <a:spLocks noGrp="1"/>
          </p:cNvSpPr>
          <p:nvPr>
            <p:ph type="title"/>
          </p:nvPr>
        </p:nvSpPr>
        <p:spPr/>
        <p:txBody>
          <a:bodyPr/>
          <a:lstStyle/>
          <a:p>
            <a:r>
              <a:rPr lang="en-US" sz="3400" dirty="0"/>
              <a:t>Acquired </a:t>
            </a:r>
            <a:r>
              <a:rPr lang="en-US" sz="3400" dirty="0" err="1"/>
              <a:t>Thrombohemorrhagic</a:t>
            </a:r>
            <a:r>
              <a:rPr lang="en-US" sz="3400" dirty="0"/>
              <a:t> Conditions</a:t>
            </a:r>
          </a:p>
        </p:txBody>
      </p:sp>
      <p:sp>
        <p:nvSpPr>
          <p:cNvPr id="3" name="Content Placeholder 2">
            <a:extLst>
              <a:ext uri="{FF2B5EF4-FFF2-40B4-BE49-F238E27FC236}">
                <a16:creationId xmlns:a16="http://schemas.microsoft.com/office/drawing/2014/main" id="{7D476F0A-B8C8-4DB0-993E-862BF74065A1}"/>
              </a:ext>
            </a:extLst>
          </p:cNvPr>
          <p:cNvSpPr>
            <a:spLocks noGrp="1"/>
          </p:cNvSpPr>
          <p:nvPr>
            <p:ph sz="quarter" idx="13"/>
          </p:nvPr>
        </p:nvSpPr>
        <p:spPr>
          <a:xfrm>
            <a:off x="457200" y="1920393"/>
            <a:ext cx="8229600" cy="4434275"/>
          </a:xfrm>
        </p:spPr>
        <p:txBody>
          <a:bodyPr/>
          <a:lstStyle/>
          <a:p>
            <a:r>
              <a:rPr lang="en-US" altLang="en-US" dirty="0">
                <a:cs typeface="Calibri" panose="020F0502020204030204" pitchFamily="34" charset="0"/>
              </a:rPr>
              <a:t>Heterogeneous group of disorders</a:t>
            </a:r>
          </a:p>
          <a:p>
            <a:r>
              <a:rPr lang="en-US" altLang="en-US" dirty="0">
                <a:cs typeface="Calibri" panose="020F0502020204030204" pitchFamily="34" charset="0"/>
              </a:rPr>
              <a:t>Associated with ↑ risk for developing T</a:t>
            </a:r>
            <a:r>
              <a:rPr lang="en-US" altLang="en-US" sz="100" dirty="0">
                <a:cs typeface="Calibri" panose="020F0502020204030204" pitchFamily="34" charset="0"/>
              </a:rPr>
              <a:t> </a:t>
            </a:r>
            <a:r>
              <a:rPr lang="en-US" altLang="en-US" dirty="0">
                <a:cs typeface="Calibri" panose="020F0502020204030204" pitchFamily="34" charset="0"/>
              </a:rPr>
              <a:t>E</a:t>
            </a:r>
          </a:p>
          <a:p>
            <a:r>
              <a:rPr lang="en-US" altLang="en-US" dirty="0">
                <a:cs typeface="Calibri" panose="020F0502020204030204" pitchFamily="34" charset="0"/>
              </a:rPr>
              <a:t>Vary widely in tendency to cause venous and arterial thrombotic disease</a:t>
            </a:r>
          </a:p>
          <a:p>
            <a:r>
              <a:rPr lang="en-US" altLang="en-US" dirty="0">
                <a:cs typeface="Calibri" panose="020F0502020204030204" pitchFamily="34" charset="0"/>
              </a:rPr>
              <a:t>Acquired defects as common as inherited</a:t>
            </a:r>
          </a:p>
          <a:p>
            <a:pPr lvl="1"/>
            <a:r>
              <a:rPr lang="en-US" altLang="en-US" dirty="0">
                <a:cs typeface="Calibri" panose="020F0502020204030204" pitchFamily="34" charset="0"/>
              </a:rPr>
              <a:t>Clinical presentation can range from thrombosis to bleeding-</a:t>
            </a:r>
            <a:r>
              <a:rPr lang="en-US" altLang="en-US" b="1" dirty="0" err="1">
                <a:cs typeface="Calibri" panose="020F0502020204030204" pitchFamily="34" charset="0"/>
              </a:rPr>
              <a:t>thrombohemorrhagic</a:t>
            </a:r>
            <a:r>
              <a:rPr lang="en-US" altLang="en-US" b="1" dirty="0">
                <a:cs typeface="Calibri" panose="020F0502020204030204" pitchFamily="34" charset="0"/>
              </a:rPr>
              <a:t> conditions</a:t>
            </a:r>
          </a:p>
        </p:txBody>
      </p:sp>
    </p:spTree>
    <p:extLst>
      <p:ext uri="{BB962C8B-B14F-4D97-AF65-F5344CB8AC3E}">
        <p14:creationId xmlns:p14="http://schemas.microsoft.com/office/powerpoint/2010/main" val="40923417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9F8BD-3F16-40AF-93AD-BD49B7F72A6C}"/>
              </a:ext>
            </a:extLst>
          </p:cNvPr>
          <p:cNvSpPr>
            <a:spLocks noGrp="1"/>
          </p:cNvSpPr>
          <p:nvPr>
            <p:ph type="title"/>
          </p:nvPr>
        </p:nvSpPr>
        <p:spPr>
          <a:xfrm>
            <a:off x="457199" y="215371"/>
            <a:ext cx="8338457" cy="1097279"/>
          </a:xfrm>
        </p:spPr>
        <p:txBody>
          <a:bodyPr/>
          <a:lstStyle/>
          <a:p>
            <a:r>
              <a:rPr lang="en-US" sz="2800" dirty="0"/>
              <a:t>Table 35-8 Secondary Disorders and Other Factors Contributing to Acquired Thrombophilia</a:t>
            </a:r>
          </a:p>
        </p:txBody>
      </p:sp>
      <p:sp>
        <p:nvSpPr>
          <p:cNvPr id="3" name="Content Placeholder 2">
            <a:extLst>
              <a:ext uri="{FF2B5EF4-FFF2-40B4-BE49-F238E27FC236}">
                <a16:creationId xmlns:a16="http://schemas.microsoft.com/office/drawing/2014/main" id="{9B65F33E-1C9E-4708-874E-AA2744DCEC3C}"/>
              </a:ext>
            </a:extLst>
          </p:cNvPr>
          <p:cNvSpPr>
            <a:spLocks noGrp="1"/>
          </p:cNvSpPr>
          <p:nvPr>
            <p:ph sz="quarter" idx="13"/>
          </p:nvPr>
        </p:nvSpPr>
        <p:spPr>
          <a:xfrm>
            <a:off x="457200" y="6168571"/>
            <a:ext cx="8229600" cy="260804"/>
          </a:xfrm>
        </p:spPr>
        <p:txBody>
          <a:bodyPr/>
          <a:lstStyle/>
          <a:p>
            <a:pPr marL="432" indent="0">
              <a:buNone/>
            </a:pPr>
            <a:r>
              <a:rPr lang="en-US" sz="1200" dirty="0"/>
              <a:t>M</a:t>
            </a:r>
            <a:r>
              <a:rPr lang="en-US" sz="100" dirty="0"/>
              <a:t> </a:t>
            </a:r>
            <a:r>
              <a:rPr lang="en-US" sz="1200" dirty="0"/>
              <a:t>P</a:t>
            </a:r>
            <a:r>
              <a:rPr lang="en-US" sz="100" dirty="0"/>
              <a:t> </a:t>
            </a:r>
            <a:r>
              <a:rPr lang="en-US" sz="1200" dirty="0"/>
              <a:t>N, myeloproliferative neoplasm</a:t>
            </a:r>
          </a:p>
        </p:txBody>
      </p:sp>
      <p:graphicFrame>
        <p:nvGraphicFramePr>
          <p:cNvPr id="4" name="Table 3">
            <a:extLst>
              <a:ext uri="{FF2B5EF4-FFF2-40B4-BE49-F238E27FC236}">
                <a16:creationId xmlns:a16="http://schemas.microsoft.com/office/drawing/2014/main" id="{A3D6096F-90DB-4DC4-BC10-88062AF69B41}"/>
              </a:ext>
            </a:extLst>
          </p:cNvPr>
          <p:cNvGraphicFramePr>
            <a:graphicFrameLocks noGrp="1"/>
          </p:cNvGraphicFramePr>
          <p:nvPr>
            <p:extLst>
              <p:ext uri="{D42A27DB-BD31-4B8C-83A1-F6EECF244321}">
                <p14:modId xmlns:p14="http://schemas.microsoft.com/office/powerpoint/2010/main" val="714549739"/>
              </p:ext>
            </p:extLst>
          </p:nvPr>
        </p:nvGraphicFramePr>
        <p:xfrm>
          <a:off x="595085" y="1523780"/>
          <a:ext cx="8091715" cy="4644791"/>
        </p:xfrm>
        <a:graphic>
          <a:graphicData uri="http://schemas.openxmlformats.org/drawingml/2006/table">
            <a:tbl>
              <a:tblPr firstRow="1" bandRow="1">
                <a:tableStyleId>{2D5ABB26-0587-4C30-8999-92F81FD0307C}</a:tableStyleId>
              </a:tblPr>
              <a:tblGrid>
                <a:gridCol w="3497945">
                  <a:extLst>
                    <a:ext uri="{9D8B030D-6E8A-4147-A177-3AD203B41FA5}">
                      <a16:colId xmlns:a16="http://schemas.microsoft.com/office/drawing/2014/main" val="1935981343"/>
                    </a:ext>
                  </a:extLst>
                </a:gridCol>
                <a:gridCol w="4593770">
                  <a:extLst>
                    <a:ext uri="{9D8B030D-6E8A-4147-A177-3AD203B41FA5}">
                      <a16:colId xmlns:a16="http://schemas.microsoft.com/office/drawing/2014/main" val="1983173761"/>
                    </a:ext>
                  </a:extLst>
                </a:gridCol>
              </a:tblGrid>
              <a:tr h="243065">
                <a:tc>
                  <a:txBody>
                    <a:bodyPr/>
                    <a:lstStyle/>
                    <a:p>
                      <a:pPr marL="0" marR="0">
                        <a:spcBef>
                          <a:spcPts val="0"/>
                        </a:spcBef>
                        <a:spcAft>
                          <a:spcPts val="0"/>
                        </a:spcAft>
                        <a:tabLst>
                          <a:tab pos="1193800" algn="l"/>
                          <a:tab pos="2641600" algn="l"/>
                        </a:tabLst>
                      </a:pPr>
                      <a:r>
                        <a:rPr lang="en-US" sz="1400" b="1" kern="0" spc="0" dirty="0">
                          <a:solidFill>
                            <a:srgbClr val="000000"/>
                          </a:solidFill>
                          <a:effectLst/>
                          <a:latin typeface="+mn-lt"/>
                          <a:ea typeface="Times New Roman" panose="02020603050405020304" pitchFamily="18" charset="0"/>
                          <a:cs typeface="Times New Roman" panose="02020603050405020304" pitchFamily="18" charset="0"/>
                        </a:rPr>
                        <a:t>Secondary Disorders</a:t>
                      </a:r>
                      <a:endParaRPr lang="en-US" sz="1400" dirty="0">
                        <a:solidFill>
                          <a:srgbClr val="000000"/>
                        </a:solidFill>
                        <a:effectLst/>
                        <a:latin typeface="+mn-lt"/>
                        <a:ea typeface="Times New Roman" panose="02020603050405020304" pitchFamily="18" charset="0"/>
                      </a:endParaRPr>
                    </a:p>
                  </a:txBody>
                  <a:tcPr marT="15909" marB="159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400" b="1" kern="0" spc="0" dirty="0">
                          <a:solidFill>
                            <a:srgbClr val="000000"/>
                          </a:solidFill>
                          <a:effectLst/>
                          <a:latin typeface="+mn-lt"/>
                          <a:ea typeface="Times New Roman" panose="02020603050405020304" pitchFamily="18" charset="0"/>
                          <a:cs typeface="Times New Roman" panose="02020603050405020304" pitchFamily="18" charset="0"/>
                        </a:rPr>
                        <a:t>Other Factors</a:t>
                      </a:r>
                      <a:endParaRPr lang="en-US" sz="1400" dirty="0">
                        <a:solidFill>
                          <a:srgbClr val="000000"/>
                        </a:solidFill>
                        <a:effectLst/>
                        <a:latin typeface="+mn-lt"/>
                        <a:ea typeface="Times New Roman" panose="02020603050405020304" pitchFamily="18" charset="0"/>
                      </a:endParaRPr>
                    </a:p>
                  </a:txBody>
                  <a:tcPr marT="15909" marB="159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5554932"/>
                  </a:ext>
                </a:extLst>
              </a:tr>
              <a:tr h="243065">
                <a:tc>
                  <a:txBody>
                    <a:bodyPr/>
                    <a:lstStyle/>
                    <a:p>
                      <a:pPr marL="0" marR="0">
                        <a:spcBef>
                          <a:spcPts val="0"/>
                        </a:spcBef>
                        <a:spcAft>
                          <a:spcPts val="0"/>
                        </a:spcAft>
                        <a:tabLst>
                          <a:tab pos="1193800" algn="l"/>
                          <a:tab pos="2641600" algn="l"/>
                        </a:tabLst>
                      </a:pPr>
                      <a:r>
                        <a:rPr lang="en-US" sz="1400" dirty="0">
                          <a:solidFill>
                            <a:srgbClr val="000000"/>
                          </a:solidFill>
                          <a:effectLst/>
                          <a:latin typeface="+mn-lt"/>
                          <a:ea typeface="Times New Roman" panose="02020603050405020304" pitchFamily="18" charset="0"/>
                        </a:rPr>
                        <a:t>Fibrinolytic system defects</a:t>
                      </a:r>
                    </a:p>
                  </a:txBody>
                  <a:tcPr marT="15909" marB="159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400" kern="0" spc="0" dirty="0">
                          <a:solidFill>
                            <a:srgbClr val="000000"/>
                          </a:solidFill>
                          <a:effectLst/>
                          <a:latin typeface="+mn-lt"/>
                          <a:ea typeface="Times New Roman" panose="02020603050405020304" pitchFamily="18" charset="0"/>
                          <a:cs typeface="Times New Roman" panose="02020603050405020304" pitchFamily="18" charset="0"/>
                        </a:rPr>
                        <a:t>Over 50 </a:t>
                      </a:r>
                      <a:r>
                        <a:rPr lang="en-US" sz="1400" dirty="0">
                          <a:solidFill>
                            <a:srgbClr val="000000"/>
                          </a:solidFill>
                          <a:effectLst/>
                          <a:latin typeface="+mn-lt"/>
                          <a:ea typeface="Times New Roman" panose="02020603050405020304" pitchFamily="18" charset="0"/>
                        </a:rPr>
                        <a:t>years of age</a:t>
                      </a:r>
                    </a:p>
                  </a:txBody>
                  <a:tcPr marT="15909" marB="159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4847749"/>
                  </a:ext>
                </a:extLst>
              </a:tr>
              <a:tr h="243065">
                <a:tc>
                  <a:txBody>
                    <a:bodyPr/>
                    <a:lstStyle/>
                    <a:p>
                      <a:pPr marL="100965" marR="0" indent="-100965">
                        <a:spcBef>
                          <a:spcPts val="0"/>
                        </a:spcBef>
                        <a:spcAft>
                          <a:spcPts val="0"/>
                        </a:spcAft>
                        <a:tabLst>
                          <a:tab pos="254000" algn="l"/>
                          <a:tab pos="1193800" algn="l"/>
                          <a:tab pos="2641600" algn="l"/>
                        </a:tabLst>
                      </a:pPr>
                      <a:r>
                        <a:rPr lang="en-US" sz="1400" dirty="0">
                          <a:solidFill>
                            <a:srgbClr val="000000"/>
                          </a:solidFill>
                          <a:effectLst/>
                          <a:latin typeface="+mn-lt"/>
                          <a:ea typeface="Times New Roman" panose="02020603050405020304" pitchFamily="18" charset="0"/>
                        </a:rPr>
                        <a:t>Antiphospholipid antibody syndrome</a:t>
                      </a:r>
                    </a:p>
                  </a:txBody>
                  <a:tcPr marT="15909" marB="159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0965" marR="0" indent="-100965">
                        <a:spcBef>
                          <a:spcPts val="0"/>
                        </a:spcBef>
                        <a:spcAft>
                          <a:spcPts val="0"/>
                        </a:spcAft>
                        <a:tabLst>
                          <a:tab pos="254000" algn="l"/>
                          <a:tab pos="1193800" algn="l"/>
                          <a:tab pos="2641600" algn="l"/>
                        </a:tabLst>
                      </a:pPr>
                      <a:r>
                        <a:rPr lang="en-US" sz="1400" dirty="0">
                          <a:solidFill>
                            <a:srgbClr val="000000"/>
                          </a:solidFill>
                          <a:effectLst/>
                          <a:latin typeface="+mn-lt"/>
                          <a:ea typeface="Times New Roman" panose="02020603050405020304" pitchFamily="18" charset="0"/>
                        </a:rPr>
                        <a:t>Obesity</a:t>
                      </a:r>
                    </a:p>
                  </a:txBody>
                  <a:tcPr marT="15909" marB="159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5157307"/>
                  </a:ext>
                </a:extLst>
              </a:tr>
              <a:tr h="243065">
                <a:tc>
                  <a:txBody>
                    <a:bodyPr/>
                    <a:lstStyle/>
                    <a:p>
                      <a:pPr marL="100965" marR="0" indent="-100965">
                        <a:spcBef>
                          <a:spcPts val="0"/>
                        </a:spcBef>
                        <a:spcAft>
                          <a:spcPts val="0"/>
                        </a:spcAft>
                        <a:tabLst>
                          <a:tab pos="254000" algn="l"/>
                          <a:tab pos="1193800" algn="l"/>
                          <a:tab pos="2641600" algn="l"/>
                        </a:tabLst>
                      </a:pPr>
                      <a:r>
                        <a:rPr lang="en-US" sz="1400" dirty="0">
                          <a:solidFill>
                            <a:srgbClr val="000000"/>
                          </a:solidFill>
                          <a:effectLst/>
                          <a:latin typeface="+mn-lt"/>
                          <a:ea typeface="Times New Roman" panose="02020603050405020304" pitchFamily="18" charset="0"/>
                        </a:rPr>
                        <a:t>Malignancy</a:t>
                      </a:r>
                    </a:p>
                  </a:txBody>
                  <a:tcPr marT="15909" marB="159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0965" marR="0" indent="-100965">
                        <a:spcBef>
                          <a:spcPts val="0"/>
                        </a:spcBef>
                        <a:spcAft>
                          <a:spcPts val="0"/>
                        </a:spcAft>
                        <a:tabLst>
                          <a:tab pos="254000" algn="l"/>
                          <a:tab pos="1193800" algn="l"/>
                          <a:tab pos="2641600" algn="l"/>
                        </a:tabLst>
                      </a:pPr>
                      <a:r>
                        <a:rPr lang="en-US" sz="1400" dirty="0">
                          <a:solidFill>
                            <a:srgbClr val="000000"/>
                          </a:solidFill>
                          <a:effectLst/>
                          <a:latin typeface="+mn-lt"/>
                          <a:ea typeface="Times New Roman" panose="02020603050405020304" pitchFamily="18" charset="0"/>
                        </a:rPr>
                        <a:t>Diet with inadequate folate, vitamin or vitamin B</a:t>
                      </a:r>
                      <a:r>
                        <a:rPr lang="en-US" sz="1400" kern="0" spc="0" baseline="-25000" dirty="0">
                          <a:solidFill>
                            <a:srgbClr val="000000"/>
                          </a:solidFill>
                          <a:effectLst/>
                          <a:latin typeface="+mn-lt"/>
                          <a:ea typeface="Times New Roman" panose="02020603050405020304" pitchFamily="18" charset="0"/>
                          <a:cs typeface="Times New Roman" panose="02020603050405020304" pitchFamily="18" charset="0"/>
                        </a:rPr>
                        <a:t>12</a:t>
                      </a:r>
                      <a:endParaRPr lang="en-US" sz="1400" dirty="0">
                        <a:solidFill>
                          <a:srgbClr val="000000"/>
                        </a:solidFill>
                        <a:effectLst/>
                        <a:latin typeface="+mn-lt"/>
                        <a:ea typeface="Times New Roman" panose="02020603050405020304" pitchFamily="18" charset="0"/>
                      </a:endParaRPr>
                    </a:p>
                  </a:txBody>
                  <a:tcPr marT="15909" marB="159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6921500"/>
                  </a:ext>
                </a:extLst>
              </a:tr>
              <a:tr h="237459">
                <a:tc>
                  <a:txBody>
                    <a:bodyPr/>
                    <a:lstStyle/>
                    <a:p>
                      <a:pPr marL="100965" marR="0" indent="-100965">
                        <a:spcBef>
                          <a:spcPts val="0"/>
                        </a:spcBef>
                        <a:spcAft>
                          <a:spcPts val="0"/>
                        </a:spcAft>
                        <a:tabLst>
                          <a:tab pos="254000" algn="l"/>
                          <a:tab pos="1193800" algn="l"/>
                          <a:tab pos="2641600" algn="l"/>
                        </a:tabLst>
                      </a:pPr>
                      <a:r>
                        <a:rPr lang="en-US" sz="1400" dirty="0">
                          <a:solidFill>
                            <a:srgbClr val="000000"/>
                          </a:solidFill>
                          <a:effectLst/>
                          <a:latin typeface="+mn-lt"/>
                          <a:ea typeface="Times New Roman" panose="02020603050405020304" pitchFamily="18" charset="0"/>
                        </a:rPr>
                        <a:t>Hip, knee surgery</a:t>
                      </a:r>
                    </a:p>
                  </a:txBody>
                  <a:tcPr marT="15909" marB="159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0965" marR="0" indent="-100965">
                        <a:spcBef>
                          <a:spcPts val="0"/>
                        </a:spcBef>
                        <a:spcAft>
                          <a:spcPts val="0"/>
                        </a:spcAft>
                        <a:tabLst>
                          <a:tab pos="254000" algn="l"/>
                          <a:tab pos="1193800" algn="l"/>
                          <a:tab pos="2641600" algn="l"/>
                        </a:tabLst>
                      </a:pPr>
                      <a:r>
                        <a:rPr lang="en-US" sz="1400" dirty="0">
                          <a:solidFill>
                            <a:srgbClr val="000000"/>
                          </a:solidFill>
                          <a:effectLst/>
                          <a:latin typeface="+mn-lt"/>
                          <a:ea typeface="Times New Roman" panose="02020603050405020304" pitchFamily="18" charset="0"/>
                        </a:rPr>
                        <a:t>Smoking</a:t>
                      </a:r>
                    </a:p>
                  </a:txBody>
                  <a:tcPr marT="15909" marB="159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6280573"/>
                  </a:ext>
                </a:extLst>
              </a:tr>
              <a:tr h="454313">
                <a:tc>
                  <a:txBody>
                    <a:bodyPr/>
                    <a:lstStyle/>
                    <a:p>
                      <a:pPr marL="99695" marR="0" indent="-101600">
                        <a:spcBef>
                          <a:spcPts val="0"/>
                        </a:spcBef>
                        <a:spcAft>
                          <a:spcPts val="0"/>
                        </a:spcAft>
                        <a:tabLst>
                          <a:tab pos="254000" algn="l"/>
                          <a:tab pos="1193800" algn="l"/>
                          <a:tab pos="2641600" algn="l"/>
                        </a:tabLst>
                      </a:pPr>
                      <a:r>
                        <a:rPr lang="en-US" sz="1400" dirty="0">
                          <a:solidFill>
                            <a:srgbClr val="000000"/>
                          </a:solidFill>
                          <a:effectLst/>
                          <a:latin typeface="+mn-lt"/>
                          <a:ea typeface="Times New Roman" panose="02020603050405020304" pitchFamily="18" charset="0"/>
                        </a:rPr>
                        <a:t>Chronic inflammatory disease</a:t>
                      </a:r>
                    </a:p>
                  </a:txBody>
                  <a:tcPr marT="15909" marB="159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spcBef>
                          <a:spcPts val="0"/>
                        </a:spcBef>
                        <a:spcAft>
                          <a:spcPts val="0"/>
                        </a:spcAft>
                        <a:tabLst>
                          <a:tab pos="254000" algn="l"/>
                          <a:tab pos="1193800" algn="l"/>
                          <a:tab pos="2641600" algn="l"/>
                        </a:tabLst>
                      </a:pPr>
                      <a:r>
                        <a:rPr lang="en-US" sz="1400" dirty="0">
                          <a:solidFill>
                            <a:srgbClr val="000000"/>
                          </a:solidFill>
                          <a:effectLst/>
                          <a:latin typeface="+mn-lt"/>
                          <a:ea typeface="Times New Roman" panose="02020603050405020304" pitchFamily="18" charset="0"/>
                        </a:rPr>
                        <a:t>Pregnancy, use of oral contraceptives, hormone replacement therapy</a:t>
                      </a:r>
                    </a:p>
                  </a:txBody>
                  <a:tcPr marT="15909" marB="159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546184"/>
                  </a:ext>
                </a:extLst>
              </a:tr>
              <a:tr h="454313">
                <a:tc>
                  <a:txBody>
                    <a:bodyPr/>
                    <a:lstStyle/>
                    <a:p>
                      <a:pPr marL="100965" marR="0" indent="-100965">
                        <a:spcBef>
                          <a:spcPts val="0"/>
                        </a:spcBef>
                        <a:spcAft>
                          <a:spcPts val="0"/>
                        </a:spcAft>
                        <a:tabLst>
                          <a:tab pos="254000" algn="l"/>
                          <a:tab pos="1193800" algn="l"/>
                          <a:tab pos="2641600" algn="l"/>
                        </a:tabLst>
                      </a:pPr>
                      <a:r>
                        <a:rPr lang="en-US" sz="1400" dirty="0">
                          <a:solidFill>
                            <a:srgbClr val="000000"/>
                          </a:solidFill>
                          <a:effectLst/>
                          <a:latin typeface="+mn-lt"/>
                          <a:ea typeface="Times New Roman" panose="02020603050405020304" pitchFamily="18" charset="0"/>
                        </a:rPr>
                        <a:t>Congestive heart failure</a:t>
                      </a:r>
                    </a:p>
                  </a:txBody>
                  <a:tcPr marT="15909" marB="159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spcBef>
                          <a:spcPts val="0"/>
                        </a:spcBef>
                        <a:spcAft>
                          <a:spcPts val="0"/>
                        </a:spcAft>
                        <a:tabLst>
                          <a:tab pos="254000" algn="l"/>
                          <a:tab pos="1193800" algn="l"/>
                          <a:tab pos="2641600" algn="l"/>
                        </a:tabLst>
                      </a:pPr>
                      <a:r>
                        <a:rPr lang="en-US" sz="1400" dirty="0">
                          <a:solidFill>
                            <a:srgbClr val="000000"/>
                          </a:solidFill>
                          <a:effectLst/>
                          <a:latin typeface="+mn-lt"/>
                          <a:ea typeface="Times New Roman" panose="02020603050405020304" pitchFamily="18" charset="0"/>
                        </a:rPr>
                        <a:t>Stasis/immobilization (prolonged car or air travel, bedrest)</a:t>
                      </a:r>
                    </a:p>
                  </a:txBody>
                  <a:tcPr marT="15909" marB="159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3970542"/>
                  </a:ext>
                </a:extLst>
              </a:tr>
              <a:tr h="243065">
                <a:tc>
                  <a:txBody>
                    <a:bodyPr/>
                    <a:lstStyle/>
                    <a:p>
                      <a:pPr marL="100965" marR="0" indent="-100965">
                        <a:spcBef>
                          <a:spcPts val="0"/>
                        </a:spcBef>
                        <a:spcAft>
                          <a:spcPts val="0"/>
                        </a:spcAft>
                        <a:tabLst>
                          <a:tab pos="254000" algn="l"/>
                          <a:tab pos="1193800" algn="l"/>
                          <a:tab pos="2641600" algn="l"/>
                        </a:tabLst>
                      </a:pPr>
                      <a:r>
                        <a:rPr lang="en-US" sz="1400" dirty="0">
                          <a:solidFill>
                            <a:srgbClr val="000000"/>
                          </a:solidFill>
                          <a:effectLst/>
                          <a:latin typeface="+mn-lt"/>
                          <a:ea typeface="Times New Roman" panose="02020603050405020304" pitchFamily="18" charset="0"/>
                        </a:rPr>
                        <a:t>Atrial fibrillation</a:t>
                      </a:r>
                    </a:p>
                  </a:txBody>
                  <a:tcPr marT="15909" marB="159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mn-lt"/>
                          <a:ea typeface="Times New Roman" panose="02020603050405020304" pitchFamily="18" charset="0"/>
                        </a:rPr>
                        <a:t>Trauma/postoperative state</a:t>
                      </a:r>
                    </a:p>
                  </a:txBody>
                  <a:tcPr marT="15909" marB="159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1631881"/>
                  </a:ext>
                </a:extLst>
              </a:tr>
              <a:tr h="1299303">
                <a:tc>
                  <a:txBody>
                    <a:bodyPr/>
                    <a:lstStyle/>
                    <a:p>
                      <a:pPr marL="100965" marR="0" indent="-100965">
                        <a:spcBef>
                          <a:spcPts val="0"/>
                        </a:spcBef>
                        <a:spcAft>
                          <a:spcPts val="0"/>
                        </a:spcAft>
                        <a:tabLst>
                          <a:tab pos="254000" algn="l"/>
                          <a:tab pos="1193800" algn="l"/>
                          <a:tab pos="2641600" algn="l"/>
                        </a:tabLst>
                      </a:pPr>
                      <a:r>
                        <a:rPr lang="en-US" sz="1400" dirty="0">
                          <a:solidFill>
                            <a:srgbClr val="000000"/>
                          </a:solidFill>
                          <a:effectLst/>
                          <a:latin typeface="+mn-lt"/>
                          <a:ea typeface="Times New Roman" panose="02020603050405020304" pitchFamily="18" charset="0"/>
                        </a:rPr>
                        <a:t>Hematologic disorders</a:t>
                      </a:r>
                    </a:p>
                    <a:p>
                      <a:pPr marL="271145" marR="0" indent="-101600">
                        <a:spcBef>
                          <a:spcPts val="0"/>
                        </a:spcBef>
                        <a:spcAft>
                          <a:spcPts val="0"/>
                        </a:spcAft>
                        <a:tabLst>
                          <a:tab pos="254000" algn="l"/>
                          <a:tab pos="1193800" algn="l"/>
                          <a:tab pos="2641600" algn="l"/>
                          <a:tab pos="1193800" algn="l"/>
                          <a:tab pos="2641600" algn="l"/>
                        </a:tabLst>
                      </a:pPr>
                      <a:r>
                        <a:rPr lang="en-US" sz="1400" dirty="0">
                          <a:solidFill>
                            <a:srgbClr val="000000"/>
                          </a:solidFill>
                          <a:effectLst/>
                          <a:latin typeface="+mn-lt"/>
                          <a:ea typeface="Times New Roman" panose="02020603050405020304" pitchFamily="18" charset="0"/>
                        </a:rPr>
                        <a:t>Polycythemia </a:t>
                      </a:r>
                      <a:r>
                        <a:rPr lang="en-US" sz="1400" dirty="0" err="1">
                          <a:solidFill>
                            <a:srgbClr val="000000"/>
                          </a:solidFill>
                          <a:effectLst/>
                          <a:latin typeface="+mn-lt"/>
                          <a:ea typeface="Times New Roman" panose="02020603050405020304" pitchFamily="18" charset="0"/>
                        </a:rPr>
                        <a:t>vera</a:t>
                      </a:r>
                      <a:r>
                        <a:rPr lang="en-US" sz="1400" dirty="0">
                          <a:solidFill>
                            <a:srgbClr val="000000"/>
                          </a:solidFill>
                          <a:effectLst/>
                          <a:latin typeface="+mn-lt"/>
                          <a:ea typeface="Times New Roman" panose="02020603050405020304" pitchFamily="18" charset="0"/>
                        </a:rPr>
                        <a:t>/MPNs </a:t>
                      </a:r>
                    </a:p>
                    <a:p>
                      <a:pPr marL="271145" marR="0" indent="-101600">
                        <a:spcBef>
                          <a:spcPts val="0"/>
                        </a:spcBef>
                        <a:spcAft>
                          <a:spcPts val="0"/>
                        </a:spcAft>
                        <a:tabLst>
                          <a:tab pos="254000" algn="l"/>
                          <a:tab pos="1193800" algn="l"/>
                          <a:tab pos="2641600" algn="l"/>
                          <a:tab pos="1193800" algn="l"/>
                          <a:tab pos="2641600" algn="l"/>
                        </a:tabLst>
                      </a:pPr>
                      <a:r>
                        <a:rPr lang="en-US" sz="1400" dirty="0">
                          <a:solidFill>
                            <a:srgbClr val="000000"/>
                          </a:solidFill>
                          <a:effectLst/>
                          <a:latin typeface="+mn-lt"/>
                          <a:ea typeface="Times New Roman" panose="02020603050405020304" pitchFamily="18" charset="0"/>
                        </a:rPr>
                        <a:t>Acute promyelocytic leukemia</a:t>
                      </a:r>
                    </a:p>
                    <a:p>
                      <a:pPr marL="271145" marR="0" indent="-101600">
                        <a:spcBef>
                          <a:spcPts val="0"/>
                        </a:spcBef>
                        <a:spcAft>
                          <a:spcPts val="0"/>
                        </a:spcAft>
                        <a:tabLst>
                          <a:tab pos="254000" algn="l"/>
                          <a:tab pos="1193800" algn="l"/>
                          <a:tab pos="2641600" algn="l"/>
                          <a:tab pos="1193800" algn="l"/>
                          <a:tab pos="2641600" algn="l"/>
                        </a:tabLst>
                      </a:pPr>
                      <a:r>
                        <a:rPr lang="en-US" sz="1400" dirty="0">
                          <a:solidFill>
                            <a:srgbClr val="000000"/>
                          </a:solidFill>
                          <a:effectLst/>
                          <a:latin typeface="+mn-lt"/>
                          <a:ea typeface="Times New Roman" panose="02020603050405020304" pitchFamily="18" charset="0"/>
                        </a:rPr>
                        <a:t>Hemolytic anemia</a:t>
                      </a:r>
                    </a:p>
                    <a:p>
                      <a:pPr marL="271145" marR="0" indent="-101600">
                        <a:spcBef>
                          <a:spcPts val="0"/>
                        </a:spcBef>
                        <a:spcAft>
                          <a:spcPts val="0"/>
                        </a:spcAft>
                        <a:tabLst>
                          <a:tab pos="254000" algn="l"/>
                          <a:tab pos="1193800" algn="l"/>
                          <a:tab pos="2641600" algn="l"/>
                          <a:tab pos="1193800" algn="l"/>
                          <a:tab pos="2641600" algn="l"/>
                        </a:tabLst>
                      </a:pPr>
                      <a:r>
                        <a:rPr lang="en-US" sz="1400" dirty="0">
                          <a:solidFill>
                            <a:srgbClr val="000000"/>
                          </a:solidFill>
                          <a:effectLst/>
                          <a:latin typeface="+mn-lt"/>
                          <a:ea typeface="Times New Roman" panose="02020603050405020304" pitchFamily="18" charset="0"/>
                        </a:rPr>
                        <a:t>Sickle cell anemia</a:t>
                      </a:r>
                    </a:p>
                    <a:p>
                      <a:pPr marL="271145" marR="0" indent="-101600">
                        <a:spcBef>
                          <a:spcPts val="0"/>
                        </a:spcBef>
                        <a:spcAft>
                          <a:spcPts val="0"/>
                        </a:spcAft>
                        <a:tabLst>
                          <a:tab pos="254000" algn="l"/>
                          <a:tab pos="1193800" algn="l"/>
                          <a:tab pos="2641600" algn="l"/>
                          <a:tab pos="1193800" algn="l"/>
                          <a:tab pos="2641600" algn="l"/>
                        </a:tabLst>
                      </a:pPr>
                      <a:r>
                        <a:rPr lang="en-US" sz="1400" dirty="0">
                          <a:solidFill>
                            <a:srgbClr val="000000"/>
                          </a:solidFill>
                          <a:effectLst/>
                          <a:latin typeface="+mn-lt"/>
                          <a:ea typeface="Times New Roman" panose="02020603050405020304" pitchFamily="18" charset="0"/>
                        </a:rPr>
                        <a:t>Paroxysmal nocturnal hemoglobinuria</a:t>
                      </a:r>
                    </a:p>
                  </a:txBody>
                  <a:tcPr marT="15909" marB="159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kumimoji="0" lang="en-US" sz="14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400" dirty="0">
                        <a:effectLst/>
                        <a:latin typeface="+mn-lt"/>
                        <a:ea typeface="Times New Roman" panose="02020603050405020304" pitchFamily="18" charset="0"/>
                      </a:endParaRPr>
                    </a:p>
                  </a:txBody>
                  <a:tcPr marT="15909" marB="159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7790349"/>
                  </a:ext>
                </a:extLst>
              </a:tr>
              <a:tr h="243065">
                <a:tc>
                  <a:txBody>
                    <a:bodyPr/>
                    <a:lstStyle/>
                    <a:p>
                      <a:pPr marL="100965" marR="0" indent="-100965">
                        <a:spcBef>
                          <a:spcPts val="0"/>
                        </a:spcBef>
                        <a:spcAft>
                          <a:spcPts val="0"/>
                        </a:spcAft>
                        <a:tabLst>
                          <a:tab pos="254000" algn="l"/>
                          <a:tab pos="1193800" algn="l"/>
                          <a:tab pos="2641600" algn="l"/>
                        </a:tabLst>
                      </a:pPr>
                      <a:r>
                        <a:rPr lang="en-US" sz="1400" dirty="0">
                          <a:solidFill>
                            <a:srgbClr val="000000"/>
                          </a:solidFill>
                          <a:effectLst/>
                          <a:latin typeface="+mn-lt"/>
                          <a:ea typeface="Times New Roman" panose="02020603050405020304" pitchFamily="18" charset="0"/>
                        </a:rPr>
                        <a:t>Nephrotic syndrome</a:t>
                      </a:r>
                    </a:p>
                  </a:txBody>
                  <a:tcPr marT="15909" marB="159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kumimoji="0" lang="en-US" sz="1400" b="0" i="0" u="none" strike="noStrike" kern="0" cap="none" spc="0" normalizeH="0" baseline="0" noProof="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400" dirty="0">
                        <a:effectLst/>
                        <a:latin typeface="+mn-lt"/>
                        <a:ea typeface="Times New Roman" panose="02020603050405020304" pitchFamily="18" charset="0"/>
                      </a:endParaRPr>
                    </a:p>
                  </a:txBody>
                  <a:tcPr marT="15909" marB="159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6342850"/>
                  </a:ext>
                </a:extLst>
              </a:tr>
              <a:tr h="243065">
                <a:tc>
                  <a:txBody>
                    <a:bodyPr/>
                    <a:lstStyle/>
                    <a:p>
                      <a:pPr marL="100965" marR="0" indent="-100965">
                        <a:spcBef>
                          <a:spcPts val="0"/>
                        </a:spcBef>
                        <a:spcAft>
                          <a:spcPts val="0"/>
                        </a:spcAft>
                        <a:tabLst>
                          <a:tab pos="254000" algn="l"/>
                          <a:tab pos="1193800" algn="l"/>
                          <a:tab pos="2641600" algn="l"/>
                        </a:tabLst>
                      </a:pPr>
                      <a:r>
                        <a:rPr lang="en-US" sz="1400">
                          <a:solidFill>
                            <a:srgbClr val="000000"/>
                          </a:solidFill>
                          <a:effectLst/>
                          <a:latin typeface="+mn-lt"/>
                          <a:ea typeface="Times New Roman" panose="02020603050405020304" pitchFamily="18" charset="0"/>
                        </a:rPr>
                        <a:t>Atherosclerosis</a:t>
                      </a:r>
                    </a:p>
                  </a:txBody>
                  <a:tcPr marT="15909" marB="159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kumimoji="0" lang="en-US" sz="1400" b="0" i="0" u="none" strike="noStrike" kern="0" cap="none" spc="0" normalizeH="0" baseline="0" noProof="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400" dirty="0">
                        <a:effectLst/>
                        <a:latin typeface="+mn-lt"/>
                        <a:ea typeface="Times New Roman" panose="02020603050405020304" pitchFamily="18" charset="0"/>
                      </a:endParaRPr>
                    </a:p>
                  </a:txBody>
                  <a:tcPr marT="15909" marB="159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6149781"/>
                  </a:ext>
                </a:extLst>
              </a:tr>
              <a:tr h="454313">
                <a:tc>
                  <a:txBody>
                    <a:bodyPr/>
                    <a:lstStyle/>
                    <a:p>
                      <a:pPr marL="0" marR="0" indent="0">
                        <a:spcBef>
                          <a:spcPts val="0"/>
                        </a:spcBef>
                        <a:spcAft>
                          <a:spcPts val="0"/>
                        </a:spcAft>
                        <a:tabLst>
                          <a:tab pos="254000" algn="l"/>
                          <a:tab pos="1193800" algn="l"/>
                          <a:tab pos="2641600" algn="l"/>
                        </a:tabLst>
                      </a:pPr>
                      <a:r>
                        <a:rPr lang="en-US" sz="1400" b="0" i="0" u="none" strike="noStrike" cap="none" dirty="0">
                          <a:solidFill>
                            <a:schemeClr val="tx1"/>
                          </a:solidFill>
                          <a:effectLst/>
                          <a:latin typeface="+mn-lt"/>
                          <a:ea typeface="+mn-ea"/>
                          <a:cs typeface="+mn-cs"/>
                          <a:sym typeface="Arial"/>
                        </a:rPr>
                        <a:t>Hyperlipidemia, hypercholesterolemia, increased lipoprotein (a)</a:t>
                      </a:r>
                      <a:endParaRPr lang="en-US" sz="1400" dirty="0">
                        <a:solidFill>
                          <a:srgbClr val="000000"/>
                        </a:solidFill>
                        <a:effectLst/>
                        <a:latin typeface="+mn-lt"/>
                        <a:ea typeface="Times New Roman" panose="02020603050405020304" pitchFamily="18" charset="0"/>
                      </a:endParaRPr>
                    </a:p>
                  </a:txBody>
                  <a:tcPr marT="15909" marB="159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kumimoji="0" lang="en-US" sz="14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400" dirty="0">
                        <a:effectLst/>
                        <a:latin typeface="+mn-lt"/>
                        <a:ea typeface="Times New Roman" panose="02020603050405020304" pitchFamily="18" charset="0"/>
                      </a:endParaRPr>
                    </a:p>
                  </a:txBody>
                  <a:tcPr marT="15909" marB="159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438325"/>
                  </a:ext>
                </a:extLst>
              </a:tr>
            </a:tbl>
          </a:graphicData>
        </a:graphic>
      </p:graphicFrame>
    </p:spTree>
    <p:extLst>
      <p:ext uri="{BB962C8B-B14F-4D97-AF65-F5344CB8AC3E}">
        <p14:creationId xmlns:p14="http://schemas.microsoft.com/office/powerpoint/2010/main" val="13731521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706A9-D8B4-44F4-98F1-A5DB46254A0C}"/>
              </a:ext>
            </a:extLst>
          </p:cNvPr>
          <p:cNvSpPr>
            <a:spLocks noGrp="1"/>
          </p:cNvSpPr>
          <p:nvPr>
            <p:ph type="title"/>
          </p:nvPr>
        </p:nvSpPr>
        <p:spPr/>
        <p:txBody>
          <a:bodyPr/>
          <a:lstStyle/>
          <a:p>
            <a:r>
              <a:rPr lang="en-US" dirty="0"/>
              <a:t>Acquired Fibrinolytic Defects</a:t>
            </a:r>
          </a:p>
        </p:txBody>
      </p:sp>
      <p:sp>
        <p:nvSpPr>
          <p:cNvPr id="3" name="Content Placeholder 2">
            <a:extLst>
              <a:ext uri="{FF2B5EF4-FFF2-40B4-BE49-F238E27FC236}">
                <a16:creationId xmlns:a16="http://schemas.microsoft.com/office/drawing/2014/main" id="{9E2A6CF2-61EF-4E60-8858-EAB941E97816}"/>
              </a:ext>
            </a:extLst>
          </p:cNvPr>
          <p:cNvSpPr>
            <a:spLocks noGrp="1"/>
          </p:cNvSpPr>
          <p:nvPr>
            <p:ph sz="quarter" idx="13"/>
          </p:nvPr>
        </p:nvSpPr>
        <p:spPr>
          <a:xfrm>
            <a:off x="457200" y="1869593"/>
            <a:ext cx="8229600" cy="4434275"/>
          </a:xfrm>
        </p:spPr>
        <p:txBody>
          <a:bodyPr/>
          <a:lstStyle/>
          <a:p>
            <a:r>
              <a:rPr lang="en-US" altLang="en-US" dirty="0">
                <a:cs typeface="Calibri" panose="020F0502020204030204" pitchFamily="34" charset="0"/>
              </a:rPr>
              <a:t>30-40% of patients with thromboembolic disease</a:t>
            </a:r>
          </a:p>
          <a:p>
            <a:pPr lvl="1"/>
            <a:r>
              <a:rPr lang="en-US" altLang="en-US" dirty="0">
                <a:cs typeface="Calibri" panose="020F0502020204030204" pitchFamily="34" charset="0"/>
              </a:rPr>
              <a:t>Have impaired fibrinolytic function</a:t>
            </a:r>
          </a:p>
          <a:p>
            <a:pPr lvl="1"/>
            <a:r>
              <a:rPr lang="en-US" altLang="en-US" dirty="0">
                <a:cs typeface="Calibri" panose="020F0502020204030204" pitchFamily="34" charset="0"/>
              </a:rPr>
              <a:t>Seen post-surgery, coronary disease, O</a:t>
            </a:r>
            <a:r>
              <a:rPr lang="en-US" altLang="en-US" sz="100" dirty="0">
                <a:cs typeface="Calibri" panose="020F0502020204030204" pitchFamily="34" charset="0"/>
              </a:rPr>
              <a:t> </a:t>
            </a:r>
            <a:r>
              <a:rPr lang="en-US" altLang="en-US" dirty="0">
                <a:cs typeface="Calibri" panose="020F0502020204030204" pitchFamily="34" charset="0"/>
              </a:rPr>
              <a:t>C, third trimester pregnancy, certain infections, drugs, malignancies</a:t>
            </a:r>
          </a:p>
          <a:p>
            <a:pPr lvl="1"/>
            <a:r>
              <a:rPr lang="en-US" altLang="en-US" dirty="0">
                <a:cs typeface="Calibri" panose="020F0502020204030204" pitchFamily="34" charset="0"/>
              </a:rPr>
              <a:t>↑ plasma P</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I-1 most common</a:t>
            </a:r>
          </a:p>
          <a:p>
            <a:pPr lvl="2"/>
            <a:r>
              <a:rPr lang="en-US" altLang="en-US" dirty="0">
                <a:cs typeface="Calibri" panose="020F0502020204030204" pitchFamily="34" charset="0"/>
              </a:rPr>
              <a:t>+/− ↓ t-P</a:t>
            </a:r>
            <a:r>
              <a:rPr lang="en-US" altLang="en-US" sz="100" dirty="0">
                <a:cs typeface="Calibri" panose="020F0502020204030204" pitchFamily="34" charset="0"/>
              </a:rPr>
              <a:t> </a:t>
            </a:r>
            <a:r>
              <a:rPr lang="en-US" altLang="en-US" dirty="0">
                <a:cs typeface="Calibri" panose="020F0502020204030204" pitchFamily="34" charset="0"/>
              </a:rPr>
              <a:t>A</a:t>
            </a:r>
          </a:p>
          <a:p>
            <a:pPr lvl="1"/>
            <a:r>
              <a:rPr lang="en-US" altLang="en-US" dirty="0">
                <a:cs typeface="Calibri" panose="020F0502020204030204" pitchFamily="34" charset="0"/>
              </a:rPr>
              <a:t>Long-lasting inflammatory condition</a:t>
            </a:r>
          </a:p>
          <a:p>
            <a:pPr lvl="2"/>
            <a:r>
              <a:rPr lang="en-US" altLang="en-US" dirty="0">
                <a:cs typeface="Calibri" panose="020F0502020204030204" pitchFamily="34" charset="0"/>
              </a:rPr>
              <a:t>Elevated P</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I-1 (acute-phase reactant)</a:t>
            </a:r>
          </a:p>
        </p:txBody>
      </p:sp>
    </p:spTree>
    <p:extLst>
      <p:ext uri="{BB962C8B-B14F-4D97-AF65-F5344CB8AC3E}">
        <p14:creationId xmlns:p14="http://schemas.microsoft.com/office/powerpoint/2010/main" val="2380881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01F9-3557-4EE5-8D17-F3F0350FB787}"/>
              </a:ext>
            </a:extLst>
          </p:cNvPr>
          <p:cNvSpPr>
            <a:spLocks noGrp="1"/>
          </p:cNvSpPr>
          <p:nvPr>
            <p:ph type="title"/>
          </p:nvPr>
        </p:nvSpPr>
        <p:spPr/>
        <p:txBody>
          <a:bodyPr/>
          <a:lstStyle/>
          <a:p>
            <a:r>
              <a:rPr lang="en-US" dirty="0"/>
              <a:t>Arterial Thrombi-Formation </a:t>
            </a:r>
            <a:r>
              <a:rPr lang="en-US" sz="2000" b="0" dirty="0"/>
              <a:t>(1 of 2)</a:t>
            </a:r>
          </a:p>
        </p:txBody>
      </p:sp>
      <p:sp>
        <p:nvSpPr>
          <p:cNvPr id="3" name="Content Placeholder 2">
            <a:extLst>
              <a:ext uri="{FF2B5EF4-FFF2-40B4-BE49-F238E27FC236}">
                <a16:creationId xmlns:a16="http://schemas.microsoft.com/office/drawing/2014/main" id="{01E6CF32-292F-4090-8E41-4702AD6183AC}"/>
              </a:ext>
            </a:extLst>
          </p:cNvPr>
          <p:cNvSpPr>
            <a:spLocks noGrp="1"/>
          </p:cNvSpPr>
          <p:nvPr>
            <p:ph sz="quarter" idx="13"/>
          </p:nvPr>
        </p:nvSpPr>
        <p:spPr>
          <a:xfrm>
            <a:off x="457200" y="1890230"/>
            <a:ext cx="8229600" cy="4752399"/>
          </a:xfrm>
        </p:spPr>
        <p:txBody>
          <a:bodyPr/>
          <a:lstStyle/>
          <a:p>
            <a:r>
              <a:rPr lang="en-US" altLang="en-US" dirty="0"/>
              <a:t>“White thrombi”</a:t>
            </a:r>
          </a:p>
          <a:p>
            <a:pPr lvl="1"/>
            <a:r>
              <a:rPr lang="en-US" altLang="en-US" dirty="0"/>
              <a:t>Composed primarily of platelets and fibrin</a:t>
            </a:r>
          </a:p>
          <a:p>
            <a:pPr lvl="2"/>
            <a:r>
              <a:rPr lang="en-US" altLang="en-US" dirty="0"/>
              <a:t>Variable number of leukocytes, little erythrocytes and fibrin</a:t>
            </a:r>
          </a:p>
          <a:p>
            <a:pPr lvl="1"/>
            <a:r>
              <a:rPr lang="en-US" altLang="en-US" dirty="0"/>
              <a:t>Usually form at:</a:t>
            </a:r>
          </a:p>
          <a:p>
            <a:pPr lvl="2"/>
            <a:r>
              <a:rPr lang="en-US" altLang="en-US" dirty="0"/>
              <a:t>Regions of abnormal blood flow</a:t>
            </a:r>
          </a:p>
          <a:p>
            <a:pPr lvl="3"/>
            <a:r>
              <a:rPr lang="en-US" altLang="en-US" dirty="0"/>
              <a:t>Branch points</a:t>
            </a:r>
          </a:p>
          <a:p>
            <a:pPr lvl="2"/>
            <a:r>
              <a:rPr lang="en-US" altLang="en-US" dirty="0"/>
              <a:t>Sites of damage to endothelium</a:t>
            </a:r>
          </a:p>
          <a:p>
            <a:pPr lvl="3"/>
            <a:r>
              <a:rPr lang="en-US" altLang="en-US" dirty="0"/>
              <a:t>Atherosclerotic plaques</a:t>
            </a:r>
          </a:p>
          <a:p>
            <a:pPr lvl="3"/>
            <a:r>
              <a:rPr lang="en-US" altLang="en-US" dirty="0"/>
              <a:t>Endothelium dysfunction a result of cardiovascular risk factors</a:t>
            </a:r>
          </a:p>
        </p:txBody>
      </p:sp>
    </p:spTree>
    <p:extLst>
      <p:ext uri="{BB962C8B-B14F-4D97-AF65-F5344CB8AC3E}">
        <p14:creationId xmlns:p14="http://schemas.microsoft.com/office/powerpoint/2010/main" val="7912747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2839E-F978-4381-BD38-0AB4BD9CDD87}"/>
              </a:ext>
            </a:extLst>
          </p:cNvPr>
          <p:cNvSpPr>
            <a:spLocks noGrp="1"/>
          </p:cNvSpPr>
          <p:nvPr>
            <p:ph type="title"/>
          </p:nvPr>
        </p:nvSpPr>
        <p:spPr/>
        <p:txBody>
          <a:bodyPr/>
          <a:lstStyle/>
          <a:p>
            <a:r>
              <a:rPr lang="en-US" sz="3400" dirty="0"/>
              <a:t>Antiphospholipid Antibody Syndrome (A</a:t>
            </a:r>
            <a:r>
              <a:rPr lang="en-US" sz="100" dirty="0"/>
              <a:t> </a:t>
            </a:r>
            <a:r>
              <a:rPr lang="en-US" sz="3400" dirty="0"/>
              <a:t>P</a:t>
            </a:r>
            <a:r>
              <a:rPr lang="en-US" sz="100" dirty="0"/>
              <a:t> </a:t>
            </a:r>
            <a:r>
              <a:rPr lang="en-US" sz="3400" dirty="0"/>
              <a:t>L</a:t>
            </a:r>
            <a:r>
              <a:rPr lang="en-US" sz="100" dirty="0"/>
              <a:t> </a:t>
            </a:r>
            <a:r>
              <a:rPr lang="en-US" sz="3400" dirty="0"/>
              <a:t>S) </a:t>
            </a:r>
            <a:r>
              <a:rPr lang="en-US" sz="2000" b="0" dirty="0"/>
              <a:t>(1 of 5)</a:t>
            </a:r>
          </a:p>
        </p:txBody>
      </p:sp>
      <p:sp>
        <p:nvSpPr>
          <p:cNvPr id="3" name="Content Placeholder 2">
            <a:extLst>
              <a:ext uri="{FF2B5EF4-FFF2-40B4-BE49-F238E27FC236}">
                <a16:creationId xmlns:a16="http://schemas.microsoft.com/office/drawing/2014/main" id="{60EE546B-0869-4BCD-ABEB-9F749659E609}"/>
              </a:ext>
            </a:extLst>
          </p:cNvPr>
          <p:cNvSpPr>
            <a:spLocks noGrp="1"/>
          </p:cNvSpPr>
          <p:nvPr>
            <p:ph sz="quarter" idx="13"/>
          </p:nvPr>
        </p:nvSpPr>
        <p:spPr>
          <a:xfrm>
            <a:off x="457200" y="1905623"/>
            <a:ext cx="8229600" cy="4752399"/>
          </a:xfrm>
        </p:spPr>
        <p:txBody>
          <a:bodyPr/>
          <a:lstStyle/>
          <a:p>
            <a:r>
              <a:rPr lang="en-US" altLang="en-US" dirty="0">
                <a:cs typeface="Calibri" panose="020F0502020204030204" pitchFamily="34" charset="0"/>
              </a:rPr>
              <a:t>Antiphospholipid antibodies</a:t>
            </a:r>
          </a:p>
          <a:p>
            <a:pPr lvl="1"/>
            <a:r>
              <a:rPr lang="en-US" altLang="en-US" dirty="0">
                <a:cs typeface="Calibri" panose="020F0502020204030204" pitchFamily="34" charset="0"/>
              </a:rPr>
              <a:t>Include:</a:t>
            </a:r>
          </a:p>
          <a:p>
            <a:pPr lvl="2"/>
            <a:r>
              <a:rPr lang="en-US" altLang="en-US" dirty="0">
                <a:cs typeface="Calibri" panose="020F0502020204030204" pitchFamily="34" charset="0"/>
              </a:rPr>
              <a:t>Lupus anticoagulant (L</a:t>
            </a:r>
            <a:r>
              <a:rPr lang="en-US" altLang="en-US" sz="100" dirty="0">
                <a:cs typeface="Calibri" panose="020F0502020204030204" pitchFamily="34" charset="0"/>
              </a:rPr>
              <a:t> </a:t>
            </a:r>
            <a:r>
              <a:rPr lang="en-US" altLang="en-US" dirty="0">
                <a:cs typeface="Calibri" panose="020F0502020204030204" pitchFamily="34" charset="0"/>
              </a:rPr>
              <a:t>A)</a:t>
            </a:r>
          </a:p>
          <a:p>
            <a:pPr lvl="2"/>
            <a:r>
              <a:rPr lang="en-US" altLang="en-US" dirty="0">
                <a:cs typeface="Calibri" panose="020F0502020204030204" pitchFamily="34" charset="0"/>
              </a:rPr>
              <a:t>Anticardiolipin antibodies (a</a:t>
            </a:r>
            <a:r>
              <a:rPr lang="en-US" altLang="en-US" sz="100" dirty="0">
                <a:cs typeface="Calibri" panose="020F0502020204030204" pitchFamily="34" charset="0"/>
              </a:rPr>
              <a:t> </a:t>
            </a:r>
            <a:r>
              <a:rPr lang="en-US" altLang="en-US" dirty="0">
                <a:cs typeface="Calibri" panose="020F0502020204030204" pitchFamily="34" charset="0"/>
              </a:rPr>
              <a:t>C</a:t>
            </a:r>
            <a:r>
              <a:rPr lang="en-US" altLang="en-US" sz="100" dirty="0">
                <a:cs typeface="Calibri" panose="020F0502020204030204" pitchFamily="34" charset="0"/>
              </a:rPr>
              <a:t> </a:t>
            </a:r>
            <a:r>
              <a:rPr lang="en-US" altLang="en-US" dirty="0">
                <a:cs typeface="Calibri" panose="020F0502020204030204" pitchFamily="34" charset="0"/>
              </a:rPr>
              <a:t>L)</a:t>
            </a:r>
          </a:p>
          <a:p>
            <a:pPr lvl="2"/>
            <a:r>
              <a:rPr lang="en-US" altLang="en-US" dirty="0">
                <a:cs typeface="Calibri" panose="020F0502020204030204" pitchFamily="34" charset="0"/>
              </a:rPr>
              <a:t>Several subgroups-antibodies to P</a:t>
            </a:r>
            <a:r>
              <a:rPr lang="en-US" altLang="en-US" sz="100" dirty="0">
                <a:cs typeface="Calibri" panose="020F0502020204030204" pitchFamily="34" charset="0"/>
              </a:rPr>
              <a:t> </a:t>
            </a:r>
            <a:r>
              <a:rPr lang="en-US" altLang="en-US" dirty="0">
                <a:cs typeface="Calibri" panose="020F0502020204030204" pitchFamily="34" charset="0"/>
              </a:rPr>
              <a:t>Ls and P</a:t>
            </a:r>
            <a:r>
              <a:rPr lang="en-US" altLang="en-US" sz="100" dirty="0">
                <a:cs typeface="Calibri" panose="020F0502020204030204" pitchFamily="34" charset="0"/>
              </a:rPr>
              <a:t> </a:t>
            </a:r>
            <a:r>
              <a:rPr lang="en-US" altLang="en-US" dirty="0">
                <a:cs typeface="Calibri" panose="020F0502020204030204" pitchFamily="34" charset="0"/>
              </a:rPr>
              <a:t>L binding proteins</a:t>
            </a:r>
          </a:p>
          <a:p>
            <a:pPr lvl="1"/>
            <a:r>
              <a:rPr lang="en-US" altLang="en-US" dirty="0">
                <a:cs typeface="Calibri" panose="020F0502020204030204" pitchFamily="34" charset="0"/>
              </a:rPr>
              <a:t>Identified in patients with S</a:t>
            </a:r>
            <a:r>
              <a:rPr lang="en-US" altLang="en-US" sz="100" dirty="0">
                <a:cs typeface="Calibri" panose="020F0502020204030204" pitchFamily="34" charset="0"/>
              </a:rPr>
              <a:t> </a:t>
            </a:r>
            <a:r>
              <a:rPr lang="en-US" altLang="en-US" dirty="0">
                <a:cs typeface="Calibri" panose="020F0502020204030204" pitchFamily="34" charset="0"/>
              </a:rPr>
              <a:t>L</a:t>
            </a:r>
            <a:r>
              <a:rPr lang="en-US" altLang="en-US" sz="100" dirty="0">
                <a:cs typeface="Calibri" panose="020F0502020204030204" pitchFamily="34" charset="0"/>
              </a:rPr>
              <a:t> </a:t>
            </a:r>
            <a:r>
              <a:rPr lang="en-US" altLang="en-US" dirty="0">
                <a:cs typeface="Calibri" panose="020F0502020204030204" pitchFamily="34" charset="0"/>
              </a:rPr>
              <a:t>E-hence “L</a:t>
            </a:r>
            <a:r>
              <a:rPr lang="en-US" altLang="en-US" sz="100" dirty="0">
                <a:cs typeface="Calibri" panose="020F0502020204030204" pitchFamily="34" charset="0"/>
              </a:rPr>
              <a:t> </a:t>
            </a:r>
            <a:r>
              <a:rPr lang="en-US" altLang="en-US" dirty="0">
                <a:cs typeface="Calibri" panose="020F0502020204030204" pitchFamily="34" charset="0"/>
              </a:rPr>
              <a:t>A”</a:t>
            </a:r>
          </a:p>
          <a:p>
            <a:pPr lvl="1"/>
            <a:r>
              <a:rPr lang="en-US" altLang="en-US" dirty="0">
                <a:cs typeface="Calibri" panose="020F0502020204030204" pitchFamily="34" charset="0"/>
              </a:rPr>
              <a:t>Produced after certain infections, exposure to medications, in autoimmune disorders</a:t>
            </a:r>
          </a:p>
          <a:p>
            <a:pPr lvl="1"/>
            <a:r>
              <a:rPr lang="en-US" altLang="en-US" dirty="0">
                <a:cs typeface="Calibri" panose="020F0502020204030204" pitchFamily="34" charset="0"/>
              </a:rPr>
              <a:t>Most common cause of acquired thrombophilia</a:t>
            </a:r>
          </a:p>
          <a:p>
            <a:pPr lvl="2"/>
            <a:r>
              <a:rPr lang="en-US" altLang="en-US" dirty="0">
                <a:cs typeface="Calibri" panose="020F0502020204030204" pitchFamily="34" charset="0"/>
              </a:rPr>
              <a:t>5-30% of patients with V</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E are positive for L</a:t>
            </a:r>
            <a:r>
              <a:rPr lang="en-US" altLang="en-US" sz="100" dirty="0">
                <a:cs typeface="Calibri" panose="020F0502020204030204" pitchFamily="34" charset="0"/>
              </a:rPr>
              <a:t> </a:t>
            </a:r>
            <a:r>
              <a:rPr lang="en-US" altLang="en-US" dirty="0">
                <a:cs typeface="Calibri" panose="020F0502020204030204" pitchFamily="34" charset="0"/>
              </a:rPr>
              <a:t>A</a:t>
            </a:r>
            <a:endParaRPr lang="en-US" dirty="0">
              <a:cs typeface="Calibri" panose="020F0502020204030204" pitchFamily="34" charset="0"/>
            </a:endParaRPr>
          </a:p>
        </p:txBody>
      </p:sp>
    </p:spTree>
    <p:extLst>
      <p:ext uri="{BB962C8B-B14F-4D97-AF65-F5344CB8AC3E}">
        <p14:creationId xmlns:p14="http://schemas.microsoft.com/office/powerpoint/2010/main" val="19621534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2839E-F978-4381-BD38-0AB4BD9CDD87}"/>
              </a:ext>
            </a:extLst>
          </p:cNvPr>
          <p:cNvSpPr>
            <a:spLocks noGrp="1"/>
          </p:cNvSpPr>
          <p:nvPr>
            <p:ph type="title"/>
          </p:nvPr>
        </p:nvSpPr>
        <p:spPr/>
        <p:txBody>
          <a:bodyPr/>
          <a:lstStyle/>
          <a:p>
            <a:r>
              <a:rPr lang="en-US" sz="3400" dirty="0"/>
              <a:t>Antiphospholipid Antibody Syndrome (A</a:t>
            </a:r>
            <a:r>
              <a:rPr lang="en-US" sz="100" dirty="0"/>
              <a:t> </a:t>
            </a:r>
            <a:r>
              <a:rPr lang="en-US" sz="3400" dirty="0"/>
              <a:t>P</a:t>
            </a:r>
            <a:r>
              <a:rPr lang="en-US" sz="100" dirty="0"/>
              <a:t> </a:t>
            </a:r>
            <a:r>
              <a:rPr lang="en-US" sz="3400" dirty="0"/>
              <a:t>L</a:t>
            </a:r>
            <a:r>
              <a:rPr lang="en-US" sz="100" dirty="0"/>
              <a:t> </a:t>
            </a:r>
            <a:r>
              <a:rPr lang="en-US" sz="3400" dirty="0"/>
              <a:t>S) </a:t>
            </a:r>
            <a:r>
              <a:rPr lang="en-US" sz="2000" b="0" dirty="0"/>
              <a:t>(2 of 5)</a:t>
            </a:r>
          </a:p>
        </p:txBody>
      </p:sp>
      <p:sp>
        <p:nvSpPr>
          <p:cNvPr id="3" name="Content Placeholder 2">
            <a:extLst>
              <a:ext uri="{FF2B5EF4-FFF2-40B4-BE49-F238E27FC236}">
                <a16:creationId xmlns:a16="http://schemas.microsoft.com/office/drawing/2014/main" id="{60EE546B-0869-4BCD-ABEB-9F749659E609}"/>
              </a:ext>
            </a:extLst>
          </p:cNvPr>
          <p:cNvSpPr>
            <a:spLocks noGrp="1"/>
          </p:cNvSpPr>
          <p:nvPr>
            <p:ph sz="quarter" idx="13"/>
          </p:nvPr>
        </p:nvSpPr>
        <p:spPr>
          <a:xfrm>
            <a:off x="457200" y="1996593"/>
            <a:ext cx="8229600" cy="4752399"/>
          </a:xfrm>
        </p:spPr>
        <p:txBody>
          <a:bodyPr/>
          <a:lstStyle/>
          <a:p>
            <a:r>
              <a:rPr lang="en-US" altLang="en-US" dirty="0">
                <a:cs typeface="Calibri" panose="020F0502020204030204" pitchFamily="34" charset="0"/>
              </a:rPr>
              <a:t>Pathophysiology</a:t>
            </a:r>
          </a:p>
          <a:p>
            <a:pPr lvl="1"/>
            <a:r>
              <a:rPr lang="en-US" altLang="en-US" dirty="0">
                <a:cs typeface="Calibri" panose="020F0502020204030204" pitchFamily="34" charset="0"/>
              </a:rPr>
              <a:t>Laboratory phenomenon</a:t>
            </a:r>
          </a:p>
          <a:p>
            <a:pPr lvl="2"/>
            <a:r>
              <a:rPr lang="en-US" altLang="en-US" b="1" dirty="0">
                <a:cs typeface="Calibri" panose="020F0502020204030204" pitchFamily="34" charset="0"/>
              </a:rPr>
              <a:t>Prolongation of</a:t>
            </a:r>
            <a:r>
              <a:rPr lang="en-US" altLang="en-US" i="1" dirty="0">
                <a:cs typeface="Calibri" panose="020F0502020204030204" pitchFamily="34" charset="0"/>
              </a:rPr>
              <a:t> </a:t>
            </a:r>
            <a:r>
              <a:rPr lang="en-US" altLang="en-US" dirty="0">
                <a:cs typeface="Calibri" panose="020F0502020204030204" pitchFamily="34" charset="0"/>
              </a:rPr>
              <a:t>phospholipid-dependent clotting assays in vitro-hence term “anticoagulant”</a:t>
            </a:r>
          </a:p>
          <a:p>
            <a:pPr lvl="1"/>
            <a:r>
              <a:rPr lang="en-US" altLang="en-US" dirty="0">
                <a:cs typeface="Calibri" panose="020F0502020204030204" pitchFamily="34" charset="0"/>
              </a:rPr>
              <a:t>Usually no bleeding diathesis</a:t>
            </a:r>
          </a:p>
          <a:p>
            <a:pPr lvl="1"/>
            <a:r>
              <a:rPr lang="en-US" altLang="en-US" dirty="0">
                <a:cs typeface="Calibri" panose="020F0502020204030204" pitchFamily="34" charset="0"/>
              </a:rPr>
              <a:t>More often associated with increased risk of arterial and venous thrombosis</a:t>
            </a:r>
          </a:p>
        </p:txBody>
      </p:sp>
    </p:spTree>
    <p:extLst>
      <p:ext uri="{BB962C8B-B14F-4D97-AF65-F5344CB8AC3E}">
        <p14:creationId xmlns:p14="http://schemas.microsoft.com/office/powerpoint/2010/main" val="37982857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2839E-F978-4381-BD38-0AB4BD9CDD87}"/>
              </a:ext>
            </a:extLst>
          </p:cNvPr>
          <p:cNvSpPr>
            <a:spLocks noGrp="1"/>
          </p:cNvSpPr>
          <p:nvPr>
            <p:ph type="title"/>
          </p:nvPr>
        </p:nvSpPr>
        <p:spPr/>
        <p:txBody>
          <a:bodyPr/>
          <a:lstStyle/>
          <a:p>
            <a:r>
              <a:rPr lang="en-US" sz="3400" dirty="0"/>
              <a:t>Antiphospholipid Antibody Syndrome (A</a:t>
            </a:r>
            <a:r>
              <a:rPr lang="en-US" sz="100" dirty="0"/>
              <a:t> </a:t>
            </a:r>
            <a:r>
              <a:rPr lang="en-US" sz="3400" dirty="0"/>
              <a:t>P</a:t>
            </a:r>
            <a:r>
              <a:rPr lang="en-US" sz="100" dirty="0"/>
              <a:t> </a:t>
            </a:r>
            <a:r>
              <a:rPr lang="en-US" sz="3400" dirty="0"/>
              <a:t>L</a:t>
            </a:r>
            <a:r>
              <a:rPr lang="en-US" sz="100" dirty="0"/>
              <a:t> </a:t>
            </a:r>
            <a:r>
              <a:rPr lang="en-US" sz="3400" dirty="0"/>
              <a:t>S) </a:t>
            </a:r>
            <a:r>
              <a:rPr lang="en-US" sz="2000" b="0" dirty="0"/>
              <a:t>(3 of 5)</a:t>
            </a:r>
          </a:p>
        </p:txBody>
      </p:sp>
      <p:sp>
        <p:nvSpPr>
          <p:cNvPr id="3" name="Content Placeholder 2">
            <a:extLst>
              <a:ext uri="{FF2B5EF4-FFF2-40B4-BE49-F238E27FC236}">
                <a16:creationId xmlns:a16="http://schemas.microsoft.com/office/drawing/2014/main" id="{60EE546B-0869-4BCD-ABEB-9F749659E609}"/>
              </a:ext>
            </a:extLst>
          </p:cNvPr>
          <p:cNvSpPr>
            <a:spLocks noGrp="1"/>
          </p:cNvSpPr>
          <p:nvPr>
            <p:ph sz="quarter" idx="13"/>
          </p:nvPr>
        </p:nvSpPr>
        <p:spPr>
          <a:xfrm>
            <a:off x="457200" y="1905623"/>
            <a:ext cx="8229600" cy="4752399"/>
          </a:xfrm>
        </p:spPr>
        <p:txBody>
          <a:bodyPr/>
          <a:lstStyle/>
          <a:p>
            <a:r>
              <a:rPr lang="en-US" altLang="en-US" dirty="0">
                <a:cs typeface="Calibri" panose="020F0502020204030204" pitchFamily="34" charset="0"/>
              </a:rPr>
              <a:t>Etiology</a:t>
            </a:r>
          </a:p>
          <a:p>
            <a:pPr lvl="1"/>
            <a:r>
              <a:rPr lang="en-US" altLang="en-US" dirty="0">
                <a:cs typeface="Calibri" panose="020F0502020204030204" pitchFamily="34" charset="0"/>
              </a:rPr>
              <a:t>Not clearly understood</a:t>
            </a:r>
          </a:p>
          <a:p>
            <a:r>
              <a:rPr lang="en-US" altLang="en-US" dirty="0">
                <a:cs typeface="Calibri" panose="020F0502020204030204" pitchFamily="34" charset="0"/>
              </a:rPr>
              <a:t>Clinical presentation</a:t>
            </a:r>
          </a:p>
          <a:p>
            <a:pPr lvl="1"/>
            <a:r>
              <a:rPr lang="en-US" altLang="en-US" dirty="0">
                <a:cs typeface="Calibri" panose="020F0502020204030204" pitchFamily="34" charset="0"/>
              </a:rPr>
              <a:t>Venous thromboembolism (V</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E)</a:t>
            </a:r>
          </a:p>
          <a:p>
            <a:pPr lvl="2"/>
            <a:r>
              <a:rPr lang="en-US" altLang="en-US" dirty="0">
                <a:cs typeface="Calibri" panose="020F0502020204030204" pitchFamily="34" charset="0"/>
              </a:rPr>
              <a:t>D</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T, P</a:t>
            </a:r>
            <a:r>
              <a:rPr lang="en-US" altLang="en-US" sz="100" dirty="0">
                <a:cs typeface="Calibri" panose="020F0502020204030204" pitchFamily="34" charset="0"/>
              </a:rPr>
              <a:t> </a:t>
            </a:r>
            <a:r>
              <a:rPr lang="en-US" altLang="en-US" dirty="0">
                <a:cs typeface="Calibri" panose="020F0502020204030204" pitchFamily="34" charset="0"/>
              </a:rPr>
              <a:t>E</a:t>
            </a:r>
          </a:p>
          <a:p>
            <a:pPr lvl="1"/>
            <a:r>
              <a:rPr lang="en-US" altLang="en-US" dirty="0">
                <a:cs typeface="Calibri" panose="020F0502020204030204" pitchFamily="34" charset="0"/>
              </a:rPr>
              <a:t>Arterial thromboses</a:t>
            </a:r>
          </a:p>
          <a:p>
            <a:pPr lvl="2"/>
            <a:r>
              <a:rPr lang="en-US" altLang="en-US" dirty="0">
                <a:cs typeface="Calibri" panose="020F0502020204030204" pitchFamily="34" charset="0"/>
              </a:rPr>
              <a:t>Stroke, T</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A, M</a:t>
            </a:r>
            <a:r>
              <a:rPr lang="en-US" altLang="en-US" sz="100" dirty="0">
                <a:cs typeface="Calibri" panose="020F0502020204030204" pitchFamily="34" charset="0"/>
              </a:rPr>
              <a:t> </a:t>
            </a:r>
            <a:r>
              <a:rPr lang="en-US" altLang="en-US" dirty="0">
                <a:cs typeface="Calibri" panose="020F0502020204030204" pitchFamily="34" charset="0"/>
              </a:rPr>
              <a:t>I</a:t>
            </a:r>
          </a:p>
          <a:p>
            <a:pPr lvl="1"/>
            <a:r>
              <a:rPr lang="en-US" altLang="en-US" dirty="0">
                <a:cs typeface="Calibri" panose="020F0502020204030204" pitchFamily="34" charset="0"/>
              </a:rPr>
              <a:t>Recurrent miscarriages</a:t>
            </a:r>
          </a:p>
        </p:txBody>
      </p:sp>
    </p:spTree>
    <p:extLst>
      <p:ext uri="{BB962C8B-B14F-4D97-AF65-F5344CB8AC3E}">
        <p14:creationId xmlns:p14="http://schemas.microsoft.com/office/powerpoint/2010/main" val="38750996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2839E-F978-4381-BD38-0AB4BD9CDD87}"/>
              </a:ext>
            </a:extLst>
          </p:cNvPr>
          <p:cNvSpPr>
            <a:spLocks noGrp="1"/>
          </p:cNvSpPr>
          <p:nvPr>
            <p:ph type="title"/>
          </p:nvPr>
        </p:nvSpPr>
        <p:spPr/>
        <p:txBody>
          <a:bodyPr/>
          <a:lstStyle/>
          <a:p>
            <a:r>
              <a:rPr lang="en-US" sz="3400" dirty="0"/>
              <a:t>Antiphospholipid Antibody Syndrome (A</a:t>
            </a:r>
            <a:r>
              <a:rPr lang="en-US" sz="100" dirty="0"/>
              <a:t> </a:t>
            </a:r>
            <a:r>
              <a:rPr lang="en-US" sz="3400" dirty="0"/>
              <a:t>P</a:t>
            </a:r>
            <a:r>
              <a:rPr lang="en-US" sz="100" dirty="0"/>
              <a:t> </a:t>
            </a:r>
            <a:r>
              <a:rPr lang="en-US" sz="3400" dirty="0"/>
              <a:t>L</a:t>
            </a:r>
            <a:r>
              <a:rPr lang="en-US" sz="100" dirty="0"/>
              <a:t> </a:t>
            </a:r>
            <a:r>
              <a:rPr lang="en-US" sz="3400" dirty="0"/>
              <a:t>S) </a:t>
            </a:r>
            <a:r>
              <a:rPr lang="en-US" sz="2000" b="0" dirty="0"/>
              <a:t>(4 of 5)</a:t>
            </a:r>
          </a:p>
        </p:txBody>
      </p:sp>
      <p:sp>
        <p:nvSpPr>
          <p:cNvPr id="3" name="Content Placeholder 2">
            <a:extLst>
              <a:ext uri="{FF2B5EF4-FFF2-40B4-BE49-F238E27FC236}">
                <a16:creationId xmlns:a16="http://schemas.microsoft.com/office/drawing/2014/main" id="{60EE546B-0869-4BCD-ABEB-9F749659E609}"/>
              </a:ext>
            </a:extLst>
          </p:cNvPr>
          <p:cNvSpPr>
            <a:spLocks noGrp="1"/>
          </p:cNvSpPr>
          <p:nvPr>
            <p:ph sz="quarter" idx="13"/>
          </p:nvPr>
        </p:nvSpPr>
        <p:spPr>
          <a:xfrm>
            <a:off x="457200" y="1821956"/>
            <a:ext cx="8229600" cy="1751141"/>
          </a:xfrm>
        </p:spPr>
        <p:txBody>
          <a:bodyPr/>
          <a:lstStyle/>
          <a:p>
            <a:r>
              <a:rPr lang="en-US" altLang="en-US" dirty="0"/>
              <a:t>Antigenic specificities of “a</a:t>
            </a:r>
            <a:r>
              <a:rPr lang="en-US" altLang="en-US" sz="100" dirty="0"/>
              <a:t> </a:t>
            </a:r>
            <a:r>
              <a:rPr lang="en-US" altLang="en-US" dirty="0"/>
              <a:t>P</a:t>
            </a:r>
            <a:r>
              <a:rPr lang="en-US" altLang="en-US" sz="100" dirty="0"/>
              <a:t> </a:t>
            </a:r>
            <a:r>
              <a:rPr lang="en-US" altLang="en-US" dirty="0"/>
              <a:t>L” antibodies</a:t>
            </a:r>
          </a:p>
          <a:p>
            <a:pPr lvl="1" indent="-283464"/>
            <a:r>
              <a:rPr lang="en-US" altLang="en-US" dirty="0"/>
              <a:t>Usually I</a:t>
            </a:r>
            <a:r>
              <a:rPr lang="en-US" altLang="en-US" sz="100" dirty="0"/>
              <a:t> </a:t>
            </a:r>
            <a:r>
              <a:rPr lang="en-US" altLang="en-US" dirty="0"/>
              <a:t>g</a:t>
            </a:r>
            <a:r>
              <a:rPr lang="en-US" altLang="en-US" sz="100" dirty="0"/>
              <a:t> </a:t>
            </a:r>
            <a:r>
              <a:rPr lang="en-US" altLang="en-US" dirty="0" err="1"/>
              <a:t>G</a:t>
            </a:r>
            <a:r>
              <a:rPr lang="en-US" altLang="en-US" dirty="0"/>
              <a:t>, can be I</a:t>
            </a:r>
            <a:r>
              <a:rPr lang="en-US" altLang="en-US" sz="100" dirty="0"/>
              <a:t> </a:t>
            </a:r>
            <a:r>
              <a:rPr lang="en-US" altLang="en-US" dirty="0"/>
              <a:t>g</a:t>
            </a:r>
            <a:r>
              <a:rPr lang="en-US" altLang="en-US" sz="100" dirty="0"/>
              <a:t> </a:t>
            </a:r>
            <a:r>
              <a:rPr lang="en-US" altLang="en-US" dirty="0"/>
              <a:t>M or mixture</a:t>
            </a:r>
          </a:p>
          <a:p>
            <a:pPr lvl="2"/>
            <a:r>
              <a:rPr lang="en-US" altLang="en-US" dirty="0"/>
              <a:t>Do N</a:t>
            </a:r>
            <a:r>
              <a:rPr lang="en-US" altLang="en-US" sz="100" dirty="0"/>
              <a:t> </a:t>
            </a:r>
            <a:r>
              <a:rPr lang="en-US" altLang="en-US" dirty="0"/>
              <a:t>O</a:t>
            </a:r>
            <a:r>
              <a:rPr lang="en-US" altLang="en-US" sz="100" dirty="0"/>
              <a:t> </a:t>
            </a:r>
            <a:r>
              <a:rPr lang="en-US" altLang="en-US" dirty="0"/>
              <a:t>T recognize P</a:t>
            </a:r>
            <a:r>
              <a:rPr lang="en-US" altLang="en-US" sz="100" dirty="0"/>
              <a:t> </a:t>
            </a:r>
            <a:r>
              <a:rPr lang="en-US" altLang="en-US" dirty="0"/>
              <a:t>Ls directly</a:t>
            </a:r>
          </a:p>
          <a:p>
            <a:pPr lvl="1" indent="-283464"/>
            <a:r>
              <a:rPr lang="en-US" altLang="en-US" dirty="0"/>
              <a:t>Recognize phospholipid-binding proteins</a:t>
            </a:r>
          </a:p>
        </p:txBody>
      </p:sp>
      <p:sp>
        <p:nvSpPr>
          <p:cNvPr id="4" name="Content Placeholder 3">
            <a:extLst>
              <a:ext uri="{FF2B5EF4-FFF2-40B4-BE49-F238E27FC236}">
                <a16:creationId xmlns:a16="http://schemas.microsoft.com/office/drawing/2014/main" id="{E7674A74-A639-4CCD-88DC-D2C62DB1FC13}"/>
              </a:ext>
            </a:extLst>
          </p:cNvPr>
          <p:cNvSpPr>
            <a:spLocks noGrp="1"/>
          </p:cNvSpPr>
          <p:nvPr>
            <p:ph sz="quarter" idx="14"/>
          </p:nvPr>
        </p:nvSpPr>
        <p:spPr>
          <a:xfrm>
            <a:off x="1612900" y="3822119"/>
            <a:ext cx="2222500" cy="399838"/>
          </a:xfrm>
        </p:spPr>
        <p:txBody>
          <a:bodyPr/>
          <a:lstStyle/>
          <a:p>
            <a:pPr marL="432" indent="0">
              <a:buNone/>
            </a:pPr>
            <a:r>
              <a:rPr lang="en-US" altLang="en-US" dirty="0"/>
              <a:t>P</a:t>
            </a:r>
            <a:r>
              <a:rPr lang="en-US" altLang="en-US" sz="100" dirty="0"/>
              <a:t> </a:t>
            </a:r>
            <a:r>
              <a:rPr lang="en-US" altLang="en-US" dirty="0"/>
              <a:t>C, P</a:t>
            </a:r>
            <a:r>
              <a:rPr lang="en-US" altLang="en-US" sz="100" dirty="0"/>
              <a:t> </a:t>
            </a:r>
            <a:r>
              <a:rPr lang="en-US" altLang="en-US" dirty="0"/>
              <a:t>S, T</a:t>
            </a:r>
            <a:r>
              <a:rPr lang="en-US" altLang="en-US" sz="100" dirty="0"/>
              <a:t> </a:t>
            </a:r>
            <a:r>
              <a:rPr lang="en-US" altLang="en-US" dirty="0"/>
              <a:t>F</a:t>
            </a:r>
            <a:r>
              <a:rPr lang="en-US" altLang="en-US" sz="100" dirty="0"/>
              <a:t> </a:t>
            </a:r>
            <a:r>
              <a:rPr lang="en-US" altLang="en-US" dirty="0"/>
              <a:t>P</a:t>
            </a:r>
            <a:r>
              <a:rPr lang="en-US" altLang="en-US" sz="100" dirty="0"/>
              <a:t> </a:t>
            </a:r>
            <a:r>
              <a:rPr lang="en-US" altLang="en-US" dirty="0"/>
              <a:t>I</a:t>
            </a:r>
            <a:endParaRPr lang="en-US" dirty="0"/>
          </a:p>
        </p:txBody>
      </p:sp>
      <p:sp>
        <p:nvSpPr>
          <p:cNvPr id="5" name="Content Placeholder 4">
            <a:extLst>
              <a:ext uri="{FF2B5EF4-FFF2-40B4-BE49-F238E27FC236}">
                <a16:creationId xmlns:a16="http://schemas.microsoft.com/office/drawing/2014/main" id="{F27FEEF2-D4F1-4A59-835F-8C35292C7893}"/>
              </a:ext>
            </a:extLst>
          </p:cNvPr>
          <p:cNvSpPr>
            <a:spLocks noGrp="1"/>
          </p:cNvSpPr>
          <p:nvPr>
            <p:ph sz="quarter" idx="15"/>
          </p:nvPr>
        </p:nvSpPr>
        <p:spPr>
          <a:xfrm>
            <a:off x="457200" y="4258072"/>
            <a:ext cx="8394700" cy="2184003"/>
          </a:xfrm>
        </p:spPr>
        <p:txBody>
          <a:bodyPr/>
          <a:lstStyle/>
          <a:p>
            <a:pPr lvl="1" indent="-283464"/>
            <a:r>
              <a:rPr lang="en-US" altLang="en-US" dirty="0"/>
              <a:t>a</a:t>
            </a:r>
            <a:r>
              <a:rPr lang="en-US" altLang="en-US" sz="100" dirty="0"/>
              <a:t> </a:t>
            </a:r>
            <a:r>
              <a:rPr lang="en-US" altLang="en-US" dirty="0"/>
              <a:t>P</a:t>
            </a:r>
            <a:r>
              <a:rPr lang="en-US" altLang="en-US" sz="100" dirty="0"/>
              <a:t> </a:t>
            </a:r>
            <a:r>
              <a:rPr lang="en-US" altLang="en-US" dirty="0"/>
              <a:t>L antibodies associated with</a:t>
            </a:r>
          </a:p>
          <a:p>
            <a:pPr lvl="2"/>
            <a:r>
              <a:rPr lang="en-US" altLang="en-US" dirty="0"/>
              <a:t>Autoimmune disorders (S</a:t>
            </a:r>
            <a:r>
              <a:rPr lang="en-US" altLang="en-US" sz="100" dirty="0"/>
              <a:t> </a:t>
            </a:r>
            <a:r>
              <a:rPr lang="en-US" altLang="en-US" dirty="0"/>
              <a:t>L</a:t>
            </a:r>
            <a:r>
              <a:rPr lang="en-US" altLang="en-US" sz="100" dirty="0"/>
              <a:t> </a:t>
            </a:r>
            <a:r>
              <a:rPr lang="en-US" altLang="en-US" dirty="0"/>
              <a:t>I, Sjogren syndrome, R</a:t>
            </a:r>
            <a:r>
              <a:rPr lang="en-US" altLang="en-US" sz="100" dirty="0"/>
              <a:t> </a:t>
            </a:r>
            <a:r>
              <a:rPr lang="en-US" altLang="en-US" dirty="0"/>
              <a:t>A)</a:t>
            </a:r>
          </a:p>
          <a:p>
            <a:pPr lvl="2"/>
            <a:r>
              <a:rPr lang="en-US" altLang="en-US" dirty="0"/>
              <a:t>Certain infections (malaria, parasitic)</a:t>
            </a:r>
          </a:p>
          <a:p>
            <a:pPr lvl="2"/>
            <a:r>
              <a:rPr lang="en-US" altLang="en-US" dirty="0"/>
              <a:t>Drugs ( neuroleptics, quinidine, etc.)</a:t>
            </a:r>
          </a:p>
          <a:p>
            <a:pPr lvl="1" indent="-283464"/>
            <a:r>
              <a:rPr lang="en-US" altLang="en-US" dirty="0"/>
              <a:t>a</a:t>
            </a:r>
            <a:r>
              <a:rPr lang="en-US" altLang="en-US" sz="100" dirty="0"/>
              <a:t> </a:t>
            </a:r>
            <a:r>
              <a:rPr lang="en-US" altLang="en-US" dirty="0"/>
              <a:t>P</a:t>
            </a:r>
            <a:r>
              <a:rPr lang="en-US" altLang="en-US" sz="100" dirty="0"/>
              <a:t> </a:t>
            </a:r>
            <a:r>
              <a:rPr lang="en-US" altLang="en-US" dirty="0"/>
              <a:t>L antibodies in the general population (~3-10%)</a:t>
            </a:r>
          </a:p>
        </p:txBody>
      </p:sp>
      <p:sp>
        <p:nvSpPr>
          <p:cNvPr id="6" name="Content Placeholder 5"/>
          <p:cNvSpPr>
            <a:spLocks noGrp="1"/>
          </p:cNvSpPr>
          <p:nvPr>
            <p:ph sz="quarter" idx="16"/>
          </p:nvPr>
        </p:nvSpPr>
        <p:spPr>
          <a:xfrm>
            <a:off x="457200" y="3374294"/>
            <a:ext cx="3381375" cy="397606"/>
          </a:xfrm>
        </p:spPr>
        <p:txBody>
          <a:bodyPr/>
          <a:lstStyle/>
          <a:p>
            <a:pPr lvl="2"/>
            <a:r>
              <a:rPr lang="en-US" altLang="en-US" dirty="0">
                <a:sym typeface="Symbol" panose="05050102010706020507" pitchFamily="18" charset="2"/>
              </a:rPr>
              <a:t>For example </a:t>
            </a:r>
            <a:r>
              <a:rPr lang="en-US" altLang="en-US" i="1" dirty="0">
                <a:cs typeface="Times New Roman" panose="02020603050405020304" pitchFamily="18" charset="0"/>
                <a:sym typeface="Symbol" panose="05050102010706020507" pitchFamily="18" charset="2"/>
              </a:rPr>
              <a:t>β</a:t>
            </a:r>
            <a:r>
              <a:rPr lang="en-US" altLang="en-US" dirty="0"/>
              <a:t>2</a:t>
            </a:r>
            <a:endParaRPr lang="en-IN" dirty="0"/>
          </a:p>
        </p:txBody>
      </p:sp>
      <p:graphicFrame>
        <p:nvGraphicFramePr>
          <p:cNvPr id="9" name="Object 8" descr="glycoprotein - One, Prothrombin, Five, Seven,">
            <a:extLst>
              <a:ext uri="{FF2B5EF4-FFF2-40B4-BE49-F238E27FC236}">
                <a16:creationId xmlns:a16="http://schemas.microsoft.com/office/drawing/2014/main" id="{885D04F1-7BD6-471B-8771-E2B34992563B}"/>
              </a:ext>
            </a:extLst>
          </p:cNvPr>
          <p:cNvGraphicFramePr>
            <a:graphicFrameLocks noChangeAspect="1"/>
          </p:cNvGraphicFramePr>
          <p:nvPr>
            <p:extLst>
              <p:ext uri="{D42A27DB-BD31-4B8C-83A1-F6EECF244321}">
                <p14:modId xmlns:p14="http://schemas.microsoft.com/office/powerpoint/2010/main" val="1480496613"/>
              </p:ext>
            </p:extLst>
          </p:nvPr>
        </p:nvGraphicFramePr>
        <p:xfrm>
          <a:off x="3040063" y="3381526"/>
          <a:ext cx="4660900" cy="355600"/>
        </p:xfrm>
        <a:graphic>
          <a:graphicData uri="http://schemas.openxmlformats.org/presentationml/2006/ole">
            <mc:AlternateContent xmlns:mc="http://schemas.openxmlformats.org/markup-compatibility/2006">
              <mc:Choice xmlns:v="urn:schemas-microsoft-com:vml" Requires="v">
                <p:oleObj name="Equation" r:id="rId2" imgW="4660560" imgH="355320" progId="Equation.DSMT4">
                  <p:embed/>
                </p:oleObj>
              </mc:Choice>
              <mc:Fallback>
                <p:oleObj name="Equation" r:id="rId2" imgW="4660560" imgH="355320" progId="Equation.DSMT4">
                  <p:embed/>
                  <p:pic>
                    <p:nvPicPr>
                      <p:cNvPr id="9" name="Object 8" descr="glycoprotein - One, Prothrombin, Five, Seven,">
                        <a:extLst>
                          <a:ext uri="{FF2B5EF4-FFF2-40B4-BE49-F238E27FC236}">
                            <a16:creationId xmlns:a16="http://schemas.microsoft.com/office/drawing/2014/main" id="{885D04F1-7BD6-471B-8771-E2B34992563B}"/>
                          </a:ext>
                        </a:extLst>
                      </p:cNvPr>
                      <p:cNvPicPr/>
                      <p:nvPr/>
                    </p:nvPicPr>
                    <p:blipFill>
                      <a:blip r:embed="rId3"/>
                      <a:stretch>
                        <a:fillRect/>
                      </a:stretch>
                    </p:blipFill>
                    <p:spPr>
                      <a:xfrm>
                        <a:off x="3040063" y="3381526"/>
                        <a:ext cx="4660900" cy="355600"/>
                      </a:xfrm>
                      <a:prstGeom prst="rect">
                        <a:avLst/>
                      </a:prstGeom>
                    </p:spPr>
                  </p:pic>
                </p:oleObj>
              </mc:Fallback>
            </mc:AlternateContent>
          </a:graphicData>
        </a:graphic>
      </p:graphicFrame>
    </p:spTree>
    <p:extLst>
      <p:ext uri="{BB962C8B-B14F-4D97-AF65-F5344CB8AC3E}">
        <p14:creationId xmlns:p14="http://schemas.microsoft.com/office/powerpoint/2010/main" val="6986221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2839E-F978-4381-BD38-0AB4BD9CDD87}"/>
              </a:ext>
            </a:extLst>
          </p:cNvPr>
          <p:cNvSpPr>
            <a:spLocks noGrp="1"/>
          </p:cNvSpPr>
          <p:nvPr>
            <p:ph type="title"/>
          </p:nvPr>
        </p:nvSpPr>
        <p:spPr/>
        <p:txBody>
          <a:bodyPr/>
          <a:lstStyle/>
          <a:p>
            <a:r>
              <a:rPr lang="en-US" sz="3400" dirty="0"/>
              <a:t>Antiphospholipid Antibody Syndrome (A</a:t>
            </a:r>
            <a:r>
              <a:rPr lang="en-US" sz="100" dirty="0"/>
              <a:t> </a:t>
            </a:r>
            <a:r>
              <a:rPr lang="en-US" sz="3400" dirty="0"/>
              <a:t>P</a:t>
            </a:r>
            <a:r>
              <a:rPr lang="en-US" sz="100" dirty="0"/>
              <a:t> </a:t>
            </a:r>
            <a:r>
              <a:rPr lang="en-US" sz="3400" dirty="0"/>
              <a:t>L</a:t>
            </a:r>
            <a:r>
              <a:rPr lang="en-US" sz="100" dirty="0"/>
              <a:t> </a:t>
            </a:r>
            <a:r>
              <a:rPr lang="en-US" sz="3400" dirty="0"/>
              <a:t>S) </a:t>
            </a:r>
            <a:r>
              <a:rPr lang="en-US" sz="2000" b="0" dirty="0"/>
              <a:t>(5 of 5)</a:t>
            </a:r>
          </a:p>
        </p:txBody>
      </p:sp>
      <p:sp>
        <p:nvSpPr>
          <p:cNvPr id="3" name="Content Placeholder 2">
            <a:extLst>
              <a:ext uri="{FF2B5EF4-FFF2-40B4-BE49-F238E27FC236}">
                <a16:creationId xmlns:a16="http://schemas.microsoft.com/office/drawing/2014/main" id="{60EE546B-0869-4BCD-ABEB-9F749659E609}"/>
              </a:ext>
            </a:extLst>
          </p:cNvPr>
          <p:cNvSpPr>
            <a:spLocks noGrp="1"/>
          </p:cNvSpPr>
          <p:nvPr>
            <p:ph sz="quarter" idx="13"/>
          </p:nvPr>
        </p:nvSpPr>
        <p:spPr>
          <a:xfrm>
            <a:off x="457200" y="1878060"/>
            <a:ext cx="8229600" cy="4873503"/>
          </a:xfrm>
        </p:spPr>
        <p:txBody>
          <a:bodyPr/>
          <a:lstStyle/>
          <a:p>
            <a:r>
              <a:rPr lang="en-US" altLang="en-US" sz="2200" dirty="0">
                <a:cs typeface="Calibri" panose="020F0502020204030204" pitchFamily="34" charset="0"/>
              </a:rPr>
              <a:t>Laboratory evaluation</a:t>
            </a:r>
          </a:p>
          <a:p>
            <a:pPr lvl="1"/>
            <a:r>
              <a:rPr lang="en-US" altLang="en-US" sz="2200" dirty="0">
                <a:cs typeface="Calibri" panose="020F0502020204030204" pitchFamily="34" charset="0"/>
              </a:rPr>
              <a:t>Immunoassays</a:t>
            </a:r>
          </a:p>
          <a:p>
            <a:pPr lvl="2"/>
            <a:r>
              <a:rPr lang="en-US" altLang="en-US" sz="2200" dirty="0">
                <a:cs typeface="Calibri" panose="020F0502020204030204" pitchFamily="34" charset="0"/>
              </a:rPr>
              <a:t>Originally designed to detect Abs that recognize P</a:t>
            </a:r>
            <a:r>
              <a:rPr lang="en-US" altLang="en-US" sz="100" dirty="0">
                <a:cs typeface="Calibri" panose="020F0502020204030204" pitchFamily="34" charset="0"/>
              </a:rPr>
              <a:t> </a:t>
            </a:r>
            <a:r>
              <a:rPr lang="en-US" altLang="en-US" sz="2200" dirty="0">
                <a:cs typeface="Calibri" panose="020F0502020204030204" pitchFamily="34" charset="0"/>
              </a:rPr>
              <a:t>L components</a:t>
            </a:r>
          </a:p>
          <a:p>
            <a:pPr lvl="3"/>
            <a:r>
              <a:rPr lang="en-US" altLang="en-US" sz="2200" dirty="0">
                <a:cs typeface="Calibri" panose="020F0502020204030204" pitchFamily="34" charset="0"/>
              </a:rPr>
              <a:t>For example, E</a:t>
            </a:r>
            <a:r>
              <a:rPr lang="en-US" altLang="en-US" sz="100" dirty="0">
                <a:cs typeface="Calibri" panose="020F0502020204030204" pitchFamily="34" charset="0"/>
              </a:rPr>
              <a:t> </a:t>
            </a:r>
            <a:r>
              <a:rPr lang="en-US" altLang="en-US" sz="2200" dirty="0">
                <a:cs typeface="Calibri" panose="020F0502020204030204" pitchFamily="34" charset="0"/>
              </a:rPr>
              <a:t>L</a:t>
            </a:r>
            <a:r>
              <a:rPr lang="en-US" altLang="en-US" sz="100" dirty="0">
                <a:cs typeface="Calibri" panose="020F0502020204030204" pitchFamily="34" charset="0"/>
              </a:rPr>
              <a:t> </a:t>
            </a:r>
            <a:r>
              <a:rPr lang="en-US" altLang="en-US" sz="2200" dirty="0">
                <a:cs typeface="Calibri" panose="020F0502020204030204" pitchFamily="34" charset="0"/>
              </a:rPr>
              <a:t>I</a:t>
            </a:r>
            <a:r>
              <a:rPr lang="en-US" altLang="en-US" sz="100" dirty="0">
                <a:cs typeface="Calibri" panose="020F0502020204030204" pitchFamily="34" charset="0"/>
              </a:rPr>
              <a:t> </a:t>
            </a:r>
            <a:r>
              <a:rPr lang="en-US" altLang="en-US" sz="2200" dirty="0">
                <a:cs typeface="Calibri" panose="020F0502020204030204" pitchFamily="34" charset="0"/>
              </a:rPr>
              <a:t>S</a:t>
            </a:r>
            <a:r>
              <a:rPr lang="en-US" altLang="en-US" sz="100" dirty="0">
                <a:cs typeface="Calibri" panose="020F0502020204030204" pitchFamily="34" charset="0"/>
              </a:rPr>
              <a:t> </a:t>
            </a:r>
            <a:r>
              <a:rPr lang="en-US" altLang="en-US" sz="2200" dirty="0">
                <a:cs typeface="Calibri" panose="020F0502020204030204" pitchFamily="34" charset="0"/>
              </a:rPr>
              <a:t>A for anticardiolipin Abs, anti-P</a:t>
            </a:r>
            <a:r>
              <a:rPr lang="en-US" altLang="en-US" sz="100" dirty="0">
                <a:cs typeface="Calibri" panose="020F0502020204030204" pitchFamily="34" charset="0"/>
              </a:rPr>
              <a:t> </a:t>
            </a:r>
            <a:r>
              <a:rPr lang="en-US" altLang="en-US" sz="2200" dirty="0">
                <a:cs typeface="Calibri" panose="020F0502020204030204" pitchFamily="34" charset="0"/>
              </a:rPr>
              <a:t>S</a:t>
            </a:r>
          </a:p>
          <a:p>
            <a:pPr lvl="2"/>
            <a:r>
              <a:rPr lang="en-US" altLang="en-US" sz="2200" dirty="0">
                <a:cs typeface="Calibri" panose="020F0502020204030204" pitchFamily="34" charset="0"/>
              </a:rPr>
              <a:t>New assays designed to detect Abs recognizing phospholipid cofactors (e.g., anti-</a:t>
            </a:r>
            <a:r>
              <a:rPr lang="en-US" altLang="en-US" sz="2200" i="1" dirty="0">
                <a:cs typeface="Calibri" panose="020F0502020204030204" pitchFamily="34" charset="0"/>
                <a:sym typeface="Symbol" panose="05050102010706020507" pitchFamily="18" charset="2"/>
              </a:rPr>
              <a:t></a:t>
            </a:r>
            <a:r>
              <a:rPr lang="en-US" altLang="en-US" sz="100" i="1" dirty="0">
                <a:cs typeface="Calibri" panose="020F0502020204030204" pitchFamily="34" charset="0"/>
                <a:sym typeface="Symbol" panose="05050102010706020507" pitchFamily="18" charset="2"/>
              </a:rPr>
              <a:t> </a:t>
            </a:r>
            <a:r>
              <a:rPr lang="en-US" altLang="en-US" sz="2200" dirty="0">
                <a:cs typeface="Calibri" panose="020F0502020204030204" pitchFamily="34" charset="0"/>
              </a:rPr>
              <a:t>2</a:t>
            </a:r>
            <a:r>
              <a:rPr lang="en-US" altLang="en-US" sz="100" dirty="0">
                <a:cs typeface="Calibri" panose="020F0502020204030204" pitchFamily="34" charset="0"/>
              </a:rPr>
              <a:t> </a:t>
            </a:r>
            <a:r>
              <a:rPr lang="en-US" altLang="en-US" sz="2200" dirty="0">
                <a:cs typeface="Calibri" panose="020F0502020204030204" pitchFamily="34" charset="0"/>
              </a:rPr>
              <a:t>G</a:t>
            </a:r>
            <a:r>
              <a:rPr lang="en-US" altLang="en-US" sz="100" dirty="0">
                <a:cs typeface="Calibri" panose="020F0502020204030204" pitchFamily="34" charset="0"/>
              </a:rPr>
              <a:t> </a:t>
            </a:r>
            <a:r>
              <a:rPr lang="en-US" altLang="en-US" sz="2200" dirty="0">
                <a:cs typeface="Calibri" panose="020F0502020204030204" pitchFamily="34" charset="0"/>
              </a:rPr>
              <a:t>P</a:t>
            </a:r>
            <a:r>
              <a:rPr lang="en-US" altLang="en-US" sz="100" dirty="0">
                <a:cs typeface="Calibri" panose="020F0502020204030204" pitchFamily="34" charset="0"/>
              </a:rPr>
              <a:t> </a:t>
            </a:r>
            <a:r>
              <a:rPr lang="en-US" altLang="en-US" sz="2200" dirty="0">
                <a:cs typeface="Calibri" panose="020F0502020204030204" pitchFamily="34" charset="0"/>
              </a:rPr>
              <a:t>I)</a:t>
            </a:r>
          </a:p>
          <a:p>
            <a:pPr lvl="1"/>
            <a:r>
              <a:rPr lang="en-US" altLang="en-US" sz="2200" dirty="0">
                <a:cs typeface="Calibri" panose="020F0502020204030204" pitchFamily="34" charset="0"/>
              </a:rPr>
              <a:t>Coagulation assays</a:t>
            </a:r>
          </a:p>
          <a:p>
            <a:pPr lvl="2"/>
            <a:r>
              <a:rPr lang="en-US" altLang="en-US" sz="2200" dirty="0">
                <a:cs typeface="Calibri" panose="020F0502020204030204" pitchFamily="34" charset="0"/>
              </a:rPr>
              <a:t>Ab reacts with phospholipids in the test system and prolongs clotting</a:t>
            </a:r>
          </a:p>
          <a:p>
            <a:pPr lvl="2"/>
            <a:r>
              <a:rPr lang="en-US" altLang="en-US" sz="2200" dirty="0">
                <a:cs typeface="Calibri" panose="020F0502020204030204" pitchFamily="34" charset="0"/>
              </a:rPr>
              <a:t>Sensitivity of assay influenced by reagent used</a:t>
            </a:r>
          </a:p>
        </p:txBody>
      </p:sp>
    </p:spTree>
    <p:extLst>
      <p:ext uri="{BB962C8B-B14F-4D97-AF65-F5344CB8AC3E}">
        <p14:creationId xmlns:p14="http://schemas.microsoft.com/office/powerpoint/2010/main" val="41923009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4E4F3-D826-4DB6-9AA6-4FBA8B0163E5}"/>
              </a:ext>
            </a:extLst>
          </p:cNvPr>
          <p:cNvSpPr>
            <a:spLocks noGrp="1"/>
          </p:cNvSpPr>
          <p:nvPr>
            <p:ph type="title"/>
          </p:nvPr>
        </p:nvSpPr>
        <p:spPr/>
        <p:txBody>
          <a:bodyPr/>
          <a:lstStyle/>
          <a:p>
            <a:r>
              <a:rPr lang="en-US" altLang="en-US" dirty="0">
                <a:latin typeface="+mn-lt"/>
                <a:cs typeface="Calibri" panose="020F0502020204030204" pitchFamily="34" charset="0"/>
              </a:rPr>
              <a:t>Identifying a</a:t>
            </a:r>
            <a:r>
              <a:rPr lang="en-US" altLang="en-US" sz="100" dirty="0">
                <a:latin typeface="+mn-lt"/>
                <a:cs typeface="Calibri" panose="020F0502020204030204" pitchFamily="34" charset="0"/>
              </a:rPr>
              <a:t> </a:t>
            </a:r>
            <a:r>
              <a:rPr lang="en-US" altLang="en-US" dirty="0">
                <a:latin typeface="+mn-lt"/>
                <a:cs typeface="Calibri" panose="020F0502020204030204" pitchFamily="34" charset="0"/>
              </a:rPr>
              <a:t>P</a:t>
            </a:r>
            <a:r>
              <a:rPr lang="en-US" altLang="en-US" sz="100" dirty="0">
                <a:latin typeface="+mn-lt"/>
                <a:cs typeface="Calibri" panose="020F0502020204030204" pitchFamily="34" charset="0"/>
              </a:rPr>
              <a:t> </a:t>
            </a:r>
            <a:r>
              <a:rPr lang="en-US" altLang="en-US" dirty="0">
                <a:latin typeface="+mn-lt"/>
                <a:cs typeface="Calibri" panose="020F0502020204030204" pitchFamily="34" charset="0"/>
              </a:rPr>
              <a:t>L Antibodies</a:t>
            </a:r>
            <a:endParaRPr lang="en-US" dirty="0">
              <a:latin typeface="+mn-lt"/>
              <a:cs typeface="Calibri" panose="020F0502020204030204" pitchFamily="34" charset="0"/>
            </a:endParaRPr>
          </a:p>
        </p:txBody>
      </p:sp>
      <p:sp>
        <p:nvSpPr>
          <p:cNvPr id="3" name="Content Placeholder 2">
            <a:extLst>
              <a:ext uri="{FF2B5EF4-FFF2-40B4-BE49-F238E27FC236}">
                <a16:creationId xmlns:a16="http://schemas.microsoft.com/office/drawing/2014/main" id="{32D3D8A0-89EA-48E4-9A51-C31D5810FF23}"/>
              </a:ext>
            </a:extLst>
          </p:cNvPr>
          <p:cNvSpPr>
            <a:spLocks noGrp="1"/>
          </p:cNvSpPr>
          <p:nvPr>
            <p:ph sz="quarter" idx="13"/>
          </p:nvPr>
        </p:nvSpPr>
        <p:spPr>
          <a:xfrm>
            <a:off x="457200" y="1903459"/>
            <a:ext cx="8324850" cy="4434275"/>
          </a:xfrm>
        </p:spPr>
        <p:txBody>
          <a:bodyPr/>
          <a:lstStyle/>
          <a:p>
            <a:pPr>
              <a:buFont typeface="+mj-lt" charset="0"/>
              <a:buNone/>
            </a:pPr>
            <a:r>
              <a:rPr lang="en-US" altLang="en-US" dirty="0"/>
              <a:t>Four-step approach:</a:t>
            </a:r>
          </a:p>
          <a:p>
            <a:pPr marL="740664" lvl="1" indent="-429768">
              <a:buFont typeface="+mj-lt"/>
              <a:buAutoNum type="arabicPeriod"/>
            </a:pPr>
            <a:r>
              <a:rPr lang="en-US" altLang="en-US" dirty="0"/>
              <a:t>Prolongation of a P</a:t>
            </a:r>
            <a:r>
              <a:rPr lang="en-US" altLang="en-US" sz="100" dirty="0"/>
              <a:t> </a:t>
            </a:r>
            <a:r>
              <a:rPr lang="en-US" altLang="en-US" dirty="0"/>
              <a:t>L-dependent coagulation test (e.g., A</a:t>
            </a:r>
            <a:r>
              <a:rPr lang="en-US" altLang="en-US" sz="100" dirty="0"/>
              <a:t> </a:t>
            </a:r>
            <a:r>
              <a:rPr lang="en-US" altLang="en-US" dirty="0"/>
              <a:t>P</a:t>
            </a:r>
            <a:r>
              <a:rPr lang="en-US" altLang="en-US" sz="100" dirty="0"/>
              <a:t> </a:t>
            </a:r>
            <a:r>
              <a:rPr lang="en-US" altLang="en-US" dirty="0"/>
              <a:t>T</a:t>
            </a:r>
            <a:r>
              <a:rPr lang="en-US" altLang="en-US" sz="100" dirty="0"/>
              <a:t> </a:t>
            </a:r>
            <a:r>
              <a:rPr lang="en-US" altLang="en-US" dirty="0" err="1"/>
              <a:t>T</a:t>
            </a:r>
            <a:r>
              <a:rPr lang="en-US" altLang="en-US" dirty="0"/>
              <a:t>, d</a:t>
            </a:r>
            <a:r>
              <a:rPr lang="en-US" altLang="en-US" sz="100" dirty="0"/>
              <a:t> </a:t>
            </a:r>
            <a:r>
              <a:rPr lang="en-US" altLang="en-US" dirty="0"/>
              <a:t>R</a:t>
            </a:r>
            <a:r>
              <a:rPr lang="en-US" altLang="en-US" sz="100" dirty="0"/>
              <a:t> </a:t>
            </a:r>
            <a:r>
              <a:rPr lang="en-US" altLang="en-US" dirty="0"/>
              <a:t>V</a:t>
            </a:r>
            <a:r>
              <a:rPr lang="en-US" altLang="en-US" sz="100" dirty="0"/>
              <a:t> </a:t>
            </a:r>
            <a:r>
              <a:rPr lang="en-US" altLang="en-US" dirty="0" err="1"/>
              <a:t>V</a:t>
            </a:r>
            <a:r>
              <a:rPr lang="en-US" altLang="en-US" sz="100" dirty="0"/>
              <a:t> </a:t>
            </a:r>
            <a:r>
              <a:rPr lang="en-US" altLang="en-US" dirty="0"/>
              <a:t>T, K</a:t>
            </a:r>
            <a:r>
              <a:rPr lang="en-US" altLang="en-US" sz="100" dirty="0"/>
              <a:t> </a:t>
            </a:r>
            <a:r>
              <a:rPr lang="en-US" altLang="en-US" dirty="0"/>
              <a:t>C</a:t>
            </a:r>
            <a:r>
              <a:rPr lang="en-US" altLang="en-US" sz="100" dirty="0"/>
              <a:t> </a:t>
            </a:r>
            <a:r>
              <a:rPr lang="en-US" altLang="en-US" dirty="0"/>
              <a:t>T)</a:t>
            </a:r>
          </a:p>
          <a:p>
            <a:pPr marL="740664" lvl="1" indent="-429768">
              <a:buFont typeface="+mj-lt"/>
              <a:buAutoNum type="arabicPeriod"/>
            </a:pPr>
            <a:r>
              <a:rPr lang="en-US" altLang="en-US" dirty="0"/>
              <a:t>Evidence of inhibitor activity (lack of correction by a 1:1 mix with normal plasma)</a:t>
            </a:r>
          </a:p>
          <a:p>
            <a:pPr marL="740664" lvl="1" indent="-429768">
              <a:buFont typeface="+mj-lt"/>
              <a:buAutoNum type="arabicPeriod"/>
            </a:pPr>
            <a:r>
              <a:rPr lang="en-US" altLang="en-US" dirty="0"/>
              <a:t>Confirmation that inhibitory effect blocks P</a:t>
            </a:r>
            <a:r>
              <a:rPr lang="en-US" altLang="en-US" sz="100" dirty="0"/>
              <a:t> </a:t>
            </a:r>
            <a:r>
              <a:rPr lang="en-US" altLang="en-US" dirty="0"/>
              <a:t>L-dependent coagulation (i.e., neutralization of inhibitor effect by addition of excess P</a:t>
            </a:r>
            <a:r>
              <a:rPr lang="en-US" altLang="en-US" sz="100" dirty="0"/>
              <a:t> </a:t>
            </a:r>
            <a:r>
              <a:rPr lang="en-US" altLang="en-US" dirty="0"/>
              <a:t>L</a:t>
            </a:r>
            <a:r>
              <a:rPr lang="en-US" altLang="en-US" sz="100" dirty="0"/>
              <a:t> </a:t>
            </a:r>
            <a:r>
              <a:rPr lang="en-US" altLang="en-US" dirty="0"/>
              <a:t>s or changing P</a:t>
            </a:r>
            <a:r>
              <a:rPr lang="en-US" altLang="en-US" sz="100" dirty="0"/>
              <a:t> </a:t>
            </a:r>
            <a:r>
              <a:rPr lang="en-US" altLang="en-US" dirty="0"/>
              <a:t>L source)</a:t>
            </a:r>
          </a:p>
          <a:p>
            <a:pPr marL="740664" lvl="1" indent="-429768">
              <a:buFont typeface="+mj-lt"/>
              <a:buAutoNum type="arabicPeriod"/>
            </a:pPr>
            <a:r>
              <a:rPr lang="en-US" altLang="en-US" dirty="0"/>
              <a:t>Absence of specific inhibitor against a coagulation factor</a:t>
            </a:r>
          </a:p>
        </p:txBody>
      </p:sp>
    </p:spTree>
    <p:extLst>
      <p:ext uri="{BB962C8B-B14F-4D97-AF65-F5344CB8AC3E}">
        <p14:creationId xmlns:p14="http://schemas.microsoft.com/office/powerpoint/2010/main" val="745269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C1F98-027E-4A69-8F62-F01313E15AA0}"/>
              </a:ext>
            </a:extLst>
          </p:cNvPr>
          <p:cNvSpPr>
            <a:spLocks noGrp="1"/>
          </p:cNvSpPr>
          <p:nvPr>
            <p:ph type="title"/>
          </p:nvPr>
        </p:nvSpPr>
        <p:spPr>
          <a:xfrm>
            <a:off x="457200" y="215371"/>
            <a:ext cx="8483600" cy="1097279"/>
          </a:xfrm>
        </p:spPr>
        <p:txBody>
          <a:bodyPr/>
          <a:lstStyle/>
          <a:p>
            <a:r>
              <a:rPr lang="en-US" sz="3400" dirty="0"/>
              <a:t>Table 35-9 Recommended Approach for Identifying the Lupus Anticoagulant </a:t>
            </a:r>
            <a:r>
              <a:rPr lang="en-US" sz="2000" b="0" baseline="0" dirty="0"/>
              <a:t>(1 of 2)</a:t>
            </a:r>
          </a:p>
        </p:txBody>
      </p:sp>
      <p:sp>
        <p:nvSpPr>
          <p:cNvPr id="3" name="Content Placeholder 2">
            <a:extLst>
              <a:ext uri="{FF2B5EF4-FFF2-40B4-BE49-F238E27FC236}">
                <a16:creationId xmlns:a16="http://schemas.microsoft.com/office/drawing/2014/main" id="{BDFC4858-656B-4C3F-B064-EFE46BEEA998}"/>
              </a:ext>
            </a:extLst>
          </p:cNvPr>
          <p:cNvSpPr>
            <a:spLocks noGrp="1"/>
          </p:cNvSpPr>
          <p:nvPr>
            <p:ph sz="quarter" idx="13"/>
          </p:nvPr>
        </p:nvSpPr>
        <p:spPr>
          <a:xfrm>
            <a:off x="457200" y="1894994"/>
            <a:ext cx="8229600" cy="1291648"/>
          </a:xfrm>
        </p:spPr>
        <p:txBody>
          <a:bodyPr/>
          <a:lstStyle/>
          <a:p>
            <a:pPr marL="432" indent="0">
              <a:spcBef>
                <a:spcPts val="1000"/>
              </a:spcBef>
              <a:buNone/>
            </a:pPr>
            <a:r>
              <a:rPr lang="en-US" sz="1600" b="1" dirty="0"/>
              <a:t>Screening procedures-two or more using single concentration of phospholipid</a:t>
            </a:r>
            <a:endParaRPr lang="en-US" sz="1600" dirty="0"/>
          </a:p>
          <a:p>
            <a:pPr marL="432000" indent="-432000">
              <a:spcBef>
                <a:spcPts val="1000"/>
              </a:spcBef>
              <a:buFont typeface="+mj-lt"/>
              <a:buAutoNum type="arabicPeriod"/>
            </a:pPr>
            <a:r>
              <a:rPr lang="en-US" sz="1600" dirty="0"/>
              <a:t>Demonstrate at least one prolonged phospholipid-based clotting test (e.g., A</a:t>
            </a:r>
            <a:r>
              <a:rPr lang="en-US" sz="100" dirty="0"/>
              <a:t> </a:t>
            </a:r>
            <a:r>
              <a:rPr lang="en-US" sz="1600" dirty="0"/>
              <a:t>P</a:t>
            </a:r>
            <a:r>
              <a:rPr lang="en-US" sz="100" dirty="0"/>
              <a:t> </a:t>
            </a:r>
            <a:r>
              <a:rPr lang="en-US" sz="1600" dirty="0"/>
              <a:t>T</a:t>
            </a:r>
            <a:r>
              <a:rPr lang="en-US" sz="100" dirty="0"/>
              <a:t> </a:t>
            </a:r>
            <a:r>
              <a:rPr lang="en-US" sz="1600" dirty="0"/>
              <a:t>T).</a:t>
            </a:r>
          </a:p>
          <a:p>
            <a:pPr marL="432000" indent="-432000">
              <a:spcBef>
                <a:spcPts val="1000"/>
              </a:spcBef>
              <a:buFont typeface="+mj-lt"/>
              <a:buAutoNum type="arabicPeriod"/>
            </a:pPr>
            <a:r>
              <a:rPr lang="en-US" sz="1600" dirty="0"/>
              <a:t>Demonstrate at least one additional prolonged L</a:t>
            </a:r>
            <a:r>
              <a:rPr lang="en-US" sz="100" dirty="0"/>
              <a:t> </a:t>
            </a:r>
            <a:r>
              <a:rPr lang="en-US" sz="1600" dirty="0"/>
              <a:t>A screening test (e.g., d</a:t>
            </a:r>
            <a:r>
              <a:rPr lang="en-US" sz="100" dirty="0"/>
              <a:t> </a:t>
            </a:r>
            <a:r>
              <a:rPr lang="en-US" sz="1600" dirty="0"/>
              <a:t>R</a:t>
            </a:r>
            <a:r>
              <a:rPr lang="en-US" sz="100" dirty="0"/>
              <a:t> </a:t>
            </a:r>
            <a:r>
              <a:rPr lang="en-US" sz="1600" dirty="0"/>
              <a:t>V</a:t>
            </a:r>
            <a:r>
              <a:rPr lang="en-US" sz="100" dirty="0"/>
              <a:t> </a:t>
            </a:r>
            <a:r>
              <a:rPr lang="en-US" sz="1600" dirty="0" err="1"/>
              <a:t>V</a:t>
            </a:r>
            <a:r>
              <a:rPr lang="en-US" sz="100" dirty="0"/>
              <a:t> </a:t>
            </a:r>
            <a:r>
              <a:rPr lang="en-US" sz="1600" dirty="0"/>
              <a:t>T, P</a:t>
            </a:r>
            <a:r>
              <a:rPr lang="en-US" sz="100" dirty="0"/>
              <a:t> </a:t>
            </a:r>
            <a:r>
              <a:rPr lang="en-US" sz="1600" dirty="0"/>
              <a:t>C</a:t>
            </a:r>
            <a:r>
              <a:rPr lang="en-US" sz="100" dirty="0"/>
              <a:t> </a:t>
            </a:r>
            <a:r>
              <a:rPr lang="en-US" sz="1600" dirty="0"/>
              <a:t>T, dilute prothrombin time [d</a:t>
            </a:r>
            <a:r>
              <a:rPr lang="en-US" sz="100" dirty="0"/>
              <a:t> </a:t>
            </a:r>
            <a:r>
              <a:rPr lang="en-US" sz="1600" dirty="0"/>
              <a:t>P</a:t>
            </a:r>
            <a:r>
              <a:rPr lang="en-US" sz="100" dirty="0"/>
              <a:t> </a:t>
            </a:r>
            <a:r>
              <a:rPr lang="en-US" sz="1600" dirty="0"/>
              <a:t>T])</a:t>
            </a:r>
          </a:p>
        </p:txBody>
      </p:sp>
      <p:sp>
        <p:nvSpPr>
          <p:cNvPr id="4" name="Content Placeholder 3">
            <a:extLst>
              <a:ext uri="{FF2B5EF4-FFF2-40B4-BE49-F238E27FC236}">
                <a16:creationId xmlns:a16="http://schemas.microsoft.com/office/drawing/2014/main" id="{D0172E71-7AD2-43D2-B98C-D0E988BBA41A}"/>
              </a:ext>
            </a:extLst>
          </p:cNvPr>
          <p:cNvSpPr>
            <a:spLocks noGrp="1"/>
          </p:cNvSpPr>
          <p:nvPr>
            <p:ph sz="quarter" idx="14"/>
          </p:nvPr>
        </p:nvSpPr>
        <p:spPr>
          <a:xfrm>
            <a:off x="457200" y="3319539"/>
            <a:ext cx="8229600" cy="2188028"/>
          </a:xfrm>
        </p:spPr>
        <p:txBody>
          <a:bodyPr/>
          <a:lstStyle/>
          <a:p>
            <a:pPr marL="432" indent="0">
              <a:spcBef>
                <a:spcPts val="1000"/>
              </a:spcBef>
              <a:buNone/>
            </a:pPr>
            <a:r>
              <a:rPr lang="en-US" sz="1600" b="1" dirty="0"/>
              <a:t>Additional requirements for documenting L</a:t>
            </a:r>
            <a:r>
              <a:rPr lang="en-US" sz="100" b="1" dirty="0"/>
              <a:t> </a:t>
            </a:r>
            <a:r>
              <a:rPr lang="en-US" sz="1600" b="1" dirty="0"/>
              <a:t>A</a:t>
            </a:r>
            <a:endParaRPr lang="en-US" sz="1600" dirty="0"/>
          </a:p>
          <a:p>
            <a:pPr marL="432000" indent="-432000">
              <a:spcBef>
                <a:spcPts val="1000"/>
              </a:spcBef>
              <a:buFont typeface="+mj-lt"/>
              <a:buAutoNum type="arabicPeriod"/>
            </a:pPr>
            <a:r>
              <a:rPr lang="en-US" sz="1600" dirty="0"/>
              <a:t>Mixing studies with normal platelet-free plasma not corrected (confirms presence of inhibitor)</a:t>
            </a:r>
          </a:p>
          <a:p>
            <a:pPr marL="432000" indent="-432000">
              <a:spcBef>
                <a:spcPts val="1000"/>
              </a:spcBef>
              <a:buFont typeface="+mj-lt"/>
              <a:buAutoNum type="arabicPeriod"/>
            </a:pPr>
            <a:r>
              <a:rPr lang="en-US" sz="1600" dirty="0"/>
              <a:t>Exclusion of presence of heparin in the sample (e.g., normal thrombin time/</a:t>
            </a:r>
            <a:r>
              <a:rPr lang="en-US" sz="1600" dirty="0" err="1"/>
              <a:t>reptilase</a:t>
            </a:r>
            <a:r>
              <a:rPr lang="en-US" sz="1600" dirty="0"/>
              <a:t> time)</a:t>
            </a:r>
          </a:p>
          <a:p>
            <a:pPr marL="432000" indent="-432000">
              <a:spcBef>
                <a:spcPts val="1000"/>
              </a:spcBef>
              <a:buFont typeface="+mj-lt"/>
              <a:buAutoNum type="arabicPeriod"/>
            </a:pPr>
            <a:r>
              <a:rPr lang="en-US" sz="1600" dirty="0"/>
              <a:t>Proof that another coagulopathy is not present or concurrent; specific factor assay to rule out a factor deficiency; detailed clinical history</a:t>
            </a:r>
          </a:p>
        </p:txBody>
      </p:sp>
    </p:spTree>
    <p:extLst>
      <p:ext uri="{BB962C8B-B14F-4D97-AF65-F5344CB8AC3E}">
        <p14:creationId xmlns:p14="http://schemas.microsoft.com/office/powerpoint/2010/main" val="38920882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C1F98-027E-4A69-8F62-F01313E15AA0}"/>
              </a:ext>
            </a:extLst>
          </p:cNvPr>
          <p:cNvSpPr>
            <a:spLocks noGrp="1"/>
          </p:cNvSpPr>
          <p:nvPr>
            <p:ph type="title"/>
          </p:nvPr>
        </p:nvSpPr>
        <p:spPr>
          <a:xfrm>
            <a:off x="457200" y="215371"/>
            <a:ext cx="8429624" cy="1097279"/>
          </a:xfrm>
        </p:spPr>
        <p:txBody>
          <a:bodyPr/>
          <a:lstStyle/>
          <a:p>
            <a:r>
              <a:rPr lang="en-US" sz="3400" dirty="0"/>
              <a:t>Table 35-9 Recommended Approach for Identifying the Lupus Anticoagulant </a:t>
            </a:r>
            <a:r>
              <a:rPr lang="en-US" sz="2000" b="0" dirty="0"/>
              <a:t>(2 of 2)</a:t>
            </a:r>
            <a:endParaRPr lang="en-US" sz="3400" dirty="0"/>
          </a:p>
        </p:txBody>
      </p:sp>
      <p:sp>
        <p:nvSpPr>
          <p:cNvPr id="5" name="Content Placeholder 4">
            <a:extLst>
              <a:ext uri="{FF2B5EF4-FFF2-40B4-BE49-F238E27FC236}">
                <a16:creationId xmlns:a16="http://schemas.microsoft.com/office/drawing/2014/main" id="{C0797A40-92ED-4229-9222-CB90ABCCC765}"/>
              </a:ext>
            </a:extLst>
          </p:cNvPr>
          <p:cNvSpPr>
            <a:spLocks noGrp="1"/>
          </p:cNvSpPr>
          <p:nvPr>
            <p:ph sz="quarter" idx="13"/>
          </p:nvPr>
        </p:nvSpPr>
        <p:spPr>
          <a:xfrm>
            <a:off x="457199" y="2083088"/>
            <a:ext cx="8429625" cy="2691823"/>
          </a:xfrm>
        </p:spPr>
        <p:txBody>
          <a:bodyPr/>
          <a:lstStyle/>
          <a:p>
            <a:pPr marL="432" indent="0">
              <a:buNone/>
            </a:pPr>
            <a:r>
              <a:rPr lang="en-US" sz="1800" b="1" dirty="0"/>
              <a:t>Confirmatory procedures-modify abnormal screening procedure by altering phospholipid content of the test procedure, which demonstrates that the inhibitory factor depends on phospholipid</a:t>
            </a:r>
            <a:endParaRPr lang="en-US" sz="1800" dirty="0"/>
          </a:p>
          <a:p>
            <a:pPr marL="432000" indent="-432000">
              <a:buFont typeface="+mj-lt"/>
              <a:buAutoNum type="arabicPeriod"/>
            </a:pPr>
            <a:r>
              <a:rPr lang="en-US" sz="1800" dirty="0"/>
              <a:t>Reducing phospholipid concentration in test reagent to accentuate prolonged test (e.g., diluting the test reagent)</a:t>
            </a:r>
          </a:p>
          <a:p>
            <a:pPr marL="432000" indent="-432000">
              <a:buFont typeface="+mj-lt"/>
              <a:buAutoNum type="arabicPeriod"/>
            </a:pPr>
            <a:r>
              <a:rPr lang="en-US" sz="1800" dirty="0"/>
              <a:t>Neutralizing the effect of the L</a:t>
            </a:r>
            <a:r>
              <a:rPr lang="en-US" sz="100" dirty="0"/>
              <a:t> </a:t>
            </a:r>
            <a:r>
              <a:rPr lang="en-US" sz="1800" dirty="0"/>
              <a:t>A by increasing the phospholipid in the test system (e.g., frozen-thawed platelets [platelet neutralization procedure], platelet vesicles hexagonal phase array)</a:t>
            </a:r>
          </a:p>
        </p:txBody>
      </p:sp>
      <p:sp>
        <p:nvSpPr>
          <p:cNvPr id="12" name="Content Placeholder 11">
            <a:extLst>
              <a:ext uri="{FF2B5EF4-FFF2-40B4-BE49-F238E27FC236}">
                <a16:creationId xmlns:a16="http://schemas.microsoft.com/office/drawing/2014/main" id="{026F7E79-FCC7-4B7C-9716-3FA53F81171A}"/>
              </a:ext>
            </a:extLst>
          </p:cNvPr>
          <p:cNvSpPr>
            <a:spLocks noGrp="1"/>
          </p:cNvSpPr>
          <p:nvPr>
            <p:ph sz="quarter" idx="14"/>
          </p:nvPr>
        </p:nvSpPr>
        <p:spPr>
          <a:xfrm>
            <a:off x="457200" y="5128176"/>
            <a:ext cx="8229600" cy="643973"/>
          </a:xfrm>
        </p:spPr>
        <p:txBody>
          <a:bodyPr/>
          <a:lstStyle/>
          <a:p>
            <a:pPr marL="432" indent="0">
              <a:buNone/>
            </a:pPr>
            <a:r>
              <a:rPr lang="en-US" sz="1800" dirty="0"/>
              <a:t>L</a:t>
            </a:r>
            <a:r>
              <a:rPr lang="en-US" sz="100" dirty="0"/>
              <a:t> </a:t>
            </a:r>
            <a:r>
              <a:rPr lang="en-US" sz="1800" dirty="0"/>
              <a:t>A, lupus anticoagulant; A</a:t>
            </a:r>
            <a:r>
              <a:rPr lang="en-US" sz="100" dirty="0"/>
              <a:t> </a:t>
            </a:r>
            <a:r>
              <a:rPr lang="en-US" sz="1800" dirty="0"/>
              <a:t>P</a:t>
            </a:r>
            <a:r>
              <a:rPr lang="en-US" sz="100" dirty="0"/>
              <a:t> </a:t>
            </a:r>
            <a:r>
              <a:rPr lang="en-US" sz="1800" dirty="0"/>
              <a:t>T</a:t>
            </a:r>
            <a:r>
              <a:rPr lang="en-US" sz="100" dirty="0"/>
              <a:t> </a:t>
            </a:r>
            <a:r>
              <a:rPr lang="en-US" sz="1800" dirty="0" err="1"/>
              <a:t>T</a:t>
            </a:r>
            <a:r>
              <a:rPr lang="en-US" sz="1800" dirty="0"/>
              <a:t>, activated partial thromboplastin time; d</a:t>
            </a:r>
            <a:r>
              <a:rPr lang="en-US" sz="100" dirty="0"/>
              <a:t> </a:t>
            </a:r>
            <a:r>
              <a:rPr lang="en-US" sz="1800" dirty="0"/>
              <a:t>R</a:t>
            </a:r>
            <a:r>
              <a:rPr lang="en-US" sz="100" dirty="0"/>
              <a:t> </a:t>
            </a:r>
            <a:r>
              <a:rPr lang="en-US" sz="1800" dirty="0"/>
              <a:t>V</a:t>
            </a:r>
            <a:r>
              <a:rPr lang="en-US" sz="100" dirty="0"/>
              <a:t> </a:t>
            </a:r>
            <a:r>
              <a:rPr lang="en-US" sz="1800" dirty="0" err="1"/>
              <a:t>V</a:t>
            </a:r>
            <a:r>
              <a:rPr lang="en-US" sz="100" dirty="0"/>
              <a:t> </a:t>
            </a:r>
            <a:r>
              <a:rPr lang="en-US" sz="1800" dirty="0"/>
              <a:t>T, dilute Russell’s viper venom time; P</a:t>
            </a:r>
            <a:r>
              <a:rPr lang="en-US" sz="100" dirty="0"/>
              <a:t> </a:t>
            </a:r>
            <a:r>
              <a:rPr lang="en-US" sz="1800" dirty="0"/>
              <a:t>C</a:t>
            </a:r>
            <a:r>
              <a:rPr lang="en-US" sz="100" dirty="0"/>
              <a:t> </a:t>
            </a:r>
            <a:r>
              <a:rPr lang="en-US" sz="1800" dirty="0"/>
              <a:t>T, plasma clotting time</a:t>
            </a:r>
          </a:p>
        </p:txBody>
      </p:sp>
    </p:spTree>
    <p:extLst>
      <p:ext uri="{BB962C8B-B14F-4D97-AF65-F5344CB8AC3E}">
        <p14:creationId xmlns:p14="http://schemas.microsoft.com/office/powerpoint/2010/main" val="6956488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0C114-9C24-454D-BB4A-C9938E0CBD91}"/>
              </a:ext>
            </a:extLst>
          </p:cNvPr>
          <p:cNvSpPr>
            <a:spLocks noGrp="1"/>
          </p:cNvSpPr>
          <p:nvPr>
            <p:ph type="title"/>
          </p:nvPr>
        </p:nvSpPr>
        <p:spPr/>
        <p:txBody>
          <a:bodyPr/>
          <a:lstStyle/>
          <a:p>
            <a:r>
              <a:rPr lang="en-US" dirty="0"/>
              <a:t>Figure 35-4</a:t>
            </a:r>
          </a:p>
        </p:txBody>
      </p:sp>
      <p:pic>
        <p:nvPicPr>
          <p:cNvPr id="4" name="Picture 3" descr="At least two phospholipid based screening tests based on two different principles must be prolonged. Test number 1 on the left, for example A P T T, rules out heparin and mix with normal plasma, corrected to incubated mixing study through N to factor deficiency yielding to factor assay. Test number 2 for example d R V V T rules out heparin and mix with normal plasma but yields uncorrected to modify with 2 levels of phospholipid and repeat test 1 or test 2 which is confirmatory procedures for phospholipid dependence. Two results may be negative which shows specific factor deficiency inhibitor yielding to factor assay or positive, L A confirmed. Confirmatory tests are performed by modifying the abnormal screening tests with two levels of phospholipd. Plasma samples must be platelet free. Cor = corrected, N = normal, abn = abnormal, L A = lupus anticoagulant, A P T T = activated partial thromboplastin time, d R V V T = dilute Russell’s viper venom time. If N it is a question of whether additional screening is necessary or if testing can be discontinued.">
            <a:extLst>
              <a:ext uri="{FF2B5EF4-FFF2-40B4-BE49-F238E27FC236}">
                <a16:creationId xmlns:a16="http://schemas.microsoft.com/office/drawing/2014/main" id="{7DD4DCB9-48C5-4186-B101-33ED84A942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641333"/>
            <a:ext cx="8229600" cy="3807562"/>
          </a:xfrm>
          <a:prstGeom prst="rect">
            <a:avLst/>
          </a:prstGeom>
        </p:spPr>
      </p:pic>
    </p:spTree>
    <p:extLst>
      <p:ext uri="{BB962C8B-B14F-4D97-AF65-F5344CB8AC3E}">
        <p14:creationId xmlns:p14="http://schemas.microsoft.com/office/powerpoint/2010/main" val="11103899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0EC5E-3F9D-4CF6-ADE0-F2629C565742}"/>
              </a:ext>
            </a:extLst>
          </p:cNvPr>
          <p:cNvSpPr>
            <a:spLocks noGrp="1"/>
          </p:cNvSpPr>
          <p:nvPr>
            <p:ph type="title"/>
          </p:nvPr>
        </p:nvSpPr>
        <p:spPr/>
        <p:txBody>
          <a:bodyPr/>
          <a:lstStyle/>
          <a:p>
            <a:r>
              <a:rPr lang="en-US" dirty="0"/>
              <a:t>Heparin and Thrombocytopenia</a:t>
            </a:r>
          </a:p>
        </p:txBody>
      </p:sp>
      <p:sp>
        <p:nvSpPr>
          <p:cNvPr id="3" name="Content Placeholder 2">
            <a:extLst>
              <a:ext uri="{FF2B5EF4-FFF2-40B4-BE49-F238E27FC236}">
                <a16:creationId xmlns:a16="http://schemas.microsoft.com/office/drawing/2014/main" id="{4D84E2CC-44CD-4915-A7A5-A2B43BE2DF22}"/>
              </a:ext>
            </a:extLst>
          </p:cNvPr>
          <p:cNvSpPr>
            <a:spLocks noGrp="1"/>
          </p:cNvSpPr>
          <p:nvPr>
            <p:ph sz="quarter" idx="13"/>
          </p:nvPr>
        </p:nvSpPr>
        <p:spPr>
          <a:xfrm>
            <a:off x="457200" y="1745511"/>
            <a:ext cx="8229600" cy="407383"/>
          </a:xfrm>
        </p:spPr>
        <p:txBody>
          <a:bodyPr/>
          <a:lstStyle/>
          <a:p>
            <a:r>
              <a:rPr lang="en-US" altLang="en-US" dirty="0">
                <a:cs typeface="Calibri" panose="020F0502020204030204" pitchFamily="34" charset="0"/>
              </a:rPr>
              <a:t>Heparin-associated thrombocytopenia (H</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T)</a:t>
            </a:r>
          </a:p>
        </p:txBody>
      </p:sp>
      <p:sp>
        <p:nvSpPr>
          <p:cNvPr id="13" name="Content Placeholder 12">
            <a:extLst>
              <a:ext uri="{FF2B5EF4-FFF2-40B4-BE49-F238E27FC236}">
                <a16:creationId xmlns:a16="http://schemas.microsoft.com/office/drawing/2014/main" id="{9BD31AC7-E80C-4196-AC59-696D4C7B0FC3}"/>
              </a:ext>
            </a:extLst>
          </p:cNvPr>
          <p:cNvSpPr>
            <a:spLocks noGrp="1"/>
          </p:cNvSpPr>
          <p:nvPr>
            <p:ph sz="quarter" idx="14"/>
          </p:nvPr>
        </p:nvSpPr>
        <p:spPr>
          <a:xfrm>
            <a:off x="457199" y="2088819"/>
            <a:ext cx="1533525" cy="407383"/>
          </a:xfrm>
        </p:spPr>
        <p:txBody>
          <a:bodyPr/>
          <a:lstStyle/>
          <a:p>
            <a:pPr lvl="1" indent="-283464"/>
            <a:r>
              <a:rPr lang="en-US" dirty="0"/>
              <a:t>Type</a:t>
            </a:r>
          </a:p>
        </p:txBody>
      </p:sp>
      <p:sp>
        <p:nvSpPr>
          <p:cNvPr id="14" name="Content Placeholder 13">
            <a:extLst>
              <a:ext uri="{FF2B5EF4-FFF2-40B4-BE49-F238E27FC236}">
                <a16:creationId xmlns:a16="http://schemas.microsoft.com/office/drawing/2014/main" id="{E2C3C3C6-F336-4CCA-8824-529EF7426B45}"/>
              </a:ext>
            </a:extLst>
          </p:cNvPr>
          <p:cNvSpPr>
            <a:spLocks noGrp="1"/>
          </p:cNvSpPr>
          <p:nvPr>
            <p:ph sz="quarter" idx="15"/>
          </p:nvPr>
        </p:nvSpPr>
        <p:spPr>
          <a:xfrm>
            <a:off x="457200" y="2585755"/>
            <a:ext cx="8229600" cy="2295666"/>
          </a:xfrm>
        </p:spPr>
        <p:txBody>
          <a:bodyPr/>
          <a:lstStyle/>
          <a:p>
            <a:pPr lvl="1" indent="-283464"/>
            <a:r>
              <a:rPr lang="en-US" altLang="en-US" dirty="0">
                <a:cs typeface="Calibri" panose="020F0502020204030204" pitchFamily="34" charset="0"/>
              </a:rPr>
              <a:t>Nonimmune-mediated mechanism</a:t>
            </a:r>
          </a:p>
          <a:p>
            <a:pPr lvl="1" indent="-283464"/>
            <a:r>
              <a:rPr lang="en-US" altLang="en-US" dirty="0">
                <a:cs typeface="Calibri" panose="020F0502020204030204" pitchFamily="34" charset="0"/>
              </a:rPr>
              <a:t>Heparin causes direct platelet activation</a:t>
            </a:r>
          </a:p>
          <a:p>
            <a:pPr lvl="2"/>
            <a:r>
              <a:rPr lang="en-US" altLang="en-US" dirty="0">
                <a:cs typeface="Calibri" panose="020F0502020204030204" pitchFamily="34" charset="0"/>
              </a:rPr>
              <a:t>Thrombocytopenia</a:t>
            </a:r>
          </a:p>
          <a:p>
            <a:pPr lvl="1" indent="-283464"/>
            <a:r>
              <a:rPr lang="en-US" altLang="en-US" dirty="0">
                <a:cs typeface="Calibri" panose="020F0502020204030204" pitchFamily="34" charset="0"/>
              </a:rPr>
              <a:t>Not associated with increased risk of thrombosis</a:t>
            </a:r>
          </a:p>
          <a:p>
            <a:r>
              <a:rPr lang="en-US" altLang="en-US" dirty="0">
                <a:cs typeface="Calibri" panose="020F0502020204030204" pitchFamily="34" charset="0"/>
              </a:rPr>
              <a:t>Heparin-induced thrombocytopenia (H</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T)</a:t>
            </a:r>
            <a:endParaRPr lang="en-US" dirty="0"/>
          </a:p>
        </p:txBody>
      </p:sp>
      <p:sp>
        <p:nvSpPr>
          <p:cNvPr id="15" name="Content Placeholder 14">
            <a:extLst>
              <a:ext uri="{FF2B5EF4-FFF2-40B4-BE49-F238E27FC236}">
                <a16:creationId xmlns:a16="http://schemas.microsoft.com/office/drawing/2014/main" id="{66BC3C6D-E5A4-436E-BB5B-D4F3FA8C0D48}"/>
              </a:ext>
            </a:extLst>
          </p:cNvPr>
          <p:cNvSpPr>
            <a:spLocks noGrp="1"/>
          </p:cNvSpPr>
          <p:nvPr>
            <p:ph sz="quarter" idx="16"/>
          </p:nvPr>
        </p:nvSpPr>
        <p:spPr>
          <a:xfrm>
            <a:off x="457199" y="4781686"/>
            <a:ext cx="1550895" cy="419432"/>
          </a:xfrm>
        </p:spPr>
        <p:txBody>
          <a:bodyPr/>
          <a:lstStyle/>
          <a:p>
            <a:pPr lvl="1" indent="-283464"/>
            <a:r>
              <a:rPr lang="en-US" dirty="0"/>
              <a:t>Type</a:t>
            </a:r>
          </a:p>
        </p:txBody>
      </p:sp>
      <p:sp>
        <p:nvSpPr>
          <p:cNvPr id="16" name="Content Placeholder 15">
            <a:extLst>
              <a:ext uri="{FF2B5EF4-FFF2-40B4-BE49-F238E27FC236}">
                <a16:creationId xmlns:a16="http://schemas.microsoft.com/office/drawing/2014/main" id="{4939A448-8045-499C-944F-F4F1B3470998}"/>
              </a:ext>
            </a:extLst>
          </p:cNvPr>
          <p:cNvSpPr>
            <a:spLocks noGrp="1"/>
          </p:cNvSpPr>
          <p:nvPr>
            <p:ph sz="quarter" idx="17"/>
          </p:nvPr>
        </p:nvSpPr>
        <p:spPr>
          <a:xfrm>
            <a:off x="457200" y="5246418"/>
            <a:ext cx="8229600" cy="912336"/>
          </a:xfrm>
        </p:spPr>
        <p:txBody>
          <a:bodyPr/>
          <a:lstStyle/>
          <a:p>
            <a:pPr lvl="1"/>
            <a:r>
              <a:rPr lang="en-US" altLang="en-US" dirty="0">
                <a:cs typeface="Calibri" panose="020F0502020204030204" pitchFamily="34" charset="0"/>
              </a:rPr>
              <a:t>Immune-mediated destruction of platelets</a:t>
            </a:r>
          </a:p>
          <a:p>
            <a:pPr lvl="1"/>
            <a:r>
              <a:rPr lang="en-US" altLang="en-US" dirty="0">
                <a:cs typeface="Calibri" panose="020F0502020204030204" pitchFamily="34" charset="0"/>
              </a:rPr>
              <a:t>Autoantibody against P</a:t>
            </a:r>
            <a:r>
              <a:rPr lang="en-US" altLang="en-US" sz="100" dirty="0">
                <a:cs typeface="Calibri" panose="020F0502020204030204" pitchFamily="34" charset="0"/>
              </a:rPr>
              <a:t> </a:t>
            </a:r>
            <a:r>
              <a:rPr lang="en-US" altLang="en-US" dirty="0">
                <a:cs typeface="Calibri" panose="020F0502020204030204" pitchFamily="34" charset="0"/>
              </a:rPr>
              <a:t>F4/heparin complex</a:t>
            </a:r>
            <a:endParaRPr lang="en-US" dirty="0"/>
          </a:p>
        </p:txBody>
      </p:sp>
      <p:graphicFrame>
        <p:nvGraphicFramePr>
          <p:cNvPr id="18" name="Object 17" descr="One H I T">
            <a:extLst>
              <a:ext uri="{FF2B5EF4-FFF2-40B4-BE49-F238E27FC236}">
                <a16:creationId xmlns:a16="http://schemas.microsoft.com/office/drawing/2014/main" id="{6487CE31-4E23-4A87-862E-45AD65E39AA9}"/>
              </a:ext>
            </a:extLst>
          </p:cNvPr>
          <p:cNvGraphicFramePr>
            <a:graphicFrameLocks noChangeAspect="1"/>
          </p:cNvGraphicFramePr>
          <p:nvPr>
            <p:extLst>
              <p:ext uri="{D42A27DB-BD31-4B8C-83A1-F6EECF244321}">
                <p14:modId xmlns:p14="http://schemas.microsoft.com/office/powerpoint/2010/main" val="2511095742"/>
              </p:ext>
            </p:extLst>
          </p:nvPr>
        </p:nvGraphicFramePr>
        <p:xfrm>
          <a:off x="1507878" y="2136466"/>
          <a:ext cx="698500" cy="355600"/>
        </p:xfrm>
        <a:graphic>
          <a:graphicData uri="http://schemas.openxmlformats.org/presentationml/2006/ole">
            <mc:AlternateContent xmlns:mc="http://schemas.openxmlformats.org/markup-compatibility/2006">
              <mc:Choice xmlns:v="urn:schemas-microsoft-com:vml" Requires="v">
                <p:oleObj name="Equation" r:id="rId2" imgW="698400" imgH="355320" progId="Equation.DSMT4">
                  <p:embed/>
                </p:oleObj>
              </mc:Choice>
              <mc:Fallback>
                <p:oleObj name="Equation" r:id="rId2" imgW="698400" imgH="355320" progId="Equation.DSMT4">
                  <p:embed/>
                  <p:pic>
                    <p:nvPicPr>
                      <p:cNvPr id="18" name="Object 17" descr="One H I T">
                        <a:extLst>
                          <a:ext uri="{FF2B5EF4-FFF2-40B4-BE49-F238E27FC236}">
                            <a16:creationId xmlns:a16="http://schemas.microsoft.com/office/drawing/2014/main" id="{6487CE31-4E23-4A87-862E-45AD65E39AA9}"/>
                          </a:ext>
                        </a:extLst>
                      </p:cNvPr>
                      <p:cNvPicPr/>
                      <p:nvPr/>
                    </p:nvPicPr>
                    <p:blipFill>
                      <a:blip r:embed="rId3"/>
                      <a:stretch>
                        <a:fillRect/>
                      </a:stretch>
                    </p:blipFill>
                    <p:spPr>
                      <a:xfrm>
                        <a:off x="1507878" y="2136466"/>
                        <a:ext cx="698500" cy="355600"/>
                      </a:xfrm>
                      <a:prstGeom prst="rect">
                        <a:avLst/>
                      </a:prstGeom>
                    </p:spPr>
                  </p:pic>
                </p:oleObj>
              </mc:Fallback>
            </mc:AlternateContent>
          </a:graphicData>
        </a:graphic>
      </p:graphicFrame>
      <p:graphicFrame>
        <p:nvGraphicFramePr>
          <p:cNvPr id="19" name="Object 18" descr="Two H I T">
            <a:extLst>
              <a:ext uri="{FF2B5EF4-FFF2-40B4-BE49-F238E27FC236}">
                <a16:creationId xmlns:a16="http://schemas.microsoft.com/office/drawing/2014/main" id="{07AB36D1-41D4-42B5-A116-33D21FB778BE}"/>
              </a:ext>
            </a:extLst>
          </p:cNvPr>
          <p:cNvGraphicFramePr>
            <a:graphicFrameLocks noChangeAspect="1"/>
          </p:cNvGraphicFramePr>
          <p:nvPr>
            <p:extLst>
              <p:ext uri="{D42A27DB-BD31-4B8C-83A1-F6EECF244321}">
                <p14:modId xmlns:p14="http://schemas.microsoft.com/office/powerpoint/2010/main" val="2373800171"/>
              </p:ext>
            </p:extLst>
          </p:nvPr>
        </p:nvGraphicFramePr>
        <p:xfrm>
          <a:off x="1463428" y="4827588"/>
          <a:ext cx="787400" cy="355600"/>
        </p:xfrm>
        <a:graphic>
          <a:graphicData uri="http://schemas.openxmlformats.org/presentationml/2006/ole">
            <mc:AlternateContent xmlns:mc="http://schemas.openxmlformats.org/markup-compatibility/2006">
              <mc:Choice xmlns:v="urn:schemas-microsoft-com:vml" Requires="v">
                <p:oleObj name="Equation" r:id="rId4" imgW="787320" imgH="355320" progId="Equation.DSMT4">
                  <p:embed/>
                </p:oleObj>
              </mc:Choice>
              <mc:Fallback>
                <p:oleObj name="Equation" r:id="rId4" imgW="787320" imgH="355320" progId="Equation.DSMT4">
                  <p:embed/>
                  <p:pic>
                    <p:nvPicPr>
                      <p:cNvPr id="19" name="Object 18" descr="Two H I T">
                        <a:extLst>
                          <a:ext uri="{FF2B5EF4-FFF2-40B4-BE49-F238E27FC236}">
                            <a16:creationId xmlns:a16="http://schemas.microsoft.com/office/drawing/2014/main" id="{07AB36D1-41D4-42B5-A116-33D21FB778BE}"/>
                          </a:ext>
                        </a:extLst>
                      </p:cNvPr>
                      <p:cNvPicPr/>
                      <p:nvPr/>
                    </p:nvPicPr>
                    <p:blipFill>
                      <a:blip r:embed="rId5"/>
                      <a:stretch>
                        <a:fillRect/>
                      </a:stretch>
                    </p:blipFill>
                    <p:spPr>
                      <a:xfrm>
                        <a:off x="1463428" y="4827588"/>
                        <a:ext cx="787400" cy="355600"/>
                      </a:xfrm>
                      <a:prstGeom prst="rect">
                        <a:avLst/>
                      </a:prstGeom>
                    </p:spPr>
                  </p:pic>
                </p:oleObj>
              </mc:Fallback>
            </mc:AlternateContent>
          </a:graphicData>
        </a:graphic>
      </p:graphicFrame>
    </p:spTree>
    <p:extLst>
      <p:ext uri="{BB962C8B-B14F-4D97-AF65-F5344CB8AC3E}">
        <p14:creationId xmlns:p14="http://schemas.microsoft.com/office/powerpoint/2010/main" val="3083278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01F9-3557-4EE5-8D17-F3F0350FB787}"/>
              </a:ext>
            </a:extLst>
          </p:cNvPr>
          <p:cNvSpPr>
            <a:spLocks noGrp="1"/>
          </p:cNvSpPr>
          <p:nvPr>
            <p:ph type="title"/>
          </p:nvPr>
        </p:nvSpPr>
        <p:spPr/>
        <p:txBody>
          <a:bodyPr/>
          <a:lstStyle/>
          <a:p>
            <a:r>
              <a:rPr lang="en-US" dirty="0"/>
              <a:t>Arterial Thrombi-Formation </a:t>
            </a:r>
            <a:r>
              <a:rPr lang="en-US" sz="2000" b="0" dirty="0"/>
              <a:t>(2 of 2)</a:t>
            </a:r>
          </a:p>
        </p:txBody>
      </p:sp>
      <p:sp>
        <p:nvSpPr>
          <p:cNvPr id="3" name="Content Placeholder 2">
            <a:extLst>
              <a:ext uri="{FF2B5EF4-FFF2-40B4-BE49-F238E27FC236}">
                <a16:creationId xmlns:a16="http://schemas.microsoft.com/office/drawing/2014/main" id="{01E6CF32-292F-4090-8E41-4702AD6183AC}"/>
              </a:ext>
            </a:extLst>
          </p:cNvPr>
          <p:cNvSpPr>
            <a:spLocks noGrp="1"/>
          </p:cNvSpPr>
          <p:nvPr>
            <p:ph sz="quarter" idx="13"/>
          </p:nvPr>
        </p:nvSpPr>
        <p:spPr>
          <a:xfrm>
            <a:off x="457200" y="1996592"/>
            <a:ext cx="8229600" cy="4752399"/>
          </a:xfrm>
        </p:spPr>
        <p:txBody>
          <a:bodyPr/>
          <a:lstStyle/>
          <a:p>
            <a:r>
              <a:rPr lang="en-US" altLang="en-US" sz="2200" dirty="0"/>
              <a:t>“White thrombi”</a:t>
            </a:r>
          </a:p>
          <a:p>
            <a:pPr lvl="1"/>
            <a:r>
              <a:rPr lang="en-US" altLang="en-US" sz="2200" dirty="0"/>
              <a:t>Plaque ruptures</a:t>
            </a:r>
          </a:p>
          <a:p>
            <a:pPr lvl="2"/>
            <a:r>
              <a:rPr lang="en-US" altLang="en-US" sz="2200" dirty="0"/>
              <a:t>Exposing thrombogenic material in </a:t>
            </a:r>
            <a:r>
              <a:rPr lang="en-US" altLang="en-US" sz="2200" dirty="0" err="1"/>
              <a:t>subendothelium</a:t>
            </a:r>
            <a:r>
              <a:rPr lang="en-US" altLang="en-US" sz="2200" dirty="0"/>
              <a:t> to blood</a:t>
            </a:r>
            <a:endParaRPr lang="en-US" altLang="en-US" sz="2200" dirty="0">
              <a:sym typeface="Wingdings" panose="05000000000000000000" pitchFamily="2" charset="2"/>
            </a:endParaRPr>
          </a:p>
          <a:p>
            <a:pPr lvl="2"/>
            <a:r>
              <a:rPr lang="en-US" altLang="en-US" sz="2200" dirty="0"/>
              <a:t>Activation of platelets and plasma coagulation factors</a:t>
            </a:r>
            <a:endParaRPr lang="en-US" altLang="en-US" sz="2200" dirty="0">
              <a:sym typeface="Wingdings" panose="05000000000000000000" pitchFamily="2" charset="2"/>
            </a:endParaRPr>
          </a:p>
          <a:p>
            <a:pPr lvl="2"/>
            <a:r>
              <a:rPr lang="en-US" altLang="en-US" sz="2200" dirty="0"/>
              <a:t>Fibrin formation → thrombus</a:t>
            </a:r>
          </a:p>
          <a:p>
            <a:pPr lvl="1"/>
            <a:r>
              <a:rPr lang="en-US" altLang="en-US" sz="2200" dirty="0"/>
              <a:t>Embolization</a:t>
            </a:r>
            <a:endParaRPr lang="en-US" altLang="en-US" sz="2200" dirty="0">
              <a:sym typeface="Wingdings" panose="05000000000000000000" pitchFamily="2" charset="2"/>
            </a:endParaRPr>
          </a:p>
          <a:p>
            <a:pPr lvl="2"/>
            <a:r>
              <a:rPr lang="en-US" altLang="en-US" sz="2200" dirty="0"/>
              <a:t>Myocardial or cerebral infarction</a:t>
            </a:r>
          </a:p>
          <a:p>
            <a:pPr lvl="1"/>
            <a:r>
              <a:rPr lang="en-US" altLang="en-US" sz="2200" dirty="0"/>
              <a:t>Therapy</a:t>
            </a:r>
          </a:p>
          <a:p>
            <a:pPr lvl="2"/>
            <a:r>
              <a:rPr lang="en-US" altLang="en-US" sz="2200" dirty="0"/>
              <a:t>Platelet-inhibiting drugs (aspirin, clopidogrel, ticlopidine) or thrombolytic therapy</a:t>
            </a:r>
          </a:p>
        </p:txBody>
      </p:sp>
    </p:spTree>
    <p:extLst>
      <p:ext uri="{BB962C8B-B14F-4D97-AF65-F5344CB8AC3E}">
        <p14:creationId xmlns:p14="http://schemas.microsoft.com/office/powerpoint/2010/main" val="32589411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43A9A1-416F-4309-9D01-6F7DE055D8B4}"/>
              </a:ext>
            </a:extLst>
          </p:cNvPr>
          <p:cNvSpPr>
            <a:spLocks noGrp="1"/>
          </p:cNvSpPr>
          <p:nvPr>
            <p:ph type="title"/>
          </p:nvPr>
        </p:nvSpPr>
        <p:spPr/>
        <p:txBody>
          <a:bodyPr/>
          <a:lstStyle/>
          <a:p>
            <a:r>
              <a:rPr lang="en-US" dirty="0"/>
              <a:t>H</a:t>
            </a:r>
            <a:r>
              <a:rPr lang="en-US" sz="100" dirty="0"/>
              <a:t> </a:t>
            </a:r>
            <a:r>
              <a:rPr lang="en-US" dirty="0"/>
              <a:t>I</a:t>
            </a:r>
            <a:r>
              <a:rPr lang="en-US" sz="100" dirty="0"/>
              <a:t> </a:t>
            </a:r>
            <a:r>
              <a:rPr lang="en-US" dirty="0"/>
              <a:t>T </a:t>
            </a:r>
            <a:r>
              <a:rPr lang="en-US" sz="2000" b="0" dirty="0"/>
              <a:t>(1 of 5)</a:t>
            </a:r>
          </a:p>
        </p:txBody>
      </p:sp>
      <p:sp>
        <p:nvSpPr>
          <p:cNvPr id="6" name="Content Placeholder 5">
            <a:extLst>
              <a:ext uri="{FF2B5EF4-FFF2-40B4-BE49-F238E27FC236}">
                <a16:creationId xmlns:a16="http://schemas.microsoft.com/office/drawing/2014/main" id="{0EA6E658-E133-4CDD-9415-102ACB6CDF35}"/>
              </a:ext>
            </a:extLst>
          </p:cNvPr>
          <p:cNvSpPr>
            <a:spLocks noGrp="1"/>
          </p:cNvSpPr>
          <p:nvPr>
            <p:ph sz="quarter" idx="13"/>
          </p:nvPr>
        </p:nvSpPr>
        <p:spPr>
          <a:xfrm>
            <a:off x="457200" y="1971192"/>
            <a:ext cx="8229600" cy="4434275"/>
          </a:xfrm>
        </p:spPr>
        <p:txBody>
          <a:bodyPr/>
          <a:lstStyle/>
          <a:p>
            <a:r>
              <a:rPr lang="en-US" altLang="en-US" dirty="0"/>
              <a:t>Pathophysiology</a:t>
            </a:r>
          </a:p>
          <a:p>
            <a:pPr lvl="1"/>
            <a:r>
              <a:rPr lang="en-US" altLang="en-US" dirty="0"/>
              <a:t>P</a:t>
            </a:r>
            <a:r>
              <a:rPr lang="en-US" altLang="en-US" sz="100" dirty="0"/>
              <a:t> </a:t>
            </a:r>
            <a:r>
              <a:rPr lang="en-US" altLang="en-US" dirty="0"/>
              <a:t>F</a:t>
            </a:r>
            <a:r>
              <a:rPr lang="en-US" altLang="en-US" sz="100" dirty="0"/>
              <a:t> </a:t>
            </a:r>
            <a:r>
              <a:rPr lang="en-US" altLang="en-US" dirty="0"/>
              <a:t>4 released from </a:t>
            </a:r>
            <a:r>
              <a:rPr lang="en-US" altLang="en-US" i="1" dirty="0">
                <a:cs typeface="Times New Roman" panose="02020603050405020304" pitchFamily="18" charset="0"/>
              </a:rPr>
              <a:t>α</a:t>
            </a:r>
            <a:r>
              <a:rPr lang="en-US" altLang="en-US" dirty="0"/>
              <a:t>-granules during activation</a:t>
            </a:r>
          </a:p>
          <a:p>
            <a:pPr lvl="1"/>
            <a:r>
              <a:rPr lang="en-US" altLang="en-US" dirty="0"/>
              <a:t>Nonspecific binding to circulating heparin</a:t>
            </a:r>
          </a:p>
          <a:p>
            <a:pPr lvl="1"/>
            <a:r>
              <a:rPr lang="en-US" altLang="en-US" dirty="0"/>
              <a:t>Antibodies produced to heparin/P</a:t>
            </a:r>
            <a:r>
              <a:rPr lang="en-US" altLang="en-US" sz="100" dirty="0"/>
              <a:t> </a:t>
            </a:r>
            <a:r>
              <a:rPr lang="en-US" altLang="en-US" dirty="0"/>
              <a:t>F</a:t>
            </a:r>
            <a:r>
              <a:rPr lang="en-US" altLang="en-US" sz="100" dirty="0"/>
              <a:t> </a:t>
            </a:r>
            <a:r>
              <a:rPr lang="en-US" altLang="en-US" dirty="0"/>
              <a:t>4 complex and attach to platelet surface via </a:t>
            </a:r>
            <a:r>
              <a:rPr lang="en-US" altLang="en-US" dirty="0" err="1"/>
              <a:t>Fc</a:t>
            </a:r>
            <a:r>
              <a:rPr lang="en-US" altLang="en-US" i="1" dirty="0" err="1">
                <a:cs typeface="Times New Roman" panose="02020603050405020304" pitchFamily="18" charset="0"/>
              </a:rPr>
              <a:t>γ</a:t>
            </a:r>
            <a:r>
              <a:rPr lang="en-US" altLang="en-US" dirty="0" err="1"/>
              <a:t>I</a:t>
            </a:r>
            <a:r>
              <a:rPr lang="en-US" altLang="en-US" sz="100" dirty="0"/>
              <a:t> </a:t>
            </a:r>
            <a:r>
              <a:rPr lang="en-US" altLang="en-US" dirty="0"/>
              <a:t>I</a:t>
            </a:r>
            <a:r>
              <a:rPr lang="en-US" altLang="en-US" sz="100" dirty="0"/>
              <a:t> </a:t>
            </a:r>
            <a:r>
              <a:rPr lang="en-US" altLang="en-US" dirty="0"/>
              <a:t>a receptors</a:t>
            </a:r>
          </a:p>
          <a:p>
            <a:pPr lvl="1"/>
            <a:r>
              <a:rPr lang="en-US" altLang="en-US" dirty="0"/>
              <a:t>Results in:</a:t>
            </a:r>
          </a:p>
          <a:p>
            <a:pPr lvl="2"/>
            <a:r>
              <a:rPr lang="en-US" altLang="en-US" dirty="0"/>
              <a:t>Increased platelet clearance and thrombocytopenia</a:t>
            </a:r>
          </a:p>
          <a:p>
            <a:pPr lvl="2"/>
            <a:r>
              <a:rPr lang="en-US" altLang="en-US" dirty="0"/>
              <a:t>Platelet activation and aggregation</a:t>
            </a:r>
          </a:p>
        </p:txBody>
      </p:sp>
    </p:spTree>
    <p:extLst>
      <p:ext uri="{BB962C8B-B14F-4D97-AF65-F5344CB8AC3E}">
        <p14:creationId xmlns:p14="http://schemas.microsoft.com/office/powerpoint/2010/main" val="19077024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43A9A1-416F-4309-9D01-6F7DE055D8B4}"/>
              </a:ext>
            </a:extLst>
          </p:cNvPr>
          <p:cNvSpPr>
            <a:spLocks noGrp="1"/>
          </p:cNvSpPr>
          <p:nvPr>
            <p:ph type="title"/>
          </p:nvPr>
        </p:nvSpPr>
        <p:spPr/>
        <p:txBody>
          <a:bodyPr/>
          <a:lstStyle/>
          <a:p>
            <a:r>
              <a:rPr lang="en-US" dirty="0"/>
              <a:t>H</a:t>
            </a:r>
            <a:r>
              <a:rPr lang="en-US" sz="100" dirty="0"/>
              <a:t> </a:t>
            </a:r>
            <a:r>
              <a:rPr lang="en-US" dirty="0"/>
              <a:t>I</a:t>
            </a:r>
            <a:r>
              <a:rPr lang="en-US" sz="100" dirty="0"/>
              <a:t> </a:t>
            </a:r>
            <a:r>
              <a:rPr lang="en-US" dirty="0"/>
              <a:t>T </a:t>
            </a:r>
            <a:r>
              <a:rPr lang="en-US" sz="2000" b="0" dirty="0"/>
              <a:t>(2 of 5)</a:t>
            </a:r>
          </a:p>
        </p:txBody>
      </p:sp>
      <p:sp>
        <p:nvSpPr>
          <p:cNvPr id="6" name="Content Placeholder 5">
            <a:extLst>
              <a:ext uri="{FF2B5EF4-FFF2-40B4-BE49-F238E27FC236}">
                <a16:creationId xmlns:a16="http://schemas.microsoft.com/office/drawing/2014/main" id="{0EA6E658-E133-4CDD-9415-102ACB6CDF35}"/>
              </a:ext>
            </a:extLst>
          </p:cNvPr>
          <p:cNvSpPr>
            <a:spLocks noGrp="1"/>
          </p:cNvSpPr>
          <p:nvPr>
            <p:ph sz="quarter" idx="13"/>
          </p:nvPr>
        </p:nvSpPr>
        <p:spPr>
          <a:xfrm>
            <a:off x="457200" y="1928860"/>
            <a:ext cx="8382000" cy="4434275"/>
          </a:xfrm>
        </p:spPr>
        <p:txBody>
          <a:bodyPr/>
          <a:lstStyle/>
          <a:p>
            <a:r>
              <a:rPr lang="en-US" altLang="en-US" dirty="0">
                <a:cs typeface="Calibri" panose="020F0502020204030204" pitchFamily="34" charset="0"/>
              </a:rPr>
              <a:t>Pathophysiology</a:t>
            </a:r>
          </a:p>
          <a:p>
            <a:pPr lvl="1"/>
            <a:r>
              <a:rPr lang="en-US" altLang="en-US" dirty="0">
                <a:cs typeface="Calibri" panose="020F0502020204030204" pitchFamily="34" charset="0"/>
              </a:rPr>
              <a:t>Immune response to heparin exposure</a:t>
            </a:r>
          </a:p>
          <a:p>
            <a:pPr lvl="2"/>
            <a:r>
              <a:rPr lang="en-US" altLang="en-US" dirty="0">
                <a:cs typeface="Calibri" panose="020F0502020204030204" pitchFamily="34" charset="0"/>
              </a:rPr>
              <a:t>Directed against heparin-platelet factor 4 complexes</a:t>
            </a:r>
          </a:p>
          <a:p>
            <a:pPr lvl="1"/>
            <a:r>
              <a:rPr lang="en-US" altLang="en-US" dirty="0">
                <a:cs typeface="Calibri" panose="020F0502020204030204" pitchFamily="34" charset="0"/>
              </a:rPr>
              <a:t>Results in thrombin-driven coagulopathy</a:t>
            </a:r>
          </a:p>
          <a:p>
            <a:pPr lvl="1"/>
            <a:r>
              <a:rPr lang="en-US" altLang="en-US" dirty="0">
                <a:cs typeface="Calibri" panose="020F0502020204030204" pitchFamily="34" charset="0"/>
              </a:rPr>
              <a:t>Thrombosis</a:t>
            </a:r>
          </a:p>
          <a:p>
            <a:pPr lvl="2"/>
            <a:r>
              <a:rPr lang="en-US" altLang="en-US" dirty="0">
                <a:cs typeface="Calibri" panose="020F0502020204030204" pitchFamily="34" charset="0"/>
              </a:rPr>
              <a:t>Associated with high morbidity and mortality</a:t>
            </a:r>
          </a:p>
          <a:p>
            <a:pPr lvl="1"/>
            <a:r>
              <a:rPr lang="en-US" altLang="en-US" dirty="0">
                <a:cs typeface="Calibri" panose="020F0502020204030204" pitchFamily="34" charset="0"/>
              </a:rPr>
              <a:t>May present with thrombocytopenia</a:t>
            </a:r>
          </a:p>
          <a:p>
            <a:pPr lvl="2"/>
            <a:r>
              <a:rPr lang="en-US" altLang="en-US" dirty="0">
                <a:cs typeface="Calibri" panose="020F0502020204030204" pitchFamily="34" charset="0"/>
              </a:rPr>
              <a:t>With thrombotic complications (H</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T)</a:t>
            </a:r>
          </a:p>
          <a:p>
            <a:pPr lvl="2"/>
            <a:r>
              <a:rPr lang="en-US" altLang="en-US" dirty="0">
                <a:cs typeface="Calibri" panose="020F0502020204030204" pitchFamily="34" charset="0"/>
              </a:rPr>
              <a:t>Without thrombosis (isolated H</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T)</a:t>
            </a:r>
          </a:p>
        </p:txBody>
      </p:sp>
    </p:spTree>
    <p:extLst>
      <p:ext uri="{BB962C8B-B14F-4D97-AF65-F5344CB8AC3E}">
        <p14:creationId xmlns:p14="http://schemas.microsoft.com/office/powerpoint/2010/main" val="38092321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43A9A1-416F-4309-9D01-6F7DE055D8B4}"/>
              </a:ext>
            </a:extLst>
          </p:cNvPr>
          <p:cNvSpPr>
            <a:spLocks noGrp="1"/>
          </p:cNvSpPr>
          <p:nvPr>
            <p:ph type="title"/>
          </p:nvPr>
        </p:nvSpPr>
        <p:spPr/>
        <p:txBody>
          <a:bodyPr/>
          <a:lstStyle/>
          <a:p>
            <a:r>
              <a:rPr lang="en-US" dirty="0"/>
              <a:t>H</a:t>
            </a:r>
            <a:r>
              <a:rPr lang="en-US" sz="100" dirty="0"/>
              <a:t> </a:t>
            </a:r>
            <a:r>
              <a:rPr lang="en-US" dirty="0"/>
              <a:t>I</a:t>
            </a:r>
            <a:r>
              <a:rPr lang="en-US" sz="100" dirty="0"/>
              <a:t> </a:t>
            </a:r>
            <a:r>
              <a:rPr lang="en-US" dirty="0"/>
              <a:t>T </a:t>
            </a:r>
            <a:r>
              <a:rPr lang="en-US" sz="2000" b="0" dirty="0"/>
              <a:t>(3 of 5)</a:t>
            </a:r>
          </a:p>
        </p:txBody>
      </p:sp>
      <p:sp>
        <p:nvSpPr>
          <p:cNvPr id="6" name="Content Placeholder 5">
            <a:extLst>
              <a:ext uri="{FF2B5EF4-FFF2-40B4-BE49-F238E27FC236}">
                <a16:creationId xmlns:a16="http://schemas.microsoft.com/office/drawing/2014/main" id="{0EA6E658-E133-4CDD-9415-102ACB6CDF35}"/>
              </a:ext>
            </a:extLst>
          </p:cNvPr>
          <p:cNvSpPr>
            <a:spLocks noGrp="1"/>
          </p:cNvSpPr>
          <p:nvPr>
            <p:ph sz="quarter" idx="13"/>
          </p:nvPr>
        </p:nvSpPr>
        <p:spPr>
          <a:xfrm>
            <a:off x="457200" y="1928859"/>
            <a:ext cx="8382000" cy="4434275"/>
          </a:xfrm>
        </p:spPr>
        <p:txBody>
          <a:bodyPr/>
          <a:lstStyle/>
          <a:p>
            <a:r>
              <a:rPr lang="en-US" altLang="en-US" dirty="0"/>
              <a:t>Clinical presentation</a:t>
            </a:r>
          </a:p>
          <a:p>
            <a:pPr lvl="1"/>
            <a:r>
              <a:rPr lang="en-US" altLang="en-US" dirty="0"/>
              <a:t>Activation of coagulation system and thrombosis</a:t>
            </a:r>
          </a:p>
          <a:p>
            <a:pPr lvl="1"/>
            <a:r>
              <a:rPr lang="en-US" altLang="en-US" dirty="0"/>
              <a:t>3% of patients on U</a:t>
            </a:r>
            <a:r>
              <a:rPr lang="en-US" altLang="en-US" sz="100" dirty="0"/>
              <a:t> </a:t>
            </a:r>
            <a:r>
              <a:rPr lang="en-US" altLang="en-US" dirty="0"/>
              <a:t>F</a:t>
            </a:r>
            <a:r>
              <a:rPr lang="en-US" altLang="en-US" sz="100" dirty="0"/>
              <a:t> </a:t>
            </a:r>
            <a:r>
              <a:rPr lang="en-US" altLang="en-US" dirty="0"/>
              <a:t>H will develop thrombocytopenia</a:t>
            </a:r>
          </a:p>
          <a:p>
            <a:pPr lvl="2"/>
            <a:r>
              <a:rPr lang="en-US" altLang="en-US" dirty="0"/>
              <a:t>Risk is greater with use of U</a:t>
            </a:r>
            <a:r>
              <a:rPr lang="en-US" altLang="en-US" sz="100" dirty="0"/>
              <a:t> </a:t>
            </a:r>
            <a:r>
              <a:rPr lang="en-US" altLang="en-US" dirty="0"/>
              <a:t>F</a:t>
            </a:r>
            <a:r>
              <a:rPr lang="en-US" altLang="en-US" sz="100" dirty="0"/>
              <a:t> </a:t>
            </a:r>
            <a:r>
              <a:rPr lang="en-US" altLang="en-US" dirty="0"/>
              <a:t>H than L</a:t>
            </a:r>
            <a:r>
              <a:rPr lang="en-US" altLang="en-US" sz="100" dirty="0"/>
              <a:t> </a:t>
            </a:r>
            <a:r>
              <a:rPr lang="en-US" altLang="en-US" dirty="0"/>
              <a:t>M</a:t>
            </a:r>
            <a:r>
              <a:rPr lang="en-US" altLang="en-US" sz="100" dirty="0"/>
              <a:t> </a:t>
            </a:r>
            <a:r>
              <a:rPr lang="en-US" altLang="en-US" dirty="0"/>
              <a:t>W</a:t>
            </a:r>
            <a:r>
              <a:rPr lang="en-US" altLang="en-US" sz="100" dirty="0"/>
              <a:t> </a:t>
            </a:r>
            <a:r>
              <a:rPr lang="en-US" altLang="en-US" dirty="0"/>
              <a:t>H</a:t>
            </a:r>
          </a:p>
          <a:p>
            <a:pPr lvl="2"/>
            <a:r>
              <a:rPr lang="en-US" altLang="en-US" dirty="0">
                <a:cs typeface="Lucida Grande" pitchFamily="-106" charset="0"/>
              </a:rPr>
              <a:t>⅓ </a:t>
            </a:r>
            <a:r>
              <a:rPr lang="en-US" altLang="en-US" dirty="0"/>
              <a:t>develop thrombosis</a:t>
            </a:r>
          </a:p>
          <a:p>
            <a:pPr lvl="2"/>
            <a:r>
              <a:rPr lang="en-US" altLang="en-US" dirty="0"/>
              <a:t>Platelet count ↓ → discontinue heparin</a:t>
            </a:r>
          </a:p>
          <a:p>
            <a:pPr lvl="1"/>
            <a:r>
              <a:rPr lang="en-US" altLang="en-US" dirty="0"/>
              <a:t>Most common complications</a:t>
            </a:r>
          </a:p>
          <a:p>
            <a:pPr lvl="2"/>
            <a:r>
              <a:rPr lang="en-US" altLang="en-US" dirty="0"/>
              <a:t>Venous-D</a:t>
            </a:r>
            <a:r>
              <a:rPr lang="en-US" altLang="en-US" sz="100" dirty="0"/>
              <a:t> </a:t>
            </a:r>
            <a:r>
              <a:rPr lang="en-US" altLang="en-US" dirty="0"/>
              <a:t>V</a:t>
            </a:r>
            <a:r>
              <a:rPr lang="en-US" altLang="en-US" sz="100" dirty="0"/>
              <a:t> </a:t>
            </a:r>
            <a:r>
              <a:rPr lang="en-US" altLang="en-US" dirty="0"/>
              <a:t>T and P</a:t>
            </a:r>
            <a:r>
              <a:rPr lang="en-US" altLang="en-US" sz="100" dirty="0"/>
              <a:t> </a:t>
            </a:r>
            <a:r>
              <a:rPr lang="en-US" altLang="en-US" dirty="0"/>
              <a:t>E</a:t>
            </a:r>
          </a:p>
          <a:p>
            <a:pPr lvl="2"/>
            <a:r>
              <a:rPr lang="en-US" altLang="en-US" dirty="0"/>
              <a:t>Arterial-acute limb ischemia or thrombotic stroke</a:t>
            </a:r>
          </a:p>
        </p:txBody>
      </p:sp>
    </p:spTree>
    <p:extLst>
      <p:ext uri="{BB962C8B-B14F-4D97-AF65-F5344CB8AC3E}">
        <p14:creationId xmlns:p14="http://schemas.microsoft.com/office/powerpoint/2010/main" val="22138671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43A9A1-416F-4309-9D01-6F7DE055D8B4}"/>
              </a:ext>
            </a:extLst>
          </p:cNvPr>
          <p:cNvSpPr>
            <a:spLocks noGrp="1"/>
          </p:cNvSpPr>
          <p:nvPr>
            <p:ph type="title"/>
          </p:nvPr>
        </p:nvSpPr>
        <p:spPr/>
        <p:txBody>
          <a:bodyPr/>
          <a:lstStyle/>
          <a:p>
            <a:r>
              <a:rPr lang="en-US" dirty="0"/>
              <a:t>H</a:t>
            </a:r>
            <a:r>
              <a:rPr lang="en-US" sz="100" dirty="0"/>
              <a:t> </a:t>
            </a:r>
            <a:r>
              <a:rPr lang="en-US" dirty="0"/>
              <a:t>I</a:t>
            </a:r>
            <a:r>
              <a:rPr lang="en-US" sz="100" dirty="0"/>
              <a:t> </a:t>
            </a:r>
            <a:r>
              <a:rPr lang="en-US" dirty="0"/>
              <a:t>T </a:t>
            </a:r>
            <a:r>
              <a:rPr lang="en-US" sz="2000" b="0" dirty="0"/>
              <a:t>(4 of 5)</a:t>
            </a:r>
          </a:p>
        </p:txBody>
      </p:sp>
      <p:sp>
        <p:nvSpPr>
          <p:cNvPr id="6" name="Content Placeholder 5">
            <a:extLst>
              <a:ext uri="{FF2B5EF4-FFF2-40B4-BE49-F238E27FC236}">
                <a16:creationId xmlns:a16="http://schemas.microsoft.com/office/drawing/2014/main" id="{0EA6E658-E133-4CDD-9415-102ACB6CDF35}"/>
              </a:ext>
            </a:extLst>
          </p:cNvPr>
          <p:cNvSpPr>
            <a:spLocks noGrp="1"/>
          </p:cNvSpPr>
          <p:nvPr>
            <p:ph sz="quarter" idx="13"/>
          </p:nvPr>
        </p:nvSpPr>
        <p:spPr>
          <a:xfrm>
            <a:off x="457200" y="1822512"/>
            <a:ext cx="7736541" cy="4835509"/>
          </a:xfrm>
        </p:spPr>
        <p:txBody>
          <a:bodyPr/>
          <a:lstStyle/>
          <a:p>
            <a:r>
              <a:rPr lang="en-US" altLang="en-US" sz="2200" dirty="0"/>
              <a:t>Laboratory evaluation</a:t>
            </a:r>
          </a:p>
          <a:p>
            <a:pPr lvl="1"/>
            <a:r>
              <a:rPr lang="en-US" altLang="en-US" sz="2200" dirty="0"/>
              <a:t>Requires evidence of anti-P</a:t>
            </a:r>
            <a:r>
              <a:rPr lang="en-US" altLang="en-US" sz="100" dirty="0"/>
              <a:t> </a:t>
            </a:r>
            <a:r>
              <a:rPr lang="en-US" altLang="en-US" sz="2200" dirty="0"/>
              <a:t>F</a:t>
            </a:r>
            <a:r>
              <a:rPr lang="en-US" altLang="en-US" sz="100" dirty="0"/>
              <a:t> </a:t>
            </a:r>
            <a:r>
              <a:rPr lang="en-US" altLang="en-US" sz="2200" dirty="0"/>
              <a:t>4/heparin antibodies</a:t>
            </a:r>
          </a:p>
          <a:p>
            <a:pPr lvl="1"/>
            <a:r>
              <a:rPr lang="en-US" altLang="en-US" sz="2200" dirty="0"/>
              <a:t>Functional </a:t>
            </a:r>
            <a:r>
              <a:rPr lang="en-US" sz="2200" dirty="0"/>
              <a:t>platelet activation </a:t>
            </a:r>
            <a:r>
              <a:rPr lang="en-US" altLang="en-US" sz="2200" dirty="0"/>
              <a:t>assays-measure ability of H</a:t>
            </a:r>
            <a:r>
              <a:rPr lang="en-US" altLang="en-US" sz="100" dirty="0"/>
              <a:t> </a:t>
            </a:r>
            <a:r>
              <a:rPr lang="en-US" altLang="en-US" sz="2200" dirty="0"/>
              <a:t>I</a:t>
            </a:r>
            <a:r>
              <a:rPr lang="en-US" altLang="en-US" sz="100" dirty="0"/>
              <a:t> </a:t>
            </a:r>
            <a:r>
              <a:rPr lang="en-US" altLang="en-US" sz="2200" dirty="0"/>
              <a:t>T-I</a:t>
            </a:r>
            <a:r>
              <a:rPr lang="en-US" altLang="en-US" sz="100" dirty="0"/>
              <a:t> </a:t>
            </a:r>
            <a:r>
              <a:rPr lang="en-US" altLang="en-US" sz="2200" dirty="0"/>
              <a:t>g</a:t>
            </a:r>
            <a:r>
              <a:rPr lang="en-US" altLang="en-US" sz="100" dirty="0"/>
              <a:t> </a:t>
            </a:r>
            <a:r>
              <a:rPr lang="en-US" altLang="en-US" sz="2200" dirty="0" err="1"/>
              <a:t>G</a:t>
            </a:r>
            <a:r>
              <a:rPr lang="en-US" altLang="en-US" sz="2200" dirty="0"/>
              <a:t> to activate platelets</a:t>
            </a:r>
          </a:p>
          <a:p>
            <a:pPr lvl="2"/>
            <a:r>
              <a:rPr lang="en-US" altLang="en-US" sz="2200" dirty="0"/>
              <a:t>S</a:t>
            </a:r>
            <a:r>
              <a:rPr lang="en-US" altLang="en-US" sz="100" dirty="0"/>
              <a:t> </a:t>
            </a:r>
            <a:r>
              <a:rPr lang="en-US" altLang="en-US" sz="2200" dirty="0"/>
              <a:t>R</a:t>
            </a:r>
            <a:r>
              <a:rPr lang="en-US" altLang="en-US" sz="100" dirty="0"/>
              <a:t> </a:t>
            </a:r>
            <a:r>
              <a:rPr lang="en-US" altLang="en-US" sz="2200" dirty="0"/>
              <a:t>A-Serotonin release assay</a:t>
            </a:r>
          </a:p>
          <a:p>
            <a:pPr lvl="2"/>
            <a:r>
              <a:rPr lang="en-US" altLang="en-US" sz="2200" dirty="0"/>
              <a:t>Flow cytometry</a:t>
            </a:r>
          </a:p>
          <a:p>
            <a:pPr lvl="2"/>
            <a:r>
              <a:rPr lang="en-US" altLang="en-US" sz="2200" dirty="0"/>
              <a:t>Heparin-induced platelet activation assay (H</a:t>
            </a:r>
            <a:r>
              <a:rPr lang="en-US" altLang="en-US" sz="100" dirty="0"/>
              <a:t> </a:t>
            </a:r>
            <a:r>
              <a:rPr lang="en-US" altLang="en-US" sz="2200" dirty="0"/>
              <a:t>I</a:t>
            </a:r>
            <a:r>
              <a:rPr lang="en-US" altLang="en-US" sz="100" dirty="0"/>
              <a:t> </a:t>
            </a:r>
            <a:r>
              <a:rPr lang="en-US" altLang="en-US" sz="2200" dirty="0"/>
              <a:t>P</a:t>
            </a:r>
            <a:r>
              <a:rPr lang="en-US" altLang="en-US" sz="100" dirty="0"/>
              <a:t> </a:t>
            </a:r>
            <a:r>
              <a:rPr lang="en-US" altLang="en-US" sz="2200" dirty="0"/>
              <a:t>A)</a:t>
            </a:r>
          </a:p>
          <a:p>
            <a:pPr lvl="1"/>
            <a:r>
              <a:rPr lang="en-US" altLang="en-US" sz="2200" dirty="0"/>
              <a:t>Immunoassays</a:t>
            </a:r>
          </a:p>
          <a:p>
            <a:pPr lvl="2"/>
            <a:r>
              <a:rPr lang="en-US" altLang="en-US" sz="2200" dirty="0"/>
              <a:t>E</a:t>
            </a:r>
            <a:r>
              <a:rPr lang="en-US" altLang="en-US" sz="100" dirty="0"/>
              <a:t> </a:t>
            </a:r>
            <a:r>
              <a:rPr lang="en-US" altLang="en-US" sz="2200" dirty="0"/>
              <a:t>L</a:t>
            </a:r>
            <a:r>
              <a:rPr lang="en-US" altLang="en-US" sz="100" dirty="0"/>
              <a:t> </a:t>
            </a:r>
            <a:r>
              <a:rPr lang="en-US" altLang="en-US" sz="2200" dirty="0"/>
              <a:t>I</a:t>
            </a:r>
            <a:r>
              <a:rPr lang="en-US" altLang="en-US" sz="100" dirty="0"/>
              <a:t> </a:t>
            </a:r>
            <a:r>
              <a:rPr lang="en-US" altLang="en-US" sz="2200" dirty="0"/>
              <a:t>S</a:t>
            </a:r>
            <a:r>
              <a:rPr lang="en-US" altLang="en-US" sz="100" dirty="0"/>
              <a:t> </a:t>
            </a:r>
            <a:r>
              <a:rPr lang="en-US" altLang="en-US" sz="2200" dirty="0"/>
              <a:t>A assays for anti-P</a:t>
            </a:r>
            <a:r>
              <a:rPr lang="en-US" altLang="en-US" sz="100" dirty="0"/>
              <a:t> </a:t>
            </a:r>
            <a:r>
              <a:rPr lang="en-US" altLang="en-US" sz="2200" dirty="0"/>
              <a:t>F</a:t>
            </a:r>
            <a:r>
              <a:rPr lang="en-US" altLang="en-US" sz="100" dirty="0"/>
              <a:t> </a:t>
            </a:r>
            <a:r>
              <a:rPr lang="en-US" altLang="en-US" sz="2200" dirty="0"/>
              <a:t>4/heparin antibodies</a:t>
            </a:r>
          </a:p>
          <a:p>
            <a:pPr lvl="1"/>
            <a:r>
              <a:rPr lang="en-US" altLang="en-US" sz="2200" dirty="0"/>
              <a:t>Both assays have similar sensitivity</a:t>
            </a:r>
          </a:p>
          <a:p>
            <a:pPr lvl="1"/>
            <a:r>
              <a:rPr lang="en-US" altLang="en-US" sz="2200" dirty="0"/>
              <a:t>Functional assays have greater specificity, lower sensitivity</a:t>
            </a:r>
          </a:p>
        </p:txBody>
      </p:sp>
    </p:spTree>
    <p:extLst>
      <p:ext uri="{BB962C8B-B14F-4D97-AF65-F5344CB8AC3E}">
        <p14:creationId xmlns:p14="http://schemas.microsoft.com/office/powerpoint/2010/main" val="12740859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43A9A1-416F-4309-9D01-6F7DE055D8B4}"/>
              </a:ext>
            </a:extLst>
          </p:cNvPr>
          <p:cNvSpPr>
            <a:spLocks noGrp="1"/>
          </p:cNvSpPr>
          <p:nvPr>
            <p:ph type="title"/>
          </p:nvPr>
        </p:nvSpPr>
        <p:spPr/>
        <p:txBody>
          <a:bodyPr/>
          <a:lstStyle/>
          <a:p>
            <a:r>
              <a:rPr lang="en-US" dirty="0"/>
              <a:t>H</a:t>
            </a:r>
            <a:r>
              <a:rPr lang="en-US" sz="100" dirty="0"/>
              <a:t> </a:t>
            </a:r>
            <a:r>
              <a:rPr lang="en-US" dirty="0"/>
              <a:t>I</a:t>
            </a:r>
            <a:r>
              <a:rPr lang="en-US" sz="100" dirty="0"/>
              <a:t> </a:t>
            </a:r>
            <a:r>
              <a:rPr lang="en-US" dirty="0"/>
              <a:t>T </a:t>
            </a:r>
            <a:r>
              <a:rPr lang="en-US" sz="2000" b="0" dirty="0"/>
              <a:t>(5 of 5)</a:t>
            </a:r>
          </a:p>
        </p:txBody>
      </p:sp>
      <p:sp>
        <p:nvSpPr>
          <p:cNvPr id="6" name="Content Placeholder 5">
            <a:extLst>
              <a:ext uri="{FF2B5EF4-FFF2-40B4-BE49-F238E27FC236}">
                <a16:creationId xmlns:a16="http://schemas.microsoft.com/office/drawing/2014/main" id="{0EA6E658-E133-4CDD-9415-102ACB6CDF35}"/>
              </a:ext>
            </a:extLst>
          </p:cNvPr>
          <p:cNvSpPr>
            <a:spLocks noGrp="1"/>
          </p:cNvSpPr>
          <p:nvPr>
            <p:ph sz="quarter" idx="13"/>
          </p:nvPr>
        </p:nvSpPr>
        <p:spPr>
          <a:xfrm>
            <a:off x="457200" y="1954259"/>
            <a:ext cx="8382000" cy="4434275"/>
          </a:xfrm>
        </p:spPr>
        <p:txBody>
          <a:bodyPr/>
          <a:lstStyle/>
          <a:p>
            <a:r>
              <a:rPr lang="en-US" altLang="en-US" dirty="0">
                <a:cs typeface="Calibri" panose="020F0502020204030204" pitchFamily="34" charset="0"/>
              </a:rPr>
              <a:t>Therapy</a:t>
            </a:r>
          </a:p>
          <a:p>
            <a:pPr lvl="1"/>
            <a:r>
              <a:rPr lang="en-US" altLang="en-US" dirty="0">
                <a:cs typeface="Calibri" panose="020F0502020204030204" pitchFamily="34" charset="0"/>
              </a:rPr>
              <a:t>Monitor platelet count</a:t>
            </a:r>
          </a:p>
          <a:p>
            <a:pPr lvl="2"/>
            <a:r>
              <a:rPr lang="en-US" altLang="en-US" dirty="0">
                <a:cs typeface="Calibri" panose="020F0502020204030204" pitchFamily="34" charset="0"/>
              </a:rPr>
              <a:t>If count falls, discontinue heparin and use another anticoagulant</a:t>
            </a:r>
          </a:p>
          <a:p>
            <a:pPr lvl="3"/>
            <a:r>
              <a:rPr lang="en-US" altLang="en-US" dirty="0">
                <a:cs typeface="Calibri" panose="020F0502020204030204" pitchFamily="34" charset="0"/>
              </a:rPr>
              <a:t>L</a:t>
            </a:r>
            <a:r>
              <a:rPr lang="en-US" altLang="en-US" sz="100" dirty="0">
                <a:cs typeface="Calibri" panose="020F0502020204030204" pitchFamily="34" charset="0"/>
              </a:rPr>
              <a:t> </a:t>
            </a:r>
            <a:r>
              <a:rPr lang="en-US" altLang="en-US" dirty="0">
                <a:cs typeface="Calibri" panose="020F0502020204030204" pitchFamily="34" charset="0"/>
              </a:rPr>
              <a:t>M</a:t>
            </a:r>
            <a:r>
              <a:rPr lang="en-US" altLang="en-US" sz="100" dirty="0">
                <a:cs typeface="Calibri" panose="020F0502020204030204" pitchFamily="34" charset="0"/>
              </a:rPr>
              <a:t> </a:t>
            </a:r>
            <a:r>
              <a:rPr lang="en-US" altLang="en-US" dirty="0">
                <a:cs typeface="Calibri" panose="020F0502020204030204" pitchFamily="34" charset="0"/>
              </a:rPr>
              <a:t>W</a:t>
            </a:r>
            <a:r>
              <a:rPr lang="en-US" altLang="en-US" sz="100" dirty="0">
                <a:cs typeface="Calibri" panose="020F0502020204030204" pitchFamily="34" charset="0"/>
              </a:rPr>
              <a:t> </a:t>
            </a:r>
            <a:r>
              <a:rPr lang="en-US" altLang="en-US" dirty="0">
                <a:cs typeface="Calibri" panose="020F0502020204030204" pitchFamily="34" charset="0"/>
              </a:rPr>
              <a:t>H cannot be used</a:t>
            </a:r>
          </a:p>
          <a:p>
            <a:pPr lvl="1"/>
            <a:r>
              <a:rPr lang="en-US" altLang="en-US" dirty="0">
                <a:cs typeface="Calibri" panose="020F0502020204030204" pitchFamily="34" charset="0"/>
              </a:rPr>
              <a:t>Establish adequate anticoagulation and normal platelet count before starting oral anticoagulants</a:t>
            </a:r>
          </a:p>
        </p:txBody>
      </p:sp>
    </p:spTree>
    <p:extLst>
      <p:ext uri="{BB962C8B-B14F-4D97-AF65-F5344CB8AC3E}">
        <p14:creationId xmlns:p14="http://schemas.microsoft.com/office/powerpoint/2010/main" val="22298860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2B03-FC2A-4716-9CEA-0ACB39D9F724}"/>
              </a:ext>
            </a:extLst>
          </p:cNvPr>
          <p:cNvSpPr>
            <a:spLocks noGrp="1"/>
          </p:cNvSpPr>
          <p:nvPr>
            <p:ph type="title"/>
          </p:nvPr>
        </p:nvSpPr>
        <p:spPr/>
        <p:txBody>
          <a:bodyPr/>
          <a:lstStyle/>
          <a:p>
            <a:r>
              <a:rPr lang="en-US" dirty="0"/>
              <a:t>Thrombotic Microangiopathies</a:t>
            </a:r>
          </a:p>
        </p:txBody>
      </p:sp>
      <p:sp>
        <p:nvSpPr>
          <p:cNvPr id="3" name="Content Placeholder 2">
            <a:extLst>
              <a:ext uri="{FF2B5EF4-FFF2-40B4-BE49-F238E27FC236}">
                <a16:creationId xmlns:a16="http://schemas.microsoft.com/office/drawing/2014/main" id="{46095327-075A-4D78-8B02-326B643FE991}"/>
              </a:ext>
            </a:extLst>
          </p:cNvPr>
          <p:cNvSpPr>
            <a:spLocks noGrp="1"/>
          </p:cNvSpPr>
          <p:nvPr>
            <p:ph sz="quarter" idx="13"/>
          </p:nvPr>
        </p:nvSpPr>
        <p:spPr>
          <a:xfrm>
            <a:off x="457200" y="1920393"/>
            <a:ext cx="8229600" cy="4434275"/>
          </a:xfrm>
        </p:spPr>
        <p:txBody>
          <a:bodyPr/>
          <a:lstStyle/>
          <a:p>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M</a:t>
            </a:r>
            <a:r>
              <a:rPr lang="en-US" altLang="en-US" sz="100" dirty="0">
                <a:cs typeface="Calibri" panose="020F0502020204030204" pitchFamily="34" charset="0"/>
              </a:rPr>
              <a:t> </a:t>
            </a:r>
            <a:r>
              <a:rPr lang="en-US" altLang="en-US" dirty="0">
                <a:cs typeface="Calibri" panose="020F0502020204030204" pitchFamily="34" charset="0"/>
              </a:rPr>
              <a:t>A</a:t>
            </a:r>
          </a:p>
          <a:p>
            <a:pPr lvl="1"/>
            <a:r>
              <a:rPr lang="en-US" altLang="en-US" dirty="0">
                <a:cs typeface="Calibri" panose="020F0502020204030204" pitchFamily="34" charset="0"/>
              </a:rPr>
              <a:t>Clinical disorders characterized by presence of</a:t>
            </a:r>
          </a:p>
          <a:p>
            <a:pPr lvl="2"/>
            <a:r>
              <a:rPr lang="en-US" altLang="en-US" dirty="0">
                <a:cs typeface="Calibri" panose="020F0502020204030204" pitchFamily="34" charset="0"/>
              </a:rPr>
              <a:t>Microangiopathic hemolytic anemia (M</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H</a:t>
            </a:r>
            <a:r>
              <a:rPr lang="en-US" altLang="en-US" sz="100" dirty="0">
                <a:cs typeface="Calibri" panose="020F0502020204030204" pitchFamily="34" charset="0"/>
              </a:rPr>
              <a:t> </a:t>
            </a:r>
            <a:r>
              <a:rPr lang="en-US" altLang="en-US" dirty="0">
                <a:cs typeface="Calibri" panose="020F0502020204030204" pitchFamily="34" charset="0"/>
              </a:rPr>
              <a:t>A)</a:t>
            </a:r>
          </a:p>
          <a:p>
            <a:pPr lvl="2"/>
            <a:r>
              <a:rPr lang="en-US" altLang="en-US" dirty="0">
                <a:cs typeface="Calibri" panose="020F0502020204030204" pitchFamily="34" charset="0"/>
              </a:rPr>
              <a:t>Thrombocytopenia</a:t>
            </a:r>
          </a:p>
          <a:p>
            <a:pPr lvl="2"/>
            <a:r>
              <a:rPr lang="en-US" altLang="en-US" dirty="0">
                <a:cs typeface="Calibri" panose="020F0502020204030204" pitchFamily="34" charset="0"/>
              </a:rPr>
              <a:t>Microvascular thrombotic lesions</a:t>
            </a:r>
          </a:p>
          <a:p>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M</a:t>
            </a:r>
            <a:r>
              <a:rPr lang="en-US" altLang="en-US" sz="100" dirty="0">
                <a:cs typeface="Calibri" panose="020F0502020204030204" pitchFamily="34" charset="0"/>
              </a:rPr>
              <a:t> </a:t>
            </a:r>
            <a:r>
              <a:rPr lang="en-US" altLang="en-US" dirty="0">
                <a:cs typeface="Calibri" panose="020F0502020204030204" pitchFamily="34" charset="0"/>
              </a:rPr>
              <a:t>A includes:</a:t>
            </a:r>
          </a:p>
          <a:p>
            <a:pPr lvl="1"/>
            <a:r>
              <a:rPr lang="en-US" altLang="en-US" dirty="0">
                <a:cs typeface="Calibri" panose="020F0502020204030204" pitchFamily="34" charset="0"/>
              </a:rPr>
              <a:t>Disseminated intravascular coagulation (D</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C)</a:t>
            </a:r>
          </a:p>
          <a:p>
            <a:pPr lvl="1"/>
            <a:r>
              <a:rPr lang="en-US" altLang="en-US" dirty="0">
                <a:cs typeface="Calibri" panose="020F0502020204030204" pitchFamily="34" charset="0"/>
              </a:rPr>
              <a:t>Thrombotic thrombocytopenic purpura (T</a:t>
            </a:r>
            <a:r>
              <a:rPr lang="en-US" altLang="en-US" sz="100" dirty="0">
                <a:cs typeface="Calibri" panose="020F0502020204030204" pitchFamily="34" charset="0"/>
              </a:rPr>
              <a:t> </a:t>
            </a:r>
            <a:r>
              <a:rPr lang="en-US" altLang="en-US" dirty="0" err="1">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P)</a:t>
            </a:r>
          </a:p>
          <a:p>
            <a:pPr lvl="1"/>
            <a:r>
              <a:rPr lang="en-US" altLang="en-US" dirty="0">
                <a:cs typeface="Calibri" panose="020F0502020204030204" pitchFamily="34" charset="0"/>
              </a:rPr>
              <a:t>Hemolytic uremic syndrome (H</a:t>
            </a:r>
            <a:r>
              <a:rPr lang="en-US" altLang="en-US" sz="100" dirty="0">
                <a:cs typeface="Calibri" panose="020F0502020204030204" pitchFamily="34" charset="0"/>
              </a:rPr>
              <a:t> </a:t>
            </a:r>
            <a:r>
              <a:rPr lang="en-US" altLang="en-US" dirty="0">
                <a:cs typeface="Calibri" panose="020F0502020204030204" pitchFamily="34" charset="0"/>
              </a:rPr>
              <a:t>U</a:t>
            </a:r>
            <a:r>
              <a:rPr lang="en-US" altLang="en-US" sz="100" dirty="0">
                <a:cs typeface="Calibri" panose="020F0502020204030204" pitchFamily="34" charset="0"/>
              </a:rPr>
              <a:t> </a:t>
            </a:r>
            <a:r>
              <a:rPr lang="en-US" altLang="en-US" dirty="0">
                <a:cs typeface="Calibri" panose="020F0502020204030204" pitchFamily="34" charset="0"/>
              </a:rPr>
              <a:t>S)</a:t>
            </a:r>
          </a:p>
        </p:txBody>
      </p:sp>
    </p:spTree>
    <p:extLst>
      <p:ext uri="{BB962C8B-B14F-4D97-AF65-F5344CB8AC3E}">
        <p14:creationId xmlns:p14="http://schemas.microsoft.com/office/powerpoint/2010/main" val="22626012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D013-2C08-4033-BC66-07F16E450DE5}"/>
              </a:ext>
            </a:extLst>
          </p:cNvPr>
          <p:cNvSpPr>
            <a:spLocks noGrp="1"/>
          </p:cNvSpPr>
          <p:nvPr>
            <p:ph type="title"/>
          </p:nvPr>
        </p:nvSpPr>
        <p:spPr/>
        <p:txBody>
          <a:bodyPr/>
          <a:lstStyle/>
          <a:p>
            <a:r>
              <a:rPr lang="en-US" dirty="0"/>
              <a:t>T</a:t>
            </a:r>
            <a:r>
              <a:rPr lang="en-US" sz="100" dirty="0"/>
              <a:t> </a:t>
            </a:r>
            <a:r>
              <a:rPr lang="en-US" dirty="0" err="1"/>
              <a:t>T</a:t>
            </a:r>
            <a:r>
              <a:rPr lang="en-US" sz="100" dirty="0"/>
              <a:t> </a:t>
            </a:r>
            <a:r>
              <a:rPr lang="en-US" dirty="0"/>
              <a:t>P </a:t>
            </a:r>
            <a:r>
              <a:rPr lang="en-US" sz="2000" b="0" dirty="0"/>
              <a:t>(1 of 6)</a:t>
            </a:r>
          </a:p>
        </p:txBody>
      </p:sp>
      <p:sp>
        <p:nvSpPr>
          <p:cNvPr id="4" name="Content Placeholder 3">
            <a:extLst>
              <a:ext uri="{FF2B5EF4-FFF2-40B4-BE49-F238E27FC236}">
                <a16:creationId xmlns:a16="http://schemas.microsoft.com/office/drawing/2014/main" id="{A78A43BC-1DF1-4F9D-9E53-8D37DDC037C3}"/>
              </a:ext>
            </a:extLst>
          </p:cNvPr>
          <p:cNvSpPr>
            <a:spLocks noGrp="1"/>
          </p:cNvSpPr>
          <p:nvPr>
            <p:ph sz="quarter" idx="13"/>
          </p:nvPr>
        </p:nvSpPr>
        <p:spPr>
          <a:xfrm>
            <a:off x="457200" y="1930480"/>
            <a:ext cx="8229600" cy="2653364"/>
          </a:xfrm>
        </p:spPr>
        <p:txBody>
          <a:bodyPr/>
          <a:lstStyle/>
          <a:p>
            <a:r>
              <a:rPr lang="en-US" altLang="en-US" dirty="0">
                <a:cs typeface="Calibri" panose="020F0502020204030204" pitchFamily="34" charset="0"/>
              </a:rPr>
              <a:t>“Classic pentad”</a:t>
            </a:r>
          </a:p>
          <a:p>
            <a:pPr marL="740664" lvl="1" indent="-429768">
              <a:buFont typeface="+mj-lt"/>
              <a:buAutoNum type="arabicPeriod"/>
            </a:pPr>
            <a:r>
              <a:rPr lang="en-US" altLang="en-US" dirty="0">
                <a:cs typeface="Calibri" panose="020F0502020204030204" pitchFamily="34" charset="0"/>
              </a:rPr>
              <a:t>M</a:t>
            </a:r>
            <a:r>
              <a:rPr lang="en-US" altLang="en-US" sz="100" dirty="0">
                <a:cs typeface="Calibri" panose="020F0502020204030204" pitchFamily="34" charset="0"/>
              </a:rPr>
              <a:t> </a:t>
            </a:r>
            <a:r>
              <a:rPr lang="en-US" altLang="en-US" dirty="0">
                <a:cs typeface="Calibri" panose="020F0502020204030204" pitchFamily="34" charset="0"/>
              </a:rPr>
              <a:t>H</a:t>
            </a:r>
            <a:r>
              <a:rPr lang="en-US" altLang="en-US" sz="100" dirty="0">
                <a:cs typeface="Calibri" panose="020F0502020204030204" pitchFamily="34" charset="0"/>
              </a:rPr>
              <a:t> </a:t>
            </a:r>
            <a:r>
              <a:rPr lang="en-US" altLang="en-US" dirty="0">
                <a:cs typeface="Calibri" panose="020F0502020204030204" pitchFamily="34" charset="0"/>
              </a:rPr>
              <a:t>A</a:t>
            </a:r>
          </a:p>
          <a:p>
            <a:pPr marL="740664" lvl="1" indent="-429768">
              <a:buFont typeface="+mj-lt"/>
              <a:buAutoNum type="arabicPeriod"/>
            </a:pPr>
            <a:r>
              <a:rPr lang="en-US" altLang="en-US" dirty="0">
                <a:cs typeface="Calibri" panose="020F0502020204030204" pitchFamily="34" charset="0"/>
              </a:rPr>
              <a:t>Thrombocytopenia</a:t>
            </a:r>
          </a:p>
          <a:p>
            <a:pPr marL="740664" lvl="1" indent="-429768">
              <a:buFont typeface="+mj-lt"/>
              <a:buAutoNum type="arabicPeriod"/>
            </a:pPr>
            <a:r>
              <a:rPr lang="en-US" altLang="en-US" dirty="0">
                <a:cs typeface="Calibri" panose="020F0502020204030204" pitchFamily="34" charset="0"/>
              </a:rPr>
              <a:t>Neurologic symptoms</a:t>
            </a:r>
          </a:p>
          <a:p>
            <a:pPr marL="740664" lvl="1" indent="-429768">
              <a:buFont typeface="+mj-lt"/>
              <a:buAutoNum type="arabicPeriod"/>
            </a:pPr>
            <a:r>
              <a:rPr lang="en-US" altLang="en-US" dirty="0">
                <a:cs typeface="Calibri" panose="020F0502020204030204" pitchFamily="34" charset="0"/>
              </a:rPr>
              <a:t>Fever</a:t>
            </a:r>
          </a:p>
          <a:p>
            <a:pPr marL="740664" lvl="1" indent="-429768">
              <a:buFont typeface="+mj-lt"/>
              <a:buAutoNum type="arabicPeriod"/>
            </a:pPr>
            <a:r>
              <a:rPr lang="en-US" altLang="en-US" dirty="0">
                <a:cs typeface="Calibri" panose="020F0502020204030204" pitchFamily="34" charset="0"/>
              </a:rPr>
              <a:t>Renal dysfunction</a:t>
            </a:r>
          </a:p>
        </p:txBody>
      </p:sp>
      <p:sp>
        <p:nvSpPr>
          <p:cNvPr id="5" name="Content Placeholder 4">
            <a:extLst>
              <a:ext uri="{FF2B5EF4-FFF2-40B4-BE49-F238E27FC236}">
                <a16:creationId xmlns:a16="http://schemas.microsoft.com/office/drawing/2014/main" id="{9AA4F5F8-DCAD-432F-94F0-6EFB7FD8372E}"/>
              </a:ext>
            </a:extLst>
          </p:cNvPr>
          <p:cNvSpPr>
            <a:spLocks noGrp="1"/>
          </p:cNvSpPr>
          <p:nvPr>
            <p:ph sz="quarter" idx="14"/>
          </p:nvPr>
        </p:nvSpPr>
        <p:spPr>
          <a:xfrm>
            <a:off x="457200" y="4602317"/>
            <a:ext cx="8229600" cy="1271059"/>
          </a:xfrm>
        </p:spPr>
        <p:txBody>
          <a:bodyPr/>
          <a:lstStyle/>
          <a:p>
            <a:r>
              <a:rPr lang="en-US" altLang="en-US" dirty="0">
                <a:cs typeface="Calibri" panose="020F0502020204030204" pitchFamily="34" charset="0"/>
              </a:rPr>
              <a:t>Less stringent criteria for diagnosis today</a:t>
            </a:r>
          </a:p>
          <a:p>
            <a:pPr lvl="1"/>
            <a:r>
              <a:rPr lang="en-US" altLang="en-US" dirty="0">
                <a:cs typeface="Calibri" panose="020F0502020204030204" pitchFamily="34" charset="0"/>
              </a:rPr>
              <a:t>M</a:t>
            </a:r>
            <a:r>
              <a:rPr lang="en-US" altLang="en-US" sz="100" dirty="0">
                <a:cs typeface="Calibri" panose="020F0502020204030204" pitchFamily="34" charset="0"/>
              </a:rPr>
              <a:t> </a:t>
            </a:r>
            <a:r>
              <a:rPr lang="en-US" altLang="en-US" dirty="0">
                <a:cs typeface="Calibri" panose="020F0502020204030204" pitchFamily="34" charset="0"/>
              </a:rPr>
              <a:t>H</a:t>
            </a:r>
            <a:r>
              <a:rPr lang="en-US" altLang="en-US" sz="100" dirty="0">
                <a:cs typeface="Calibri" panose="020F0502020204030204" pitchFamily="34" charset="0"/>
              </a:rPr>
              <a:t> </a:t>
            </a:r>
            <a:r>
              <a:rPr lang="en-US" altLang="en-US" dirty="0">
                <a:cs typeface="Calibri" panose="020F0502020204030204" pitchFamily="34" charset="0"/>
              </a:rPr>
              <a:t>A and thrombocytopenia in absence of another clinically apparent cause</a:t>
            </a:r>
          </a:p>
        </p:txBody>
      </p:sp>
    </p:spTree>
    <p:extLst>
      <p:ext uri="{BB962C8B-B14F-4D97-AF65-F5344CB8AC3E}">
        <p14:creationId xmlns:p14="http://schemas.microsoft.com/office/powerpoint/2010/main" val="15585968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4E2EC-813C-45AB-884A-154A4DC54F50}"/>
              </a:ext>
            </a:extLst>
          </p:cNvPr>
          <p:cNvSpPr>
            <a:spLocks noGrp="1"/>
          </p:cNvSpPr>
          <p:nvPr>
            <p:ph type="title"/>
          </p:nvPr>
        </p:nvSpPr>
        <p:spPr/>
        <p:txBody>
          <a:bodyPr/>
          <a:lstStyle/>
          <a:p>
            <a:r>
              <a:rPr lang="en-US" dirty="0"/>
              <a:t>T</a:t>
            </a:r>
            <a:r>
              <a:rPr lang="en-US" sz="100" dirty="0"/>
              <a:t> </a:t>
            </a:r>
            <a:r>
              <a:rPr lang="en-US" dirty="0" err="1"/>
              <a:t>T</a:t>
            </a:r>
            <a:r>
              <a:rPr lang="en-US" sz="100" dirty="0"/>
              <a:t> </a:t>
            </a:r>
            <a:r>
              <a:rPr lang="en-US" dirty="0"/>
              <a:t>P</a:t>
            </a:r>
            <a:r>
              <a:rPr lang="en-US" altLang="en-US" dirty="0">
                <a:latin typeface="+mn-lt"/>
                <a:cs typeface="Calibri" panose="020F0502020204030204" pitchFamily="34" charset="0"/>
              </a:rPr>
              <a:t> </a:t>
            </a:r>
            <a:r>
              <a:rPr lang="en-US" altLang="en-US" sz="2000" b="0" dirty="0">
                <a:latin typeface="+mn-lt"/>
                <a:cs typeface="Calibri" panose="020F0502020204030204" pitchFamily="34" charset="0"/>
              </a:rPr>
              <a:t>(2 of 6)</a:t>
            </a:r>
            <a:endParaRPr lang="en-US" sz="2000" b="0" dirty="0">
              <a:latin typeface="+mn-lt"/>
              <a:cs typeface="Calibri" panose="020F0502020204030204" pitchFamily="34" charset="0"/>
            </a:endParaRPr>
          </a:p>
        </p:txBody>
      </p:sp>
      <p:sp>
        <p:nvSpPr>
          <p:cNvPr id="3" name="Content Placeholder 2">
            <a:extLst>
              <a:ext uri="{FF2B5EF4-FFF2-40B4-BE49-F238E27FC236}">
                <a16:creationId xmlns:a16="http://schemas.microsoft.com/office/drawing/2014/main" id="{5407D8E3-999F-4453-9F51-87D2283B7EDE}"/>
              </a:ext>
            </a:extLst>
          </p:cNvPr>
          <p:cNvSpPr>
            <a:spLocks noGrp="1"/>
          </p:cNvSpPr>
          <p:nvPr>
            <p:ph sz="quarter" idx="13"/>
          </p:nvPr>
        </p:nvSpPr>
        <p:spPr>
          <a:xfrm>
            <a:off x="457200" y="1838349"/>
            <a:ext cx="8229600" cy="3445979"/>
          </a:xfrm>
        </p:spPr>
        <p:txBody>
          <a:bodyPr/>
          <a:lstStyle/>
          <a:p>
            <a:r>
              <a:rPr lang="en-US" altLang="en-US" dirty="0">
                <a:cs typeface="Calibri" panose="020F0502020204030204" pitchFamily="34" charset="0"/>
              </a:rPr>
              <a:t>Pathophysiology</a:t>
            </a:r>
          </a:p>
          <a:p>
            <a:pPr lvl="1"/>
            <a:r>
              <a:rPr lang="en-US" altLang="en-US" dirty="0">
                <a:cs typeface="Calibri" panose="020F0502020204030204" pitchFamily="34" charset="0"/>
              </a:rPr>
              <a:t>Systemic platelet activation and aggregation with microvascular thrombosis</a:t>
            </a:r>
          </a:p>
          <a:p>
            <a:pPr lvl="2"/>
            <a:r>
              <a:rPr lang="en-US" altLang="en-US" dirty="0">
                <a:cs typeface="Calibri" panose="020F0502020204030204" pitchFamily="34" charset="0"/>
              </a:rPr>
              <a:t>Primarily composed of platelets</a:t>
            </a:r>
          </a:p>
          <a:p>
            <a:pPr lvl="2"/>
            <a:r>
              <a:rPr lang="en-US" altLang="en-US" dirty="0">
                <a:cs typeface="Calibri" panose="020F0502020204030204" pitchFamily="34" charset="0"/>
              </a:rPr>
              <a:t>No activation of coagulation cascade</a:t>
            </a:r>
          </a:p>
          <a:p>
            <a:pPr lvl="2"/>
            <a:r>
              <a:rPr lang="en-US" altLang="en-US" dirty="0">
                <a:cs typeface="Calibri" panose="020F0502020204030204" pitchFamily="34" charset="0"/>
              </a:rPr>
              <a:t>Triggered by </a:t>
            </a:r>
            <a:r>
              <a:rPr lang="en-US" altLang="en-US" dirty="0" err="1">
                <a:cs typeface="Calibri" panose="020F0502020204030204" pitchFamily="34" charset="0"/>
              </a:rPr>
              <a:t>ultralarge</a:t>
            </a:r>
            <a:r>
              <a:rPr lang="en-US" altLang="en-US" dirty="0">
                <a:cs typeface="Calibri" panose="020F0502020204030204" pitchFamily="34" charset="0"/>
              </a:rPr>
              <a:t> V</a:t>
            </a:r>
            <a:r>
              <a:rPr lang="en-US" altLang="en-US" sz="100" dirty="0">
                <a:cs typeface="Calibri" panose="020F0502020204030204" pitchFamily="34" charset="0"/>
              </a:rPr>
              <a:t> </a:t>
            </a:r>
            <a:r>
              <a:rPr lang="en-US" altLang="en-US" dirty="0">
                <a:cs typeface="Calibri" panose="020F0502020204030204" pitchFamily="34" charset="0"/>
              </a:rPr>
              <a:t>W</a:t>
            </a:r>
            <a:r>
              <a:rPr lang="en-US" altLang="en-US" sz="100" dirty="0">
                <a:cs typeface="Calibri" panose="020F0502020204030204" pitchFamily="34" charset="0"/>
              </a:rPr>
              <a:t> </a:t>
            </a:r>
            <a:r>
              <a:rPr lang="en-US" altLang="en-US" dirty="0">
                <a:cs typeface="Calibri" panose="020F0502020204030204" pitchFamily="34" charset="0"/>
              </a:rPr>
              <a:t>F multimers (U</a:t>
            </a:r>
            <a:r>
              <a:rPr lang="en-US" altLang="en-US" sz="100" dirty="0">
                <a:cs typeface="Calibri" panose="020F0502020204030204" pitchFamily="34" charset="0"/>
              </a:rPr>
              <a:t> </a:t>
            </a:r>
            <a:r>
              <a:rPr lang="en-US" altLang="en-US" dirty="0">
                <a:cs typeface="Calibri" panose="020F0502020204030204" pitchFamily="34" charset="0"/>
              </a:rPr>
              <a:t>L</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W</a:t>
            </a:r>
            <a:r>
              <a:rPr lang="en-US" altLang="en-US" sz="100" dirty="0">
                <a:cs typeface="Calibri" panose="020F0502020204030204" pitchFamily="34" charset="0"/>
              </a:rPr>
              <a:t> </a:t>
            </a:r>
            <a:r>
              <a:rPr lang="en-US" altLang="en-US" dirty="0">
                <a:cs typeface="Calibri" panose="020F0502020204030204" pitchFamily="34" charset="0"/>
              </a:rPr>
              <a:t>Fs)</a:t>
            </a:r>
          </a:p>
          <a:p>
            <a:pPr lvl="1"/>
            <a:r>
              <a:rPr lang="en-US" altLang="en-US" dirty="0">
                <a:cs typeface="Calibri" panose="020F0502020204030204" pitchFamily="34" charset="0"/>
              </a:rPr>
              <a:t>Deficiency/dysfunction of antibodies to A</a:t>
            </a:r>
            <a:r>
              <a:rPr lang="en-US" altLang="en-US" sz="100" dirty="0">
                <a:cs typeface="Calibri" panose="020F0502020204030204" pitchFamily="34" charset="0"/>
              </a:rPr>
              <a:t> </a:t>
            </a:r>
            <a:r>
              <a:rPr lang="en-US" altLang="en-US" dirty="0">
                <a:cs typeface="Calibri" panose="020F0502020204030204" pitchFamily="34" charset="0"/>
              </a:rPr>
              <a:t>D</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M</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S-13</a:t>
            </a:r>
          </a:p>
          <a:p>
            <a:pPr lvl="2"/>
            <a:r>
              <a:rPr lang="en-US" altLang="en-US" b="1" dirty="0">
                <a:cs typeface="Calibri" panose="020F0502020204030204" pitchFamily="34" charset="0"/>
              </a:rPr>
              <a:t>a</a:t>
            </a:r>
            <a:r>
              <a:rPr lang="en-US" altLang="en-US" dirty="0">
                <a:cs typeface="Calibri" panose="020F0502020204030204" pitchFamily="34" charset="0"/>
              </a:rPr>
              <a:t> </a:t>
            </a:r>
            <a:r>
              <a:rPr lang="en-US" altLang="en-US" b="1" dirty="0" err="1">
                <a:cs typeface="Calibri" panose="020F0502020204030204" pitchFamily="34" charset="0"/>
              </a:rPr>
              <a:t>d</a:t>
            </a:r>
            <a:r>
              <a:rPr lang="en-US" altLang="en-US" dirty="0" err="1">
                <a:cs typeface="Calibri" panose="020F0502020204030204" pitchFamily="34" charset="0"/>
              </a:rPr>
              <a:t>isintegrin</a:t>
            </a:r>
            <a:r>
              <a:rPr lang="en-US" altLang="en-US" dirty="0">
                <a:cs typeface="Calibri" panose="020F0502020204030204" pitchFamily="34" charset="0"/>
              </a:rPr>
              <a:t>-like and </a:t>
            </a:r>
            <a:r>
              <a:rPr lang="en-US" altLang="en-US" b="1" dirty="0">
                <a:cs typeface="Calibri" panose="020F0502020204030204" pitchFamily="34" charset="0"/>
              </a:rPr>
              <a:t>m</a:t>
            </a:r>
            <a:r>
              <a:rPr lang="en-US" altLang="en-US" dirty="0">
                <a:cs typeface="Calibri" panose="020F0502020204030204" pitchFamily="34" charset="0"/>
              </a:rPr>
              <a:t>etalloprotease with</a:t>
            </a:r>
          </a:p>
        </p:txBody>
      </p:sp>
      <p:sp>
        <p:nvSpPr>
          <p:cNvPr id="4" name="Content Placeholder 3"/>
          <p:cNvSpPr>
            <a:spLocks noGrp="1"/>
          </p:cNvSpPr>
          <p:nvPr>
            <p:ph sz="quarter" idx="14"/>
          </p:nvPr>
        </p:nvSpPr>
        <p:spPr>
          <a:xfrm>
            <a:off x="1003220" y="5065535"/>
            <a:ext cx="2337040" cy="423732"/>
          </a:xfrm>
        </p:spPr>
        <p:txBody>
          <a:bodyPr/>
          <a:lstStyle/>
          <a:p>
            <a:pPr marL="0" lvl="2" indent="0">
              <a:buNone/>
            </a:pPr>
            <a:r>
              <a:rPr lang="en-US" altLang="en-US" b="1" dirty="0">
                <a:cs typeface="Calibri" panose="020F0502020204030204" pitchFamily="34" charset="0"/>
              </a:rPr>
              <a:t>t</a:t>
            </a:r>
            <a:r>
              <a:rPr lang="en-US" altLang="en-US" dirty="0">
                <a:cs typeface="Calibri" panose="020F0502020204030204" pitchFamily="34" charset="0"/>
              </a:rPr>
              <a:t>hrombo</a:t>
            </a:r>
            <a:r>
              <a:rPr lang="en-US" altLang="en-US" b="1" dirty="0">
                <a:cs typeface="Calibri" panose="020F0502020204030204" pitchFamily="34" charset="0"/>
              </a:rPr>
              <a:t>s</a:t>
            </a:r>
            <a:r>
              <a:rPr lang="en-US" altLang="en-US" dirty="0">
                <a:cs typeface="Calibri" panose="020F0502020204030204" pitchFamily="34" charset="0"/>
              </a:rPr>
              <a:t>pondin</a:t>
            </a:r>
            <a:endParaRPr lang="en-IN" dirty="0"/>
          </a:p>
        </p:txBody>
      </p:sp>
      <p:sp>
        <p:nvSpPr>
          <p:cNvPr id="5" name="Content Placeholder 4"/>
          <p:cNvSpPr>
            <a:spLocks noGrp="1"/>
          </p:cNvSpPr>
          <p:nvPr>
            <p:ph sz="quarter" idx="15"/>
          </p:nvPr>
        </p:nvSpPr>
        <p:spPr>
          <a:xfrm>
            <a:off x="457200" y="5553490"/>
            <a:ext cx="3558988" cy="443901"/>
          </a:xfrm>
        </p:spPr>
        <p:txBody>
          <a:bodyPr/>
          <a:lstStyle/>
          <a:p>
            <a:pPr lvl="2"/>
            <a:r>
              <a:rPr lang="en-US" altLang="en-US" dirty="0">
                <a:cs typeface="Calibri" panose="020F0502020204030204" pitchFamily="34" charset="0"/>
              </a:rPr>
              <a:t>Cleaves U</a:t>
            </a:r>
            <a:r>
              <a:rPr lang="en-US" altLang="en-US" sz="100" dirty="0">
                <a:cs typeface="Calibri" panose="020F0502020204030204" pitchFamily="34" charset="0"/>
              </a:rPr>
              <a:t> </a:t>
            </a:r>
            <a:r>
              <a:rPr lang="en-US" altLang="en-US" dirty="0">
                <a:cs typeface="Calibri" panose="020F0502020204030204" pitchFamily="34" charset="0"/>
              </a:rPr>
              <a:t>L</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W</a:t>
            </a:r>
            <a:r>
              <a:rPr lang="en-US" altLang="en-US" sz="100" dirty="0">
                <a:cs typeface="Calibri" panose="020F0502020204030204" pitchFamily="34" charset="0"/>
              </a:rPr>
              <a:t> </a:t>
            </a:r>
            <a:r>
              <a:rPr lang="en-US" altLang="en-US" dirty="0">
                <a:cs typeface="Calibri" panose="020F0502020204030204" pitchFamily="34" charset="0"/>
              </a:rPr>
              <a:t>F</a:t>
            </a:r>
            <a:endParaRPr lang="en-IN" dirty="0"/>
          </a:p>
        </p:txBody>
      </p:sp>
      <p:graphicFrame>
        <p:nvGraphicFramePr>
          <p:cNvPr id="6" name="Object 5" descr="type one motif"/>
          <p:cNvGraphicFramePr>
            <a:graphicFrameLocks noChangeAspect="1"/>
          </p:cNvGraphicFramePr>
          <p:nvPr>
            <p:extLst>
              <p:ext uri="{D42A27DB-BD31-4B8C-83A1-F6EECF244321}">
                <p14:modId xmlns:p14="http://schemas.microsoft.com/office/powerpoint/2010/main" val="2010279787"/>
              </p:ext>
            </p:extLst>
          </p:nvPr>
        </p:nvGraphicFramePr>
        <p:xfrm>
          <a:off x="3132861" y="5028886"/>
          <a:ext cx="1698599" cy="405635"/>
        </p:xfrm>
        <a:graphic>
          <a:graphicData uri="http://schemas.openxmlformats.org/presentationml/2006/ole">
            <mc:AlternateContent xmlns:mc="http://schemas.openxmlformats.org/markup-compatibility/2006">
              <mc:Choice xmlns:v="urn:schemas-microsoft-com:vml" Requires="v">
                <p:oleObj name="Equation" r:id="rId2" imgW="850680" imgH="203040" progId="Equation.DSMT4">
                  <p:embed/>
                </p:oleObj>
              </mc:Choice>
              <mc:Fallback>
                <p:oleObj name="Equation" r:id="rId2" imgW="850680" imgH="203040" progId="Equation.DSMT4">
                  <p:embed/>
                  <p:pic>
                    <p:nvPicPr>
                      <p:cNvPr id="6" name="Object 5" descr="type one motif"/>
                      <p:cNvPicPr/>
                      <p:nvPr/>
                    </p:nvPicPr>
                    <p:blipFill>
                      <a:blip r:embed="rId3"/>
                      <a:stretch>
                        <a:fillRect/>
                      </a:stretch>
                    </p:blipFill>
                    <p:spPr>
                      <a:xfrm>
                        <a:off x="3132861" y="5028886"/>
                        <a:ext cx="1698599" cy="405635"/>
                      </a:xfrm>
                      <a:prstGeom prst="rect">
                        <a:avLst/>
                      </a:prstGeom>
                    </p:spPr>
                  </p:pic>
                </p:oleObj>
              </mc:Fallback>
            </mc:AlternateContent>
          </a:graphicData>
        </a:graphic>
      </p:graphicFrame>
    </p:spTree>
    <p:extLst>
      <p:ext uri="{BB962C8B-B14F-4D97-AF65-F5344CB8AC3E}">
        <p14:creationId xmlns:p14="http://schemas.microsoft.com/office/powerpoint/2010/main" val="41294832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4E2EC-813C-45AB-884A-154A4DC54F50}"/>
              </a:ext>
            </a:extLst>
          </p:cNvPr>
          <p:cNvSpPr>
            <a:spLocks noGrp="1"/>
          </p:cNvSpPr>
          <p:nvPr>
            <p:ph type="title"/>
          </p:nvPr>
        </p:nvSpPr>
        <p:spPr/>
        <p:txBody>
          <a:bodyPr/>
          <a:lstStyle/>
          <a:p>
            <a:r>
              <a:rPr lang="en-US" dirty="0">
                <a:latin typeface="+mn-lt"/>
              </a:rPr>
              <a:t>T</a:t>
            </a:r>
            <a:r>
              <a:rPr lang="en-US" sz="100" dirty="0">
                <a:latin typeface="+mn-lt"/>
              </a:rPr>
              <a:t> </a:t>
            </a:r>
            <a:r>
              <a:rPr lang="en-US" dirty="0" err="1">
                <a:latin typeface="+mn-lt"/>
              </a:rPr>
              <a:t>T</a:t>
            </a:r>
            <a:r>
              <a:rPr lang="en-US" sz="100" dirty="0">
                <a:latin typeface="+mn-lt"/>
              </a:rPr>
              <a:t> </a:t>
            </a:r>
            <a:r>
              <a:rPr lang="en-US" dirty="0">
                <a:latin typeface="+mn-lt"/>
              </a:rPr>
              <a:t>P</a:t>
            </a:r>
            <a:r>
              <a:rPr lang="en-US" altLang="en-US" dirty="0">
                <a:latin typeface="+mn-lt"/>
                <a:cs typeface="Calibri" panose="020F0502020204030204" pitchFamily="34" charset="0"/>
              </a:rPr>
              <a:t> </a:t>
            </a:r>
            <a:r>
              <a:rPr lang="en-US" altLang="en-US" sz="2000" b="0" dirty="0">
                <a:latin typeface="+mn-lt"/>
              </a:rPr>
              <a:t>(3 of 6)</a:t>
            </a:r>
            <a:endParaRPr lang="en-US" sz="2000" b="0" dirty="0">
              <a:latin typeface="+mn-lt"/>
            </a:endParaRPr>
          </a:p>
        </p:txBody>
      </p:sp>
      <p:sp>
        <p:nvSpPr>
          <p:cNvPr id="3" name="Content Placeholder 2">
            <a:extLst>
              <a:ext uri="{FF2B5EF4-FFF2-40B4-BE49-F238E27FC236}">
                <a16:creationId xmlns:a16="http://schemas.microsoft.com/office/drawing/2014/main" id="{5407D8E3-999F-4453-9F51-87D2283B7EDE}"/>
              </a:ext>
            </a:extLst>
          </p:cNvPr>
          <p:cNvSpPr>
            <a:spLocks noGrp="1"/>
          </p:cNvSpPr>
          <p:nvPr>
            <p:ph sz="quarter" idx="13"/>
          </p:nvPr>
        </p:nvSpPr>
        <p:spPr>
          <a:xfrm>
            <a:off x="395514" y="1920393"/>
            <a:ext cx="8352971" cy="4434275"/>
          </a:xfrm>
        </p:spPr>
        <p:txBody>
          <a:bodyPr/>
          <a:lstStyle/>
          <a:p>
            <a:r>
              <a:rPr lang="en-US" altLang="en-US" dirty="0">
                <a:cs typeface="Calibri" panose="020F0502020204030204" pitchFamily="34" charset="0"/>
              </a:rPr>
              <a:t>Pathophysiology</a:t>
            </a:r>
          </a:p>
          <a:p>
            <a:pPr lvl="1"/>
            <a:r>
              <a:rPr lang="en-US" altLang="en-US" dirty="0" err="1">
                <a:cs typeface="Calibri" panose="020F0502020204030204" pitchFamily="34" charset="0"/>
              </a:rPr>
              <a:t>Uncleaved</a:t>
            </a:r>
            <a:r>
              <a:rPr lang="en-US" altLang="en-US" dirty="0">
                <a:cs typeface="Calibri" panose="020F0502020204030204" pitchFamily="34" charset="0"/>
              </a:rPr>
              <a:t> U</a:t>
            </a:r>
            <a:r>
              <a:rPr lang="en-US" altLang="en-US" sz="100" dirty="0">
                <a:cs typeface="Calibri" panose="020F0502020204030204" pitchFamily="34" charset="0"/>
              </a:rPr>
              <a:t> </a:t>
            </a:r>
            <a:r>
              <a:rPr lang="en-US" altLang="en-US" dirty="0">
                <a:cs typeface="Calibri" panose="020F0502020204030204" pitchFamily="34" charset="0"/>
              </a:rPr>
              <a:t>L</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W</a:t>
            </a:r>
            <a:r>
              <a:rPr lang="en-US" altLang="en-US" sz="100" dirty="0">
                <a:cs typeface="Calibri" panose="020F0502020204030204" pitchFamily="34" charset="0"/>
              </a:rPr>
              <a:t> </a:t>
            </a:r>
            <a:r>
              <a:rPr lang="en-US" altLang="en-US" dirty="0">
                <a:cs typeface="Calibri" panose="020F0502020204030204" pitchFamily="34" charset="0"/>
              </a:rPr>
              <a:t>f</a:t>
            </a:r>
          </a:p>
          <a:p>
            <a:pPr lvl="2"/>
            <a:r>
              <a:rPr lang="en-US" altLang="en-US" dirty="0">
                <a:cs typeface="Calibri" panose="020F0502020204030204" pitchFamily="34" charset="0"/>
              </a:rPr>
              <a:t>Bind tightly to platelets, forming aggregates that can embolize and occlude downstream small arterioles</a:t>
            </a:r>
          </a:p>
          <a:p>
            <a:pPr lvl="2"/>
            <a:r>
              <a:rPr lang="en-US" altLang="en-US" dirty="0">
                <a:cs typeface="Calibri" panose="020F0502020204030204" pitchFamily="34" charset="0"/>
              </a:rPr>
              <a:t>Microvascular thrombosis, tissue ischemia, and infarction</a:t>
            </a:r>
          </a:p>
          <a:p>
            <a:pPr lvl="3"/>
            <a:r>
              <a:rPr lang="en-US" altLang="en-US" dirty="0">
                <a:cs typeface="Calibri" panose="020F0502020204030204" pitchFamily="34" charset="0"/>
              </a:rPr>
              <a:t>Schistocytes</a:t>
            </a:r>
          </a:p>
          <a:p>
            <a:pPr lvl="3"/>
            <a:r>
              <a:rPr lang="en-US" altLang="en-US" dirty="0">
                <a:cs typeface="Calibri" panose="020F0502020204030204" pitchFamily="34" charset="0"/>
              </a:rPr>
              <a:t>Severe thrombocytopenia</a:t>
            </a:r>
          </a:p>
          <a:p>
            <a:pPr lvl="3"/>
            <a:r>
              <a:rPr lang="en-US" altLang="en-US" dirty="0">
                <a:cs typeface="Calibri" panose="020F0502020204030204" pitchFamily="34" charset="0"/>
              </a:rPr>
              <a:t>Neurologic defects</a:t>
            </a:r>
          </a:p>
        </p:txBody>
      </p:sp>
    </p:spTree>
    <p:extLst>
      <p:ext uri="{BB962C8B-B14F-4D97-AF65-F5344CB8AC3E}">
        <p14:creationId xmlns:p14="http://schemas.microsoft.com/office/powerpoint/2010/main" val="14700821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4E2EC-813C-45AB-884A-154A4DC54F50}"/>
              </a:ext>
            </a:extLst>
          </p:cNvPr>
          <p:cNvSpPr>
            <a:spLocks noGrp="1"/>
          </p:cNvSpPr>
          <p:nvPr>
            <p:ph type="title"/>
          </p:nvPr>
        </p:nvSpPr>
        <p:spPr/>
        <p:txBody>
          <a:bodyPr/>
          <a:lstStyle/>
          <a:p>
            <a:r>
              <a:rPr lang="en-US" dirty="0">
                <a:latin typeface="+mn-lt"/>
              </a:rPr>
              <a:t>T</a:t>
            </a:r>
            <a:r>
              <a:rPr lang="en-US" sz="100" dirty="0">
                <a:latin typeface="+mn-lt"/>
              </a:rPr>
              <a:t> </a:t>
            </a:r>
            <a:r>
              <a:rPr lang="en-US" dirty="0" err="1">
                <a:latin typeface="+mn-lt"/>
              </a:rPr>
              <a:t>T</a:t>
            </a:r>
            <a:r>
              <a:rPr lang="en-US" sz="100" dirty="0">
                <a:latin typeface="+mn-lt"/>
              </a:rPr>
              <a:t> </a:t>
            </a:r>
            <a:r>
              <a:rPr lang="en-US" dirty="0">
                <a:latin typeface="+mn-lt"/>
              </a:rPr>
              <a:t>P</a:t>
            </a:r>
            <a:r>
              <a:rPr lang="en-US" altLang="en-US" dirty="0">
                <a:latin typeface="+mn-lt"/>
                <a:cs typeface="Calibri" panose="020F0502020204030204" pitchFamily="34" charset="0"/>
              </a:rPr>
              <a:t> </a:t>
            </a:r>
            <a:r>
              <a:rPr lang="en-US" altLang="en-US" sz="2000" b="0" dirty="0">
                <a:latin typeface="+mn-lt"/>
              </a:rPr>
              <a:t>(4 of 6)</a:t>
            </a:r>
            <a:endParaRPr lang="en-US" sz="2000" b="0" dirty="0">
              <a:latin typeface="+mn-lt"/>
            </a:endParaRPr>
          </a:p>
        </p:txBody>
      </p:sp>
      <p:sp>
        <p:nvSpPr>
          <p:cNvPr id="3" name="Content Placeholder 2">
            <a:extLst>
              <a:ext uri="{FF2B5EF4-FFF2-40B4-BE49-F238E27FC236}">
                <a16:creationId xmlns:a16="http://schemas.microsoft.com/office/drawing/2014/main" id="{5407D8E3-999F-4453-9F51-87D2283B7EDE}"/>
              </a:ext>
            </a:extLst>
          </p:cNvPr>
          <p:cNvSpPr>
            <a:spLocks noGrp="1"/>
          </p:cNvSpPr>
          <p:nvPr>
            <p:ph sz="quarter" idx="13"/>
          </p:nvPr>
        </p:nvSpPr>
        <p:spPr>
          <a:xfrm>
            <a:off x="457199" y="1886526"/>
            <a:ext cx="8352971" cy="4611392"/>
          </a:xfrm>
        </p:spPr>
        <p:txBody>
          <a:bodyPr/>
          <a:lstStyle/>
          <a:p>
            <a:r>
              <a:rPr lang="en-US" altLang="en-US" sz="2200" dirty="0">
                <a:cs typeface="Calibri" panose="020F0502020204030204" pitchFamily="34" charset="0"/>
              </a:rPr>
              <a:t>Clinical presentation</a:t>
            </a:r>
          </a:p>
          <a:p>
            <a:pPr lvl="1"/>
            <a:r>
              <a:rPr lang="en-US" altLang="en-US" sz="2200" dirty="0">
                <a:cs typeface="Calibri" panose="020F0502020204030204" pitchFamily="34" charset="0"/>
              </a:rPr>
              <a:t>Familial T</a:t>
            </a:r>
            <a:r>
              <a:rPr lang="en-US" altLang="en-US" sz="100" dirty="0">
                <a:cs typeface="Calibri" panose="020F0502020204030204" pitchFamily="34" charset="0"/>
              </a:rPr>
              <a:t> </a:t>
            </a:r>
            <a:r>
              <a:rPr lang="en-US" altLang="en-US" sz="2200" dirty="0" err="1">
                <a:cs typeface="Calibri" panose="020F0502020204030204" pitchFamily="34" charset="0"/>
              </a:rPr>
              <a:t>T</a:t>
            </a:r>
            <a:r>
              <a:rPr lang="en-US" altLang="en-US" sz="100" dirty="0">
                <a:cs typeface="Calibri" panose="020F0502020204030204" pitchFamily="34" charset="0"/>
              </a:rPr>
              <a:t> </a:t>
            </a:r>
            <a:r>
              <a:rPr lang="en-US" altLang="en-US" sz="2200" dirty="0">
                <a:cs typeface="Calibri" panose="020F0502020204030204" pitchFamily="34" charset="0"/>
              </a:rPr>
              <a:t>P (</a:t>
            </a:r>
            <a:r>
              <a:rPr lang="en-US" altLang="en-US" sz="2200" b="1" dirty="0">
                <a:cs typeface="Calibri" panose="020F0502020204030204" pitchFamily="34" charset="0"/>
              </a:rPr>
              <a:t>Upshaw-Shulman syndrome</a:t>
            </a:r>
            <a:r>
              <a:rPr lang="en-US" altLang="en-US" sz="2200" dirty="0">
                <a:cs typeface="Calibri" panose="020F0502020204030204" pitchFamily="34" charset="0"/>
              </a:rPr>
              <a:t>)</a:t>
            </a:r>
          </a:p>
          <a:p>
            <a:pPr lvl="2"/>
            <a:r>
              <a:rPr lang="en-US" altLang="en-US" sz="2200" dirty="0">
                <a:cs typeface="Calibri" panose="020F0502020204030204" pitchFamily="34" charset="0"/>
              </a:rPr>
              <a:t>A</a:t>
            </a:r>
            <a:r>
              <a:rPr lang="en-US" altLang="en-US" sz="100" dirty="0">
                <a:cs typeface="Calibri" panose="020F0502020204030204" pitchFamily="34" charset="0"/>
              </a:rPr>
              <a:t> </a:t>
            </a:r>
            <a:r>
              <a:rPr lang="en-US" altLang="en-US" sz="2200" dirty="0">
                <a:cs typeface="Calibri" panose="020F0502020204030204" pitchFamily="34" charset="0"/>
              </a:rPr>
              <a:t>R disorder</a:t>
            </a:r>
          </a:p>
          <a:p>
            <a:pPr lvl="2"/>
            <a:r>
              <a:rPr lang="en-US" altLang="en-US" sz="2200" dirty="0">
                <a:cs typeface="Calibri" panose="020F0502020204030204" pitchFamily="34" charset="0"/>
              </a:rPr>
              <a:t>Repeated episodes of T</a:t>
            </a:r>
            <a:r>
              <a:rPr lang="en-US" altLang="en-US" sz="100" dirty="0">
                <a:cs typeface="Calibri" panose="020F0502020204030204" pitchFamily="34" charset="0"/>
              </a:rPr>
              <a:t> </a:t>
            </a:r>
            <a:r>
              <a:rPr lang="en-US" altLang="en-US" sz="2200" dirty="0">
                <a:cs typeface="Calibri" panose="020F0502020204030204" pitchFamily="34" charset="0"/>
              </a:rPr>
              <a:t>M</a:t>
            </a:r>
            <a:r>
              <a:rPr lang="en-US" altLang="en-US" sz="100" dirty="0">
                <a:cs typeface="Calibri" panose="020F0502020204030204" pitchFamily="34" charset="0"/>
              </a:rPr>
              <a:t> </a:t>
            </a:r>
            <a:r>
              <a:rPr lang="en-US" altLang="en-US" sz="2200" dirty="0">
                <a:cs typeface="Calibri" panose="020F0502020204030204" pitchFamily="34" charset="0"/>
              </a:rPr>
              <a:t>A during childhood (chronic, relapsing T</a:t>
            </a:r>
            <a:r>
              <a:rPr lang="en-US" altLang="en-US" sz="100" dirty="0">
                <a:cs typeface="Calibri" panose="020F0502020204030204" pitchFamily="34" charset="0"/>
              </a:rPr>
              <a:t> </a:t>
            </a:r>
            <a:r>
              <a:rPr lang="en-US" altLang="en-US" sz="2200" dirty="0" err="1">
                <a:cs typeface="Calibri" panose="020F0502020204030204" pitchFamily="34" charset="0"/>
              </a:rPr>
              <a:t>T</a:t>
            </a:r>
            <a:r>
              <a:rPr lang="en-US" altLang="en-US" sz="100" dirty="0">
                <a:cs typeface="Calibri" panose="020F0502020204030204" pitchFamily="34" charset="0"/>
              </a:rPr>
              <a:t> </a:t>
            </a:r>
            <a:r>
              <a:rPr lang="en-US" altLang="en-US" sz="2200" dirty="0">
                <a:cs typeface="Calibri" panose="020F0502020204030204" pitchFamily="34" charset="0"/>
              </a:rPr>
              <a:t>P)</a:t>
            </a:r>
          </a:p>
          <a:p>
            <a:pPr lvl="2"/>
            <a:r>
              <a:rPr lang="en-US" altLang="en-US" sz="2200" dirty="0">
                <a:cs typeface="Calibri" panose="020F0502020204030204" pitchFamily="34" charset="0"/>
              </a:rPr>
              <a:t>Inherited deficiency/dysfunction of A</a:t>
            </a:r>
            <a:r>
              <a:rPr lang="en-US" altLang="en-US" sz="100" dirty="0">
                <a:cs typeface="Calibri" panose="020F0502020204030204" pitchFamily="34" charset="0"/>
              </a:rPr>
              <a:t> </a:t>
            </a:r>
            <a:r>
              <a:rPr lang="en-US" altLang="en-US" sz="2200" dirty="0">
                <a:cs typeface="Calibri" panose="020F0502020204030204" pitchFamily="34" charset="0"/>
              </a:rPr>
              <a:t>D</a:t>
            </a:r>
            <a:r>
              <a:rPr lang="en-US" altLang="en-US" sz="100" dirty="0">
                <a:cs typeface="Calibri" panose="020F0502020204030204" pitchFamily="34" charset="0"/>
              </a:rPr>
              <a:t> </a:t>
            </a:r>
            <a:r>
              <a:rPr lang="en-US" altLang="en-US" sz="2200" dirty="0">
                <a:cs typeface="Calibri" panose="020F0502020204030204" pitchFamily="34" charset="0"/>
              </a:rPr>
              <a:t>A</a:t>
            </a:r>
            <a:r>
              <a:rPr lang="en-US" altLang="en-US" sz="100" dirty="0">
                <a:cs typeface="Calibri" panose="020F0502020204030204" pitchFamily="34" charset="0"/>
              </a:rPr>
              <a:t> </a:t>
            </a:r>
            <a:r>
              <a:rPr lang="en-US" altLang="en-US" sz="2200" dirty="0">
                <a:cs typeface="Calibri" panose="020F0502020204030204" pitchFamily="34" charset="0"/>
              </a:rPr>
              <a:t>M</a:t>
            </a:r>
            <a:r>
              <a:rPr lang="en-US" altLang="en-US" sz="100" dirty="0">
                <a:cs typeface="Calibri" panose="020F0502020204030204" pitchFamily="34" charset="0"/>
              </a:rPr>
              <a:t> </a:t>
            </a:r>
            <a:r>
              <a:rPr lang="en-US" altLang="en-US" sz="2200" dirty="0">
                <a:cs typeface="Calibri" panose="020F0502020204030204" pitchFamily="34" charset="0"/>
              </a:rPr>
              <a:t>T</a:t>
            </a:r>
            <a:r>
              <a:rPr lang="en-US" altLang="en-US" sz="100" dirty="0">
                <a:cs typeface="Calibri" panose="020F0502020204030204" pitchFamily="34" charset="0"/>
              </a:rPr>
              <a:t> </a:t>
            </a:r>
            <a:r>
              <a:rPr lang="en-US" altLang="en-US" sz="2200" dirty="0">
                <a:cs typeface="Calibri" panose="020F0502020204030204" pitchFamily="34" charset="0"/>
              </a:rPr>
              <a:t>S-13 (9q34)</a:t>
            </a:r>
          </a:p>
          <a:p>
            <a:pPr lvl="3"/>
            <a:r>
              <a:rPr lang="en-US" altLang="en-US" sz="2200" dirty="0">
                <a:cs typeface="Calibri" panose="020F0502020204030204" pitchFamily="34" charset="0"/>
              </a:rPr>
              <a:t>Failure to cleave U</a:t>
            </a:r>
            <a:r>
              <a:rPr lang="en-US" altLang="en-US" sz="100" dirty="0">
                <a:cs typeface="Calibri" panose="020F0502020204030204" pitchFamily="34" charset="0"/>
              </a:rPr>
              <a:t> </a:t>
            </a:r>
            <a:r>
              <a:rPr lang="en-US" altLang="en-US" sz="2200" dirty="0">
                <a:cs typeface="Calibri" panose="020F0502020204030204" pitchFamily="34" charset="0"/>
              </a:rPr>
              <a:t>L</a:t>
            </a:r>
            <a:r>
              <a:rPr lang="en-US" altLang="en-US" sz="100" dirty="0">
                <a:cs typeface="Calibri" panose="020F0502020204030204" pitchFamily="34" charset="0"/>
              </a:rPr>
              <a:t> </a:t>
            </a:r>
            <a:r>
              <a:rPr lang="en-US" altLang="en-US" sz="2200" dirty="0">
                <a:cs typeface="Calibri" panose="020F0502020204030204" pitchFamily="34" charset="0"/>
              </a:rPr>
              <a:t>V</a:t>
            </a:r>
            <a:r>
              <a:rPr lang="en-US" altLang="en-US" sz="100" dirty="0">
                <a:cs typeface="Calibri" panose="020F0502020204030204" pitchFamily="34" charset="0"/>
              </a:rPr>
              <a:t> </a:t>
            </a:r>
            <a:r>
              <a:rPr lang="en-US" altLang="en-US" sz="2200" dirty="0">
                <a:cs typeface="Calibri" panose="020F0502020204030204" pitchFamily="34" charset="0"/>
              </a:rPr>
              <a:t>W</a:t>
            </a:r>
            <a:r>
              <a:rPr lang="en-US" altLang="en-US" sz="100" dirty="0">
                <a:cs typeface="Calibri" panose="020F0502020204030204" pitchFamily="34" charset="0"/>
              </a:rPr>
              <a:t> </a:t>
            </a:r>
            <a:r>
              <a:rPr lang="en-US" altLang="en-US" sz="2200" dirty="0">
                <a:cs typeface="Calibri" panose="020F0502020204030204" pitchFamily="34" charset="0"/>
              </a:rPr>
              <a:t>F multimers</a:t>
            </a:r>
          </a:p>
          <a:p>
            <a:pPr lvl="3"/>
            <a:r>
              <a:rPr lang="en-US" altLang="en-US" sz="2200" dirty="0">
                <a:cs typeface="Calibri" panose="020F0502020204030204" pitchFamily="34" charset="0"/>
              </a:rPr>
              <a:t>Platelet-rich microvascular thrombosis → T</a:t>
            </a:r>
            <a:r>
              <a:rPr lang="en-US" altLang="en-US" sz="100" dirty="0">
                <a:cs typeface="Calibri" panose="020F0502020204030204" pitchFamily="34" charset="0"/>
              </a:rPr>
              <a:t> </a:t>
            </a:r>
            <a:r>
              <a:rPr lang="en-US" altLang="en-US" sz="2200" dirty="0" err="1">
                <a:cs typeface="Calibri" panose="020F0502020204030204" pitchFamily="34" charset="0"/>
              </a:rPr>
              <a:t>T</a:t>
            </a:r>
            <a:r>
              <a:rPr lang="en-US" altLang="en-US" sz="100" dirty="0">
                <a:cs typeface="Calibri" panose="020F0502020204030204" pitchFamily="34" charset="0"/>
              </a:rPr>
              <a:t> </a:t>
            </a:r>
            <a:r>
              <a:rPr lang="en-US" altLang="en-US" sz="2200" dirty="0">
                <a:cs typeface="Calibri" panose="020F0502020204030204" pitchFamily="34" charset="0"/>
              </a:rPr>
              <a:t>P</a:t>
            </a:r>
          </a:p>
          <a:p>
            <a:pPr lvl="2"/>
            <a:r>
              <a:rPr lang="en-US" altLang="en-US" sz="2200" dirty="0">
                <a:cs typeface="Calibri" panose="020F0502020204030204" pitchFamily="34" charset="0"/>
              </a:rPr>
              <a:t>Treatment</a:t>
            </a:r>
          </a:p>
          <a:p>
            <a:pPr lvl="3"/>
            <a:r>
              <a:rPr lang="en-US" altLang="en-US" sz="2200" dirty="0">
                <a:cs typeface="Calibri" panose="020F0502020204030204" pitchFamily="34" charset="0"/>
              </a:rPr>
              <a:t>Historically, plasma infusion</a:t>
            </a:r>
          </a:p>
          <a:p>
            <a:pPr lvl="3"/>
            <a:r>
              <a:rPr lang="en-US" altLang="en-US" sz="2200" dirty="0">
                <a:cs typeface="Calibri" panose="020F0502020204030204" pitchFamily="34" charset="0"/>
              </a:rPr>
              <a:t>Recombinant A</a:t>
            </a:r>
            <a:r>
              <a:rPr lang="en-US" altLang="en-US" sz="100" dirty="0">
                <a:cs typeface="Calibri" panose="020F0502020204030204" pitchFamily="34" charset="0"/>
              </a:rPr>
              <a:t> </a:t>
            </a:r>
            <a:r>
              <a:rPr lang="en-US" altLang="en-US" sz="2200" dirty="0">
                <a:cs typeface="Calibri" panose="020F0502020204030204" pitchFamily="34" charset="0"/>
              </a:rPr>
              <a:t>D</a:t>
            </a:r>
            <a:r>
              <a:rPr lang="en-US" altLang="en-US" sz="100" dirty="0">
                <a:cs typeface="Calibri" panose="020F0502020204030204" pitchFamily="34" charset="0"/>
              </a:rPr>
              <a:t> </a:t>
            </a:r>
            <a:r>
              <a:rPr lang="en-US" altLang="en-US" sz="2200" dirty="0">
                <a:cs typeface="Calibri" panose="020F0502020204030204" pitchFamily="34" charset="0"/>
              </a:rPr>
              <a:t>A</a:t>
            </a:r>
            <a:r>
              <a:rPr lang="en-US" altLang="en-US" sz="100" dirty="0">
                <a:cs typeface="Calibri" panose="020F0502020204030204" pitchFamily="34" charset="0"/>
              </a:rPr>
              <a:t> </a:t>
            </a:r>
            <a:r>
              <a:rPr lang="en-US" altLang="en-US" sz="2200" dirty="0">
                <a:cs typeface="Calibri" panose="020F0502020204030204" pitchFamily="34" charset="0"/>
              </a:rPr>
              <a:t>M</a:t>
            </a:r>
            <a:r>
              <a:rPr lang="en-US" altLang="en-US" sz="100" dirty="0">
                <a:cs typeface="Calibri" panose="020F0502020204030204" pitchFamily="34" charset="0"/>
              </a:rPr>
              <a:t> </a:t>
            </a:r>
            <a:r>
              <a:rPr lang="en-US" altLang="en-US" sz="2200" dirty="0">
                <a:cs typeface="Calibri" panose="020F0502020204030204" pitchFamily="34" charset="0"/>
              </a:rPr>
              <a:t>T</a:t>
            </a:r>
            <a:r>
              <a:rPr lang="en-US" altLang="en-US" sz="100" dirty="0">
                <a:cs typeface="Calibri" panose="020F0502020204030204" pitchFamily="34" charset="0"/>
              </a:rPr>
              <a:t> </a:t>
            </a:r>
            <a:r>
              <a:rPr lang="en-US" altLang="en-US" sz="2200" dirty="0">
                <a:cs typeface="Calibri" panose="020F0502020204030204" pitchFamily="34" charset="0"/>
              </a:rPr>
              <a:t>S-13, antagonists</a:t>
            </a:r>
          </a:p>
        </p:txBody>
      </p:sp>
    </p:spTree>
    <p:extLst>
      <p:ext uri="{BB962C8B-B14F-4D97-AF65-F5344CB8AC3E}">
        <p14:creationId xmlns:p14="http://schemas.microsoft.com/office/powerpoint/2010/main" val="3420071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2F35-15BD-4B1A-B2D5-7401488CF39A}"/>
              </a:ext>
            </a:extLst>
          </p:cNvPr>
          <p:cNvSpPr>
            <a:spLocks noGrp="1"/>
          </p:cNvSpPr>
          <p:nvPr>
            <p:ph type="title"/>
          </p:nvPr>
        </p:nvSpPr>
        <p:spPr/>
        <p:txBody>
          <a:bodyPr/>
          <a:lstStyle/>
          <a:p>
            <a:r>
              <a:rPr lang="en-US" dirty="0"/>
              <a:t>Arterial Thrombi-Risk Factors </a:t>
            </a:r>
            <a:r>
              <a:rPr lang="en-US" sz="2000" b="0" dirty="0"/>
              <a:t>(1 of 2)</a:t>
            </a:r>
          </a:p>
        </p:txBody>
      </p:sp>
      <p:sp>
        <p:nvSpPr>
          <p:cNvPr id="3" name="Content Placeholder 2">
            <a:extLst>
              <a:ext uri="{FF2B5EF4-FFF2-40B4-BE49-F238E27FC236}">
                <a16:creationId xmlns:a16="http://schemas.microsoft.com/office/drawing/2014/main" id="{1E96C076-9D98-4582-8A27-06F1464C6538}"/>
              </a:ext>
            </a:extLst>
          </p:cNvPr>
          <p:cNvSpPr>
            <a:spLocks noGrp="1"/>
          </p:cNvSpPr>
          <p:nvPr>
            <p:ph sz="quarter" idx="13"/>
          </p:nvPr>
        </p:nvSpPr>
        <p:spPr>
          <a:xfrm>
            <a:off x="457200" y="2005059"/>
            <a:ext cx="8229600" cy="4752399"/>
          </a:xfrm>
        </p:spPr>
        <p:txBody>
          <a:bodyPr/>
          <a:lstStyle/>
          <a:p>
            <a:r>
              <a:rPr lang="en-US" altLang="en-US" sz="2200" dirty="0">
                <a:cs typeface="Calibri" panose="020F0502020204030204" pitchFamily="34" charset="0"/>
              </a:rPr>
              <a:t>Traditional risk factors</a:t>
            </a:r>
          </a:p>
          <a:p>
            <a:pPr lvl="1"/>
            <a:r>
              <a:rPr lang="en-US" altLang="en-US" sz="2200" dirty="0">
                <a:cs typeface="Calibri" panose="020F0502020204030204" pitchFamily="34" charset="0"/>
              </a:rPr>
              <a:t>Increasing age</a:t>
            </a:r>
          </a:p>
          <a:p>
            <a:pPr lvl="1"/>
            <a:r>
              <a:rPr lang="en-US" altLang="en-US" sz="2200" dirty="0">
                <a:cs typeface="Calibri" panose="020F0502020204030204" pitchFamily="34" charset="0"/>
              </a:rPr>
              <a:t>Hypercholesterolemia</a:t>
            </a:r>
          </a:p>
          <a:p>
            <a:pPr lvl="1"/>
            <a:r>
              <a:rPr lang="en-US" altLang="en-US" sz="2200" dirty="0">
                <a:cs typeface="Calibri" panose="020F0502020204030204" pitchFamily="34" charset="0"/>
              </a:rPr>
              <a:t>Hypertension</a:t>
            </a:r>
          </a:p>
          <a:p>
            <a:pPr lvl="1"/>
            <a:r>
              <a:rPr lang="en-US" altLang="en-US" sz="2200" dirty="0">
                <a:cs typeface="Calibri" panose="020F0502020204030204" pitchFamily="34" charset="0"/>
              </a:rPr>
              <a:t>Smoking</a:t>
            </a:r>
          </a:p>
          <a:p>
            <a:pPr lvl="1"/>
            <a:r>
              <a:rPr lang="en-US" altLang="en-US" sz="2200" dirty="0">
                <a:cs typeface="Calibri" panose="020F0502020204030204" pitchFamily="34" charset="0"/>
              </a:rPr>
              <a:t>Physical inactivity</a:t>
            </a:r>
          </a:p>
          <a:p>
            <a:pPr lvl="1"/>
            <a:r>
              <a:rPr lang="en-US" altLang="en-US" sz="2200" dirty="0">
                <a:cs typeface="Calibri" panose="020F0502020204030204" pitchFamily="34" charset="0"/>
              </a:rPr>
              <a:t>Obesity</a:t>
            </a:r>
          </a:p>
          <a:p>
            <a:pPr lvl="1"/>
            <a:r>
              <a:rPr lang="en-US" altLang="en-US" sz="2200" dirty="0">
                <a:cs typeface="Calibri" panose="020F0502020204030204" pitchFamily="34" charset="0"/>
              </a:rPr>
              <a:t>Diabetes</a:t>
            </a:r>
          </a:p>
          <a:p>
            <a:r>
              <a:rPr lang="en-US" altLang="en-US" sz="2200" dirty="0">
                <a:cs typeface="Calibri" panose="020F0502020204030204" pitchFamily="34" charset="0"/>
              </a:rPr>
              <a:t>More recently recognized risk factors</a:t>
            </a:r>
          </a:p>
          <a:p>
            <a:pPr lvl="1"/>
            <a:r>
              <a:rPr lang="en-US" altLang="en-US" sz="2200" dirty="0">
                <a:cs typeface="Calibri" panose="020F0502020204030204" pitchFamily="34" charset="0"/>
              </a:rPr>
              <a:t>H</a:t>
            </a:r>
            <a:r>
              <a:rPr lang="en-US" altLang="en-US" sz="100" dirty="0">
                <a:cs typeface="Calibri" panose="020F0502020204030204" pitchFamily="34" charset="0"/>
              </a:rPr>
              <a:t> </a:t>
            </a:r>
            <a:r>
              <a:rPr lang="en-US" altLang="en-US" sz="2200" dirty="0">
                <a:cs typeface="Calibri" panose="020F0502020204030204" pitchFamily="34" charset="0"/>
              </a:rPr>
              <a:t>I</a:t>
            </a:r>
            <a:r>
              <a:rPr lang="en-US" altLang="en-US" sz="100" dirty="0">
                <a:cs typeface="Calibri" panose="020F0502020204030204" pitchFamily="34" charset="0"/>
              </a:rPr>
              <a:t> </a:t>
            </a:r>
            <a:r>
              <a:rPr lang="en-US" altLang="en-US" sz="2200" dirty="0">
                <a:cs typeface="Calibri" panose="020F0502020204030204" pitchFamily="34" charset="0"/>
              </a:rPr>
              <a:t>V, chronic renal disease, </a:t>
            </a:r>
            <a:r>
              <a:rPr lang="en-US" altLang="en-US" sz="2200" dirty="0" err="1">
                <a:cs typeface="Calibri" panose="020F0502020204030204" pitchFamily="34" charset="0"/>
              </a:rPr>
              <a:t>hyperhomocysteinemia</a:t>
            </a:r>
            <a:r>
              <a:rPr lang="en-US" altLang="en-US" sz="2200" dirty="0">
                <a:cs typeface="Calibri" panose="020F0502020204030204" pitchFamily="34" charset="0"/>
              </a:rPr>
              <a:t>, ↑L</a:t>
            </a:r>
            <a:r>
              <a:rPr lang="en-US" altLang="en-US" sz="100" dirty="0">
                <a:cs typeface="Calibri" panose="020F0502020204030204" pitchFamily="34" charset="0"/>
              </a:rPr>
              <a:t> </a:t>
            </a:r>
            <a:r>
              <a:rPr lang="en-US" altLang="en-US" sz="2200" dirty="0">
                <a:cs typeface="Calibri" panose="020F0502020204030204" pitchFamily="34" charset="0"/>
              </a:rPr>
              <a:t>p(a), o</a:t>
            </a:r>
            <a:r>
              <a:rPr lang="en-US" altLang="en-US" sz="100" dirty="0">
                <a:cs typeface="Calibri" panose="020F0502020204030204" pitchFamily="34" charset="0"/>
              </a:rPr>
              <a:t> </a:t>
            </a:r>
            <a:r>
              <a:rPr lang="en-US" altLang="en-US" sz="2200" dirty="0">
                <a:cs typeface="Calibri" panose="020F0502020204030204" pitchFamily="34" charset="0"/>
              </a:rPr>
              <a:t>x</a:t>
            </a:r>
            <a:r>
              <a:rPr lang="en-US" altLang="en-US" sz="100" dirty="0">
                <a:cs typeface="Calibri" panose="020F0502020204030204" pitchFamily="34" charset="0"/>
              </a:rPr>
              <a:t> </a:t>
            </a:r>
            <a:r>
              <a:rPr lang="en-US" altLang="en-US" sz="2200" dirty="0">
                <a:cs typeface="Calibri" panose="020F0502020204030204" pitchFamily="34" charset="0"/>
              </a:rPr>
              <a:t>L</a:t>
            </a:r>
            <a:r>
              <a:rPr lang="en-US" altLang="en-US" sz="100" dirty="0">
                <a:cs typeface="Calibri" panose="020F0502020204030204" pitchFamily="34" charset="0"/>
              </a:rPr>
              <a:t> </a:t>
            </a:r>
            <a:r>
              <a:rPr lang="en-US" altLang="en-US" sz="2200" dirty="0">
                <a:cs typeface="Calibri" panose="020F0502020204030204" pitchFamily="34" charset="0"/>
              </a:rPr>
              <a:t>D</a:t>
            </a:r>
            <a:r>
              <a:rPr lang="en-US" altLang="en-US" sz="100" dirty="0">
                <a:cs typeface="Calibri" panose="020F0502020204030204" pitchFamily="34" charset="0"/>
              </a:rPr>
              <a:t> </a:t>
            </a:r>
            <a:r>
              <a:rPr lang="en-US" altLang="en-US" sz="2200" dirty="0">
                <a:cs typeface="Calibri" panose="020F0502020204030204" pitchFamily="34" charset="0"/>
              </a:rPr>
              <a:t>L</a:t>
            </a:r>
          </a:p>
        </p:txBody>
      </p:sp>
    </p:spTree>
    <p:extLst>
      <p:ext uri="{BB962C8B-B14F-4D97-AF65-F5344CB8AC3E}">
        <p14:creationId xmlns:p14="http://schemas.microsoft.com/office/powerpoint/2010/main" val="47706768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4E2EC-813C-45AB-884A-154A4DC54F50}"/>
              </a:ext>
            </a:extLst>
          </p:cNvPr>
          <p:cNvSpPr>
            <a:spLocks noGrp="1"/>
          </p:cNvSpPr>
          <p:nvPr>
            <p:ph type="title"/>
          </p:nvPr>
        </p:nvSpPr>
        <p:spPr/>
        <p:txBody>
          <a:bodyPr/>
          <a:lstStyle/>
          <a:p>
            <a:r>
              <a:rPr lang="en-US" dirty="0">
                <a:latin typeface="+mn-lt"/>
              </a:rPr>
              <a:t>T</a:t>
            </a:r>
            <a:r>
              <a:rPr lang="en-US" sz="100" dirty="0">
                <a:latin typeface="+mn-lt"/>
              </a:rPr>
              <a:t> </a:t>
            </a:r>
            <a:r>
              <a:rPr lang="en-US" dirty="0" err="1">
                <a:latin typeface="+mn-lt"/>
              </a:rPr>
              <a:t>T</a:t>
            </a:r>
            <a:r>
              <a:rPr lang="en-US" sz="100" dirty="0">
                <a:latin typeface="+mn-lt"/>
              </a:rPr>
              <a:t> </a:t>
            </a:r>
            <a:r>
              <a:rPr lang="en-US" dirty="0">
                <a:latin typeface="+mn-lt"/>
              </a:rPr>
              <a:t>P</a:t>
            </a:r>
            <a:r>
              <a:rPr lang="en-US" altLang="en-US" dirty="0">
                <a:latin typeface="+mn-lt"/>
                <a:cs typeface="Calibri" panose="020F0502020204030204" pitchFamily="34" charset="0"/>
              </a:rPr>
              <a:t> </a:t>
            </a:r>
            <a:r>
              <a:rPr lang="en-US" altLang="en-US" sz="2000" b="0" dirty="0">
                <a:latin typeface="+mn-lt"/>
              </a:rPr>
              <a:t>(5 of 6)</a:t>
            </a:r>
            <a:endParaRPr lang="en-US" sz="2000" b="0" dirty="0">
              <a:latin typeface="+mn-lt"/>
            </a:endParaRPr>
          </a:p>
        </p:txBody>
      </p:sp>
      <p:sp>
        <p:nvSpPr>
          <p:cNvPr id="3" name="Content Placeholder 2">
            <a:extLst>
              <a:ext uri="{FF2B5EF4-FFF2-40B4-BE49-F238E27FC236}">
                <a16:creationId xmlns:a16="http://schemas.microsoft.com/office/drawing/2014/main" id="{5407D8E3-999F-4453-9F51-87D2283B7EDE}"/>
              </a:ext>
            </a:extLst>
          </p:cNvPr>
          <p:cNvSpPr>
            <a:spLocks noGrp="1"/>
          </p:cNvSpPr>
          <p:nvPr>
            <p:ph sz="quarter" idx="13"/>
          </p:nvPr>
        </p:nvSpPr>
        <p:spPr>
          <a:xfrm>
            <a:off x="457199" y="1869593"/>
            <a:ext cx="8352971" cy="4583217"/>
          </a:xfrm>
        </p:spPr>
        <p:txBody>
          <a:bodyPr/>
          <a:lstStyle/>
          <a:p>
            <a:r>
              <a:rPr lang="en-US" altLang="en-US" sz="2200" dirty="0">
                <a:cs typeface="Calibri" panose="020F0502020204030204" pitchFamily="34" charset="0"/>
              </a:rPr>
              <a:t>Clinical presentation</a:t>
            </a:r>
          </a:p>
          <a:p>
            <a:pPr lvl="1"/>
            <a:r>
              <a:rPr lang="en-US" altLang="en-US" sz="2200" dirty="0">
                <a:cs typeface="Calibri" panose="020F0502020204030204" pitchFamily="34" charset="0"/>
              </a:rPr>
              <a:t>Acquired T</a:t>
            </a:r>
            <a:r>
              <a:rPr lang="en-US" altLang="en-US" sz="100" dirty="0">
                <a:cs typeface="Calibri" panose="020F0502020204030204" pitchFamily="34" charset="0"/>
              </a:rPr>
              <a:t> </a:t>
            </a:r>
            <a:r>
              <a:rPr lang="en-US" altLang="en-US" sz="2200" dirty="0" err="1">
                <a:cs typeface="Calibri" panose="020F0502020204030204" pitchFamily="34" charset="0"/>
              </a:rPr>
              <a:t>T</a:t>
            </a:r>
            <a:r>
              <a:rPr lang="en-US" altLang="en-US" sz="100" dirty="0">
                <a:cs typeface="Calibri" panose="020F0502020204030204" pitchFamily="34" charset="0"/>
              </a:rPr>
              <a:t> </a:t>
            </a:r>
            <a:r>
              <a:rPr lang="en-US" altLang="en-US" sz="2200" dirty="0">
                <a:cs typeface="Calibri" panose="020F0502020204030204" pitchFamily="34" charset="0"/>
              </a:rPr>
              <a:t>P ( previously </a:t>
            </a:r>
            <a:r>
              <a:rPr lang="en-US" altLang="en-US" sz="2200" b="1" dirty="0">
                <a:cs typeface="Calibri" panose="020F0502020204030204" pitchFamily="34" charset="0"/>
              </a:rPr>
              <a:t>idiopathic</a:t>
            </a:r>
            <a:r>
              <a:rPr lang="en-US" altLang="en-US" sz="2200" dirty="0">
                <a:cs typeface="Calibri" panose="020F0502020204030204" pitchFamily="34" charset="0"/>
              </a:rPr>
              <a:t> T</a:t>
            </a:r>
            <a:r>
              <a:rPr lang="en-US" altLang="en-US" sz="100" dirty="0">
                <a:cs typeface="Calibri" panose="020F0502020204030204" pitchFamily="34" charset="0"/>
              </a:rPr>
              <a:t> </a:t>
            </a:r>
            <a:r>
              <a:rPr lang="en-US" altLang="en-US" sz="2200" dirty="0" err="1">
                <a:cs typeface="Calibri" panose="020F0502020204030204" pitchFamily="34" charset="0"/>
              </a:rPr>
              <a:t>T</a:t>
            </a:r>
            <a:r>
              <a:rPr lang="en-US" altLang="en-US" sz="100" dirty="0">
                <a:cs typeface="Calibri" panose="020F0502020204030204" pitchFamily="34" charset="0"/>
              </a:rPr>
              <a:t> </a:t>
            </a:r>
            <a:r>
              <a:rPr lang="en-US" altLang="en-US" sz="2200" dirty="0">
                <a:cs typeface="Calibri" panose="020F0502020204030204" pitchFamily="34" charset="0"/>
              </a:rPr>
              <a:t>P)</a:t>
            </a:r>
          </a:p>
          <a:p>
            <a:pPr lvl="2"/>
            <a:r>
              <a:rPr lang="en-US" altLang="en-US" sz="2200" dirty="0" err="1">
                <a:cs typeface="Calibri" panose="020F0502020204030204" pitchFamily="34" charset="0"/>
              </a:rPr>
              <a:t>Female:male</a:t>
            </a:r>
            <a:r>
              <a:rPr lang="en-US" altLang="en-US" sz="2200" dirty="0">
                <a:cs typeface="Calibri" panose="020F0502020204030204" pitchFamily="34" charset="0"/>
              </a:rPr>
              <a:t> = 3:2</a:t>
            </a:r>
          </a:p>
          <a:p>
            <a:pPr lvl="2"/>
            <a:r>
              <a:rPr lang="en-US" altLang="en-US" sz="2200" dirty="0">
                <a:cs typeface="Calibri" panose="020F0502020204030204" pitchFamily="34" charset="0"/>
              </a:rPr>
              <a:t>More common in African ancestry, obesity</a:t>
            </a:r>
          </a:p>
          <a:p>
            <a:pPr lvl="3"/>
            <a:r>
              <a:rPr lang="en-US" altLang="en-US" sz="2200" dirty="0">
                <a:cs typeface="Calibri" panose="020F0502020204030204" pitchFamily="34" charset="0"/>
              </a:rPr>
              <a:t>Also associated with pregnancy, drugs, cancer, tissue transplantation</a:t>
            </a:r>
          </a:p>
          <a:p>
            <a:pPr lvl="2"/>
            <a:r>
              <a:rPr lang="en-US" altLang="en-US" sz="2200" dirty="0">
                <a:cs typeface="Calibri" panose="020F0502020204030204" pitchFamily="34" charset="0"/>
              </a:rPr>
              <a:t>Autoantibodies against A</a:t>
            </a:r>
            <a:r>
              <a:rPr lang="en-US" altLang="en-US" sz="100" dirty="0">
                <a:cs typeface="Calibri" panose="020F0502020204030204" pitchFamily="34" charset="0"/>
              </a:rPr>
              <a:t> </a:t>
            </a:r>
            <a:r>
              <a:rPr lang="en-US" altLang="en-US" sz="2200" dirty="0">
                <a:cs typeface="Calibri" panose="020F0502020204030204" pitchFamily="34" charset="0"/>
              </a:rPr>
              <a:t>D</a:t>
            </a:r>
            <a:r>
              <a:rPr lang="en-US" altLang="en-US" sz="100" dirty="0">
                <a:cs typeface="Calibri" panose="020F0502020204030204" pitchFamily="34" charset="0"/>
              </a:rPr>
              <a:t> </a:t>
            </a:r>
            <a:r>
              <a:rPr lang="en-US" altLang="en-US" sz="2200" dirty="0">
                <a:cs typeface="Calibri" panose="020F0502020204030204" pitchFamily="34" charset="0"/>
              </a:rPr>
              <a:t>A</a:t>
            </a:r>
            <a:r>
              <a:rPr lang="en-US" altLang="en-US" sz="100" dirty="0">
                <a:cs typeface="Calibri" panose="020F0502020204030204" pitchFamily="34" charset="0"/>
              </a:rPr>
              <a:t> </a:t>
            </a:r>
            <a:r>
              <a:rPr lang="en-US" altLang="en-US" sz="2200" dirty="0">
                <a:cs typeface="Calibri" panose="020F0502020204030204" pitchFamily="34" charset="0"/>
              </a:rPr>
              <a:t>M</a:t>
            </a:r>
            <a:r>
              <a:rPr lang="en-US" altLang="en-US" sz="100" dirty="0">
                <a:cs typeface="Calibri" panose="020F0502020204030204" pitchFamily="34" charset="0"/>
              </a:rPr>
              <a:t> </a:t>
            </a:r>
            <a:r>
              <a:rPr lang="en-US" altLang="en-US" sz="2200" dirty="0">
                <a:cs typeface="Calibri" panose="020F0502020204030204" pitchFamily="34" charset="0"/>
              </a:rPr>
              <a:t>T</a:t>
            </a:r>
            <a:r>
              <a:rPr lang="en-US" altLang="en-US" sz="100" dirty="0">
                <a:cs typeface="Calibri" panose="020F0502020204030204" pitchFamily="34" charset="0"/>
              </a:rPr>
              <a:t> </a:t>
            </a:r>
            <a:r>
              <a:rPr lang="en-US" altLang="en-US" sz="2200" dirty="0">
                <a:cs typeface="Calibri" panose="020F0502020204030204" pitchFamily="34" charset="0"/>
              </a:rPr>
              <a:t>S-13</a:t>
            </a:r>
          </a:p>
          <a:p>
            <a:pPr lvl="2"/>
            <a:r>
              <a:rPr lang="en-US" altLang="en-US" sz="2200" dirty="0">
                <a:cs typeface="Calibri" panose="020F0502020204030204" pitchFamily="34" charset="0"/>
              </a:rPr>
              <a:t>Mortality &gt;90% without treatment</a:t>
            </a:r>
          </a:p>
          <a:p>
            <a:pPr lvl="2"/>
            <a:r>
              <a:rPr lang="en-US" altLang="en-US" sz="2200" dirty="0">
                <a:cs typeface="Calibri" panose="020F0502020204030204" pitchFamily="34" charset="0"/>
                <a:sym typeface="Symbol" panose="05050102010706020507" pitchFamily="18" charset="2"/>
              </a:rPr>
              <a:t>65%-single episode; 35%-recurrent disease</a:t>
            </a:r>
          </a:p>
          <a:p>
            <a:r>
              <a:rPr lang="en-US" altLang="en-US" sz="2200" dirty="0">
                <a:cs typeface="Calibri" panose="020F0502020204030204" pitchFamily="34" charset="0"/>
              </a:rPr>
              <a:t>Treatment-plasma exchange</a:t>
            </a:r>
          </a:p>
          <a:p>
            <a:pPr lvl="1"/>
            <a:r>
              <a:rPr lang="en-US" altLang="en-US" sz="2200" dirty="0">
                <a:cs typeface="Calibri" panose="020F0502020204030204" pitchFamily="34" charset="0"/>
              </a:rPr>
              <a:t>F</a:t>
            </a:r>
            <a:r>
              <a:rPr lang="en-US" altLang="en-US" sz="100" dirty="0">
                <a:cs typeface="Calibri" panose="020F0502020204030204" pitchFamily="34" charset="0"/>
              </a:rPr>
              <a:t> </a:t>
            </a:r>
            <a:r>
              <a:rPr lang="en-US" altLang="en-US" sz="2200" dirty="0" err="1">
                <a:cs typeface="Calibri" panose="020F0502020204030204" pitchFamily="34" charset="0"/>
              </a:rPr>
              <a:t>F</a:t>
            </a:r>
            <a:r>
              <a:rPr lang="en-US" altLang="en-US" sz="100" dirty="0">
                <a:cs typeface="Calibri" panose="020F0502020204030204" pitchFamily="34" charset="0"/>
              </a:rPr>
              <a:t> </a:t>
            </a:r>
            <a:r>
              <a:rPr lang="en-US" altLang="en-US" sz="2200" dirty="0">
                <a:cs typeface="Calibri" panose="020F0502020204030204" pitchFamily="34" charset="0"/>
              </a:rPr>
              <a:t>P or </a:t>
            </a:r>
            <a:r>
              <a:rPr lang="en-US" altLang="en-US" sz="2200" dirty="0" err="1">
                <a:cs typeface="Calibri" panose="020F0502020204030204" pitchFamily="34" charset="0"/>
              </a:rPr>
              <a:t>cryosupernatant</a:t>
            </a:r>
            <a:endParaRPr lang="en-US" altLang="en-US" sz="2200" dirty="0">
              <a:cs typeface="Calibri" panose="020F0502020204030204" pitchFamily="34" charset="0"/>
            </a:endParaRPr>
          </a:p>
        </p:txBody>
      </p:sp>
    </p:spTree>
    <p:extLst>
      <p:ext uri="{BB962C8B-B14F-4D97-AF65-F5344CB8AC3E}">
        <p14:creationId xmlns:p14="http://schemas.microsoft.com/office/powerpoint/2010/main" val="2660291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4E2EC-813C-45AB-884A-154A4DC54F50}"/>
              </a:ext>
            </a:extLst>
          </p:cNvPr>
          <p:cNvSpPr>
            <a:spLocks noGrp="1"/>
          </p:cNvSpPr>
          <p:nvPr>
            <p:ph type="title"/>
          </p:nvPr>
        </p:nvSpPr>
        <p:spPr/>
        <p:txBody>
          <a:bodyPr/>
          <a:lstStyle/>
          <a:p>
            <a:r>
              <a:rPr lang="en-US" dirty="0">
                <a:latin typeface="+mn-lt"/>
              </a:rPr>
              <a:t>T</a:t>
            </a:r>
            <a:r>
              <a:rPr lang="en-US" sz="100" dirty="0">
                <a:latin typeface="+mn-lt"/>
              </a:rPr>
              <a:t> </a:t>
            </a:r>
            <a:r>
              <a:rPr lang="en-US" dirty="0" err="1">
                <a:latin typeface="+mn-lt"/>
              </a:rPr>
              <a:t>T</a:t>
            </a:r>
            <a:r>
              <a:rPr lang="en-US" sz="100" dirty="0">
                <a:latin typeface="+mn-lt"/>
              </a:rPr>
              <a:t> </a:t>
            </a:r>
            <a:r>
              <a:rPr lang="en-US" dirty="0">
                <a:latin typeface="+mn-lt"/>
              </a:rPr>
              <a:t>P</a:t>
            </a:r>
            <a:r>
              <a:rPr lang="en-US" altLang="en-US" dirty="0">
                <a:latin typeface="+mn-lt"/>
                <a:cs typeface="Calibri" panose="020F0502020204030204" pitchFamily="34" charset="0"/>
              </a:rPr>
              <a:t> </a:t>
            </a:r>
            <a:r>
              <a:rPr lang="en-US" altLang="en-US" sz="2000" b="0" dirty="0">
                <a:latin typeface="+mn-lt"/>
              </a:rPr>
              <a:t>(6 of 6)</a:t>
            </a:r>
            <a:endParaRPr lang="en-US" sz="2000" b="0" dirty="0">
              <a:latin typeface="+mn-lt"/>
            </a:endParaRPr>
          </a:p>
        </p:txBody>
      </p:sp>
      <p:sp>
        <p:nvSpPr>
          <p:cNvPr id="3" name="Content Placeholder 2">
            <a:extLst>
              <a:ext uri="{FF2B5EF4-FFF2-40B4-BE49-F238E27FC236}">
                <a16:creationId xmlns:a16="http://schemas.microsoft.com/office/drawing/2014/main" id="{5407D8E3-999F-4453-9F51-87D2283B7EDE}"/>
              </a:ext>
            </a:extLst>
          </p:cNvPr>
          <p:cNvSpPr>
            <a:spLocks noGrp="1"/>
          </p:cNvSpPr>
          <p:nvPr>
            <p:ph sz="quarter" idx="13"/>
          </p:nvPr>
        </p:nvSpPr>
        <p:spPr>
          <a:xfrm>
            <a:off x="457199" y="1911926"/>
            <a:ext cx="7539488" cy="4583217"/>
          </a:xfrm>
        </p:spPr>
        <p:txBody>
          <a:bodyPr/>
          <a:lstStyle/>
          <a:p>
            <a:r>
              <a:rPr lang="en-US" altLang="en-US" dirty="0">
                <a:cs typeface="Calibri" panose="020F0502020204030204" pitchFamily="34" charset="0"/>
              </a:rPr>
              <a:t>Laboratory evaluation</a:t>
            </a:r>
          </a:p>
          <a:p>
            <a:pPr lvl="1"/>
            <a:r>
              <a:rPr lang="en-US" altLang="en-US" dirty="0">
                <a:cs typeface="Calibri" panose="020F0502020204030204" pitchFamily="34" charset="0"/>
              </a:rPr>
              <a:t>Evidence of M</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H</a:t>
            </a:r>
            <a:r>
              <a:rPr lang="en-US" altLang="en-US" sz="100" dirty="0">
                <a:cs typeface="Calibri" panose="020F0502020204030204" pitchFamily="34" charset="0"/>
              </a:rPr>
              <a:t> </a:t>
            </a:r>
            <a:r>
              <a:rPr lang="en-US" altLang="en-US" dirty="0">
                <a:cs typeface="Calibri" panose="020F0502020204030204" pitchFamily="34" charset="0"/>
              </a:rPr>
              <a:t>A</a:t>
            </a:r>
          </a:p>
          <a:p>
            <a:pPr lvl="1"/>
            <a:r>
              <a:rPr lang="en-US" altLang="en-US" dirty="0">
                <a:cs typeface="Calibri" panose="020F0502020204030204" pitchFamily="34" charset="0"/>
              </a:rPr>
              <a:t>Most coagulation screening tests are normal (P</a:t>
            </a:r>
            <a:r>
              <a:rPr lang="en-US" altLang="en-US" sz="100" dirty="0">
                <a:cs typeface="Calibri" panose="020F0502020204030204" pitchFamily="34" charset="0"/>
              </a:rPr>
              <a:t> </a:t>
            </a:r>
            <a:r>
              <a:rPr lang="en-US" altLang="en-US" dirty="0">
                <a:cs typeface="Calibri" panose="020F0502020204030204" pitchFamily="34" charset="0"/>
              </a:rPr>
              <a:t>T, A</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err="1">
                <a:cs typeface="Calibri" panose="020F0502020204030204" pitchFamily="34" charset="0"/>
              </a:rPr>
              <a:t>T</a:t>
            </a:r>
            <a:r>
              <a:rPr lang="en-US" altLang="en-US" dirty="0">
                <a:cs typeface="Calibri" panose="020F0502020204030204" pitchFamily="34" charset="0"/>
              </a:rPr>
              <a:t>, T</a:t>
            </a:r>
            <a:r>
              <a:rPr lang="en-US" altLang="en-US" sz="100" dirty="0">
                <a:cs typeface="Calibri" panose="020F0502020204030204" pitchFamily="34" charset="0"/>
              </a:rPr>
              <a:t> </a:t>
            </a:r>
            <a:r>
              <a:rPr lang="en-US" altLang="en-US" dirty="0">
                <a:cs typeface="Calibri" panose="020F0502020204030204" pitchFamily="34" charset="0"/>
              </a:rPr>
              <a:t>T)</a:t>
            </a:r>
          </a:p>
          <a:p>
            <a:pPr lvl="1"/>
            <a:r>
              <a:rPr lang="en-US" altLang="en-US" dirty="0">
                <a:cs typeface="Calibri" panose="020F0502020204030204" pitchFamily="34" charset="0"/>
              </a:rPr>
              <a:t>To confirm diagnosis</a:t>
            </a:r>
          </a:p>
          <a:p>
            <a:pPr lvl="2"/>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D</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M</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S-13 assay</a:t>
            </a:r>
          </a:p>
          <a:p>
            <a:pPr lvl="2"/>
            <a:r>
              <a:rPr lang="en-US" altLang="en-US" dirty="0">
                <a:cs typeface="Calibri" panose="020F0502020204030204" pitchFamily="34" charset="0"/>
              </a:rPr>
              <a:t>Antibody or inhibitor activity measured by Bethesda-type methodology</a:t>
            </a:r>
          </a:p>
          <a:p>
            <a:pPr lvl="1"/>
            <a:r>
              <a:rPr lang="en-US" altLang="en-US" dirty="0">
                <a:cs typeface="Calibri" panose="020F0502020204030204" pitchFamily="34" charset="0"/>
              </a:rPr>
              <a:t>Plasma exchange should begin immediately</a:t>
            </a:r>
          </a:p>
        </p:txBody>
      </p:sp>
    </p:spTree>
    <p:extLst>
      <p:ext uri="{BB962C8B-B14F-4D97-AF65-F5344CB8AC3E}">
        <p14:creationId xmlns:p14="http://schemas.microsoft.com/office/powerpoint/2010/main" val="24851638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952B4F-C8BF-474E-9EE6-97FE2824724A}"/>
              </a:ext>
            </a:extLst>
          </p:cNvPr>
          <p:cNvSpPr>
            <a:spLocks noGrp="1"/>
          </p:cNvSpPr>
          <p:nvPr>
            <p:ph type="title"/>
          </p:nvPr>
        </p:nvSpPr>
        <p:spPr>
          <a:xfrm>
            <a:off x="457200" y="215371"/>
            <a:ext cx="6723529" cy="1097279"/>
          </a:xfrm>
        </p:spPr>
        <p:txBody>
          <a:bodyPr/>
          <a:lstStyle/>
          <a:p>
            <a:r>
              <a:rPr lang="en-US" sz="3400" dirty="0"/>
              <a:t>Figure 35-5 V</a:t>
            </a:r>
            <a:r>
              <a:rPr lang="en-US" sz="100" dirty="0"/>
              <a:t> </a:t>
            </a:r>
            <a:r>
              <a:rPr lang="en-US" sz="3400" dirty="0"/>
              <a:t>W</a:t>
            </a:r>
            <a:r>
              <a:rPr lang="en-US" sz="100" dirty="0"/>
              <a:t> </a:t>
            </a:r>
            <a:r>
              <a:rPr lang="en-US" sz="3400" dirty="0"/>
              <a:t>F Processing by A</a:t>
            </a:r>
            <a:r>
              <a:rPr lang="en-US" sz="100" dirty="0"/>
              <a:t> </a:t>
            </a:r>
            <a:r>
              <a:rPr lang="en-US" sz="3400" dirty="0"/>
              <a:t>D</a:t>
            </a:r>
            <a:r>
              <a:rPr lang="en-US" sz="100" dirty="0"/>
              <a:t> </a:t>
            </a:r>
            <a:r>
              <a:rPr lang="en-US" sz="3400" dirty="0"/>
              <a:t>A</a:t>
            </a:r>
            <a:r>
              <a:rPr lang="en-US" sz="100" dirty="0"/>
              <a:t> </a:t>
            </a:r>
            <a:r>
              <a:rPr lang="en-US" sz="3400" dirty="0"/>
              <a:t>M</a:t>
            </a:r>
            <a:r>
              <a:rPr lang="en-US" sz="100" dirty="0"/>
              <a:t> </a:t>
            </a:r>
            <a:r>
              <a:rPr lang="en-US" sz="3400" dirty="0"/>
              <a:t>T</a:t>
            </a:r>
            <a:r>
              <a:rPr lang="en-US" sz="100" dirty="0"/>
              <a:t> </a:t>
            </a:r>
            <a:r>
              <a:rPr lang="en-US" sz="3400" dirty="0"/>
              <a:t>S-13</a:t>
            </a:r>
          </a:p>
        </p:txBody>
      </p:sp>
      <p:pic>
        <p:nvPicPr>
          <p:cNvPr id="7" name="Picture 6" descr="Figure a on the left shows normal A D A M dash 13 proteolytically cleaves ultra large von Willebrand factor multimers, U L V W F’s into smaller submits into the endothelial cell at the bottom. Figure b on the right shows the interconnectivity of the von Willebrand factor in snake like twists in an absence of A D A M T S dash 13 activity where U L V WA F multimers persist, inducing platelet agglutination and the formation of platelet thrombi. ">
            <a:extLst>
              <a:ext uri="{FF2B5EF4-FFF2-40B4-BE49-F238E27FC236}">
                <a16:creationId xmlns:a16="http://schemas.microsoft.com/office/drawing/2014/main" id="{1A4CFD69-8C22-4EFE-B84C-D16510CA94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093976"/>
            <a:ext cx="8229600" cy="2670048"/>
          </a:xfrm>
          <a:prstGeom prst="rect">
            <a:avLst/>
          </a:prstGeom>
        </p:spPr>
      </p:pic>
    </p:spTree>
    <p:extLst>
      <p:ext uri="{BB962C8B-B14F-4D97-AF65-F5344CB8AC3E}">
        <p14:creationId xmlns:p14="http://schemas.microsoft.com/office/powerpoint/2010/main" val="17060282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4534C-8C06-40C2-9024-16B96F716FEE}"/>
              </a:ext>
            </a:extLst>
          </p:cNvPr>
          <p:cNvSpPr>
            <a:spLocks noGrp="1"/>
          </p:cNvSpPr>
          <p:nvPr>
            <p:ph type="title"/>
          </p:nvPr>
        </p:nvSpPr>
        <p:spPr/>
        <p:txBody>
          <a:bodyPr/>
          <a:lstStyle/>
          <a:p>
            <a:r>
              <a:rPr lang="en-US" altLang="en-US" dirty="0">
                <a:cs typeface="Calibri" panose="020F0502020204030204" pitchFamily="34" charset="0"/>
              </a:rPr>
              <a:t>H</a:t>
            </a:r>
            <a:r>
              <a:rPr lang="en-US" altLang="en-US" sz="100" dirty="0">
                <a:cs typeface="Calibri" panose="020F0502020204030204" pitchFamily="34" charset="0"/>
              </a:rPr>
              <a:t> </a:t>
            </a:r>
            <a:r>
              <a:rPr lang="en-US" altLang="en-US" dirty="0">
                <a:cs typeface="Calibri" panose="020F0502020204030204" pitchFamily="34" charset="0"/>
              </a:rPr>
              <a:t>U</a:t>
            </a:r>
            <a:r>
              <a:rPr lang="en-US" altLang="en-US" sz="100" dirty="0">
                <a:cs typeface="Calibri" panose="020F0502020204030204" pitchFamily="34" charset="0"/>
              </a:rPr>
              <a:t> </a:t>
            </a:r>
            <a:r>
              <a:rPr lang="en-US" altLang="en-US" dirty="0">
                <a:cs typeface="Calibri" panose="020F0502020204030204" pitchFamily="34" charset="0"/>
              </a:rPr>
              <a:t>S</a:t>
            </a:r>
            <a:r>
              <a:rPr lang="en-US" altLang="en-US" dirty="0"/>
              <a:t> </a:t>
            </a:r>
            <a:r>
              <a:rPr lang="en-US" altLang="en-US" sz="2000" b="0" dirty="0">
                <a:cs typeface="Calibri" panose="020F0502020204030204" pitchFamily="34" charset="0"/>
              </a:rPr>
              <a:t>(1 of 6)</a:t>
            </a:r>
            <a:endParaRPr lang="en-US" sz="2000" b="0" dirty="0">
              <a:cs typeface="Calibri" panose="020F0502020204030204" pitchFamily="34" charset="0"/>
            </a:endParaRPr>
          </a:p>
        </p:txBody>
      </p:sp>
      <p:sp>
        <p:nvSpPr>
          <p:cNvPr id="3" name="Content Placeholder 2">
            <a:extLst>
              <a:ext uri="{FF2B5EF4-FFF2-40B4-BE49-F238E27FC236}">
                <a16:creationId xmlns:a16="http://schemas.microsoft.com/office/drawing/2014/main" id="{1434E7F6-35C4-4449-9C26-7F4849EDA5D9}"/>
              </a:ext>
            </a:extLst>
          </p:cNvPr>
          <p:cNvSpPr>
            <a:spLocks noGrp="1"/>
          </p:cNvSpPr>
          <p:nvPr>
            <p:ph sz="quarter" idx="13"/>
          </p:nvPr>
        </p:nvSpPr>
        <p:spPr>
          <a:xfrm>
            <a:off x="381000" y="1931023"/>
            <a:ext cx="8229600" cy="4752399"/>
          </a:xfrm>
        </p:spPr>
        <p:txBody>
          <a:bodyPr/>
          <a:lstStyle/>
          <a:p>
            <a:r>
              <a:rPr lang="en-US" altLang="en-US" sz="2200" dirty="0">
                <a:cs typeface="Calibri" panose="020F0502020204030204" pitchFamily="34" charset="0"/>
              </a:rPr>
              <a:t>Hemolytic Uremic Syndrome (H</a:t>
            </a:r>
            <a:r>
              <a:rPr lang="en-US" altLang="en-US" sz="100" dirty="0">
                <a:cs typeface="Calibri" panose="020F0502020204030204" pitchFamily="34" charset="0"/>
              </a:rPr>
              <a:t> </a:t>
            </a:r>
            <a:r>
              <a:rPr lang="en-US" altLang="en-US" sz="2200" dirty="0">
                <a:cs typeface="Calibri" panose="020F0502020204030204" pitchFamily="34" charset="0"/>
              </a:rPr>
              <a:t>U</a:t>
            </a:r>
            <a:r>
              <a:rPr lang="en-US" altLang="en-US" sz="100" dirty="0">
                <a:cs typeface="Calibri" panose="020F0502020204030204" pitchFamily="34" charset="0"/>
              </a:rPr>
              <a:t> </a:t>
            </a:r>
            <a:r>
              <a:rPr lang="en-US" altLang="en-US" sz="2200" dirty="0">
                <a:cs typeface="Calibri" panose="020F0502020204030204" pitchFamily="34" charset="0"/>
              </a:rPr>
              <a:t>S)</a:t>
            </a:r>
          </a:p>
          <a:p>
            <a:r>
              <a:rPr lang="en-US" altLang="en-US" sz="2200" dirty="0">
                <a:cs typeface="Calibri" panose="020F0502020204030204" pitchFamily="34" charset="0"/>
              </a:rPr>
              <a:t>Multisystem disorder characterized by triad of clinical features:</a:t>
            </a:r>
          </a:p>
          <a:p>
            <a:pPr lvl="1"/>
            <a:r>
              <a:rPr lang="en-US" altLang="en-US" sz="2200" dirty="0">
                <a:cs typeface="Calibri" panose="020F0502020204030204" pitchFamily="34" charset="0"/>
              </a:rPr>
              <a:t>Hemolytic anemia with R</a:t>
            </a:r>
            <a:r>
              <a:rPr lang="en-US" altLang="en-US" sz="100" dirty="0">
                <a:cs typeface="Calibri" panose="020F0502020204030204" pitchFamily="34" charset="0"/>
              </a:rPr>
              <a:t> </a:t>
            </a:r>
            <a:r>
              <a:rPr lang="en-US" altLang="en-US" sz="2200" dirty="0">
                <a:cs typeface="Calibri" panose="020F0502020204030204" pitchFamily="34" charset="0"/>
              </a:rPr>
              <a:t>B</a:t>
            </a:r>
            <a:r>
              <a:rPr lang="en-US" altLang="en-US" sz="100" dirty="0">
                <a:cs typeface="Calibri" panose="020F0502020204030204" pitchFamily="34" charset="0"/>
              </a:rPr>
              <a:t> </a:t>
            </a:r>
            <a:r>
              <a:rPr lang="en-US" altLang="en-US" sz="2200" dirty="0">
                <a:cs typeface="Calibri" panose="020F0502020204030204" pitchFamily="34" charset="0"/>
              </a:rPr>
              <a:t>C fragmentation, thrombocytopenia, acute nephropathy (can include acute renal failure)</a:t>
            </a:r>
          </a:p>
          <a:p>
            <a:r>
              <a:rPr lang="en-US" altLang="en-US" sz="2200" dirty="0">
                <a:cs typeface="Calibri" panose="020F0502020204030204" pitchFamily="34" charset="0"/>
              </a:rPr>
              <a:t>Two group categorization (D+ H</a:t>
            </a:r>
            <a:r>
              <a:rPr lang="en-US" altLang="en-US" sz="100" dirty="0">
                <a:cs typeface="Calibri" panose="020F0502020204030204" pitchFamily="34" charset="0"/>
              </a:rPr>
              <a:t> </a:t>
            </a:r>
            <a:r>
              <a:rPr lang="en-US" altLang="en-US" sz="2200" dirty="0">
                <a:cs typeface="Calibri" panose="020F0502020204030204" pitchFamily="34" charset="0"/>
              </a:rPr>
              <a:t>U</a:t>
            </a:r>
            <a:r>
              <a:rPr lang="en-US" altLang="en-US" sz="100" dirty="0">
                <a:cs typeface="Calibri" panose="020F0502020204030204" pitchFamily="34" charset="0"/>
              </a:rPr>
              <a:t> </a:t>
            </a:r>
            <a:r>
              <a:rPr lang="en-US" altLang="en-US" sz="2200" dirty="0">
                <a:cs typeface="Calibri" panose="020F0502020204030204" pitchFamily="34" charset="0"/>
              </a:rPr>
              <a:t>S, D− H</a:t>
            </a:r>
            <a:r>
              <a:rPr lang="en-US" altLang="en-US" sz="100" dirty="0">
                <a:cs typeface="Calibri" panose="020F0502020204030204" pitchFamily="34" charset="0"/>
              </a:rPr>
              <a:t> </a:t>
            </a:r>
            <a:r>
              <a:rPr lang="en-US" altLang="en-US" sz="2200" dirty="0">
                <a:cs typeface="Calibri" panose="020F0502020204030204" pitchFamily="34" charset="0"/>
              </a:rPr>
              <a:t>U</a:t>
            </a:r>
            <a:r>
              <a:rPr lang="en-US" altLang="en-US" sz="100" dirty="0">
                <a:cs typeface="Calibri" panose="020F0502020204030204" pitchFamily="34" charset="0"/>
              </a:rPr>
              <a:t> </a:t>
            </a:r>
            <a:r>
              <a:rPr lang="en-US" altLang="en-US" sz="2200" dirty="0">
                <a:cs typeface="Calibri" panose="020F0502020204030204" pitchFamily="34" charset="0"/>
              </a:rPr>
              <a:t>S) no longer recommended</a:t>
            </a:r>
          </a:p>
          <a:p>
            <a:r>
              <a:rPr lang="en-US" altLang="en-US" sz="2200" dirty="0">
                <a:cs typeface="Calibri" panose="020F0502020204030204" pitchFamily="34" charset="0"/>
              </a:rPr>
              <a:t>Subdivided into:</a:t>
            </a:r>
          </a:p>
          <a:p>
            <a:pPr lvl="1"/>
            <a:r>
              <a:rPr lang="en-US" altLang="en-US" sz="2200" dirty="0">
                <a:cs typeface="Calibri" panose="020F0502020204030204" pitchFamily="34" charset="0"/>
              </a:rPr>
              <a:t>S</a:t>
            </a:r>
            <a:r>
              <a:rPr lang="en-US" altLang="en-US" sz="100" dirty="0">
                <a:cs typeface="Calibri" panose="020F0502020204030204" pitchFamily="34" charset="0"/>
              </a:rPr>
              <a:t> </a:t>
            </a:r>
            <a:r>
              <a:rPr lang="en-US" altLang="en-US" sz="2200" dirty="0">
                <a:cs typeface="Calibri" panose="020F0502020204030204" pitchFamily="34" charset="0"/>
              </a:rPr>
              <a:t>T</a:t>
            </a:r>
            <a:r>
              <a:rPr lang="en-US" altLang="en-US" sz="100" dirty="0">
                <a:cs typeface="Calibri" panose="020F0502020204030204" pitchFamily="34" charset="0"/>
              </a:rPr>
              <a:t> </a:t>
            </a:r>
            <a:r>
              <a:rPr lang="en-US" altLang="en-US" sz="2200" dirty="0">
                <a:cs typeface="Calibri" panose="020F0502020204030204" pitchFamily="34" charset="0"/>
              </a:rPr>
              <a:t>E</a:t>
            </a:r>
            <a:r>
              <a:rPr lang="en-US" altLang="en-US" sz="100" dirty="0">
                <a:cs typeface="Calibri" panose="020F0502020204030204" pitchFamily="34" charset="0"/>
              </a:rPr>
              <a:t> </a:t>
            </a:r>
            <a:r>
              <a:rPr lang="en-US" altLang="en-US" sz="2200" dirty="0">
                <a:cs typeface="Calibri" panose="020F0502020204030204" pitchFamily="34" charset="0"/>
              </a:rPr>
              <a:t>C-H</a:t>
            </a:r>
            <a:r>
              <a:rPr lang="en-US" altLang="en-US" sz="100" dirty="0">
                <a:cs typeface="Calibri" panose="020F0502020204030204" pitchFamily="34" charset="0"/>
              </a:rPr>
              <a:t> </a:t>
            </a:r>
            <a:r>
              <a:rPr lang="en-US" altLang="en-US" sz="2200" dirty="0">
                <a:cs typeface="Calibri" panose="020F0502020204030204" pitchFamily="34" charset="0"/>
              </a:rPr>
              <a:t>U</a:t>
            </a:r>
            <a:r>
              <a:rPr lang="en-US" altLang="en-US" sz="100" dirty="0">
                <a:cs typeface="Calibri" panose="020F0502020204030204" pitchFamily="34" charset="0"/>
              </a:rPr>
              <a:t> </a:t>
            </a:r>
            <a:r>
              <a:rPr lang="en-US" altLang="en-US" sz="2200" dirty="0">
                <a:cs typeface="Calibri" panose="020F0502020204030204" pitchFamily="34" charset="0"/>
              </a:rPr>
              <a:t>S</a:t>
            </a:r>
          </a:p>
          <a:p>
            <a:pPr lvl="1"/>
            <a:r>
              <a:rPr lang="en-US" altLang="en-US" sz="2200" dirty="0">
                <a:cs typeface="Calibri" panose="020F0502020204030204" pitchFamily="34" charset="0"/>
              </a:rPr>
              <a:t>Secondary H</a:t>
            </a:r>
            <a:r>
              <a:rPr lang="en-US" altLang="en-US" sz="100" dirty="0">
                <a:cs typeface="Calibri" panose="020F0502020204030204" pitchFamily="34" charset="0"/>
              </a:rPr>
              <a:t> </a:t>
            </a:r>
            <a:r>
              <a:rPr lang="en-US" altLang="en-US" sz="2200" dirty="0">
                <a:cs typeface="Calibri" panose="020F0502020204030204" pitchFamily="34" charset="0"/>
              </a:rPr>
              <a:t>U</a:t>
            </a:r>
            <a:r>
              <a:rPr lang="en-US" altLang="en-US" sz="100" dirty="0">
                <a:cs typeface="Calibri" panose="020F0502020204030204" pitchFamily="34" charset="0"/>
              </a:rPr>
              <a:t> </a:t>
            </a:r>
            <a:r>
              <a:rPr lang="en-US" altLang="en-US" sz="2200" dirty="0">
                <a:cs typeface="Calibri" panose="020F0502020204030204" pitchFamily="34" charset="0"/>
              </a:rPr>
              <a:t>S</a:t>
            </a:r>
          </a:p>
          <a:p>
            <a:pPr lvl="1"/>
            <a:r>
              <a:rPr lang="en-US" altLang="en-US" sz="2200" dirty="0">
                <a:cs typeface="Calibri" panose="020F0502020204030204" pitchFamily="34" charset="0"/>
              </a:rPr>
              <a:t>Atypical H</a:t>
            </a:r>
            <a:r>
              <a:rPr lang="en-US" altLang="en-US" sz="100" dirty="0">
                <a:cs typeface="Calibri" panose="020F0502020204030204" pitchFamily="34" charset="0"/>
              </a:rPr>
              <a:t> </a:t>
            </a:r>
            <a:r>
              <a:rPr lang="en-US" altLang="en-US" sz="2200" dirty="0">
                <a:cs typeface="Calibri" panose="020F0502020204030204" pitchFamily="34" charset="0"/>
              </a:rPr>
              <a:t>U</a:t>
            </a:r>
            <a:r>
              <a:rPr lang="en-US" altLang="en-US" sz="100" dirty="0">
                <a:cs typeface="Calibri" panose="020F0502020204030204" pitchFamily="34" charset="0"/>
              </a:rPr>
              <a:t> </a:t>
            </a:r>
            <a:r>
              <a:rPr lang="en-US" altLang="en-US" sz="2200" dirty="0">
                <a:cs typeface="Calibri" panose="020F0502020204030204" pitchFamily="34" charset="0"/>
              </a:rPr>
              <a:t>S</a:t>
            </a:r>
          </a:p>
        </p:txBody>
      </p:sp>
    </p:spTree>
    <p:extLst>
      <p:ext uri="{BB962C8B-B14F-4D97-AF65-F5344CB8AC3E}">
        <p14:creationId xmlns:p14="http://schemas.microsoft.com/office/powerpoint/2010/main" val="2551300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4534C-8C06-40C2-9024-16B96F716FEE}"/>
              </a:ext>
            </a:extLst>
          </p:cNvPr>
          <p:cNvSpPr>
            <a:spLocks noGrp="1"/>
          </p:cNvSpPr>
          <p:nvPr>
            <p:ph type="title"/>
          </p:nvPr>
        </p:nvSpPr>
        <p:spPr/>
        <p:txBody>
          <a:bodyPr/>
          <a:lstStyle/>
          <a:p>
            <a:r>
              <a:rPr lang="en-US" altLang="en-US" dirty="0">
                <a:cs typeface="Calibri" panose="020F0502020204030204" pitchFamily="34" charset="0"/>
              </a:rPr>
              <a:t>H</a:t>
            </a:r>
            <a:r>
              <a:rPr lang="en-US" altLang="en-US" sz="100" dirty="0">
                <a:cs typeface="Calibri" panose="020F0502020204030204" pitchFamily="34" charset="0"/>
              </a:rPr>
              <a:t> </a:t>
            </a:r>
            <a:r>
              <a:rPr lang="en-US" altLang="en-US" dirty="0">
                <a:cs typeface="Calibri" panose="020F0502020204030204" pitchFamily="34" charset="0"/>
              </a:rPr>
              <a:t>U</a:t>
            </a:r>
            <a:r>
              <a:rPr lang="en-US" altLang="en-US" sz="100" dirty="0">
                <a:cs typeface="Calibri" panose="020F0502020204030204" pitchFamily="34" charset="0"/>
              </a:rPr>
              <a:t> </a:t>
            </a:r>
            <a:r>
              <a:rPr lang="en-US" altLang="en-US" dirty="0">
                <a:cs typeface="Calibri" panose="020F0502020204030204" pitchFamily="34" charset="0"/>
              </a:rPr>
              <a:t>S </a:t>
            </a:r>
            <a:r>
              <a:rPr lang="en-US" altLang="en-US" sz="2000" b="0" dirty="0">
                <a:cs typeface="Calibri" panose="020F0502020204030204" pitchFamily="34" charset="0"/>
              </a:rPr>
              <a:t>(2 of 6)</a:t>
            </a:r>
            <a:endParaRPr lang="en-US" sz="2000" b="0" dirty="0">
              <a:cs typeface="Calibri" panose="020F0502020204030204" pitchFamily="34" charset="0"/>
            </a:endParaRPr>
          </a:p>
        </p:txBody>
      </p:sp>
      <p:sp>
        <p:nvSpPr>
          <p:cNvPr id="3" name="Content Placeholder 2">
            <a:extLst>
              <a:ext uri="{FF2B5EF4-FFF2-40B4-BE49-F238E27FC236}">
                <a16:creationId xmlns:a16="http://schemas.microsoft.com/office/drawing/2014/main" id="{1434E7F6-35C4-4449-9C26-7F4849EDA5D9}"/>
              </a:ext>
            </a:extLst>
          </p:cNvPr>
          <p:cNvSpPr>
            <a:spLocks noGrp="1"/>
          </p:cNvSpPr>
          <p:nvPr>
            <p:ph sz="quarter" idx="13"/>
          </p:nvPr>
        </p:nvSpPr>
        <p:spPr>
          <a:xfrm>
            <a:off x="457200" y="1979660"/>
            <a:ext cx="8310282" cy="4434275"/>
          </a:xfrm>
        </p:spPr>
        <p:txBody>
          <a:bodyPr/>
          <a:lstStyle/>
          <a:p>
            <a:r>
              <a:rPr lang="en-US" altLang="en-US" dirty="0">
                <a:cs typeface="Calibri" panose="020F0502020204030204" pitchFamily="34" charset="0"/>
              </a:rPr>
              <a:t>S</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E</a:t>
            </a:r>
            <a:r>
              <a:rPr lang="en-US" altLang="en-US" sz="100" dirty="0">
                <a:cs typeface="Calibri" panose="020F0502020204030204" pitchFamily="34" charset="0"/>
              </a:rPr>
              <a:t> </a:t>
            </a:r>
            <a:r>
              <a:rPr lang="en-US" altLang="en-US" dirty="0">
                <a:cs typeface="Calibri" panose="020F0502020204030204" pitchFamily="34" charset="0"/>
              </a:rPr>
              <a:t>C-H</a:t>
            </a:r>
            <a:r>
              <a:rPr lang="en-US" altLang="en-US" sz="100" dirty="0">
                <a:cs typeface="Calibri" panose="020F0502020204030204" pitchFamily="34" charset="0"/>
              </a:rPr>
              <a:t> </a:t>
            </a:r>
            <a:r>
              <a:rPr lang="en-US" altLang="en-US" dirty="0">
                <a:cs typeface="Calibri" panose="020F0502020204030204" pitchFamily="34" charset="0"/>
              </a:rPr>
              <a:t>U</a:t>
            </a:r>
            <a:r>
              <a:rPr lang="en-US" altLang="en-US" sz="100" dirty="0">
                <a:cs typeface="Calibri" panose="020F0502020204030204" pitchFamily="34" charset="0"/>
              </a:rPr>
              <a:t> </a:t>
            </a:r>
            <a:r>
              <a:rPr lang="en-US" altLang="en-US" dirty="0">
                <a:cs typeface="Calibri" panose="020F0502020204030204" pitchFamily="34" charset="0"/>
              </a:rPr>
              <a:t>S</a:t>
            </a:r>
          </a:p>
          <a:p>
            <a:pPr lvl="1"/>
            <a:r>
              <a:rPr lang="en-US" altLang="en-US" dirty="0">
                <a:cs typeface="Calibri" panose="020F0502020204030204" pitchFamily="34" charset="0"/>
              </a:rPr>
              <a:t>Presence of Shiga-like toxin producing organism</a:t>
            </a:r>
          </a:p>
          <a:p>
            <a:pPr lvl="2"/>
            <a:r>
              <a:rPr lang="en-US" altLang="en-US" dirty="0">
                <a:cs typeface="Calibri" panose="020F0502020204030204" pitchFamily="34" charset="0"/>
              </a:rPr>
              <a:t>Non-Shiga-like toxin producing organisms may also cause H</a:t>
            </a:r>
            <a:r>
              <a:rPr lang="en-US" altLang="en-US" sz="100" dirty="0">
                <a:cs typeface="Calibri" panose="020F0502020204030204" pitchFamily="34" charset="0"/>
              </a:rPr>
              <a:t> </a:t>
            </a:r>
            <a:r>
              <a:rPr lang="en-US" altLang="en-US" dirty="0">
                <a:cs typeface="Calibri" panose="020F0502020204030204" pitchFamily="34" charset="0"/>
              </a:rPr>
              <a:t>U</a:t>
            </a:r>
            <a:r>
              <a:rPr lang="en-US" altLang="en-US" sz="100" dirty="0">
                <a:cs typeface="Calibri" panose="020F0502020204030204" pitchFamily="34" charset="0"/>
              </a:rPr>
              <a:t> </a:t>
            </a:r>
            <a:r>
              <a:rPr lang="en-US" altLang="en-US" dirty="0">
                <a:cs typeface="Calibri" panose="020F0502020204030204" pitchFamily="34" charset="0"/>
              </a:rPr>
              <a:t>S</a:t>
            </a:r>
          </a:p>
          <a:p>
            <a:pPr lvl="1"/>
            <a:r>
              <a:rPr lang="en-US" altLang="en-US" dirty="0">
                <a:cs typeface="Calibri" panose="020F0502020204030204" pitchFamily="34" charset="0"/>
              </a:rPr>
              <a:t>90% of cases, most in children ≤5</a:t>
            </a:r>
          </a:p>
          <a:p>
            <a:pPr lvl="3"/>
            <a:r>
              <a:rPr lang="en-US" altLang="en-US" dirty="0">
                <a:cs typeface="Calibri" panose="020F0502020204030204" pitchFamily="34" charset="0"/>
              </a:rPr>
              <a:t>G</a:t>
            </a:r>
            <a:r>
              <a:rPr lang="en-US" altLang="en-US" sz="100" dirty="0">
                <a:cs typeface="Calibri" panose="020F0502020204030204" pitchFamily="34" charset="0"/>
              </a:rPr>
              <a:t> </a:t>
            </a:r>
            <a:r>
              <a:rPr lang="en-US" altLang="en-US" dirty="0">
                <a:cs typeface="Calibri" panose="020F0502020204030204" pitchFamily="34" charset="0"/>
              </a:rPr>
              <a:t>I infections-Shiga toxin producing </a:t>
            </a:r>
            <a:r>
              <a:rPr lang="en-US" altLang="en-US" b="1" dirty="0">
                <a:cs typeface="Calibri" panose="020F0502020204030204" pitchFamily="34" charset="0"/>
              </a:rPr>
              <a:t>E. coli</a:t>
            </a:r>
          </a:p>
          <a:p>
            <a:pPr lvl="4"/>
            <a:r>
              <a:rPr lang="en-US" altLang="en-US" b="1" dirty="0">
                <a:cs typeface="Calibri" panose="020F0502020204030204" pitchFamily="34" charset="0"/>
              </a:rPr>
              <a:t>E. coli </a:t>
            </a:r>
            <a:r>
              <a:rPr lang="en-US" altLang="en-US" dirty="0">
                <a:cs typeface="Calibri" panose="020F0502020204030204" pitchFamily="34" charset="0"/>
              </a:rPr>
              <a:t>O157:H7 most common in U</a:t>
            </a:r>
            <a:r>
              <a:rPr lang="en-US" altLang="en-US" sz="100" dirty="0">
                <a:cs typeface="Calibri" panose="020F0502020204030204" pitchFamily="34" charset="0"/>
              </a:rPr>
              <a:t> </a:t>
            </a:r>
            <a:r>
              <a:rPr lang="en-US" altLang="en-US" dirty="0">
                <a:cs typeface="Calibri" panose="020F0502020204030204" pitchFamily="34" charset="0"/>
              </a:rPr>
              <a:t>S</a:t>
            </a:r>
          </a:p>
          <a:p>
            <a:pPr lvl="3"/>
            <a:r>
              <a:rPr lang="en-US" altLang="en-US" dirty="0">
                <a:cs typeface="Calibri" panose="020F0502020204030204" pitchFamily="34" charset="0"/>
              </a:rPr>
              <a:t>Most other cases associated with </a:t>
            </a:r>
            <a:r>
              <a:rPr lang="en-US" altLang="en-US" b="1" dirty="0">
                <a:cs typeface="Calibri" panose="020F0502020204030204" pitchFamily="34" charset="0"/>
              </a:rPr>
              <a:t>Shigella </a:t>
            </a:r>
            <a:r>
              <a:rPr lang="en-US" altLang="en-US" b="1" dirty="0" err="1">
                <a:cs typeface="Calibri" panose="020F0502020204030204" pitchFamily="34" charset="0"/>
              </a:rPr>
              <a:t>dysenteriae</a:t>
            </a:r>
            <a:r>
              <a:rPr lang="en-US" altLang="en-US" b="1" dirty="0">
                <a:cs typeface="Calibri" panose="020F0502020204030204" pitchFamily="34" charset="0"/>
              </a:rPr>
              <a:t> </a:t>
            </a:r>
            <a:r>
              <a:rPr lang="en-US" altLang="en-US" dirty="0">
                <a:cs typeface="Calibri" panose="020F0502020204030204" pitchFamily="34" charset="0"/>
              </a:rPr>
              <a:t>Type 1</a:t>
            </a:r>
          </a:p>
        </p:txBody>
      </p:sp>
    </p:spTree>
    <p:extLst>
      <p:ext uri="{BB962C8B-B14F-4D97-AF65-F5344CB8AC3E}">
        <p14:creationId xmlns:p14="http://schemas.microsoft.com/office/powerpoint/2010/main" val="39187701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BEFD1-989E-4AB2-A978-A58C21D4C75B}"/>
              </a:ext>
            </a:extLst>
          </p:cNvPr>
          <p:cNvSpPr>
            <a:spLocks noGrp="1"/>
          </p:cNvSpPr>
          <p:nvPr>
            <p:ph type="title"/>
          </p:nvPr>
        </p:nvSpPr>
        <p:spPr/>
        <p:txBody>
          <a:bodyPr/>
          <a:lstStyle/>
          <a:p>
            <a:r>
              <a:rPr lang="en-US" altLang="en-US" dirty="0">
                <a:cs typeface="Calibri" panose="020F0502020204030204" pitchFamily="34" charset="0"/>
              </a:rPr>
              <a:t>H</a:t>
            </a:r>
            <a:r>
              <a:rPr lang="en-US" altLang="en-US" sz="100" dirty="0">
                <a:cs typeface="Calibri" panose="020F0502020204030204" pitchFamily="34" charset="0"/>
              </a:rPr>
              <a:t> </a:t>
            </a:r>
            <a:r>
              <a:rPr lang="en-US" altLang="en-US" dirty="0">
                <a:cs typeface="Calibri" panose="020F0502020204030204" pitchFamily="34" charset="0"/>
              </a:rPr>
              <a:t>U</a:t>
            </a:r>
            <a:r>
              <a:rPr lang="en-US" altLang="en-US" sz="100" dirty="0">
                <a:cs typeface="Calibri" panose="020F0502020204030204" pitchFamily="34" charset="0"/>
              </a:rPr>
              <a:t> </a:t>
            </a:r>
            <a:r>
              <a:rPr lang="en-US" altLang="en-US" dirty="0">
                <a:cs typeface="Calibri" panose="020F0502020204030204" pitchFamily="34" charset="0"/>
              </a:rPr>
              <a:t>S</a:t>
            </a:r>
            <a:r>
              <a:rPr lang="en-US" altLang="en-US" dirty="0"/>
              <a:t> </a:t>
            </a:r>
            <a:r>
              <a:rPr lang="en-US" altLang="en-US" sz="2000" b="0" dirty="0">
                <a:cs typeface="Calibri" panose="020F0502020204030204" pitchFamily="34" charset="0"/>
              </a:rPr>
              <a:t>(3 of 6)</a:t>
            </a:r>
            <a:endParaRPr lang="en-US" sz="2000" b="0" dirty="0">
              <a:latin typeface="+mn-lt"/>
              <a:cs typeface="Calibri" panose="020F0502020204030204" pitchFamily="34" charset="0"/>
            </a:endParaRPr>
          </a:p>
        </p:txBody>
      </p:sp>
      <p:sp>
        <p:nvSpPr>
          <p:cNvPr id="3" name="Content Placeholder 2">
            <a:extLst>
              <a:ext uri="{FF2B5EF4-FFF2-40B4-BE49-F238E27FC236}">
                <a16:creationId xmlns:a16="http://schemas.microsoft.com/office/drawing/2014/main" id="{AA21EC2E-A6CF-4D24-BD09-25E26A58CD2A}"/>
              </a:ext>
            </a:extLst>
          </p:cNvPr>
          <p:cNvSpPr>
            <a:spLocks noGrp="1"/>
          </p:cNvSpPr>
          <p:nvPr>
            <p:ph sz="quarter" idx="13"/>
          </p:nvPr>
        </p:nvSpPr>
        <p:spPr>
          <a:xfrm>
            <a:off x="457199" y="1859338"/>
            <a:ext cx="8229600" cy="2190919"/>
          </a:xfrm>
        </p:spPr>
        <p:txBody>
          <a:bodyPr/>
          <a:lstStyle/>
          <a:p>
            <a:r>
              <a:rPr lang="en-US" altLang="en-US" dirty="0">
                <a:cs typeface="Calibri" panose="020F0502020204030204" pitchFamily="34" charset="0"/>
              </a:rPr>
              <a:t>Atypical H</a:t>
            </a:r>
            <a:r>
              <a:rPr lang="en-US" altLang="en-US" sz="100" dirty="0">
                <a:cs typeface="Calibri" panose="020F0502020204030204" pitchFamily="34" charset="0"/>
              </a:rPr>
              <a:t> </a:t>
            </a:r>
            <a:r>
              <a:rPr lang="en-US" altLang="en-US" dirty="0">
                <a:cs typeface="Calibri" panose="020F0502020204030204" pitchFamily="34" charset="0"/>
              </a:rPr>
              <a:t>U</a:t>
            </a:r>
            <a:r>
              <a:rPr lang="en-US" altLang="en-US" sz="100" dirty="0">
                <a:cs typeface="Calibri" panose="020F0502020204030204" pitchFamily="34" charset="0"/>
              </a:rPr>
              <a:t> </a:t>
            </a:r>
            <a:r>
              <a:rPr lang="en-US" altLang="en-US" dirty="0">
                <a:cs typeface="Calibri" panose="020F0502020204030204" pitchFamily="34" charset="0"/>
              </a:rPr>
              <a:t>S</a:t>
            </a:r>
          </a:p>
          <a:p>
            <a:pPr lvl="1"/>
            <a:r>
              <a:rPr lang="en-US" altLang="en-US" dirty="0">
                <a:cs typeface="Calibri" panose="020F0502020204030204" pitchFamily="34" charset="0"/>
              </a:rPr>
              <a:t>Inherited or familial</a:t>
            </a:r>
          </a:p>
          <a:p>
            <a:pPr lvl="1"/>
            <a:r>
              <a:rPr lang="en-US" altLang="en-US" dirty="0">
                <a:cs typeface="Calibri" panose="020F0502020204030204" pitchFamily="34" charset="0"/>
              </a:rPr>
              <a:t>H</a:t>
            </a:r>
            <a:r>
              <a:rPr lang="en-US" altLang="en-US" sz="100" dirty="0">
                <a:cs typeface="Calibri" panose="020F0502020204030204" pitchFamily="34" charset="0"/>
              </a:rPr>
              <a:t> </a:t>
            </a:r>
            <a:r>
              <a:rPr lang="en-US" altLang="en-US" dirty="0">
                <a:cs typeface="Calibri" panose="020F0502020204030204" pitchFamily="34" charset="0"/>
              </a:rPr>
              <a:t>U</a:t>
            </a:r>
            <a:r>
              <a:rPr lang="en-US" altLang="en-US" sz="100" dirty="0">
                <a:cs typeface="Calibri" panose="020F0502020204030204" pitchFamily="34" charset="0"/>
              </a:rPr>
              <a:t> </a:t>
            </a:r>
            <a:r>
              <a:rPr lang="en-US" altLang="en-US" dirty="0">
                <a:cs typeface="Calibri" panose="020F0502020204030204" pitchFamily="34" charset="0"/>
              </a:rPr>
              <a:t>S caused by mutations in:</a:t>
            </a:r>
          </a:p>
          <a:p>
            <a:pPr lvl="2"/>
            <a:r>
              <a:rPr lang="en-US" altLang="en-US" dirty="0">
                <a:cs typeface="Calibri" panose="020F0502020204030204" pitchFamily="34" charset="0"/>
              </a:rPr>
              <a:t>Complement regulatory proteins</a:t>
            </a:r>
          </a:p>
          <a:p>
            <a:pPr lvl="1"/>
            <a:r>
              <a:rPr lang="en-US" altLang="en-US" dirty="0">
                <a:cs typeface="Calibri" panose="020F0502020204030204" pitchFamily="34" charset="0"/>
              </a:rPr>
              <a:t>Alternate complement pathway protein mutations</a:t>
            </a:r>
          </a:p>
        </p:txBody>
      </p:sp>
      <p:sp>
        <p:nvSpPr>
          <p:cNvPr id="4" name="Content Placeholder 3"/>
          <p:cNvSpPr>
            <a:spLocks noGrp="1"/>
          </p:cNvSpPr>
          <p:nvPr>
            <p:ph sz="quarter" idx="14"/>
          </p:nvPr>
        </p:nvSpPr>
        <p:spPr>
          <a:xfrm>
            <a:off x="457199" y="3838657"/>
            <a:ext cx="4831977" cy="438270"/>
          </a:xfrm>
        </p:spPr>
        <p:txBody>
          <a:bodyPr/>
          <a:lstStyle/>
          <a:p>
            <a:pPr lvl="3"/>
            <a:r>
              <a:rPr lang="en-US" altLang="en-US" dirty="0">
                <a:cs typeface="Calibri" panose="020F0502020204030204" pitchFamily="34" charset="0"/>
              </a:rPr>
              <a:t>Factor H, M</a:t>
            </a:r>
            <a:r>
              <a:rPr lang="en-US" altLang="en-US" sz="100" dirty="0">
                <a:cs typeface="Calibri" panose="020F0502020204030204" pitchFamily="34" charset="0"/>
              </a:rPr>
              <a:t> </a:t>
            </a:r>
            <a:r>
              <a:rPr lang="en-US" altLang="en-US" dirty="0">
                <a:cs typeface="Calibri" panose="020F0502020204030204" pitchFamily="34" charset="0"/>
              </a:rPr>
              <a:t>C</a:t>
            </a:r>
            <a:r>
              <a:rPr lang="en-US" altLang="en-US" sz="100" dirty="0">
                <a:cs typeface="Calibri" panose="020F0502020204030204" pitchFamily="34" charset="0"/>
              </a:rPr>
              <a:t> </a:t>
            </a:r>
            <a:r>
              <a:rPr lang="en-US" altLang="en-US" dirty="0">
                <a:cs typeface="Calibri" panose="020F0502020204030204" pitchFamily="34" charset="0"/>
              </a:rPr>
              <a:t>P/C</a:t>
            </a:r>
            <a:r>
              <a:rPr lang="en-US" altLang="en-US" sz="100" dirty="0">
                <a:cs typeface="Calibri" panose="020F0502020204030204" pitchFamily="34" charset="0"/>
              </a:rPr>
              <a:t> </a:t>
            </a:r>
            <a:r>
              <a:rPr lang="en-US" altLang="en-US" dirty="0">
                <a:cs typeface="Calibri" panose="020F0502020204030204" pitchFamily="34" charset="0"/>
              </a:rPr>
              <a:t>D</a:t>
            </a:r>
            <a:r>
              <a:rPr lang="en-US" altLang="en-US" sz="100" dirty="0">
                <a:cs typeface="Calibri" panose="020F0502020204030204" pitchFamily="34" charset="0"/>
              </a:rPr>
              <a:t> </a:t>
            </a:r>
            <a:r>
              <a:rPr lang="en-US" altLang="en-US" dirty="0">
                <a:cs typeface="Calibri" panose="020F0502020204030204" pitchFamily="34" charset="0"/>
              </a:rPr>
              <a:t>4</a:t>
            </a:r>
            <a:r>
              <a:rPr lang="en-US" altLang="en-US" sz="100" dirty="0">
                <a:cs typeface="Calibri" panose="020F0502020204030204" pitchFamily="34" charset="0"/>
              </a:rPr>
              <a:t> </a:t>
            </a:r>
            <a:r>
              <a:rPr lang="en-US" altLang="en-US" dirty="0">
                <a:cs typeface="Calibri" panose="020F0502020204030204" pitchFamily="34" charset="0"/>
              </a:rPr>
              <a:t>6),</a:t>
            </a:r>
            <a:endParaRPr lang="en-IN" dirty="0"/>
          </a:p>
        </p:txBody>
      </p:sp>
      <p:sp>
        <p:nvSpPr>
          <p:cNvPr id="5" name="Content Placeholder 4"/>
          <p:cNvSpPr>
            <a:spLocks noGrp="1"/>
          </p:cNvSpPr>
          <p:nvPr>
            <p:ph sz="quarter" idx="15"/>
          </p:nvPr>
        </p:nvSpPr>
        <p:spPr>
          <a:xfrm>
            <a:off x="457200" y="4343401"/>
            <a:ext cx="8130988" cy="2048434"/>
          </a:xfrm>
        </p:spPr>
        <p:txBody>
          <a:bodyPr/>
          <a:lstStyle/>
          <a:p>
            <a:pPr lvl="2"/>
            <a:r>
              <a:rPr lang="en-US" altLang="en-US" dirty="0">
                <a:cs typeface="Calibri" panose="020F0502020204030204" pitchFamily="34" charset="0"/>
              </a:rPr>
              <a:t>Autoantibody against factor H</a:t>
            </a:r>
          </a:p>
          <a:p>
            <a:pPr lvl="1"/>
            <a:r>
              <a:rPr lang="en-US" altLang="en-US" dirty="0">
                <a:cs typeface="Calibri" panose="020F0502020204030204" pitchFamily="34" charset="0"/>
              </a:rPr>
              <a:t>Defective regulation of complement activation results in</a:t>
            </a:r>
          </a:p>
          <a:p>
            <a:pPr lvl="2"/>
            <a:r>
              <a:rPr lang="en-US" altLang="en-US" dirty="0">
                <a:cs typeface="Calibri" panose="020F0502020204030204" pitchFamily="34" charset="0"/>
              </a:rPr>
              <a:t>Cell membrane damage, R</a:t>
            </a:r>
            <a:r>
              <a:rPr lang="en-US" altLang="en-US" sz="100" dirty="0">
                <a:cs typeface="Calibri" panose="020F0502020204030204" pitchFamily="34" charset="0"/>
              </a:rPr>
              <a:t> </a:t>
            </a:r>
            <a:r>
              <a:rPr lang="en-US" altLang="en-US" dirty="0">
                <a:cs typeface="Calibri" panose="020F0502020204030204" pitchFamily="34" charset="0"/>
              </a:rPr>
              <a:t>B</a:t>
            </a:r>
            <a:r>
              <a:rPr lang="en-US" altLang="en-US" sz="100" dirty="0">
                <a:cs typeface="Calibri" panose="020F0502020204030204" pitchFamily="34" charset="0"/>
              </a:rPr>
              <a:t> </a:t>
            </a:r>
            <a:r>
              <a:rPr lang="en-US" altLang="en-US" dirty="0">
                <a:cs typeface="Calibri" panose="020F0502020204030204" pitchFamily="34" charset="0"/>
              </a:rPr>
              <a:t>C fragmentation, platelet activation and aggregation</a:t>
            </a:r>
          </a:p>
        </p:txBody>
      </p:sp>
      <p:graphicFrame>
        <p:nvGraphicFramePr>
          <p:cNvPr id="6" name="Object 5" descr="factor one"/>
          <p:cNvGraphicFramePr>
            <a:graphicFrameLocks noChangeAspect="1"/>
          </p:cNvGraphicFramePr>
          <p:nvPr>
            <p:extLst>
              <p:ext uri="{D42A27DB-BD31-4B8C-83A1-F6EECF244321}">
                <p14:modId xmlns:p14="http://schemas.microsoft.com/office/powerpoint/2010/main" val="3358466948"/>
              </p:ext>
            </p:extLst>
          </p:nvPr>
        </p:nvGraphicFramePr>
        <p:xfrm>
          <a:off x="3937386" y="3791277"/>
          <a:ext cx="1170615" cy="381130"/>
        </p:xfrm>
        <a:graphic>
          <a:graphicData uri="http://schemas.openxmlformats.org/presentationml/2006/ole">
            <mc:AlternateContent xmlns:mc="http://schemas.openxmlformats.org/markup-compatibility/2006">
              <mc:Choice xmlns:v="urn:schemas-microsoft-com:vml" Requires="v">
                <p:oleObj name="Equation" r:id="rId2" imgW="545760" imgH="177480" progId="Equation.DSMT4">
                  <p:embed/>
                </p:oleObj>
              </mc:Choice>
              <mc:Fallback>
                <p:oleObj name="Equation" r:id="rId2" imgW="545760" imgH="177480" progId="Equation.DSMT4">
                  <p:embed/>
                  <p:pic>
                    <p:nvPicPr>
                      <p:cNvPr id="6" name="Object 5" descr="factor one"/>
                      <p:cNvPicPr/>
                      <p:nvPr/>
                    </p:nvPicPr>
                    <p:blipFill>
                      <a:blip r:embed="rId3"/>
                      <a:stretch>
                        <a:fillRect/>
                      </a:stretch>
                    </p:blipFill>
                    <p:spPr>
                      <a:xfrm>
                        <a:off x="3937386" y="3791277"/>
                        <a:ext cx="1170615" cy="381130"/>
                      </a:xfrm>
                      <a:prstGeom prst="rect">
                        <a:avLst/>
                      </a:prstGeom>
                    </p:spPr>
                  </p:pic>
                </p:oleObj>
              </mc:Fallback>
            </mc:AlternateContent>
          </a:graphicData>
        </a:graphic>
      </p:graphicFrame>
    </p:spTree>
    <p:extLst>
      <p:ext uri="{BB962C8B-B14F-4D97-AF65-F5344CB8AC3E}">
        <p14:creationId xmlns:p14="http://schemas.microsoft.com/office/powerpoint/2010/main" val="171726123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BEFD1-989E-4AB2-A978-A58C21D4C75B}"/>
              </a:ext>
            </a:extLst>
          </p:cNvPr>
          <p:cNvSpPr>
            <a:spLocks noGrp="1"/>
          </p:cNvSpPr>
          <p:nvPr>
            <p:ph type="title"/>
          </p:nvPr>
        </p:nvSpPr>
        <p:spPr/>
        <p:txBody>
          <a:bodyPr/>
          <a:lstStyle/>
          <a:p>
            <a:r>
              <a:rPr lang="en-US" altLang="en-US" dirty="0">
                <a:cs typeface="Calibri" panose="020F0502020204030204" pitchFamily="34" charset="0"/>
              </a:rPr>
              <a:t>H</a:t>
            </a:r>
            <a:r>
              <a:rPr lang="en-US" altLang="en-US" sz="100" dirty="0">
                <a:cs typeface="Calibri" panose="020F0502020204030204" pitchFamily="34" charset="0"/>
              </a:rPr>
              <a:t> </a:t>
            </a:r>
            <a:r>
              <a:rPr lang="en-US" altLang="en-US" dirty="0">
                <a:cs typeface="Calibri" panose="020F0502020204030204" pitchFamily="34" charset="0"/>
              </a:rPr>
              <a:t>U</a:t>
            </a:r>
            <a:r>
              <a:rPr lang="en-US" altLang="en-US" sz="100" dirty="0">
                <a:cs typeface="Calibri" panose="020F0502020204030204" pitchFamily="34" charset="0"/>
              </a:rPr>
              <a:t> </a:t>
            </a:r>
            <a:r>
              <a:rPr lang="en-US" altLang="en-US" dirty="0">
                <a:cs typeface="Calibri" panose="020F0502020204030204" pitchFamily="34" charset="0"/>
              </a:rPr>
              <a:t>S</a:t>
            </a:r>
            <a:r>
              <a:rPr lang="en-US" altLang="en-US" dirty="0"/>
              <a:t> </a:t>
            </a:r>
            <a:r>
              <a:rPr lang="en-US" altLang="en-US" sz="2000" b="0" dirty="0">
                <a:cs typeface="Calibri" panose="020F0502020204030204" pitchFamily="34" charset="0"/>
              </a:rPr>
              <a:t>(4 of 6)</a:t>
            </a:r>
            <a:endParaRPr lang="en-US" sz="2000" b="0" dirty="0">
              <a:latin typeface="+mn-lt"/>
              <a:cs typeface="Calibri" panose="020F0502020204030204" pitchFamily="34" charset="0"/>
            </a:endParaRPr>
          </a:p>
        </p:txBody>
      </p:sp>
      <p:sp>
        <p:nvSpPr>
          <p:cNvPr id="3" name="Content Placeholder 2">
            <a:extLst>
              <a:ext uri="{FF2B5EF4-FFF2-40B4-BE49-F238E27FC236}">
                <a16:creationId xmlns:a16="http://schemas.microsoft.com/office/drawing/2014/main" id="{AA21EC2E-A6CF-4D24-BD09-25E26A58CD2A}"/>
              </a:ext>
            </a:extLst>
          </p:cNvPr>
          <p:cNvSpPr>
            <a:spLocks noGrp="1"/>
          </p:cNvSpPr>
          <p:nvPr>
            <p:ph sz="quarter" idx="13"/>
          </p:nvPr>
        </p:nvSpPr>
        <p:spPr>
          <a:xfrm>
            <a:off x="457200" y="1954259"/>
            <a:ext cx="8498114" cy="4434275"/>
          </a:xfrm>
        </p:spPr>
        <p:txBody>
          <a:bodyPr/>
          <a:lstStyle/>
          <a:p>
            <a:r>
              <a:rPr lang="en-US" altLang="en-US" dirty="0">
                <a:cs typeface="Calibri" panose="020F0502020204030204" pitchFamily="34" charset="0"/>
              </a:rPr>
              <a:t>Secondary H</a:t>
            </a:r>
            <a:r>
              <a:rPr lang="en-US" altLang="en-US" sz="100" dirty="0">
                <a:cs typeface="Calibri" panose="020F0502020204030204" pitchFamily="34" charset="0"/>
              </a:rPr>
              <a:t> </a:t>
            </a:r>
            <a:r>
              <a:rPr lang="en-US" altLang="en-US" dirty="0">
                <a:cs typeface="Calibri" panose="020F0502020204030204" pitchFamily="34" charset="0"/>
              </a:rPr>
              <a:t>U</a:t>
            </a:r>
            <a:r>
              <a:rPr lang="en-US" altLang="en-US" sz="100" dirty="0">
                <a:cs typeface="Calibri" panose="020F0502020204030204" pitchFamily="34" charset="0"/>
              </a:rPr>
              <a:t> </a:t>
            </a:r>
            <a:r>
              <a:rPr lang="en-US" altLang="en-US" dirty="0">
                <a:cs typeface="Calibri" panose="020F0502020204030204" pitchFamily="34" charset="0"/>
              </a:rPr>
              <a:t>S</a:t>
            </a:r>
          </a:p>
          <a:p>
            <a:pPr lvl="1"/>
            <a:r>
              <a:rPr lang="en-US" altLang="en-US" dirty="0">
                <a:cs typeface="Calibri" panose="020F0502020204030204" pitchFamily="34" charset="0"/>
              </a:rPr>
              <a:t>Post-infectious H</a:t>
            </a:r>
            <a:r>
              <a:rPr lang="en-US" altLang="en-US" sz="100" dirty="0">
                <a:cs typeface="Calibri" panose="020F0502020204030204" pitchFamily="34" charset="0"/>
              </a:rPr>
              <a:t> </a:t>
            </a:r>
            <a:r>
              <a:rPr lang="en-US" altLang="en-US" dirty="0">
                <a:cs typeface="Calibri" panose="020F0502020204030204" pitchFamily="34" charset="0"/>
              </a:rPr>
              <a:t>U</a:t>
            </a:r>
            <a:r>
              <a:rPr lang="en-US" altLang="en-US" sz="100" dirty="0">
                <a:cs typeface="Calibri" panose="020F0502020204030204" pitchFamily="34" charset="0"/>
              </a:rPr>
              <a:t> </a:t>
            </a:r>
            <a:r>
              <a:rPr lang="en-US" altLang="en-US" dirty="0">
                <a:cs typeface="Calibri" panose="020F0502020204030204" pitchFamily="34" charset="0"/>
              </a:rPr>
              <a:t>S not caused by S</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E</a:t>
            </a:r>
            <a:r>
              <a:rPr lang="en-US" altLang="en-US" sz="100" dirty="0">
                <a:cs typeface="Calibri" panose="020F0502020204030204" pitchFamily="34" charset="0"/>
              </a:rPr>
              <a:t> </a:t>
            </a:r>
            <a:r>
              <a:rPr lang="en-US" altLang="en-US" dirty="0">
                <a:cs typeface="Calibri" panose="020F0502020204030204" pitchFamily="34" charset="0"/>
              </a:rPr>
              <a:t>C</a:t>
            </a:r>
          </a:p>
          <a:p>
            <a:pPr lvl="2"/>
            <a:r>
              <a:rPr lang="en-US" altLang="en-US" b="1" dirty="0">
                <a:cs typeface="Calibri" panose="020F0502020204030204" pitchFamily="34" charset="0"/>
              </a:rPr>
              <a:t>Streptococcus pneumoniae infections</a:t>
            </a:r>
          </a:p>
          <a:p>
            <a:pPr lvl="2"/>
            <a:r>
              <a:rPr lang="en-US" altLang="en-US" dirty="0">
                <a:cs typeface="Calibri" panose="020F0502020204030204" pitchFamily="34" charset="0"/>
              </a:rPr>
              <a:t>Viral infections (Epstein-Barr virus, human immunodeficiency virus, cytomegalovirus)</a:t>
            </a:r>
          </a:p>
          <a:p>
            <a:pPr lvl="1"/>
            <a:r>
              <a:rPr lang="en-US" altLang="en-US" dirty="0">
                <a:cs typeface="Calibri" panose="020F0502020204030204" pitchFamily="34" charset="0"/>
              </a:rPr>
              <a:t>Noninfectious causes</a:t>
            </a:r>
          </a:p>
        </p:txBody>
      </p:sp>
    </p:spTree>
    <p:extLst>
      <p:ext uri="{BB962C8B-B14F-4D97-AF65-F5344CB8AC3E}">
        <p14:creationId xmlns:p14="http://schemas.microsoft.com/office/powerpoint/2010/main" val="79905679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BEFD1-989E-4AB2-A978-A58C21D4C75B}"/>
              </a:ext>
            </a:extLst>
          </p:cNvPr>
          <p:cNvSpPr>
            <a:spLocks noGrp="1"/>
          </p:cNvSpPr>
          <p:nvPr>
            <p:ph type="title"/>
          </p:nvPr>
        </p:nvSpPr>
        <p:spPr/>
        <p:txBody>
          <a:bodyPr/>
          <a:lstStyle/>
          <a:p>
            <a:r>
              <a:rPr lang="en-US" altLang="en-US" dirty="0">
                <a:cs typeface="Calibri" panose="020F0502020204030204" pitchFamily="34" charset="0"/>
              </a:rPr>
              <a:t>H</a:t>
            </a:r>
            <a:r>
              <a:rPr lang="en-US" altLang="en-US" sz="100" dirty="0">
                <a:cs typeface="Calibri" panose="020F0502020204030204" pitchFamily="34" charset="0"/>
              </a:rPr>
              <a:t> </a:t>
            </a:r>
            <a:r>
              <a:rPr lang="en-US" altLang="en-US" dirty="0">
                <a:cs typeface="Calibri" panose="020F0502020204030204" pitchFamily="34" charset="0"/>
              </a:rPr>
              <a:t>U</a:t>
            </a:r>
            <a:r>
              <a:rPr lang="en-US" altLang="en-US" sz="100" dirty="0">
                <a:cs typeface="Calibri" panose="020F0502020204030204" pitchFamily="34" charset="0"/>
              </a:rPr>
              <a:t> </a:t>
            </a:r>
            <a:r>
              <a:rPr lang="en-US" altLang="en-US" dirty="0">
                <a:cs typeface="Calibri" panose="020F0502020204030204" pitchFamily="34" charset="0"/>
              </a:rPr>
              <a:t>S</a:t>
            </a:r>
            <a:r>
              <a:rPr lang="en-US" altLang="en-US" dirty="0"/>
              <a:t> </a:t>
            </a:r>
            <a:r>
              <a:rPr lang="en-US" altLang="en-US" sz="2000" b="0" dirty="0">
                <a:cs typeface="Calibri" panose="020F0502020204030204" pitchFamily="34" charset="0"/>
              </a:rPr>
              <a:t>(5 of 6)</a:t>
            </a:r>
            <a:endParaRPr lang="en-US" sz="2000" b="0" dirty="0">
              <a:latin typeface="+mn-lt"/>
              <a:cs typeface="Calibri" panose="020F0502020204030204" pitchFamily="34" charset="0"/>
            </a:endParaRPr>
          </a:p>
        </p:txBody>
      </p:sp>
      <p:sp>
        <p:nvSpPr>
          <p:cNvPr id="3" name="Content Placeholder 2">
            <a:extLst>
              <a:ext uri="{FF2B5EF4-FFF2-40B4-BE49-F238E27FC236}">
                <a16:creationId xmlns:a16="http://schemas.microsoft.com/office/drawing/2014/main" id="{AA21EC2E-A6CF-4D24-BD09-25E26A58CD2A}"/>
              </a:ext>
            </a:extLst>
          </p:cNvPr>
          <p:cNvSpPr>
            <a:spLocks noGrp="1"/>
          </p:cNvSpPr>
          <p:nvPr>
            <p:ph sz="quarter" idx="13"/>
          </p:nvPr>
        </p:nvSpPr>
        <p:spPr>
          <a:xfrm>
            <a:off x="457200" y="1869593"/>
            <a:ext cx="8498114" cy="4434275"/>
          </a:xfrm>
        </p:spPr>
        <p:txBody>
          <a:bodyPr/>
          <a:lstStyle/>
          <a:p>
            <a:r>
              <a:rPr lang="en-US" altLang="en-US" dirty="0">
                <a:cs typeface="Calibri" panose="020F0502020204030204" pitchFamily="34" charset="0"/>
              </a:rPr>
              <a:t>Clinical presentation</a:t>
            </a:r>
          </a:p>
          <a:p>
            <a:pPr lvl="1"/>
            <a:r>
              <a:rPr lang="en-US" altLang="en-US" dirty="0">
                <a:cs typeface="Calibri" panose="020F0502020204030204" pitchFamily="34" charset="0"/>
              </a:rPr>
              <a:t>Microthrombi usually rich in fibrin and platelets</a:t>
            </a:r>
          </a:p>
          <a:p>
            <a:pPr lvl="1"/>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T, A</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err="1">
                <a:cs typeface="Calibri" panose="020F0502020204030204" pitchFamily="34" charset="0"/>
              </a:rPr>
              <a:t>T</a:t>
            </a:r>
            <a:r>
              <a:rPr lang="en-US" altLang="en-US" dirty="0">
                <a:cs typeface="Calibri" panose="020F0502020204030204" pitchFamily="34" charset="0"/>
              </a:rPr>
              <a:t> are usually normal</a:t>
            </a:r>
          </a:p>
          <a:p>
            <a:pPr lvl="2"/>
            <a:r>
              <a:rPr lang="en-US" altLang="en-US" dirty="0">
                <a:cs typeface="Calibri" panose="020F0502020204030204" pitchFamily="34" charset="0"/>
              </a:rPr>
              <a:t>Procoagulant activation is not sufficient to induce a consumptive coagulopathy</a:t>
            </a:r>
          </a:p>
          <a:p>
            <a:pPr lvl="1"/>
            <a:r>
              <a:rPr lang="en-US" altLang="en-US" dirty="0">
                <a:cs typeface="Calibri" panose="020F0502020204030204" pitchFamily="34" charset="0"/>
              </a:rPr>
              <a:t>Thrombocytopenia and neurologic manifestations are less common and less severe in H</a:t>
            </a:r>
            <a:r>
              <a:rPr lang="en-US" altLang="en-US" sz="100" dirty="0">
                <a:cs typeface="Calibri" panose="020F0502020204030204" pitchFamily="34" charset="0"/>
              </a:rPr>
              <a:t> </a:t>
            </a:r>
            <a:r>
              <a:rPr lang="en-US" altLang="en-US" dirty="0">
                <a:cs typeface="Calibri" panose="020F0502020204030204" pitchFamily="34" charset="0"/>
              </a:rPr>
              <a:t>U</a:t>
            </a:r>
            <a:r>
              <a:rPr lang="en-US" altLang="en-US" sz="100" dirty="0">
                <a:cs typeface="Calibri" panose="020F0502020204030204" pitchFamily="34" charset="0"/>
              </a:rPr>
              <a:t> </a:t>
            </a:r>
            <a:r>
              <a:rPr lang="en-US" altLang="en-US" dirty="0">
                <a:cs typeface="Calibri" panose="020F0502020204030204" pitchFamily="34" charset="0"/>
              </a:rPr>
              <a:t>S than in T</a:t>
            </a:r>
            <a:r>
              <a:rPr lang="en-US" altLang="en-US" sz="100" dirty="0">
                <a:cs typeface="Calibri" panose="020F0502020204030204" pitchFamily="34" charset="0"/>
              </a:rPr>
              <a:t> </a:t>
            </a:r>
            <a:r>
              <a:rPr lang="en-US" altLang="en-US" dirty="0" err="1">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P</a:t>
            </a:r>
          </a:p>
          <a:p>
            <a:pPr lvl="1"/>
            <a:r>
              <a:rPr lang="en-US" altLang="en-US" dirty="0">
                <a:cs typeface="Calibri" panose="020F0502020204030204" pitchFamily="34" charset="0"/>
              </a:rPr>
              <a:t>Renal involvement is more severe than in T</a:t>
            </a:r>
            <a:r>
              <a:rPr lang="en-US" altLang="en-US" sz="100" dirty="0">
                <a:cs typeface="Calibri" panose="020F0502020204030204" pitchFamily="34" charset="0"/>
              </a:rPr>
              <a:t> </a:t>
            </a:r>
            <a:r>
              <a:rPr lang="en-US" altLang="en-US" dirty="0" err="1">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P</a:t>
            </a:r>
          </a:p>
          <a:p>
            <a:pPr lvl="2"/>
            <a:r>
              <a:rPr lang="en-US" altLang="en-US" dirty="0">
                <a:cs typeface="Calibri" panose="020F0502020204030204" pitchFamily="34" charset="0"/>
              </a:rPr>
              <a:t>60% of patients require renal dialysis</a:t>
            </a:r>
          </a:p>
          <a:p>
            <a:pPr lvl="2"/>
            <a:r>
              <a:rPr lang="en-US" altLang="en-US" dirty="0">
                <a:cs typeface="Calibri" panose="020F0502020204030204" pitchFamily="34" charset="0"/>
              </a:rPr>
              <a:t>40-50% develop chronic renal insufficiency</a:t>
            </a:r>
          </a:p>
        </p:txBody>
      </p:sp>
    </p:spTree>
    <p:extLst>
      <p:ext uri="{BB962C8B-B14F-4D97-AF65-F5344CB8AC3E}">
        <p14:creationId xmlns:p14="http://schemas.microsoft.com/office/powerpoint/2010/main" val="22704088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BEFD1-989E-4AB2-A978-A58C21D4C75B}"/>
              </a:ext>
            </a:extLst>
          </p:cNvPr>
          <p:cNvSpPr>
            <a:spLocks noGrp="1"/>
          </p:cNvSpPr>
          <p:nvPr>
            <p:ph type="title"/>
          </p:nvPr>
        </p:nvSpPr>
        <p:spPr/>
        <p:txBody>
          <a:bodyPr/>
          <a:lstStyle/>
          <a:p>
            <a:r>
              <a:rPr lang="en-US" altLang="en-US" dirty="0">
                <a:cs typeface="Calibri" panose="020F0502020204030204" pitchFamily="34" charset="0"/>
              </a:rPr>
              <a:t>H</a:t>
            </a:r>
            <a:r>
              <a:rPr lang="en-US" altLang="en-US" sz="100" dirty="0">
                <a:cs typeface="Calibri" panose="020F0502020204030204" pitchFamily="34" charset="0"/>
              </a:rPr>
              <a:t> </a:t>
            </a:r>
            <a:r>
              <a:rPr lang="en-US" altLang="en-US" dirty="0">
                <a:cs typeface="Calibri" panose="020F0502020204030204" pitchFamily="34" charset="0"/>
              </a:rPr>
              <a:t>U</a:t>
            </a:r>
            <a:r>
              <a:rPr lang="en-US" altLang="en-US" sz="100" dirty="0">
                <a:cs typeface="Calibri" panose="020F0502020204030204" pitchFamily="34" charset="0"/>
              </a:rPr>
              <a:t> </a:t>
            </a:r>
            <a:r>
              <a:rPr lang="en-US" altLang="en-US" dirty="0">
                <a:cs typeface="Calibri" panose="020F0502020204030204" pitchFamily="34" charset="0"/>
              </a:rPr>
              <a:t>S</a:t>
            </a:r>
            <a:r>
              <a:rPr lang="en-US" altLang="en-US" dirty="0"/>
              <a:t> </a:t>
            </a:r>
            <a:r>
              <a:rPr lang="en-US" altLang="en-US" sz="2000" b="0" dirty="0">
                <a:cs typeface="Calibri" panose="020F0502020204030204" pitchFamily="34" charset="0"/>
              </a:rPr>
              <a:t>(6 of 6)</a:t>
            </a:r>
            <a:endParaRPr lang="en-US" sz="2000" b="0" dirty="0">
              <a:latin typeface="+mn-lt"/>
              <a:cs typeface="Calibri" panose="020F0502020204030204" pitchFamily="34" charset="0"/>
            </a:endParaRPr>
          </a:p>
        </p:txBody>
      </p:sp>
      <p:sp>
        <p:nvSpPr>
          <p:cNvPr id="3" name="Content Placeholder 2">
            <a:extLst>
              <a:ext uri="{FF2B5EF4-FFF2-40B4-BE49-F238E27FC236}">
                <a16:creationId xmlns:a16="http://schemas.microsoft.com/office/drawing/2014/main" id="{AA21EC2E-A6CF-4D24-BD09-25E26A58CD2A}"/>
              </a:ext>
            </a:extLst>
          </p:cNvPr>
          <p:cNvSpPr>
            <a:spLocks noGrp="1"/>
          </p:cNvSpPr>
          <p:nvPr>
            <p:ph sz="quarter" idx="13"/>
          </p:nvPr>
        </p:nvSpPr>
        <p:spPr>
          <a:xfrm>
            <a:off x="372035" y="2038926"/>
            <a:ext cx="8399929" cy="4434275"/>
          </a:xfrm>
        </p:spPr>
        <p:txBody>
          <a:bodyPr/>
          <a:lstStyle/>
          <a:p>
            <a:r>
              <a:rPr lang="en-US" altLang="en-US" dirty="0">
                <a:cs typeface="Calibri" panose="020F0502020204030204" pitchFamily="34" charset="0"/>
              </a:rPr>
              <a:t>Therapy</a:t>
            </a:r>
          </a:p>
          <a:p>
            <a:pPr lvl="1"/>
            <a:r>
              <a:rPr lang="en-US" altLang="en-US" dirty="0">
                <a:cs typeface="Calibri" panose="020F0502020204030204" pitchFamily="34" charset="0"/>
              </a:rPr>
              <a:t>S</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E</a:t>
            </a:r>
            <a:r>
              <a:rPr lang="en-US" altLang="en-US" sz="100" dirty="0">
                <a:cs typeface="Calibri" panose="020F0502020204030204" pitchFamily="34" charset="0"/>
              </a:rPr>
              <a:t> </a:t>
            </a:r>
            <a:r>
              <a:rPr lang="en-US" altLang="en-US" dirty="0">
                <a:cs typeface="Calibri" panose="020F0502020204030204" pitchFamily="34" charset="0"/>
              </a:rPr>
              <a:t>C-H</a:t>
            </a:r>
            <a:r>
              <a:rPr lang="en-US" altLang="en-US" sz="100" dirty="0">
                <a:cs typeface="Calibri" panose="020F0502020204030204" pitchFamily="34" charset="0"/>
              </a:rPr>
              <a:t> </a:t>
            </a:r>
            <a:r>
              <a:rPr lang="en-US" altLang="en-US" dirty="0">
                <a:cs typeface="Calibri" panose="020F0502020204030204" pitchFamily="34" charset="0"/>
              </a:rPr>
              <a:t>U</a:t>
            </a:r>
            <a:r>
              <a:rPr lang="en-US" altLang="en-US" sz="100" dirty="0">
                <a:cs typeface="Calibri" panose="020F0502020204030204" pitchFamily="34" charset="0"/>
              </a:rPr>
              <a:t> </a:t>
            </a:r>
            <a:r>
              <a:rPr lang="en-US" altLang="en-US" dirty="0">
                <a:cs typeface="Calibri" panose="020F0502020204030204" pitchFamily="34" charset="0"/>
              </a:rPr>
              <a:t>S is usually a self-limiting syndrome</a:t>
            </a:r>
          </a:p>
          <a:p>
            <a:pPr lvl="2"/>
            <a:r>
              <a:rPr lang="en-US" altLang="en-US" dirty="0">
                <a:cs typeface="Calibri" panose="020F0502020204030204" pitchFamily="34" charset="0"/>
              </a:rPr>
              <a:t>Children are usually managed by supportive care only</a:t>
            </a:r>
          </a:p>
          <a:p>
            <a:pPr lvl="1"/>
            <a:r>
              <a:rPr lang="en-US" altLang="en-US" dirty="0">
                <a:cs typeface="Calibri" panose="020F0502020204030204" pitchFamily="34" charset="0"/>
              </a:rPr>
              <a:t>Plasma exchange or infusions</a:t>
            </a:r>
          </a:p>
          <a:p>
            <a:pPr lvl="2"/>
            <a:r>
              <a:rPr lang="en-US" altLang="en-US" dirty="0">
                <a:cs typeface="Calibri" panose="020F0502020204030204" pitchFamily="34" charset="0"/>
              </a:rPr>
              <a:t>Individuals with inherited deficiencies of complement regulatory proteins</a:t>
            </a:r>
          </a:p>
          <a:p>
            <a:pPr lvl="1"/>
            <a:r>
              <a:rPr lang="en-US" altLang="en-US" dirty="0">
                <a:cs typeface="Calibri" panose="020F0502020204030204" pitchFamily="34" charset="0"/>
              </a:rPr>
              <a:t>Eculizumab</a:t>
            </a:r>
          </a:p>
          <a:p>
            <a:pPr lvl="2"/>
            <a:r>
              <a:rPr lang="en-US" altLang="en-US" dirty="0">
                <a:cs typeface="Calibri" panose="020F0502020204030204" pitchFamily="34" charset="0"/>
              </a:rPr>
              <a:t>Effective for a</a:t>
            </a:r>
            <a:r>
              <a:rPr lang="en-US" altLang="en-US" sz="100" dirty="0">
                <a:cs typeface="Calibri" panose="020F0502020204030204" pitchFamily="34" charset="0"/>
              </a:rPr>
              <a:t> </a:t>
            </a:r>
            <a:r>
              <a:rPr lang="en-US" altLang="en-US" dirty="0">
                <a:cs typeface="Calibri" panose="020F0502020204030204" pitchFamily="34" charset="0"/>
              </a:rPr>
              <a:t>H</a:t>
            </a:r>
            <a:r>
              <a:rPr lang="en-US" altLang="en-US" sz="100" dirty="0">
                <a:cs typeface="Calibri" panose="020F0502020204030204" pitchFamily="34" charset="0"/>
              </a:rPr>
              <a:t> </a:t>
            </a:r>
            <a:r>
              <a:rPr lang="en-US" altLang="en-US" dirty="0">
                <a:cs typeface="Calibri" panose="020F0502020204030204" pitchFamily="34" charset="0"/>
              </a:rPr>
              <a:t>U</a:t>
            </a:r>
            <a:r>
              <a:rPr lang="en-US" altLang="en-US" sz="100" dirty="0">
                <a:cs typeface="Calibri" panose="020F0502020204030204" pitchFamily="34" charset="0"/>
              </a:rPr>
              <a:t> </a:t>
            </a:r>
            <a:r>
              <a:rPr lang="en-US" altLang="en-US" dirty="0">
                <a:cs typeface="Calibri" panose="020F0502020204030204" pitchFamily="34" charset="0"/>
              </a:rPr>
              <a:t>S, not S</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E</a:t>
            </a:r>
            <a:r>
              <a:rPr lang="en-US" altLang="en-US" sz="100" dirty="0">
                <a:cs typeface="Calibri" panose="020F0502020204030204" pitchFamily="34" charset="0"/>
              </a:rPr>
              <a:t> </a:t>
            </a:r>
            <a:r>
              <a:rPr lang="en-US" altLang="en-US" dirty="0">
                <a:cs typeface="Calibri" panose="020F0502020204030204" pitchFamily="34" charset="0"/>
              </a:rPr>
              <a:t>C-H</a:t>
            </a:r>
            <a:r>
              <a:rPr lang="en-US" altLang="en-US" sz="100" dirty="0">
                <a:cs typeface="Calibri" panose="020F0502020204030204" pitchFamily="34" charset="0"/>
              </a:rPr>
              <a:t> </a:t>
            </a:r>
            <a:r>
              <a:rPr lang="en-US" altLang="en-US" dirty="0">
                <a:cs typeface="Calibri" panose="020F0502020204030204" pitchFamily="34" charset="0"/>
              </a:rPr>
              <a:t>U</a:t>
            </a:r>
            <a:r>
              <a:rPr lang="en-US" altLang="en-US" sz="100" dirty="0">
                <a:cs typeface="Calibri" panose="020F0502020204030204" pitchFamily="34" charset="0"/>
              </a:rPr>
              <a:t> </a:t>
            </a:r>
            <a:r>
              <a:rPr lang="en-US" altLang="en-US" dirty="0">
                <a:cs typeface="Calibri" panose="020F0502020204030204" pitchFamily="34" charset="0"/>
              </a:rPr>
              <a:t>S</a:t>
            </a:r>
          </a:p>
          <a:p>
            <a:pPr lvl="2"/>
            <a:r>
              <a:rPr lang="en-US" altLang="en-US" dirty="0">
                <a:cs typeface="Calibri" panose="020F0502020204030204" pitchFamily="34" charset="0"/>
              </a:rPr>
              <a:t>Acts by suppressing complement activation</a:t>
            </a:r>
          </a:p>
        </p:txBody>
      </p:sp>
    </p:spTree>
    <p:extLst>
      <p:ext uri="{BB962C8B-B14F-4D97-AF65-F5344CB8AC3E}">
        <p14:creationId xmlns:p14="http://schemas.microsoft.com/office/powerpoint/2010/main" val="15318269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33BE1-635F-485C-900A-5E3C20D4AA69}"/>
              </a:ext>
            </a:extLst>
          </p:cNvPr>
          <p:cNvSpPr>
            <a:spLocks noGrp="1"/>
          </p:cNvSpPr>
          <p:nvPr>
            <p:ph type="title"/>
          </p:nvPr>
        </p:nvSpPr>
        <p:spPr>
          <a:xfrm>
            <a:off x="457200" y="215371"/>
            <a:ext cx="8593494" cy="1097279"/>
          </a:xfrm>
        </p:spPr>
        <p:txBody>
          <a:bodyPr/>
          <a:lstStyle/>
          <a:p>
            <a:r>
              <a:rPr lang="en-US" sz="3400" dirty="0"/>
              <a:t>Table 35-10 Comparison of T</a:t>
            </a:r>
            <a:r>
              <a:rPr lang="en-US" sz="100" dirty="0"/>
              <a:t> </a:t>
            </a:r>
            <a:r>
              <a:rPr lang="en-US" sz="3400" dirty="0" err="1"/>
              <a:t>T</a:t>
            </a:r>
            <a:r>
              <a:rPr lang="en-US" sz="100" dirty="0"/>
              <a:t> </a:t>
            </a:r>
            <a:r>
              <a:rPr lang="en-US" sz="3400" dirty="0"/>
              <a:t>P and H</a:t>
            </a:r>
            <a:r>
              <a:rPr lang="en-US" sz="100" dirty="0"/>
              <a:t> </a:t>
            </a:r>
            <a:r>
              <a:rPr lang="en-US" sz="3400" dirty="0"/>
              <a:t>U</a:t>
            </a:r>
            <a:r>
              <a:rPr lang="en-US" sz="100" dirty="0"/>
              <a:t> </a:t>
            </a:r>
            <a:r>
              <a:rPr lang="en-US" sz="3400" dirty="0"/>
              <a:t>S</a:t>
            </a:r>
          </a:p>
        </p:txBody>
      </p:sp>
      <p:sp>
        <p:nvSpPr>
          <p:cNvPr id="3" name="Content Placeholder 2">
            <a:extLst>
              <a:ext uri="{FF2B5EF4-FFF2-40B4-BE49-F238E27FC236}">
                <a16:creationId xmlns:a16="http://schemas.microsoft.com/office/drawing/2014/main" id="{EBD067B0-66F3-4FF3-85F8-57AE8317EA20}"/>
              </a:ext>
            </a:extLst>
          </p:cNvPr>
          <p:cNvSpPr>
            <a:spLocks noGrp="1"/>
          </p:cNvSpPr>
          <p:nvPr>
            <p:ph sz="quarter" idx="13"/>
          </p:nvPr>
        </p:nvSpPr>
        <p:spPr>
          <a:xfrm>
            <a:off x="457200" y="5936342"/>
            <a:ext cx="8229600" cy="431630"/>
          </a:xfrm>
        </p:spPr>
        <p:txBody>
          <a:bodyPr/>
          <a:lstStyle/>
          <a:p>
            <a:pPr marL="432" indent="0">
              <a:buNone/>
            </a:pPr>
            <a:r>
              <a:rPr lang="en-US" sz="1200" dirty="0"/>
              <a:t>T</a:t>
            </a:r>
            <a:r>
              <a:rPr lang="en-US" sz="100" dirty="0"/>
              <a:t> </a:t>
            </a:r>
            <a:r>
              <a:rPr lang="en-US" sz="1200" dirty="0"/>
              <a:t>T</a:t>
            </a:r>
            <a:r>
              <a:rPr lang="en-US" sz="100" dirty="0"/>
              <a:t> </a:t>
            </a:r>
            <a:r>
              <a:rPr lang="en-US" sz="1200" dirty="0"/>
              <a:t>P, thrombotic thrombocytopenic purpura; H</a:t>
            </a:r>
            <a:r>
              <a:rPr lang="en-US" sz="100" dirty="0"/>
              <a:t> </a:t>
            </a:r>
            <a:r>
              <a:rPr lang="en-US" sz="1200" dirty="0"/>
              <a:t>U</a:t>
            </a:r>
            <a:r>
              <a:rPr lang="en-US" sz="100" dirty="0"/>
              <a:t> </a:t>
            </a:r>
            <a:r>
              <a:rPr lang="en-US" sz="1200" dirty="0"/>
              <a:t>S, hemolytic uremic syndrome; M</a:t>
            </a:r>
            <a:r>
              <a:rPr lang="en-US" sz="100" dirty="0"/>
              <a:t> </a:t>
            </a:r>
            <a:r>
              <a:rPr lang="en-US" sz="1200" dirty="0"/>
              <a:t>A</a:t>
            </a:r>
            <a:r>
              <a:rPr lang="en-US" sz="100" dirty="0"/>
              <a:t> </a:t>
            </a:r>
            <a:r>
              <a:rPr lang="en-US" sz="1200" dirty="0"/>
              <a:t>H</a:t>
            </a:r>
            <a:r>
              <a:rPr lang="en-US" sz="100" dirty="0"/>
              <a:t> </a:t>
            </a:r>
            <a:r>
              <a:rPr lang="en-US" sz="1200" dirty="0"/>
              <a:t>A, microangiopathic hemolytic anemia; V</a:t>
            </a:r>
            <a:r>
              <a:rPr lang="en-US" sz="100" dirty="0"/>
              <a:t> </a:t>
            </a:r>
            <a:r>
              <a:rPr lang="en-US" sz="1200" dirty="0"/>
              <a:t>W</a:t>
            </a:r>
            <a:r>
              <a:rPr lang="en-US" sz="100" dirty="0"/>
              <a:t> </a:t>
            </a:r>
            <a:r>
              <a:rPr lang="en-US" sz="1200" dirty="0"/>
              <a:t>F, von Willebrand factor.</a:t>
            </a:r>
          </a:p>
        </p:txBody>
      </p:sp>
      <p:graphicFrame>
        <p:nvGraphicFramePr>
          <p:cNvPr id="4" name="Table 3">
            <a:extLst>
              <a:ext uri="{FF2B5EF4-FFF2-40B4-BE49-F238E27FC236}">
                <a16:creationId xmlns:a16="http://schemas.microsoft.com/office/drawing/2014/main" id="{AB55AD13-2AE4-4148-8345-67989A091E68}"/>
              </a:ext>
            </a:extLst>
          </p:cNvPr>
          <p:cNvGraphicFramePr>
            <a:graphicFrameLocks noGrp="1"/>
          </p:cNvGraphicFramePr>
          <p:nvPr>
            <p:extLst>
              <p:ext uri="{D42A27DB-BD31-4B8C-83A1-F6EECF244321}">
                <p14:modId xmlns:p14="http://schemas.microsoft.com/office/powerpoint/2010/main" val="809157630"/>
              </p:ext>
            </p:extLst>
          </p:nvPr>
        </p:nvGraphicFramePr>
        <p:xfrm>
          <a:off x="457200" y="1417261"/>
          <a:ext cx="8077200" cy="4390717"/>
        </p:xfrm>
        <a:graphic>
          <a:graphicData uri="http://schemas.openxmlformats.org/drawingml/2006/table">
            <a:tbl>
              <a:tblPr firstRow="1" bandRow="1">
                <a:tableStyleId>{2D5ABB26-0587-4C30-8999-92F81FD0307C}</a:tableStyleId>
              </a:tblPr>
              <a:tblGrid>
                <a:gridCol w="2648857">
                  <a:extLst>
                    <a:ext uri="{9D8B030D-6E8A-4147-A177-3AD203B41FA5}">
                      <a16:colId xmlns:a16="http://schemas.microsoft.com/office/drawing/2014/main" val="865821171"/>
                    </a:ext>
                  </a:extLst>
                </a:gridCol>
                <a:gridCol w="2859314">
                  <a:extLst>
                    <a:ext uri="{9D8B030D-6E8A-4147-A177-3AD203B41FA5}">
                      <a16:colId xmlns:a16="http://schemas.microsoft.com/office/drawing/2014/main" val="3667137449"/>
                    </a:ext>
                  </a:extLst>
                </a:gridCol>
                <a:gridCol w="2569029">
                  <a:extLst>
                    <a:ext uri="{9D8B030D-6E8A-4147-A177-3AD203B41FA5}">
                      <a16:colId xmlns:a16="http://schemas.microsoft.com/office/drawing/2014/main" val="4134381966"/>
                    </a:ext>
                  </a:extLst>
                </a:gridCol>
              </a:tblGrid>
              <a:tr h="332393">
                <a:tc>
                  <a:txBody>
                    <a:bodyPr/>
                    <a:lstStyle/>
                    <a:p>
                      <a:pPr marL="0" marR="0">
                        <a:spcBef>
                          <a:spcPts val="0"/>
                        </a:spcBef>
                        <a:spcAft>
                          <a:spcPts val="600"/>
                        </a:spcAft>
                        <a:tabLst>
                          <a:tab pos="1401445" algn="l"/>
                          <a:tab pos="2957830" algn="l"/>
                        </a:tabLst>
                      </a:pPr>
                      <a:r>
                        <a:rPr lang="en-US" sz="1400" b="1" dirty="0">
                          <a:solidFill>
                            <a:srgbClr val="000000"/>
                          </a:solidFill>
                          <a:effectLst/>
                          <a:latin typeface="+mn-lt"/>
                          <a:ea typeface="Times New Roman" panose="02020603050405020304" pitchFamily="18" charset="0"/>
                          <a:cs typeface="Times New Roman" panose="02020603050405020304" pitchFamily="18" charset="0"/>
                        </a:rPr>
                        <a:t>Feature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400" b="1" dirty="0">
                          <a:solidFill>
                            <a:srgbClr val="000000"/>
                          </a:solidFill>
                          <a:effectLst/>
                          <a:latin typeface="+mn-lt"/>
                          <a:ea typeface="Times New Roman" panose="02020603050405020304" pitchFamily="18" charset="0"/>
                          <a:cs typeface="Times New Roman" panose="02020603050405020304" pitchFamily="18" charset="0"/>
                        </a:rPr>
                        <a:t>T</a:t>
                      </a:r>
                      <a:r>
                        <a:rPr lang="en-US" sz="100" b="1"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b="1" dirty="0" err="1">
                          <a:solidFill>
                            <a:srgbClr val="000000"/>
                          </a:solidFill>
                          <a:effectLst/>
                          <a:latin typeface="+mn-lt"/>
                          <a:ea typeface="Times New Roman" panose="02020603050405020304" pitchFamily="18" charset="0"/>
                          <a:cs typeface="Times New Roman" panose="02020603050405020304" pitchFamily="18" charset="0"/>
                        </a:rPr>
                        <a:t>T</a:t>
                      </a:r>
                      <a:r>
                        <a:rPr lang="en-US" sz="100" b="1"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b="1" dirty="0">
                          <a:solidFill>
                            <a:srgbClr val="000000"/>
                          </a:solidFill>
                          <a:effectLst/>
                          <a:latin typeface="+mn-lt"/>
                          <a:ea typeface="Times New Roman" panose="02020603050405020304" pitchFamily="18" charset="0"/>
                          <a:cs typeface="Times New Roman" panose="02020603050405020304" pitchFamily="18" charset="0"/>
                        </a:rPr>
                        <a:t>P</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400" b="1" dirty="0">
                          <a:solidFill>
                            <a:srgbClr val="000000"/>
                          </a:solidFill>
                          <a:effectLst/>
                          <a:latin typeface="+mn-lt"/>
                          <a:ea typeface="Times New Roman" panose="02020603050405020304" pitchFamily="18" charset="0"/>
                          <a:cs typeface="Times New Roman" panose="02020603050405020304" pitchFamily="18" charset="0"/>
                        </a:rPr>
                        <a:t>H</a:t>
                      </a:r>
                      <a:r>
                        <a:rPr lang="en-US" sz="100" b="1"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b="1" dirty="0">
                          <a:solidFill>
                            <a:srgbClr val="000000"/>
                          </a:solidFill>
                          <a:effectLst/>
                          <a:latin typeface="+mn-lt"/>
                          <a:ea typeface="Times New Roman" panose="02020603050405020304" pitchFamily="18" charset="0"/>
                          <a:cs typeface="Times New Roman" panose="02020603050405020304" pitchFamily="18" charset="0"/>
                        </a:rPr>
                        <a:t>U</a:t>
                      </a:r>
                      <a:r>
                        <a:rPr lang="en-US" sz="100" b="1"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b="1" dirty="0">
                          <a:solidFill>
                            <a:srgbClr val="000000"/>
                          </a:solidFill>
                          <a:effectLst/>
                          <a:latin typeface="+mn-lt"/>
                          <a:ea typeface="Times New Roman" panose="02020603050405020304" pitchFamily="18" charset="0"/>
                          <a:cs typeface="Times New Roman" panose="02020603050405020304" pitchFamily="18" charset="0"/>
                        </a:rPr>
                        <a:t>S</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1806108"/>
                  </a:ext>
                </a:extLst>
              </a:tr>
              <a:tr h="269297">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M</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A</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H</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Yes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Yes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9044799"/>
                  </a:ext>
                </a:extLst>
              </a:tr>
              <a:tr h="370770">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Thrombocytopenia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Severe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Moderate to severe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1860247"/>
                  </a:ext>
                </a:extLst>
              </a:tr>
              <a:tr h="332393">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Age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Peak incidence less than 40 years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Childhood, less than 5 years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3426348"/>
                  </a:ext>
                </a:extLst>
              </a:tr>
              <a:tr h="332393">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Gender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Female predominance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Equal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0442949"/>
                  </a:ext>
                </a:extLst>
              </a:tr>
              <a:tr h="332393">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Epidemic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No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Yes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6724309"/>
                  </a:ext>
                </a:extLst>
              </a:tr>
              <a:tr h="332393">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Recurrence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Common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Rare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5823198"/>
                  </a:ext>
                </a:extLst>
              </a:tr>
              <a:tr h="332393">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Link to </a:t>
                      </a:r>
                      <a:r>
                        <a:rPr lang="en-US" sz="1400" b="1" i="0" kern="0" spc="0" dirty="0">
                          <a:solidFill>
                            <a:srgbClr val="000000"/>
                          </a:solidFill>
                          <a:effectLst/>
                          <a:latin typeface="+mn-lt"/>
                          <a:ea typeface="Times New Roman" panose="02020603050405020304" pitchFamily="18" charset="0"/>
                          <a:cs typeface="Times New Roman" panose="02020603050405020304" pitchFamily="18" charset="0"/>
                        </a:rPr>
                        <a:t>E. coli</a:t>
                      </a:r>
                      <a:r>
                        <a:rPr lang="en-US" sz="1400" i="1"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O157:H7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Occasional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Yes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0765538"/>
                  </a:ext>
                </a:extLst>
              </a:tr>
              <a:tr h="332393">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Renal failure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Uncommon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Common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9879691"/>
                  </a:ext>
                </a:extLst>
              </a:tr>
              <a:tr h="332393">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Neurologic symptoms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Common/severe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Uncommon/mild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1416336"/>
                  </a:ext>
                </a:extLst>
              </a:tr>
              <a:tr h="332393">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Organ involvement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Multiple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Limited to kidney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6585175"/>
                  </a:ext>
                </a:extLst>
              </a:tr>
              <a:tr h="422495">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VWF multimer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err="1">
                          <a:solidFill>
                            <a:srgbClr val="000000"/>
                          </a:solidFill>
                          <a:effectLst/>
                          <a:latin typeface="+mn-lt"/>
                          <a:ea typeface="Times New Roman" panose="02020603050405020304" pitchFamily="18" charset="0"/>
                          <a:cs typeface="Times New Roman" panose="02020603050405020304" pitchFamily="18" charset="0"/>
                        </a:rPr>
                        <a:t>Ultralarge</a:t>
                      </a:r>
                      <a:r>
                        <a:rPr lang="en-US" sz="1400" dirty="0">
                          <a:solidFill>
                            <a:srgbClr val="000000"/>
                          </a:solidFill>
                          <a:effectLst/>
                          <a:latin typeface="+mn-lt"/>
                          <a:ea typeface="Times New Roman" panose="02020603050405020304" pitchFamily="18" charset="0"/>
                          <a:cs typeface="Times New Roman" panose="02020603050405020304" pitchFamily="18" charset="0"/>
                        </a:rPr>
                        <a:t> forms present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“Normal” multimers predominate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3215020"/>
                  </a:ext>
                </a:extLst>
              </a:tr>
              <a:tr h="332393">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A</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D</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A</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M</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T</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S-13 activity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Deficient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Normal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1791127"/>
                  </a:ext>
                </a:extLst>
              </a:tr>
            </a:tbl>
          </a:graphicData>
        </a:graphic>
      </p:graphicFrame>
    </p:spTree>
    <p:extLst>
      <p:ext uri="{BB962C8B-B14F-4D97-AF65-F5344CB8AC3E}">
        <p14:creationId xmlns:p14="http://schemas.microsoft.com/office/powerpoint/2010/main" val="1986063311"/>
      </p:ext>
    </p:extLst>
  </p:cSld>
  <p:clrMapOvr>
    <a:masterClrMapping/>
  </p:clrMapOvr>
</p:sld>
</file>

<file path=ppt/theme/theme1.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11880</TotalTime>
  <Words>8852</Words>
  <Application>Microsoft Office PowerPoint</Application>
  <PresentationFormat>On-screen Show (4:3)</PresentationFormat>
  <Paragraphs>1454</Paragraphs>
  <Slides>145</Slides>
  <Notes>9</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145</vt:i4>
      </vt:variant>
    </vt:vector>
  </HeadingPairs>
  <TitlesOfParts>
    <vt:vector size="157" baseType="lpstr">
      <vt:lpstr>Arial</vt:lpstr>
      <vt:lpstr>Calibri</vt:lpstr>
      <vt:lpstr>Calibri Light</vt:lpstr>
      <vt:lpstr>Lucida Grande</vt:lpstr>
      <vt:lpstr>Noto Sans Symbols</vt:lpstr>
      <vt:lpstr>Symbol</vt:lpstr>
      <vt:lpstr>Times New Roman</vt:lpstr>
      <vt:lpstr>Verdana</vt:lpstr>
      <vt:lpstr>Wingdings</vt:lpstr>
      <vt:lpstr>1_508 Lecture</vt:lpstr>
      <vt:lpstr>Retrospect</vt:lpstr>
      <vt:lpstr>Equation</vt:lpstr>
      <vt:lpstr>Clinical Laboratory Hematology</vt:lpstr>
      <vt:lpstr>Introduction (1 of 2)</vt:lpstr>
      <vt:lpstr>Table 35-1 Physiologic Alterations Contributing to Thrombosis</vt:lpstr>
      <vt:lpstr>Introduction (2 of 2)</vt:lpstr>
      <vt:lpstr>Thrombus Formation</vt:lpstr>
      <vt:lpstr>Atherosclerosis and Atherothrombosis</vt:lpstr>
      <vt:lpstr>Arterial Thrombi-Formation (1 of 2)</vt:lpstr>
      <vt:lpstr>Arterial Thrombi-Formation (2 of 2)</vt:lpstr>
      <vt:lpstr>Arterial Thrombi-Risk Factors (1 of 2)</vt:lpstr>
      <vt:lpstr>Arterial Thrombi-Risk Factors (2 of 2)</vt:lpstr>
      <vt:lpstr>Arterial Thrombi-Laboratory Evaluation</vt:lpstr>
      <vt:lpstr>Venous Thrombi-Formation (1 of 3)</vt:lpstr>
      <vt:lpstr>Venous Thrombi-Formation (2 of 3)</vt:lpstr>
      <vt:lpstr>Venous Thrombi-Formation (3 of 3)</vt:lpstr>
      <vt:lpstr>Venous Thrombi-Risk Factors (1 of 2)</vt:lpstr>
      <vt:lpstr>Venous Thrombi-Risk Factors (2 of 2)</vt:lpstr>
      <vt:lpstr>Venous Thrombi-Laboratory Evaluation</vt:lpstr>
      <vt:lpstr>Microparticles in Thrombosis (1 of 2)</vt:lpstr>
      <vt:lpstr>Microparticles in Thrombosis (2 of 2)</vt:lpstr>
      <vt:lpstr>Table 35-2 Risk of Clinical Venous Thromboembolic Disease (1 of 2)</vt:lpstr>
      <vt:lpstr>Table 35-2 Risk of Clinical Venous Thromboembolic Disease (2 of 2)</vt:lpstr>
      <vt:lpstr>Thrombophilia</vt:lpstr>
      <vt:lpstr>Thrombophilia (1 of 3)</vt:lpstr>
      <vt:lpstr>Thrombophilia (2 of 3)</vt:lpstr>
      <vt:lpstr>Thrombophilia (3 of 3)</vt:lpstr>
      <vt:lpstr>Hereditary Thrombophilia (1 of 2)</vt:lpstr>
      <vt:lpstr>Figure 35-1</vt:lpstr>
      <vt:lpstr>Table 35-3 Hereditary Conditions Associated with Thrombosis</vt:lpstr>
      <vt:lpstr>Hereditary Thrombophilia (2 of 2)</vt:lpstr>
      <vt:lpstr>Antithrombin Deficiency (1 of 5)</vt:lpstr>
      <vt:lpstr>Antithrombin Deficiency (2 of 5)</vt:lpstr>
      <vt:lpstr>Antithrombin Deficiency (3 of 5)</vt:lpstr>
      <vt:lpstr>Antithrombin Deficiency (4 of 5)</vt:lpstr>
      <vt:lpstr>Antithrombin Deficiency (5 of 5)</vt:lpstr>
      <vt:lpstr>Table 35-5 Laboratory Classification of Congenital Antithrombin Deficiency</vt:lpstr>
      <vt:lpstr>Protein C Deficiency (1 of 4)</vt:lpstr>
      <vt:lpstr>Protein C Deficiency (2 of 4)</vt:lpstr>
      <vt:lpstr>Protein C Deficiency (3 of 4)</vt:lpstr>
      <vt:lpstr>Protein C Deficiency (4 of 4)</vt:lpstr>
      <vt:lpstr>Figure 35-2 Physiologic Control of the Hemostatic Process</vt:lpstr>
      <vt:lpstr>Table 35-6 Laboratory Classification of Protein C Deficiency</vt:lpstr>
      <vt:lpstr>Protein S Deficiency (1 of 3)</vt:lpstr>
      <vt:lpstr>Protein S Deficiency (2 of 3)</vt:lpstr>
      <vt:lpstr>Protein S Deficiency (3 of 3)</vt:lpstr>
      <vt:lpstr>Table 35-7 Laboratory Classification of Protein S Deficiency</vt:lpstr>
      <vt:lpstr>Activated Protein C Resistance (1 of 3)</vt:lpstr>
      <vt:lpstr>Activated Protein C Resistance (2 of 3)</vt:lpstr>
      <vt:lpstr>Activated Protein C Resistance (3 of 3)</vt:lpstr>
      <vt:lpstr>Prothrombin Gene Mutation G20210A (1 of 2)</vt:lpstr>
      <vt:lpstr>Prothrombin Gene Mutation G20210A (2 of 2)</vt:lpstr>
      <vt:lpstr>Table 35-4 Inherited Thrombophilia: Characteristics of the Five Most Studied Defects43,44</vt:lpstr>
      <vt:lpstr>Heparin Cofactor Two Deficiency</vt:lpstr>
      <vt:lpstr>Tissue Factor Pathway Inhibitor Variant</vt:lpstr>
      <vt:lpstr>A B O Blood Group</vt:lpstr>
      <vt:lpstr>Hyperhomocysteinemia (H C) (1 of 5)</vt:lpstr>
      <vt:lpstr>Hyperhomocysteinemia (H C) (2 of 5)</vt:lpstr>
      <vt:lpstr>Hyperhomocysteinemia (H C) (3 of 5)</vt:lpstr>
      <vt:lpstr>Figure 35-3 Homocysteine Metabolism</vt:lpstr>
      <vt:lpstr>Hyperhomocysteinemia (H C) (4 of 5)</vt:lpstr>
      <vt:lpstr>Hyperhomocysteinemia (H C) (5 of 5)</vt:lpstr>
      <vt:lpstr>Fibrinogen Disorders (1 of 2)</vt:lpstr>
      <vt:lpstr>Fibrinogen Disorders (2 of 2)</vt:lpstr>
      <vt:lpstr>Elevated Factor Eight  and V W F</vt:lpstr>
      <vt:lpstr>Factor twelve and Thromboembolic Disease</vt:lpstr>
      <vt:lpstr>Fibrinolytic System Disorders (1 of 2)</vt:lpstr>
      <vt:lpstr>Fibrinolytic System Disorders (2 of 2)</vt:lpstr>
      <vt:lpstr>Acquired Thrombohemorrhagic Conditions</vt:lpstr>
      <vt:lpstr>Table 35-8 Secondary Disorders and Other Factors Contributing to Acquired Thrombophilia</vt:lpstr>
      <vt:lpstr>Acquired Fibrinolytic Defects</vt:lpstr>
      <vt:lpstr>Antiphospholipid Antibody Syndrome (A P L S) (1 of 5)</vt:lpstr>
      <vt:lpstr>Antiphospholipid Antibody Syndrome (A P L S) (2 of 5)</vt:lpstr>
      <vt:lpstr>Antiphospholipid Antibody Syndrome (A P L S) (3 of 5)</vt:lpstr>
      <vt:lpstr>Antiphospholipid Antibody Syndrome (A P L S) (4 of 5)</vt:lpstr>
      <vt:lpstr>Antiphospholipid Antibody Syndrome (A P L S) (5 of 5)</vt:lpstr>
      <vt:lpstr>Identifying a P L Antibodies</vt:lpstr>
      <vt:lpstr>Table 35-9 Recommended Approach for Identifying the Lupus Anticoagulant (1 of 2)</vt:lpstr>
      <vt:lpstr>Table 35-9 Recommended Approach for Identifying the Lupus Anticoagulant (2 of 2)</vt:lpstr>
      <vt:lpstr>Figure 35-4</vt:lpstr>
      <vt:lpstr>Heparin and Thrombocytopenia</vt:lpstr>
      <vt:lpstr>H I T (1 of 5)</vt:lpstr>
      <vt:lpstr>H I T (2 of 5)</vt:lpstr>
      <vt:lpstr>H I T (3 of 5)</vt:lpstr>
      <vt:lpstr>H I T (4 of 5)</vt:lpstr>
      <vt:lpstr>H I T (5 of 5)</vt:lpstr>
      <vt:lpstr>Thrombotic Microangiopathies</vt:lpstr>
      <vt:lpstr>T T P (1 of 6)</vt:lpstr>
      <vt:lpstr>T T P (2 of 6)</vt:lpstr>
      <vt:lpstr>T T P (3 of 6)</vt:lpstr>
      <vt:lpstr>T T P (4 of 6)</vt:lpstr>
      <vt:lpstr>T T P (5 of 6)</vt:lpstr>
      <vt:lpstr>T T P (6 of 6)</vt:lpstr>
      <vt:lpstr>Figure 35-5 V W F Processing by A D A M T S-13</vt:lpstr>
      <vt:lpstr>H U S (1 of 6)</vt:lpstr>
      <vt:lpstr>H U S (2 of 6)</vt:lpstr>
      <vt:lpstr>H U S (3 of 6)</vt:lpstr>
      <vt:lpstr>H U S (4 of 6)</vt:lpstr>
      <vt:lpstr>H U S (5 of 6)</vt:lpstr>
      <vt:lpstr>H U S (6 of 6)</vt:lpstr>
      <vt:lpstr>Table 35-10 Comparison of T T P and H U S</vt:lpstr>
      <vt:lpstr>D I C</vt:lpstr>
      <vt:lpstr>D I C-Incidence and Etiology</vt:lpstr>
      <vt:lpstr>Table 35-11 Clinical Conditions Associated with the Development of Disseminated Intravascular Coagulation (D I C) (1 of 2)</vt:lpstr>
      <vt:lpstr>Table 35-11 Clinical Conditions Associated with the Development of Disseminated Intravascular Coagulation (D I C) (2 of 2)</vt:lpstr>
      <vt:lpstr>D I C-Pathophysiology (1 of 3)</vt:lpstr>
      <vt:lpstr>D I C-Pathophysiology (2 of 3)</vt:lpstr>
      <vt:lpstr>D I C-Pathophysiology (3 of 3)</vt:lpstr>
      <vt:lpstr>Figure 35-6</vt:lpstr>
      <vt:lpstr>Figure 35-7 Pathogenesis of D I C</vt:lpstr>
      <vt:lpstr>D I C-Clinical Presentation (1 of 2)</vt:lpstr>
      <vt:lpstr>D I C-Clinical Presentation (2 of 2)</vt:lpstr>
      <vt:lpstr>D I C-Laboratory Evaluation (1 of 2)</vt:lpstr>
      <vt:lpstr>D I C-Laboratory Evaluation (2 of 2)</vt:lpstr>
      <vt:lpstr>D I C-Therapy (1 of 2)</vt:lpstr>
      <vt:lpstr>D I C-Therapy (2 of 2)</vt:lpstr>
      <vt:lpstr>Malignancy and Thrombosis (1 of 2)</vt:lpstr>
      <vt:lpstr>Malignancy and Thrombosis (2 of 2)</vt:lpstr>
      <vt:lpstr>Pregnancy and Oral Contraceptives (1 of 3)</vt:lpstr>
      <vt:lpstr>Pregnancy and Oral Contraceptives (2 of 3)</vt:lpstr>
      <vt:lpstr>Pregnancy and Oral Contraceptives (3 of 3)</vt:lpstr>
      <vt:lpstr>Postoperative State and Trauma</vt:lpstr>
      <vt:lpstr>Hematologic Disorders</vt:lpstr>
      <vt:lpstr>Laboratory Testing in Patients with Suspected Thrombosis</vt:lpstr>
      <vt:lpstr>Laboratory Evaluation-Thrombosis</vt:lpstr>
      <vt:lpstr>Figure 35-8 Protocol for Thrombotic Risk Testing</vt:lpstr>
      <vt:lpstr>Table 35-12 Laboratory Tests Used to Diagnose Thrombophilia (1 of 2)</vt:lpstr>
      <vt:lpstr>Table 35-12 Laboratory Tests Used to Diagnose Thrombophilia (2 of 2)</vt:lpstr>
      <vt:lpstr>Anticoagulant Therapy</vt:lpstr>
      <vt:lpstr>Introduction-Anticoagulant Therapy</vt:lpstr>
      <vt:lpstr>Laboratory Evaluation-Therapy</vt:lpstr>
      <vt:lpstr>Heparin (1 of 4)</vt:lpstr>
      <vt:lpstr>Heparin (2 of 4)</vt:lpstr>
      <vt:lpstr>Heparin (3 of 4)</vt:lpstr>
      <vt:lpstr>Heparin (4 of 4)</vt:lpstr>
      <vt:lpstr>Oral Anticoagulants (1 of 4)</vt:lpstr>
      <vt:lpstr>Oral Anticoagulants (2 of 4)</vt:lpstr>
      <vt:lpstr>Oral Anticoagulants (3 of 4)</vt:lpstr>
      <vt:lpstr>Oral Anticoagulants (4 of 4)</vt:lpstr>
      <vt:lpstr>New Oral Anticoagulants (N O A C)/Direct Oral Anticoagulants (D O A C)</vt:lpstr>
      <vt:lpstr>Thrombolytic Therapy (1 of 3)</vt:lpstr>
      <vt:lpstr>Thrombolytic Therapy (2 of 3)</vt:lpstr>
      <vt:lpstr>Thrombolytic Therapy (3 of 3)</vt:lpstr>
      <vt:lpstr>Antiplatelet Therapy (1 of 3)</vt:lpstr>
      <vt:lpstr>Antiplatelet Therapy (2 of 3)</vt:lpstr>
      <vt:lpstr>Antiplatelet Therapy (3 of 3)</vt:lpstr>
      <vt:lpstr>Intravenous Antiplatelet Agents</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Laboratory Hematology, Fourth Edition, Chapter 35, Thrombophilia</dc:title>
  <dc:subject>Health</dc:subject>
  <dc:creator>McKenzie/Piwowar/Williams</dc:creator>
  <cp:keywords>Clinical Laboratory Hematology</cp:keywords>
  <cp:lastModifiedBy>Tyler Thomas</cp:lastModifiedBy>
  <cp:revision>1673</cp:revision>
  <dcterms:modified xsi:type="dcterms:W3CDTF">2025-01-30T12:21:34Z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