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730" r:id="rId2"/>
  </p:sldMasterIdLst>
  <p:notesMasterIdLst>
    <p:notesMasterId r:id="rId154"/>
  </p:notesMasterIdLst>
  <p:handoutMasterIdLst>
    <p:handoutMasterId r:id="rId155"/>
  </p:handoutMasterIdLst>
  <p:sldIdLst>
    <p:sldId id="656" r:id="rId3"/>
    <p:sldId id="504" r:id="rId4"/>
    <p:sldId id="505" r:id="rId5"/>
    <p:sldId id="506" r:id="rId6"/>
    <p:sldId id="507" r:id="rId7"/>
    <p:sldId id="508" r:id="rId8"/>
    <p:sldId id="509" r:id="rId9"/>
    <p:sldId id="510" r:id="rId10"/>
    <p:sldId id="511" r:id="rId11"/>
    <p:sldId id="512" r:id="rId12"/>
    <p:sldId id="513" r:id="rId13"/>
    <p:sldId id="514" r:id="rId14"/>
    <p:sldId id="515" r:id="rId15"/>
    <p:sldId id="516" r:id="rId16"/>
    <p:sldId id="517" r:id="rId17"/>
    <p:sldId id="518" r:id="rId18"/>
    <p:sldId id="519" r:id="rId19"/>
    <p:sldId id="520" r:id="rId20"/>
    <p:sldId id="521" r:id="rId21"/>
    <p:sldId id="522" r:id="rId22"/>
    <p:sldId id="523" r:id="rId23"/>
    <p:sldId id="524" r:id="rId24"/>
    <p:sldId id="525" r:id="rId25"/>
    <p:sldId id="526" r:id="rId26"/>
    <p:sldId id="527" r:id="rId27"/>
    <p:sldId id="528" r:id="rId28"/>
    <p:sldId id="529" r:id="rId29"/>
    <p:sldId id="530" r:id="rId30"/>
    <p:sldId id="531" r:id="rId31"/>
    <p:sldId id="532" r:id="rId32"/>
    <p:sldId id="533" r:id="rId33"/>
    <p:sldId id="534" r:id="rId34"/>
    <p:sldId id="535" r:id="rId35"/>
    <p:sldId id="536" r:id="rId36"/>
    <p:sldId id="537" r:id="rId37"/>
    <p:sldId id="538" r:id="rId38"/>
    <p:sldId id="654" r:id="rId39"/>
    <p:sldId id="539" r:id="rId40"/>
    <p:sldId id="540" r:id="rId41"/>
    <p:sldId id="541" r:id="rId42"/>
    <p:sldId id="542" r:id="rId43"/>
    <p:sldId id="543" r:id="rId44"/>
    <p:sldId id="544" r:id="rId45"/>
    <p:sldId id="545" r:id="rId46"/>
    <p:sldId id="546" r:id="rId47"/>
    <p:sldId id="547" r:id="rId48"/>
    <p:sldId id="548" r:id="rId49"/>
    <p:sldId id="549" r:id="rId50"/>
    <p:sldId id="550" r:id="rId51"/>
    <p:sldId id="551" r:id="rId52"/>
    <p:sldId id="552" r:id="rId53"/>
    <p:sldId id="553" r:id="rId54"/>
    <p:sldId id="554" r:id="rId55"/>
    <p:sldId id="555" r:id="rId56"/>
    <p:sldId id="556" r:id="rId57"/>
    <p:sldId id="575" r:id="rId58"/>
    <p:sldId id="557" r:id="rId59"/>
    <p:sldId id="558" r:id="rId60"/>
    <p:sldId id="559" r:id="rId61"/>
    <p:sldId id="560" r:id="rId62"/>
    <p:sldId id="561" r:id="rId63"/>
    <p:sldId id="562" r:id="rId64"/>
    <p:sldId id="563" r:id="rId65"/>
    <p:sldId id="564" r:id="rId66"/>
    <p:sldId id="565" r:id="rId67"/>
    <p:sldId id="566" r:id="rId68"/>
    <p:sldId id="567" r:id="rId69"/>
    <p:sldId id="568" r:id="rId70"/>
    <p:sldId id="569" r:id="rId71"/>
    <p:sldId id="570" r:id="rId72"/>
    <p:sldId id="571" r:id="rId73"/>
    <p:sldId id="572" r:id="rId74"/>
    <p:sldId id="573" r:id="rId75"/>
    <p:sldId id="574" r:id="rId76"/>
    <p:sldId id="576" r:id="rId77"/>
    <p:sldId id="577" r:id="rId78"/>
    <p:sldId id="578" r:id="rId79"/>
    <p:sldId id="579" r:id="rId80"/>
    <p:sldId id="580" r:id="rId81"/>
    <p:sldId id="581" r:id="rId82"/>
    <p:sldId id="582" r:id="rId83"/>
    <p:sldId id="583" r:id="rId84"/>
    <p:sldId id="584" r:id="rId85"/>
    <p:sldId id="585" r:id="rId86"/>
    <p:sldId id="586" r:id="rId87"/>
    <p:sldId id="587" r:id="rId88"/>
    <p:sldId id="588" r:id="rId89"/>
    <p:sldId id="589" r:id="rId90"/>
    <p:sldId id="590" r:id="rId91"/>
    <p:sldId id="591" r:id="rId92"/>
    <p:sldId id="592" r:id="rId93"/>
    <p:sldId id="593" r:id="rId94"/>
    <p:sldId id="594" r:id="rId95"/>
    <p:sldId id="595" r:id="rId96"/>
    <p:sldId id="596" r:id="rId97"/>
    <p:sldId id="597" r:id="rId98"/>
    <p:sldId id="598" r:id="rId99"/>
    <p:sldId id="599" r:id="rId100"/>
    <p:sldId id="600" r:id="rId101"/>
    <p:sldId id="601" r:id="rId102"/>
    <p:sldId id="602" r:id="rId103"/>
    <p:sldId id="603" r:id="rId104"/>
    <p:sldId id="604" r:id="rId105"/>
    <p:sldId id="605" r:id="rId106"/>
    <p:sldId id="606" r:id="rId107"/>
    <p:sldId id="607" r:id="rId108"/>
    <p:sldId id="608" r:id="rId109"/>
    <p:sldId id="609" r:id="rId110"/>
    <p:sldId id="610" r:id="rId111"/>
    <p:sldId id="611" r:id="rId112"/>
    <p:sldId id="612" r:id="rId113"/>
    <p:sldId id="613" r:id="rId114"/>
    <p:sldId id="614" r:id="rId115"/>
    <p:sldId id="615" r:id="rId116"/>
    <p:sldId id="616" r:id="rId117"/>
    <p:sldId id="617" r:id="rId118"/>
    <p:sldId id="618" r:id="rId119"/>
    <p:sldId id="619" r:id="rId120"/>
    <p:sldId id="620" r:id="rId121"/>
    <p:sldId id="622" r:id="rId122"/>
    <p:sldId id="623" r:id="rId123"/>
    <p:sldId id="624" r:id="rId124"/>
    <p:sldId id="625" r:id="rId125"/>
    <p:sldId id="626" r:id="rId126"/>
    <p:sldId id="627" r:id="rId127"/>
    <p:sldId id="628" r:id="rId128"/>
    <p:sldId id="629" r:id="rId129"/>
    <p:sldId id="630" r:id="rId130"/>
    <p:sldId id="631" r:id="rId131"/>
    <p:sldId id="632" r:id="rId132"/>
    <p:sldId id="633" r:id="rId133"/>
    <p:sldId id="634" r:id="rId134"/>
    <p:sldId id="635" r:id="rId135"/>
    <p:sldId id="636" r:id="rId136"/>
    <p:sldId id="637" r:id="rId137"/>
    <p:sldId id="638" r:id="rId138"/>
    <p:sldId id="639" r:id="rId139"/>
    <p:sldId id="640" r:id="rId140"/>
    <p:sldId id="641" r:id="rId141"/>
    <p:sldId id="642" r:id="rId142"/>
    <p:sldId id="643" r:id="rId143"/>
    <p:sldId id="644" r:id="rId144"/>
    <p:sldId id="645" r:id="rId145"/>
    <p:sldId id="646" r:id="rId146"/>
    <p:sldId id="647" r:id="rId147"/>
    <p:sldId id="648" r:id="rId148"/>
    <p:sldId id="649" r:id="rId149"/>
    <p:sldId id="650" r:id="rId150"/>
    <p:sldId id="651" r:id="rId151"/>
    <p:sldId id="652" r:id="rId152"/>
    <p:sldId id="653" r:id="rId15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176" userDrawn="1">
          <p15:clr>
            <a:srgbClr val="A4A3A4"/>
          </p15:clr>
        </p15:guide>
        <p15:guide id="2" pos="272" userDrawn="1">
          <p15:clr>
            <a:srgbClr val="A4A3A4"/>
          </p15:clr>
        </p15:guide>
        <p15:guide id="3" orient="horz" pos="98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35" autoAdjust="0"/>
    <p:restoredTop sz="96279" autoAdjust="0"/>
  </p:normalViewPr>
  <p:slideViewPr>
    <p:cSldViewPr snapToGrid="0" snapToObjects="1">
      <p:cViewPr varScale="1">
        <p:scale>
          <a:sx n="113" d="100"/>
          <a:sy n="113" d="100"/>
        </p:scale>
        <p:origin x="1764" y="96"/>
      </p:cViewPr>
      <p:guideLst>
        <p:guide orient="horz" pos="4176"/>
        <p:guide pos="272"/>
        <p:guide orient="horz" pos="981"/>
      </p:guideLst>
    </p:cSldViewPr>
  </p:slideViewPr>
  <p:outlineViewPr>
    <p:cViewPr>
      <p:scale>
        <a:sx n="33" d="100"/>
        <a:sy n="33" d="100"/>
      </p:scale>
      <p:origin x="0" y="-12819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5" d="100"/>
          <a:sy n="85" d="100"/>
        </p:scale>
        <p:origin x="3054" y="9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theme" Target="theme/theme1.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tableStyles" Target="tableStyles.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handoutMaster" Target="handoutMasters/handoutMaster1.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commentAuthors" Target="commentAuthor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notesMaster" Target="notesMasters/notesMaster1.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1/30/2025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12653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A correction formula to adjust the citrate/blood ratio is recommended when the hematocrit is greater than 55%. When blood is drawn for coagulation testing in a patient with a hematocrit that is more than 55%, the reduced plasma volume (exceeds the 1:9 ratio of buffered sodium citrate to blood) can affect coagulation testing. </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1974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Normal responses to the commonly used aggregating reagents: ADP, epinephrine, collagen, ristocetin. (a) Baseline before addition of the reagents. (b) Initial increase in absorbance that occurs immediately following the addition of reagent, representing a change in platelet shape. (c) The primary wave of aggregation. </a:t>
            </a:r>
            <a:r>
              <a:rPr lang="en-US" sz="1200" b="1" i="0" u="none" strike="noStrike" kern="1200" cap="none" dirty="0">
                <a:solidFill>
                  <a:schemeClr val="tx1"/>
                </a:solidFill>
                <a:effectLst/>
                <a:latin typeface="Arial"/>
                <a:ea typeface="Arial"/>
                <a:cs typeface="Arial"/>
                <a:sym typeface="Arial"/>
              </a:rPr>
              <a:t>(</a:t>
            </a:r>
            <a:r>
              <a:rPr lang="en-US" sz="1200" b="0" i="0" u="none" strike="noStrike" kern="1200" cap="none" dirty="0">
                <a:solidFill>
                  <a:schemeClr val="tx1"/>
                </a:solidFill>
                <a:effectLst/>
                <a:latin typeface="Arial"/>
                <a:ea typeface="Arial"/>
                <a:cs typeface="Arial"/>
                <a:sym typeface="Arial"/>
              </a:rPr>
              <a:t>d) Secondary wave of aggregation.</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1903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Typical tracings obtained using concentrations of collagen, ADP, and ristocetin illustrate the differences between platelet aggregation in normal subjects and that in patients with VWD, BSS, TSA, SPD, and aspirin ingestion and ASAs. Impaired release of ADP accounts for the SPD and ASA defects. VWF corrects the defective ristocetin aggregation in VWD but not in BSS. ADP, adenosine diphosphate; VWD, von Willebrand disease; BSS, Bernard-Soulier syndrome; TSA, thrombasthenia; SPD, storage pool disease; ASA, aspirine-like disorders; VWF, von Willebrand factor.</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17012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I, II, and III represent reference plasmas of known fibrinogen concentrations. The TT in seconds is on the y-axis, and the fibrinogen concentration in mg/dL is on the x-axis. TT, thrombin time.</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82481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The factor activity curve is prepared by plotting the CT in seconds for each reference plasma dilution on the y-axis and the percent factor activity for each dilution on the x-axis. The CT of at least two patient dilutions is measured, and the percent of activity is interpolated from the factor activity curve. The graph includes the r value and the slope information along with the dilution, CT, and measured values. M/D: M is to record when the operator performs a manual rerun of the calibration point and D is a record for a point deletion if necessary. CT, clotting time. Modified from the STA-R Evolution coagulation analyzer.</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1853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A blood sample is placed in a cup that has a pin carefully placed within and that is connected to a torsion wire. As the cup rotates in a back and forth movement, the aggregates formed within it cause the wire to become more rigidly placed and reflects the strength of the aggregates formed within the cup. The movement or lack of movement is reflected via either an optical or magnetic detector that produces a graphic presentation.</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99952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The graphic presentation shows the lag phase (r-time) where the blood is still fluid, and therefore the wire hangs freely and is not affected by the rotation of the cup. As thrombin is formed, a thrombus forms in the rotating cup, which transmits its movement onto the suspended sensor. The kinetics time (k-time) is the rate of clot formation and the time necessary for the clot amplitude to increase from 2 to 20 mm. The maximum amplitude reveals the stabilization of clot by platelets and FXIII. </a:t>
            </a:r>
            <a:r>
              <a:rPr lang="en-US" sz="1200" b="0" i="0" u="none" strike="noStrike" kern="1200" cap="none" dirty="0" err="1">
                <a:solidFill>
                  <a:schemeClr val="tx1"/>
                </a:solidFill>
                <a:effectLst/>
                <a:latin typeface="Arial"/>
                <a:ea typeface="Arial"/>
                <a:cs typeface="Arial"/>
                <a:sym typeface="Arial"/>
              </a:rPr>
              <a:t>Finaly</a:t>
            </a:r>
            <a:r>
              <a:rPr lang="en-US" sz="1200" b="0" i="0" u="none" strike="noStrike" kern="1200" cap="none" dirty="0">
                <a:solidFill>
                  <a:schemeClr val="tx1"/>
                </a:solidFill>
                <a:effectLst/>
                <a:latin typeface="Arial"/>
                <a:ea typeface="Arial"/>
                <a:cs typeface="Arial"/>
                <a:sym typeface="Arial"/>
              </a:rPr>
              <a:t>, the lysis onset time measures the degree of fibrinolysis after a set time frame from maximum amplitude completion.</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41203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89561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1"/>
            <a:ext cx="3657600" cy="602738"/>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3" name="Content Placeholder 2"/>
          <p:cNvSpPr>
            <a:spLocks noGrp="1"/>
          </p:cNvSpPr>
          <p:nvPr>
            <p:ph sz="quarter" idx="14"/>
          </p:nvPr>
        </p:nvSpPr>
        <p:spPr>
          <a:xfrm>
            <a:off x="5029200" y="4640263"/>
            <a:ext cx="3675063" cy="1050925"/>
          </a:xfrm>
        </p:spPr>
        <p:txBody>
          <a:bodyPr/>
          <a:lstStyle>
            <a:lvl1pPr marL="101600" indent="0">
              <a:buNone/>
              <a:defRPr/>
            </a:lvl1pPr>
          </a:lstStyle>
          <a:p>
            <a:pPr lvl="0"/>
            <a:endParaRPr lang="en-US" dirty="0"/>
          </a:p>
        </p:txBody>
      </p:sp>
    </p:spTree>
    <p:extLst>
      <p:ext uri="{BB962C8B-B14F-4D97-AF65-F5344CB8AC3E}">
        <p14:creationId xmlns:p14="http://schemas.microsoft.com/office/powerpoint/2010/main" val="3068857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059796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44184525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69101814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55948386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78624034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40548333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6"/>
            <a:ext cx="8229600" cy="443427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Tree>
    <p:extLst>
      <p:ext uri="{BB962C8B-B14F-4D97-AF65-F5344CB8AC3E}">
        <p14:creationId xmlns:p14="http://schemas.microsoft.com/office/powerpoint/2010/main" val="2515324126"/>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Eight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407853"/>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116988"/>
            <a:ext cx="8229600" cy="41256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2734849"/>
            <a:ext cx="8229600" cy="433357"/>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3365732"/>
            <a:ext cx="8232775" cy="38553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3938595"/>
            <a:ext cx="8229600" cy="3780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8"/>
          </p:nvPr>
        </p:nvSpPr>
        <p:spPr>
          <a:xfrm>
            <a:off x="457200" y="4503969"/>
            <a:ext cx="8232775" cy="3842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9"/>
          </p:nvPr>
        </p:nvSpPr>
        <p:spPr>
          <a:xfrm>
            <a:off x="457200" y="5069348"/>
            <a:ext cx="8229600" cy="451321"/>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57200" y="5614988"/>
            <a:ext cx="8232775" cy="44450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518310722"/>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Seven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407853"/>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116988"/>
            <a:ext cx="8229600" cy="41256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2734849"/>
            <a:ext cx="8229600" cy="433357"/>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3365732"/>
            <a:ext cx="8232775" cy="465069"/>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3938594"/>
            <a:ext cx="8229600" cy="443837"/>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8"/>
          </p:nvPr>
        </p:nvSpPr>
        <p:spPr>
          <a:xfrm>
            <a:off x="457200" y="4569758"/>
            <a:ext cx="8232775" cy="464206"/>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9"/>
          </p:nvPr>
        </p:nvSpPr>
        <p:spPr>
          <a:xfrm>
            <a:off x="457200" y="5221288"/>
            <a:ext cx="8229600" cy="551633"/>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878550656"/>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Four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895050"/>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760292"/>
            <a:ext cx="8229600" cy="1076770"/>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4016772"/>
            <a:ext cx="8229600" cy="1016701"/>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5155500"/>
            <a:ext cx="8232775" cy="9119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88297279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dirty="0"/>
          </a:p>
        </p:txBody>
      </p:sp>
      <p:sp>
        <p:nvSpPr>
          <p:cNvPr id="3" name="Date Placeholder 2"/>
          <p:cNvSpPr>
            <a:spLocks noGrp="1"/>
          </p:cNvSpPr>
          <p:nvPr>
            <p:ph type="dt" idx="1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411768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Six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59517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273743"/>
            <a:ext cx="8229600" cy="554915"/>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2950895"/>
            <a:ext cx="8229600" cy="535791"/>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3639492"/>
            <a:ext cx="8232775" cy="677152"/>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4469451"/>
            <a:ext cx="8229600" cy="598206"/>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8"/>
          </p:nvPr>
        </p:nvSpPr>
        <p:spPr>
          <a:xfrm>
            <a:off x="457200" y="5221288"/>
            <a:ext cx="8232775" cy="6413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65236858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Fiv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70830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451377"/>
            <a:ext cx="8229600" cy="735437"/>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3486685"/>
            <a:ext cx="8229600" cy="716830"/>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4503386"/>
            <a:ext cx="8232775" cy="716828"/>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5494338"/>
            <a:ext cx="8229600" cy="5556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549828564"/>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Thre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26378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3063790"/>
            <a:ext cx="8229600" cy="1183470"/>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4490938"/>
            <a:ext cx="8229600" cy="126057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466439291"/>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836354"/>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3632200"/>
            <a:ext cx="8229600" cy="179387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364797873"/>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lIns="0" tIns="0" rIns="0" bIns="0"/>
          <a:lstStyle>
            <a:lvl1pPr>
              <a:defRPr sz="3600">
                <a:solidFill>
                  <a:schemeClr val="tx2"/>
                </a:solidFill>
                <a:latin typeface="+mj-lt"/>
              </a:defRPr>
            </a:lvl1pPr>
          </a:lstStyle>
          <a:p>
            <a:r>
              <a:rPr lang="en-US" dirty="0"/>
              <a:t>Click to edit Master title style</a:t>
            </a:r>
          </a:p>
        </p:txBody>
      </p:sp>
      <p:sp>
        <p:nvSpPr>
          <p:cNvPr id="3" name="Content Placeholder 2"/>
          <p:cNvSpPr>
            <a:spLocks noGrp="1"/>
          </p:cNvSpPr>
          <p:nvPr>
            <p:ph idx="1"/>
          </p:nvPr>
        </p:nvSpPr>
        <p:spPr>
          <a:xfrm>
            <a:off x="457200" y="1557470"/>
            <a:ext cx="8229600" cy="4525963"/>
          </a:xfrm>
        </p:spPr>
        <p:txBody>
          <a:bodyPr lIns="0" tIns="0" rIns="0"/>
          <a:lstStyle>
            <a:lvl1pPr marL="255600" indent="-255600">
              <a:buClr>
                <a:srgbClr val="007FA3"/>
              </a:buClr>
              <a:buSzPct val="100000"/>
              <a:buFont typeface="Arial" panose="020B0604020202020204" pitchFamily="34" charset="0"/>
              <a:buChar char="•"/>
              <a:defRPr sz="2400">
                <a:latin typeface="+mn-lt"/>
              </a:defRPr>
            </a:lvl1pPr>
            <a:lvl2pPr marL="741600" indent="-284400">
              <a:buClr>
                <a:srgbClr val="007FA3"/>
              </a:buClr>
              <a:defRPr sz="2400">
                <a:latin typeface="+mn-lt"/>
              </a:defRPr>
            </a:lvl2pPr>
            <a:lvl3pPr indent="-230400">
              <a:buClr>
                <a:srgbClr val="007FA3"/>
              </a:buClr>
              <a:defRPr sz="2400">
                <a:latin typeface="+mn-lt"/>
              </a:defRPr>
            </a:lvl3pPr>
            <a:lvl4pPr indent="-230400">
              <a:buClr>
                <a:srgbClr val="007FA3"/>
              </a:buClr>
              <a:defRPr sz="2400">
                <a:latin typeface="+mn-lt"/>
              </a:defRPr>
            </a:lvl4pPr>
            <a:lvl5pPr indent="-230400">
              <a:buClr>
                <a:srgbClr val="007FA3"/>
              </a:buClr>
              <a:defRPr sz="2400">
                <a:latin typeface="+mn-lt"/>
              </a:defRPr>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1/30/2025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67289351"/>
      </p:ext>
    </p:extLst>
  </p:cSld>
  <p:clrMapOvr>
    <a:masterClrMapping/>
  </p:clrMapOvr>
  <p:extLst>
    <p:ext uri="{DCECCB84-F9BA-43D5-87BE-67443E8EF086}">
      <p15:sldGuideLst xmlns:p15="http://schemas.microsoft.com/office/powerpoint/2012/main">
        <p15:guide id="2"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sixteen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3540866" cy="407853"/>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116988"/>
            <a:ext cx="3540866" cy="41256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2734849"/>
            <a:ext cx="3540866" cy="433357"/>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1" y="3365732"/>
            <a:ext cx="3542232" cy="38553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3938595"/>
            <a:ext cx="3540866" cy="3780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8"/>
          </p:nvPr>
        </p:nvSpPr>
        <p:spPr>
          <a:xfrm>
            <a:off x="457201" y="4503969"/>
            <a:ext cx="3542232" cy="3842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9"/>
          </p:nvPr>
        </p:nvSpPr>
        <p:spPr>
          <a:xfrm>
            <a:off x="457200" y="5069348"/>
            <a:ext cx="3540866" cy="451321"/>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57201" y="5614988"/>
            <a:ext cx="3542232" cy="44450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0"/>
          <p:cNvSpPr>
            <a:spLocks noGrp="1"/>
          </p:cNvSpPr>
          <p:nvPr>
            <p:ph sz="quarter" idx="21"/>
          </p:nvPr>
        </p:nvSpPr>
        <p:spPr>
          <a:xfrm>
            <a:off x="4537075" y="1555750"/>
            <a:ext cx="3932238" cy="407988"/>
          </a:xfrm>
        </p:spPr>
        <p:txBody>
          <a:bodyPr lIns="0" tIns="0" rIns="0" bIns="0"/>
          <a:lstStyle>
            <a:lvl1pPr marR="0" indent="-255600" algn="l" rtl="0">
              <a:lnSpc>
                <a:spcPct val="100000"/>
              </a:lnSpc>
              <a:spcAft>
                <a:spcPts val="0"/>
              </a:spcAft>
              <a:buClr>
                <a:srgbClr val="007FA3"/>
              </a:buClr>
              <a:buSzPct val="100000"/>
              <a:defRPr lang="en-US" sz="2400" b="0" i="0" u="none" strike="noStrike" cap="none"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3" name="Content Placeholder 12"/>
          <p:cNvSpPr>
            <a:spLocks noGrp="1"/>
          </p:cNvSpPr>
          <p:nvPr>
            <p:ph sz="quarter" idx="22"/>
          </p:nvPr>
        </p:nvSpPr>
        <p:spPr>
          <a:xfrm>
            <a:off x="4537075" y="2117725"/>
            <a:ext cx="3932238" cy="411163"/>
          </a:xfrm>
        </p:spPr>
        <p:txBody>
          <a:bodyPr lIns="0" tIns="0" rIns="0" bIns="0"/>
          <a:lstStyle>
            <a:lvl1pPr marL="343332" marR="0" indent="-3429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marL="256032" marR="0" lvl="0" indent="-255600" algn="l" rtl="0">
              <a:lnSpc>
                <a:spcPct val="100000"/>
              </a:lnSpc>
              <a:spcBef>
                <a:spcPts val="1500"/>
              </a:spcBef>
              <a:spcAft>
                <a:spcPts val="0"/>
              </a:spcAft>
              <a:buClr>
                <a:srgbClr val="007FA3"/>
              </a:buClr>
              <a:buSzPct val="100000"/>
              <a:buFont typeface="Arial"/>
              <a:buChar char="•"/>
            </a:pPr>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5" name="Content Placeholder 14"/>
          <p:cNvSpPr>
            <a:spLocks noGrp="1"/>
          </p:cNvSpPr>
          <p:nvPr>
            <p:ph sz="quarter" idx="23"/>
          </p:nvPr>
        </p:nvSpPr>
        <p:spPr>
          <a:xfrm>
            <a:off x="4537075" y="2735263"/>
            <a:ext cx="3932238" cy="433387"/>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7" name="Content Placeholder 16"/>
          <p:cNvSpPr>
            <a:spLocks noGrp="1"/>
          </p:cNvSpPr>
          <p:nvPr>
            <p:ph sz="quarter" idx="24"/>
          </p:nvPr>
        </p:nvSpPr>
        <p:spPr>
          <a:xfrm>
            <a:off x="4537075" y="3365500"/>
            <a:ext cx="3932238" cy="4540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556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p:cNvSpPr>
            <a:spLocks noGrp="1"/>
          </p:cNvSpPr>
          <p:nvPr>
            <p:ph sz="quarter" idx="25"/>
          </p:nvPr>
        </p:nvSpPr>
        <p:spPr>
          <a:xfrm>
            <a:off x="4537075" y="4016375"/>
            <a:ext cx="3932238" cy="487363"/>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556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1" name="Content Placeholder 20"/>
          <p:cNvSpPr>
            <a:spLocks noGrp="1"/>
          </p:cNvSpPr>
          <p:nvPr>
            <p:ph sz="quarter" idx="26"/>
          </p:nvPr>
        </p:nvSpPr>
        <p:spPr>
          <a:xfrm>
            <a:off x="4537075" y="4579938"/>
            <a:ext cx="3871913" cy="4889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556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22"/>
          <p:cNvSpPr>
            <a:spLocks noGrp="1"/>
          </p:cNvSpPr>
          <p:nvPr>
            <p:ph sz="quarter" idx="27"/>
          </p:nvPr>
        </p:nvSpPr>
        <p:spPr>
          <a:xfrm>
            <a:off x="4537075" y="5178425"/>
            <a:ext cx="3871913" cy="436563"/>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556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5" name="Content Placeholder 24"/>
          <p:cNvSpPr>
            <a:spLocks noGrp="1"/>
          </p:cNvSpPr>
          <p:nvPr>
            <p:ph sz="quarter" idx="28"/>
          </p:nvPr>
        </p:nvSpPr>
        <p:spPr>
          <a:xfrm>
            <a:off x="4537075" y="5716588"/>
            <a:ext cx="3932238" cy="34290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556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70372253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2121271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871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17578118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707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15406396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69810120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2837432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theme" Target="../theme/theme2.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5">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 id="214748370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265479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673" r:id="rId21"/>
    <p:sldLayoutId id="2147483703" r:id="rId2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17.bin"/><Relationship Id="rId1" Type="http://schemas.openxmlformats.org/officeDocument/2006/relationships/slideLayout" Target="../slideLayouts/slideLayout2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Layout" Target="../slideLayouts/slideLayout18.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18.bin"/><Relationship Id="rId1" Type="http://schemas.openxmlformats.org/officeDocument/2006/relationships/slideLayout" Target="../slideLayouts/slideLayout21.xml"/><Relationship Id="rId5" Type="http://schemas.openxmlformats.org/officeDocument/2006/relationships/image" Target="../media/image27.wmf"/><Relationship Id="rId4" Type="http://schemas.openxmlformats.org/officeDocument/2006/relationships/oleObject" Target="../embeddings/oleObject19.bin"/></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4.bin"/><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5.bin"/><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6.bin"/><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7.bin"/><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8.bin"/><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9.bin"/><Relationship Id="rId1" Type="http://schemas.openxmlformats.org/officeDocument/2006/relationships/slideLayout" Target="../slideLayouts/slideLayout2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10.bin"/><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10.bin"/><Relationship Id="rId1" Type="http://schemas.openxmlformats.org/officeDocument/2006/relationships/slideLayout" Target="../slideLayouts/slideLayout21.xml"/><Relationship Id="rId5" Type="http://schemas.openxmlformats.org/officeDocument/2006/relationships/image" Target="../media/image17.wmf"/><Relationship Id="rId4" Type="http://schemas.openxmlformats.org/officeDocument/2006/relationships/oleObject" Target="../embeddings/oleObject11.bin"/></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12.bin"/><Relationship Id="rId1" Type="http://schemas.openxmlformats.org/officeDocument/2006/relationships/slideLayout" Target="../slideLayouts/slideLayout2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3.bin"/><Relationship Id="rId1" Type="http://schemas.openxmlformats.org/officeDocument/2006/relationships/slideLayout" Target="../slideLayouts/slideLayout2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4.bin"/><Relationship Id="rId1" Type="http://schemas.openxmlformats.org/officeDocument/2006/relationships/slideLayout" Target="../slideLayouts/slideLayout22.xml"/></Relationships>
</file>

<file path=ppt/slides/_rels/slide8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15.bin"/><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9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16.bin"/><Relationship Id="rId1" Type="http://schemas.openxmlformats.org/officeDocument/2006/relationships/slideLayout" Target="../slideLayouts/slideLayout2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7862"/>
            <a:ext cx="8229600" cy="693308"/>
          </a:xfrm>
        </p:spPr>
        <p:txBody>
          <a:bodyPr anchor="ctr">
            <a:noAutofit/>
          </a:bodyPr>
          <a:lstStyle/>
          <a:p>
            <a:pPr algn="ctr"/>
            <a:r>
              <a:rPr lang="en-US" sz="4400" dirty="0">
                <a:latin typeface="+mj-lt"/>
              </a:rPr>
              <a:t>Clinical Laboratory Hematology</a:t>
            </a:r>
            <a:endParaRPr lang="en-US" altLang="en-US" sz="4400" dirty="0">
              <a:solidFill>
                <a:schemeClr val="tx2"/>
              </a:solidFill>
              <a:latin typeface="+mj-lt"/>
              <a:cs typeface="Times New Roman" panose="02020603050405020304" pitchFamily="18" charset="0"/>
            </a:endParaRPr>
          </a:p>
        </p:txBody>
      </p:sp>
      <p:sp>
        <p:nvSpPr>
          <p:cNvPr id="5" name="Text Placeholder 4"/>
          <p:cNvSpPr>
            <a:spLocks noGrp="1"/>
          </p:cNvSpPr>
          <p:nvPr>
            <p:ph type="body" idx="1"/>
          </p:nvPr>
        </p:nvSpPr>
        <p:spPr>
          <a:xfrm>
            <a:off x="2743200" y="3174522"/>
            <a:ext cx="3657600" cy="836762"/>
          </a:xfrm>
        </p:spPr>
        <p:txBody>
          <a:bodyPr>
            <a:normAutofit fontScale="77500" lnSpcReduction="20000"/>
          </a:bodyPr>
          <a:lstStyle/>
          <a:p>
            <a:pPr algn="ctr"/>
            <a:r>
              <a:rPr lang="en-US" sz="3200" b="1" dirty="0">
                <a:latin typeface="+mn-lt"/>
              </a:rPr>
              <a:t>Hemostasis: Laboratory Testing &amp; Instrumentation</a:t>
            </a:r>
          </a:p>
        </p:txBody>
      </p:sp>
      <p:sp>
        <p:nvSpPr>
          <p:cNvPr id="6" name="Text Placeholder 5"/>
          <p:cNvSpPr>
            <a:spLocks noGrp="1"/>
          </p:cNvSpPr>
          <p:nvPr>
            <p:ph type="body" idx="2"/>
          </p:nvPr>
        </p:nvSpPr>
        <p:spPr>
          <a:xfrm>
            <a:off x="1559459" y="6489702"/>
            <a:ext cx="6025081" cy="368298"/>
          </a:xfrm>
        </p:spPr>
        <p:txBody>
          <a:bodyPr anchor="ctr"/>
          <a:lstStyle/>
          <a:p>
            <a:pPr lvl="0">
              <a:spcBef>
                <a:spcPts val="1500"/>
              </a:spcBef>
            </a:pPr>
            <a:r>
              <a:rPr lang="en-US" altLang="en-US" sz="1200" dirty="0">
                <a:solidFill>
                  <a:srgbClr val="000000"/>
                </a:solidFill>
                <a:latin typeface="Verdana" panose="020B0604030504040204" pitchFamily="34" charset="0"/>
              </a:rPr>
              <a:t>Copyright © 2020, 2015, 2012 Pearson Education, Inc. All Rights Reserved</a:t>
            </a:r>
          </a:p>
        </p:txBody>
      </p:sp>
    </p:spTree>
    <p:extLst>
      <p:ext uri="{BB962C8B-B14F-4D97-AF65-F5344CB8AC3E}">
        <p14:creationId xmlns:p14="http://schemas.microsoft.com/office/powerpoint/2010/main" val="2565297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F4DA-04C2-4321-8E97-4574FF8B1769}"/>
              </a:ext>
            </a:extLst>
          </p:cNvPr>
          <p:cNvSpPr>
            <a:spLocks noGrp="1"/>
          </p:cNvSpPr>
          <p:nvPr>
            <p:ph type="title"/>
          </p:nvPr>
        </p:nvSpPr>
        <p:spPr/>
        <p:txBody>
          <a:bodyPr/>
          <a:lstStyle/>
          <a:p>
            <a:r>
              <a:rPr lang="en-US" dirty="0"/>
              <a:t>Specimen Collection </a:t>
            </a:r>
            <a:r>
              <a:rPr lang="en-US" sz="2000" b="0" dirty="0"/>
              <a:t>(7 of 8)</a:t>
            </a:r>
          </a:p>
        </p:txBody>
      </p:sp>
      <p:sp>
        <p:nvSpPr>
          <p:cNvPr id="3" name="Content Placeholder 2">
            <a:extLst>
              <a:ext uri="{FF2B5EF4-FFF2-40B4-BE49-F238E27FC236}">
                <a16:creationId xmlns:a16="http://schemas.microsoft.com/office/drawing/2014/main" id="{A6AD8DCE-71D7-4F9A-BD02-44694F435B1A}"/>
              </a:ext>
            </a:extLst>
          </p:cNvPr>
          <p:cNvSpPr>
            <a:spLocks noGrp="1"/>
          </p:cNvSpPr>
          <p:nvPr>
            <p:ph sz="quarter" idx="13"/>
          </p:nvPr>
        </p:nvSpPr>
        <p:spPr>
          <a:xfrm>
            <a:off x="457200" y="1878060"/>
            <a:ext cx="8229600" cy="4434275"/>
          </a:xfrm>
        </p:spPr>
        <p:txBody>
          <a:bodyPr/>
          <a:lstStyle/>
          <a:p>
            <a:r>
              <a:rPr lang="en-US" altLang="en-US" dirty="0">
                <a:cs typeface="Calibri" panose="020F0502020204030204" pitchFamily="34" charset="0"/>
              </a:rPr>
              <a:t>Accurate labeling of tube is critical</a:t>
            </a:r>
          </a:p>
          <a:p>
            <a:r>
              <a:rPr lang="en-US" altLang="en-US" dirty="0">
                <a:cs typeface="Calibri" panose="020F0502020204030204" pitchFamily="34" charset="0"/>
              </a:rPr>
              <a:t>Include</a:t>
            </a:r>
          </a:p>
          <a:p>
            <a:pPr lvl="1"/>
            <a:r>
              <a:rPr lang="en-US" altLang="en-US" dirty="0">
                <a:cs typeface="Calibri" panose="020F0502020204030204" pitchFamily="34" charset="0"/>
              </a:rPr>
              <a:t>Appropriate identifiers according to institutional and regulatory agencies guidelines in patient’s presence</a:t>
            </a:r>
          </a:p>
          <a:p>
            <a:pPr lvl="1"/>
            <a:r>
              <a:rPr lang="en-US" altLang="en-US" dirty="0">
                <a:cs typeface="Calibri" panose="020F0502020204030204" pitchFamily="34" charset="0"/>
              </a:rPr>
              <a:t>Additional info for further identification</a:t>
            </a:r>
          </a:p>
          <a:p>
            <a:pPr lvl="2"/>
            <a:r>
              <a:rPr lang="en-US" altLang="en-US" dirty="0">
                <a:cs typeface="Calibri" panose="020F0502020204030204" pitchFamily="34" charset="0"/>
              </a:rPr>
              <a:t>For example: time of draw, before or after transfusion</a:t>
            </a:r>
          </a:p>
        </p:txBody>
      </p:sp>
    </p:spTree>
    <p:extLst>
      <p:ext uri="{BB962C8B-B14F-4D97-AF65-F5344CB8AC3E}">
        <p14:creationId xmlns:p14="http://schemas.microsoft.com/office/powerpoint/2010/main" val="6491711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CBF2D-6F0F-43C3-B6A0-F67FACEADD6A}"/>
              </a:ext>
            </a:extLst>
          </p:cNvPr>
          <p:cNvSpPr>
            <a:spLocks noGrp="1"/>
          </p:cNvSpPr>
          <p:nvPr>
            <p:ph type="title"/>
          </p:nvPr>
        </p:nvSpPr>
        <p:spPr/>
        <p:txBody>
          <a:bodyPr/>
          <a:lstStyle/>
          <a:p>
            <a:r>
              <a:rPr lang="en-US" dirty="0"/>
              <a:t>D-Dimer </a:t>
            </a:r>
            <a:r>
              <a:rPr lang="en-US" sz="2000" b="0" dirty="0"/>
              <a:t>(3 of 3)</a:t>
            </a:r>
          </a:p>
        </p:txBody>
      </p:sp>
      <p:sp>
        <p:nvSpPr>
          <p:cNvPr id="3" name="Content Placeholder 2">
            <a:extLst>
              <a:ext uri="{FF2B5EF4-FFF2-40B4-BE49-F238E27FC236}">
                <a16:creationId xmlns:a16="http://schemas.microsoft.com/office/drawing/2014/main" id="{EDB634AA-DAC7-4F60-98B7-034FF478F6C0}"/>
              </a:ext>
            </a:extLst>
          </p:cNvPr>
          <p:cNvSpPr>
            <a:spLocks noGrp="1"/>
          </p:cNvSpPr>
          <p:nvPr>
            <p:ph sz="quarter" idx="13"/>
          </p:nvPr>
        </p:nvSpPr>
        <p:spPr>
          <a:xfrm>
            <a:off x="457200" y="1888921"/>
            <a:ext cx="8229600" cy="4777567"/>
          </a:xfrm>
        </p:spPr>
        <p:txBody>
          <a:bodyPr/>
          <a:lstStyle/>
          <a:p>
            <a:r>
              <a:rPr lang="en-US" altLang="en-US" dirty="0"/>
              <a:t>D-dimer test</a:t>
            </a:r>
          </a:p>
          <a:p>
            <a:pPr lvl="1"/>
            <a:r>
              <a:rPr lang="en-US" altLang="en-US" dirty="0"/>
              <a:t>Most laboratories use automated methods</a:t>
            </a:r>
          </a:p>
          <a:p>
            <a:pPr lvl="2"/>
            <a:r>
              <a:rPr lang="en-US" altLang="en-US" dirty="0"/>
              <a:t>Antibody-coated latex particles aggregate in the presence of D-dimer</a:t>
            </a:r>
          </a:p>
          <a:p>
            <a:pPr lvl="3"/>
            <a:r>
              <a:rPr lang="en-US" altLang="en-US" dirty="0"/>
              <a:t>Increases turbidity of the sample</a:t>
            </a:r>
          </a:p>
          <a:p>
            <a:pPr lvl="2"/>
            <a:r>
              <a:rPr lang="en-US" altLang="en-US" dirty="0"/>
              <a:t>Increase in scattered light is proportional to the amount of D-dimer in the sample.</a:t>
            </a:r>
          </a:p>
          <a:p>
            <a:pPr lvl="1"/>
            <a:r>
              <a:rPr lang="en-US" altLang="en-US" dirty="0"/>
              <a:t>D-dimer level is not elevated</a:t>
            </a:r>
          </a:p>
          <a:p>
            <a:pPr lvl="2"/>
            <a:r>
              <a:rPr lang="en-US" dirty="0"/>
              <a:t>No thrombotic process is ongoing</a:t>
            </a:r>
          </a:p>
          <a:p>
            <a:pPr lvl="1"/>
            <a:r>
              <a:rPr lang="en-US" altLang="en-US" dirty="0"/>
              <a:t>D-dimer level is elevated</a:t>
            </a:r>
          </a:p>
          <a:p>
            <a:pPr lvl="2"/>
            <a:r>
              <a:rPr lang="en-US" altLang="en-US" dirty="0"/>
              <a:t>V</a:t>
            </a:r>
            <a:r>
              <a:rPr lang="en-US" altLang="en-US" sz="100" dirty="0"/>
              <a:t> </a:t>
            </a:r>
            <a:r>
              <a:rPr lang="en-US" altLang="en-US" dirty="0"/>
              <a:t>T</a:t>
            </a:r>
            <a:r>
              <a:rPr lang="en-US" altLang="en-US" sz="100" dirty="0"/>
              <a:t> </a:t>
            </a:r>
            <a:r>
              <a:rPr lang="en-US" altLang="en-US" dirty="0"/>
              <a:t>E or another condition</a:t>
            </a:r>
          </a:p>
        </p:txBody>
      </p:sp>
    </p:spTree>
    <p:extLst>
      <p:ext uri="{BB962C8B-B14F-4D97-AF65-F5344CB8AC3E}">
        <p14:creationId xmlns:p14="http://schemas.microsoft.com/office/powerpoint/2010/main" val="35274351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7547C-7448-4FE7-BA57-CEEF5BC60AC1}"/>
              </a:ext>
            </a:extLst>
          </p:cNvPr>
          <p:cNvSpPr>
            <a:spLocks noGrp="1"/>
          </p:cNvSpPr>
          <p:nvPr>
            <p:ph type="title"/>
          </p:nvPr>
        </p:nvSpPr>
        <p:spPr/>
        <p:txBody>
          <a:bodyPr/>
          <a:lstStyle/>
          <a:p>
            <a:r>
              <a:rPr lang="en-US" sz="2800" dirty="0"/>
              <a:t>Table 36-9 Partial List of Non-Venous Thromboembolism Causes of Elevated D-Dimer</a:t>
            </a:r>
          </a:p>
        </p:txBody>
      </p:sp>
      <p:sp>
        <p:nvSpPr>
          <p:cNvPr id="3" name="Content Placeholder 2"/>
          <p:cNvSpPr>
            <a:spLocks noGrp="1"/>
          </p:cNvSpPr>
          <p:nvPr>
            <p:ph sz="quarter" idx="13"/>
          </p:nvPr>
        </p:nvSpPr>
        <p:spPr>
          <a:xfrm>
            <a:off x="457200" y="1809306"/>
            <a:ext cx="7653867" cy="4269761"/>
          </a:xfrm>
        </p:spPr>
        <p:txBody>
          <a:bodyPr>
            <a:normAutofit lnSpcReduction="10000"/>
          </a:bodyPr>
          <a:lstStyle/>
          <a:p>
            <a:pPr marL="0" indent="0">
              <a:spcBef>
                <a:spcPts val="600"/>
              </a:spcBef>
              <a:buNone/>
            </a:pPr>
            <a:r>
              <a:rPr lang="en-AU" dirty="0"/>
              <a:t>D</a:t>
            </a:r>
            <a:r>
              <a:rPr lang="en-AU" sz="100" dirty="0"/>
              <a:t> </a:t>
            </a:r>
            <a:r>
              <a:rPr lang="en-AU" dirty="0"/>
              <a:t>I</a:t>
            </a:r>
            <a:r>
              <a:rPr lang="en-AU" sz="100" dirty="0"/>
              <a:t> </a:t>
            </a:r>
            <a:r>
              <a:rPr lang="en-AU" dirty="0"/>
              <a:t>C</a:t>
            </a:r>
          </a:p>
          <a:p>
            <a:pPr marL="0" indent="0">
              <a:spcBef>
                <a:spcPts val="600"/>
              </a:spcBef>
              <a:buNone/>
            </a:pPr>
            <a:r>
              <a:rPr lang="en-AU" dirty="0"/>
              <a:t>Trauma</a:t>
            </a:r>
          </a:p>
          <a:p>
            <a:pPr marL="0" indent="0">
              <a:spcBef>
                <a:spcPts val="600"/>
              </a:spcBef>
              <a:buNone/>
            </a:pPr>
            <a:r>
              <a:rPr lang="en-AU" dirty="0"/>
              <a:t>Surgery</a:t>
            </a:r>
          </a:p>
          <a:p>
            <a:pPr marL="0" indent="0">
              <a:spcBef>
                <a:spcPts val="600"/>
              </a:spcBef>
              <a:buNone/>
            </a:pPr>
            <a:r>
              <a:rPr lang="en-AU" dirty="0"/>
              <a:t>Hematoma</a:t>
            </a:r>
          </a:p>
          <a:p>
            <a:pPr marL="0" indent="0">
              <a:spcBef>
                <a:spcPts val="600"/>
              </a:spcBef>
              <a:buNone/>
            </a:pPr>
            <a:r>
              <a:rPr lang="en-AU" dirty="0"/>
              <a:t>Arterial thrombosis</a:t>
            </a:r>
          </a:p>
          <a:p>
            <a:pPr marL="0" indent="0">
              <a:spcBef>
                <a:spcPts val="600"/>
              </a:spcBef>
              <a:buNone/>
            </a:pPr>
            <a:r>
              <a:rPr lang="en-AU" dirty="0"/>
              <a:t>General hospitalization</a:t>
            </a:r>
          </a:p>
          <a:p>
            <a:pPr marL="0" indent="0">
              <a:spcBef>
                <a:spcPts val="600"/>
              </a:spcBef>
              <a:buNone/>
            </a:pPr>
            <a:r>
              <a:rPr lang="en-AU" dirty="0"/>
              <a:t>Pregnancy</a:t>
            </a:r>
          </a:p>
          <a:p>
            <a:pPr marL="0" indent="0">
              <a:spcBef>
                <a:spcPts val="600"/>
              </a:spcBef>
              <a:buNone/>
            </a:pPr>
            <a:r>
              <a:rPr lang="en-AU" dirty="0"/>
              <a:t>Cancer</a:t>
            </a:r>
          </a:p>
          <a:p>
            <a:pPr marL="0" indent="0">
              <a:spcBef>
                <a:spcPts val="600"/>
              </a:spcBef>
              <a:buNone/>
            </a:pPr>
            <a:r>
              <a:rPr lang="en-AU" dirty="0"/>
              <a:t>Diabetes</a:t>
            </a:r>
          </a:p>
          <a:p>
            <a:pPr marL="0" indent="0">
              <a:spcBef>
                <a:spcPts val="600"/>
              </a:spcBef>
              <a:buNone/>
            </a:pPr>
            <a:r>
              <a:rPr lang="en-AU" dirty="0"/>
              <a:t>Thrombolytic therapy</a:t>
            </a:r>
          </a:p>
          <a:p>
            <a:pPr marL="0" indent="0">
              <a:spcBef>
                <a:spcPts val="600"/>
              </a:spcBef>
              <a:buNone/>
            </a:pPr>
            <a:r>
              <a:rPr lang="en-AU" dirty="0"/>
              <a:t>Older age</a:t>
            </a:r>
          </a:p>
        </p:txBody>
      </p:sp>
    </p:spTree>
    <p:extLst>
      <p:ext uri="{BB962C8B-B14F-4D97-AF65-F5344CB8AC3E}">
        <p14:creationId xmlns:p14="http://schemas.microsoft.com/office/powerpoint/2010/main" val="410147206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B8492-617A-4A45-A7D2-E3A414CF1623}"/>
              </a:ext>
            </a:extLst>
          </p:cNvPr>
          <p:cNvSpPr>
            <a:spLocks noGrp="1"/>
          </p:cNvSpPr>
          <p:nvPr>
            <p:ph type="title"/>
          </p:nvPr>
        </p:nvSpPr>
        <p:spPr/>
        <p:txBody>
          <a:bodyPr/>
          <a:lstStyle/>
          <a:p>
            <a:r>
              <a:rPr lang="en-US" dirty="0"/>
              <a:t>Fibrin Degradation Products </a:t>
            </a:r>
            <a:r>
              <a:rPr lang="en-US" sz="2000" b="0" dirty="0"/>
              <a:t>(1 of 2)</a:t>
            </a:r>
          </a:p>
        </p:txBody>
      </p:sp>
      <p:sp>
        <p:nvSpPr>
          <p:cNvPr id="3" name="Content Placeholder 2">
            <a:extLst>
              <a:ext uri="{FF2B5EF4-FFF2-40B4-BE49-F238E27FC236}">
                <a16:creationId xmlns:a16="http://schemas.microsoft.com/office/drawing/2014/main" id="{FF290F12-1E7C-4A90-8A39-F84409DEE7B3}"/>
              </a:ext>
            </a:extLst>
          </p:cNvPr>
          <p:cNvSpPr>
            <a:spLocks noGrp="1"/>
          </p:cNvSpPr>
          <p:nvPr>
            <p:ph sz="quarter" idx="13"/>
          </p:nvPr>
        </p:nvSpPr>
        <p:spPr>
          <a:xfrm>
            <a:off x="457200" y="1894993"/>
            <a:ext cx="8396514" cy="4434275"/>
          </a:xfrm>
        </p:spPr>
        <p:txBody>
          <a:bodyPr/>
          <a:lstStyle/>
          <a:p>
            <a:r>
              <a:rPr lang="en-US" altLang="en-US" dirty="0">
                <a:cs typeface="Calibri" panose="020F0502020204030204" pitchFamily="34" charset="0"/>
              </a:rPr>
              <a:t>↑ fibrinolytic activity</a:t>
            </a:r>
          </a:p>
          <a:p>
            <a:pPr lvl="1"/>
            <a:r>
              <a:rPr lang="en-US" altLang="en-US" dirty="0">
                <a:cs typeface="Calibri" panose="020F0502020204030204" pitchFamily="34" charset="0"/>
              </a:rPr>
              <a:t>↑ levels of F</a:t>
            </a:r>
            <a:r>
              <a:rPr lang="en-US" altLang="en-US" sz="100" dirty="0">
                <a:cs typeface="Calibri" panose="020F0502020204030204" pitchFamily="34" charset="0"/>
              </a:rPr>
              <a:t> </a:t>
            </a:r>
            <a:r>
              <a:rPr lang="en-US" altLang="en-US" dirty="0">
                <a:cs typeface="Calibri" panose="020F0502020204030204" pitchFamily="34" charset="0"/>
              </a:rPr>
              <a:t>D</a:t>
            </a:r>
            <a:r>
              <a:rPr lang="en-US" altLang="en-US" sz="100" dirty="0">
                <a:cs typeface="Calibri" panose="020F0502020204030204" pitchFamily="34" charset="0"/>
              </a:rPr>
              <a:t> </a:t>
            </a:r>
            <a:r>
              <a:rPr lang="en-US" altLang="en-US" dirty="0">
                <a:cs typeface="Calibri" panose="020F0502020204030204" pitchFamily="34" charset="0"/>
              </a:rPr>
              <a:t>Ps</a:t>
            </a:r>
          </a:p>
          <a:p>
            <a:pPr lvl="1"/>
            <a:r>
              <a:rPr lang="en-US" altLang="en-US" dirty="0">
                <a:cs typeface="Calibri" panose="020F0502020204030204" pitchFamily="34" charset="0"/>
              </a:rPr>
              <a:t>Sample</a:t>
            </a:r>
          </a:p>
          <a:p>
            <a:pPr lvl="2"/>
            <a:r>
              <a:rPr lang="en-US" altLang="en-US" dirty="0">
                <a:cs typeface="Calibri" panose="020F0502020204030204" pitchFamily="34" charset="0"/>
              </a:rPr>
              <a:t>Special collection tube containing</a:t>
            </a:r>
          </a:p>
          <a:p>
            <a:pPr lvl="3"/>
            <a:r>
              <a:rPr lang="en-US" altLang="en-US" dirty="0">
                <a:cs typeface="Calibri" panose="020F0502020204030204" pitchFamily="34" charset="0"/>
              </a:rPr>
              <a:t>Thrombin-clots sample and ensures all fibrinogen has been removed</a:t>
            </a:r>
          </a:p>
          <a:p>
            <a:pPr lvl="3"/>
            <a:r>
              <a:rPr lang="en-US" altLang="en-US" dirty="0">
                <a:cs typeface="Calibri" panose="020F0502020204030204" pitchFamily="34" charset="0"/>
              </a:rPr>
              <a:t>Fibrinolytic inhibitor-prevents in vitro fibrinolysis</a:t>
            </a:r>
          </a:p>
          <a:p>
            <a:pPr lvl="1"/>
            <a:r>
              <a:rPr lang="en-US" altLang="en-US" dirty="0">
                <a:cs typeface="Calibri" panose="020F0502020204030204" pitchFamily="34" charset="0"/>
              </a:rPr>
              <a:t>Patient’s serum mixed with latex particles coated with antibodies to F</a:t>
            </a:r>
            <a:r>
              <a:rPr lang="en-US" altLang="en-US" sz="100" dirty="0">
                <a:cs typeface="Calibri" panose="020F0502020204030204" pitchFamily="34" charset="0"/>
              </a:rPr>
              <a:t> </a:t>
            </a:r>
            <a:r>
              <a:rPr lang="en-US" altLang="en-US" dirty="0">
                <a:cs typeface="Calibri" panose="020F0502020204030204" pitchFamily="34" charset="0"/>
              </a:rPr>
              <a:t>D</a:t>
            </a:r>
            <a:r>
              <a:rPr lang="en-US" altLang="en-US" sz="100" dirty="0">
                <a:cs typeface="Calibri" panose="020F0502020204030204" pitchFamily="34" charset="0"/>
              </a:rPr>
              <a:t> </a:t>
            </a:r>
            <a:r>
              <a:rPr lang="en-US" altLang="en-US" dirty="0">
                <a:cs typeface="Calibri" panose="020F0502020204030204" pitchFamily="34" charset="0"/>
              </a:rPr>
              <a:t>P</a:t>
            </a:r>
          </a:p>
          <a:p>
            <a:pPr lvl="1"/>
            <a:r>
              <a:rPr lang="en-US" altLang="en-US" dirty="0">
                <a:cs typeface="Calibri" panose="020F0502020204030204" pitchFamily="34" charset="0"/>
              </a:rPr>
              <a:t>Observes reaction mixture macroscopically</a:t>
            </a:r>
          </a:p>
        </p:txBody>
      </p:sp>
    </p:spTree>
    <p:extLst>
      <p:ext uri="{BB962C8B-B14F-4D97-AF65-F5344CB8AC3E}">
        <p14:creationId xmlns:p14="http://schemas.microsoft.com/office/powerpoint/2010/main" val="277561175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B8492-617A-4A45-A7D2-E3A414CF1623}"/>
              </a:ext>
            </a:extLst>
          </p:cNvPr>
          <p:cNvSpPr>
            <a:spLocks noGrp="1"/>
          </p:cNvSpPr>
          <p:nvPr>
            <p:ph type="title"/>
          </p:nvPr>
        </p:nvSpPr>
        <p:spPr/>
        <p:txBody>
          <a:bodyPr/>
          <a:lstStyle/>
          <a:p>
            <a:r>
              <a:rPr lang="en-US" dirty="0"/>
              <a:t>Fibrin Degradation Products </a:t>
            </a:r>
            <a:r>
              <a:rPr lang="en-US" sz="2000" b="0" dirty="0"/>
              <a:t>(2 of 2)</a:t>
            </a:r>
          </a:p>
        </p:txBody>
      </p:sp>
      <p:sp>
        <p:nvSpPr>
          <p:cNvPr id="3" name="Content Placeholder 2">
            <a:extLst>
              <a:ext uri="{FF2B5EF4-FFF2-40B4-BE49-F238E27FC236}">
                <a16:creationId xmlns:a16="http://schemas.microsoft.com/office/drawing/2014/main" id="{FF290F12-1E7C-4A90-8A39-F84409DEE7B3}"/>
              </a:ext>
            </a:extLst>
          </p:cNvPr>
          <p:cNvSpPr>
            <a:spLocks noGrp="1"/>
          </p:cNvSpPr>
          <p:nvPr>
            <p:ph sz="quarter" idx="13"/>
          </p:nvPr>
        </p:nvSpPr>
        <p:spPr>
          <a:xfrm>
            <a:off x="457200" y="1869593"/>
            <a:ext cx="8396514" cy="4434275"/>
          </a:xfrm>
        </p:spPr>
        <p:txBody>
          <a:bodyPr/>
          <a:lstStyle/>
          <a:p>
            <a:r>
              <a:rPr lang="en-US" altLang="en-US" dirty="0">
                <a:cs typeface="Calibri" panose="020F0502020204030204" pitchFamily="34" charset="0"/>
              </a:rPr>
              <a:t>Normal reference interval varies according to manufacturer and sensitivity</a:t>
            </a:r>
          </a:p>
          <a:p>
            <a:r>
              <a:rPr lang="en-US" altLang="en-US" dirty="0">
                <a:cs typeface="Calibri" panose="020F0502020204030204" pitchFamily="34" charset="0"/>
              </a:rPr>
              <a:t>Largely replaced by D-dimer</a:t>
            </a:r>
          </a:p>
          <a:p>
            <a:pPr lvl="1"/>
            <a:r>
              <a:rPr lang="en-US" altLang="en-US" dirty="0">
                <a:cs typeface="Calibri" panose="020F0502020204030204" pitchFamily="34" charset="0"/>
              </a:rPr>
              <a:t>F</a:t>
            </a:r>
            <a:r>
              <a:rPr lang="en-US" altLang="en-US" sz="100" dirty="0">
                <a:cs typeface="Calibri" panose="020F0502020204030204" pitchFamily="34" charset="0"/>
              </a:rPr>
              <a:t> </a:t>
            </a:r>
            <a:r>
              <a:rPr lang="en-US" altLang="en-US" dirty="0">
                <a:cs typeface="Calibri" panose="020F0502020204030204" pitchFamily="34" charset="0"/>
              </a:rPr>
              <a:t>D</a:t>
            </a:r>
            <a:r>
              <a:rPr lang="en-US" altLang="en-US" sz="100" dirty="0">
                <a:cs typeface="Calibri" panose="020F0502020204030204" pitchFamily="34" charset="0"/>
              </a:rPr>
              <a:t> </a:t>
            </a:r>
            <a:r>
              <a:rPr lang="en-US" altLang="en-US" dirty="0">
                <a:cs typeface="Calibri" panose="020F0502020204030204" pitchFamily="34" charset="0"/>
              </a:rPr>
              <a:t>P may be useful in acute fibrinogenolysis (increased F</a:t>
            </a:r>
            <a:r>
              <a:rPr lang="en-US" altLang="en-US" sz="100" dirty="0">
                <a:cs typeface="Calibri" panose="020F0502020204030204" pitchFamily="34" charset="0"/>
              </a:rPr>
              <a:t> </a:t>
            </a:r>
            <a:r>
              <a:rPr lang="en-US" altLang="en-US" dirty="0">
                <a:cs typeface="Calibri" panose="020F0502020204030204" pitchFamily="34" charset="0"/>
              </a:rPr>
              <a:t>D</a:t>
            </a:r>
            <a:r>
              <a:rPr lang="en-US" altLang="en-US" sz="100" dirty="0">
                <a:cs typeface="Calibri" panose="020F0502020204030204" pitchFamily="34" charset="0"/>
              </a:rPr>
              <a:t> </a:t>
            </a:r>
            <a:r>
              <a:rPr lang="en-US" altLang="en-US" dirty="0">
                <a:cs typeface="Calibri" panose="020F0502020204030204" pitchFamily="34" charset="0"/>
              </a:rPr>
              <a:t>P with discordant or negative D-dimer)</a:t>
            </a:r>
          </a:p>
        </p:txBody>
      </p:sp>
    </p:spTree>
    <p:extLst>
      <p:ext uri="{BB962C8B-B14F-4D97-AF65-F5344CB8AC3E}">
        <p14:creationId xmlns:p14="http://schemas.microsoft.com/office/powerpoint/2010/main" val="35119170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B8492-617A-4A45-A7D2-E3A414CF1623}"/>
              </a:ext>
            </a:extLst>
          </p:cNvPr>
          <p:cNvSpPr>
            <a:spLocks noGrp="1"/>
          </p:cNvSpPr>
          <p:nvPr>
            <p:ph type="title"/>
          </p:nvPr>
        </p:nvSpPr>
        <p:spPr/>
        <p:txBody>
          <a:bodyPr/>
          <a:lstStyle/>
          <a:p>
            <a:r>
              <a:rPr lang="en-US" dirty="0"/>
              <a:t>Euglobulin Clot Lysis</a:t>
            </a:r>
            <a:endParaRPr lang="en-US" sz="2000" b="0" dirty="0"/>
          </a:p>
        </p:txBody>
      </p:sp>
      <p:sp>
        <p:nvSpPr>
          <p:cNvPr id="3" name="Content Placeholder 2">
            <a:extLst>
              <a:ext uri="{FF2B5EF4-FFF2-40B4-BE49-F238E27FC236}">
                <a16:creationId xmlns:a16="http://schemas.microsoft.com/office/drawing/2014/main" id="{FF290F12-1E7C-4A90-8A39-F84409DEE7B3}"/>
              </a:ext>
            </a:extLst>
          </p:cNvPr>
          <p:cNvSpPr>
            <a:spLocks noGrp="1"/>
          </p:cNvSpPr>
          <p:nvPr>
            <p:ph sz="quarter" idx="13"/>
          </p:nvPr>
        </p:nvSpPr>
        <p:spPr>
          <a:xfrm>
            <a:off x="457200" y="1878059"/>
            <a:ext cx="8396514" cy="4434275"/>
          </a:xfrm>
        </p:spPr>
        <p:txBody>
          <a:bodyPr/>
          <a:lstStyle/>
          <a:p>
            <a:r>
              <a:rPr lang="en-US" altLang="en-US" dirty="0">
                <a:cs typeface="Calibri" panose="020F0502020204030204" pitchFamily="34" charset="0"/>
              </a:rPr>
              <a:t>Used before specific antibodies to fibrinolytic products</a:t>
            </a:r>
          </a:p>
          <a:p>
            <a:r>
              <a:rPr lang="en-US" altLang="en-US" dirty="0">
                <a:cs typeface="Calibri" panose="020F0502020204030204" pitchFamily="34" charset="0"/>
              </a:rPr>
              <a:t>Euglobulin protein fraction is precipitated from plasma</a:t>
            </a:r>
          </a:p>
          <a:p>
            <a:pPr lvl="1"/>
            <a:r>
              <a:rPr lang="en-US" altLang="en-US" dirty="0">
                <a:cs typeface="Calibri" panose="020F0502020204030204" pitchFamily="34" charset="0"/>
              </a:rPr>
              <a:t>Fibrinolytic inhibitors remain in supernatant</a:t>
            </a:r>
          </a:p>
          <a:p>
            <a:pPr lvl="1"/>
            <a:r>
              <a:rPr lang="en-US" altLang="en-US" dirty="0">
                <a:cs typeface="Calibri" panose="020F0502020204030204" pitchFamily="34" charset="0"/>
              </a:rPr>
              <a:t>Precipitate is re-dissolved, clotted with thrombin</a:t>
            </a:r>
          </a:p>
          <a:p>
            <a:pPr lvl="1"/>
            <a:r>
              <a:rPr lang="en-US" altLang="en-US" dirty="0">
                <a:cs typeface="Calibri" panose="020F0502020204030204" pitchFamily="34" charset="0"/>
              </a:rPr>
              <a:t>Observed for clot lysis</a:t>
            </a:r>
          </a:p>
          <a:p>
            <a:r>
              <a:rPr lang="en-US" altLang="en-US" dirty="0">
                <a:cs typeface="Calibri" panose="020F0502020204030204" pitchFamily="34" charset="0"/>
              </a:rPr>
              <a:t>Shortened lysis time-indicates ↑ fibrinolytic activity</a:t>
            </a:r>
          </a:p>
        </p:txBody>
      </p:sp>
    </p:spTree>
    <p:extLst>
      <p:ext uri="{BB962C8B-B14F-4D97-AF65-F5344CB8AC3E}">
        <p14:creationId xmlns:p14="http://schemas.microsoft.com/office/powerpoint/2010/main" val="320218648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B8492-617A-4A45-A7D2-E3A414CF1623}"/>
              </a:ext>
            </a:extLst>
          </p:cNvPr>
          <p:cNvSpPr>
            <a:spLocks noGrp="1"/>
          </p:cNvSpPr>
          <p:nvPr>
            <p:ph type="title"/>
          </p:nvPr>
        </p:nvSpPr>
        <p:spPr/>
        <p:txBody>
          <a:bodyPr/>
          <a:lstStyle/>
          <a:p>
            <a:r>
              <a:rPr lang="en-US" altLang="en-US" dirty="0">
                <a:sym typeface="Symbol" panose="05050102010706020507" pitchFamily="18" charset="2"/>
              </a:rPr>
              <a:t></a:t>
            </a:r>
            <a:r>
              <a:rPr lang="en-US" altLang="en-US" baseline="-25000" dirty="0">
                <a:sym typeface="Symbol" panose="05050102010706020507" pitchFamily="18" charset="2"/>
              </a:rPr>
              <a:t>2</a:t>
            </a:r>
            <a:r>
              <a:rPr lang="en-US" altLang="en-US" dirty="0">
                <a:sym typeface="Symbol" panose="05050102010706020507" pitchFamily="18" charset="2"/>
              </a:rPr>
              <a:t>-Antiplasmin Activity</a:t>
            </a:r>
            <a:endParaRPr lang="en-US" sz="2000" b="0" dirty="0"/>
          </a:p>
        </p:txBody>
      </p:sp>
      <p:sp>
        <p:nvSpPr>
          <p:cNvPr id="3" name="Content Placeholder 2">
            <a:extLst>
              <a:ext uri="{FF2B5EF4-FFF2-40B4-BE49-F238E27FC236}">
                <a16:creationId xmlns:a16="http://schemas.microsoft.com/office/drawing/2014/main" id="{FF290F12-1E7C-4A90-8A39-F84409DEE7B3}"/>
              </a:ext>
            </a:extLst>
          </p:cNvPr>
          <p:cNvSpPr>
            <a:spLocks noGrp="1"/>
          </p:cNvSpPr>
          <p:nvPr>
            <p:ph sz="quarter" idx="13"/>
          </p:nvPr>
        </p:nvSpPr>
        <p:spPr>
          <a:xfrm>
            <a:off x="457200" y="1890230"/>
            <a:ext cx="8541657" cy="4752399"/>
          </a:xfrm>
        </p:spPr>
        <p:txBody>
          <a:bodyPr/>
          <a:lstStyle/>
          <a:p>
            <a:r>
              <a:rPr lang="en-US" altLang="en-US" dirty="0">
                <a:sym typeface="Symbol" panose="05050102010706020507" pitchFamily="18" charset="2"/>
              </a:rPr>
              <a:t></a:t>
            </a:r>
            <a:r>
              <a:rPr lang="en-US" altLang="en-US" baseline="-25000" dirty="0">
                <a:sym typeface="Symbol" panose="05050102010706020507" pitchFamily="18" charset="2"/>
              </a:rPr>
              <a:t>2</a:t>
            </a:r>
            <a:r>
              <a:rPr lang="en-US" altLang="en-US" dirty="0">
                <a:sym typeface="Symbol" panose="05050102010706020507" pitchFamily="18" charset="2"/>
              </a:rPr>
              <a:t>-antiplasmin</a:t>
            </a:r>
          </a:p>
          <a:p>
            <a:pPr lvl="1"/>
            <a:r>
              <a:rPr lang="en-US" dirty="0">
                <a:sym typeface="Symbol" panose="05050102010706020507" pitchFamily="18" charset="2"/>
              </a:rPr>
              <a:t>Inhibitor, regulates fibrinolytic system</a:t>
            </a:r>
          </a:p>
          <a:p>
            <a:pPr lvl="1"/>
            <a:r>
              <a:rPr lang="en-US" dirty="0"/>
              <a:t>Congenital deficiencies</a:t>
            </a:r>
          </a:p>
          <a:p>
            <a:pPr lvl="2"/>
            <a:r>
              <a:rPr lang="en-US" dirty="0"/>
              <a:t>Characterized by bleeding occurring some hours after an initial injury</a:t>
            </a:r>
          </a:p>
          <a:p>
            <a:pPr lvl="3"/>
            <a:r>
              <a:rPr lang="en-US" dirty="0"/>
              <a:t>Hemostatic plug breaks down prematurely</a:t>
            </a:r>
          </a:p>
          <a:p>
            <a:pPr lvl="1"/>
            <a:r>
              <a:rPr lang="en-US" dirty="0"/>
              <a:t>Acquired decreases</a:t>
            </a:r>
          </a:p>
          <a:p>
            <a:pPr lvl="2"/>
            <a:r>
              <a:rPr lang="en-US" dirty="0"/>
              <a:t>Observed in liver disease and D</a:t>
            </a:r>
            <a:r>
              <a:rPr lang="en-US" sz="100" baseline="0" dirty="0"/>
              <a:t> </a:t>
            </a:r>
            <a:r>
              <a:rPr lang="en-US" dirty="0"/>
              <a:t>I</a:t>
            </a:r>
            <a:r>
              <a:rPr lang="en-US" sz="100" baseline="0" dirty="0"/>
              <a:t> </a:t>
            </a:r>
            <a:r>
              <a:rPr lang="en-US" dirty="0"/>
              <a:t>C</a:t>
            </a:r>
          </a:p>
          <a:p>
            <a:pPr lvl="1"/>
            <a:r>
              <a:rPr lang="en-US" dirty="0"/>
              <a:t>Chromogenic method</a:t>
            </a:r>
          </a:p>
          <a:p>
            <a:pPr lvl="2"/>
            <a:r>
              <a:rPr lang="en-US" dirty="0"/>
              <a:t>Can be used with a microtiter plate, test tube, or auto-mated procedures</a:t>
            </a:r>
          </a:p>
        </p:txBody>
      </p:sp>
    </p:spTree>
    <p:extLst>
      <p:ext uri="{BB962C8B-B14F-4D97-AF65-F5344CB8AC3E}">
        <p14:creationId xmlns:p14="http://schemas.microsoft.com/office/powerpoint/2010/main" val="413779447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FBE1C-52D8-4737-A9D5-807E979CE3A4}"/>
              </a:ext>
            </a:extLst>
          </p:cNvPr>
          <p:cNvSpPr>
            <a:spLocks noGrp="1"/>
          </p:cNvSpPr>
          <p:nvPr>
            <p:ph type="ctrTitle"/>
          </p:nvPr>
        </p:nvSpPr>
        <p:spPr/>
        <p:txBody>
          <a:bodyPr>
            <a:noAutofit/>
          </a:bodyPr>
          <a:lstStyle/>
          <a:p>
            <a:r>
              <a:rPr lang="en-US" sz="5500" dirty="0"/>
              <a:t>Laboratory Investigation of Hemostasis (Primary, Secondary, or Fibrinolytic Pathway) Using Global Assays</a:t>
            </a:r>
          </a:p>
        </p:txBody>
      </p:sp>
    </p:spTree>
    <p:extLst>
      <p:ext uri="{BB962C8B-B14F-4D97-AF65-F5344CB8AC3E}">
        <p14:creationId xmlns:p14="http://schemas.microsoft.com/office/powerpoint/2010/main" val="355058335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F3B31-344F-4593-9E72-F480A51251F9}"/>
              </a:ext>
            </a:extLst>
          </p:cNvPr>
          <p:cNvSpPr>
            <a:spLocks noGrp="1"/>
          </p:cNvSpPr>
          <p:nvPr>
            <p:ph type="title"/>
          </p:nvPr>
        </p:nvSpPr>
        <p:spPr/>
        <p:txBody>
          <a:bodyPr/>
          <a:lstStyle/>
          <a:p>
            <a:r>
              <a:rPr lang="en-US" dirty="0"/>
              <a:t>Global Testing </a:t>
            </a:r>
            <a:r>
              <a:rPr lang="en-US" sz="2000" b="0" dirty="0"/>
              <a:t>(1 of 4)</a:t>
            </a:r>
          </a:p>
        </p:txBody>
      </p:sp>
      <p:sp>
        <p:nvSpPr>
          <p:cNvPr id="3" name="Content Placeholder 2">
            <a:extLst>
              <a:ext uri="{FF2B5EF4-FFF2-40B4-BE49-F238E27FC236}">
                <a16:creationId xmlns:a16="http://schemas.microsoft.com/office/drawing/2014/main" id="{BBB8452B-7585-47EE-8AB9-33517A647DE8}"/>
              </a:ext>
            </a:extLst>
          </p:cNvPr>
          <p:cNvSpPr>
            <a:spLocks noGrp="1"/>
          </p:cNvSpPr>
          <p:nvPr>
            <p:ph sz="quarter" idx="13"/>
          </p:nvPr>
        </p:nvSpPr>
        <p:spPr>
          <a:xfrm>
            <a:off x="389467" y="1954259"/>
            <a:ext cx="8229600" cy="4434275"/>
          </a:xfrm>
        </p:spPr>
        <p:txBody>
          <a:bodyPr/>
          <a:lstStyle/>
          <a:p>
            <a:r>
              <a:rPr lang="en-US" altLang="en-US" dirty="0">
                <a:cs typeface="Calibri" panose="020F0502020204030204" pitchFamily="34" charset="0"/>
              </a:rPr>
              <a:t>Global testing instruments-P</a:t>
            </a:r>
            <a:r>
              <a:rPr lang="en-US" altLang="en-US" sz="100" dirty="0">
                <a:cs typeface="Calibri" panose="020F0502020204030204" pitchFamily="34" charset="0"/>
              </a:rPr>
              <a:t> </a:t>
            </a:r>
            <a:r>
              <a:rPr lang="en-US" altLang="en-US" dirty="0">
                <a:cs typeface="Calibri" panose="020F0502020204030204" pitchFamily="34" charset="0"/>
              </a:rPr>
              <a:t>O</a:t>
            </a:r>
            <a:r>
              <a:rPr lang="en-US" altLang="en-US" sz="100" dirty="0">
                <a:cs typeface="Calibri" panose="020F0502020204030204" pitchFamily="34" charset="0"/>
              </a:rPr>
              <a:t> </a:t>
            </a:r>
            <a:r>
              <a:rPr lang="en-US" altLang="en-US" dirty="0">
                <a:cs typeface="Calibri" panose="020F0502020204030204" pitchFamily="34" charset="0"/>
              </a:rPr>
              <a:t>C hemostasis testing</a:t>
            </a:r>
          </a:p>
          <a:p>
            <a:pPr lvl="1"/>
            <a:r>
              <a:rPr lang="en-US" altLang="en-US" dirty="0">
                <a:cs typeface="Calibri" panose="020F0502020204030204" pitchFamily="34" charset="0"/>
              </a:rPr>
              <a:t>Analyze entire hemostasis process</a:t>
            </a:r>
          </a:p>
          <a:p>
            <a:pPr lvl="2"/>
            <a:r>
              <a:rPr lang="en-US" altLang="en-US" dirty="0">
                <a:cs typeface="Calibri" panose="020F0502020204030204" pitchFamily="34" charset="0"/>
              </a:rPr>
              <a:t>Coagulation</a:t>
            </a:r>
          </a:p>
          <a:p>
            <a:pPr lvl="2"/>
            <a:r>
              <a:rPr lang="en-US" altLang="en-US" dirty="0">
                <a:cs typeface="Calibri" panose="020F0502020204030204" pitchFamily="34" charset="0"/>
              </a:rPr>
              <a:t>Anticoagulation effects</a:t>
            </a:r>
          </a:p>
          <a:p>
            <a:pPr lvl="2"/>
            <a:r>
              <a:rPr lang="en-US" altLang="en-US" dirty="0">
                <a:cs typeface="Calibri" panose="020F0502020204030204" pitchFamily="34" charset="0"/>
              </a:rPr>
              <a:t>Fibrin formation and stabilization</a:t>
            </a:r>
          </a:p>
          <a:p>
            <a:pPr lvl="2"/>
            <a:r>
              <a:rPr lang="en-US" altLang="en-US" dirty="0">
                <a:cs typeface="Calibri" panose="020F0502020204030204" pitchFamily="34" charset="0"/>
              </a:rPr>
              <a:t>Clot retraction (platelet function)</a:t>
            </a:r>
          </a:p>
          <a:p>
            <a:pPr lvl="2"/>
            <a:r>
              <a:rPr lang="en-US" altLang="en-US" dirty="0">
                <a:cs typeface="Calibri" panose="020F0502020204030204" pitchFamily="34" charset="0"/>
              </a:rPr>
              <a:t>Fibrinolysis</a:t>
            </a:r>
          </a:p>
        </p:txBody>
      </p:sp>
    </p:spTree>
    <p:extLst>
      <p:ext uri="{BB962C8B-B14F-4D97-AF65-F5344CB8AC3E}">
        <p14:creationId xmlns:p14="http://schemas.microsoft.com/office/powerpoint/2010/main" val="98882883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F3B31-344F-4593-9E72-F480A51251F9}"/>
              </a:ext>
            </a:extLst>
          </p:cNvPr>
          <p:cNvSpPr>
            <a:spLocks noGrp="1"/>
          </p:cNvSpPr>
          <p:nvPr>
            <p:ph type="title"/>
          </p:nvPr>
        </p:nvSpPr>
        <p:spPr/>
        <p:txBody>
          <a:bodyPr/>
          <a:lstStyle/>
          <a:p>
            <a:r>
              <a:rPr lang="en-US" dirty="0"/>
              <a:t>Global Testing </a:t>
            </a:r>
            <a:r>
              <a:rPr lang="en-US" sz="2000" b="0" dirty="0"/>
              <a:t>(2 of 4)</a:t>
            </a:r>
          </a:p>
        </p:txBody>
      </p:sp>
      <p:sp>
        <p:nvSpPr>
          <p:cNvPr id="3" name="Content Placeholder 2">
            <a:extLst>
              <a:ext uri="{FF2B5EF4-FFF2-40B4-BE49-F238E27FC236}">
                <a16:creationId xmlns:a16="http://schemas.microsoft.com/office/drawing/2014/main" id="{BBB8452B-7585-47EE-8AB9-33517A647DE8}"/>
              </a:ext>
            </a:extLst>
          </p:cNvPr>
          <p:cNvSpPr>
            <a:spLocks noGrp="1"/>
          </p:cNvSpPr>
          <p:nvPr>
            <p:ph sz="quarter" idx="13"/>
          </p:nvPr>
        </p:nvSpPr>
        <p:spPr>
          <a:xfrm>
            <a:off x="457200" y="1878059"/>
            <a:ext cx="8229600" cy="4434275"/>
          </a:xfrm>
        </p:spPr>
        <p:txBody>
          <a:bodyPr/>
          <a:lstStyle/>
          <a:p>
            <a:r>
              <a:rPr lang="en-US" altLang="en-US" sz="2200" dirty="0"/>
              <a:t>Thromboelastography (T</a:t>
            </a:r>
            <a:r>
              <a:rPr lang="en-US" altLang="en-US" sz="100" dirty="0"/>
              <a:t> </a:t>
            </a:r>
            <a:r>
              <a:rPr lang="en-US" altLang="en-US" sz="2200" dirty="0"/>
              <a:t>E</a:t>
            </a:r>
            <a:r>
              <a:rPr lang="en-US" altLang="en-US" sz="100" dirty="0"/>
              <a:t> </a:t>
            </a:r>
            <a:r>
              <a:rPr lang="en-US" altLang="en-US" sz="2200" dirty="0"/>
              <a:t>G)</a:t>
            </a:r>
          </a:p>
          <a:p>
            <a:pPr lvl="1"/>
            <a:r>
              <a:rPr lang="en-US" altLang="en-US" sz="2200" dirty="0"/>
              <a:t>Near-patient testing method, assesses blood coagulability</a:t>
            </a:r>
          </a:p>
          <a:p>
            <a:pPr lvl="1"/>
            <a:r>
              <a:rPr lang="en-US" altLang="en-US" sz="2200" dirty="0"/>
              <a:t>Evaluates torque created from blood clotting onto a stationary pin in an oscillating cup</a:t>
            </a:r>
          </a:p>
          <a:p>
            <a:pPr lvl="1"/>
            <a:r>
              <a:rPr lang="en-US" sz="2200" dirty="0"/>
              <a:t>Whole blood or citrated whole blood may be used</a:t>
            </a:r>
          </a:p>
          <a:p>
            <a:pPr lvl="2"/>
            <a:r>
              <a:rPr lang="en-US" altLang="en-US" sz="2200" dirty="0"/>
              <a:t>Manufacturer provides activators</a:t>
            </a:r>
          </a:p>
          <a:p>
            <a:pPr lvl="2"/>
            <a:r>
              <a:rPr lang="en-US" altLang="en-US" sz="2200" dirty="0"/>
              <a:t>Citrated samples require calcium replacement</a:t>
            </a:r>
          </a:p>
          <a:p>
            <a:pPr lvl="1"/>
            <a:r>
              <a:rPr lang="en-US" altLang="en-US" sz="2200" dirty="0"/>
              <a:t>T</a:t>
            </a:r>
            <a:r>
              <a:rPr lang="en-US" altLang="en-US" sz="100" dirty="0"/>
              <a:t> </a:t>
            </a:r>
            <a:r>
              <a:rPr lang="en-US" altLang="en-US" sz="2200" dirty="0"/>
              <a:t>E</a:t>
            </a:r>
            <a:r>
              <a:rPr lang="en-US" altLang="en-US" sz="100" dirty="0"/>
              <a:t> </a:t>
            </a:r>
            <a:r>
              <a:rPr lang="en-US" altLang="en-US" sz="2200" dirty="0"/>
              <a:t>G</a:t>
            </a:r>
            <a:r>
              <a:rPr lang="en-US" altLang="en-US" sz="2200" baseline="30000" dirty="0"/>
              <a:t>®</a:t>
            </a:r>
            <a:r>
              <a:rPr lang="en-US" altLang="en-US" sz="2200" dirty="0"/>
              <a:t> platelet mapping assay</a:t>
            </a:r>
          </a:p>
          <a:p>
            <a:pPr lvl="2"/>
            <a:r>
              <a:rPr lang="en-US" altLang="en-US" sz="2200" dirty="0"/>
              <a:t>Assess patients who received platelet-inhibiting drugs</a:t>
            </a:r>
          </a:p>
          <a:p>
            <a:pPr lvl="3"/>
            <a:r>
              <a:rPr lang="en-US" altLang="en-US" sz="2200" dirty="0"/>
              <a:t>Aspirin, N</a:t>
            </a:r>
            <a:r>
              <a:rPr lang="en-US" altLang="en-US" sz="100" dirty="0"/>
              <a:t> </a:t>
            </a:r>
            <a:r>
              <a:rPr lang="en-US" altLang="en-US" sz="2200" dirty="0"/>
              <a:t>S</a:t>
            </a:r>
            <a:r>
              <a:rPr lang="en-US" altLang="en-US" sz="100" dirty="0"/>
              <a:t> </a:t>
            </a:r>
            <a:r>
              <a:rPr lang="en-US" altLang="en-US" sz="2200" dirty="0"/>
              <a:t>A</a:t>
            </a:r>
            <a:r>
              <a:rPr lang="en-US" altLang="en-US" sz="100" dirty="0"/>
              <a:t> </a:t>
            </a:r>
            <a:r>
              <a:rPr lang="en-US" altLang="en-US" sz="2200" dirty="0"/>
              <a:t>I</a:t>
            </a:r>
            <a:r>
              <a:rPr lang="en-US" altLang="en-US" sz="100" dirty="0"/>
              <a:t> </a:t>
            </a:r>
            <a:r>
              <a:rPr lang="en-US" altLang="en-US" sz="2200" dirty="0"/>
              <a:t>D</a:t>
            </a:r>
            <a:r>
              <a:rPr lang="en-US" altLang="en-US" sz="100" dirty="0"/>
              <a:t> </a:t>
            </a:r>
            <a:r>
              <a:rPr lang="en-US" altLang="en-US" sz="2200" dirty="0"/>
              <a:t>S, clopidogrel, other P</a:t>
            </a:r>
            <a:r>
              <a:rPr lang="en-US" altLang="en-US" sz="100" dirty="0"/>
              <a:t> </a:t>
            </a:r>
            <a:r>
              <a:rPr lang="en-US" altLang="en-US" sz="2200" dirty="0"/>
              <a:t>2</a:t>
            </a:r>
            <a:r>
              <a:rPr lang="en-US" altLang="en-US" sz="100" dirty="0"/>
              <a:t> </a:t>
            </a:r>
            <a:r>
              <a:rPr lang="en-US" altLang="en-US" sz="2200" dirty="0"/>
              <a:t>Y</a:t>
            </a:r>
            <a:r>
              <a:rPr lang="en-US" altLang="en-US" sz="2200" baseline="-25000" dirty="0"/>
              <a:t>12</a:t>
            </a:r>
            <a:r>
              <a:rPr lang="en-US" altLang="en-US" sz="2200" dirty="0"/>
              <a:t> inhibitors</a:t>
            </a:r>
          </a:p>
        </p:txBody>
      </p:sp>
    </p:spTree>
    <p:extLst>
      <p:ext uri="{BB962C8B-B14F-4D97-AF65-F5344CB8AC3E}">
        <p14:creationId xmlns:p14="http://schemas.microsoft.com/office/powerpoint/2010/main" val="271584629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F3B31-344F-4593-9E72-F480A51251F9}"/>
              </a:ext>
            </a:extLst>
          </p:cNvPr>
          <p:cNvSpPr>
            <a:spLocks noGrp="1"/>
          </p:cNvSpPr>
          <p:nvPr>
            <p:ph type="title"/>
          </p:nvPr>
        </p:nvSpPr>
        <p:spPr/>
        <p:txBody>
          <a:bodyPr/>
          <a:lstStyle/>
          <a:p>
            <a:r>
              <a:rPr lang="en-US" dirty="0"/>
              <a:t>Global Testing </a:t>
            </a:r>
            <a:r>
              <a:rPr lang="en-US" sz="2000" b="0" dirty="0"/>
              <a:t>(3 of 4)</a:t>
            </a:r>
          </a:p>
        </p:txBody>
      </p:sp>
      <p:sp>
        <p:nvSpPr>
          <p:cNvPr id="3" name="Content Placeholder 2">
            <a:extLst>
              <a:ext uri="{FF2B5EF4-FFF2-40B4-BE49-F238E27FC236}">
                <a16:creationId xmlns:a16="http://schemas.microsoft.com/office/drawing/2014/main" id="{BBB8452B-7585-47EE-8AB9-33517A647DE8}"/>
              </a:ext>
            </a:extLst>
          </p:cNvPr>
          <p:cNvSpPr>
            <a:spLocks noGrp="1"/>
          </p:cNvSpPr>
          <p:nvPr>
            <p:ph sz="quarter" idx="13"/>
          </p:nvPr>
        </p:nvSpPr>
        <p:spPr>
          <a:xfrm>
            <a:off x="457200" y="1890230"/>
            <a:ext cx="8483600" cy="4752399"/>
          </a:xfrm>
        </p:spPr>
        <p:txBody>
          <a:bodyPr/>
          <a:lstStyle/>
          <a:p>
            <a:r>
              <a:rPr lang="en-US" altLang="en-US" sz="2200" dirty="0"/>
              <a:t>R</a:t>
            </a:r>
            <a:r>
              <a:rPr lang="en-US" altLang="en-US" sz="100" dirty="0"/>
              <a:t> </a:t>
            </a:r>
            <a:r>
              <a:rPr lang="en-US" altLang="en-US" sz="2200" dirty="0"/>
              <a:t>O</a:t>
            </a:r>
            <a:r>
              <a:rPr lang="en-US" altLang="en-US" sz="100" dirty="0"/>
              <a:t> </a:t>
            </a:r>
            <a:r>
              <a:rPr lang="en-US" altLang="en-US" sz="2200" dirty="0"/>
              <a:t>T</a:t>
            </a:r>
            <a:r>
              <a:rPr lang="en-US" altLang="en-US" sz="100" dirty="0"/>
              <a:t> </a:t>
            </a:r>
            <a:r>
              <a:rPr lang="en-US" altLang="en-US" sz="2200" dirty="0"/>
              <a:t>E</a:t>
            </a:r>
            <a:r>
              <a:rPr lang="en-US" altLang="en-US" sz="100" dirty="0"/>
              <a:t> </a:t>
            </a:r>
            <a:r>
              <a:rPr lang="en-US" altLang="en-US" sz="2200" dirty="0"/>
              <a:t>M</a:t>
            </a:r>
            <a:r>
              <a:rPr lang="en-US" altLang="en-US" sz="2200" baseline="30000" dirty="0"/>
              <a:t>®</a:t>
            </a:r>
            <a:r>
              <a:rPr lang="en-US" altLang="en-US" sz="2200" dirty="0"/>
              <a:t> (T</a:t>
            </a:r>
            <a:r>
              <a:rPr lang="en-US" altLang="en-US" sz="100" dirty="0"/>
              <a:t> </a:t>
            </a:r>
            <a:r>
              <a:rPr lang="en-US" altLang="en-US" sz="2200" dirty="0"/>
              <a:t>E</a:t>
            </a:r>
            <a:r>
              <a:rPr lang="en-US" altLang="en-US" sz="100" dirty="0"/>
              <a:t> </a:t>
            </a:r>
            <a:r>
              <a:rPr lang="en-US" altLang="en-US" sz="2200" dirty="0"/>
              <a:t>M) Haemostasis Whole Blood Analyzer</a:t>
            </a:r>
          </a:p>
          <a:p>
            <a:pPr lvl="1"/>
            <a:r>
              <a:rPr lang="en-US" altLang="en-US" sz="2200" dirty="0"/>
              <a:t>Computerized device based on T</a:t>
            </a:r>
            <a:r>
              <a:rPr lang="en-US" altLang="en-US" sz="100" dirty="0"/>
              <a:t> </a:t>
            </a:r>
            <a:r>
              <a:rPr lang="en-US" altLang="en-US" sz="2200" dirty="0"/>
              <a:t>E</a:t>
            </a:r>
            <a:r>
              <a:rPr lang="en-US" altLang="en-US" sz="100" dirty="0"/>
              <a:t> </a:t>
            </a:r>
            <a:r>
              <a:rPr lang="en-US" altLang="en-US" sz="2200" dirty="0"/>
              <a:t>G</a:t>
            </a:r>
          </a:p>
          <a:p>
            <a:pPr lvl="2"/>
            <a:r>
              <a:rPr lang="en-US" sz="2200" dirty="0"/>
              <a:t>Evaluates the torque created from blood clotted within a stationary cup onto an oscillating pin</a:t>
            </a:r>
            <a:endParaRPr lang="en-US" altLang="en-US" sz="2200" dirty="0"/>
          </a:p>
          <a:p>
            <a:pPr lvl="1"/>
            <a:r>
              <a:rPr lang="en-US" altLang="en-US" sz="2200" dirty="0"/>
              <a:t>Evaluates</a:t>
            </a:r>
          </a:p>
          <a:p>
            <a:pPr lvl="2"/>
            <a:r>
              <a:rPr lang="en-US" altLang="en-US" sz="2200" dirty="0"/>
              <a:t>Intrinsic pathway (I</a:t>
            </a:r>
            <a:r>
              <a:rPr lang="en-US" altLang="en-US" sz="100" dirty="0"/>
              <a:t> </a:t>
            </a:r>
            <a:r>
              <a:rPr lang="en-US" altLang="en-US" sz="2200" dirty="0"/>
              <a:t>N</a:t>
            </a:r>
            <a:r>
              <a:rPr lang="en-US" altLang="en-US" sz="100" dirty="0"/>
              <a:t> </a:t>
            </a:r>
            <a:r>
              <a:rPr lang="en-US" altLang="en-US" sz="2200" dirty="0"/>
              <a:t>T</a:t>
            </a:r>
            <a:r>
              <a:rPr lang="en-US" altLang="en-US" sz="100" dirty="0"/>
              <a:t> </a:t>
            </a:r>
            <a:r>
              <a:rPr lang="en-US" altLang="en-US" sz="2200" dirty="0"/>
              <a:t>E</a:t>
            </a:r>
            <a:r>
              <a:rPr lang="en-US" altLang="en-US" sz="100" dirty="0"/>
              <a:t> </a:t>
            </a:r>
            <a:r>
              <a:rPr lang="en-US" altLang="en-US" sz="2200" dirty="0"/>
              <a:t>M, contact factor activation)</a:t>
            </a:r>
          </a:p>
          <a:p>
            <a:pPr lvl="2"/>
            <a:r>
              <a:rPr lang="en-US" altLang="en-US" sz="2200" dirty="0"/>
              <a:t>Extrinsic pathway (E</a:t>
            </a:r>
            <a:r>
              <a:rPr lang="en-US" altLang="en-US" sz="100" dirty="0"/>
              <a:t> </a:t>
            </a:r>
            <a:r>
              <a:rPr lang="en-US" altLang="en-US" sz="2200" dirty="0"/>
              <a:t>X</a:t>
            </a:r>
            <a:r>
              <a:rPr lang="en-US" altLang="en-US" sz="100" dirty="0"/>
              <a:t> </a:t>
            </a:r>
            <a:r>
              <a:rPr lang="en-US" altLang="en-US" sz="2200" dirty="0"/>
              <a:t>T</a:t>
            </a:r>
            <a:r>
              <a:rPr lang="en-US" altLang="en-US" sz="100" dirty="0"/>
              <a:t> </a:t>
            </a:r>
            <a:r>
              <a:rPr lang="en-US" altLang="en-US" sz="2200" dirty="0"/>
              <a:t>E</a:t>
            </a:r>
            <a:r>
              <a:rPr lang="en-US" altLang="en-US" sz="100" dirty="0"/>
              <a:t> </a:t>
            </a:r>
            <a:r>
              <a:rPr lang="en-US" altLang="en-US" sz="2200" dirty="0"/>
              <a:t>M, tissue factor activation)</a:t>
            </a:r>
          </a:p>
          <a:p>
            <a:pPr lvl="2"/>
            <a:r>
              <a:rPr lang="en-US" altLang="en-US" sz="2200" dirty="0"/>
              <a:t>Fibrinogen assessment (F</a:t>
            </a:r>
            <a:r>
              <a:rPr lang="en-US" altLang="en-US" sz="100" dirty="0"/>
              <a:t> </a:t>
            </a:r>
            <a:r>
              <a:rPr lang="en-US" altLang="en-US" sz="2200" dirty="0"/>
              <a:t>I</a:t>
            </a:r>
            <a:r>
              <a:rPr lang="en-US" altLang="en-US" sz="100" dirty="0"/>
              <a:t> </a:t>
            </a:r>
            <a:r>
              <a:rPr lang="en-US" altLang="en-US" sz="2200" dirty="0"/>
              <a:t>B</a:t>
            </a:r>
            <a:r>
              <a:rPr lang="en-US" altLang="en-US" sz="100" dirty="0"/>
              <a:t> </a:t>
            </a:r>
            <a:r>
              <a:rPr lang="en-US" altLang="en-US" sz="2200" dirty="0"/>
              <a:t>T</a:t>
            </a:r>
            <a:r>
              <a:rPr lang="en-US" altLang="en-US" sz="100" dirty="0"/>
              <a:t> </a:t>
            </a:r>
            <a:r>
              <a:rPr lang="en-US" altLang="en-US" sz="2200" dirty="0"/>
              <a:t>E</a:t>
            </a:r>
            <a:r>
              <a:rPr lang="en-US" altLang="en-US" sz="100" dirty="0"/>
              <a:t> </a:t>
            </a:r>
            <a:r>
              <a:rPr lang="en-US" altLang="en-US" sz="2200" dirty="0"/>
              <a:t>M, tissue factor activation with platelet inhibition)</a:t>
            </a:r>
          </a:p>
          <a:p>
            <a:pPr lvl="2"/>
            <a:r>
              <a:rPr lang="en-US" altLang="en-US" sz="2200" dirty="0"/>
              <a:t>Heparin anticoagulation (H</a:t>
            </a:r>
            <a:r>
              <a:rPr lang="en-US" altLang="en-US" sz="100" dirty="0"/>
              <a:t> </a:t>
            </a:r>
            <a:r>
              <a:rPr lang="en-US" altLang="en-US" sz="2200" dirty="0"/>
              <a:t>E</a:t>
            </a:r>
            <a:r>
              <a:rPr lang="en-US" altLang="en-US" sz="100" dirty="0"/>
              <a:t> </a:t>
            </a:r>
            <a:r>
              <a:rPr lang="en-US" altLang="en-US" sz="2200" dirty="0"/>
              <a:t>P</a:t>
            </a:r>
            <a:r>
              <a:rPr lang="en-US" altLang="en-US" sz="100" dirty="0"/>
              <a:t> </a:t>
            </a:r>
            <a:r>
              <a:rPr lang="en-US" altLang="en-US" sz="2200" dirty="0"/>
              <a:t>T</a:t>
            </a:r>
            <a:r>
              <a:rPr lang="en-US" altLang="en-US" sz="100" dirty="0"/>
              <a:t> </a:t>
            </a:r>
            <a:r>
              <a:rPr lang="en-US" altLang="en-US" sz="2200" dirty="0"/>
              <a:t>E</a:t>
            </a:r>
            <a:r>
              <a:rPr lang="en-US" altLang="en-US" sz="100" dirty="0"/>
              <a:t> </a:t>
            </a:r>
            <a:r>
              <a:rPr lang="en-US" altLang="en-US" sz="2200" dirty="0"/>
              <a:t>M, contact activation with heparinase)</a:t>
            </a:r>
          </a:p>
          <a:p>
            <a:pPr lvl="2"/>
            <a:r>
              <a:rPr lang="en-US" sz="2200" dirty="0"/>
              <a:t>Whole blood or citrated whole blood may be used</a:t>
            </a:r>
          </a:p>
        </p:txBody>
      </p:sp>
    </p:spTree>
    <p:extLst>
      <p:ext uri="{BB962C8B-B14F-4D97-AF65-F5344CB8AC3E}">
        <p14:creationId xmlns:p14="http://schemas.microsoft.com/office/powerpoint/2010/main" val="1852202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F4DA-04C2-4321-8E97-4574FF8B1769}"/>
              </a:ext>
            </a:extLst>
          </p:cNvPr>
          <p:cNvSpPr>
            <a:spLocks noGrp="1"/>
          </p:cNvSpPr>
          <p:nvPr>
            <p:ph type="title"/>
          </p:nvPr>
        </p:nvSpPr>
        <p:spPr/>
        <p:txBody>
          <a:bodyPr/>
          <a:lstStyle/>
          <a:p>
            <a:r>
              <a:rPr lang="en-US" dirty="0"/>
              <a:t>Specimen Collection </a:t>
            </a:r>
            <a:r>
              <a:rPr lang="en-US" sz="2000" b="0" dirty="0"/>
              <a:t>(8 of 8)</a:t>
            </a:r>
          </a:p>
        </p:txBody>
      </p:sp>
      <p:sp>
        <p:nvSpPr>
          <p:cNvPr id="3" name="Content Placeholder 2">
            <a:extLst>
              <a:ext uri="{FF2B5EF4-FFF2-40B4-BE49-F238E27FC236}">
                <a16:creationId xmlns:a16="http://schemas.microsoft.com/office/drawing/2014/main" id="{A6AD8DCE-71D7-4F9A-BD02-44694F435B1A}"/>
              </a:ext>
            </a:extLst>
          </p:cNvPr>
          <p:cNvSpPr>
            <a:spLocks noGrp="1"/>
          </p:cNvSpPr>
          <p:nvPr>
            <p:ph sz="quarter" idx="13"/>
          </p:nvPr>
        </p:nvSpPr>
        <p:spPr>
          <a:xfrm>
            <a:off x="457198" y="1878059"/>
            <a:ext cx="8506919" cy="4434275"/>
          </a:xfrm>
        </p:spPr>
        <p:txBody>
          <a:bodyPr/>
          <a:lstStyle/>
          <a:p>
            <a:r>
              <a:rPr lang="en-US" altLang="en-US" dirty="0">
                <a:cs typeface="Calibri" panose="020F0502020204030204" pitchFamily="34" charset="0"/>
              </a:rPr>
              <a:t>Check patient history of receiving blood products and other medications/supplements</a:t>
            </a:r>
          </a:p>
          <a:p>
            <a:pPr lvl="1"/>
            <a:r>
              <a:rPr lang="en-US" altLang="en-US" dirty="0">
                <a:cs typeface="Calibri" panose="020F0502020204030204" pitchFamily="34" charset="0"/>
              </a:rPr>
              <a:t>If testing done within the half-life of administered clotting factor then test may measure transfused component as well as the patient’s component</a:t>
            </a:r>
          </a:p>
          <a:p>
            <a:pPr lvl="1"/>
            <a:r>
              <a:rPr lang="en-US" altLang="en-US" dirty="0">
                <a:cs typeface="Calibri" panose="020F0502020204030204" pitchFamily="34" charset="0"/>
              </a:rPr>
              <a:t>Dietary supplements and drugs can affect hemostasis</a:t>
            </a:r>
          </a:p>
          <a:p>
            <a:pPr lvl="1"/>
            <a:r>
              <a:rPr lang="en-US" altLang="en-US" dirty="0">
                <a:cs typeface="Calibri" panose="020F0502020204030204" pitchFamily="34" charset="0"/>
              </a:rPr>
              <a:t>Fibrinolytic factors-diurnal variability</a:t>
            </a:r>
          </a:p>
          <a:p>
            <a:pPr lvl="1"/>
            <a:r>
              <a:rPr lang="en-US" altLang="en-US" dirty="0">
                <a:cs typeface="Calibri" panose="020F0502020204030204" pitchFamily="34" charset="0"/>
              </a:rPr>
              <a:t>Platelet studies-medication history</a:t>
            </a:r>
          </a:p>
        </p:txBody>
      </p:sp>
    </p:spTree>
    <p:extLst>
      <p:ext uri="{BB962C8B-B14F-4D97-AF65-F5344CB8AC3E}">
        <p14:creationId xmlns:p14="http://schemas.microsoft.com/office/powerpoint/2010/main" val="50255056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F3B31-344F-4593-9E72-F480A51251F9}"/>
              </a:ext>
            </a:extLst>
          </p:cNvPr>
          <p:cNvSpPr>
            <a:spLocks noGrp="1"/>
          </p:cNvSpPr>
          <p:nvPr>
            <p:ph type="title"/>
          </p:nvPr>
        </p:nvSpPr>
        <p:spPr/>
        <p:txBody>
          <a:bodyPr/>
          <a:lstStyle/>
          <a:p>
            <a:r>
              <a:rPr lang="en-US" dirty="0"/>
              <a:t>Global Testing </a:t>
            </a:r>
            <a:r>
              <a:rPr lang="en-US" sz="2000" b="0" dirty="0"/>
              <a:t>(4 of 4)</a:t>
            </a:r>
          </a:p>
        </p:txBody>
      </p:sp>
      <p:sp>
        <p:nvSpPr>
          <p:cNvPr id="3" name="Content Placeholder 2">
            <a:extLst>
              <a:ext uri="{FF2B5EF4-FFF2-40B4-BE49-F238E27FC236}">
                <a16:creationId xmlns:a16="http://schemas.microsoft.com/office/drawing/2014/main" id="{BBB8452B-7585-47EE-8AB9-33517A647DE8}"/>
              </a:ext>
            </a:extLst>
          </p:cNvPr>
          <p:cNvSpPr>
            <a:spLocks noGrp="1"/>
          </p:cNvSpPr>
          <p:nvPr>
            <p:ph sz="quarter" idx="13"/>
          </p:nvPr>
        </p:nvSpPr>
        <p:spPr>
          <a:xfrm>
            <a:off x="457200" y="1890230"/>
            <a:ext cx="8483600" cy="4752399"/>
          </a:xfrm>
        </p:spPr>
        <p:txBody>
          <a:bodyPr/>
          <a:lstStyle/>
          <a:p>
            <a:r>
              <a:rPr lang="en-US" altLang="en-US" dirty="0">
                <a:cs typeface="Calibri" panose="020F0502020204030204" pitchFamily="34" charset="0"/>
              </a:rPr>
              <a:t>Calibrated automated thrombogram (C</a:t>
            </a:r>
            <a:r>
              <a:rPr lang="en-US" altLang="en-US" sz="100" dirty="0">
                <a:cs typeface="Calibri" panose="020F0502020204030204" pitchFamily="34" charset="0"/>
              </a:rPr>
              <a:t> </a:t>
            </a:r>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T)</a:t>
            </a:r>
          </a:p>
          <a:p>
            <a:pPr lvl="1"/>
            <a:r>
              <a:rPr lang="en-US" altLang="en-US" dirty="0">
                <a:cs typeface="Calibri" panose="020F0502020204030204" pitchFamily="34" charset="0"/>
              </a:rPr>
              <a:t>Thrombin generation test</a:t>
            </a:r>
          </a:p>
          <a:p>
            <a:pPr lvl="2"/>
            <a:r>
              <a:rPr lang="en-US" altLang="en-US" dirty="0">
                <a:cs typeface="Calibri" panose="020F0502020204030204" pitchFamily="34" charset="0"/>
              </a:rPr>
              <a:t>Monitors the rise and fall of thrombin in clotting plasma</a:t>
            </a:r>
          </a:p>
          <a:p>
            <a:pPr lvl="1"/>
            <a:r>
              <a:rPr lang="en-US" altLang="en-US" dirty="0">
                <a:cs typeface="Calibri" panose="020F0502020204030204" pitchFamily="34" charset="0"/>
              </a:rPr>
              <a:t>C</a:t>
            </a:r>
            <a:r>
              <a:rPr lang="en-US" altLang="en-US" sz="100" dirty="0">
                <a:cs typeface="Calibri" panose="020F0502020204030204" pitchFamily="34" charset="0"/>
              </a:rPr>
              <a:t> </a:t>
            </a:r>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T</a:t>
            </a:r>
          </a:p>
          <a:p>
            <a:pPr lvl="2"/>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G</a:t>
            </a:r>
            <a:r>
              <a:rPr lang="en-US" altLang="en-US" sz="100" dirty="0">
                <a:cs typeface="Calibri" panose="020F0502020204030204" pitchFamily="34" charset="0"/>
              </a:rPr>
              <a:t> </a:t>
            </a:r>
            <a:r>
              <a:rPr lang="en-US" altLang="en-US" dirty="0">
                <a:cs typeface="Calibri" panose="020F0502020204030204" pitchFamily="34" charset="0"/>
              </a:rPr>
              <a:t>T that can measure both hypercoagulability and hypocoagulability</a:t>
            </a:r>
          </a:p>
          <a:p>
            <a:pPr lvl="2"/>
            <a:r>
              <a:rPr lang="en-US" altLang="en-US" dirty="0">
                <a:cs typeface="Calibri" panose="020F0502020204030204" pitchFamily="34" charset="0"/>
              </a:rPr>
              <a:t>Sensitive to action of most antithrombotic drugs</a:t>
            </a:r>
          </a:p>
        </p:txBody>
      </p:sp>
    </p:spTree>
    <p:extLst>
      <p:ext uri="{BB962C8B-B14F-4D97-AF65-F5344CB8AC3E}">
        <p14:creationId xmlns:p14="http://schemas.microsoft.com/office/powerpoint/2010/main" val="98948740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43991-3FD7-4AA8-BB51-6AA6FF3D989D}"/>
              </a:ext>
            </a:extLst>
          </p:cNvPr>
          <p:cNvSpPr>
            <a:spLocks noGrp="1"/>
          </p:cNvSpPr>
          <p:nvPr>
            <p:ph type="title"/>
          </p:nvPr>
        </p:nvSpPr>
        <p:spPr>
          <a:xfrm>
            <a:off x="457199" y="215371"/>
            <a:ext cx="8474927" cy="1097279"/>
          </a:xfrm>
        </p:spPr>
        <p:txBody>
          <a:bodyPr/>
          <a:lstStyle/>
          <a:p>
            <a:r>
              <a:rPr lang="en-US" sz="3000" dirty="0"/>
              <a:t>Figure 36-6 Principle of Thromboelastography</a:t>
            </a:r>
          </a:p>
        </p:txBody>
      </p:sp>
      <p:pic>
        <p:nvPicPr>
          <p:cNvPr id="4" name="Picture 3" descr="A blood sample is placed n a cup shown in the lower portion that has a pin carefully placed within and that is connected to a torsion wire. As the cup rotates in a back and forth movement, the aggregates formed within it case the wire to become more rigidly placed and reflects the strength of the aggregates formed within the cup. The movement or lack of movement is reflected via either an optical or magnetic detector that produces a graphic presentation.">
            <a:extLst>
              <a:ext uri="{FF2B5EF4-FFF2-40B4-BE49-F238E27FC236}">
                <a16:creationId xmlns:a16="http://schemas.microsoft.com/office/drawing/2014/main" id="{447A2267-42B3-41E1-AC1B-E62E0E6CB736}"/>
              </a:ext>
            </a:extLst>
          </p:cNvPr>
          <p:cNvPicPr>
            <a:picLocks noChangeAspect="1"/>
          </p:cNvPicPr>
          <p:nvPr/>
        </p:nvPicPr>
        <p:blipFill>
          <a:blip r:embed="rId3"/>
          <a:stretch>
            <a:fillRect/>
          </a:stretch>
        </p:blipFill>
        <p:spPr>
          <a:xfrm>
            <a:off x="2480321" y="1938867"/>
            <a:ext cx="4183357" cy="4142871"/>
          </a:xfrm>
          <a:prstGeom prst="rect">
            <a:avLst/>
          </a:prstGeom>
        </p:spPr>
      </p:pic>
    </p:spTree>
    <p:extLst>
      <p:ext uri="{BB962C8B-B14F-4D97-AF65-F5344CB8AC3E}">
        <p14:creationId xmlns:p14="http://schemas.microsoft.com/office/powerpoint/2010/main" val="353565748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43991-3FD7-4AA8-BB51-6AA6FF3D989D}"/>
              </a:ext>
            </a:extLst>
          </p:cNvPr>
          <p:cNvSpPr>
            <a:spLocks noGrp="1"/>
          </p:cNvSpPr>
          <p:nvPr>
            <p:ph type="title"/>
          </p:nvPr>
        </p:nvSpPr>
        <p:spPr/>
        <p:txBody>
          <a:bodyPr/>
          <a:lstStyle/>
          <a:p>
            <a:r>
              <a:rPr lang="en-US" sz="3400" dirty="0"/>
              <a:t>Figure 36-7 Thromboelastography Results</a:t>
            </a:r>
          </a:p>
        </p:txBody>
      </p:sp>
      <p:pic>
        <p:nvPicPr>
          <p:cNvPr id="5" name="Picture 4" descr="The graphic presentation shows the lag phase, r time, where the blood is still fluid, and therefore the wire hangs freely and is not affected by the rotation of the cup. As thrombin is formed, a thrombus forms in the rotating cup, which transmits its movement onto the suspended sensor. The kinetics time, k time, is the rate of clot formation and the time necessary for the clot amplitude to increase from 2 to 20 m m. the maximum amplitude reveals stabilization of clot by platelets and F X I I I. finally, the lysis onset time measures the degree of fibrinolysis after a set time frame from maximum amplitude completion.">
            <a:extLst>
              <a:ext uri="{FF2B5EF4-FFF2-40B4-BE49-F238E27FC236}">
                <a16:creationId xmlns:a16="http://schemas.microsoft.com/office/drawing/2014/main" id="{6F6FC007-17F3-4D82-BDFC-CF9B553B62DD}"/>
              </a:ext>
            </a:extLst>
          </p:cNvPr>
          <p:cNvPicPr>
            <a:picLocks noChangeAspect="1"/>
          </p:cNvPicPr>
          <p:nvPr/>
        </p:nvPicPr>
        <p:blipFill>
          <a:blip r:embed="rId3"/>
          <a:stretch>
            <a:fillRect/>
          </a:stretch>
        </p:blipFill>
        <p:spPr>
          <a:xfrm>
            <a:off x="1171311" y="1857384"/>
            <a:ext cx="6801377" cy="4409896"/>
          </a:xfrm>
          <a:prstGeom prst="rect">
            <a:avLst/>
          </a:prstGeom>
        </p:spPr>
      </p:pic>
    </p:spTree>
    <p:extLst>
      <p:ext uri="{BB962C8B-B14F-4D97-AF65-F5344CB8AC3E}">
        <p14:creationId xmlns:p14="http://schemas.microsoft.com/office/powerpoint/2010/main" val="260427328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3CDD6-3FE5-43E3-BFC4-BC3C70ACB0B8}"/>
              </a:ext>
            </a:extLst>
          </p:cNvPr>
          <p:cNvSpPr>
            <a:spLocks noGrp="1"/>
          </p:cNvSpPr>
          <p:nvPr>
            <p:ph type="ctrTitle"/>
          </p:nvPr>
        </p:nvSpPr>
        <p:spPr/>
        <p:txBody>
          <a:bodyPr>
            <a:normAutofit/>
          </a:bodyPr>
          <a:lstStyle/>
          <a:p>
            <a:r>
              <a:rPr lang="en-US" sz="5500" dirty="0"/>
              <a:t>Laboratory Investigation of Hereditary and Acquired Thrombophilia (Hypercoagulable States)</a:t>
            </a:r>
          </a:p>
        </p:txBody>
      </p:sp>
    </p:spTree>
    <p:extLst>
      <p:ext uri="{BB962C8B-B14F-4D97-AF65-F5344CB8AC3E}">
        <p14:creationId xmlns:p14="http://schemas.microsoft.com/office/powerpoint/2010/main" val="153493084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A7A4E-F4B9-4EAE-8843-7312BA9B2937}"/>
              </a:ext>
            </a:extLst>
          </p:cNvPr>
          <p:cNvSpPr>
            <a:spLocks noGrp="1"/>
          </p:cNvSpPr>
          <p:nvPr>
            <p:ph type="title"/>
          </p:nvPr>
        </p:nvSpPr>
        <p:spPr/>
        <p:txBody>
          <a:bodyPr/>
          <a:lstStyle/>
          <a:p>
            <a:r>
              <a:rPr lang="en-US" sz="3400" dirty="0"/>
              <a:t>Laboratory Investigation of Hypercoagulable States </a:t>
            </a:r>
            <a:r>
              <a:rPr lang="en-US" sz="2000" b="0" dirty="0"/>
              <a:t>(1 of 2)</a:t>
            </a:r>
          </a:p>
        </p:txBody>
      </p:sp>
      <p:sp>
        <p:nvSpPr>
          <p:cNvPr id="3" name="Content Placeholder 2">
            <a:extLst>
              <a:ext uri="{FF2B5EF4-FFF2-40B4-BE49-F238E27FC236}">
                <a16:creationId xmlns:a16="http://schemas.microsoft.com/office/drawing/2014/main" id="{9EDE9572-BB06-4A7B-9865-3289B5F1A956}"/>
              </a:ext>
            </a:extLst>
          </p:cNvPr>
          <p:cNvSpPr>
            <a:spLocks noGrp="1"/>
          </p:cNvSpPr>
          <p:nvPr>
            <p:ph sz="quarter" idx="13"/>
          </p:nvPr>
        </p:nvSpPr>
        <p:spPr>
          <a:xfrm>
            <a:off x="457200" y="1886526"/>
            <a:ext cx="8229600" cy="4858988"/>
          </a:xfrm>
        </p:spPr>
        <p:txBody>
          <a:bodyPr/>
          <a:lstStyle/>
          <a:p>
            <a:r>
              <a:rPr lang="en-US" altLang="en-US" dirty="0">
                <a:cs typeface="Calibri" panose="020F0502020204030204" pitchFamily="34" charset="0"/>
              </a:rPr>
              <a:t>Hypercoagulable state</a:t>
            </a:r>
          </a:p>
          <a:p>
            <a:pPr lvl="1"/>
            <a:r>
              <a:rPr lang="en-US" altLang="en-US" dirty="0">
                <a:cs typeface="Calibri" panose="020F0502020204030204" pitchFamily="34" charset="0"/>
              </a:rPr>
              <a:t>Patients will have repeated thrombotic episodes</a:t>
            </a:r>
          </a:p>
          <a:p>
            <a:pPr lvl="1"/>
            <a:r>
              <a:rPr lang="en-US" altLang="en-US" dirty="0">
                <a:cs typeface="Calibri" panose="020F0502020204030204" pitchFamily="34" charset="0"/>
              </a:rPr>
              <a:t>Laboratory tests assist in determining if thrombosis is due to</a:t>
            </a:r>
          </a:p>
          <a:p>
            <a:pPr lvl="2"/>
            <a:r>
              <a:rPr lang="en-US" altLang="en-US" dirty="0">
                <a:cs typeface="Calibri" panose="020F0502020204030204" pitchFamily="34" charset="0"/>
              </a:rPr>
              <a:t>Hereditary abnormalities</a:t>
            </a:r>
          </a:p>
          <a:p>
            <a:pPr lvl="2"/>
            <a:r>
              <a:rPr lang="en-US" altLang="en-US" dirty="0">
                <a:cs typeface="Calibri" panose="020F0502020204030204" pitchFamily="34" charset="0"/>
              </a:rPr>
              <a:t>Acquired abnormalities</a:t>
            </a:r>
          </a:p>
          <a:p>
            <a:r>
              <a:rPr lang="en-US" altLang="en-US" dirty="0">
                <a:cs typeface="Calibri" panose="020F0502020204030204" pitchFamily="34" charset="0"/>
              </a:rPr>
              <a:t>Methodologies for hypercoagulable state can be</a:t>
            </a:r>
          </a:p>
          <a:p>
            <a:pPr lvl="1"/>
            <a:r>
              <a:rPr lang="en-US" altLang="en-US" dirty="0">
                <a:cs typeface="Calibri" panose="020F0502020204030204" pitchFamily="34" charset="0"/>
              </a:rPr>
              <a:t>Clotting assays</a:t>
            </a:r>
          </a:p>
          <a:p>
            <a:pPr lvl="1"/>
            <a:r>
              <a:rPr lang="en-US" altLang="en-US" dirty="0">
                <a:cs typeface="Calibri" panose="020F0502020204030204" pitchFamily="34" charset="0"/>
              </a:rPr>
              <a:t>Chromogenic assays</a:t>
            </a:r>
          </a:p>
          <a:p>
            <a:pPr lvl="1"/>
            <a:r>
              <a:rPr lang="en-US" altLang="en-US" dirty="0">
                <a:cs typeface="Calibri" panose="020F0502020204030204" pitchFamily="34" charset="0"/>
              </a:rPr>
              <a:t>E</a:t>
            </a:r>
            <a:r>
              <a:rPr lang="en-US" altLang="en-US" sz="100" dirty="0">
                <a:cs typeface="Calibri" panose="020F0502020204030204" pitchFamily="34" charset="0"/>
              </a:rPr>
              <a:t> </a:t>
            </a:r>
            <a:r>
              <a:rPr lang="en-US" altLang="en-US" dirty="0">
                <a:cs typeface="Calibri" panose="020F0502020204030204" pitchFamily="34" charset="0"/>
              </a:rPr>
              <a:t>L</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S</a:t>
            </a:r>
            <a:r>
              <a:rPr lang="en-US" altLang="en-US" sz="100" dirty="0">
                <a:cs typeface="Calibri" panose="020F0502020204030204" pitchFamily="34" charset="0"/>
              </a:rPr>
              <a:t> </a:t>
            </a:r>
            <a:r>
              <a:rPr lang="en-US" altLang="en-US" dirty="0">
                <a:cs typeface="Calibri" panose="020F0502020204030204" pitchFamily="34" charset="0"/>
              </a:rPr>
              <a:t>A assays</a:t>
            </a:r>
          </a:p>
          <a:p>
            <a:pPr lvl="1"/>
            <a:r>
              <a:rPr lang="en-US" altLang="en-US" dirty="0">
                <a:cs typeface="Calibri" panose="020F0502020204030204" pitchFamily="34" charset="0"/>
              </a:rPr>
              <a:t>Latex immunoassays</a:t>
            </a:r>
          </a:p>
        </p:txBody>
      </p:sp>
    </p:spTree>
    <p:extLst>
      <p:ext uri="{BB962C8B-B14F-4D97-AF65-F5344CB8AC3E}">
        <p14:creationId xmlns:p14="http://schemas.microsoft.com/office/powerpoint/2010/main" val="421176945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A7A4E-F4B9-4EAE-8843-7312BA9B2937}"/>
              </a:ext>
            </a:extLst>
          </p:cNvPr>
          <p:cNvSpPr>
            <a:spLocks noGrp="1"/>
          </p:cNvSpPr>
          <p:nvPr>
            <p:ph type="title"/>
          </p:nvPr>
        </p:nvSpPr>
        <p:spPr/>
        <p:txBody>
          <a:bodyPr/>
          <a:lstStyle/>
          <a:p>
            <a:r>
              <a:rPr lang="en-US" sz="3400" dirty="0"/>
              <a:t>Laboratory Investigation of Hypercoagulable States </a:t>
            </a:r>
            <a:r>
              <a:rPr lang="en-US" sz="2000" b="0" dirty="0"/>
              <a:t>(2 of 2)</a:t>
            </a:r>
          </a:p>
        </p:txBody>
      </p:sp>
      <p:sp>
        <p:nvSpPr>
          <p:cNvPr id="3" name="Content Placeholder 2">
            <a:extLst>
              <a:ext uri="{FF2B5EF4-FFF2-40B4-BE49-F238E27FC236}">
                <a16:creationId xmlns:a16="http://schemas.microsoft.com/office/drawing/2014/main" id="{9EDE9572-BB06-4A7B-9865-3289B5F1A956}"/>
              </a:ext>
            </a:extLst>
          </p:cNvPr>
          <p:cNvSpPr>
            <a:spLocks noGrp="1"/>
          </p:cNvSpPr>
          <p:nvPr>
            <p:ph sz="quarter" idx="13"/>
          </p:nvPr>
        </p:nvSpPr>
        <p:spPr>
          <a:xfrm>
            <a:off x="457200" y="1937326"/>
            <a:ext cx="8556172" cy="4573886"/>
          </a:xfrm>
        </p:spPr>
        <p:txBody>
          <a:bodyPr/>
          <a:lstStyle/>
          <a:p>
            <a:r>
              <a:rPr lang="en-US" dirty="0"/>
              <a:t>Five clinical categories when to test for these conditions</a:t>
            </a:r>
          </a:p>
          <a:p>
            <a:pPr marL="740664" lvl="1" indent="-429768">
              <a:buFont typeface="+mj-lt"/>
              <a:buAutoNum type="arabicPeriod"/>
            </a:pPr>
            <a:r>
              <a:rPr lang="en-US" dirty="0"/>
              <a:t>Individuals with provoked venous thromboembolism</a:t>
            </a:r>
          </a:p>
          <a:p>
            <a:pPr marL="740664" lvl="1" indent="-429768">
              <a:buFont typeface="+mj-lt"/>
              <a:buAutoNum type="arabicPeriod"/>
            </a:pPr>
            <a:r>
              <a:rPr lang="en-US" dirty="0"/>
              <a:t>Individuals with venous thromboembolism that is unprovoked</a:t>
            </a:r>
          </a:p>
          <a:p>
            <a:pPr marL="740664" lvl="1" indent="-429768">
              <a:buFont typeface="+mj-lt"/>
              <a:buAutoNum type="arabicPeriod"/>
            </a:pPr>
            <a:r>
              <a:rPr lang="en-US" dirty="0"/>
              <a:t>Relatives of subjects who have experienced a thrombotic event</a:t>
            </a:r>
          </a:p>
          <a:p>
            <a:pPr marL="740664" lvl="1" indent="-429768">
              <a:buFont typeface="+mj-lt"/>
              <a:buAutoNum type="arabicPeriod"/>
            </a:pPr>
            <a:r>
              <a:rPr lang="en-US" dirty="0"/>
              <a:t>Female relatives of a subject who has experienced thrombosis, and who may be considering the use of estrogen medications</a:t>
            </a:r>
          </a:p>
          <a:p>
            <a:pPr marL="740664" lvl="1" indent="-429768">
              <a:buFont typeface="+mj-lt"/>
              <a:buAutoNum type="arabicPeriod"/>
            </a:pPr>
            <a:r>
              <a:rPr lang="en-US" dirty="0"/>
              <a:t>Female relatives of patients who have had a thrombotic event and who are considering becoming pregnant</a:t>
            </a:r>
            <a:endParaRPr lang="en-US" altLang="en-US" dirty="0">
              <a:latin typeface="Calibri" panose="020F0502020204030204" pitchFamily="34" charset="0"/>
            </a:endParaRPr>
          </a:p>
        </p:txBody>
      </p:sp>
    </p:spTree>
    <p:extLst>
      <p:ext uri="{BB962C8B-B14F-4D97-AF65-F5344CB8AC3E}">
        <p14:creationId xmlns:p14="http://schemas.microsoft.com/office/powerpoint/2010/main" val="365095743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FEA85-0BBE-4436-B07A-B10077DD8DFA}"/>
              </a:ext>
            </a:extLst>
          </p:cNvPr>
          <p:cNvSpPr>
            <a:spLocks noGrp="1"/>
          </p:cNvSpPr>
          <p:nvPr>
            <p:ph type="title"/>
          </p:nvPr>
        </p:nvSpPr>
        <p:spPr/>
        <p:txBody>
          <a:bodyPr/>
          <a:lstStyle/>
          <a:p>
            <a:r>
              <a:rPr lang="en-US" dirty="0"/>
              <a:t>Antithrombin (A</a:t>
            </a:r>
            <a:r>
              <a:rPr lang="en-US" sz="100" dirty="0"/>
              <a:t> </a:t>
            </a:r>
            <a:r>
              <a:rPr lang="en-US" dirty="0"/>
              <a:t>T) </a:t>
            </a:r>
            <a:r>
              <a:rPr lang="en-US" sz="2000" b="0" dirty="0"/>
              <a:t>(1 of 2)</a:t>
            </a:r>
          </a:p>
        </p:txBody>
      </p:sp>
      <p:sp>
        <p:nvSpPr>
          <p:cNvPr id="3" name="Content Placeholder 2">
            <a:extLst>
              <a:ext uri="{FF2B5EF4-FFF2-40B4-BE49-F238E27FC236}">
                <a16:creationId xmlns:a16="http://schemas.microsoft.com/office/drawing/2014/main" id="{28D60B8E-4332-4DE7-B5E5-E1E301C2F9F9}"/>
              </a:ext>
            </a:extLst>
          </p:cNvPr>
          <p:cNvSpPr>
            <a:spLocks noGrp="1"/>
          </p:cNvSpPr>
          <p:nvPr>
            <p:ph sz="quarter" idx="13"/>
          </p:nvPr>
        </p:nvSpPr>
        <p:spPr>
          <a:xfrm>
            <a:off x="457200" y="2144252"/>
            <a:ext cx="4249711" cy="426955"/>
          </a:xfrm>
        </p:spPr>
        <p:txBody>
          <a:bodyPr/>
          <a:lstStyle/>
          <a:p>
            <a:r>
              <a:rPr lang="en-US" altLang="en-US" sz="2200" dirty="0">
                <a:cs typeface="Calibri" panose="020F0502020204030204" pitchFamily="34" charset="0"/>
              </a:rPr>
              <a:t>Previously called </a:t>
            </a:r>
            <a:r>
              <a:rPr lang="en-US" altLang="en-US" sz="2200" b="1" dirty="0">
                <a:cs typeface="Calibri" panose="020F0502020204030204" pitchFamily="34" charset="0"/>
              </a:rPr>
              <a:t>antithrombin</a:t>
            </a:r>
            <a:endParaRPr lang="en-US" altLang="en-US" sz="2200" dirty="0">
              <a:cs typeface="Calibri" panose="020F0502020204030204" pitchFamily="34" charset="0"/>
              <a:sym typeface="Symbol" panose="05050102010706020507" pitchFamily="18" charset="2"/>
            </a:endParaRPr>
          </a:p>
        </p:txBody>
      </p:sp>
      <p:sp>
        <p:nvSpPr>
          <p:cNvPr id="4" name="Content Placeholder 3">
            <a:extLst>
              <a:ext uri="{FF2B5EF4-FFF2-40B4-BE49-F238E27FC236}">
                <a16:creationId xmlns:a16="http://schemas.microsoft.com/office/drawing/2014/main" id="{73B9F50A-8811-4CC4-942E-84201B04BC4F}"/>
              </a:ext>
            </a:extLst>
          </p:cNvPr>
          <p:cNvSpPr>
            <a:spLocks noGrp="1"/>
          </p:cNvSpPr>
          <p:nvPr>
            <p:ph sz="quarter" idx="14"/>
          </p:nvPr>
        </p:nvSpPr>
        <p:spPr>
          <a:xfrm>
            <a:off x="457200" y="2701630"/>
            <a:ext cx="8229600" cy="4177675"/>
          </a:xfrm>
        </p:spPr>
        <p:txBody>
          <a:bodyPr/>
          <a:lstStyle/>
          <a:p>
            <a:pPr lvl="1"/>
            <a:r>
              <a:rPr lang="en-US" altLang="en-US" sz="2200" dirty="0">
                <a:cs typeface="Calibri" panose="020F0502020204030204" pitchFamily="34" charset="0"/>
                <a:sym typeface="WP MultinationalB Roman" pitchFamily="2" charset="2"/>
              </a:rPr>
              <a:t>Serine protease inhibitor</a:t>
            </a:r>
          </a:p>
          <a:p>
            <a:pPr lvl="1"/>
            <a:r>
              <a:rPr lang="en-US" altLang="en-US" sz="2200" dirty="0">
                <a:cs typeface="Calibri" panose="020F0502020204030204" pitchFamily="34" charset="0"/>
                <a:sym typeface="WP MultinationalB Roman" pitchFamily="2" charset="2"/>
              </a:rPr>
              <a:t>With heparin, has powerful and immediate antiprotease action</a:t>
            </a:r>
          </a:p>
          <a:p>
            <a:pPr lvl="1"/>
            <a:r>
              <a:rPr lang="en-US" altLang="en-US" sz="2200" dirty="0">
                <a:cs typeface="Calibri" panose="020F0502020204030204" pitchFamily="34" charset="0"/>
                <a:sym typeface="WP MultinationalB Roman" pitchFamily="2" charset="2"/>
              </a:rPr>
              <a:t>If patient has </a:t>
            </a:r>
            <a:r>
              <a:rPr lang="en-US" altLang="en-US" sz="2200" dirty="0">
                <a:cs typeface="Calibri" panose="020F0502020204030204" pitchFamily="34" charset="0"/>
              </a:rPr>
              <a:t>↓</a:t>
            </a:r>
            <a:r>
              <a:rPr lang="en-US" altLang="en-US" sz="2200" dirty="0">
                <a:cs typeface="Calibri" panose="020F0502020204030204" pitchFamily="34" charset="0"/>
                <a:sym typeface="Symbol" panose="05050102010706020507" pitchFamily="18" charset="2"/>
              </a:rPr>
              <a:t> A</a:t>
            </a:r>
            <a:r>
              <a:rPr lang="en-US" altLang="en-US" sz="100" dirty="0">
                <a:cs typeface="Calibri" panose="020F0502020204030204" pitchFamily="34" charset="0"/>
                <a:sym typeface="Symbol" panose="05050102010706020507" pitchFamily="18" charset="2"/>
              </a:rPr>
              <a:t> </a:t>
            </a:r>
            <a:r>
              <a:rPr lang="en-US" altLang="en-US" sz="2200" dirty="0">
                <a:cs typeface="Calibri" panose="020F0502020204030204" pitchFamily="34" charset="0"/>
                <a:sym typeface="Symbol" panose="05050102010706020507" pitchFamily="18" charset="2"/>
              </a:rPr>
              <a:t>T, poor response to heparin</a:t>
            </a:r>
          </a:p>
          <a:p>
            <a:pPr lvl="1"/>
            <a:r>
              <a:rPr lang="en-US" altLang="en-US" sz="2200" dirty="0">
                <a:cs typeface="Calibri" panose="020F0502020204030204" pitchFamily="34" charset="0"/>
                <a:sym typeface="Symbol" panose="05050102010706020507" pitchFamily="18" charset="2"/>
              </a:rPr>
              <a:t>Chromogenic two-part assay</a:t>
            </a:r>
          </a:p>
          <a:p>
            <a:pPr lvl="2"/>
            <a:r>
              <a:rPr lang="en-US" altLang="en-US" sz="2200" dirty="0">
                <a:cs typeface="Calibri" panose="020F0502020204030204" pitchFamily="34" charset="0"/>
                <a:sym typeface="Symbol" panose="05050102010706020507" pitchFamily="18" charset="2"/>
              </a:rPr>
              <a:t>Measuring A</a:t>
            </a:r>
            <a:r>
              <a:rPr lang="en-US" altLang="en-US" sz="100" dirty="0">
                <a:cs typeface="Calibri" panose="020F0502020204030204" pitchFamily="34" charset="0"/>
                <a:sym typeface="Symbol" panose="05050102010706020507" pitchFamily="18" charset="2"/>
              </a:rPr>
              <a:t> </a:t>
            </a:r>
            <a:r>
              <a:rPr lang="en-US" altLang="en-US" sz="2200" dirty="0">
                <a:cs typeface="Calibri" panose="020F0502020204030204" pitchFamily="34" charset="0"/>
                <a:sym typeface="Symbol" panose="05050102010706020507" pitchFamily="18" charset="2"/>
              </a:rPr>
              <a:t>T activity in the presence of heparin</a:t>
            </a:r>
          </a:p>
          <a:p>
            <a:pPr lvl="2"/>
            <a:r>
              <a:rPr lang="en-US" altLang="en-US" sz="2200" dirty="0">
                <a:cs typeface="Calibri" panose="020F0502020204030204" pitchFamily="34" charset="0"/>
                <a:sym typeface="Symbol" panose="05050102010706020507" pitchFamily="18" charset="2"/>
              </a:rPr>
              <a:t>First-plasma incubated with excess thrombin or F</a:t>
            </a:r>
            <a:r>
              <a:rPr lang="en-US" altLang="en-US" sz="100" dirty="0">
                <a:cs typeface="Calibri" panose="020F0502020204030204" pitchFamily="34" charset="0"/>
                <a:sym typeface="Symbol" panose="05050102010706020507" pitchFamily="18" charset="2"/>
              </a:rPr>
              <a:t> </a:t>
            </a:r>
            <a:r>
              <a:rPr lang="en-US" altLang="en-US" sz="2200" dirty="0">
                <a:cs typeface="Calibri" panose="020F0502020204030204" pitchFamily="34" charset="0"/>
                <a:sym typeface="Symbol" panose="05050102010706020507" pitchFamily="18" charset="2"/>
              </a:rPr>
              <a:t>x</a:t>
            </a:r>
            <a:r>
              <a:rPr lang="en-US" altLang="en-US" sz="100" dirty="0">
                <a:cs typeface="Calibri" panose="020F0502020204030204" pitchFamily="34" charset="0"/>
                <a:sym typeface="Symbol" panose="05050102010706020507" pitchFamily="18" charset="2"/>
              </a:rPr>
              <a:t> </a:t>
            </a:r>
            <a:r>
              <a:rPr lang="en-US" altLang="en-US" sz="2200" dirty="0">
                <a:cs typeface="Calibri" panose="020F0502020204030204" pitchFamily="34" charset="0"/>
                <a:sym typeface="Symbol" panose="05050102010706020507" pitchFamily="18" charset="2"/>
              </a:rPr>
              <a:t>a in the presence of heparin</a:t>
            </a:r>
          </a:p>
          <a:p>
            <a:pPr lvl="2"/>
            <a:r>
              <a:rPr lang="en-US" altLang="en-US" sz="2200" dirty="0">
                <a:cs typeface="Calibri" panose="020F0502020204030204" pitchFamily="34" charset="0"/>
                <a:sym typeface="Symbol" panose="05050102010706020507" pitchFamily="18" charset="2"/>
              </a:rPr>
              <a:t>Second-residual thrombin or F</a:t>
            </a:r>
            <a:r>
              <a:rPr lang="en-US" altLang="en-US" sz="100" dirty="0">
                <a:cs typeface="Calibri" panose="020F0502020204030204" pitchFamily="34" charset="0"/>
                <a:sym typeface="Symbol" panose="05050102010706020507" pitchFamily="18" charset="2"/>
              </a:rPr>
              <a:t> </a:t>
            </a:r>
            <a:r>
              <a:rPr lang="en-US" altLang="en-US" sz="2200" dirty="0">
                <a:cs typeface="Calibri" panose="020F0502020204030204" pitchFamily="34" charset="0"/>
                <a:sym typeface="Symbol" panose="05050102010706020507" pitchFamily="18" charset="2"/>
              </a:rPr>
              <a:t>x</a:t>
            </a:r>
            <a:r>
              <a:rPr lang="en-US" altLang="en-US" sz="100" dirty="0">
                <a:cs typeface="Calibri" panose="020F0502020204030204" pitchFamily="34" charset="0"/>
                <a:sym typeface="Symbol" panose="05050102010706020507" pitchFamily="18" charset="2"/>
              </a:rPr>
              <a:t> </a:t>
            </a:r>
            <a:r>
              <a:rPr lang="en-US" altLang="en-US" sz="2200" dirty="0">
                <a:cs typeface="Calibri" panose="020F0502020204030204" pitchFamily="34" charset="0"/>
                <a:sym typeface="Symbol" panose="05050102010706020507" pitchFamily="18" charset="2"/>
              </a:rPr>
              <a:t>a activity is measured</a:t>
            </a:r>
          </a:p>
          <a:p>
            <a:pPr lvl="3"/>
            <a:r>
              <a:rPr lang="en-US" altLang="en-US" sz="2200" dirty="0">
                <a:cs typeface="Calibri" panose="020F0502020204030204" pitchFamily="34" charset="0"/>
                <a:sym typeface="Symbol" panose="05050102010706020507" pitchFamily="18" charset="2"/>
              </a:rPr>
              <a:t>Inversely proportional to the test sample A</a:t>
            </a:r>
            <a:r>
              <a:rPr lang="en-US" altLang="en-US" sz="100" dirty="0">
                <a:cs typeface="Calibri" panose="020F0502020204030204" pitchFamily="34" charset="0"/>
                <a:sym typeface="Symbol" panose="05050102010706020507" pitchFamily="18" charset="2"/>
              </a:rPr>
              <a:t> </a:t>
            </a:r>
            <a:r>
              <a:rPr lang="en-US" altLang="en-US" sz="2200" dirty="0">
                <a:cs typeface="Calibri" panose="020F0502020204030204" pitchFamily="34" charset="0"/>
                <a:sym typeface="Symbol" panose="05050102010706020507" pitchFamily="18" charset="2"/>
              </a:rPr>
              <a:t>T level</a:t>
            </a:r>
            <a:endParaRPr lang="en-US" sz="2200" dirty="0"/>
          </a:p>
        </p:txBody>
      </p:sp>
      <p:graphicFrame>
        <p:nvGraphicFramePr>
          <p:cNvPr id="5" name="Object 4" descr="Three">
            <a:extLst>
              <a:ext uri="{FF2B5EF4-FFF2-40B4-BE49-F238E27FC236}">
                <a16:creationId xmlns:a16="http://schemas.microsoft.com/office/drawing/2014/main" id="{9415150B-AD73-4712-B67C-33A698BFDABB}"/>
              </a:ext>
            </a:extLst>
          </p:cNvPr>
          <p:cNvGraphicFramePr>
            <a:graphicFrameLocks noChangeAspect="1"/>
          </p:cNvGraphicFramePr>
          <p:nvPr>
            <p:extLst>
              <p:ext uri="{D42A27DB-BD31-4B8C-83A1-F6EECF244321}">
                <p14:modId xmlns:p14="http://schemas.microsoft.com/office/powerpoint/2010/main" val="1331658094"/>
              </p:ext>
            </p:extLst>
          </p:nvPr>
        </p:nvGraphicFramePr>
        <p:xfrm>
          <a:off x="4207260" y="2144252"/>
          <a:ext cx="254000" cy="254000"/>
        </p:xfrm>
        <a:graphic>
          <a:graphicData uri="http://schemas.openxmlformats.org/presentationml/2006/ole">
            <mc:AlternateContent xmlns:mc="http://schemas.openxmlformats.org/markup-compatibility/2006">
              <mc:Choice xmlns:v="urn:schemas-microsoft-com:vml" Requires="v">
                <p:oleObj name="Equation" r:id="rId2" imgW="253800" imgH="253800" progId="Equation.DSMT4">
                  <p:embed/>
                </p:oleObj>
              </mc:Choice>
              <mc:Fallback>
                <p:oleObj name="Equation" r:id="rId2" imgW="253800" imgH="253800" progId="Equation.DSMT4">
                  <p:embed/>
                  <p:pic>
                    <p:nvPicPr>
                      <p:cNvPr id="0" name=""/>
                      <p:cNvPicPr/>
                      <p:nvPr/>
                    </p:nvPicPr>
                    <p:blipFill>
                      <a:blip r:embed="rId3"/>
                      <a:stretch>
                        <a:fillRect/>
                      </a:stretch>
                    </p:blipFill>
                    <p:spPr>
                      <a:xfrm>
                        <a:off x="4207260" y="2144252"/>
                        <a:ext cx="254000" cy="254000"/>
                      </a:xfrm>
                      <a:prstGeom prst="rect">
                        <a:avLst/>
                      </a:prstGeom>
                    </p:spPr>
                  </p:pic>
                </p:oleObj>
              </mc:Fallback>
            </mc:AlternateContent>
          </a:graphicData>
        </a:graphic>
      </p:graphicFrame>
    </p:spTree>
    <p:extLst>
      <p:ext uri="{BB962C8B-B14F-4D97-AF65-F5344CB8AC3E}">
        <p14:creationId xmlns:p14="http://schemas.microsoft.com/office/powerpoint/2010/main" val="288591307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FEA85-0BBE-4436-B07A-B10077DD8DFA}"/>
              </a:ext>
            </a:extLst>
          </p:cNvPr>
          <p:cNvSpPr>
            <a:spLocks noGrp="1"/>
          </p:cNvSpPr>
          <p:nvPr>
            <p:ph type="title"/>
          </p:nvPr>
        </p:nvSpPr>
        <p:spPr/>
        <p:txBody>
          <a:bodyPr/>
          <a:lstStyle/>
          <a:p>
            <a:r>
              <a:rPr lang="en-US" dirty="0"/>
              <a:t>Antithrombin (A</a:t>
            </a:r>
            <a:r>
              <a:rPr lang="en-US" sz="100" dirty="0"/>
              <a:t> </a:t>
            </a:r>
            <a:r>
              <a:rPr lang="en-US" dirty="0"/>
              <a:t>T) </a:t>
            </a:r>
            <a:r>
              <a:rPr lang="en-US" sz="2000" b="0" dirty="0"/>
              <a:t>(2 of 2)</a:t>
            </a:r>
          </a:p>
        </p:txBody>
      </p:sp>
      <p:sp>
        <p:nvSpPr>
          <p:cNvPr id="3" name="Content Placeholder 2">
            <a:extLst>
              <a:ext uri="{FF2B5EF4-FFF2-40B4-BE49-F238E27FC236}">
                <a16:creationId xmlns:a16="http://schemas.microsoft.com/office/drawing/2014/main" id="{28D60B8E-4332-4DE7-B5E5-E1E301C2F9F9}"/>
              </a:ext>
            </a:extLst>
          </p:cNvPr>
          <p:cNvSpPr>
            <a:spLocks noGrp="1"/>
          </p:cNvSpPr>
          <p:nvPr>
            <p:ph sz="quarter" idx="13"/>
          </p:nvPr>
        </p:nvSpPr>
        <p:spPr>
          <a:xfrm>
            <a:off x="457200" y="1911926"/>
            <a:ext cx="8229600" cy="4434275"/>
          </a:xfrm>
        </p:spPr>
        <p:txBody>
          <a:bodyPr/>
          <a:lstStyle/>
          <a:p>
            <a:r>
              <a:rPr lang="en-US" altLang="en-US" dirty="0">
                <a:cs typeface="Calibri" panose="020F0502020204030204" pitchFamily="34" charset="0"/>
              </a:rPr>
              <a:t>Other tests for A</a:t>
            </a:r>
            <a:r>
              <a:rPr lang="en-US" altLang="en-US" sz="100" dirty="0">
                <a:cs typeface="Calibri" panose="020F0502020204030204" pitchFamily="34" charset="0"/>
              </a:rPr>
              <a:t> </a:t>
            </a:r>
            <a:r>
              <a:rPr lang="en-US" altLang="en-US" dirty="0">
                <a:cs typeface="Calibri" panose="020F0502020204030204" pitchFamily="34" charset="0"/>
              </a:rPr>
              <a:t>T</a:t>
            </a:r>
          </a:p>
          <a:p>
            <a:pPr lvl="1"/>
            <a:r>
              <a:rPr lang="en-US" altLang="en-US" dirty="0">
                <a:cs typeface="Calibri" panose="020F0502020204030204" pitchFamily="34" charset="0"/>
                <a:sym typeface="WP MultinationalB Roman" pitchFamily="2" charset="2"/>
              </a:rPr>
              <a:t>Clot-based method</a:t>
            </a:r>
          </a:p>
          <a:p>
            <a:pPr lvl="1"/>
            <a:r>
              <a:rPr lang="en-US" altLang="en-US" dirty="0">
                <a:cs typeface="Calibri" panose="020F0502020204030204" pitchFamily="34" charset="0"/>
                <a:sym typeface="WP MultinationalB Roman" pitchFamily="2" charset="2"/>
              </a:rPr>
              <a:t>Immunological methods</a:t>
            </a:r>
          </a:p>
          <a:p>
            <a:r>
              <a:rPr lang="en-US" altLang="en-US" dirty="0">
                <a:cs typeface="Calibri" panose="020F0502020204030204" pitchFamily="34" charset="0"/>
                <a:sym typeface="WP MultinationalB Roman" pitchFamily="2" charset="2"/>
              </a:rPr>
              <a:t>Congenital deficiencies are rare</a:t>
            </a:r>
          </a:p>
          <a:p>
            <a:r>
              <a:rPr lang="en-US" altLang="en-US" dirty="0">
                <a:cs typeface="Calibri" panose="020F0502020204030204" pitchFamily="34" charset="0"/>
                <a:sym typeface="WP MultinationalB Roman" pitchFamily="2" charset="2"/>
              </a:rPr>
              <a:t>Acquired deficiencies</a:t>
            </a:r>
          </a:p>
          <a:p>
            <a:pPr lvl="1"/>
            <a:r>
              <a:rPr lang="en-US" altLang="en-US" dirty="0">
                <a:cs typeface="Calibri" panose="020F0502020204030204" pitchFamily="34" charset="0"/>
                <a:sym typeface="WP MultinationalB Roman" pitchFamily="2" charset="2"/>
              </a:rPr>
              <a:t>D</a:t>
            </a:r>
            <a:r>
              <a:rPr lang="en-US" altLang="en-US" sz="100" dirty="0">
                <a:cs typeface="Calibri" panose="020F0502020204030204" pitchFamily="34" charset="0"/>
                <a:sym typeface="WP MultinationalB Roman" pitchFamily="2" charset="2"/>
              </a:rPr>
              <a:t> </a:t>
            </a:r>
            <a:r>
              <a:rPr lang="en-US" altLang="en-US" dirty="0">
                <a:cs typeface="Calibri" panose="020F0502020204030204" pitchFamily="34" charset="0"/>
                <a:sym typeface="WP MultinationalB Roman" pitchFamily="2" charset="2"/>
              </a:rPr>
              <a:t>I</a:t>
            </a:r>
            <a:r>
              <a:rPr lang="en-US" altLang="en-US" sz="100" dirty="0">
                <a:cs typeface="Calibri" panose="020F0502020204030204" pitchFamily="34" charset="0"/>
                <a:sym typeface="WP MultinationalB Roman" pitchFamily="2" charset="2"/>
              </a:rPr>
              <a:t> </a:t>
            </a:r>
            <a:r>
              <a:rPr lang="en-US" altLang="en-US" dirty="0">
                <a:cs typeface="Calibri" panose="020F0502020204030204" pitchFamily="34" charset="0"/>
                <a:sym typeface="WP MultinationalB Roman" pitchFamily="2" charset="2"/>
              </a:rPr>
              <a:t>C, liver disease, nephrotic syndrome</a:t>
            </a:r>
          </a:p>
          <a:p>
            <a:r>
              <a:rPr lang="en-US" altLang="en-US" dirty="0">
                <a:cs typeface="Calibri" panose="020F0502020204030204" pitchFamily="34" charset="0"/>
                <a:sym typeface="WP MultinationalB Roman" pitchFamily="2" charset="2"/>
              </a:rPr>
              <a:t>Heparin decreases plasma A</a:t>
            </a:r>
            <a:r>
              <a:rPr lang="en-US" altLang="en-US" sz="100" dirty="0">
                <a:cs typeface="Calibri" panose="020F0502020204030204" pitchFamily="34" charset="0"/>
                <a:sym typeface="WP MultinationalB Roman" pitchFamily="2" charset="2"/>
              </a:rPr>
              <a:t> </a:t>
            </a:r>
            <a:r>
              <a:rPr lang="en-US" altLang="en-US" dirty="0">
                <a:cs typeface="Calibri" panose="020F0502020204030204" pitchFamily="34" charset="0"/>
                <a:sym typeface="WP MultinationalB Roman" pitchFamily="2" charset="2"/>
              </a:rPr>
              <a:t>T levels</a:t>
            </a:r>
          </a:p>
        </p:txBody>
      </p:sp>
    </p:spTree>
    <p:extLst>
      <p:ext uri="{BB962C8B-B14F-4D97-AF65-F5344CB8AC3E}">
        <p14:creationId xmlns:p14="http://schemas.microsoft.com/office/powerpoint/2010/main" val="185987715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34A97-9423-4A7E-8F96-1178B9A55943}"/>
              </a:ext>
            </a:extLst>
          </p:cNvPr>
          <p:cNvSpPr>
            <a:spLocks noGrp="1"/>
          </p:cNvSpPr>
          <p:nvPr>
            <p:ph type="title"/>
          </p:nvPr>
        </p:nvSpPr>
        <p:spPr/>
        <p:txBody>
          <a:bodyPr/>
          <a:lstStyle/>
          <a:p>
            <a:r>
              <a:rPr lang="nl-NL" dirty="0"/>
              <a:t>Protein C </a:t>
            </a:r>
            <a:r>
              <a:rPr lang="nl-NL" sz="2000" b="0" dirty="0"/>
              <a:t>(1 of 3)</a:t>
            </a:r>
            <a:endParaRPr lang="en-US" sz="2000" b="0" dirty="0"/>
          </a:p>
        </p:txBody>
      </p:sp>
      <p:sp>
        <p:nvSpPr>
          <p:cNvPr id="3" name="Content Placeholder 2">
            <a:extLst>
              <a:ext uri="{FF2B5EF4-FFF2-40B4-BE49-F238E27FC236}">
                <a16:creationId xmlns:a16="http://schemas.microsoft.com/office/drawing/2014/main" id="{A0BFD076-10BE-45D4-97B7-A9ABBA2E0D42}"/>
              </a:ext>
            </a:extLst>
          </p:cNvPr>
          <p:cNvSpPr>
            <a:spLocks noGrp="1"/>
          </p:cNvSpPr>
          <p:nvPr>
            <p:ph sz="quarter" idx="13"/>
          </p:nvPr>
        </p:nvSpPr>
        <p:spPr>
          <a:xfrm>
            <a:off x="516467" y="2005059"/>
            <a:ext cx="8469086" cy="4434275"/>
          </a:xfrm>
        </p:spPr>
        <p:txBody>
          <a:bodyPr/>
          <a:lstStyle/>
          <a:p>
            <a:r>
              <a:rPr lang="en-US" altLang="en-US" dirty="0">
                <a:cs typeface="Calibri" panose="020F0502020204030204" pitchFamily="34" charset="0"/>
              </a:rPr>
              <a:t>Activated protein C (A</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C)</a:t>
            </a:r>
          </a:p>
          <a:p>
            <a:pPr lvl="1"/>
            <a:r>
              <a:rPr lang="en-US" altLang="en-US" dirty="0">
                <a:cs typeface="Calibri" panose="020F0502020204030204" pitchFamily="34" charset="0"/>
              </a:rPr>
              <a:t>Anticoagulant that inactivates F</a:t>
            </a:r>
            <a:r>
              <a:rPr lang="en-US" altLang="en-US" sz="100" dirty="0">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a and F</a:t>
            </a:r>
            <a:r>
              <a:rPr lang="en-US" altLang="en-US" sz="100" dirty="0">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err="1">
                <a:cs typeface="Calibri" panose="020F0502020204030204" pitchFamily="34" charset="0"/>
              </a:rPr>
              <a:t>I</a:t>
            </a:r>
            <a:r>
              <a:rPr lang="en-US" altLang="en-US" sz="100" dirty="0">
                <a:cs typeface="Calibri" panose="020F0502020204030204" pitchFamily="34" charset="0"/>
              </a:rPr>
              <a:t> </a:t>
            </a:r>
            <a:r>
              <a:rPr lang="en-US" altLang="en-US" dirty="0" err="1">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a</a:t>
            </a:r>
          </a:p>
          <a:p>
            <a:r>
              <a:rPr lang="en-US" altLang="en-US" dirty="0">
                <a:cs typeface="Calibri" panose="020F0502020204030204" pitchFamily="34" charset="0"/>
              </a:rPr>
              <a:t>Functional assays of protein C (P</a:t>
            </a:r>
            <a:r>
              <a:rPr lang="en-US" altLang="en-US" sz="100" dirty="0">
                <a:cs typeface="Calibri" panose="020F0502020204030204" pitchFamily="34" charset="0"/>
              </a:rPr>
              <a:t> </a:t>
            </a:r>
            <a:r>
              <a:rPr lang="en-US" altLang="en-US" dirty="0">
                <a:cs typeface="Calibri" panose="020F0502020204030204" pitchFamily="34" charset="0"/>
              </a:rPr>
              <a:t>C)</a:t>
            </a:r>
          </a:p>
          <a:p>
            <a:pPr lvl="1"/>
            <a:r>
              <a:rPr lang="en-US" altLang="en-US" dirty="0">
                <a:cs typeface="Calibri" panose="020F0502020204030204" pitchFamily="34" charset="0"/>
              </a:rPr>
              <a:t>Analyzed by measuring</a:t>
            </a:r>
          </a:p>
          <a:p>
            <a:pPr lvl="2"/>
            <a:r>
              <a:rPr lang="en-US" altLang="en-US" dirty="0" err="1">
                <a:cs typeface="Calibri" panose="020F0502020204030204" pitchFamily="34" charset="0"/>
              </a:rPr>
              <a:t>Amidolytic</a:t>
            </a:r>
            <a:r>
              <a:rPr lang="en-US" altLang="en-US" dirty="0">
                <a:cs typeface="Calibri" panose="020F0502020204030204" pitchFamily="34" charset="0"/>
              </a:rPr>
              <a:t> activity using a chromogenic substrate </a:t>
            </a:r>
            <a:r>
              <a:rPr lang="en-US" altLang="en-US" b="1" dirty="0">
                <a:cs typeface="Calibri" panose="020F0502020204030204" pitchFamily="34" charset="0"/>
              </a:rPr>
              <a:t>or</a:t>
            </a:r>
          </a:p>
          <a:p>
            <a:pPr lvl="2"/>
            <a:r>
              <a:rPr lang="en-US" altLang="en-US" dirty="0">
                <a:cs typeface="Calibri" panose="020F0502020204030204" pitchFamily="34" charset="0"/>
              </a:rPr>
              <a:t>Anticoagulant activity in a clot-based assay</a:t>
            </a:r>
          </a:p>
        </p:txBody>
      </p:sp>
    </p:spTree>
    <p:extLst>
      <p:ext uri="{BB962C8B-B14F-4D97-AF65-F5344CB8AC3E}">
        <p14:creationId xmlns:p14="http://schemas.microsoft.com/office/powerpoint/2010/main" val="45112968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34A97-9423-4A7E-8F96-1178B9A55943}"/>
              </a:ext>
            </a:extLst>
          </p:cNvPr>
          <p:cNvSpPr>
            <a:spLocks noGrp="1"/>
          </p:cNvSpPr>
          <p:nvPr>
            <p:ph type="title"/>
          </p:nvPr>
        </p:nvSpPr>
        <p:spPr/>
        <p:txBody>
          <a:bodyPr/>
          <a:lstStyle/>
          <a:p>
            <a:r>
              <a:rPr lang="nl-NL" dirty="0"/>
              <a:t>Protein C </a:t>
            </a:r>
            <a:r>
              <a:rPr lang="nl-NL" sz="2000" b="0" dirty="0"/>
              <a:t>(2 of 3)</a:t>
            </a:r>
            <a:endParaRPr lang="en-US" sz="2000" b="0" dirty="0"/>
          </a:p>
        </p:txBody>
      </p:sp>
      <p:sp>
        <p:nvSpPr>
          <p:cNvPr id="3" name="Content Placeholder 2">
            <a:extLst>
              <a:ext uri="{FF2B5EF4-FFF2-40B4-BE49-F238E27FC236}">
                <a16:creationId xmlns:a16="http://schemas.microsoft.com/office/drawing/2014/main" id="{A0BFD076-10BE-45D4-97B7-A9ABBA2E0D42}"/>
              </a:ext>
            </a:extLst>
          </p:cNvPr>
          <p:cNvSpPr>
            <a:spLocks noGrp="1"/>
          </p:cNvSpPr>
          <p:nvPr>
            <p:ph sz="quarter" idx="13"/>
          </p:nvPr>
        </p:nvSpPr>
        <p:spPr>
          <a:xfrm>
            <a:off x="541176" y="1954259"/>
            <a:ext cx="8602824" cy="4620539"/>
          </a:xfrm>
        </p:spPr>
        <p:txBody>
          <a:bodyPr/>
          <a:lstStyle/>
          <a:p>
            <a:r>
              <a:rPr lang="en-US" altLang="en-US" dirty="0">
                <a:cs typeface="Calibri" panose="020F0502020204030204" pitchFamily="34" charset="0"/>
              </a:rPr>
              <a:t>Clot-based assay</a:t>
            </a:r>
          </a:p>
          <a:p>
            <a:pPr lvl="1"/>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err="1">
                <a:cs typeface="Calibri" panose="020F0502020204030204" pitchFamily="34" charset="0"/>
              </a:rPr>
              <a:t>T</a:t>
            </a:r>
            <a:r>
              <a:rPr lang="en-US" altLang="en-US" dirty="0">
                <a:cs typeface="Calibri" panose="020F0502020204030204" pitchFamily="34" charset="0"/>
              </a:rPr>
              <a:t> reagent containing </a:t>
            </a:r>
            <a:r>
              <a:rPr lang="en-US" altLang="en-US" dirty="0" err="1">
                <a:cs typeface="Calibri" panose="020F0502020204030204" pitchFamily="34" charset="0"/>
              </a:rPr>
              <a:t>protac</a:t>
            </a:r>
            <a:r>
              <a:rPr lang="en-US" altLang="en-US" dirty="0">
                <a:cs typeface="Calibri" panose="020F0502020204030204" pitchFamily="34" charset="0"/>
              </a:rPr>
              <a:t> (P</a:t>
            </a:r>
            <a:r>
              <a:rPr lang="en-US" altLang="en-US" sz="100" dirty="0">
                <a:cs typeface="Calibri" panose="020F0502020204030204" pitchFamily="34" charset="0"/>
              </a:rPr>
              <a:t> </a:t>
            </a:r>
            <a:r>
              <a:rPr lang="en-US" altLang="en-US" dirty="0">
                <a:cs typeface="Calibri" panose="020F0502020204030204" pitchFamily="34" charset="0"/>
              </a:rPr>
              <a:t>C activator derived from snake venom)</a:t>
            </a:r>
          </a:p>
          <a:p>
            <a:pPr lvl="2"/>
            <a:r>
              <a:rPr lang="en-US" altLang="en-US" dirty="0">
                <a:cs typeface="Calibri" panose="020F0502020204030204" pitchFamily="34" charset="0"/>
              </a:rPr>
              <a:t>Activates P</a:t>
            </a:r>
            <a:r>
              <a:rPr lang="en-US" altLang="en-US" sz="100" dirty="0">
                <a:cs typeface="Calibri" panose="020F0502020204030204" pitchFamily="34" charset="0"/>
              </a:rPr>
              <a:t> </a:t>
            </a:r>
            <a:r>
              <a:rPr lang="en-US" altLang="en-US" dirty="0">
                <a:cs typeface="Calibri" panose="020F0502020204030204" pitchFamily="34" charset="0"/>
              </a:rPr>
              <a:t>C and contact factors of intrinsic pathway</a:t>
            </a:r>
          </a:p>
          <a:p>
            <a:pPr lvl="1"/>
            <a:r>
              <a:rPr lang="en-US" altLang="en-US" dirty="0">
                <a:cs typeface="Calibri" panose="020F0502020204030204" pitchFamily="34" charset="0"/>
              </a:rPr>
              <a:t>Patient’s plasma incubated with P</a:t>
            </a:r>
            <a:r>
              <a:rPr lang="en-US" altLang="en-US" sz="100" dirty="0">
                <a:cs typeface="Calibri" panose="020F0502020204030204" pitchFamily="34" charset="0"/>
              </a:rPr>
              <a:t> </a:t>
            </a:r>
            <a:r>
              <a:rPr lang="en-US" altLang="en-US" dirty="0">
                <a:cs typeface="Calibri" panose="020F0502020204030204" pitchFamily="34" charset="0"/>
              </a:rPr>
              <a:t>C-deficient plasma and P</a:t>
            </a:r>
            <a:r>
              <a:rPr lang="en-US" altLang="en-US" sz="100" dirty="0">
                <a:cs typeface="Calibri" panose="020F0502020204030204" pitchFamily="34" charset="0"/>
              </a:rPr>
              <a:t> </a:t>
            </a:r>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err="1">
                <a:cs typeface="Calibri" panose="020F0502020204030204" pitchFamily="34" charset="0"/>
              </a:rPr>
              <a:t>T</a:t>
            </a:r>
            <a:r>
              <a:rPr lang="en-US" altLang="en-US" dirty="0">
                <a:cs typeface="Calibri" panose="020F0502020204030204" pitchFamily="34" charset="0"/>
              </a:rPr>
              <a:t> reagent containing the activator followed by calcium chloride</a:t>
            </a:r>
          </a:p>
          <a:p>
            <a:pPr lvl="1"/>
            <a:r>
              <a:rPr lang="en-US" altLang="en-US" dirty="0">
                <a:cs typeface="Calibri" panose="020F0502020204030204" pitchFamily="34" charset="0"/>
              </a:rPr>
              <a:t>Time for clot formation is measured</a:t>
            </a:r>
          </a:p>
          <a:p>
            <a:pPr lvl="1"/>
            <a:r>
              <a:rPr lang="en-US" altLang="en-US" dirty="0">
                <a:cs typeface="Calibri" panose="020F0502020204030204" pitchFamily="34" charset="0"/>
              </a:rPr>
              <a:t>Activation of P</a:t>
            </a:r>
            <a:r>
              <a:rPr lang="en-US" altLang="en-US" sz="100" dirty="0">
                <a:cs typeface="Calibri" panose="020F0502020204030204" pitchFamily="34" charset="0"/>
              </a:rPr>
              <a:t> </a:t>
            </a:r>
            <a:r>
              <a:rPr lang="en-US" altLang="en-US" dirty="0">
                <a:cs typeface="Calibri" panose="020F0502020204030204" pitchFamily="34" charset="0"/>
              </a:rPr>
              <a:t>C, results in inactivation of F</a:t>
            </a:r>
            <a:r>
              <a:rPr lang="en-US" altLang="en-US" sz="100" dirty="0">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a and F</a:t>
            </a:r>
            <a:r>
              <a:rPr lang="en-US" altLang="en-US" sz="100" dirty="0">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err="1">
                <a:cs typeface="Calibri" panose="020F0502020204030204" pitchFamily="34" charset="0"/>
              </a:rPr>
              <a:t>I</a:t>
            </a:r>
            <a:r>
              <a:rPr lang="en-US" altLang="en-US" sz="100" dirty="0">
                <a:cs typeface="Calibri" panose="020F0502020204030204" pitchFamily="34" charset="0"/>
              </a:rPr>
              <a:t> </a:t>
            </a:r>
            <a:r>
              <a:rPr lang="en-US" altLang="en-US" dirty="0" err="1">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a</a:t>
            </a:r>
          </a:p>
          <a:p>
            <a:pPr lvl="1"/>
            <a:r>
              <a:rPr lang="en-US" altLang="en-US" dirty="0">
                <a:cs typeface="Calibri" panose="020F0502020204030204" pitchFamily="34" charset="0"/>
              </a:rPr>
              <a:t>Prolongation is proportional to plasma P</a:t>
            </a:r>
            <a:r>
              <a:rPr lang="en-US" altLang="en-US" sz="100" dirty="0">
                <a:cs typeface="Calibri" panose="020F0502020204030204" pitchFamily="34" charset="0"/>
              </a:rPr>
              <a:t> </a:t>
            </a:r>
            <a:r>
              <a:rPr lang="en-US" altLang="en-US" dirty="0">
                <a:cs typeface="Calibri" panose="020F0502020204030204" pitchFamily="34" charset="0"/>
              </a:rPr>
              <a:t>C activity</a:t>
            </a:r>
          </a:p>
        </p:txBody>
      </p:sp>
    </p:spTree>
    <p:extLst>
      <p:ext uri="{BB962C8B-B14F-4D97-AF65-F5344CB8AC3E}">
        <p14:creationId xmlns:p14="http://schemas.microsoft.com/office/powerpoint/2010/main" val="3263148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B0380-3326-49B5-AD6D-C38B52EB687F}"/>
              </a:ext>
            </a:extLst>
          </p:cNvPr>
          <p:cNvSpPr>
            <a:spLocks noGrp="1"/>
          </p:cNvSpPr>
          <p:nvPr>
            <p:ph type="title"/>
          </p:nvPr>
        </p:nvSpPr>
        <p:spPr/>
        <p:txBody>
          <a:bodyPr/>
          <a:lstStyle/>
          <a:p>
            <a:r>
              <a:rPr lang="en-US" dirty="0"/>
              <a:t>Specimen Processing </a:t>
            </a:r>
            <a:r>
              <a:rPr lang="en-US" sz="2000" b="0" dirty="0"/>
              <a:t>(1 of 6)</a:t>
            </a:r>
          </a:p>
        </p:txBody>
      </p:sp>
      <p:sp>
        <p:nvSpPr>
          <p:cNvPr id="3" name="Content Placeholder 2">
            <a:extLst>
              <a:ext uri="{FF2B5EF4-FFF2-40B4-BE49-F238E27FC236}">
                <a16:creationId xmlns:a16="http://schemas.microsoft.com/office/drawing/2014/main" id="{DF53B214-C09A-4390-BD1A-EF98026367FB}"/>
              </a:ext>
            </a:extLst>
          </p:cNvPr>
          <p:cNvSpPr>
            <a:spLocks noGrp="1"/>
          </p:cNvSpPr>
          <p:nvPr>
            <p:ph sz="quarter" idx="13"/>
          </p:nvPr>
        </p:nvSpPr>
        <p:spPr>
          <a:xfrm>
            <a:off x="457200" y="1861126"/>
            <a:ext cx="8108830" cy="4434275"/>
          </a:xfrm>
        </p:spPr>
        <p:txBody>
          <a:bodyPr/>
          <a:lstStyle/>
          <a:p>
            <a:r>
              <a:rPr lang="en-US" altLang="en-US" dirty="0">
                <a:cs typeface="Calibri" panose="020F0502020204030204" pitchFamily="34" charset="0"/>
              </a:rPr>
              <a:t>Plasma for coagulation testing</a:t>
            </a:r>
          </a:p>
          <a:p>
            <a:pPr lvl="1"/>
            <a:r>
              <a:rPr lang="en-US" altLang="en-US" dirty="0">
                <a:cs typeface="Calibri" panose="020F0502020204030204" pitchFamily="34" charset="0"/>
              </a:rPr>
              <a:t>Routine hemostasis testing</a:t>
            </a:r>
          </a:p>
          <a:p>
            <a:pPr lvl="2"/>
            <a:r>
              <a:rPr lang="en-US" altLang="en-US" dirty="0">
                <a:cs typeface="Calibri" panose="020F0502020204030204" pitchFamily="34" charset="0"/>
              </a:rPr>
              <a:t>Performed on citrated platelet-poor plasma (P</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P)</a:t>
            </a:r>
          </a:p>
          <a:p>
            <a:pPr lvl="1"/>
            <a:r>
              <a:rPr lang="en-US" altLang="en-US" dirty="0">
                <a:cs typeface="Calibri" panose="020F0502020204030204" pitchFamily="34" charset="0"/>
              </a:rPr>
              <a:t>Platelet function testing</a:t>
            </a:r>
          </a:p>
          <a:p>
            <a:pPr lvl="2"/>
            <a:r>
              <a:rPr lang="en-US" altLang="en-US" dirty="0">
                <a:cs typeface="Calibri" panose="020F0502020204030204" pitchFamily="34" charset="0"/>
              </a:rPr>
              <a:t>Performed on platelet-rich plasma (P</a:t>
            </a:r>
            <a:r>
              <a:rPr lang="en-US" altLang="en-US" sz="100" dirty="0">
                <a:cs typeface="Calibri" panose="020F0502020204030204" pitchFamily="34" charset="0"/>
              </a:rPr>
              <a:t> </a:t>
            </a:r>
            <a:r>
              <a:rPr lang="en-US" altLang="en-US" dirty="0">
                <a:cs typeface="Calibri" panose="020F0502020204030204" pitchFamily="34" charset="0"/>
              </a:rPr>
              <a:t>R</a:t>
            </a:r>
            <a:r>
              <a:rPr lang="en-US" altLang="en-US" sz="100" dirty="0">
                <a:cs typeface="Calibri" panose="020F0502020204030204" pitchFamily="34" charset="0"/>
              </a:rPr>
              <a:t> </a:t>
            </a:r>
            <a:r>
              <a:rPr lang="en-US" altLang="en-US" dirty="0">
                <a:cs typeface="Calibri" panose="020F0502020204030204" pitchFamily="34" charset="0"/>
              </a:rPr>
              <a:t>P) and whole blood</a:t>
            </a:r>
          </a:p>
        </p:txBody>
      </p:sp>
    </p:spTree>
    <p:extLst>
      <p:ext uri="{BB962C8B-B14F-4D97-AF65-F5344CB8AC3E}">
        <p14:creationId xmlns:p14="http://schemas.microsoft.com/office/powerpoint/2010/main" val="124362316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34A97-9423-4A7E-8F96-1178B9A55943}"/>
              </a:ext>
            </a:extLst>
          </p:cNvPr>
          <p:cNvSpPr>
            <a:spLocks noGrp="1"/>
          </p:cNvSpPr>
          <p:nvPr>
            <p:ph type="title"/>
          </p:nvPr>
        </p:nvSpPr>
        <p:spPr/>
        <p:txBody>
          <a:bodyPr/>
          <a:lstStyle/>
          <a:p>
            <a:r>
              <a:rPr lang="nl-NL" dirty="0"/>
              <a:t>Protein C </a:t>
            </a:r>
            <a:r>
              <a:rPr lang="nl-NL" sz="2000" b="0" dirty="0"/>
              <a:t>(3 of 3)</a:t>
            </a:r>
            <a:endParaRPr lang="en-US" sz="2000" b="0" dirty="0"/>
          </a:p>
        </p:txBody>
      </p:sp>
      <p:sp>
        <p:nvSpPr>
          <p:cNvPr id="3" name="Content Placeholder 2">
            <a:extLst>
              <a:ext uri="{FF2B5EF4-FFF2-40B4-BE49-F238E27FC236}">
                <a16:creationId xmlns:a16="http://schemas.microsoft.com/office/drawing/2014/main" id="{A0BFD076-10BE-45D4-97B7-A9ABBA2E0D42}"/>
              </a:ext>
            </a:extLst>
          </p:cNvPr>
          <p:cNvSpPr>
            <a:spLocks noGrp="1"/>
          </p:cNvSpPr>
          <p:nvPr>
            <p:ph sz="quarter" idx="13"/>
          </p:nvPr>
        </p:nvSpPr>
        <p:spPr>
          <a:xfrm>
            <a:off x="457199" y="1886526"/>
            <a:ext cx="8352971" cy="4641274"/>
          </a:xfrm>
        </p:spPr>
        <p:txBody>
          <a:bodyPr/>
          <a:lstStyle/>
          <a:p>
            <a:r>
              <a:rPr lang="en-US" altLang="en-US" dirty="0">
                <a:cs typeface="Calibri" panose="020F0502020204030204" pitchFamily="34" charset="0"/>
              </a:rPr>
              <a:t>Chromogenic assay</a:t>
            </a:r>
          </a:p>
          <a:p>
            <a:pPr lvl="1"/>
            <a:r>
              <a:rPr lang="en-US" altLang="en-US" dirty="0">
                <a:cs typeface="Calibri" panose="020F0502020204030204" pitchFamily="34" charset="0"/>
              </a:rPr>
              <a:t>Widely used</a:t>
            </a:r>
          </a:p>
          <a:p>
            <a:pPr lvl="1"/>
            <a:r>
              <a:rPr lang="en-US" altLang="en-US" dirty="0">
                <a:cs typeface="Calibri" panose="020F0502020204030204" pitchFamily="34" charset="0"/>
              </a:rPr>
              <a:t>Patient’s plasma is incubated with a specific P</a:t>
            </a:r>
            <a:r>
              <a:rPr lang="en-US" altLang="en-US" sz="100" dirty="0">
                <a:cs typeface="Calibri" panose="020F0502020204030204" pitchFamily="34" charset="0"/>
              </a:rPr>
              <a:t> </a:t>
            </a:r>
            <a:r>
              <a:rPr lang="en-US" altLang="en-US" dirty="0">
                <a:cs typeface="Calibri" panose="020F0502020204030204" pitchFamily="34" charset="0"/>
              </a:rPr>
              <a:t>C activator (</a:t>
            </a:r>
            <a:r>
              <a:rPr lang="en-US" altLang="en-US" dirty="0" err="1">
                <a:cs typeface="Calibri" panose="020F0502020204030204" pitchFamily="34" charset="0"/>
              </a:rPr>
              <a:t>protac</a:t>
            </a:r>
            <a:r>
              <a:rPr lang="en-US" altLang="en-US" dirty="0">
                <a:cs typeface="Calibri" panose="020F0502020204030204" pitchFamily="34" charset="0"/>
              </a:rPr>
              <a:t>)</a:t>
            </a:r>
          </a:p>
          <a:p>
            <a:pPr lvl="1"/>
            <a:r>
              <a:rPr lang="en-US" altLang="en-US" dirty="0">
                <a:cs typeface="Calibri" panose="020F0502020204030204" pitchFamily="34" charset="0"/>
              </a:rPr>
              <a:t>Chromogenic substrate is added</a:t>
            </a:r>
          </a:p>
          <a:p>
            <a:pPr lvl="1"/>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C is measured based by assessing the amount of colored product produced</a:t>
            </a:r>
          </a:p>
        </p:txBody>
      </p:sp>
    </p:spTree>
    <p:extLst>
      <p:ext uri="{BB962C8B-B14F-4D97-AF65-F5344CB8AC3E}">
        <p14:creationId xmlns:p14="http://schemas.microsoft.com/office/powerpoint/2010/main" val="165903287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3BDFA-D862-4F95-938C-95B26B23EB57}"/>
              </a:ext>
            </a:extLst>
          </p:cNvPr>
          <p:cNvSpPr>
            <a:spLocks noGrp="1"/>
          </p:cNvSpPr>
          <p:nvPr>
            <p:ph type="title"/>
          </p:nvPr>
        </p:nvSpPr>
        <p:spPr/>
        <p:txBody>
          <a:bodyPr/>
          <a:lstStyle/>
          <a:p>
            <a:r>
              <a:rPr lang="en-US" dirty="0"/>
              <a:t>Protein S </a:t>
            </a:r>
            <a:r>
              <a:rPr lang="en-US" sz="2000" b="0" dirty="0"/>
              <a:t>(1 of 2)</a:t>
            </a:r>
          </a:p>
        </p:txBody>
      </p:sp>
      <p:sp>
        <p:nvSpPr>
          <p:cNvPr id="3" name="Content Placeholder 2">
            <a:extLst>
              <a:ext uri="{FF2B5EF4-FFF2-40B4-BE49-F238E27FC236}">
                <a16:creationId xmlns:a16="http://schemas.microsoft.com/office/drawing/2014/main" id="{9D278D50-7F22-4A3A-89EC-4F6B52194C52}"/>
              </a:ext>
            </a:extLst>
          </p:cNvPr>
          <p:cNvSpPr>
            <a:spLocks noGrp="1"/>
          </p:cNvSpPr>
          <p:nvPr>
            <p:ph sz="quarter" idx="13"/>
          </p:nvPr>
        </p:nvSpPr>
        <p:spPr>
          <a:xfrm>
            <a:off x="457200" y="1920392"/>
            <a:ext cx="8229600" cy="4434275"/>
          </a:xfrm>
        </p:spPr>
        <p:txBody>
          <a:bodyPr/>
          <a:lstStyle/>
          <a:p>
            <a:r>
              <a:rPr lang="en-US" altLang="en-US" dirty="0">
                <a:cs typeface="Calibri" panose="020F0502020204030204" pitchFamily="34" charset="0"/>
              </a:rPr>
              <a:t>Circulating protein S (P</a:t>
            </a:r>
            <a:r>
              <a:rPr lang="en-US" altLang="en-US" sz="100" dirty="0">
                <a:cs typeface="Calibri" panose="020F0502020204030204" pitchFamily="34" charset="0"/>
              </a:rPr>
              <a:t> </a:t>
            </a:r>
            <a:r>
              <a:rPr lang="en-US" altLang="en-US" dirty="0">
                <a:cs typeface="Calibri" panose="020F0502020204030204" pitchFamily="34" charset="0"/>
              </a:rPr>
              <a:t>S)</a:t>
            </a:r>
          </a:p>
          <a:p>
            <a:pPr lvl="1"/>
            <a:r>
              <a:rPr lang="en-US" altLang="en-US" dirty="0">
                <a:cs typeface="Calibri" panose="020F0502020204030204" pitchFamily="34" charset="0"/>
              </a:rPr>
              <a:t>Exists in two forms</a:t>
            </a:r>
          </a:p>
          <a:p>
            <a:pPr lvl="2"/>
            <a:r>
              <a:rPr lang="en-US" altLang="en-US" dirty="0">
                <a:cs typeface="Calibri" panose="020F0502020204030204" pitchFamily="34" charset="0"/>
              </a:rPr>
              <a:t>Free (40%)</a:t>
            </a:r>
          </a:p>
          <a:p>
            <a:pPr lvl="3"/>
            <a:r>
              <a:rPr lang="en-US" altLang="en-US" dirty="0">
                <a:cs typeface="Calibri" panose="020F0502020204030204" pitchFamily="34" charset="0"/>
              </a:rPr>
              <a:t>Serves as a cofactor for A</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C</a:t>
            </a:r>
          </a:p>
          <a:p>
            <a:pPr lvl="3"/>
            <a:r>
              <a:rPr lang="en-US" altLang="en-US" dirty="0">
                <a:cs typeface="Calibri" panose="020F0502020204030204" pitchFamily="34" charset="0"/>
              </a:rPr>
              <a:t>Enhancing anticoagulant activity</a:t>
            </a:r>
          </a:p>
          <a:p>
            <a:pPr lvl="2"/>
            <a:r>
              <a:rPr lang="en-US" altLang="en-US" dirty="0">
                <a:cs typeface="Calibri" panose="020F0502020204030204" pitchFamily="34" charset="0"/>
              </a:rPr>
              <a:t>Bound to C4b binding protein (60%)</a:t>
            </a:r>
          </a:p>
        </p:txBody>
      </p:sp>
    </p:spTree>
    <p:extLst>
      <p:ext uri="{BB962C8B-B14F-4D97-AF65-F5344CB8AC3E}">
        <p14:creationId xmlns:p14="http://schemas.microsoft.com/office/powerpoint/2010/main" val="419822198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3BDFA-D862-4F95-938C-95B26B23EB57}"/>
              </a:ext>
            </a:extLst>
          </p:cNvPr>
          <p:cNvSpPr>
            <a:spLocks noGrp="1"/>
          </p:cNvSpPr>
          <p:nvPr>
            <p:ph type="title"/>
          </p:nvPr>
        </p:nvSpPr>
        <p:spPr/>
        <p:txBody>
          <a:bodyPr/>
          <a:lstStyle/>
          <a:p>
            <a:r>
              <a:rPr lang="en-US" dirty="0"/>
              <a:t>Protein S </a:t>
            </a:r>
            <a:r>
              <a:rPr lang="en-US" sz="2000" b="0" dirty="0"/>
              <a:t>(2 of 2)</a:t>
            </a:r>
          </a:p>
        </p:txBody>
      </p:sp>
      <p:sp>
        <p:nvSpPr>
          <p:cNvPr id="3" name="Content Placeholder 2">
            <a:extLst>
              <a:ext uri="{FF2B5EF4-FFF2-40B4-BE49-F238E27FC236}">
                <a16:creationId xmlns:a16="http://schemas.microsoft.com/office/drawing/2014/main" id="{9D278D50-7F22-4A3A-89EC-4F6B52194C52}"/>
              </a:ext>
            </a:extLst>
          </p:cNvPr>
          <p:cNvSpPr>
            <a:spLocks noGrp="1"/>
          </p:cNvSpPr>
          <p:nvPr>
            <p:ph sz="quarter" idx="13"/>
          </p:nvPr>
        </p:nvSpPr>
        <p:spPr>
          <a:xfrm>
            <a:off x="457200" y="1886526"/>
            <a:ext cx="8396514" cy="4434275"/>
          </a:xfrm>
        </p:spPr>
        <p:txBody>
          <a:bodyPr/>
          <a:lstStyle/>
          <a:p>
            <a:r>
              <a:rPr lang="en-US" altLang="en-US" dirty="0">
                <a:cs typeface="Calibri" panose="020F0502020204030204" pitchFamily="34" charset="0"/>
              </a:rPr>
              <a:t>Clot-based assays-free protein S</a:t>
            </a:r>
          </a:p>
          <a:p>
            <a:pPr lvl="1"/>
            <a:r>
              <a:rPr lang="en-US" altLang="en-US" dirty="0">
                <a:cs typeface="Calibri" panose="020F0502020204030204" pitchFamily="34" charset="0"/>
              </a:rPr>
              <a:t>Based on the ability of P</a:t>
            </a:r>
            <a:r>
              <a:rPr lang="en-US" altLang="en-US" sz="100" dirty="0">
                <a:cs typeface="Calibri" panose="020F0502020204030204" pitchFamily="34" charset="0"/>
              </a:rPr>
              <a:t> </a:t>
            </a:r>
            <a:r>
              <a:rPr lang="en-US" altLang="en-US" dirty="0">
                <a:cs typeface="Calibri" panose="020F0502020204030204" pitchFamily="34" charset="0"/>
              </a:rPr>
              <a:t>S to serve as a cofactor for the anticoagulant effect of A</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C</a:t>
            </a:r>
          </a:p>
          <a:p>
            <a:pPr lvl="1"/>
            <a:r>
              <a:rPr lang="en-US" altLang="en-US" dirty="0">
                <a:cs typeface="Calibri" panose="020F0502020204030204" pitchFamily="34" charset="0"/>
              </a:rPr>
              <a:t>Patient P</a:t>
            </a:r>
            <a:r>
              <a:rPr lang="en-US" altLang="en-US" sz="100" dirty="0">
                <a:cs typeface="Calibri" panose="020F0502020204030204" pitchFamily="34" charset="0"/>
              </a:rPr>
              <a:t> </a:t>
            </a:r>
            <a:r>
              <a:rPr lang="en-US" altLang="en-US" dirty="0" err="1">
                <a:cs typeface="Calibri" panose="020F0502020204030204" pitchFamily="34" charset="0"/>
              </a:rPr>
              <a:t>P</a:t>
            </a:r>
            <a:r>
              <a:rPr lang="en-US" altLang="en-US" sz="100" dirty="0">
                <a:cs typeface="Calibri" panose="020F0502020204030204" pitchFamily="34" charset="0"/>
              </a:rPr>
              <a:t> </a:t>
            </a:r>
            <a:r>
              <a:rPr lang="en-US" altLang="en-US" dirty="0" err="1">
                <a:cs typeface="Calibri" panose="020F0502020204030204" pitchFamily="34" charset="0"/>
              </a:rPr>
              <a:t>P</a:t>
            </a:r>
            <a:r>
              <a:rPr lang="en-US" altLang="en-US" dirty="0">
                <a:cs typeface="Calibri" panose="020F0502020204030204" pitchFamily="34" charset="0"/>
              </a:rPr>
              <a:t> is mixed with P</a:t>
            </a:r>
            <a:r>
              <a:rPr lang="en-US" altLang="en-US" sz="100" dirty="0">
                <a:cs typeface="Calibri" panose="020F0502020204030204" pitchFamily="34" charset="0"/>
              </a:rPr>
              <a:t> </a:t>
            </a:r>
            <a:r>
              <a:rPr lang="en-US" altLang="en-US" dirty="0">
                <a:cs typeface="Calibri" panose="020F0502020204030204" pitchFamily="34" charset="0"/>
              </a:rPr>
              <a:t>S-deficient plasma</a:t>
            </a:r>
          </a:p>
          <a:p>
            <a:pPr lvl="1"/>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C and F</a:t>
            </a:r>
            <a:r>
              <a:rPr lang="en-US" altLang="en-US" sz="100" dirty="0">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a are added to mixture and incubated followed by addition of calcium chloride</a:t>
            </a:r>
          </a:p>
          <a:p>
            <a:pPr lvl="1"/>
            <a:r>
              <a:rPr lang="en-US" altLang="en-US" dirty="0">
                <a:cs typeface="Calibri" panose="020F0502020204030204" pitchFamily="34" charset="0"/>
              </a:rPr>
              <a:t>C</a:t>
            </a:r>
            <a:r>
              <a:rPr lang="en-US" altLang="en-US" sz="100" dirty="0">
                <a:cs typeface="Calibri" panose="020F0502020204030204" pitchFamily="34" charset="0"/>
              </a:rPr>
              <a:t> </a:t>
            </a:r>
            <a:r>
              <a:rPr lang="en-US" altLang="en-US" dirty="0">
                <a:cs typeface="Calibri" panose="020F0502020204030204" pitchFamily="34" charset="0"/>
              </a:rPr>
              <a:t>T is measured</a:t>
            </a:r>
          </a:p>
          <a:p>
            <a:pPr lvl="1"/>
            <a:r>
              <a:rPr lang="en-US" altLang="en-US" dirty="0">
                <a:cs typeface="Calibri" panose="020F0502020204030204" pitchFamily="34" charset="0"/>
              </a:rPr>
              <a:t>C</a:t>
            </a:r>
            <a:r>
              <a:rPr lang="en-US" altLang="en-US" sz="100" dirty="0">
                <a:cs typeface="Calibri" panose="020F0502020204030204" pitchFamily="34" charset="0"/>
              </a:rPr>
              <a:t> </a:t>
            </a:r>
            <a:r>
              <a:rPr lang="en-US" altLang="en-US" dirty="0">
                <a:cs typeface="Calibri" panose="020F0502020204030204" pitchFamily="34" charset="0"/>
              </a:rPr>
              <a:t>T is proportional to P</a:t>
            </a:r>
            <a:r>
              <a:rPr lang="en-US" altLang="en-US" sz="100" dirty="0">
                <a:cs typeface="Calibri" panose="020F0502020204030204" pitchFamily="34" charset="0"/>
              </a:rPr>
              <a:t> </a:t>
            </a:r>
            <a:r>
              <a:rPr lang="en-US" altLang="en-US" dirty="0">
                <a:cs typeface="Calibri" panose="020F0502020204030204" pitchFamily="34" charset="0"/>
              </a:rPr>
              <a:t>S activity in sample</a:t>
            </a:r>
          </a:p>
        </p:txBody>
      </p:sp>
    </p:spTree>
    <p:extLst>
      <p:ext uri="{BB962C8B-B14F-4D97-AF65-F5344CB8AC3E}">
        <p14:creationId xmlns:p14="http://schemas.microsoft.com/office/powerpoint/2010/main" val="99126482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09D66-B4D5-4EE4-9BB2-C859D40A033D}"/>
              </a:ext>
            </a:extLst>
          </p:cNvPr>
          <p:cNvSpPr>
            <a:spLocks noGrp="1"/>
          </p:cNvSpPr>
          <p:nvPr>
            <p:ph type="title"/>
          </p:nvPr>
        </p:nvSpPr>
        <p:spPr/>
        <p:txBody>
          <a:bodyPr/>
          <a:lstStyle/>
          <a:p>
            <a:r>
              <a:rPr lang="en-US" sz="3400" dirty="0"/>
              <a:t>Activated Protein C Resistance (A</a:t>
            </a:r>
            <a:r>
              <a:rPr lang="en-US" sz="100" dirty="0"/>
              <a:t> </a:t>
            </a:r>
            <a:r>
              <a:rPr lang="en-US" sz="3400" dirty="0"/>
              <a:t>P</a:t>
            </a:r>
            <a:r>
              <a:rPr lang="en-US" sz="100" dirty="0"/>
              <a:t> </a:t>
            </a:r>
            <a:r>
              <a:rPr lang="en-US" sz="3400" dirty="0"/>
              <a:t>C</a:t>
            </a:r>
            <a:r>
              <a:rPr lang="en-US" sz="100" dirty="0"/>
              <a:t> </a:t>
            </a:r>
            <a:r>
              <a:rPr lang="en-US" sz="3400" dirty="0"/>
              <a:t>R)</a:t>
            </a:r>
          </a:p>
        </p:txBody>
      </p:sp>
      <p:sp>
        <p:nvSpPr>
          <p:cNvPr id="3" name="Content Placeholder 2">
            <a:extLst>
              <a:ext uri="{FF2B5EF4-FFF2-40B4-BE49-F238E27FC236}">
                <a16:creationId xmlns:a16="http://schemas.microsoft.com/office/drawing/2014/main" id="{45BA6FBC-4E7E-48A6-BFA4-EBB5D919C198}"/>
              </a:ext>
            </a:extLst>
          </p:cNvPr>
          <p:cNvSpPr>
            <a:spLocks noGrp="1"/>
          </p:cNvSpPr>
          <p:nvPr>
            <p:ph sz="quarter" idx="13"/>
          </p:nvPr>
        </p:nvSpPr>
        <p:spPr>
          <a:xfrm>
            <a:off x="457199" y="2002375"/>
            <a:ext cx="8541657" cy="4855625"/>
          </a:xfrm>
        </p:spPr>
        <p:txBody>
          <a:bodyPr/>
          <a:lstStyle/>
          <a:p>
            <a:r>
              <a:rPr lang="en-US" altLang="en-US" sz="2200" dirty="0">
                <a:cs typeface="Calibri" panose="020F0502020204030204" pitchFamily="34" charset="0"/>
              </a:rPr>
              <a:t>One of the most common risk factors for thrombosis</a:t>
            </a:r>
          </a:p>
          <a:p>
            <a:pPr lvl="1"/>
            <a:r>
              <a:rPr lang="en-US" altLang="en-US" sz="2200" dirty="0">
                <a:cs typeface="Calibri" panose="020F0502020204030204" pitchFamily="34" charset="0"/>
              </a:rPr>
              <a:t>Presence of the factor V Leiden (F</a:t>
            </a:r>
            <a:r>
              <a:rPr lang="en-US" altLang="en-US" sz="100" dirty="0">
                <a:cs typeface="Calibri" panose="020F0502020204030204" pitchFamily="34" charset="0"/>
              </a:rPr>
              <a:t> </a:t>
            </a:r>
            <a:r>
              <a:rPr lang="en-US" altLang="en-US" sz="2200" dirty="0">
                <a:cs typeface="Calibri" panose="020F0502020204030204" pitchFamily="34" charset="0"/>
              </a:rPr>
              <a:t>V</a:t>
            </a:r>
            <a:r>
              <a:rPr lang="en-US" altLang="en-US" sz="100" dirty="0">
                <a:cs typeface="Calibri" panose="020F0502020204030204" pitchFamily="34" charset="0"/>
              </a:rPr>
              <a:t> </a:t>
            </a:r>
            <a:r>
              <a:rPr lang="en-US" altLang="en-US" sz="2200" dirty="0">
                <a:cs typeface="Calibri" panose="020F0502020204030204" pitchFamily="34" charset="0"/>
              </a:rPr>
              <a:t>L) mutation</a:t>
            </a:r>
          </a:p>
          <a:p>
            <a:pPr lvl="2"/>
            <a:r>
              <a:rPr lang="en-US" altLang="en-US" sz="2200" dirty="0">
                <a:cs typeface="Calibri" panose="020F0502020204030204" pitchFamily="34" charset="0"/>
              </a:rPr>
              <a:t>Results in resistance of F</a:t>
            </a:r>
            <a:r>
              <a:rPr lang="en-US" altLang="en-US" sz="100" dirty="0">
                <a:cs typeface="Calibri" panose="020F0502020204030204" pitchFamily="34" charset="0"/>
              </a:rPr>
              <a:t> </a:t>
            </a:r>
            <a:r>
              <a:rPr lang="en-US" altLang="en-US" sz="2200" dirty="0">
                <a:cs typeface="Calibri" panose="020F0502020204030204" pitchFamily="34" charset="0"/>
              </a:rPr>
              <a:t>V</a:t>
            </a:r>
            <a:r>
              <a:rPr lang="en-US" altLang="en-US" sz="100" dirty="0">
                <a:cs typeface="Calibri" panose="020F0502020204030204" pitchFamily="34" charset="0"/>
              </a:rPr>
              <a:t> </a:t>
            </a:r>
            <a:r>
              <a:rPr lang="en-US" altLang="en-US" sz="2200" dirty="0">
                <a:cs typeface="Calibri" panose="020F0502020204030204" pitchFamily="34" charset="0"/>
              </a:rPr>
              <a:t>a to degradation by A</a:t>
            </a:r>
            <a:r>
              <a:rPr lang="en-US" altLang="en-US" sz="100" dirty="0">
                <a:cs typeface="Calibri" panose="020F0502020204030204" pitchFamily="34" charset="0"/>
              </a:rPr>
              <a:t> </a:t>
            </a:r>
            <a:r>
              <a:rPr lang="en-US" altLang="en-US" sz="2200" dirty="0">
                <a:cs typeface="Calibri" panose="020F0502020204030204" pitchFamily="34" charset="0"/>
              </a:rPr>
              <a:t>P</a:t>
            </a:r>
            <a:r>
              <a:rPr lang="en-US" altLang="en-US" sz="100" dirty="0">
                <a:cs typeface="Calibri" panose="020F0502020204030204" pitchFamily="34" charset="0"/>
              </a:rPr>
              <a:t> </a:t>
            </a:r>
            <a:r>
              <a:rPr lang="en-US" altLang="en-US" sz="2200" dirty="0">
                <a:cs typeface="Calibri" panose="020F0502020204030204" pitchFamily="34" charset="0"/>
              </a:rPr>
              <a:t>C</a:t>
            </a:r>
          </a:p>
          <a:p>
            <a:r>
              <a:rPr lang="en-US" altLang="en-US" sz="2200" dirty="0">
                <a:cs typeface="Calibri" panose="020F0502020204030204" pitchFamily="34" charset="0"/>
              </a:rPr>
              <a:t>Clot-based assay principle</a:t>
            </a:r>
          </a:p>
          <a:p>
            <a:pPr lvl="1"/>
            <a:r>
              <a:rPr lang="en-US" altLang="en-US" sz="2200" dirty="0">
                <a:cs typeface="Calibri" panose="020F0502020204030204" pitchFamily="34" charset="0"/>
              </a:rPr>
              <a:t>Addition of A</a:t>
            </a:r>
            <a:r>
              <a:rPr lang="en-US" altLang="en-US" sz="100" dirty="0">
                <a:cs typeface="Calibri" panose="020F0502020204030204" pitchFamily="34" charset="0"/>
              </a:rPr>
              <a:t> </a:t>
            </a:r>
            <a:r>
              <a:rPr lang="en-US" altLang="en-US" sz="2200" dirty="0">
                <a:cs typeface="Calibri" panose="020F0502020204030204" pitchFamily="34" charset="0"/>
              </a:rPr>
              <a:t>P</a:t>
            </a:r>
            <a:r>
              <a:rPr lang="en-US" altLang="en-US" sz="100" dirty="0">
                <a:cs typeface="Calibri" panose="020F0502020204030204" pitchFamily="34" charset="0"/>
              </a:rPr>
              <a:t> </a:t>
            </a:r>
            <a:r>
              <a:rPr lang="en-US" altLang="en-US" sz="2200" dirty="0">
                <a:cs typeface="Calibri" panose="020F0502020204030204" pitchFamily="34" charset="0"/>
              </a:rPr>
              <a:t>C to plasma sample induces a prolongation of A</a:t>
            </a:r>
            <a:r>
              <a:rPr lang="en-US" altLang="en-US" sz="100" dirty="0">
                <a:cs typeface="Calibri" panose="020F0502020204030204" pitchFamily="34" charset="0"/>
              </a:rPr>
              <a:t> </a:t>
            </a:r>
            <a:r>
              <a:rPr lang="en-US" altLang="en-US" sz="2200" dirty="0">
                <a:cs typeface="Calibri" panose="020F0502020204030204" pitchFamily="34" charset="0"/>
              </a:rPr>
              <a:t>P</a:t>
            </a:r>
            <a:r>
              <a:rPr lang="en-US" altLang="en-US" sz="100" dirty="0">
                <a:cs typeface="Calibri" panose="020F0502020204030204" pitchFamily="34" charset="0"/>
              </a:rPr>
              <a:t> </a:t>
            </a:r>
            <a:r>
              <a:rPr lang="en-US" altLang="en-US" sz="2200" dirty="0">
                <a:cs typeface="Calibri" panose="020F0502020204030204" pitchFamily="34" charset="0"/>
              </a:rPr>
              <a:t>T</a:t>
            </a:r>
            <a:r>
              <a:rPr lang="en-US" altLang="en-US" sz="100" dirty="0">
                <a:cs typeface="Calibri" panose="020F0502020204030204" pitchFamily="34" charset="0"/>
              </a:rPr>
              <a:t> </a:t>
            </a:r>
            <a:r>
              <a:rPr lang="en-US" altLang="en-US" sz="2200" dirty="0" err="1">
                <a:cs typeface="Calibri" panose="020F0502020204030204" pitchFamily="34" charset="0"/>
              </a:rPr>
              <a:t>T</a:t>
            </a:r>
            <a:r>
              <a:rPr lang="en-US" altLang="en-US" sz="2200" dirty="0">
                <a:cs typeface="Calibri" panose="020F0502020204030204" pitchFamily="34" charset="0"/>
              </a:rPr>
              <a:t> mediated by inactivation of F</a:t>
            </a:r>
            <a:r>
              <a:rPr lang="en-US" altLang="en-US" sz="100" dirty="0">
                <a:cs typeface="Calibri" panose="020F0502020204030204" pitchFamily="34" charset="0"/>
              </a:rPr>
              <a:t> </a:t>
            </a:r>
            <a:r>
              <a:rPr lang="en-US" altLang="en-US" sz="2200" dirty="0">
                <a:cs typeface="Calibri" panose="020F0502020204030204" pitchFamily="34" charset="0"/>
              </a:rPr>
              <a:t>V</a:t>
            </a:r>
            <a:r>
              <a:rPr lang="en-US" altLang="en-US" sz="100" dirty="0">
                <a:cs typeface="Calibri" panose="020F0502020204030204" pitchFamily="34" charset="0"/>
              </a:rPr>
              <a:t> </a:t>
            </a:r>
            <a:r>
              <a:rPr lang="en-US" altLang="en-US" sz="2200" dirty="0">
                <a:cs typeface="Calibri" panose="020F0502020204030204" pitchFamily="34" charset="0"/>
              </a:rPr>
              <a:t>a and F</a:t>
            </a:r>
            <a:r>
              <a:rPr lang="en-US" altLang="en-US" sz="100" dirty="0">
                <a:cs typeface="Calibri" panose="020F0502020204030204" pitchFamily="34" charset="0"/>
              </a:rPr>
              <a:t> </a:t>
            </a:r>
            <a:r>
              <a:rPr lang="en-US" altLang="en-US" sz="2200" dirty="0">
                <a:cs typeface="Calibri" panose="020F0502020204030204" pitchFamily="34" charset="0"/>
              </a:rPr>
              <a:t>V</a:t>
            </a:r>
            <a:r>
              <a:rPr lang="en-US" altLang="en-US" sz="100" dirty="0">
                <a:cs typeface="Calibri" panose="020F0502020204030204" pitchFamily="34" charset="0"/>
              </a:rPr>
              <a:t> </a:t>
            </a:r>
            <a:r>
              <a:rPr lang="en-US" altLang="en-US" sz="2200" dirty="0">
                <a:cs typeface="Calibri" panose="020F0502020204030204" pitchFamily="34" charset="0"/>
                <a:sym typeface="WP MultinationalB Roman" pitchFamily="2" charset="2"/>
              </a:rPr>
              <a:t>I</a:t>
            </a:r>
            <a:r>
              <a:rPr lang="en-US" altLang="en-US" sz="100" dirty="0">
                <a:cs typeface="Calibri" panose="020F0502020204030204" pitchFamily="34" charset="0"/>
                <a:sym typeface="WP MultinationalB Roman" pitchFamily="2" charset="2"/>
              </a:rPr>
              <a:t> </a:t>
            </a:r>
            <a:r>
              <a:rPr lang="en-US" altLang="en-US" sz="2200" dirty="0" err="1">
                <a:cs typeface="Calibri" panose="020F0502020204030204" pitchFamily="34" charset="0"/>
                <a:sym typeface="WP MultinationalB Roman" pitchFamily="2" charset="2"/>
              </a:rPr>
              <a:t>I</a:t>
            </a:r>
            <a:r>
              <a:rPr lang="en-US" altLang="en-US" sz="100" dirty="0">
                <a:cs typeface="Calibri" panose="020F0502020204030204" pitchFamily="34" charset="0"/>
                <a:sym typeface="WP MultinationalB Roman" pitchFamily="2" charset="2"/>
              </a:rPr>
              <a:t> </a:t>
            </a:r>
            <a:r>
              <a:rPr lang="en-US" altLang="en-US" sz="2200" dirty="0" err="1">
                <a:cs typeface="Calibri" panose="020F0502020204030204" pitchFamily="34" charset="0"/>
                <a:sym typeface="WP MultinationalB Roman" pitchFamily="2" charset="2"/>
              </a:rPr>
              <a:t>I</a:t>
            </a:r>
            <a:r>
              <a:rPr lang="en-US" altLang="en-US" sz="100" dirty="0">
                <a:cs typeface="Calibri" panose="020F0502020204030204" pitchFamily="34" charset="0"/>
                <a:sym typeface="WP MultinationalB Roman" pitchFamily="2" charset="2"/>
              </a:rPr>
              <a:t> </a:t>
            </a:r>
            <a:r>
              <a:rPr lang="en-US" altLang="en-US" sz="2200" dirty="0">
                <a:cs typeface="Calibri" panose="020F0502020204030204" pitchFamily="34" charset="0"/>
                <a:sym typeface="WP MultinationalB Roman" pitchFamily="2" charset="2"/>
              </a:rPr>
              <a:t>a in plasma sample</a:t>
            </a:r>
          </a:p>
          <a:p>
            <a:pPr lvl="1"/>
            <a:r>
              <a:rPr lang="en-US" altLang="en-US" sz="2200" dirty="0">
                <a:cs typeface="Calibri" panose="020F0502020204030204" pitchFamily="34" charset="0"/>
                <a:sym typeface="WP MultinationalB Roman" pitchFamily="2" charset="2"/>
              </a:rPr>
              <a:t>Screening test-not a diagnostic for F</a:t>
            </a:r>
            <a:r>
              <a:rPr lang="en-US" altLang="en-US" sz="100" dirty="0">
                <a:cs typeface="Calibri" panose="020F0502020204030204" pitchFamily="34" charset="0"/>
                <a:sym typeface="WP MultinationalB Roman" pitchFamily="2" charset="2"/>
              </a:rPr>
              <a:t> </a:t>
            </a:r>
            <a:r>
              <a:rPr lang="en-US" altLang="en-US" sz="2200" dirty="0">
                <a:cs typeface="Calibri" panose="020F0502020204030204" pitchFamily="34" charset="0"/>
                <a:sym typeface="WP MultinationalB Roman" pitchFamily="2" charset="2"/>
              </a:rPr>
              <a:t>V</a:t>
            </a:r>
            <a:r>
              <a:rPr lang="en-US" altLang="en-US" sz="100" dirty="0">
                <a:cs typeface="Calibri" panose="020F0502020204030204" pitchFamily="34" charset="0"/>
                <a:sym typeface="WP MultinationalB Roman" pitchFamily="2" charset="2"/>
              </a:rPr>
              <a:t> </a:t>
            </a:r>
            <a:r>
              <a:rPr lang="en-US" altLang="en-US" sz="2200" dirty="0">
                <a:cs typeface="Calibri" panose="020F0502020204030204" pitchFamily="34" charset="0"/>
                <a:sym typeface="WP MultinationalB Roman" pitchFamily="2" charset="2"/>
              </a:rPr>
              <a:t>L</a:t>
            </a:r>
          </a:p>
          <a:p>
            <a:r>
              <a:rPr lang="en-US" altLang="en-US" sz="2200" dirty="0">
                <a:cs typeface="Calibri" panose="020F0502020204030204" pitchFamily="34" charset="0"/>
                <a:sym typeface="WP MultinationalB Roman" pitchFamily="2" charset="2"/>
              </a:rPr>
              <a:t>Diagnosis requires clotting and molecular (P</a:t>
            </a:r>
            <a:r>
              <a:rPr lang="en-US" altLang="en-US" sz="100" dirty="0">
                <a:cs typeface="Calibri" panose="020F0502020204030204" pitchFamily="34" charset="0"/>
                <a:sym typeface="WP MultinationalB Roman" pitchFamily="2" charset="2"/>
              </a:rPr>
              <a:t> </a:t>
            </a:r>
            <a:r>
              <a:rPr lang="en-US" altLang="en-US" sz="2200" dirty="0">
                <a:cs typeface="Calibri" panose="020F0502020204030204" pitchFamily="34" charset="0"/>
                <a:sym typeface="WP MultinationalB Roman" pitchFamily="2" charset="2"/>
              </a:rPr>
              <a:t>C</a:t>
            </a:r>
            <a:r>
              <a:rPr lang="en-US" altLang="en-US" sz="100" dirty="0">
                <a:cs typeface="Calibri" panose="020F0502020204030204" pitchFamily="34" charset="0"/>
                <a:sym typeface="WP MultinationalB Roman" pitchFamily="2" charset="2"/>
              </a:rPr>
              <a:t> </a:t>
            </a:r>
            <a:r>
              <a:rPr lang="en-US" altLang="en-US" sz="2200" dirty="0">
                <a:cs typeface="Calibri" panose="020F0502020204030204" pitchFamily="34" charset="0"/>
                <a:sym typeface="WP MultinationalB Roman" pitchFamily="2" charset="2"/>
              </a:rPr>
              <a:t>R) testing for F</a:t>
            </a:r>
            <a:r>
              <a:rPr lang="en-US" altLang="en-US" sz="100" dirty="0">
                <a:cs typeface="Calibri" panose="020F0502020204030204" pitchFamily="34" charset="0"/>
                <a:sym typeface="WP MultinationalB Roman" pitchFamily="2" charset="2"/>
              </a:rPr>
              <a:t> </a:t>
            </a:r>
            <a:r>
              <a:rPr lang="en-US" altLang="en-US" sz="2200" dirty="0">
                <a:cs typeface="Calibri" panose="020F0502020204030204" pitchFamily="34" charset="0"/>
                <a:sym typeface="WP MultinationalB Roman" pitchFamily="2" charset="2"/>
              </a:rPr>
              <a:t>V Leiden mutation</a:t>
            </a:r>
          </a:p>
          <a:p>
            <a:pPr lvl="1"/>
            <a:r>
              <a:rPr lang="en-US" altLang="en-US" sz="2200" dirty="0">
                <a:cs typeface="Calibri" panose="020F0502020204030204" pitchFamily="34" charset="0"/>
                <a:sym typeface="WP MultinationalB Roman" pitchFamily="2" charset="2"/>
              </a:rPr>
              <a:t>10% of patients with A</a:t>
            </a:r>
            <a:r>
              <a:rPr lang="en-US" altLang="en-US" sz="100" dirty="0">
                <a:cs typeface="Calibri" panose="020F0502020204030204" pitchFamily="34" charset="0"/>
                <a:sym typeface="WP MultinationalB Roman" pitchFamily="2" charset="2"/>
              </a:rPr>
              <a:t> </a:t>
            </a:r>
            <a:r>
              <a:rPr lang="en-US" altLang="en-US" sz="2200" dirty="0">
                <a:cs typeface="Calibri" panose="020F0502020204030204" pitchFamily="34" charset="0"/>
                <a:sym typeface="WP MultinationalB Roman" pitchFamily="2" charset="2"/>
              </a:rPr>
              <a:t>P</a:t>
            </a:r>
            <a:r>
              <a:rPr lang="en-US" altLang="en-US" sz="100" dirty="0">
                <a:cs typeface="Calibri" panose="020F0502020204030204" pitchFamily="34" charset="0"/>
                <a:sym typeface="WP MultinationalB Roman" pitchFamily="2" charset="2"/>
              </a:rPr>
              <a:t> </a:t>
            </a:r>
            <a:r>
              <a:rPr lang="en-US" altLang="en-US" sz="2200" dirty="0">
                <a:cs typeface="Calibri" panose="020F0502020204030204" pitchFamily="34" charset="0"/>
                <a:sym typeface="WP MultinationalB Roman" pitchFamily="2" charset="2"/>
              </a:rPr>
              <a:t>C</a:t>
            </a:r>
            <a:r>
              <a:rPr lang="en-US" altLang="en-US" sz="100" dirty="0">
                <a:cs typeface="Calibri" panose="020F0502020204030204" pitchFamily="34" charset="0"/>
                <a:sym typeface="WP MultinationalB Roman" pitchFamily="2" charset="2"/>
              </a:rPr>
              <a:t> </a:t>
            </a:r>
            <a:r>
              <a:rPr lang="en-US" altLang="en-US" sz="2200" dirty="0">
                <a:cs typeface="Calibri" panose="020F0502020204030204" pitchFamily="34" charset="0"/>
                <a:sym typeface="WP MultinationalB Roman" pitchFamily="2" charset="2"/>
              </a:rPr>
              <a:t>R have mutations other than F</a:t>
            </a:r>
            <a:r>
              <a:rPr lang="en-US" altLang="en-US" sz="100" dirty="0">
                <a:cs typeface="Calibri" panose="020F0502020204030204" pitchFamily="34" charset="0"/>
                <a:sym typeface="WP MultinationalB Roman" pitchFamily="2" charset="2"/>
              </a:rPr>
              <a:t> </a:t>
            </a:r>
            <a:r>
              <a:rPr lang="en-US" altLang="en-US" sz="2200" dirty="0">
                <a:cs typeface="Calibri" panose="020F0502020204030204" pitchFamily="34" charset="0"/>
                <a:sym typeface="WP MultinationalB Roman" pitchFamily="2" charset="2"/>
              </a:rPr>
              <a:t>V Leiden</a:t>
            </a:r>
            <a:endParaRPr lang="en-US" altLang="en-US" sz="2200" dirty="0">
              <a:cs typeface="Calibri" panose="020F0502020204030204" pitchFamily="34" charset="0"/>
            </a:endParaRPr>
          </a:p>
        </p:txBody>
      </p:sp>
    </p:spTree>
    <p:extLst>
      <p:ext uri="{BB962C8B-B14F-4D97-AF65-F5344CB8AC3E}">
        <p14:creationId xmlns:p14="http://schemas.microsoft.com/office/powerpoint/2010/main" val="404062774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A2EFC-0275-4E3D-AFE5-2E905A6FE51D}"/>
              </a:ext>
            </a:extLst>
          </p:cNvPr>
          <p:cNvSpPr>
            <a:spLocks noGrp="1"/>
          </p:cNvSpPr>
          <p:nvPr>
            <p:ph type="title"/>
          </p:nvPr>
        </p:nvSpPr>
        <p:spPr/>
        <p:txBody>
          <a:bodyPr/>
          <a:lstStyle/>
          <a:p>
            <a:r>
              <a:rPr lang="en-US" dirty="0"/>
              <a:t>Prothrombin G20210A</a:t>
            </a:r>
          </a:p>
        </p:txBody>
      </p:sp>
      <p:sp>
        <p:nvSpPr>
          <p:cNvPr id="3" name="Content Placeholder 2">
            <a:extLst>
              <a:ext uri="{FF2B5EF4-FFF2-40B4-BE49-F238E27FC236}">
                <a16:creationId xmlns:a16="http://schemas.microsoft.com/office/drawing/2014/main" id="{9236BC80-661E-4D4F-A250-4F28AA7D4C6C}"/>
              </a:ext>
            </a:extLst>
          </p:cNvPr>
          <p:cNvSpPr>
            <a:spLocks noGrp="1"/>
          </p:cNvSpPr>
          <p:nvPr>
            <p:ph sz="quarter" idx="13"/>
          </p:nvPr>
        </p:nvSpPr>
        <p:spPr>
          <a:xfrm>
            <a:off x="457200" y="1928859"/>
            <a:ext cx="8229600" cy="4434275"/>
          </a:xfrm>
        </p:spPr>
        <p:txBody>
          <a:bodyPr/>
          <a:lstStyle/>
          <a:p>
            <a:r>
              <a:rPr lang="en-US" altLang="en-US" dirty="0">
                <a:cs typeface="Calibri" panose="020F0502020204030204" pitchFamily="34" charset="0"/>
              </a:rPr>
              <a:t>Prothrombin G20210A mutation</a:t>
            </a:r>
          </a:p>
          <a:p>
            <a:pPr lvl="1"/>
            <a:r>
              <a:rPr lang="en-US" altLang="en-US" dirty="0">
                <a:cs typeface="Calibri" panose="020F0502020204030204" pitchFamily="34" charset="0"/>
              </a:rPr>
              <a:t>Patients heterozygous for mutation can have prothrombin levels up to 30% higher than noncarriers</a:t>
            </a:r>
          </a:p>
          <a:p>
            <a:pPr lvl="1"/>
            <a:r>
              <a:rPr lang="en-US" altLang="en-US" dirty="0">
                <a:cs typeface="Calibri" panose="020F0502020204030204" pitchFamily="34" charset="0"/>
              </a:rPr>
              <a:t>Clot-based tests unreliable</a:t>
            </a:r>
          </a:p>
          <a:p>
            <a:pPr lvl="1"/>
            <a:r>
              <a:rPr lang="en-US" altLang="en-US" dirty="0">
                <a:cs typeface="Calibri" panose="020F0502020204030204" pitchFamily="34" charset="0"/>
              </a:rPr>
              <a:t>Genetic screening</a:t>
            </a:r>
          </a:p>
        </p:txBody>
      </p:sp>
    </p:spTree>
    <p:extLst>
      <p:ext uri="{BB962C8B-B14F-4D97-AF65-F5344CB8AC3E}">
        <p14:creationId xmlns:p14="http://schemas.microsoft.com/office/powerpoint/2010/main" val="156137329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1E7698-770C-4682-BDF0-130FCA7DF413}"/>
              </a:ext>
            </a:extLst>
          </p:cNvPr>
          <p:cNvSpPr>
            <a:spLocks noGrp="1"/>
          </p:cNvSpPr>
          <p:nvPr>
            <p:ph type="title"/>
          </p:nvPr>
        </p:nvSpPr>
        <p:spPr/>
        <p:txBody>
          <a:bodyPr/>
          <a:lstStyle/>
          <a:p>
            <a:r>
              <a:rPr lang="en-US" dirty="0"/>
              <a:t>Additional Testing for Thrombosis</a:t>
            </a:r>
          </a:p>
        </p:txBody>
      </p:sp>
      <p:sp>
        <p:nvSpPr>
          <p:cNvPr id="6" name="Content Placeholder 5">
            <a:extLst>
              <a:ext uri="{FF2B5EF4-FFF2-40B4-BE49-F238E27FC236}">
                <a16:creationId xmlns:a16="http://schemas.microsoft.com/office/drawing/2014/main" id="{CC16D7AA-0AB3-4BCB-9A98-C9478B21E3D7}"/>
              </a:ext>
            </a:extLst>
          </p:cNvPr>
          <p:cNvSpPr>
            <a:spLocks noGrp="1"/>
          </p:cNvSpPr>
          <p:nvPr>
            <p:ph sz="quarter" idx="13"/>
          </p:nvPr>
        </p:nvSpPr>
        <p:spPr>
          <a:xfrm>
            <a:off x="457200" y="1937326"/>
            <a:ext cx="8229600" cy="4434275"/>
          </a:xfrm>
        </p:spPr>
        <p:txBody>
          <a:bodyPr/>
          <a:lstStyle/>
          <a:p>
            <a:r>
              <a:rPr lang="en-US" altLang="en-US" dirty="0"/>
              <a:t>Other testing for thrombosis</a:t>
            </a:r>
          </a:p>
          <a:p>
            <a:pPr lvl="1"/>
            <a:r>
              <a:rPr lang="en-US" altLang="en-US" dirty="0"/>
              <a:t>Plasminogen</a:t>
            </a:r>
          </a:p>
          <a:p>
            <a:pPr lvl="1"/>
            <a:r>
              <a:rPr lang="el-GR" altLang="en-US" i="1" dirty="0">
                <a:cs typeface="Times New Roman" panose="02020603050405020304" pitchFamily="18" charset="0"/>
              </a:rPr>
              <a:t>α</a:t>
            </a:r>
            <a:r>
              <a:rPr lang="en-US" altLang="en-US" dirty="0"/>
              <a:t>2 antiplasmin activity (</a:t>
            </a:r>
            <a:r>
              <a:rPr lang="el-GR" altLang="en-US" i="1" dirty="0">
                <a:cs typeface="Times New Roman" panose="02020603050405020304" pitchFamily="18" charset="0"/>
              </a:rPr>
              <a:t>α</a:t>
            </a:r>
            <a:r>
              <a:rPr lang="en-US" altLang="en-US" dirty="0"/>
              <a:t>2-antiplasmin)</a:t>
            </a:r>
          </a:p>
          <a:p>
            <a:pPr lvl="1"/>
            <a:r>
              <a:rPr lang="en-US" altLang="en-US" dirty="0"/>
              <a:t>Plasmin-</a:t>
            </a:r>
            <a:r>
              <a:rPr lang="el-GR" altLang="en-US" i="1" dirty="0">
                <a:cs typeface="Times New Roman" panose="02020603050405020304" pitchFamily="18" charset="0"/>
              </a:rPr>
              <a:t>α</a:t>
            </a:r>
            <a:r>
              <a:rPr lang="en-US" altLang="en-US" dirty="0"/>
              <a:t>2-antiplasmin (P</a:t>
            </a:r>
            <a:r>
              <a:rPr lang="en-US" altLang="en-US" sz="100" dirty="0"/>
              <a:t> </a:t>
            </a:r>
            <a:r>
              <a:rPr lang="en-US" altLang="en-US" dirty="0"/>
              <a:t>A</a:t>
            </a:r>
            <a:r>
              <a:rPr lang="en-US" altLang="en-US" sz="100" dirty="0"/>
              <a:t> </a:t>
            </a:r>
            <a:r>
              <a:rPr lang="en-US" altLang="en-US" dirty="0"/>
              <a:t>P) Complex</a:t>
            </a:r>
          </a:p>
          <a:p>
            <a:pPr lvl="1"/>
            <a:r>
              <a:rPr lang="en-US" altLang="en-US" dirty="0"/>
              <a:t>Plasminogen activator inhibitor (P</a:t>
            </a:r>
            <a:r>
              <a:rPr lang="en-US" altLang="en-US" sz="100" dirty="0"/>
              <a:t> </a:t>
            </a:r>
            <a:r>
              <a:rPr lang="en-US" altLang="en-US" dirty="0"/>
              <a:t>A</a:t>
            </a:r>
            <a:r>
              <a:rPr lang="en-US" altLang="en-US" sz="100" dirty="0"/>
              <a:t> </a:t>
            </a:r>
            <a:r>
              <a:rPr lang="en-US" altLang="en-US" dirty="0"/>
              <a:t>I-1)</a:t>
            </a:r>
          </a:p>
          <a:p>
            <a:pPr lvl="1"/>
            <a:r>
              <a:rPr lang="en-US" altLang="en-US" dirty="0"/>
              <a:t>Tissue plasminogen activator (t</a:t>
            </a:r>
            <a:r>
              <a:rPr lang="en-US" altLang="en-US" sz="100" dirty="0"/>
              <a:t> </a:t>
            </a:r>
            <a:r>
              <a:rPr lang="en-US" altLang="en-US" dirty="0"/>
              <a:t>P</a:t>
            </a:r>
            <a:r>
              <a:rPr lang="en-US" altLang="en-US" sz="100" dirty="0"/>
              <a:t> </a:t>
            </a:r>
            <a:r>
              <a:rPr lang="en-US" altLang="en-US" dirty="0"/>
              <a:t>A)</a:t>
            </a:r>
          </a:p>
          <a:p>
            <a:pPr lvl="1"/>
            <a:r>
              <a:rPr lang="en-US" altLang="en-US" dirty="0"/>
              <a:t>Thrombin activatable fibrinolysis Inhibitor (T</a:t>
            </a:r>
            <a:r>
              <a:rPr lang="en-US" altLang="en-US" sz="100" dirty="0"/>
              <a:t> </a:t>
            </a:r>
            <a:r>
              <a:rPr lang="en-US" altLang="en-US" dirty="0"/>
              <a:t>A</a:t>
            </a:r>
            <a:r>
              <a:rPr lang="en-US" altLang="en-US" sz="100" dirty="0"/>
              <a:t> </a:t>
            </a:r>
            <a:r>
              <a:rPr lang="en-US" altLang="en-US" dirty="0"/>
              <a:t>F</a:t>
            </a:r>
            <a:r>
              <a:rPr lang="en-US" altLang="en-US" sz="100" dirty="0"/>
              <a:t> </a:t>
            </a:r>
            <a:r>
              <a:rPr lang="en-US" altLang="en-US" dirty="0"/>
              <a:t>I)</a:t>
            </a:r>
          </a:p>
        </p:txBody>
      </p:sp>
    </p:spTree>
    <p:extLst>
      <p:ext uri="{BB962C8B-B14F-4D97-AF65-F5344CB8AC3E}">
        <p14:creationId xmlns:p14="http://schemas.microsoft.com/office/powerpoint/2010/main" val="134231367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425F2-4DDC-402F-8224-435EC09C42E9}"/>
              </a:ext>
            </a:extLst>
          </p:cNvPr>
          <p:cNvSpPr>
            <a:spLocks noGrp="1"/>
          </p:cNvSpPr>
          <p:nvPr>
            <p:ph type="ctrTitle"/>
          </p:nvPr>
        </p:nvSpPr>
        <p:spPr/>
        <p:txBody>
          <a:bodyPr>
            <a:normAutofit fontScale="90000"/>
          </a:bodyPr>
          <a:lstStyle/>
          <a:p>
            <a:r>
              <a:rPr lang="en-US" dirty="0"/>
              <a:t>Molecular Markers of Hemostatic Activation</a:t>
            </a:r>
          </a:p>
        </p:txBody>
      </p:sp>
    </p:spTree>
    <p:extLst>
      <p:ext uri="{BB962C8B-B14F-4D97-AF65-F5344CB8AC3E}">
        <p14:creationId xmlns:p14="http://schemas.microsoft.com/office/powerpoint/2010/main" val="150404378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C9F037-19BB-48AD-884D-A9DA2D6DF89E}"/>
              </a:ext>
            </a:extLst>
          </p:cNvPr>
          <p:cNvSpPr>
            <a:spLocks noGrp="1"/>
          </p:cNvSpPr>
          <p:nvPr>
            <p:ph type="title"/>
          </p:nvPr>
        </p:nvSpPr>
        <p:spPr/>
        <p:txBody>
          <a:bodyPr/>
          <a:lstStyle/>
          <a:p>
            <a:r>
              <a:rPr lang="en-US" sz="3400" dirty="0"/>
              <a:t>Molecular Markers of Hemostatic Activation </a:t>
            </a:r>
            <a:r>
              <a:rPr lang="en-US" sz="2000" b="0" dirty="0"/>
              <a:t>(1 of 2)</a:t>
            </a:r>
          </a:p>
        </p:txBody>
      </p:sp>
      <p:sp>
        <p:nvSpPr>
          <p:cNvPr id="6" name="Content Placeholder 5">
            <a:extLst>
              <a:ext uri="{FF2B5EF4-FFF2-40B4-BE49-F238E27FC236}">
                <a16:creationId xmlns:a16="http://schemas.microsoft.com/office/drawing/2014/main" id="{1EC5C77B-56F0-40DF-A34D-04E96855D0C7}"/>
              </a:ext>
            </a:extLst>
          </p:cNvPr>
          <p:cNvSpPr>
            <a:spLocks noGrp="1"/>
          </p:cNvSpPr>
          <p:nvPr>
            <p:ph sz="quarter" idx="13"/>
          </p:nvPr>
        </p:nvSpPr>
        <p:spPr>
          <a:xfrm>
            <a:off x="457200" y="1869593"/>
            <a:ext cx="8229600" cy="4434275"/>
          </a:xfrm>
        </p:spPr>
        <p:txBody>
          <a:bodyPr/>
          <a:lstStyle/>
          <a:p>
            <a:r>
              <a:rPr lang="en-US" altLang="en-US" dirty="0">
                <a:cs typeface="Calibri" panose="020F0502020204030204" pitchFamily="34" charset="0"/>
              </a:rPr>
              <a:t>Molecular markers of:</a:t>
            </a:r>
          </a:p>
          <a:p>
            <a:pPr lvl="1"/>
            <a:r>
              <a:rPr lang="en-US" altLang="en-US" dirty="0">
                <a:cs typeface="Calibri" panose="020F0502020204030204" pitchFamily="34" charset="0"/>
              </a:rPr>
              <a:t>Platelet activation</a:t>
            </a:r>
          </a:p>
          <a:p>
            <a:pPr lvl="1"/>
            <a:r>
              <a:rPr lang="en-US" altLang="en-US" dirty="0">
                <a:cs typeface="Calibri" panose="020F0502020204030204" pitchFamily="34" charset="0"/>
              </a:rPr>
              <a:t>Generation of coagulation enzymes</a:t>
            </a:r>
          </a:p>
          <a:p>
            <a:pPr lvl="1"/>
            <a:r>
              <a:rPr lang="en-US" altLang="en-US" dirty="0">
                <a:cs typeface="Calibri" panose="020F0502020204030204" pitchFamily="34" charset="0"/>
              </a:rPr>
              <a:t>Products of intravascular fibrin formation or dissolution</a:t>
            </a:r>
          </a:p>
          <a:p>
            <a:r>
              <a:rPr lang="en-US" altLang="en-US" dirty="0">
                <a:cs typeface="Calibri" panose="020F0502020204030204" pitchFamily="34" charset="0"/>
              </a:rPr>
              <a:t>Useful for early detection of:</a:t>
            </a:r>
          </a:p>
          <a:p>
            <a:pPr lvl="1"/>
            <a:r>
              <a:rPr lang="en-US" altLang="en-US" dirty="0">
                <a:cs typeface="Calibri" panose="020F0502020204030204" pitchFamily="34" charset="0"/>
              </a:rPr>
              <a:t>Platelet-driven and coagulation-driven disorders</a:t>
            </a:r>
          </a:p>
          <a:p>
            <a:r>
              <a:rPr lang="en-US" altLang="en-US" dirty="0">
                <a:cs typeface="Calibri" panose="020F0502020204030204" pitchFamily="34" charset="0"/>
              </a:rPr>
              <a:t>Improve medical care for:</a:t>
            </a:r>
          </a:p>
          <a:p>
            <a:pPr lvl="1"/>
            <a:r>
              <a:rPr lang="en-US" altLang="en-US" dirty="0">
                <a:cs typeface="Calibri" panose="020F0502020204030204" pitchFamily="34" charset="0"/>
              </a:rPr>
              <a:t>Thrombotic and fibrinolytic disease</a:t>
            </a:r>
          </a:p>
          <a:p>
            <a:r>
              <a:rPr lang="en-US" altLang="en-US" dirty="0">
                <a:cs typeface="Calibri" panose="020F0502020204030204" pitchFamily="34" charset="0"/>
              </a:rPr>
              <a:t>Testing is not routine</a:t>
            </a:r>
          </a:p>
        </p:txBody>
      </p:sp>
    </p:spTree>
    <p:extLst>
      <p:ext uri="{BB962C8B-B14F-4D97-AF65-F5344CB8AC3E}">
        <p14:creationId xmlns:p14="http://schemas.microsoft.com/office/powerpoint/2010/main" val="138133559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C9F037-19BB-48AD-884D-A9DA2D6DF89E}"/>
              </a:ext>
            </a:extLst>
          </p:cNvPr>
          <p:cNvSpPr>
            <a:spLocks noGrp="1"/>
          </p:cNvSpPr>
          <p:nvPr>
            <p:ph type="title"/>
          </p:nvPr>
        </p:nvSpPr>
        <p:spPr/>
        <p:txBody>
          <a:bodyPr/>
          <a:lstStyle/>
          <a:p>
            <a:r>
              <a:rPr lang="en-US" sz="3400" dirty="0"/>
              <a:t>Molecular Markers of Hemostatic Activation </a:t>
            </a:r>
            <a:r>
              <a:rPr lang="en-US" sz="2000" b="0" dirty="0"/>
              <a:t>(2 of 2)</a:t>
            </a:r>
          </a:p>
        </p:txBody>
      </p:sp>
      <p:sp>
        <p:nvSpPr>
          <p:cNvPr id="6" name="Content Placeholder 5">
            <a:extLst>
              <a:ext uri="{FF2B5EF4-FFF2-40B4-BE49-F238E27FC236}">
                <a16:creationId xmlns:a16="http://schemas.microsoft.com/office/drawing/2014/main" id="{1EC5C77B-56F0-40DF-A34D-04E96855D0C7}"/>
              </a:ext>
            </a:extLst>
          </p:cNvPr>
          <p:cNvSpPr>
            <a:spLocks noGrp="1"/>
          </p:cNvSpPr>
          <p:nvPr>
            <p:ph sz="quarter" idx="13"/>
          </p:nvPr>
        </p:nvSpPr>
        <p:spPr>
          <a:xfrm>
            <a:off x="457200" y="1890230"/>
            <a:ext cx="8324850" cy="4752399"/>
          </a:xfrm>
        </p:spPr>
        <p:txBody>
          <a:bodyPr/>
          <a:lstStyle/>
          <a:p>
            <a:r>
              <a:rPr lang="en-US" altLang="en-US" sz="2200" dirty="0">
                <a:cs typeface="Calibri" panose="020F0502020204030204" pitchFamily="34" charset="0"/>
              </a:rPr>
              <a:t>Process of activating coagulation</a:t>
            </a:r>
          </a:p>
          <a:p>
            <a:pPr lvl="1"/>
            <a:r>
              <a:rPr lang="en-US" altLang="en-US" sz="2200" dirty="0">
                <a:cs typeface="Calibri" panose="020F0502020204030204" pitchFamily="34" charset="0"/>
              </a:rPr>
              <a:t>Converts a number of zymogens to active serine proteases</a:t>
            </a:r>
          </a:p>
          <a:p>
            <a:pPr lvl="1"/>
            <a:r>
              <a:rPr lang="en-US" altLang="en-US" sz="2200" dirty="0">
                <a:cs typeface="Calibri" panose="020F0502020204030204" pitchFamily="34" charset="0"/>
              </a:rPr>
              <a:t>Direct measurements of most hemostatic enzymes in vivo not possible</a:t>
            </a:r>
          </a:p>
          <a:p>
            <a:pPr lvl="2"/>
            <a:r>
              <a:rPr lang="en-US" altLang="en-US" sz="2200" dirty="0">
                <a:cs typeface="Calibri" panose="020F0502020204030204" pitchFamily="34" charset="0"/>
              </a:rPr>
              <a:t>Naturally occurring protease inhibitors</a:t>
            </a:r>
          </a:p>
          <a:p>
            <a:pPr lvl="1"/>
            <a:r>
              <a:rPr lang="en-US" altLang="en-US" sz="2200" dirty="0">
                <a:cs typeface="Calibri" panose="020F0502020204030204" pitchFamily="34" charset="0"/>
              </a:rPr>
              <a:t>Activation peptides released on activation can be measured by immunochemical assays (R</a:t>
            </a:r>
            <a:r>
              <a:rPr lang="en-US" altLang="en-US" sz="100" dirty="0">
                <a:cs typeface="Calibri" panose="020F0502020204030204" pitchFamily="34" charset="0"/>
              </a:rPr>
              <a:t> </a:t>
            </a:r>
            <a:r>
              <a:rPr lang="en-US" altLang="en-US" sz="2200" dirty="0">
                <a:cs typeface="Calibri" panose="020F0502020204030204" pitchFamily="34" charset="0"/>
              </a:rPr>
              <a:t>I</a:t>
            </a:r>
            <a:r>
              <a:rPr lang="en-US" altLang="en-US" sz="100" dirty="0">
                <a:cs typeface="Calibri" panose="020F0502020204030204" pitchFamily="34" charset="0"/>
              </a:rPr>
              <a:t> </a:t>
            </a:r>
            <a:r>
              <a:rPr lang="en-US" altLang="en-US" sz="2200" dirty="0">
                <a:cs typeface="Calibri" panose="020F0502020204030204" pitchFamily="34" charset="0"/>
              </a:rPr>
              <a:t>A, E</a:t>
            </a:r>
            <a:r>
              <a:rPr lang="en-US" altLang="en-US" sz="100" dirty="0">
                <a:cs typeface="Calibri" panose="020F0502020204030204" pitchFamily="34" charset="0"/>
              </a:rPr>
              <a:t> </a:t>
            </a:r>
            <a:r>
              <a:rPr lang="en-US" altLang="en-US" sz="2200" dirty="0">
                <a:cs typeface="Calibri" panose="020F0502020204030204" pitchFamily="34" charset="0"/>
              </a:rPr>
              <a:t>L</a:t>
            </a:r>
            <a:r>
              <a:rPr lang="en-US" altLang="en-US" sz="100" dirty="0">
                <a:cs typeface="Calibri" panose="020F0502020204030204" pitchFamily="34" charset="0"/>
              </a:rPr>
              <a:t> </a:t>
            </a:r>
            <a:r>
              <a:rPr lang="en-US" altLang="en-US" sz="2200" dirty="0">
                <a:cs typeface="Calibri" panose="020F0502020204030204" pitchFamily="34" charset="0"/>
              </a:rPr>
              <a:t>I</a:t>
            </a:r>
            <a:r>
              <a:rPr lang="en-US" altLang="en-US" sz="100" dirty="0">
                <a:cs typeface="Calibri" panose="020F0502020204030204" pitchFamily="34" charset="0"/>
              </a:rPr>
              <a:t> </a:t>
            </a:r>
            <a:r>
              <a:rPr lang="en-US" altLang="en-US" sz="2200" dirty="0">
                <a:cs typeface="Calibri" panose="020F0502020204030204" pitchFamily="34" charset="0"/>
              </a:rPr>
              <a:t>S</a:t>
            </a:r>
            <a:r>
              <a:rPr lang="en-US" altLang="en-US" sz="100" dirty="0">
                <a:cs typeface="Calibri" panose="020F0502020204030204" pitchFamily="34" charset="0"/>
              </a:rPr>
              <a:t> </a:t>
            </a:r>
            <a:r>
              <a:rPr lang="en-US" altLang="en-US" sz="2200" dirty="0">
                <a:cs typeface="Calibri" panose="020F0502020204030204" pitchFamily="34" charset="0"/>
              </a:rPr>
              <a:t>A)</a:t>
            </a:r>
          </a:p>
          <a:p>
            <a:pPr lvl="1"/>
            <a:r>
              <a:rPr lang="en-US" altLang="en-US" sz="2200" dirty="0">
                <a:cs typeface="Calibri" panose="020F0502020204030204" pitchFamily="34" charset="0"/>
              </a:rPr>
              <a:t>Enzyme-inhibitor complex can be measured by similar immunochemical methods</a:t>
            </a:r>
          </a:p>
          <a:p>
            <a:pPr lvl="1"/>
            <a:r>
              <a:rPr lang="en-US" altLang="en-US" sz="2200" dirty="0">
                <a:cs typeface="Calibri" panose="020F0502020204030204" pitchFamily="34" charset="0"/>
              </a:rPr>
              <a:t>Routine laboratories do not offer these due to</a:t>
            </a:r>
          </a:p>
          <a:p>
            <a:pPr lvl="2"/>
            <a:r>
              <a:rPr lang="en-US" altLang="en-US" sz="2200" dirty="0">
                <a:cs typeface="Calibri" panose="020F0502020204030204" pitchFamily="34" charset="0"/>
              </a:rPr>
              <a:t>High cost and low volume of test requests</a:t>
            </a:r>
          </a:p>
        </p:txBody>
      </p:sp>
    </p:spTree>
    <p:extLst>
      <p:ext uri="{BB962C8B-B14F-4D97-AF65-F5344CB8AC3E}">
        <p14:creationId xmlns:p14="http://schemas.microsoft.com/office/powerpoint/2010/main" val="408067169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BB3DE-8EC3-4166-B0DC-ABD3D95053BD}"/>
              </a:ext>
            </a:extLst>
          </p:cNvPr>
          <p:cNvSpPr>
            <a:spLocks noGrp="1"/>
          </p:cNvSpPr>
          <p:nvPr>
            <p:ph type="title"/>
          </p:nvPr>
        </p:nvSpPr>
        <p:spPr/>
        <p:txBody>
          <a:bodyPr/>
          <a:lstStyle/>
          <a:p>
            <a:r>
              <a:rPr lang="en-US" sz="3400" dirty="0"/>
              <a:t>Table 36-10 Immunochemical Markers of Hemostatic Activation</a:t>
            </a:r>
          </a:p>
        </p:txBody>
      </p:sp>
      <p:graphicFrame>
        <p:nvGraphicFramePr>
          <p:cNvPr id="4" name="Table 3">
            <a:extLst>
              <a:ext uri="{FF2B5EF4-FFF2-40B4-BE49-F238E27FC236}">
                <a16:creationId xmlns:a16="http://schemas.microsoft.com/office/drawing/2014/main" id="{0D6AE0F1-B04F-4E52-A38D-E32E74ABB53D}"/>
              </a:ext>
            </a:extLst>
          </p:cNvPr>
          <p:cNvGraphicFramePr>
            <a:graphicFrameLocks noGrp="1"/>
          </p:cNvGraphicFramePr>
          <p:nvPr>
            <p:extLst>
              <p:ext uri="{D42A27DB-BD31-4B8C-83A1-F6EECF244321}">
                <p14:modId xmlns:p14="http://schemas.microsoft.com/office/powerpoint/2010/main" val="2025718747"/>
              </p:ext>
            </p:extLst>
          </p:nvPr>
        </p:nvGraphicFramePr>
        <p:xfrm>
          <a:off x="457200" y="1734141"/>
          <a:ext cx="8048170" cy="4577058"/>
        </p:xfrm>
        <a:graphic>
          <a:graphicData uri="http://schemas.openxmlformats.org/drawingml/2006/table">
            <a:tbl>
              <a:tblPr firstRow="1" bandRow="1">
                <a:tableStyleId>{2D5ABB26-0587-4C30-8999-92F81FD0307C}</a:tableStyleId>
              </a:tblPr>
              <a:tblGrid>
                <a:gridCol w="3314371">
                  <a:extLst>
                    <a:ext uri="{9D8B030D-6E8A-4147-A177-3AD203B41FA5}">
                      <a16:colId xmlns:a16="http://schemas.microsoft.com/office/drawing/2014/main" val="3926928422"/>
                    </a:ext>
                  </a:extLst>
                </a:gridCol>
                <a:gridCol w="4733799">
                  <a:extLst>
                    <a:ext uri="{9D8B030D-6E8A-4147-A177-3AD203B41FA5}">
                      <a16:colId xmlns:a16="http://schemas.microsoft.com/office/drawing/2014/main" val="2837190353"/>
                    </a:ext>
                  </a:extLst>
                </a:gridCol>
              </a:tblGrid>
              <a:tr h="328146">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Coagulation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120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 </a:t>
                      </a:r>
                      <a:r>
                        <a:rPr lang="en-US" sz="1600" b="0" dirty="0">
                          <a:solidFill>
                            <a:schemeClr val="bg1"/>
                          </a:solidFill>
                          <a:effectLst/>
                          <a:latin typeface="+mn-lt"/>
                          <a:ea typeface="Times New Roman" panose="02020603050405020304" pitchFamily="18" charset="0"/>
                          <a:cs typeface="Times New Roman" panose="02020603050405020304" pitchFamily="18" charset="0"/>
                        </a:rPr>
                        <a:t>Blank</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4487044"/>
                  </a:ext>
                </a:extLst>
              </a:tr>
              <a:tr h="267761">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Activation peptides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Factor I</a:t>
                      </a:r>
                      <a:r>
                        <a:rPr lang="en-US" sz="100" dirty="0">
                          <a:solidFill>
                            <a:srgbClr val="000000"/>
                          </a:solidFill>
                          <a:effectLst/>
                          <a:latin typeface="+mn-lt"/>
                          <a:ea typeface="Times New Roman" panose="02020603050405020304" pitchFamily="18" charset="0"/>
                          <a:cs typeface="Times New Roman" panose="02020603050405020304" pitchFamily="18" charset="0"/>
                        </a:rPr>
                        <a:t> </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600" dirty="0">
                          <a:solidFill>
                            <a:srgbClr val="000000"/>
                          </a:solidFill>
                          <a:effectLst/>
                          <a:latin typeface="+mn-lt"/>
                          <a:ea typeface="Times New Roman" panose="02020603050405020304" pitchFamily="18" charset="0"/>
                          <a:cs typeface="Times New Roman" panose="02020603050405020304" pitchFamily="18" charset="0"/>
                        </a:rPr>
                        <a:t>X activation peptide</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7183043"/>
                  </a:ext>
                </a:extLst>
              </a:tr>
              <a:tr h="267761">
                <a:tc>
                  <a:txBody>
                    <a:bodyPr/>
                    <a:lstStyle/>
                    <a:p>
                      <a:pPr marL="0" marR="0">
                        <a:spcBef>
                          <a:spcPts val="1200"/>
                        </a:spcBef>
                        <a:spcAft>
                          <a:spcPts val="600"/>
                        </a:spcAft>
                        <a:tabLst>
                          <a:tab pos="1193800" algn="l"/>
                          <a:tab pos="2641600" algn="l"/>
                        </a:tabLst>
                      </a:pPr>
                      <a:r>
                        <a:rPr kumimoji="0" lang="en-US" sz="1400" b="0" i="0" u="none" strike="noStrike" kern="0" cap="none" spc="0" normalizeH="0" baseline="0" noProof="0" dirty="0">
                          <a:ln>
                            <a:noFill/>
                          </a:ln>
                          <a:solidFill>
                            <a:srgbClr val="FFFFFF"/>
                          </a:solidFill>
                          <a:effectLst/>
                          <a:uLnTx/>
                          <a:uFillTx/>
                          <a:latin typeface="Arial"/>
                          <a:ea typeface="Times New Roman" panose="02020603050405020304" pitchFamily="18" charset="0"/>
                          <a:cs typeface="Times New Roman" panose="02020603050405020304" pitchFamily="18" charset="0"/>
                          <a:sym typeface="Arial"/>
                        </a:rPr>
                        <a:t>Blank</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Factor X activation peptide</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8334680"/>
                  </a:ext>
                </a:extLst>
              </a:tr>
              <a:tr h="267761">
                <a:tc>
                  <a:txBody>
                    <a:bodyPr/>
                    <a:lstStyle/>
                    <a:p>
                      <a:pPr marL="0" marR="0">
                        <a:spcBef>
                          <a:spcPts val="1200"/>
                        </a:spcBef>
                        <a:spcAft>
                          <a:spcPts val="600"/>
                        </a:spcAft>
                        <a:tabLst>
                          <a:tab pos="1193800" algn="l"/>
                          <a:tab pos="2641600" algn="l"/>
                        </a:tabLst>
                      </a:pPr>
                      <a:r>
                        <a:rPr kumimoji="0" lang="en-US" sz="1400" b="0" i="0" u="none" strike="noStrike" kern="0" cap="none" spc="0" normalizeH="0" baseline="0" noProof="0" dirty="0">
                          <a:ln>
                            <a:noFill/>
                          </a:ln>
                          <a:solidFill>
                            <a:srgbClr val="FFFFFF"/>
                          </a:solidFill>
                          <a:effectLst/>
                          <a:uLnTx/>
                          <a:uFillTx/>
                          <a:latin typeface="Arial"/>
                          <a:ea typeface="Times New Roman" panose="02020603050405020304" pitchFamily="18" charset="0"/>
                          <a:cs typeface="Times New Roman" panose="02020603050405020304" pitchFamily="18" charset="0"/>
                          <a:sym typeface="Arial"/>
                        </a:rPr>
                        <a:t>Blank</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Prothrombin activation fragment F1 + 2</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6554120"/>
                  </a:ext>
                </a:extLst>
              </a:tr>
              <a:tr h="267761">
                <a:tc>
                  <a:txBody>
                    <a:bodyPr/>
                    <a:lstStyle/>
                    <a:p>
                      <a:pPr marL="0" marR="0">
                        <a:spcBef>
                          <a:spcPts val="1200"/>
                        </a:spcBef>
                        <a:spcAft>
                          <a:spcPts val="600"/>
                        </a:spcAft>
                        <a:tabLst>
                          <a:tab pos="1193800" algn="l"/>
                          <a:tab pos="2641600" algn="l"/>
                        </a:tabLst>
                      </a:pPr>
                      <a:r>
                        <a:rPr kumimoji="0" lang="en-US" sz="1400" b="0" i="0" u="none" strike="noStrike" kern="0" cap="none" spc="0" normalizeH="0" baseline="0" noProof="0" dirty="0">
                          <a:ln>
                            <a:noFill/>
                          </a:ln>
                          <a:solidFill>
                            <a:srgbClr val="FFFFFF"/>
                          </a:solidFill>
                          <a:effectLst/>
                          <a:uLnTx/>
                          <a:uFillTx/>
                          <a:latin typeface="Arial"/>
                          <a:ea typeface="Times New Roman" panose="02020603050405020304" pitchFamily="18" charset="0"/>
                          <a:cs typeface="Times New Roman" panose="02020603050405020304" pitchFamily="18" charset="0"/>
                          <a:sym typeface="Arial"/>
                        </a:rPr>
                        <a:t>Blank</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Protein C activation peptide</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8674682"/>
                  </a:ext>
                </a:extLst>
              </a:tr>
              <a:tr h="267761">
                <a:tc>
                  <a:txBody>
                    <a:bodyPr/>
                    <a:lstStyle/>
                    <a:p>
                      <a:pPr marL="0" marR="0">
                        <a:spcBef>
                          <a:spcPts val="1200"/>
                        </a:spcBef>
                        <a:spcAft>
                          <a:spcPts val="600"/>
                        </a:spcAft>
                        <a:tabLst>
                          <a:tab pos="1193800" algn="l"/>
                          <a:tab pos="2641600" algn="l"/>
                        </a:tabLst>
                      </a:pPr>
                      <a:r>
                        <a:rPr kumimoji="0" lang="en-US" sz="1400" b="0" i="0" u="none" strike="noStrike" kern="0" cap="none" spc="0" normalizeH="0" baseline="0" noProof="0" dirty="0">
                          <a:ln>
                            <a:noFill/>
                          </a:ln>
                          <a:solidFill>
                            <a:srgbClr val="FFFFFF"/>
                          </a:solidFill>
                          <a:effectLst/>
                          <a:uLnTx/>
                          <a:uFillTx/>
                          <a:latin typeface="Arial"/>
                          <a:ea typeface="Times New Roman" panose="02020603050405020304" pitchFamily="18" charset="0"/>
                          <a:cs typeface="Times New Roman" panose="02020603050405020304" pitchFamily="18" charset="0"/>
                          <a:sym typeface="Arial"/>
                        </a:rPr>
                        <a:t>Blank</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Fibrinopeptide A, fibrinopeptide B</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5354082"/>
                  </a:ext>
                </a:extLst>
              </a:tr>
              <a:tr h="267761">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Enzyme-inhibitor complexes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Thrombin-antithrombin complex (T</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600" dirty="0">
                          <a:solidFill>
                            <a:srgbClr val="000000"/>
                          </a:solidFill>
                          <a:effectLst/>
                          <a:latin typeface="+mn-lt"/>
                          <a:ea typeface="Times New Roman" panose="02020603050405020304" pitchFamily="18" charset="0"/>
                          <a:cs typeface="Times New Roman" panose="02020603050405020304" pitchFamily="18" charset="0"/>
                        </a:rPr>
                        <a:t>A</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600" dirty="0">
                          <a:solidFill>
                            <a:srgbClr val="000000"/>
                          </a:solidFill>
                          <a:effectLst/>
                          <a:latin typeface="+mn-lt"/>
                          <a:ea typeface="Times New Roman" panose="02020603050405020304" pitchFamily="18" charset="0"/>
                          <a:cs typeface="Times New Roman" panose="02020603050405020304" pitchFamily="18" charset="0"/>
                        </a:rPr>
                        <a:t>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2536706"/>
                  </a:ext>
                </a:extLst>
              </a:tr>
              <a:tr h="267761">
                <a:tc>
                  <a:txBody>
                    <a:bodyPr/>
                    <a:lstStyle/>
                    <a:p>
                      <a:pPr marL="0" marR="0">
                        <a:spcBef>
                          <a:spcPts val="1200"/>
                        </a:spcBef>
                        <a:spcAft>
                          <a:spcPts val="600"/>
                        </a:spcAft>
                        <a:tabLst>
                          <a:tab pos="1193800" algn="l"/>
                          <a:tab pos="2641600" algn="l"/>
                        </a:tabLst>
                      </a:pPr>
                      <a:r>
                        <a:rPr kumimoji="0" lang="en-US" sz="1400" b="0" i="0" u="none" strike="noStrike" kern="0" cap="none" spc="0" normalizeH="0" baseline="0" noProof="0" dirty="0">
                          <a:ln>
                            <a:noFill/>
                          </a:ln>
                          <a:solidFill>
                            <a:srgbClr val="FFFFFF"/>
                          </a:solidFill>
                          <a:effectLst/>
                          <a:uLnTx/>
                          <a:uFillTx/>
                          <a:latin typeface="Arial"/>
                          <a:ea typeface="Times New Roman" panose="02020603050405020304" pitchFamily="18" charset="0"/>
                          <a:cs typeface="Times New Roman" panose="02020603050405020304" pitchFamily="18" charset="0"/>
                          <a:sym typeface="Arial"/>
                        </a:rPr>
                        <a:t>Blank</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Factor X</a:t>
                      </a:r>
                      <a:r>
                        <a:rPr lang="en-US" sz="100" dirty="0">
                          <a:solidFill>
                            <a:srgbClr val="000000"/>
                          </a:solidFill>
                          <a:effectLst/>
                          <a:latin typeface="+mn-lt"/>
                          <a:ea typeface="Times New Roman" panose="02020603050405020304" pitchFamily="18" charset="0"/>
                          <a:cs typeface="Times New Roman" panose="02020603050405020304" pitchFamily="18" charset="0"/>
                        </a:rPr>
                        <a:t> </a:t>
                      </a:r>
                      <a:r>
                        <a:rPr lang="en-US" sz="1600" dirty="0">
                          <a:solidFill>
                            <a:srgbClr val="000000"/>
                          </a:solidFill>
                          <a:effectLst/>
                          <a:latin typeface="+mn-lt"/>
                          <a:ea typeface="Times New Roman" panose="02020603050405020304" pitchFamily="18" charset="0"/>
                          <a:cs typeface="Times New Roman" panose="02020603050405020304" pitchFamily="18" charset="0"/>
                        </a:rPr>
                        <a:t>a-</a:t>
                      </a:r>
                      <a:r>
                        <a:rPr lang="en-US" sz="1600" dirty="0" err="1">
                          <a:solidFill>
                            <a:srgbClr val="000000"/>
                          </a:solidFill>
                          <a:effectLst/>
                          <a:latin typeface="+mn-lt"/>
                          <a:ea typeface="Times New Roman" panose="02020603050405020304" pitchFamily="18" charset="0"/>
                          <a:cs typeface="Times New Roman" panose="02020603050405020304" pitchFamily="18" charset="0"/>
                        </a:rPr>
                        <a:t>antithrombin</a:t>
                      </a:r>
                      <a:r>
                        <a:rPr lang="en-US" sz="1600" dirty="0">
                          <a:solidFill>
                            <a:srgbClr val="000000"/>
                          </a:solidFill>
                          <a:effectLst/>
                          <a:latin typeface="+mn-lt"/>
                          <a:ea typeface="Times New Roman" panose="02020603050405020304" pitchFamily="18" charset="0"/>
                          <a:cs typeface="Times New Roman" panose="02020603050405020304" pitchFamily="18" charset="0"/>
                        </a:rPr>
                        <a:t> complex</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9475794"/>
                  </a:ext>
                </a:extLst>
              </a:tr>
              <a:tr h="269709">
                <a:tc>
                  <a:txBody>
                    <a:bodyPr/>
                    <a:lstStyle/>
                    <a:p>
                      <a:pPr marL="0" marR="0">
                        <a:spcBef>
                          <a:spcPts val="1200"/>
                        </a:spcBef>
                        <a:spcAft>
                          <a:spcPts val="600"/>
                        </a:spcAft>
                        <a:tabLst>
                          <a:tab pos="1193800" algn="l"/>
                          <a:tab pos="2641600" algn="l"/>
                        </a:tabLst>
                      </a:pPr>
                      <a:r>
                        <a:rPr kumimoji="0" lang="en-US" sz="1400" b="0" i="0" u="none" strike="noStrike" kern="0" cap="none" spc="0" normalizeH="0" baseline="0" noProof="0" dirty="0">
                          <a:ln>
                            <a:noFill/>
                          </a:ln>
                          <a:solidFill>
                            <a:srgbClr val="FFFFFF"/>
                          </a:solidFill>
                          <a:effectLst/>
                          <a:uLnTx/>
                          <a:uFillTx/>
                          <a:latin typeface="Arial"/>
                          <a:ea typeface="Times New Roman" panose="02020603050405020304" pitchFamily="18" charset="0"/>
                          <a:cs typeface="Times New Roman" panose="02020603050405020304" pitchFamily="18" charset="0"/>
                          <a:sym typeface="Arial"/>
                        </a:rPr>
                        <a:t>Blank</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Factor I</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600" dirty="0">
                          <a:solidFill>
                            <a:srgbClr val="000000"/>
                          </a:solidFill>
                          <a:effectLst/>
                          <a:latin typeface="+mn-lt"/>
                          <a:ea typeface="Times New Roman" panose="02020603050405020304" pitchFamily="18" charset="0"/>
                          <a:cs typeface="Times New Roman" panose="02020603050405020304" pitchFamily="18" charset="0"/>
                        </a:rPr>
                        <a:t>X</a:t>
                      </a:r>
                      <a:r>
                        <a:rPr lang="en-US" sz="100" dirty="0">
                          <a:solidFill>
                            <a:srgbClr val="000000"/>
                          </a:solidFill>
                          <a:effectLst/>
                          <a:latin typeface="+mn-lt"/>
                          <a:ea typeface="Times New Roman" panose="02020603050405020304" pitchFamily="18" charset="0"/>
                          <a:cs typeface="Times New Roman" panose="02020603050405020304" pitchFamily="18" charset="0"/>
                        </a:rPr>
                        <a:t> </a:t>
                      </a:r>
                      <a:r>
                        <a:rPr lang="en-US" sz="1600" dirty="0">
                          <a:solidFill>
                            <a:srgbClr val="000000"/>
                          </a:solidFill>
                          <a:effectLst/>
                          <a:latin typeface="+mn-lt"/>
                          <a:ea typeface="Times New Roman" panose="02020603050405020304" pitchFamily="18" charset="0"/>
                          <a:cs typeface="Times New Roman" panose="02020603050405020304" pitchFamily="18" charset="0"/>
                        </a:rPr>
                        <a:t>a-</a:t>
                      </a:r>
                      <a:r>
                        <a:rPr lang="en-US" sz="1600" dirty="0" err="1">
                          <a:solidFill>
                            <a:srgbClr val="000000"/>
                          </a:solidFill>
                          <a:effectLst/>
                          <a:latin typeface="+mn-lt"/>
                          <a:ea typeface="Times New Roman" panose="02020603050405020304" pitchFamily="18" charset="0"/>
                          <a:cs typeface="Times New Roman" panose="02020603050405020304" pitchFamily="18" charset="0"/>
                        </a:rPr>
                        <a:t>antithrombin</a:t>
                      </a:r>
                      <a:r>
                        <a:rPr lang="en-US" sz="1600" dirty="0">
                          <a:solidFill>
                            <a:srgbClr val="000000"/>
                          </a:solidFill>
                          <a:effectLst/>
                          <a:latin typeface="+mn-lt"/>
                          <a:ea typeface="Times New Roman" panose="02020603050405020304" pitchFamily="18" charset="0"/>
                          <a:cs typeface="Times New Roman" panose="02020603050405020304" pitchFamily="18" charset="0"/>
                        </a:rPr>
                        <a:t> complex</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9507166"/>
                  </a:ext>
                </a:extLst>
              </a:tr>
              <a:tr h="267761">
                <a:tc>
                  <a:txBody>
                    <a:bodyPr/>
                    <a:lstStyle/>
                    <a:p>
                      <a:pPr marL="0" marR="0">
                        <a:spcBef>
                          <a:spcPts val="1200"/>
                        </a:spcBef>
                        <a:spcAft>
                          <a:spcPts val="600"/>
                        </a:spcAft>
                        <a:tabLst>
                          <a:tab pos="1193800" algn="l"/>
                          <a:tab pos="2641600" algn="l"/>
                        </a:tabLst>
                      </a:pPr>
                      <a:r>
                        <a:rPr kumimoji="0" lang="en-US" sz="1400" b="0" i="0" u="none" strike="noStrike" kern="0" cap="none" spc="0" normalizeH="0" baseline="0" noProof="0" dirty="0">
                          <a:ln>
                            <a:noFill/>
                          </a:ln>
                          <a:solidFill>
                            <a:srgbClr val="FFFFFF"/>
                          </a:solidFill>
                          <a:effectLst/>
                          <a:uLnTx/>
                          <a:uFillTx/>
                          <a:latin typeface="Arial"/>
                          <a:ea typeface="Times New Roman" panose="02020603050405020304" pitchFamily="18" charset="0"/>
                          <a:cs typeface="Times New Roman" panose="02020603050405020304" pitchFamily="18" charset="0"/>
                          <a:sym typeface="Arial"/>
                        </a:rPr>
                        <a:t>Blank</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Activated protein C-protein C inhibitor complex</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0133705"/>
                  </a:ext>
                </a:extLst>
              </a:tr>
              <a:tr h="500597">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Fibrinolysis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i="1" dirty="0">
                          <a:solidFill>
                            <a:srgbClr val="000000"/>
                          </a:solidFill>
                          <a:effectLst/>
                          <a:latin typeface="+mn-lt"/>
                          <a:ea typeface="Times New Roman" panose="02020603050405020304" pitchFamily="18" charset="0"/>
                          <a:cs typeface="Times New Roman" panose="02020603050405020304" pitchFamily="18" charset="0"/>
                        </a:rPr>
                        <a:t>Bβ</a:t>
                      </a:r>
                      <a:r>
                        <a:rPr lang="en-US" sz="1600" dirty="0">
                          <a:solidFill>
                            <a:srgbClr val="000000"/>
                          </a:solidFill>
                          <a:effectLst/>
                          <a:latin typeface="+mn-lt"/>
                          <a:ea typeface="Times New Roman" panose="02020603050405020304" pitchFamily="18" charset="0"/>
                          <a:cs typeface="Times New Roman" panose="02020603050405020304" pitchFamily="18" charset="0"/>
                        </a:rPr>
                        <a:t>1-42 fragment (plasmin cleavage of fibrin and fibrinogen)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7107625"/>
                  </a:ext>
                </a:extLst>
              </a:tr>
              <a:tr h="267761">
                <a:tc>
                  <a:txBody>
                    <a:bodyPr/>
                    <a:lstStyle/>
                    <a:p>
                      <a:pPr marL="0" marR="0">
                        <a:spcBef>
                          <a:spcPts val="120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 </a:t>
                      </a:r>
                      <a:r>
                        <a:rPr lang="en-US" sz="1600" b="0" dirty="0">
                          <a:solidFill>
                            <a:schemeClr val="bg1"/>
                          </a:solidFill>
                          <a:effectLst/>
                          <a:latin typeface="+mn-lt"/>
                          <a:ea typeface="Times New Roman" panose="02020603050405020304" pitchFamily="18" charset="0"/>
                          <a:cs typeface="Times New Roman" panose="02020603050405020304" pitchFamily="18" charset="0"/>
                        </a:rPr>
                        <a:t>Blank</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Plasmin-antiplasmin complex (P</a:t>
                      </a:r>
                      <a:r>
                        <a:rPr lang="en-US" sz="100" dirty="0">
                          <a:solidFill>
                            <a:srgbClr val="000000"/>
                          </a:solidFill>
                          <a:effectLst/>
                          <a:latin typeface="+mn-lt"/>
                          <a:ea typeface="Times New Roman" panose="02020603050405020304" pitchFamily="18" charset="0"/>
                          <a:cs typeface="Times New Roman" panose="02020603050405020304" pitchFamily="18" charset="0"/>
                        </a:rPr>
                        <a:t> </a:t>
                      </a:r>
                      <a:r>
                        <a:rPr lang="en-US" sz="1600" dirty="0">
                          <a:solidFill>
                            <a:srgbClr val="000000"/>
                          </a:solidFill>
                          <a:effectLst/>
                          <a:latin typeface="+mn-lt"/>
                          <a:ea typeface="Times New Roman" panose="02020603050405020304" pitchFamily="18" charset="0"/>
                          <a:cs typeface="Times New Roman" panose="02020603050405020304" pitchFamily="18" charset="0"/>
                        </a:rPr>
                        <a:t>A</a:t>
                      </a:r>
                      <a:r>
                        <a:rPr lang="en-US" sz="100" dirty="0">
                          <a:solidFill>
                            <a:srgbClr val="000000"/>
                          </a:solidFill>
                          <a:effectLst/>
                          <a:latin typeface="+mn-lt"/>
                          <a:ea typeface="Times New Roman" panose="02020603050405020304" pitchFamily="18" charset="0"/>
                          <a:cs typeface="Times New Roman" panose="02020603050405020304" pitchFamily="18" charset="0"/>
                        </a:rPr>
                        <a:t> </a:t>
                      </a:r>
                      <a:r>
                        <a:rPr lang="en-US" sz="1600" dirty="0">
                          <a:solidFill>
                            <a:srgbClr val="000000"/>
                          </a:solidFill>
                          <a:effectLst/>
                          <a:latin typeface="+mn-lt"/>
                          <a:ea typeface="Times New Roman" panose="02020603050405020304" pitchFamily="18" charset="0"/>
                          <a:cs typeface="Times New Roman" panose="02020603050405020304" pitchFamily="18" charset="0"/>
                        </a:rPr>
                        <a:t>P)</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218750"/>
                  </a:ext>
                </a:extLst>
              </a:tr>
              <a:tr h="878956">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Platelet activation (flow cytometry)</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Activated G</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600" dirty="0">
                          <a:solidFill>
                            <a:srgbClr val="000000"/>
                          </a:solidFill>
                          <a:effectLst/>
                          <a:latin typeface="+mn-lt"/>
                          <a:ea typeface="Times New Roman" panose="02020603050405020304" pitchFamily="18" charset="0"/>
                          <a:cs typeface="Times New Roman" panose="02020603050405020304" pitchFamily="18" charset="0"/>
                        </a:rPr>
                        <a:t>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600" dirty="0">
                          <a:solidFill>
                            <a:srgbClr val="000000"/>
                          </a:solidFill>
                          <a:effectLst/>
                          <a:latin typeface="+mn-lt"/>
                          <a:ea typeface="Times New Roman" panose="02020603050405020304" pitchFamily="18" charset="0"/>
                          <a:cs typeface="Times New Roman" panose="02020603050405020304" pitchFamily="18" charset="0"/>
                        </a:rPr>
                        <a:t>I</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600" dirty="0">
                          <a:solidFill>
                            <a:srgbClr val="000000"/>
                          </a:solidFill>
                          <a:effectLst/>
                          <a:latin typeface="+mn-lt"/>
                          <a:ea typeface="Times New Roman" panose="02020603050405020304" pitchFamily="18" charset="0"/>
                          <a:cs typeface="Times New Roman" panose="02020603050405020304" pitchFamily="18" charset="0"/>
                        </a:rPr>
                        <a:t>I</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600" dirty="0">
                          <a:solidFill>
                            <a:srgbClr val="000000"/>
                          </a:solidFill>
                          <a:effectLst/>
                          <a:latin typeface="+mn-lt"/>
                          <a:ea typeface="Times New Roman" panose="02020603050405020304" pitchFamily="18" charset="0"/>
                          <a:cs typeface="Times New Roman" panose="02020603050405020304" pitchFamily="18" charset="0"/>
                        </a:rPr>
                        <a:t>b/I</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600" dirty="0">
                          <a:solidFill>
                            <a:srgbClr val="000000"/>
                          </a:solidFill>
                          <a:effectLst/>
                          <a:latin typeface="+mn-lt"/>
                          <a:ea typeface="Times New Roman" panose="02020603050405020304" pitchFamily="18" charset="0"/>
                          <a:cs typeface="Times New Roman" panose="02020603050405020304" pitchFamily="18" charset="0"/>
                        </a:rPr>
                        <a:t>I</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600" dirty="0">
                          <a:solidFill>
                            <a:srgbClr val="000000"/>
                          </a:solidFill>
                          <a:effectLst/>
                          <a:latin typeface="+mn-lt"/>
                          <a:ea typeface="Times New Roman" panose="02020603050405020304" pitchFamily="18" charset="0"/>
                          <a:cs typeface="Times New Roman" panose="02020603050405020304" pitchFamily="18" charset="0"/>
                        </a:rPr>
                        <a:t>I</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600" dirty="0">
                          <a:solidFill>
                            <a:srgbClr val="000000"/>
                          </a:solidFill>
                          <a:effectLst/>
                          <a:latin typeface="+mn-lt"/>
                          <a:ea typeface="Times New Roman" panose="02020603050405020304" pitchFamily="18" charset="0"/>
                          <a:cs typeface="Times New Roman" panose="02020603050405020304" pitchFamily="18" charset="0"/>
                        </a:rPr>
                        <a:t>a complex</a:t>
                      </a:r>
                    </a:p>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P-selectin (C</a:t>
                      </a:r>
                      <a:r>
                        <a:rPr lang="en-US" sz="100" dirty="0">
                          <a:solidFill>
                            <a:srgbClr val="000000"/>
                          </a:solidFill>
                          <a:effectLst/>
                          <a:latin typeface="+mn-lt"/>
                          <a:ea typeface="Times New Roman" panose="02020603050405020304" pitchFamily="18" charset="0"/>
                          <a:cs typeface="Times New Roman" panose="02020603050405020304" pitchFamily="18" charset="0"/>
                        </a:rPr>
                        <a:t> </a:t>
                      </a:r>
                      <a:r>
                        <a:rPr lang="en-US" sz="1600" dirty="0">
                          <a:solidFill>
                            <a:srgbClr val="000000"/>
                          </a:solidFill>
                          <a:effectLst/>
                          <a:latin typeface="+mn-lt"/>
                          <a:ea typeface="Times New Roman" panose="02020603050405020304" pitchFamily="18" charset="0"/>
                          <a:cs typeface="Times New Roman" panose="02020603050405020304" pitchFamily="18" charset="0"/>
                        </a:rPr>
                        <a:t>D62-P)</a:t>
                      </a:r>
                    </a:p>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G</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600" dirty="0">
                          <a:solidFill>
                            <a:srgbClr val="000000"/>
                          </a:solidFill>
                          <a:effectLst/>
                          <a:latin typeface="+mn-lt"/>
                          <a:ea typeface="Times New Roman" panose="02020603050405020304" pitchFamily="18" charset="0"/>
                          <a:cs typeface="Times New Roman" panose="02020603050405020304" pitchFamily="18" charset="0"/>
                        </a:rPr>
                        <a:t>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600" dirty="0">
                          <a:solidFill>
                            <a:srgbClr val="000000"/>
                          </a:solidFill>
                          <a:effectLst/>
                          <a:latin typeface="+mn-lt"/>
                          <a:ea typeface="Times New Roman" panose="02020603050405020304" pitchFamily="18" charset="0"/>
                          <a:cs typeface="Times New Roman" panose="02020603050405020304" pitchFamily="18" charset="0"/>
                        </a:rPr>
                        <a:t>I</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600" dirty="0">
                          <a:solidFill>
                            <a:srgbClr val="000000"/>
                          </a:solidFill>
                          <a:effectLst/>
                          <a:latin typeface="+mn-lt"/>
                          <a:ea typeface="Times New Roman" panose="02020603050405020304" pitchFamily="18" charset="0"/>
                          <a:cs typeface="Times New Roman" panose="02020603050405020304" pitchFamily="18" charset="0"/>
                        </a:rPr>
                        <a:t>b/I</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600" dirty="0">
                          <a:solidFill>
                            <a:srgbClr val="000000"/>
                          </a:solidFill>
                          <a:effectLst/>
                          <a:latin typeface="+mn-lt"/>
                          <a:ea typeface="Times New Roman" panose="02020603050405020304" pitchFamily="18" charset="0"/>
                          <a:cs typeface="Times New Roman" panose="02020603050405020304" pitchFamily="18" charset="0"/>
                        </a:rPr>
                        <a:t>X/V (decrease)</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8131442"/>
                  </a:ext>
                </a:extLst>
              </a:tr>
            </a:tbl>
          </a:graphicData>
        </a:graphic>
      </p:graphicFrame>
    </p:spTree>
    <p:extLst>
      <p:ext uri="{BB962C8B-B14F-4D97-AF65-F5344CB8AC3E}">
        <p14:creationId xmlns:p14="http://schemas.microsoft.com/office/powerpoint/2010/main" val="3673748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B0380-3326-49B5-AD6D-C38B52EB687F}"/>
              </a:ext>
            </a:extLst>
          </p:cNvPr>
          <p:cNvSpPr>
            <a:spLocks noGrp="1"/>
          </p:cNvSpPr>
          <p:nvPr>
            <p:ph type="title"/>
          </p:nvPr>
        </p:nvSpPr>
        <p:spPr/>
        <p:txBody>
          <a:bodyPr/>
          <a:lstStyle/>
          <a:p>
            <a:r>
              <a:rPr lang="en-US" dirty="0"/>
              <a:t>Specimen Processing </a:t>
            </a:r>
            <a:r>
              <a:rPr lang="en-US" sz="2000" b="0" dirty="0"/>
              <a:t>(2 of 6)</a:t>
            </a:r>
          </a:p>
        </p:txBody>
      </p:sp>
      <p:sp>
        <p:nvSpPr>
          <p:cNvPr id="4" name="Content Placeholder 3">
            <a:extLst>
              <a:ext uri="{FF2B5EF4-FFF2-40B4-BE49-F238E27FC236}">
                <a16:creationId xmlns:a16="http://schemas.microsoft.com/office/drawing/2014/main" id="{DFFF6722-E369-4BAD-BA7C-480C581FDAF2}"/>
              </a:ext>
            </a:extLst>
          </p:cNvPr>
          <p:cNvSpPr>
            <a:spLocks noGrp="1"/>
          </p:cNvSpPr>
          <p:nvPr>
            <p:ph sz="quarter" idx="13"/>
          </p:nvPr>
        </p:nvSpPr>
        <p:spPr>
          <a:xfrm>
            <a:off x="457200" y="2091563"/>
            <a:ext cx="8229600" cy="1238428"/>
          </a:xfrm>
        </p:spPr>
        <p:txBody>
          <a:bodyPr/>
          <a:lstStyle/>
          <a:p>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P</a:t>
            </a:r>
          </a:p>
          <a:p>
            <a:pPr lvl="1" indent="-283464"/>
            <a:r>
              <a:rPr lang="en-US" altLang="en-US" dirty="0">
                <a:cs typeface="Calibri" panose="020F0502020204030204" pitchFamily="34" charset="0"/>
              </a:rPr>
              <a:t>Citrated specimen centrifuged for 15 minutes at 1500-2500g</a:t>
            </a:r>
          </a:p>
        </p:txBody>
      </p:sp>
      <p:sp>
        <p:nvSpPr>
          <p:cNvPr id="5" name="Content Placeholder 4">
            <a:extLst>
              <a:ext uri="{FF2B5EF4-FFF2-40B4-BE49-F238E27FC236}">
                <a16:creationId xmlns:a16="http://schemas.microsoft.com/office/drawing/2014/main" id="{2FB39126-C0EA-4D9B-8640-96BB2655367F}"/>
              </a:ext>
            </a:extLst>
          </p:cNvPr>
          <p:cNvSpPr>
            <a:spLocks noGrp="1"/>
          </p:cNvSpPr>
          <p:nvPr>
            <p:ph sz="quarter" idx="14"/>
          </p:nvPr>
        </p:nvSpPr>
        <p:spPr>
          <a:xfrm>
            <a:off x="880533" y="3236443"/>
            <a:ext cx="325203" cy="381921"/>
          </a:xfrm>
        </p:spPr>
        <p:txBody>
          <a:bodyPr/>
          <a:lstStyle/>
          <a:p>
            <a:pPr marL="0" lvl="1" indent="0"/>
            <a:r>
              <a:rPr lang="en-US" dirty="0"/>
              <a:t> </a:t>
            </a:r>
            <a:endParaRPr lang="en-US" sz="100" dirty="0"/>
          </a:p>
        </p:txBody>
      </p:sp>
      <p:sp>
        <p:nvSpPr>
          <p:cNvPr id="6" name="Content Placeholder 5">
            <a:extLst>
              <a:ext uri="{FF2B5EF4-FFF2-40B4-BE49-F238E27FC236}">
                <a16:creationId xmlns:a16="http://schemas.microsoft.com/office/drawing/2014/main" id="{187DB18F-4949-48A5-B364-E14C464C81C7}"/>
              </a:ext>
            </a:extLst>
          </p:cNvPr>
          <p:cNvSpPr>
            <a:spLocks noGrp="1"/>
          </p:cNvSpPr>
          <p:nvPr>
            <p:ph sz="quarter" idx="15"/>
          </p:nvPr>
        </p:nvSpPr>
        <p:spPr>
          <a:xfrm>
            <a:off x="457200" y="3618364"/>
            <a:ext cx="8229600" cy="2587573"/>
          </a:xfrm>
        </p:spPr>
        <p:txBody>
          <a:bodyPr/>
          <a:lstStyle/>
          <a:p>
            <a:pPr lvl="1" indent="-283464"/>
            <a:r>
              <a:rPr lang="en-US" altLang="en-US" dirty="0">
                <a:cs typeface="Calibri" panose="020F0502020204030204" pitchFamily="34" charset="0"/>
              </a:rPr>
              <a:t>Depending on coagulation instrumentation</a:t>
            </a:r>
          </a:p>
          <a:p>
            <a:pPr lvl="2"/>
            <a:r>
              <a:rPr lang="en-US" altLang="en-US" dirty="0">
                <a:cs typeface="Calibri" panose="020F0502020204030204" pitchFamily="34" charset="0"/>
              </a:rPr>
              <a:t>Leave plasma on top of packed cells or</a:t>
            </a:r>
          </a:p>
          <a:p>
            <a:pPr lvl="2"/>
            <a:r>
              <a:rPr lang="en-US" altLang="en-US" dirty="0">
                <a:cs typeface="Calibri" panose="020F0502020204030204" pitchFamily="34" charset="0"/>
              </a:rPr>
              <a:t>Remove plasma with plastic pipette and place in plastic tube with cap</a:t>
            </a:r>
          </a:p>
          <a:p>
            <a:pPr lvl="3"/>
            <a:r>
              <a:rPr lang="en-US" altLang="en-US" dirty="0">
                <a:cs typeface="Calibri" panose="020F0502020204030204" pitchFamily="34" charset="0"/>
              </a:rPr>
              <a:t>Leave small amount of plasma over packed cell layer-no platelet contamination</a:t>
            </a:r>
          </a:p>
        </p:txBody>
      </p:sp>
      <p:graphicFrame>
        <p:nvGraphicFramePr>
          <p:cNvPr id="12" name="Object 11" descr="less than 10 times 10 cubed per microlitre platelets">
            <a:extLst>
              <a:ext uri="{FF2B5EF4-FFF2-40B4-BE49-F238E27FC236}">
                <a16:creationId xmlns:a16="http://schemas.microsoft.com/office/drawing/2014/main" id="{C60F902D-9DBA-4885-A17B-CF04D8D3F88D}"/>
              </a:ext>
            </a:extLst>
          </p:cNvPr>
          <p:cNvGraphicFramePr>
            <a:graphicFrameLocks noChangeAspect="1"/>
          </p:cNvGraphicFramePr>
          <p:nvPr>
            <p:extLst>
              <p:ext uri="{D42A27DB-BD31-4B8C-83A1-F6EECF244321}">
                <p14:modId xmlns:p14="http://schemas.microsoft.com/office/powerpoint/2010/main" val="4248446100"/>
              </p:ext>
            </p:extLst>
          </p:nvPr>
        </p:nvGraphicFramePr>
        <p:xfrm>
          <a:off x="1253482" y="3140292"/>
          <a:ext cx="3213100" cy="393700"/>
        </p:xfrm>
        <a:graphic>
          <a:graphicData uri="http://schemas.openxmlformats.org/presentationml/2006/ole">
            <mc:AlternateContent xmlns:mc="http://schemas.openxmlformats.org/markup-compatibility/2006">
              <mc:Choice xmlns:v="urn:schemas-microsoft-com:vml" Requires="v">
                <p:oleObj name="Equation" r:id="rId2" imgW="3213000" imgH="393480" progId="Equation.DSMT4">
                  <p:embed/>
                </p:oleObj>
              </mc:Choice>
              <mc:Fallback>
                <p:oleObj name="Equation" r:id="rId2" imgW="3213000" imgH="393480" progId="Equation.DSMT4">
                  <p:embed/>
                  <p:pic>
                    <p:nvPicPr>
                      <p:cNvPr id="0" name=""/>
                      <p:cNvPicPr/>
                      <p:nvPr/>
                    </p:nvPicPr>
                    <p:blipFill>
                      <a:blip r:embed="rId3"/>
                      <a:stretch>
                        <a:fillRect/>
                      </a:stretch>
                    </p:blipFill>
                    <p:spPr>
                      <a:xfrm>
                        <a:off x="1253482" y="3140292"/>
                        <a:ext cx="3213100" cy="393700"/>
                      </a:xfrm>
                      <a:prstGeom prst="rect">
                        <a:avLst/>
                      </a:prstGeom>
                    </p:spPr>
                  </p:pic>
                </p:oleObj>
              </mc:Fallback>
            </mc:AlternateContent>
          </a:graphicData>
        </a:graphic>
      </p:graphicFrame>
    </p:spTree>
    <p:extLst>
      <p:ext uri="{BB962C8B-B14F-4D97-AF65-F5344CB8AC3E}">
        <p14:creationId xmlns:p14="http://schemas.microsoft.com/office/powerpoint/2010/main" val="269807200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82808-7455-4047-8EF5-9341CDB4ECD2}"/>
              </a:ext>
            </a:extLst>
          </p:cNvPr>
          <p:cNvSpPr>
            <a:spLocks noGrp="1"/>
          </p:cNvSpPr>
          <p:nvPr>
            <p:ph type="ctrTitle"/>
          </p:nvPr>
        </p:nvSpPr>
        <p:spPr>
          <a:xfrm>
            <a:off x="585893" y="674285"/>
            <a:ext cx="7543800" cy="3566160"/>
          </a:xfrm>
        </p:spPr>
        <p:txBody>
          <a:bodyPr>
            <a:noAutofit/>
          </a:bodyPr>
          <a:lstStyle/>
          <a:p>
            <a:r>
              <a:rPr lang="en-US" sz="5500" dirty="0"/>
              <a:t>Laboratory Evaluation: Assessment for Pharmaceutical Intervention of Hemostasis</a:t>
            </a:r>
          </a:p>
        </p:txBody>
      </p:sp>
    </p:spTree>
    <p:extLst>
      <p:ext uri="{BB962C8B-B14F-4D97-AF65-F5344CB8AC3E}">
        <p14:creationId xmlns:p14="http://schemas.microsoft.com/office/powerpoint/2010/main" val="88192798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ECF6-CF4E-47F0-9D25-3C8ACACA029C}"/>
              </a:ext>
            </a:extLst>
          </p:cNvPr>
          <p:cNvSpPr>
            <a:spLocks noGrp="1"/>
          </p:cNvSpPr>
          <p:nvPr>
            <p:ph type="title"/>
          </p:nvPr>
        </p:nvSpPr>
        <p:spPr/>
        <p:txBody>
          <a:bodyPr/>
          <a:lstStyle/>
          <a:p>
            <a:r>
              <a:rPr lang="en-US" sz="3400" dirty="0"/>
              <a:t>Oral Vitamin K Antagonist Therapy </a:t>
            </a:r>
            <a:r>
              <a:rPr lang="en-US" sz="2000" b="0" dirty="0"/>
              <a:t>(1 of 5)</a:t>
            </a:r>
          </a:p>
        </p:txBody>
      </p:sp>
      <p:sp>
        <p:nvSpPr>
          <p:cNvPr id="3" name="Content Placeholder 2">
            <a:extLst>
              <a:ext uri="{FF2B5EF4-FFF2-40B4-BE49-F238E27FC236}">
                <a16:creationId xmlns:a16="http://schemas.microsoft.com/office/drawing/2014/main" id="{E14494F0-B0FE-4343-A49A-57E45BC90496}"/>
              </a:ext>
            </a:extLst>
          </p:cNvPr>
          <p:cNvSpPr>
            <a:spLocks noGrp="1"/>
          </p:cNvSpPr>
          <p:nvPr>
            <p:ph sz="quarter" idx="13"/>
          </p:nvPr>
        </p:nvSpPr>
        <p:spPr>
          <a:xfrm>
            <a:off x="389465" y="2148993"/>
            <a:ext cx="8585201" cy="4434275"/>
          </a:xfrm>
        </p:spPr>
        <p:txBody>
          <a:bodyPr/>
          <a:lstStyle/>
          <a:p>
            <a:r>
              <a:rPr lang="en-US" altLang="en-US" dirty="0">
                <a:cs typeface="Calibri" panose="020F0502020204030204" pitchFamily="34" charset="0"/>
              </a:rPr>
              <a:t>Monitoring oral anticoagulant therapy (Coumadin, warfarin)</a:t>
            </a:r>
          </a:p>
          <a:p>
            <a:pPr lvl="1"/>
            <a:r>
              <a:rPr lang="en-US" altLang="en-US" dirty="0">
                <a:cs typeface="Calibri" panose="020F0502020204030204" pitchFamily="34" charset="0"/>
              </a:rPr>
              <a:t>International normalized ratio (I</a:t>
            </a:r>
            <a:r>
              <a:rPr lang="en-US" altLang="en-US" sz="100" dirty="0">
                <a:cs typeface="Calibri" panose="020F0502020204030204" pitchFamily="34" charset="0"/>
              </a:rPr>
              <a:t> </a:t>
            </a:r>
            <a:r>
              <a:rPr lang="en-US" altLang="en-US" dirty="0">
                <a:cs typeface="Calibri" panose="020F0502020204030204" pitchFamily="34" charset="0"/>
              </a:rPr>
              <a:t>N</a:t>
            </a:r>
            <a:r>
              <a:rPr lang="en-US" altLang="en-US" sz="100" dirty="0">
                <a:cs typeface="Calibri" panose="020F0502020204030204" pitchFamily="34" charset="0"/>
              </a:rPr>
              <a:t> </a:t>
            </a:r>
            <a:r>
              <a:rPr lang="en-US" altLang="en-US" dirty="0">
                <a:cs typeface="Calibri" panose="020F0502020204030204" pitchFamily="34" charset="0"/>
              </a:rPr>
              <a:t>R)</a:t>
            </a:r>
          </a:p>
          <a:p>
            <a:pPr lvl="2"/>
            <a:r>
              <a:rPr lang="en-US" altLang="en-US" dirty="0">
                <a:cs typeface="Calibri" panose="020F0502020204030204" pitchFamily="34" charset="0"/>
              </a:rPr>
              <a:t>Determined from the P</a:t>
            </a:r>
            <a:r>
              <a:rPr lang="en-US" altLang="en-US" sz="100" dirty="0">
                <a:cs typeface="Calibri" panose="020F0502020204030204" pitchFamily="34" charset="0"/>
              </a:rPr>
              <a:t> </a:t>
            </a:r>
            <a:r>
              <a:rPr lang="en-US" altLang="en-US" dirty="0">
                <a:cs typeface="Calibri" panose="020F0502020204030204" pitchFamily="34" charset="0"/>
              </a:rPr>
              <a:t>T</a:t>
            </a:r>
          </a:p>
          <a:p>
            <a:pPr lvl="2"/>
            <a:r>
              <a:rPr lang="en-US" altLang="en-US" dirty="0">
                <a:cs typeface="Calibri" panose="020F0502020204030204" pitchFamily="34" charset="0"/>
              </a:rPr>
              <a:t>Used to standardize P</a:t>
            </a:r>
            <a:r>
              <a:rPr lang="en-US" altLang="en-US" sz="100" dirty="0">
                <a:cs typeface="Calibri" panose="020F0502020204030204" pitchFamily="34" charset="0"/>
              </a:rPr>
              <a:t> </a:t>
            </a:r>
            <a:r>
              <a:rPr lang="en-US" altLang="en-US" dirty="0">
                <a:cs typeface="Calibri" panose="020F0502020204030204" pitchFamily="34" charset="0"/>
              </a:rPr>
              <a:t>T results for various reagents and instruments</a:t>
            </a:r>
          </a:p>
          <a:p>
            <a:pPr lvl="1"/>
            <a:r>
              <a:rPr lang="en-US" altLang="en-US" dirty="0">
                <a:cs typeface="Calibri" panose="020F0502020204030204" pitchFamily="34" charset="0"/>
              </a:rPr>
              <a:t>W</a:t>
            </a:r>
            <a:r>
              <a:rPr lang="en-US" altLang="en-US" sz="100" dirty="0">
                <a:cs typeface="Calibri" panose="020F0502020204030204" pitchFamily="34" charset="0"/>
              </a:rPr>
              <a:t> </a:t>
            </a:r>
            <a:r>
              <a:rPr lang="en-US" altLang="en-US" dirty="0">
                <a:cs typeface="Calibri" panose="020F0502020204030204" pitchFamily="34" charset="0"/>
              </a:rPr>
              <a:t>H</a:t>
            </a:r>
            <a:r>
              <a:rPr lang="en-US" altLang="en-US" sz="100" dirty="0">
                <a:cs typeface="Calibri" panose="020F0502020204030204" pitchFamily="34" charset="0"/>
              </a:rPr>
              <a:t> </a:t>
            </a:r>
            <a:r>
              <a:rPr lang="en-US" altLang="en-US" dirty="0">
                <a:cs typeface="Calibri" panose="020F0502020204030204" pitchFamily="34" charset="0"/>
              </a:rPr>
              <a:t>O international reference standard for thromboplastin reagent</a:t>
            </a:r>
          </a:p>
          <a:p>
            <a:pPr lvl="2"/>
            <a:r>
              <a:rPr lang="en-US" altLang="en-US" dirty="0">
                <a:cs typeface="Calibri" panose="020F0502020204030204" pitchFamily="34" charset="0"/>
              </a:rPr>
              <a:t>Allows for calibration of commercial thromboplastins</a:t>
            </a:r>
          </a:p>
        </p:txBody>
      </p:sp>
    </p:spTree>
    <p:extLst>
      <p:ext uri="{BB962C8B-B14F-4D97-AF65-F5344CB8AC3E}">
        <p14:creationId xmlns:p14="http://schemas.microsoft.com/office/powerpoint/2010/main" val="11313765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ECF6-CF4E-47F0-9D25-3C8ACACA029C}"/>
              </a:ext>
            </a:extLst>
          </p:cNvPr>
          <p:cNvSpPr>
            <a:spLocks noGrp="1"/>
          </p:cNvSpPr>
          <p:nvPr>
            <p:ph type="title"/>
          </p:nvPr>
        </p:nvSpPr>
        <p:spPr/>
        <p:txBody>
          <a:bodyPr/>
          <a:lstStyle/>
          <a:p>
            <a:r>
              <a:rPr lang="en-US" sz="3400" dirty="0"/>
              <a:t>Oral Vitamin K Antagonist Therapy </a:t>
            </a:r>
            <a:r>
              <a:rPr lang="en-US" sz="2000" b="0" dirty="0"/>
              <a:t>(2 of 5)</a:t>
            </a:r>
          </a:p>
        </p:txBody>
      </p:sp>
      <p:sp>
        <p:nvSpPr>
          <p:cNvPr id="3" name="Content Placeholder 2">
            <a:extLst>
              <a:ext uri="{FF2B5EF4-FFF2-40B4-BE49-F238E27FC236}">
                <a16:creationId xmlns:a16="http://schemas.microsoft.com/office/drawing/2014/main" id="{E14494F0-B0FE-4343-A49A-57E45BC90496}"/>
              </a:ext>
            </a:extLst>
          </p:cNvPr>
          <p:cNvSpPr>
            <a:spLocks noGrp="1"/>
          </p:cNvSpPr>
          <p:nvPr>
            <p:ph sz="quarter" idx="13"/>
          </p:nvPr>
        </p:nvSpPr>
        <p:spPr>
          <a:xfrm>
            <a:off x="373742" y="1869593"/>
            <a:ext cx="8396515" cy="4434275"/>
          </a:xfrm>
        </p:spPr>
        <p:txBody>
          <a:bodyPr/>
          <a:lstStyle/>
          <a:p>
            <a:r>
              <a:rPr lang="en-US" altLang="en-US" dirty="0">
                <a:cs typeface="Calibri" panose="020F0502020204030204" pitchFamily="34" charset="0"/>
              </a:rPr>
              <a:t>International sensitivity index (I</a:t>
            </a:r>
            <a:r>
              <a:rPr lang="en-US" altLang="en-US" sz="100" dirty="0">
                <a:cs typeface="Calibri" panose="020F0502020204030204" pitchFamily="34" charset="0"/>
              </a:rPr>
              <a:t> </a:t>
            </a:r>
            <a:r>
              <a:rPr lang="en-US" altLang="en-US" dirty="0">
                <a:cs typeface="Calibri" panose="020F0502020204030204" pitchFamily="34" charset="0"/>
              </a:rPr>
              <a:t>S</a:t>
            </a:r>
            <a:r>
              <a:rPr lang="en-US" altLang="en-US" sz="100" dirty="0">
                <a:cs typeface="Calibri" panose="020F0502020204030204" pitchFamily="34" charset="0"/>
              </a:rPr>
              <a:t> </a:t>
            </a:r>
            <a:r>
              <a:rPr lang="en-US" altLang="en-US" dirty="0">
                <a:cs typeface="Calibri" panose="020F0502020204030204" pitchFamily="34" charset="0"/>
              </a:rPr>
              <a:t>I)</a:t>
            </a:r>
          </a:p>
          <a:p>
            <a:pPr lvl="1"/>
            <a:r>
              <a:rPr lang="en-US" altLang="en-US" dirty="0">
                <a:cs typeface="Calibri" panose="020F0502020204030204" pitchFamily="34" charset="0"/>
              </a:rPr>
              <a:t>Each manufacturer has an in-house standard</a:t>
            </a:r>
          </a:p>
          <a:p>
            <a:pPr lvl="2"/>
            <a:r>
              <a:rPr lang="en-US" altLang="en-US" dirty="0">
                <a:cs typeface="Calibri" panose="020F0502020204030204" pitchFamily="34" charset="0"/>
              </a:rPr>
              <a:t>A specific lot of its own thromboplastin</a:t>
            </a:r>
          </a:p>
          <a:p>
            <a:pPr lvl="2"/>
            <a:r>
              <a:rPr lang="en-US" altLang="en-US" dirty="0">
                <a:cs typeface="Calibri" panose="020F0502020204030204" pitchFamily="34" charset="0"/>
              </a:rPr>
              <a:t>Calibrated against the W</a:t>
            </a:r>
            <a:r>
              <a:rPr lang="en-US" altLang="en-US" sz="100" dirty="0">
                <a:cs typeface="Calibri" panose="020F0502020204030204" pitchFamily="34" charset="0"/>
              </a:rPr>
              <a:t> </a:t>
            </a:r>
            <a:r>
              <a:rPr lang="en-US" altLang="en-US" dirty="0">
                <a:cs typeface="Calibri" panose="020F0502020204030204" pitchFamily="34" charset="0"/>
              </a:rPr>
              <a:t>H</a:t>
            </a:r>
            <a:r>
              <a:rPr lang="en-US" altLang="en-US" sz="100" dirty="0">
                <a:cs typeface="Calibri" panose="020F0502020204030204" pitchFamily="34" charset="0"/>
              </a:rPr>
              <a:t> </a:t>
            </a:r>
            <a:r>
              <a:rPr lang="en-US" altLang="en-US" dirty="0">
                <a:cs typeface="Calibri" panose="020F0502020204030204" pitchFamily="34" charset="0"/>
              </a:rPr>
              <a:t>O standard</a:t>
            </a:r>
          </a:p>
          <a:p>
            <a:pPr lvl="1"/>
            <a:r>
              <a:rPr lang="en-US" altLang="en-US" dirty="0">
                <a:cs typeface="Calibri" panose="020F0502020204030204" pitchFamily="34" charset="0"/>
              </a:rPr>
              <a:t>Calculated as a specific correction factor</a:t>
            </a:r>
          </a:p>
          <a:p>
            <a:pPr lvl="1"/>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S</a:t>
            </a:r>
            <a:r>
              <a:rPr lang="en-US" altLang="en-US" sz="100" dirty="0">
                <a:cs typeface="Calibri" panose="020F0502020204030204" pitchFamily="34" charset="0"/>
              </a:rPr>
              <a:t> </a:t>
            </a:r>
            <a:r>
              <a:rPr lang="en-US" altLang="en-US" dirty="0">
                <a:cs typeface="Calibri" panose="020F0502020204030204" pitchFamily="34" charset="0"/>
              </a:rPr>
              <a:t>I for a particular reagent is instrument dependent</a:t>
            </a:r>
          </a:p>
          <a:p>
            <a:pPr lvl="1"/>
            <a:r>
              <a:rPr lang="en-US" altLang="en-US" dirty="0">
                <a:cs typeface="Calibri" panose="020F0502020204030204" pitchFamily="34" charset="0"/>
              </a:rPr>
              <a:t>Value is listed on each package (lot number) of thromboplastin</a:t>
            </a:r>
          </a:p>
          <a:p>
            <a:pPr lvl="2"/>
            <a:r>
              <a:rPr lang="en-US" altLang="en-US" dirty="0">
                <a:cs typeface="Calibri" panose="020F0502020204030204" pitchFamily="34" charset="0"/>
              </a:rPr>
              <a:t>Different I</a:t>
            </a:r>
            <a:r>
              <a:rPr lang="en-US" altLang="en-US" sz="100" dirty="0">
                <a:cs typeface="Calibri" panose="020F0502020204030204" pitchFamily="34" charset="0"/>
              </a:rPr>
              <a:t> </a:t>
            </a:r>
            <a:r>
              <a:rPr lang="en-US" altLang="en-US" dirty="0">
                <a:cs typeface="Calibri" panose="020F0502020204030204" pitchFamily="34" charset="0"/>
              </a:rPr>
              <a:t>S</a:t>
            </a:r>
            <a:r>
              <a:rPr lang="en-US" altLang="en-US" sz="100" dirty="0">
                <a:cs typeface="Calibri" panose="020F0502020204030204" pitchFamily="34" charset="0"/>
              </a:rPr>
              <a:t> </a:t>
            </a:r>
            <a:r>
              <a:rPr lang="en-US" altLang="en-US" dirty="0">
                <a:cs typeface="Calibri" panose="020F0502020204030204" pitchFamily="34" charset="0"/>
              </a:rPr>
              <a:t>I for different instruments</a:t>
            </a:r>
          </a:p>
        </p:txBody>
      </p:sp>
    </p:spTree>
    <p:extLst>
      <p:ext uri="{BB962C8B-B14F-4D97-AF65-F5344CB8AC3E}">
        <p14:creationId xmlns:p14="http://schemas.microsoft.com/office/powerpoint/2010/main" val="114444508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ECF6-CF4E-47F0-9D25-3C8ACACA029C}"/>
              </a:ext>
            </a:extLst>
          </p:cNvPr>
          <p:cNvSpPr>
            <a:spLocks noGrp="1"/>
          </p:cNvSpPr>
          <p:nvPr>
            <p:ph type="title"/>
          </p:nvPr>
        </p:nvSpPr>
        <p:spPr/>
        <p:txBody>
          <a:bodyPr/>
          <a:lstStyle/>
          <a:p>
            <a:r>
              <a:rPr lang="en-US" sz="3400" dirty="0"/>
              <a:t>Oral Vitamin K Antagonist Therapy </a:t>
            </a:r>
            <a:r>
              <a:rPr lang="en-US" sz="2000" b="0" dirty="0"/>
              <a:t>(3 of 5)</a:t>
            </a:r>
          </a:p>
        </p:txBody>
      </p:sp>
      <p:sp>
        <p:nvSpPr>
          <p:cNvPr id="3" name="Content Placeholder 2">
            <a:extLst>
              <a:ext uri="{FF2B5EF4-FFF2-40B4-BE49-F238E27FC236}">
                <a16:creationId xmlns:a16="http://schemas.microsoft.com/office/drawing/2014/main" id="{E14494F0-B0FE-4343-A49A-57E45BC90496}"/>
              </a:ext>
            </a:extLst>
          </p:cNvPr>
          <p:cNvSpPr>
            <a:spLocks noGrp="1"/>
          </p:cNvSpPr>
          <p:nvPr>
            <p:ph sz="quarter" idx="13"/>
          </p:nvPr>
        </p:nvSpPr>
        <p:spPr>
          <a:xfrm>
            <a:off x="457199" y="1903459"/>
            <a:ext cx="8396515" cy="4434275"/>
          </a:xfrm>
        </p:spPr>
        <p:txBody>
          <a:bodyPr/>
          <a:lstStyle/>
          <a:p>
            <a:r>
              <a:rPr lang="en-US" altLang="en-US" dirty="0">
                <a:cs typeface="Calibri" panose="020F0502020204030204" pitchFamily="34" charset="0"/>
              </a:rPr>
              <a:t>International normalized ratio (I</a:t>
            </a:r>
            <a:r>
              <a:rPr lang="en-US" altLang="en-US" sz="100" dirty="0">
                <a:cs typeface="Calibri" panose="020F0502020204030204" pitchFamily="34" charset="0"/>
              </a:rPr>
              <a:t> </a:t>
            </a:r>
            <a:r>
              <a:rPr lang="en-US" altLang="en-US" dirty="0">
                <a:cs typeface="Calibri" panose="020F0502020204030204" pitchFamily="34" charset="0"/>
              </a:rPr>
              <a:t>N</a:t>
            </a:r>
            <a:r>
              <a:rPr lang="en-US" altLang="en-US" sz="100" dirty="0">
                <a:cs typeface="Calibri" panose="020F0502020204030204" pitchFamily="34" charset="0"/>
              </a:rPr>
              <a:t> </a:t>
            </a:r>
            <a:r>
              <a:rPr lang="en-US" altLang="en-US" dirty="0">
                <a:cs typeface="Calibri" panose="020F0502020204030204" pitchFamily="34" charset="0"/>
              </a:rPr>
              <a:t>R)</a:t>
            </a:r>
          </a:p>
          <a:p>
            <a:pPr lvl="1"/>
            <a:r>
              <a:rPr lang="en-US" altLang="en-US" dirty="0">
                <a:cs typeface="Calibri" panose="020F0502020204030204" pitchFamily="34" charset="0"/>
              </a:rPr>
              <a:t>Most laboratories report both the P</a:t>
            </a:r>
            <a:r>
              <a:rPr lang="en-US" altLang="en-US" sz="100" dirty="0">
                <a:cs typeface="Calibri" panose="020F0502020204030204" pitchFamily="34" charset="0"/>
              </a:rPr>
              <a:t> </a:t>
            </a:r>
            <a:r>
              <a:rPr lang="en-US" altLang="en-US" dirty="0">
                <a:cs typeface="Calibri" panose="020F0502020204030204" pitchFamily="34" charset="0"/>
              </a:rPr>
              <a:t>T and I</a:t>
            </a:r>
            <a:r>
              <a:rPr lang="en-US" altLang="en-US" sz="100" dirty="0">
                <a:cs typeface="Calibri" panose="020F0502020204030204" pitchFamily="34" charset="0"/>
              </a:rPr>
              <a:t> </a:t>
            </a:r>
            <a:r>
              <a:rPr lang="en-US" altLang="en-US" dirty="0">
                <a:cs typeface="Calibri" panose="020F0502020204030204" pitchFamily="34" charset="0"/>
              </a:rPr>
              <a:t>N</a:t>
            </a:r>
            <a:r>
              <a:rPr lang="en-US" altLang="en-US" sz="100" dirty="0">
                <a:cs typeface="Calibri" panose="020F0502020204030204" pitchFamily="34" charset="0"/>
              </a:rPr>
              <a:t> </a:t>
            </a:r>
            <a:r>
              <a:rPr lang="en-US" altLang="en-US" dirty="0">
                <a:cs typeface="Calibri" panose="020F0502020204030204" pitchFamily="34" charset="0"/>
              </a:rPr>
              <a:t>R</a:t>
            </a:r>
          </a:p>
          <a:p>
            <a:pPr lvl="1"/>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N</a:t>
            </a:r>
            <a:r>
              <a:rPr lang="en-US" altLang="en-US" sz="100" dirty="0">
                <a:cs typeface="Calibri" panose="020F0502020204030204" pitchFamily="34" charset="0"/>
              </a:rPr>
              <a:t> </a:t>
            </a:r>
            <a:r>
              <a:rPr lang="en-US" altLang="en-US" dirty="0">
                <a:cs typeface="Calibri" panose="020F0502020204030204" pitchFamily="34" charset="0"/>
              </a:rPr>
              <a:t>R is the standard for monitoring long-term anticoagulant therapy</a:t>
            </a:r>
          </a:p>
          <a:p>
            <a:pPr lvl="1"/>
            <a:r>
              <a:rPr lang="en-US" altLang="en-US" dirty="0">
                <a:cs typeface="Calibri" panose="020F0502020204030204" pitchFamily="34" charset="0"/>
              </a:rPr>
              <a:t>Is independent of reagents and methods</a:t>
            </a:r>
          </a:p>
          <a:p>
            <a:pPr lvl="1"/>
            <a:r>
              <a:rPr lang="en-US" altLang="en-US" dirty="0">
                <a:cs typeface="Calibri" panose="020F0502020204030204" pitchFamily="34" charset="0"/>
              </a:rPr>
              <a:t>To perform calculations need</a:t>
            </a:r>
          </a:p>
          <a:p>
            <a:pPr lvl="2"/>
            <a:r>
              <a:rPr lang="en-US" altLang="en-US" dirty="0">
                <a:cs typeface="Calibri" panose="020F0502020204030204" pitchFamily="34" charset="0"/>
              </a:rPr>
              <a:t>Laboratory’s mean value for the P</a:t>
            </a:r>
            <a:r>
              <a:rPr lang="en-US" altLang="en-US" sz="100" dirty="0">
                <a:cs typeface="Calibri" panose="020F0502020204030204" pitchFamily="34" charset="0"/>
              </a:rPr>
              <a:t> </a:t>
            </a:r>
            <a:r>
              <a:rPr lang="en-US" altLang="en-US" dirty="0">
                <a:cs typeface="Calibri" panose="020F0502020204030204" pitchFamily="34" charset="0"/>
              </a:rPr>
              <a:t>T in at least 20-30 normal control subjects using the specific lot of thromboplastin with the instrument</a:t>
            </a:r>
          </a:p>
          <a:p>
            <a:pPr lvl="2"/>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S</a:t>
            </a:r>
            <a:r>
              <a:rPr lang="en-US" altLang="en-US" sz="100" dirty="0">
                <a:cs typeface="Calibri" panose="020F0502020204030204" pitchFamily="34" charset="0"/>
              </a:rPr>
              <a:t> </a:t>
            </a:r>
            <a:r>
              <a:rPr lang="en-US" altLang="en-US" dirty="0">
                <a:cs typeface="Calibri" panose="020F0502020204030204" pitchFamily="34" charset="0"/>
              </a:rPr>
              <a:t>I of reagent used</a:t>
            </a:r>
          </a:p>
        </p:txBody>
      </p:sp>
    </p:spTree>
    <p:extLst>
      <p:ext uri="{BB962C8B-B14F-4D97-AF65-F5344CB8AC3E}">
        <p14:creationId xmlns:p14="http://schemas.microsoft.com/office/powerpoint/2010/main" val="55076115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A809E-46C3-4D06-90C3-17FCEF9EF98B}"/>
              </a:ext>
            </a:extLst>
          </p:cNvPr>
          <p:cNvSpPr>
            <a:spLocks noGrp="1"/>
          </p:cNvSpPr>
          <p:nvPr>
            <p:ph type="title"/>
          </p:nvPr>
        </p:nvSpPr>
        <p:spPr/>
        <p:txBody>
          <a:bodyPr/>
          <a:lstStyle/>
          <a:p>
            <a:r>
              <a:rPr lang="en-US" sz="3400" dirty="0"/>
              <a:t>Figure 36-8 International Normalized Ratio (I</a:t>
            </a:r>
            <a:r>
              <a:rPr lang="en-US" sz="100" dirty="0"/>
              <a:t> </a:t>
            </a:r>
            <a:r>
              <a:rPr lang="en-US" sz="3400" dirty="0"/>
              <a:t>N</a:t>
            </a:r>
            <a:r>
              <a:rPr lang="en-US" sz="100" dirty="0"/>
              <a:t> </a:t>
            </a:r>
            <a:r>
              <a:rPr lang="en-US" sz="3400" dirty="0"/>
              <a:t>R) Calculation Formula</a:t>
            </a:r>
          </a:p>
        </p:txBody>
      </p:sp>
      <p:sp>
        <p:nvSpPr>
          <p:cNvPr id="3" name="Content Placeholder 2"/>
          <p:cNvSpPr>
            <a:spLocks noGrp="1"/>
          </p:cNvSpPr>
          <p:nvPr>
            <p:ph sz="quarter" idx="13"/>
          </p:nvPr>
        </p:nvSpPr>
        <p:spPr>
          <a:xfrm>
            <a:off x="457199" y="2266384"/>
            <a:ext cx="8229600" cy="3566515"/>
          </a:xfrm>
        </p:spPr>
        <p:txBody>
          <a:bodyPr/>
          <a:lstStyle/>
          <a:p>
            <a:pPr marL="432" indent="0">
              <a:spcBef>
                <a:spcPts val="600"/>
              </a:spcBef>
              <a:buNone/>
            </a:pPr>
            <a:r>
              <a:rPr lang="en-AU" dirty="0"/>
              <a:t>Where</a:t>
            </a:r>
          </a:p>
          <a:p>
            <a:pPr marL="432" indent="0">
              <a:spcBef>
                <a:spcPts val="600"/>
              </a:spcBef>
              <a:buNone/>
            </a:pPr>
            <a:r>
              <a:rPr lang="en-US" dirty="0"/>
              <a:t>R = P</a:t>
            </a:r>
            <a:r>
              <a:rPr lang="en-US" sz="100" dirty="0"/>
              <a:t> </a:t>
            </a:r>
            <a:r>
              <a:rPr lang="en-US" dirty="0"/>
              <a:t>T ratio obtained with the working</a:t>
            </a:r>
            <a:r>
              <a:rPr lang="en-AU" dirty="0"/>
              <a:t> thromboplastin</a:t>
            </a:r>
          </a:p>
          <a:p>
            <a:pPr marL="432" indent="0">
              <a:spcBef>
                <a:spcPts val="600"/>
              </a:spcBef>
              <a:buNone/>
            </a:pPr>
            <a:r>
              <a:rPr lang="en-AU" dirty="0"/>
              <a:t>P</a:t>
            </a:r>
            <a:r>
              <a:rPr lang="en-AU" sz="100" dirty="0"/>
              <a:t> </a:t>
            </a:r>
            <a:r>
              <a:rPr lang="en-AU" dirty="0"/>
              <a:t>T ratio = Patient’s P</a:t>
            </a:r>
            <a:r>
              <a:rPr lang="en-AU" sz="100" dirty="0"/>
              <a:t> </a:t>
            </a:r>
            <a:r>
              <a:rPr lang="en-AU" dirty="0"/>
              <a:t>T/Mean normal P</a:t>
            </a:r>
            <a:r>
              <a:rPr lang="en-AU" sz="100" dirty="0"/>
              <a:t> </a:t>
            </a:r>
            <a:r>
              <a:rPr lang="en-AU" dirty="0"/>
              <a:t>T</a:t>
            </a:r>
          </a:p>
          <a:p>
            <a:pPr marL="432" indent="0">
              <a:spcBef>
                <a:spcPts val="600"/>
              </a:spcBef>
              <a:buNone/>
            </a:pPr>
            <a:r>
              <a:rPr lang="en-US" dirty="0"/>
              <a:t>I</a:t>
            </a:r>
            <a:r>
              <a:rPr lang="en-US" sz="100" dirty="0"/>
              <a:t> </a:t>
            </a:r>
            <a:r>
              <a:rPr lang="en-US" dirty="0"/>
              <a:t>S</a:t>
            </a:r>
            <a:r>
              <a:rPr lang="en-US" sz="100" dirty="0"/>
              <a:t> </a:t>
            </a:r>
            <a:r>
              <a:rPr lang="en-US" dirty="0"/>
              <a:t>I = International sensitivity index (provided by </a:t>
            </a:r>
            <a:r>
              <a:rPr lang="en-AU" dirty="0"/>
              <a:t>manufacturer)</a:t>
            </a:r>
          </a:p>
          <a:p>
            <a:pPr marL="432" indent="0">
              <a:buNone/>
            </a:pPr>
            <a:r>
              <a:rPr lang="en-AU" dirty="0"/>
              <a:t>Example: </a:t>
            </a:r>
            <a:r>
              <a:rPr lang="fr-FR" dirty="0"/>
              <a:t>Patient’s P</a:t>
            </a:r>
            <a:r>
              <a:rPr lang="fr-FR" sz="100" dirty="0"/>
              <a:t> </a:t>
            </a:r>
            <a:r>
              <a:rPr lang="fr-FR" dirty="0"/>
              <a:t>T = 21.5 seconds</a:t>
            </a:r>
          </a:p>
          <a:p>
            <a:pPr marL="432" indent="0">
              <a:spcBef>
                <a:spcPts val="600"/>
              </a:spcBef>
              <a:buNone/>
            </a:pPr>
            <a:r>
              <a:rPr lang="en-US" dirty="0"/>
              <a:t>Mean normal P</a:t>
            </a:r>
            <a:r>
              <a:rPr lang="en-US" sz="100" dirty="0"/>
              <a:t> </a:t>
            </a:r>
            <a:r>
              <a:rPr lang="en-US" dirty="0"/>
              <a:t>T = 12.0 seconds</a:t>
            </a:r>
          </a:p>
          <a:p>
            <a:pPr marL="432" indent="0">
              <a:spcBef>
                <a:spcPts val="600"/>
              </a:spcBef>
              <a:buNone/>
            </a:pPr>
            <a:r>
              <a:rPr lang="en-AU" dirty="0"/>
              <a:t>I</a:t>
            </a:r>
            <a:r>
              <a:rPr lang="en-AU" sz="100" dirty="0"/>
              <a:t> </a:t>
            </a:r>
            <a:r>
              <a:rPr lang="en-AU" dirty="0"/>
              <a:t>S</a:t>
            </a:r>
            <a:r>
              <a:rPr lang="en-AU" sz="100" dirty="0"/>
              <a:t> </a:t>
            </a:r>
            <a:r>
              <a:rPr lang="en-AU" dirty="0"/>
              <a:t>I = 1.35</a:t>
            </a:r>
          </a:p>
        </p:txBody>
      </p:sp>
      <p:graphicFrame>
        <p:nvGraphicFramePr>
          <p:cNvPr id="9" name="Object 8" descr="I N R = R to the power I S I"/>
          <p:cNvGraphicFramePr>
            <a:graphicFrameLocks noChangeAspect="1"/>
          </p:cNvGraphicFramePr>
          <p:nvPr>
            <p:extLst>
              <p:ext uri="{D42A27DB-BD31-4B8C-83A1-F6EECF244321}">
                <p14:modId xmlns:p14="http://schemas.microsoft.com/office/powerpoint/2010/main" val="67001850"/>
              </p:ext>
            </p:extLst>
          </p:nvPr>
        </p:nvGraphicFramePr>
        <p:xfrm>
          <a:off x="3812100" y="1804576"/>
          <a:ext cx="1265798" cy="358244"/>
        </p:xfrm>
        <a:graphic>
          <a:graphicData uri="http://schemas.openxmlformats.org/presentationml/2006/ole">
            <mc:AlternateContent xmlns:mc="http://schemas.openxmlformats.org/markup-compatibility/2006">
              <mc:Choice xmlns:v="urn:schemas-microsoft-com:vml" Requires="v">
                <p:oleObj name="Equation" r:id="rId2" imgW="672840" imgH="190440" progId="Equation.DSMT4">
                  <p:embed/>
                </p:oleObj>
              </mc:Choice>
              <mc:Fallback>
                <p:oleObj name="Equation" r:id="rId2" imgW="672840" imgH="190440" progId="Equation.DSMT4">
                  <p:embed/>
                  <p:pic>
                    <p:nvPicPr>
                      <p:cNvPr id="0" name=""/>
                      <p:cNvPicPr/>
                      <p:nvPr/>
                    </p:nvPicPr>
                    <p:blipFill>
                      <a:blip r:embed="rId3"/>
                      <a:stretch>
                        <a:fillRect/>
                      </a:stretch>
                    </p:blipFill>
                    <p:spPr>
                      <a:xfrm>
                        <a:off x="3812100" y="1804576"/>
                        <a:ext cx="1265798" cy="358244"/>
                      </a:xfrm>
                      <a:prstGeom prst="rect">
                        <a:avLst/>
                      </a:prstGeom>
                    </p:spPr>
                  </p:pic>
                </p:oleObj>
              </mc:Fallback>
            </mc:AlternateContent>
          </a:graphicData>
        </a:graphic>
      </p:graphicFrame>
      <p:graphicFrame>
        <p:nvGraphicFramePr>
          <p:cNvPr id="10" name="Object 9" descr="I N R = left parenthesis 21.5 over 12.0 right parenthesis to the power 1.35 = 2.2"/>
          <p:cNvGraphicFramePr>
            <a:graphicFrameLocks noChangeAspect="1"/>
          </p:cNvGraphicFramePr>
          <p:nvPr>
            <p:extLst>
              <p:ext uri="{D42A27DB-BD31-4B8C-83A1-F6EECF244321}">
                <p14:modId xmlns:p14="http://schemas.microsoft.com/office/powerpoint/2010/main" val="257718160"/>
              </p:ext>
            </p:extLst>
          </p:nvPr>
        </p:nvGraphicFramePr>
        <p:xfrm>
          <a:off x="2819987" y="5828829"/>
          <a:ext cx="3504025" cy="441066"/>
        </p:xfrm>
        <a:graphic>
          <a:graphicData uri="http://schemas.openxmlformats.org/presentationml/2006/ole">
            <mc:AlternateContent xmlns:mc="http://schemas.openxmlformats.org/markup-compatibility/2006">
              <mc:Choice xmlns:v="urn:schemas-microsoft-com:vml" Requires="v">
                <p:oleObj name="Equation" r:id="rId4" imgW="1815840" imgH="228600" progId="Equation.DSMT4">
                  <p:embed/>
                </p:oleObj>
              </mc:Choice>
              <mc:Fallback>
                <p:oleObj name="Equation" r:id="rId4" imgW="1815840" imgH="228600" progId="Equation.DSMT4">
                  <p:embed/>
                  <p:pic>
                    <p:nvPicPr>
                      <p:cNvPr id="0" name=""/>
                      <p:cNvPicPr/>
                      <p:nvPr/>
                    </p:nvPicPr>
                    <p:blipFill>
                      <a:blip r:embed="rId5"/>
                      <a:stretch>
                        <a:fillRect/>
                      </a:stretch>
                    </p:blipFill>
                    <p:spPr>
                      <a:xfrm>
                        <a:off x="2819987" y="5828829"/>
                        <a:ext cx="3504025" cy="441066"/>
                      </a:xfrm>
                      <a:prstGeom prst="rect">
                        <a:avLst/>
                      </a:prstGeom>
                    </p:spPr>
                  </p:pic>
                </p:oleObj>
              </mc:Fallback>
            </mc:AlternateContent>
          </a:graphicData>
        </a:graphic>
      </p:graphicFrame>
    </p:spTree>
    <p:extLst>
      <p:ext uri="{BB962C8B-B14F-4D97-AF65-F5344CB8AC3E}">
        <p14:creationId xmlns:p14="http://schemas.microsoft.com/office/powerpoint/2010/main" val="61980947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A7B6A-C4D7-4C7A-8A77-EF4728A0444E}"/>
              </a:ext>
            </a:extLst>
          </p:cNvPr>
          <p:cNvSpPr>
            <a:spLocks noGrp="1"/>
          </p:cNvSpPr>
          <p:nvPr>
            <p:ph type="title"/>
          </p:nvPr>
        </p:nvSpPr>
        <p:spPr/>
        <p:txBody>
          <a:bodyPr/>
          <a:lstStyle/>
          <a:p>
            <a:r>
              <a:rPr lang="en-US" sz="3400" dirty="0"/>
              <a:t>Oral Vitamin K Antagonist Therapy </a:t>
            </a:r>
            <a:r>
              <a:rPr lang="en-US" sz="2000" b="0" dirty="0"/>
              <a:t>(4 of 5)</a:t>
            </a:r>
          </a:p>
        </p:txBody>
      </p:sp>
      <p:sp>
        <p:nvSpPr>
          <p:cNvPr id="3" name="Content Placeholder 2">
            <a:extLst>
              <a:ext uri="{FF2B5EF4-FFF2-40B4-BE49-F238E27FC236}">
                <a16:creationId xmlns:a16="http://schemas.microsoft.com/office/drawing/2014/main" id="{109CCE61-DD76-490A-9DA5-89A7D68D073D}"/>
              </a:ext>
            </a:extLst>
          </p:cNvPr>
          <p:cNvSpPr>
            <a:spLocks noGrp="1"/>
          </p:cNvSpPr>
          <p:nvPr>
            <p:ph sz="quarter" idx="13"/>
          </p:nvPr>
        </p:nvSpPr>
        <p:spPr>
          <a:xfrm>
            <a:off x="262467" y="2038926"/>
            <a:ext cx="8029575" cy="4434275"/>
          </a:xfrm>
        </p:spPr>
        <p:txBody>
          <a:bodyPr/>
          <a:lstStyle/>
          <a:p>
            <a:r>
              <a:rPr lang="en-US" altLang="en-US" dirty="0">
                <a:cs typeface="Calibri" panose="020F0502020204030204" pitchFamily="34" charset="0"/>
              </a:rPr>
              <a:t>Therapeutic ranges</a:t>
            </a:r>
          </a:p>
          <a:p>
            <a:pPr lvl="1"/>
            <a:r>
              <a:rPr lang="en-US" altLang="en-US" dirty="0">
                <a:cs typeface="Calibri" panose="020F0502020204030204" pitchFamily="34" charset="0"/>
              </a:rPr>
              <a:t>Hypercoagulable state (arterial or venous thromboembolism)</a:t>
            </a:r>
          </a:p>
          <a:p>
            <a:pPr lvl="2"/>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N</a:t>
            </a:r>
            <a:r>
              <a:rPr lang="en-US" altLang="en-US" sz="100" dirty="0">
                <a:cs typeface="Calibri" panose="020F0502020204030204" pitchFamily="34" charset="0"/>
              </a:rPr>
              <a:t> </a:t>
            </a:r>
            <a:r>
              <a:rPr lang="en-US" altLang="en-US" dirty="0">
                <a:cs typeface="Calibri" panose="020F0502020204030204" pitchFamily="34" charset="0"/>
              </a:rPr>
              <a:t>R between 2.0-3.0</a:t>
            </a:r>
          </a:p>
          <a:p>
            <a:pPr lvl="1"/>
            <a:r>
              <a:rPr lang="en-US" altLang="en-US" dirty="0">
                <a:cs typeface="Calibri" panose="020F0502020204030204" pitchFamily="34" charset="0"/>
              </a:rPr>
              <a:t>Mechanical valve replacement</a:t>
            </a:r>
          </a:p>
          <a:p>
            <a:pPr lvl="2"/>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N</a:t>
            </a:r>
            <a:r>
              <a:rPr lang="en-US" altLang="en-US" sz="100" dirty="0">
                <a:cs typeface="Calibri" panose="020F0502020204030204" pitchFamily="34" charset="0"/>
              </a:rPr>
              <a:t> </a:t>
            </a:r>
            <a:r>
              <a:rPr lang="en-US" altLang="en-US" dirty="0">
                <a:cs typeface="Calibri" panose="020F0502020204030204" pitchFamily="34" charset="0"/>
              </a:rPr>
              <a:t>R may be higher</a:t>
            </a:r>
          </a:p>
          <a:p>
            <a:r>
              <a:rPr lang="en-US" altLang="en-US" dirty="0">
                <a:cs typeface="Calibri" panose="020F0502020204030204" pitchFamily="34" charset="0"/>
              </a:rPr>
              <a:t>Oral anticoagulant treatment influenced by:</a:t>
            </a:r>
          </a:p>
          <a:p>
            <a:pPr lvl="1"/>
            <a:r>
              <a:rPr lang="en-US" altLang="en-US" dirty="0">
                <a:cs typeface="Calibri" panose="020F0502020204030204" pitchFamily="34" charset="0"/>
              </a:rPr>
              <a:t>Body mass, Vitamin K content in diet, drug interactions and supplements, wellness, hepatic function</a:t>
            </a:r>
          </a:p>
        </p:txBody>
      </p:sp>
    </p:spTree>
    <p:extLst>
      <p:ext uri="{BB962C8B-B14F-4D97-AF65-F5344CB8AC3E}">
        <p14:creationId xmlns:p14="http://schemas.microsoft.com/office/powerpoint/2010/main" val="33870851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A7B6A-C4D7-4C7A-8A77-EF4728A0444E}"/>
              </a:ext>
            </a:extLst>
          </p:cNvPr>
          <p:cNvSpPr>
            <a:spLocks noGrp="1"/>
          </p:cNvSpPr>
          <p:nvPr>
            <p:ph type="title"/>
          </p:nvPr>
        </p:nvSpPr>
        <p:spPr/>
        <p:txBody>
          <a:bodyPr/>
          <a:lstStyle/>
          <a:p>
            <a:r>
              <a:rPr lang="en-US" sz="3400" dirty="0"/>
              <a:t>Oral Vitamin K Antagonist Therapy </a:t>
            </a:r>
            <a:r>
              <a:rPr lang="en-US" sz="2000" b="0" dirty="0"/>
              <a:t>(5 of 5)</a:t>
            </a:r>
          </a:p>
        </p:txBody>
      </p:sp>
      <p:sp>
        <p:nvSpPr>
          <p:cNvPr id="3" name="Content Placeholder 2">
            <a:extLst>
              <a:ext uri="{FF2B5EF4-FFF2-40B4-BE49-F238E27FC236}">
                <a16:creationId xmlns:a16="http://schemas.microsoft.com/office/drawing/2014/main" id="{109CCE61-DD76-490A-9DA5-89A7D68D073D}"/>
              </a:ext>
            </a:extLst>
          </p:cNvPr>
          <p:cNvSpPr>
            <a:spLocks noGrp="1"/>
          </p:cNvSpPr>
          <p:nvPr>
            <p:ph sz="quarter" idx="13"/>
          </p:nvPr>
        </p:nvSpPr>
        <p:spPr>
          <a:xfrm>
            <a:off x="457200" y="1911926"/>
            <a:ext cx="8350898" cy="4434275"/>
          </a:xfrm>
        </p:spPr>
        <p:txBody>
          <a:bodyPr/>
          <a:lstStyle/>
          <a:p>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O</a:t>
            </a:r>
            <a:r>
              <a:rPr lang="en-US" altLang="en-US" sz="100" dirty="0">
                <a:cs typeface="Calibri" panose="020F0502020204030204" pitchFamily="34" charset="0"/>
              </a:rPr>
              <a:t> </a:t>
            </a:r>
            <a:r>
              <a:rPr lang="en-US" altLang="en-US" dirty="0">
                <a:cs typeface="Calibri" panose="020F0502020204030204" pitchFamily="34" charset="0"/>
              </a:rPr>
              <a:t>C instruments</a:t>
            </a:r>
          </a:p>
          <a:p>
            <a:pPr lvl="1"/>
            <a:r>
              <a:rPr lang="en-US" altLang="en-US" dirty="0">
                <a:cs typeface="Calibri" panose="020F0502020204030204" pitchFamily="34" charset="0"/>
              </a:rPr>
              <a:t>Determine P</a:t>
            </a:r>
            <a:r>
              <a:rPr lang="en-US" altLang="en-US" sz="100" dirty="0">
                <a:cs typeface="Calibri" panose="020F0502020204030204" pitchFamily="34" charset="0"/>
              </a:rPr>
              <a:t> </a:t>
            </a:r>
            <a:r>
              <a:rPr lang="en-US" altLang="en-US" dirty="0">
                <a:cs typeface="Calibri" panose="020F0502020204030204" pitchFamily="34" charset="0"/>
              </a:rPr>
              <a:t>T/I</a:t>
            </a:r>
            <a:r>
              <a:rPr lang="en-US" altLang="en-US" sz="100" dirty="0">
                <a:cs typeface="Calibri" panose="020F0502020204030204" pitchFamily="34" charset="0"/>
              </a:rPr>
              <a:t> </a:t>
            </a:r>
            <a:r>
              <a:rPr lang="en-US" altLang="en-US" dirty="0">
                <a:cs typeface="Calibri" panose="020F0502020204030204" pitchFamily="34" charset="0"/>
              </a:rPr>
              <a:t>N</a:t>
            </a:r>
            <a:r>
              <a:rPr lang="en-US" altLang="en-US" sz="100" dirty="0">
                <a:cs typeface="Calibri" panose="020F0502020204030204" pitchFamily="34" charset="0"/>
              </a:rPr>
              <a:t> </a:t>
            </a:r>
            <a:r>
              <a:rPr lang="en-US" altLang="en-US" dirty="0">
                <a:cs typeface="Calibri" panose="020F0502020204030204" pitchFamily="34" charset="0"/>
              </a:rPr>
              <a:t>R from capillary puncture</a:t>
            </a:r>
          </a:p>
          <a:p>
            <a:pPr lvl="1"/>
            <a:r>
              <a:rPr lang="en-US" altLang="en-US" dirty="0">
                <a:cs typeface="Calibri" panose="020F0502020204030204" pitchFamily="34" charset="0"/>
              </a:rPr>
              <a:t>No C</a:t>
            </a:r>
            <a:r>
              <a:rPr lang="en-US" altLang="en-US" sz="100" dirty="0">
                <a:cs typeface="Calibri" panose="020F0502020204030204" pitchFamily="34" charset="0"/>
              </a:rPr>
              <a:t>  </a:t>
            </a:r>
            <a:r>
              <a:rPr lang="en-US" altLang="en-US" dirty="0">
                <a:cs typeface="Calibri" panose="020F0502020204030204" pitchFamily="34" charset="0"/>
              </a:rPr>
              <a:t>a</a:t>
            </a:r>
            <a:r>
              <a:rPr lang="en-US" altLang="en-US" baseline="30000" dirty="0">
                <a:cs typeface="Calibri" panose="020F0502020204030204" pitchFamily="34" charset="0"/>
              </a:rPr>
              <a:t>++</a:t>
            </a:r>
            <a:r>
              <a:rPr lang="en-US" altLang="en-US" dirty="0">
                <a:cs typeface="Calibri" panose="020F0502020204030204" pitchFamily="34" charset="0"/>
              </a:rPr>
              <a:t> required</a:t>
            </a:r>
          </a:p>
          <a:p>
            <a:pPr lvl="2"/>
            <a:r>
              <a:rPr lang="en-US" altLang="en-US" dirty="0">
                <a:cs typeface="Calibri" panose="020F0502020204030204" pitchFamily="34" charset="0"/>
              </a:rPr>
              <a:t>Blood sample has not been citrated</a:t>
            </a:r>
          </a:p>
          <a:p>
            <a:pPr lvl="1"/>
            <a:r>
              <a:rPr lang="en-US" altLang="en-US" dirty="0">
                <a:cs typeface="Calibri" panose="020F0502020204030204" pitchFamily="34" charset="0"/>
              </a:rPr>
              <a:t>Used by patients, anticoagulation clinics, and physician office laboratories</a:t>
            </a:r>
          </a:p>
        </p:txBody>
      </p:sp>
    </p:spTree>
    <p:extLst>
      <p:ext uri="{BB962C8B-B14F-4D97-AF65-F5344CB8AC3E}">
        <p14:creationId xmlns:p14="http://schemas.microsoft.com/office/powerpoint/2010/main" val="428436040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D9CB-BC11-4D25-B041-0F4676375CEC}"/>
              </a:ext>
            </a:extLst>
          </p:cNvPr>
          <p:cNvSpPr>
            <a:spLocks noGrp="1"/>
          </p:cNvSpPr>
          <p:nvPr>
            <p:ph type="title"/>
          </p:nvPr>
        </p:nvSpPr>
        <p:spPr/>
        <p:txBody>
          <a:bodyPr/>
          <a:lstStyle/>
          <a:p>
            <a:r>
              <a:rPr lang="en-US" dirty="0"/>
              <a:t>Direct Oral Anticoagulants (D</a:t>
            </a:r>
            <a:r>
              <a:rPr lang="en-US" sz="100" dirty="0"/>
              <a:t> </a:t>
            </a:r>
            <a:r>
              <a:rPr lang="en-US" dirty="0"/>
              <a:t>O</a:t>
            </a:r>
            <a:r>
              <a:rPr lang="en-US" sz="100" dirty="0"/>
              <a:t> </a:t>
            </a:r>
            <a:r>
              <a:rPr lang="en-US" dirty="0"/>
              <a:t>A</a:t>
            </a:r>
            <a:r>
              <a:rPr lang="en-US" sz="100" dirty="0"/>
              <a:t> </a:t>
            </a:r>
            <a:r>
              <a:rPr lang="en-US" dirty="0"/>
              <a:t>Cs)</a:t>
            </a:r>
          </a:p>
        </p:txBody>
      </p:sp>
      <p:sp>
        <p:nvSpPr>
          <p:cNvPr id="3" name="Content Placeholder 2">
            <a:extLst>
              <a:ext uri="{FF2B5EF4-FFF2-40B4-BE49-F238E27FC236}">
                <a16:creationId xmlns:a16="http://schemas.microsoft.com/office/drawing/2014/main" id="{821AB004-12B3-4743-8608-82C1843B98D7}"/>
              </a:ext>
            </a:extLst>
          </p:cNvPr>
          <p:cNvSpPr>
            <a:spLocks noGrp="1"/>
          </p:cNvSpPr>
          <p:nvPr>
            <p:ph sz="quarter" idx="13"/>
          </p:nvPr>
        </p:nvSpPr>
        <p:spPr>
          <a:xfrm>
            <a:off x="372533" y="1835726"/>
            <a:ext cx="8229600" cy="4434275"/>
          </a:xfrm>
        </p:spPr>
        <p:txBody>
          <a:bodyPr/>
          <a:lstStyle/>
          <a:p>
            <a:r>
              <a:rPr lang="en-US" sz="2000" dirty="0"/>
              <a:t>Direct thrombin inhibitor</a:t>
            </a:r>
          </a:p>
          <a:p>
            <a:r>
              <a:rPr lang="en-US" sz="2000" dirty="0"/>
              <a:t>F</a:t>
            </a:r>
            <a:r>
              <a:rPr lang="en-US" sz="100" dirty="0"/>
              <a:t> </a:t>
            </a:r>
            <a:r>
              <a:rPr lang="en-US" sz="2000" dirty="0"/>
              <a:t>X</a:t>
            </a:r>
            <a:r>
              <a:rPr lang="en-US" sz="100" dirty="0"/>
              <a:t> </a:t>
            </a:r>
            <a:r>
              <a:rPr lang="en-US" sz="2000" dirty="0"/>
              <a:t>a inhibitors</a:t>
            </a:r>
          </a:p>
          <a:p>
            <a:pPr lvl="1"/>
            <a:r>
              <a:rPr lang="en-US" sz="2000" dirty="0"/>
              <a:t>Stroke prevention, treatment, and prophylaxis of V</a:t>
            </a:r>
            <a:r>
              <a:rPr lang="en-US" sz="100" dirty="0"/>
              <a:t> </a:t>
            </a:r>
            <a:r>
              <a:rPr lang="en-US" sz="2000" dirty="0"/>
              <a:t>T</a:t>
            </a:r>
            <a:r>
              <a:rPr lang="en-US" sz="100" dirty="0"/>
              <a:t> </a:t>
            </a:r>
            <a:r>
              <a:rPr lang="en-US" sz="2000" dirty="0"/>
              <a:t>E</a:t>
            </a:r>
          </a:p>
          <a:p>
            <a:r>
              <a:rPr lang="en-US" sz="2000" dirty="0"/>
              <a:t>No known dietary restrictions</a:t>
            </a:r>
          </a:p>
          <a:p>
            <a:r>
              <a:rPr lang="en-US" sz="2000" dirty="0"/>
              <a:t>Generally do not require routine continuous monitoring</a:t>
            </a:r>
          </a:p>
          <a:p>
            <a:r>
              <a:rPr lang="en-US" sz="2000" dirty="0"/>
              <a:t>Screening tests (P</a:t>
            </a:r>
            <a:r>
              <a:rPr lang="en-US" sz="100" dirty="0"/>
              <a:t> </a:t>
            </a:r>
            <a:r>
              <a:rPr lang="en-US" sz="2000" dirty="0"/>
              <a:t>T, A</a:t>
            </a:r>
            <a:r>
              <a:rPr lang="en-US" sz="100" dirty="0"/>
              <a:t> </a:t>
            </a:r>
            <a:r>
              <a:rPr lang="en-US" sz="2000" dirty="0"/>
              <a:t>P</a:t>
            </a:r>
            <a:r>
              <a:rPr lang="en-US" sz="100" dirty="0"/>
              <a:t> </a:t>
            </a:r>
            <a:r>
              <a:rPr lang="en-US" sz="2000" dirty="0"/>
              <a:t>T</a:t>
            </a:r>
            <a:r>
              <a:rPr lang="en-US" sz="100" dirty="0"/>
              <a:t> </a:t>
            </a:r>
            <a:r>
              <a:rPr lang="en-US" sz="2000" dirty="0"/>
              <a:t>T) have variable sensitivity to D</a:t>
            </a:r>
            <a:r>
              <a:rPr lang="en-US" sz="100" dirty="0"/>
              <a:t> </a:t>
            </a:r>
            <a:r>
              <a:rPr lang="en-US" sz="2000" dirty="0"/>
              <a:t>O</a:t>
            </a:r>
            <a:r>
              <a:rPr lang="en-US" sz="100" dirty="0"/>
              <a:t> </a:t>
            </a:r>
            <a:r>
              <a:rPr lang="en-US" sz="2000" dirty="0"/>
              <a:t>A</a:t>
            </a:r>
            <a:r>
              <a:rPr lang="en-US" sz="100" dirty="0"/>
              <a:t> </a:t>
            </a:r>
            <a:r>
              <a:rPr lang="en-US" sz="2000" dirty="0"/>
              <a:t>Cs</a:t>
            </a:r>
          </a:p>
          <a:p>
            <a:r>
              <a:rPr lang="en-US" sz="2000" dirty="0"/>
              <a:t>I</a:t>
            </a:r>
            <a:r>
              <a:rPr lang="en-US" sz="100" dirty="0"/>
              <a:t> </a:t>
            </a:r>
            <a:r>
              <a:rPr lang="en-US" sz="2000" dirty="0"/>
              <a:t>N</a:t>
            </a:r>
            <a:r>
              <a:rPr lang="en-US" sz="100" dirty="0"/>
              <a:t> </a:t>
            </a:r>
            <a:r>
              <a:rPr lang="en-US" sz="2000" dirty="0"/>
              <a:t>R should not be used</a:t>
            </a:r>
          </a:p>
          <a:p>
            <a:pPr lvl="1"/>
            <a:r>
              <a:rPr lang="en-US" sz="2000" dirty="0"/>
              <a:t>As a gauge for anticoagulation</a:t>
            </a:r>
          </a:p>
          <a:p>
            <a:pPr lvl="1"/>
            <a:r>
              <a:rPr lang="en-US" sz="2000" dirty="0"/>
              <a:t>As an indicator for comparing D</a:t>
            </a:r>
            <a:r>
              <a:rPr lang="en-US" sz="100" dirty="0"/>
              <a:t> </a:t>
            </a:r>
            <a:r>
              <a:rPr lang="en-US" sz="2000" dirty="0"/>
              <a:t>O</a:t>
            </a:r>
            <a:r>
              <a:rPr lang="en-US" sz="100" dirty="0"/>
              <a:t> </a:t>
            </a:r>
            <a:r>
              <a:rPr lang="en-US" sz="2000" dirty="0"/>
              <a:t>A</a:t>
            </a:r>
            <a:r>
              <a:rPr lang="en-US" sz="100" dirty="0"/>
              <a:t> </a:t>
            </a:r>
            <a:r>
              <a:rPr lang="en-US" sz="2000" dirty="0"/>
              <a:t>C to oral vitamin K antagonist anticoagulation</a:t>
            </a:r>
          </a:p>
        </p:txBody>
      </p:sp>
    </p:spTree>
    <p:extLst>
      <p:ext uri="{BB962C8B-B14F-4D97-AF65-F5344CB8AC3E}">
        <p14:creationId xmlns:p14="http://schemas.microsoft.com/office/powerpoint/2010/main" val="267623665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97DC3-B01F-47F0-90CA-ECD93E6CB362}"/>
              </a:ext>
            </a:extLst>
          </p:cNvPr>
          <p:cNvSpPr>
            <a:spLocks noGrp="1"/>
          </p:cNvSpPr>
          <p:nvPr>
            <p:ph type="title"/>
          </p:nvPr>
        </p:nvSpPr>
        <p:spPr/>
        <p:txBody>
          <a:bodyPr/>
          <a:lstStyle/>
          <a:p>
            <a:r>
              <a:rPr lang="en-US" dirty="0"/>
              <a:t>Heparin Therapy Monitoring</a:t>
            </a:r>
          </a:p>
        </p:txBody>
      </p:sp>
      <p:sp>
        <p:nvSpPr>
          <p:cNvPr id="3" name="Content Placeholder 2">
            <a:extLst>
              <a:ext uri="{FF2B5EF4-FFF2-40B4-BE49-F238E27FC236}">
                <a16:creationId xmlns:a16="http://schemas.microsoft.com/office/drawing/2014/main" id="{28061C98-22FB-439D-A0B6-CD7B7C8C153B}"/>
              </a:ext>
            </a:extLst>
          </p:cNvPr>
          <p:cNvSpPr>
            <a:spLocks noGrp="1"/>
          </p:cNvSpPr>
          <p:nvPr>
            <p:ph sz="quarter" idx="13"/>
          </p:nvPr>
        </p:nvSpPr>
        <p:spPr>
          <a:xfrm>
            <a:off x="338667" y="1988126"/>
            <a:ext cx="8229600" cy="4434275"/>
          </a:xfrm>
        </p:spPr>
        <p:txBody>
          <a:bodyPr/>
          <a:lstStyle/>
          <a:p>
            <a:r>
              <a:rPr lang="en-US" altLang="en-US" dirty="0">
                <a:cs typeface="Calibri" panose="020F0502020204030204" pitchFamily="34" charset="0"/>
              </a:rPr>
              <a:t>Two types of heparin</a:t>
            </a:r>
          </a:p>
          <a:p>
            <a:pPr lvl="1"/>
            <a:r>
              <a:rPr lang="en-US" altLang="en-US" dirty="0">
                <a:cs typeface="Calibri" panose="020F0502020204030204" pitchFamily="34" charset="0"/>
              </a:rPr>
              <a:t>Unfractionated heparin (U</a:t>
            </a:r>
            <a:r>
              <a:rPr lang="en-US" altLang="en-US" sz="100" dirty="0">
                <a:cs typeface="Calibri" panose="020F0502020204030204" pitchFamily="34" charset="0"/>
              </a:rPr>
              <a:t> </a:t>
            </a:r>
            <a:r>
              <a:rPr lang="en-US" altLang="en-US" dirty="0">
                <a:cs typeface="Calibri" panose="020F0502020204030204" pitchFamily="34" charset="0"/>
              </a:rPr>
              <a:t>H or U</a:t>
            </a:r>
            <a:r>
              <a:rPr lang="en-US" altLang="en-US" sz="100" dirty="0">
                <a:cs typeface="Calibri" panose="020F0502020204030204" pitchFamily="34" charset="0"/>
              </a:rPr>
              <a:t> </a:t>
            </a:r>
            <a:r>
              <a:rPr lang="en-US" altLang="en-US" dirty="0">
                <a:cs typeface="Calibri" panose="020F0502020204030204" pitchFamily="34" charset="0"/>
              </a:rPr>
              <a:t>F</a:t>
            </a:r>
            <a:r>
              <a:rPr lang="en-US" altLang="en-US" sz="100" dirty="0">
                <a:cs typeface="Calibri" panose="020F0502020204030204" pitchFamily="34" charset="0"/>
              </a:rPr>
              <a:t> </a:t>
            </a:r>
            <a:r>
              <a:rPr lang="en-US" altLang="en-US" dirty="0">
                <a:cs typeface="Calibri" panose="020F0502020204030204" pitchFamily="34" charset="0"/>
              </a:rPr>
              <a:t>H)</a:t>
            </a:r>
          </a:p>
          <a:p>
            <a:pPr lvl="2"/>
            <a:r>
              <a:rPr lang="en-US" altLang="en-US" dirty="0">
                <a:cs typeface="Calibri" panose="020F0502020204030204" pitchFamily="34" charset="0"/>
              </a:rPr>
              <a:t>Traditionally monitored by A</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T; can also use T</a:t>
            </a:r>
            <a:r>
              <a:rPr lang="en-US" altLang="en-US" sz="100" dirty="0">
                <a:cs typeface="Calibri" panose="020F0502020204030204" pitchFamily="34" charset="0"/>
              </a:rPr>
              <a:t> </a:t>
            </a:r>
            <a:r>
              <a:rPr lang="en-US" altLang="en-US" dirty="0">
                <a:cs typeface="Calibri" panose="020F0502020204030204" pitchFamily="34" charset="0"/>
              </a:rPr>
              <a:t>T</a:t>
            </a:r>
          </a:p>
          <a:p>
            <a:pPr lvl="1"/>
            <a:r>
              <a:rPr lang="en-US" altLang="en-US" dirty="0">
                <a:cs typeface="Calibri" panose="020F0502020204030204" pitchFamily="34" charset="0"/>
              </a:rPr>
              <a:t>Low-molecular-weight heparin (L</a:t>
            </a:r>
            <a:r>
              <a:rPr lang="en-US" altLang="en-US" sz="100" dirty="0">
                <a:cs typeface="Calibri" panose="020F0502020204030204" pitchFamily="34" charset="0"/>
              </a:rPr>
              <a:t> </a:t>
            </a:r>
            <a:r>
              <a:rPr lang="en-US" altLang="en-US" dirty="0">
                <a:cs typeface="Calibri" panose="020F0502020204030204" pitchFamily="34" charset="0"/>
              </a:rPr>
              <a:t>M</a:t>
            </a:r>
            <a:r>
              <a:rPr lang="en-US" altLang="en-US" sz="100" dirty="0">
                <a:cs typeface="Calibri" panose="020F0502020204030204" pitchFamily="34" charset="0"/>
              </a:rPr>
              <a:t> </a:t>
            </a:r>
            <a:r>
              <a:rPr lang="en-US" altLang="en-US" dirty="0">
                <a:cs typeface="Calibri" panose="020F0502020204030204" pitchFamily="34" charset="0"/>
              </a:rPr>
              <a:t>W</a:t>
            </a:r>
            <a:r>
              <a:rPr lang="en-US" altLang="en-US" sz="100" dirty="0">
                <a:cs typeface="Calibri" panose="020F0502020204030204" pitchFamily="34" charset="0"/>
              </a:rPr>
              <a:t> </a:t>
            </a:r>
            <a:r>
              <a:rPr lang="en-US" altLang="en-US" dirty="0">
                <a:cs typeface="Calibri" panose="020F0502020204030204" pitchFamily="34" charset="0"/>
              </a:rPr>
              <a:t>H)</a:t>
            </a:r>
          </a:p>
          <a:p>
            <a:pPr lvl="2"/>
            <a:r>
              <a:rPr lang="en-US" altLang="en-US" dirty="0">
                <a:cs typeface="Calibri" panose="020F0502020204030204" pitchFamily="34" charset="0"/>
              </a:rPr>
              <a:t>Common treatment for patients with/at risk for thrombosis</a:t>
            </a:r>
          </a:p>
          <a:p>
            <a:pPr lvl="2"/>
            <a:r>
              <a:rPr lang="en-US" altLang="en-US" dirty="0">
                <a:cs typeface="Calibri" panose="020F0502020204030204" pitchFamily="34" charset="0"/>
              </a:rPr>
              <a:t>Enoxaparin, dalteparin, tinzaparin, nadroparin, and fondaparinux (pentasa)</a:t>
            </a:r>
          </a:p>
          <a:p>
            <a:pPr lvl="2"/>
            <a:r>
              <a:rPr lang="en-US" altLang="en-US" dirty="0">
                <a:cs typeface="Calibri" panose="020F0502020204030204" pitchFamily="34" charset="0"/>
              </a:rPr>
              <a:t>Cannot be monitored with A</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T</a:t>
            </a:r>
          </a:p>
          <a:p>
            <a:pPr lvl="2"/>
            <a:r>
              <a:rPr lang="en-US" altLang="en-US" dirty="0">
                <a:cs typeface="Calibri" panose="020F0502020204030204" pitchFamily="34" charset="0"/>
              </a:rPr>
              <a:t>Monitor with X</a:t>
            </a:r>
            <a:r>
              <a:rPr lang="en-US" altLang="en-US" sz="100" dirty="0">
                <a:cs typeface="Calibri" panose="020F0502020204030204" pitchFamily="34" charset="0"/>
              </a:rPr>
              <a:t> </a:t>
            </a:r>
            <a:r>
              <a:rPr lang="en-US" altLang="en-US" dirty="0">
                <a:cs typeface="Calibri" panose="020F0502020204030204" pitchFamily="34" charset="0"/>
              </a:rPr>
              <a:t>a inhibition assay if necessary</a:t>
            </a:r>
          </a:p>
        </p:txBody>
      </p:sp>
    </p:spTree>
    <p:extLst>
      <p:ext uri="{BB962C8B-B14F-4D97-AF65-F5344CB8AC3E}">
        <p14:creationId xmlns:p14="http://schemas.microsoft.com/office/powerpoint/2010/main" val="376356732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E5FED-DA57-4B75-AC13-06912F2A2FC2}"/>
              </a:ext>
            </a:extLst>
          </p:cNvPr>
          <p:cNvSpPr>
            <a:spLocks noGrp="1"/>
          </p:cNvSpPr>
          <p:nvPr>
            <p:ph type="title"/>
          </p:nvPr>
        </p:nvSpPr>
        <p:spPr/>
        <p:txBody>
          <a:bodyPr/>
          <a:lstStyle/>
          <a:p>
            <a:r>
              <a:rPr lang="en-US" dirty="0"/>
              <a:t>A</a:t>
            </a:r>
            <a:r>
              <a:rPr lang="en-US" sz="100" dirty="0"/>
              <a:t> </a:t>
            </a:r>
            <a:r>
              <a:rPr lang="en-US" dirty="0"/>
              <a:t>P</a:t>
            </a:r>
            <a:r>
              <a:rPr lang="en-US" sz="100" dirty="0"/>
              <a:t> </a:t>
            </a:r>
            <a:r>
              <a:rPr lang="en-US" dirty="0"/>
              <a:t>T</a:t>
            </a:r>
            <a:r>
              <a:rPr lang="en-US" sz="100" dirty="0"/>
              <a:t> </a:t>
            </a:r>
            <a:r>
              <a:rPr lang="en-US" dirty="0"/>
              <a:t>T and Heparin Monitoring</a:t>
            </a:r>
          </a:p>
        </p:txBody>
      </p:sp>
      <p:sp>
        <p:nvSpPr>
          <p:cNvPr id="3" name="Content Placeholder 2">
            <a:extLst>
              <a:ext uri="{FF2B5EF4-FFF2-40B4-BE49-F238E27FC236}">
                <a16:creationId xmlns:a16="http://schemas.microsoft.com/office/drawing/2014/main" id="{53B4EA8A-7079-4790-ABB1-DDF030B0CCE0}"/>
              </a:ext>
            </a:extLst>
          </p:cNvPr>
          <p:cNvSpPr>
            <a:spLocks noGrp="1"/>
          </p:cNvSpPr>
          <p:nvPr>
            <p:ph sz="quarter" idx="13"/>
          </p:nvPr>
        </p:nvSpPr>
        <p:spPr>
          <a:xfrm>
            <a:off x="457199" y="1954260"/>
            <a:ext cx="8425543" cy="4752399"/>
          </a:xfrm>
        </p:spPr>
        <p:txBody>
          <a:bodyPr/>
          <a:lstStyle/>
          <a:p>
            <a:r>
              <a:rPr lang="en-US" altLang="en-US" sz="2200" dirty="0">
                <a:cs typeface="Calibri" panose="020F0502020204030204" pitchFamily="34" charset="0"/>
              </a:rPr>
              <a:t>Monitoring U</a:t>
            </a:r>
            <a:r>
              <a:rPr lang="en-US" altLang="en-US" sz="100" dirty="0">
                <a:cs typeface="Calibri" panose="020F0502020204030204" pitchFamily="34" charset="0"/>
              </a:rPr>
              <a:t> </a:t>
            </a:r>
            <a:r>
              <a:rPr lang="en-US" altLang="en-US" sz="2200" dirty="0">
                <a:cs typeface="Calibri" panose="020F0502020204030204" pitchFamily="34" charset="0"/>
              </a:rPr>
              <a:t>F</a:t>
            </a:r>
            <a:r>
              <a:rPr lang="en-US" altLang="en-US" sz="100" dirty="0">
                <a:cs typeface="Calibri" panose="020F0502020204030204" pitchFamily="34" charset="0"/>
              </a:rPr>
              <a:t> </a:t>
            </a:r>
            <a:r>
              <a:rPr lang="en-US" altLang="en-US" sz="2200" dirty="0">
                <a:cs typeface="Calibri" panose="020F0502020204030204" pitchFamily="34" charset="0"/>
              </a:rPr>
              <a:t>H therapy</a:t>
            </a:r>
          </a:p>
          <a:p>
            <a:pPr lvl="1"/>
            <a:r>
              <a:rPr lang="en-US" altLang="en-US" sz="2200" dirty="0">
                <a:cs typeface="Calibri" panose="020F0502020204030204" pitchFamily="34" charset="0"/>
              </a:rPr>
              <a:t>No standardization of the A</a:t>
            </a:r>
            <a:r>
              <a:rPr lang="en-US" altLang="en-US" sz="100" dirty="0">
                <a:cs typeface="Calibri" panose="020F0502020204030204" pitchFamily="34" charset="0"/>
              </a:rPr>
              <a:t> </a:t>
            </a:r>
            <a:r>
              <a:rPr lang="en-US" altLang="en-US" sz="2200" dirty="0">
                <a:cs typeface="Calibri" panose="020F0502020204030204" pitchFamily="34" charset="0"/>
              </a:rPr>
              <a:t>P</a:t>
            </a:r>
            <a:r>
              <a:rPr lang="en-US" altLang="en-US" sz="100" dirty="0">
                <a:cs typeface="Calibri" panose="020F0502020204030204" pitchFamily="34" charset="0"/>
              </a:rPr>
              <a:t> </a:t>
            </a:r>
            <a:r>
              <a:rPr lang="en-US" altLang="en-US" sz="2200" dirty="0">
                <a:cs typeface="Calibri" panose="020F0502020204030204" pitchFamily="34" charset="0"/>
              </a:rPr>
              <a:t>T</a:t>
            </a:r>
            <a:r>
              <a:rPr lang="en-US" altLang="en-US" sz="100" dirty="0">
                <a:cs typeface="Calibri" panose="020F0502020204030204" pitchFamily="34" charset="0"/>
              </a:rPr>
              <a:t> </a:t>
            </a:r>
            <a:r>
              <a:rPr lang="en-US" altLang="en-US" sz="2200" dirty="0">
                <a:cs typeface="Calibri" panose="020F0502020204030204" pitchFamily="34" charset="0"/>
              </a:rPr>
              <a:t>T to normalize differences in reagents and test systems</a:t>
            </a:r>
          </a:p>
          <a:p>
            <a:pPr lvl="1"/>
            <a:r>
              <a:rPr lang="en-US" altLang="en-US" sz="2200" dirty="0">
                <a:cs typeface="Calibri" panose="020F0502020204030204" pitchFamily="34" charset="0"/>
              </a:rPr>
              <a:t>Weight-based heparin dosing nomogram should be provided to clinicians</a:t>
            </a:r>
          </a:p>
          <a:p>
            <a:pPr lvl="2"/>
            <a:r>
              <a:rPr lang="en-US" altLang="en-US" sz="2200" dirty="0">
                <a:cs typeface="Calibri" panose="020F0502020204030204" pitchFamily="34" charset="0"/>
              </a:rPr>
              <a:t>Used to determine appropriate rate of heparin infusion to reach and/or maintain a therapeutic range</a:t>
            </a:r>
          </a:p>
          <a:p>
            <a:pPr lvl="1"/>
            <a:r>
              <a:rPr lang="en-US" altLang="en-US" sz="2200" dirty="0">
                <a:cs typeface="Calibri" panose="020F0502020204030204" pitchFamily="34" charset="0"/>
              </a:rPr>
              <a:t>Great variation in patients’ response to heparin</a:t>
            </a:r>
          </a:p>
          <a:p>
            <a:pPr lvl="2"/>
            <a:r>
              <a:rPr lang="en-US" altLang="en-US" sz="2200" dirty="0">
                <a:cs typeface="Calibri" panose="020F0502020204030204" pitchFamily="34" charset="0"/>
              </a:rPr>
              <a:t>Many factors can impact heparin monitoring</a:t>
            </a:r>
          </a:p>
          <a:p>
            <a:pPr lvl="1"/>
            <a:r>
              <a:rPr lang="en-US" altLang="en-US" sz="2200" dirty="0">
                <a:cs typeface="Calibri" panose="020F0502020204030204" pitchFamily="34" charset="0"/>
              </a:rPr>
              <a:t>Anti-X</a:t>
            </a:r>
            <a:r>
              <a:rPr lang="en-US" altLang="en-US" sz="100" dirty="0">
                <a:cs typeface="Calibri" panose="020F0502020204030204" pitchFamily="34" charset="0"/>
              </a:rPr>
              <a:t> </a:t>
            </a:r>
            <a:r>
              <a:rPr lang="en-US" altLang="en-US" sz="2200" dirty="0">
                <a:cs typeface="Calibri" panose="020F0502020204030204" pitchFamily="34" charset="0"/>
              </a:rPr>
              <a:t>a chromogenic assay</a:t>
            </a:r>
          </a:p>
          <a:p>
            <a:pPr lvl="2"/>
            <a:r>
              <a:rPr lang="en-US" altLang="en-US" sz="2200" dirty="0">
                <a:cs typeface="Calibri" panose="020F0502020204030204" pitchFamily="34" charset="0"/>
              </a:rPr>
              <a:t>Avoids problems with variables that affect the A</a:t>
            </a:r>
            <a:r>
              <a:rPr lang="en-US" altLang="en-US" sz="100" dirty="0">
                <a:cs typeface="Calibri" panose="020F0502020204030204" pitchFamily="34" charset="0"/>
              </a:rPr>
              <a:t> </a:t>
            </a:r>
            <a:r>
              <a:rPr lang="en-US" altLang="en-US" sz="2200" dirty="0">
                <a:cs typeface="Calibri" panose="020F0502020204030204" pitchFamily="34" charset="0"/>
              </a:rPr>
              <a:t>P</a:t>
            </a:r>
            <a:r>
              <a:rPr lang="en-US" altLang="en-US" sz="100" dirty="0">
                <a:cs typeface="Calibri" panose="020F0502020204030204" pitchFamily="34" charset="0"/>
              </a:rPr>
              <a:t> </a:t>
            </a:r>
            <a:r>
              <a:rPr lang="en-US" altLang="en-US" sz="2200" dirty="0">
                <a:cs typeface="Calibri" panose="020F0502020204030204" pitchFamily="34" charset="0"/>
              </a:rPr>
              <a:t>T</a:t>
            </a:r>
            <a:r>
              <a:rPr lang="en-US" altLang="en-US" sz="100" dirty="0">
                <a:cs typeface="Calibri" panose="020F0502020204030204" pitchFamily="34" charset="0"/>
              </a:rPr>
              <a:t> </a:t>
            </a:r>
            <a:r>
              <a:rPr lang="en-US" altLang="en-US" sz="2200" dirty="0">
                <a:cs typeface="Calibri" panose="020F0502020204030204" pitchFamily="34" charset="0"/>
              </a:rPr>
              <a:t>T</a:t>
            </a:r>
          </a:p>
          <a:p>
            <a:pPr lvl="2"/>
            <a:r>
              <a:rPr lang="en-US" altLang="en-US" sz="2200" dirty="0">
                <a:cs typeface="Calibri" panose="020F0502020204030204" pitchFamily="34" charset="0"/>
              </a:rPr>
              <a:t>Can be used to monitor U</a:t>
            </a:r>
            <a:r>
              <a:rPr lang="en-US" altLang="en-US" sz="100" dirty="0">
                <a:cs typeface="Calibri" panose="020F0502020204030204" pitchFamily="34" charset="0"/>
              </a:rPr>
              <a:t> </a:t>
            </a:r>
            <a:r>
              <a:rPr lang="en-US" altLang="en-US" sz="2200" dirty="0">
                <a:cs typeface="Calibri" panose="020F0502020204030204" pitchFamily="34" charset="0"/>
              </a:rPr>
              <a:t>F</a:t>
            </a:r>
            <a:r>
              <a:rPr lang="en-US" altLang="en-US" sz="100" dirty="0">
                <a:cs typeface="Calibri" panose="020F0502020204030204" pitchFamily="34" charset="0"/>
              </a:rPr>
              <a:t> </a:t>
            </a:r>
            <a:r>
              <a:rPr lang="en-US" altLang="en-US" sz="2200" dirty="0">
                <a:cs typeface="Calibri" panose="020F0502020204030204" pitchFamily="34" charset="0"/>
              </a:rPr>
              <a:t>H and L</a:t>
            </a:r>
            <a:r>
              <a:rPr lang="en-US" altLang="en-US" sz="100" dirty="0">
                <a:cs typeface="Calibri" panose="020F0502020204030204" pitchFamily="34" charset="0"/>
              </a:rPr>
              <a:t> </a:t>
            </a:r>
            <a:r>
              <a:rPr lang="en-US" altLang="en-US" sz="2200" dirty="0">
                <a:cs typeface="Calibri" panose="020F0502020204030204" pitchFamily="34" charset="0"/>
              </a:rPr>
              <a:t>M</a:t>
            </a:r>
            <a:r>
              <a:rPr lang="en-US" altLang="en-US" sz="100" dirty="0">
                <a:cs typeface="Calibri" panose="020F0502020204030204" pitchFamily="34" charset="0"/>
              </a:rPr>
              <a:t> </a:t>
            </a:r>
            <a:r>
              <a:rPr lang="en-US" altLang="en-US" sz="2200" dirty="0">
                <a:cs typeface="Calibri" panose="020F0502020204030204" pitchFamily="34" charset="0"/>
              </a:rPr>
              <a:t>W</a:t>
            </a:r>
            <a:r>
              <a:rPr lang="en-US" altLang="en-US" sz="100" dirty="0">
                <a:cs typeface="Calibri" panose="020F0502020204030204" pitchFamily="34" charset="0"/>
              </a:rPr>
              <a:t> </a:t>
            </a:r>
            <a:r>
              <a:rPr lang="en-US" altLang="en-US" sz="2200" dirty="0">
                <a:cs typeface="Calibri" panose="020F0502020204030204" pitchFamily="34" charset="0"/>
              </a:rPr>
              <a:t>H</a:t>
            </a:r>
          </a:p>
        </p:txBody>
      </p:sp>
    </p:spTree>
    <p:extLst>
      <p:ext uri="{BB962C8B-B14F-4D97-AF65-F5344CB8AC3E}">
        <p14:creationId xmlns:p14="http://schemas.microsoft.com/office/powerpoint/2010/main" val="816961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B0380-3326-49B5-AD6D-C38B52EB687F}"/>
              </a:ext>
            </a:extLst>
          </p:cNvPr>
          <p:cNvSpPr>
            <a:spLocks noGrp="1"/>
          </p:cNvSpPr>
          <p:nvPr>
            <p:ph type="title"/>
          </p:nvPr>
        </p:nvSpPr>
        <p:spPr/>
        <p:txBody>
          <a:bodyPr/>
          <a:lstStyle/>
          <a:p>
            <a:r>
              <a:rPr lang="en-US" dirty="0"/>
              <a:t>Specimen Processing </a:t>
            </a:r>
            <a:r>
              <a:rPr lang="en-US" sz="2000" b="0" dirty="0"/>
              <a:t>(3 of 6)</a:t>
            </a:r>
          </a:p>
        </p:txBody>
      </p:sp>
      <p:sp>
        <p:nvSpPr>
          <p:cNvPr id="3" name="Content Placeholder 2">
            <a:extLst>
              <a:ext uri="{FF2B5EF4-FFF2-40B4-BE49-F238E27FC236}">
                <a16:creationId xmlns:a16="http://schemas.microsoft.com/office/drawing/2014/main" id="{DF53B214-C09A-4390-BD1A-EF98026367FB}"/>
              </a:ext>
            </a:extLst>
          </p:cNvPr>
          <p:cNvSpPr>
            <a:spLocks noGrp="1"/>
          </p:cNvSpPr>
          <p:nvPr>
            <p:ph sz="quarter" idx="13"/>
          </p:nvPr>
        </p:nvSpPr>
        <p:spPr>
          <a:xfrm>
            <a:off x="457200" y="2013526"/>
            <a:ext cx="8229600" cy="4434275"/>
          </a:xfrm>
        </p:spPr>
        <p:txBody>
          <a:bodyPr/>
          <a:lstStyle/>
          <a:p>
            <a:r>
              <a:rPr lang="en-US" altLang="en-US" dirty="0">
                <a:cs typeface="Calibri" panose="020F0502020204030204" pitchFamily="34" charset="0"/>
              </a:rPr>
              <a:t>Use platelet-poor plasma because platelets contain</a:t>
            </a:r>
          </a:p>
          <a:p>
            <a:pPr lvl="1"/>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F</a:t>
            </a:r>
            <a:r>
              <a:rPr lang="en-US" altLang="en-US" sz="100" dirty="0">
                <a:cs typeface="Calibri" panose="020F0502020204030204" pitchFamily="34" charset="0"/>
              </a:rPr>
              <a:t> </a:t>
            </a:r>
            <a:r>
              <a:rPr lang="en-US" altLang="en-US" dirty="0">
                <a:cs typeface="Calibri" panose="020F0502020204030204" pitchFamily="34" charset="0"/>
              </a:rPr>
              <a:t>4</a:t>
            </a:r>
          </a:p>
          <a:p>
            <a:pPr lvl="2"/>
            <a:r>
              <a:rPr lang="en-US" altLang="en-US" dirty="0">
                <a:cs typeface="Calibri" panose="020F0502020204030204" pitchFamily="34" charset="0"/>
              </a:rPr>
              <a:t>Neutralizes heparin</a:t>
            </a:r>
          </a:p>
          <a:p>
            <a:pPr lvl="1"/>
            <a:r>
              <a:rPr lang="en-US" altLang="en-US" dirty="0">
                <a:cs typeface="Calibri" panose="020F0502020204030204" pitchFamily="34" charset="0"/>
              </a:rPr>
              <a:t>Phospholipids</a:t>
            </a:r>
          </a:p>
          <a:p>
            <a:pPr lvl="2"/>
            <a:r>
              <a:rPr lang="en-US" altLang="en-US" dirty="0">
                <a:cs typeface="Calibri" panose="020F0502020204030204" pitchFamily="34" charset="0"/>
              </a:rPr>
              <a:t>Affect L</a:t>
            </a:r>
            <a:r>
              <a:rPr lang="en-US" altLang="en-US" sz="100" dirty="0">
                <a:cs typeface="Calibri" panose="020F0502020204030204" pitchFamily="34" charset="0"/>
              </a:rPr>
              <a:t> </a:t>
            </a:r>
            <a:r>
              <a:rPr lang="en-US" altLang="en-US" dirty="0">
                <a:cs typeface="Calibri" panose="020F0502020204030204" pitchFamily="34" charset="0"/>
              </a:rPr>
              <a:t>A testing and factor assay testing</a:t>
            </a:r>
          </a:p>
          <a:p>
            <a:pPr lvl="1"/>
            <a:r>
              <a:rPr lang="en-US" altLang="en-US" dirty="0">
                <a:cs typeface="Calibri" panose="020F0502020204030204" pitchFamily="34" charset="0"/>
              </a:rPr>
              <a:t>Proteases</a:t>
            </a:r>
          </a:p>
          <a:p>
            <a:pPr lvl="2"/>
            <a:r>
              <a:rPr lang="en-US" altLang="en-US" dirty="0">
                <a:cs typeface="Calibri" panose="020F0502020204030204" pitchFamily="34" charset="0"/>
              </a:rPr>
              <a:t>Alter results for von Willebrand testing</a:t>
            </a:r>
          </a:p>
        </p:txBody>
      </p:sp>
    </p:spTree>
    <p:extLst>
      <p:ext uri="{BB962C8B-B14F-4D97-AF65-F5344CB8AC3E}">
        <p14:creationId xmlns:p14="http://schemas.microsoft.com/office/powerpoint/2010/main" val="109165754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04A62-C5B6-4878-AC47-347209DBACF8}"/>
              </a:ext>
            </a:extLst>
          </p:cNvPr>
          <p:cNvSpPr>
            <a:spLocks noGrp="1"/>
          </p:cNvSpPr>
          <p:nvPr>
            <p:ph type="title"/>
          </p:nvPr>
        </p:nvSpPr>
        <p:spPr/>
        <p:txBody>
          <a:bodyPr/>
          <a:lstStyle/>
          <a:p>
            <a:r>
              <a:rPr lang="en-US" sz="3400" dirty="0"/>
              <a:t>Table 36-11 Factors Affecting the Monitoring of Heparin</a:t>
            </a:r>
          </a:p>
        </p:txBody>
      </p:sp>
      <p:sp>
        <p:nvSpPr>
          <p:cNvPr id="3" name="Content Placeholder 2">
            <a:extLst>
              <a:ext uri="{FF2B5EF4-FFF2-40B4-BE49-F238E27FC236}">
                <a16:creationId xmlns:a16="http://schemas.microsoft.com/office/drawing/2014/main" id="{68E40B7C-44D5-465D-BE8E-72A917DA8FA6}"/>
              </a:ext>
            </a:extLst>
          </p:cNvPr>
          <p:cNvSpPr>
            <a:spLocks noGrp="1"/>
          </p:cNvSpPr>
          <p:nvPr>
            <p:ph sz="quarter" idx="13"/>
          </p:nvPr>
        </p:nvSpPr>
        <p:spPr>
          <a:xfrm>
            <a:off x="457200" y="1878833"/>
            <a:ext cx="7937653" cy="4745322"/>
          </a:xfrm>
        </p:spPr>
        <p:txBody>
          <a:bodyPr/>
          <a:lstStyle/>
          <a:p>
            <a:pPr marL="432" indent="0">
              <a:spcBef>
                <a:spcPts val="600"/>
              </a:spcBef>
              <a:buNone/>
            </a:pPr>
            <a:r>
              <a:rPr lang="en-US" sz="1600" dirty="0"/>
              <a:t>Conditions that influence the pharmacokinetics or general bioavailability of heparin: heparin binds to various plasma proteins (e.g., platelet factor 4, fibrinogen, V</a:t>
            </a:r>
            <a:r>
              <a:rPr lang="en-US" sz="100" dirty="0"/>
              <a:t> </a:t>
            </a:r>
            <a:r>
              <a:rPr lang="en-US" sz="1600" dirty="0"/>
              <a:t>W</a:t>
            </a:r>
            <a:r>
              <a:rPr lang="en-US" sz="100" dirty="0"/>
              <a:t> </a:t>
            </a:r>
            <a:r>
              <a:rPr lang="en-US" sz="1600" dirty="0"/>
              <a:t>F, fibronectin, and vitronectin), macrophages, and endothelial cells, resulting in decreased bioavailability</a:t>
            </a:r>
          </a:p>
          <a:p>
            <a:pPr marL="432" indent="0">
              <a:spcBef>
                <a:spcPts val="600"/>
              </a:spcBef>
              <a:buNone/>
            </a:pPr>
            <a:r>
              <a:rPr lang="en-US" sz="1600" dirty="0"/>
              <a:t>Conditions that alter the characteristics of the A</a:t>
            </a:r>
            <a:r>
              <a:rPr lang="en-US" sz="100" dirty="0"/>
              <a:t> </a:t>
            </a:r>
            <a:r>
              <a:rPr lang="en-US" sz="1600" dirty="0"/>
              <a:t>P</a:t>
            </a:r>
            <a:r>
              <a:rPr lang="en-US" sz="100" dirty="0"/>
              <a:t> </a:t>
            </a:r>
            <a:r>
              <a:rPr lang="en-US" sz="1600" dirty="0"/>
              <a:t>T</a:t>
            </a:r>
            <a:r>
              <a:rPr lang="en-US" sz="100" dirty="0"/>
              <a:t> </a:t>
            </a:r>
            <a:r>
              <a:rPr lang="en-US" sz="1600" dirty="0" err="1"/>
              <a:t>T</a:t>
            </a:r>
            <a:r>
              <a:rPr lang="en-US" sz="1600" dirty="0"/>
              <a:t> dose-response to heparin</a:t>
            </a:r>
          </a:p>
          <a:p>
            <a:pPr marL="432" indent="0">
              <a:spcBef>
                <a:spcPts val="600"/>
              </a:spcBef>
              <a:buNone/>
            </a:pPr>
            <a:r>
              <a:rPr lang="en-US" sz="1600" dirty="0"/>
              <a:t>Conditions that cause an abnormal baseline A</a:t>
            </a:r>
            <a:r>
              <a:rPr lang="en-US" sz="100" dirty="0"/>
              <a:t> </a:t>
            </a:r>
            <a:r>
              <a:rPr lang="en-US" sz="1600" dirty="0"/>
              <a:t>P</a:t>
            </a:r>
            <a:r>
              <a:rPr lang="en-US" sz="100" dirty="0"/>
              <a:t> </a:t>
            </a:r>
            <a:r>
              <a:rPr lang="en-US" sz="1600" dirty="0"/>
              <a:t>T</a:t>
            </a:r>
            <a:r>
              <a:rPr lang="en-US" sz="100" dirty="0"/>
              <a:t> </a:t>
            </a:r>
            <a:r>
              <a:rPr lang="en-US" sz="1600" dirty="0"/>
              <a:t>T (factor deficiency, lupus anticoagulant)</a:t>
            </a:r>
          </a:p>
          <a:p>
            <a:pPr marL="432" indent="0">
              <a:spcBef>
                <a:spcPts val="600"/>
              </a:spcBef>
              <a:buNone/>
            </a:pPr>
            <a:r>
              <a:rPr lang="en-US" sz="1600" dirty="0"/>
              <a:t>Patient’s body weight</a:t>
            </a:r>
          </a:p>
          <a:p>
            <a:pPr marL="432" indent="0">
              <a:spcBef>
                <a:spcPts val="600"/>
              </a:spcBef>
              <a:buNone/>
            </a:pPr>
            <a:r>
              <a:rPr lang="en-US" sz="1600" dirty="0"/>
              <a:t>Antithrombin level</a:t>
            </a:r>
          </a:p>
          <a:p>
            <a:pPr marL="432" indent="0">
              <a:spcBef>
                <a:spcPts val="600"/>
              </a:spcBef>
              <a:buNone/>
            </a:pPr>
            <a:r>
              <a:rPr lang="en-US" sz="1600" dirty="0"/>
              <a:t>Increased levels of Fibrinogen and/or F</a:t>
            </a:r>
            <a:r>
              <a:rPr lang="en-US" sz="100" dirty="0"/>
              <a:t> </a:t>
            </a:r>
            <a:r>
              <a:rPr lang="en-US" sz="1600" dirty="0"/>
              <a:t>V</a:t>
            </a:r>
            <a:r>
              <a:rPr lang="en-US" sz="100" dirty="0"/>
              <a:t> </a:t>
            </a:r>
            <a:r>
              <a:rPr lang="en-US" sz="1600" dirty="0"/>
              <a:t>I</a:t>
            </a:r>
            <a:r>
              <a:rPr lang="en-US" sz="100" dirty="0"/>
              <a:t> </a:t>
            </a:r>
            <a:r>
              <a:rPr lang="en-US" sz="1600" dirty="0"/>
              <a:t>I</a:t>
            </a:r>
            <a:r>
              <a:rPr lang="en-US" sz="100" dirty="0"/>
              <a:t> </a:t>
            </a:r>
            <a:r>
              <a:rPr lang="en-US" sz="1600" dirty="0"/>
              <a:t>I (heparin “resistance”)</a:t>
            </a:r>
          </a:p>
          <a:p>
            <a:pPr marL="432" indent="0">
              <a:spcBef>
                <a:spcPts val="600"/>
              </a:spcBef>
              <a:buNone/>
            </a:pPr>
            <a:r>
              <a:rPr lang="en-US" sz="1600" dirty="0"/>
              <a:t>Specimen collection and processing problems</a:t>
            </a:r>
          </a:p>
          <a:p>
            <a:pPr>
              <a:spcBef>
                <a:spcPts val="600"/>
              </a:spcBef>
            </a:pPr>
            <a:r>
              <a:rPr lang="en-US" sz="1600" dirty="0"/>
              <a:t>Time of collection (minimum of 4 hours needed to achieve steady state with heparin)</a:t>
            </a:r>
          </a:p>
          <a:p>
            <a:pPr>
              <a:spcBef>
                <a:spcPts val="600"/>
              </a:spcBef>
            </a:pPr>
            <a:r>
              <a:rPr lang="en-US" sz="1600" dirty="0"/>
              <a:t>Delayed testing (can result in innacurate results due to factor lability and P</a:t>
            </a:r>
            <a:r>
              <a:rPr lang="en-US" sz="100" dirty="0"/>
              <a:t> </a:t>
            </a:r>
            <a:r>
              <a:rPr lang="en-US" sz="1600" dirty="0"/>
              <a:t>F4 release)</a:t>
            </a:r>
          </a:p>
          <a:p>
            <a:pPr>
              <a:spcBef>
                <a:spcPts val="600"/>
              </a:spcBef>
            </a:pPr>
            <a:r>
              <a:rPr lang="en-US" sz="1600" dirty="0"/>
              <a:t>Failure to achieve platelet-poor plasma (can result in release of P</a:t>
            </a:r>
            <a:r>
              <a:rPr lang="en-US" sz="100" dirty="0"/>
              <a:t> </a:t>
            </a:r>
            <a:r>
              <a:rPr lang="en-US" sz="1600" dirty="0"/>
              <a:t>F4 from activation of residual platelets resulting in underestimation of heparin in the sample)</a:t>
            </a:r>
          </a:p>
        </p:txBody>
      </p:sp>
    </p:spTree>
    <p:extLst>
      <p:ext uri="{BB962C8B-B14F-4D97-AF65-F5344CB8AC3E}">
        <p14:creationId xmlns:p14="http://schemas.microsoft.com/office/powerpoint/2010/main" val="364893892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50D1-6A84-41E3-BA6F-AE4592E96BC2}"/>
              </a:ext>
            </a:extLst>
          </p:cNvPr>
          <p:cNvSpPr>
            <a:spLocks noGrp="1"/>
          </p:cNvSpPr>
          <p:nvPr>
            <p:ph type="title"/>
          </p:nvPr>
        </p:nvSpPr>
        <p:spPr/>
        <p:txBody>
          <a:bodyPr/>
          <a:lstStyle/>
          <a:p>
            <a:r>
              <a:rPr lang="en-US" dirty="0"/>
              <a:t>Heparin Therapy-T</a:t>
            </a:r>
            <a:r>
              <a:rPr lang="en-US" sz="100" dirty="0"/>
              <a:t> </a:t>
            </a:r>
            <a:r>
              <a:rPr lang="en-US" dirty="0"/>
              <a:t>T</a:t>
            </a:r>
          </a:p>
        </p:txBody>
      </p:sp>
      <p:sp>
        <p:nvSpPr>
          <p:cNvPr id="3" name="Content Placeholder 2">
            <a:extLst>
              <a:ext uri="{FF2B5EF4-FFF2-40B4-BE49-F238E27FC236}">
                <a16:creationId xmlns:a16="http://schemas.microsoft.com/office/drawing/2014/main" id="{CDAAF49F-7881-4E04-B94D-6B68EE4D032E}"/>
              </a:ext>
            </a:extLst>
          </p:cNvPr>
          <p:cNvSpPr>
            <a:spLocks noGrp="1"/>
          </p:cNvSpPr>
          <p:nvPr>
            <p:ph sz="quarter" idx="13"/>
          </p:nvPr>
        </p:nvSpPr>
        <p:spPr>
          <a:xfrm>
            <a:off x="457200" y="1818793"/>
            <a:ext cx="8229600" cy="4434275"/>
          </a:xfrm>
        </p:spPr>
        <p:txBody>
          <a:bodyPr/>
          <a:lstStyle/>
          <a:p>
            <a:r>
              <a:rPr lang="en-US" altLang="en-US" dirty="0"/>
              <a:t>Less commonly used</a:t>
            </a:r>
          </a:p>
          <a:p>
            <a:r>
              <a:rPr lang="en-US" altLang="en-US" dirty="0"/>
              <a:t>Advantage</a:t>
            </a:r>
          </a:p>
          <a:p>
            <a:pPr lvl="1"/>
            <a:r>
              <a:rPr lang="en-US" altLang="en-US" dirty="0"/>
              <a:t>Not influenced by plasma factor deficiencies</a:t>
            </a:r>
          </a:p>
          <a:p>
            <a:r>
              <a:rPr lang="en-US" altLang="en-US" dirty="0"/>
              <a:t>Can be used to detect</a:t>
            </a:r>
          </a:p>
          <a:p>
            <a:pPr lvl="1"/>
            <a:r>
              <a:rPr lang="en-US" altLang="en-US" dirty="0"/>
              <a:t>Presence of heparin</a:t>
            </a:r>
          </a:p>
          <a:p>
            <a:pPr lvl="1"/>
            <a:r>
              <a:rPr lang="en-US" altLang="en-US" dirty="0"/>
              <a:t>Exquisitely sensitive to dabigatran, the I</a:t>
            </a:r>
            <a:r>
              <a:rPr lang="en-US" altLang="en-US" sz="100" dirty="0"/>
              <a:t> </a:t>
            </a:r>
            <a:r>
              <a:rPr lang="en-US" altLang="en-US" dirty="0" err="1"/>
              <a:t>I</a:t>
            </a:r>
            <a:r>
              <a:rPr lang="en-US" altLang="en-US" sz="100" dirty="0"/>
              <a:t> </a:t>
            </a:r>
            <a:r>
              <a:rPr lang="en-US" altLang="en-US" dirty="0"/>
              <a:t>a D</a:t>
            </a:r>
            <a:r>
              <a:rPr lang="en-US" altLang="en-US" sz="100" dirty="0"/>
              <a:t> </a:t>
            </a:r>
            <a:r>
              <a:rPr lang="en-US" altLang="en-US" dirty="0"/>
              <a:t>O</a:t>
            </a:r>
            <a:r>
              <a:rPr lang="en-US" altLang="en-US" sz="100" dirty="0"/>
              <a:t> </a:t>
            </a:r>
            <a:r>
              <a:rPr lang="en-US" altLang="en-US" dirty="0"/>
              <a:t>A</a:t>
            </a:r>
            <a:r>
              <a:rPr lang="en-US" altLang="en-US" sz="100" dirty="0"/>
              <a:t> </a:t>
            </a:r>
            <a:r>
              <a:rPr lang="en-US" altLang="en-US" dirty="0"/>
              <a:t>C</a:t>
            </a:r>
          </a:p>
          <a:p>
            <a:r>
              <a:rPr lang="en-US" altLang="en-US" dirty="0"/>
              <a:t>May be useful in patients with elevated baseline A</a:t>
            </a:r>
            <a:r>
              <a:rPr lang="en-US" altLang="en-US" sz="100" dirty="0"/>
              <a:t> </a:t>
            </a:r>
            <a:r>
              <a:rPr lang="en-US" altLang="en-US" dirty="0"/>
              <a:t>P</a:t>
            </a:r>
            <a:r>
              <a:rPr lang="en-US" altLang="en-US" sz="100" dirty="0"/>
              <a:t> </a:t>
            </a:r>
            <a:r>
              <a:rPr lang="en-US" altLang="en-US" dirty="0"/>
              <a:t>T</a:t>
            </a:r>
            <a:r>
              <a:rPr lang="en-US" altLang="en-US" sz="100" dirty="0"/>
              <a:t> </a:t>
            </a:r>
            <a:r>
              <a:rPr lang="en-US" altLang="en-US" dirty="0"/>
              <a:t>Ts</a:t>
            </a:r>
          </a:p>
          <a:p>
            <a:r>
              <a:rPr lang="en-US" altLang="en-US" dirty="0"/>
              <a:t>May serve as a surrogate for assessing residual U</a:t>
            </a:r>
            <a:r>
              <a:rPr lang="en-US" altLang="en-US" sz="100" dirty="0"/>
              <a:t> </a:t>
            </a:r>
            <a:r>
              <a:rPr lang="en-US" altLang="en-US" dirty="0"/>
              <a:t>F</a:t>
            </a:r>
            <a:r>
              <a:rPr lang="en-US" altLang="en-US" sz="100" dirty="0"/>
              <a:t> </a:t>
            </a:r>
            <a:r>
              <a:rPr lang="en-US" altLang="en-US" dirty="0"/>
              <a:t>H when transitioning to other A</a:t>
            </a:r>
            <a:r>
              <a:rPr lang="en-US" altLang="en-US" sz="100" dirty="0"/>
              <a:t> </a:t>
            </a:r>
            <a:r>
              <a:rPr lang="en-US" altLang="en-US" dirty="0"/>
              <a:t>P</a:t>
            </a:r>
            <a:r>
              <a:rPr lang="en-US" altLang="en-US" sz="100" dirty="0"/>
              <a:t> </a:t>
            </a:r>
            <a:r>
              <a:rPr lang="en-US" altLang="en-US" dirty="0"/>
              <a:t>T</a:t>
            </a:r>
            <a:r>
              <a:rPr lang="en-US" altLang="en-US" sz="100" dirty="0"/>
              <a:t> </a:t>
            </a:r>
            <a:r>
              <a:rPr lang="en-US" altLang="en-US" dirty="0" err="1"/>
              <a:t>T</a:t>
            </a:r>
            <a:r>
              <a:rPr lang="en-US" altLang="en-US" dirty="0"/>
              <a:t> monitored therapy</a:t>
            </a:r>
          </a:p>
        </p:txBody>
      </p:sp>
    </p:spTree>
    <p:extLst>
      <p:ext uri="{BB962C8B-B14F-4D97-AF65-F5344CB8AC3E}">
        <p14:creationId xmlns:p14="http://schemas.microsoft.com/office/powerpoint/2010/main" val="142252876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55BB8-8AE9-49F6-B5D2-A00A75070A39}"/>
              </a:ext>
            </a:extLst>
          </p:cNvPr>
          <p:cNvSpPr>
            <a:spLocks noGrp="1"/>
          </p:cNvSpPr>
          <p:nvPr>
            <p:ph type="title"/>
          </p:nvPr>
        </p:nvSpPr>
        <p:spPr/>
        <p:txBody>
          <a:bodyPr/>
          <a:lstStyle/>
          <a:p>
            <a:r>
              <a:rPr lang="en-US" dirty="0"/>
              <a:t>Heparin Therapy-Anti-X</a:t>
            </a:r>
            <a:r>
              <a:rPr lang="en-US" sz="100" dirty="0"/>
              <a:t> </a:t>
            </a:r>
            <a:r>
              <a:rPr lang="en-US" dirty="0"/>
              <a:t>a Assay</a:t>
            </a:r>
          </a:p>
        </p:txBody>
      </p:sp>
      <p:sp>
        <p:nvSpPr>
          <p:cNvPr id="3" name="Content Placeholder 2">
            <a:extLst>
              <a:ext uri="{FF2B5EF4-FFF2-40B4-BE49-F238E27FC236}">
                <a16:creationId xmlns:a16="http://schemas.microsoft.com/office/drawing/2014/main" id="{595F0C11-807F-4749-B91A-E8D3B9220755}"/>
              </a:ext>
            </a:extLst>
          </p:cNvPr>
          <p:cNvSpPr>
            <a:spLocks noGrp="1"/>
          </p:cNvSpPr>
          <p:nvPr>
            <p:ph sz="quarter" idx="13"/>
          </p:nvPr>
        </p:nvSpPr>
        <p:spPr>
          <a:xfrm>
            <a:off x="457199" y="1894992"/>
            <a:ext cx="8352971" cy="4434275"/>
          </a:xfrm>
        </p:spPr>
        <p:txBody>
          <a:bodyPr/>
          <a:lstStyle/>
          <a:p>
            <a:r>
              <a:rPr lang="en-US" altLang="en-US" dirty="0">
                <a:cs typeface="Calibri" panose="020F0502020204030204" pitchFamily="34" charset="0"/>
              </a:rPr>
              <a:t>Anti-X</a:t>
            </a:r>
            <a:r>
              <a:rPr lang="en-US" altLang="en-US" sz="100" dirty="0">
                <a:cs typeface="Calibri" panose="020F0502020204030204" pitchFamily="34" charset="0"/>
              </a:rPr>
              <a:t> </a:t>
            </a:r>
            <a:r>
              <a:rPr lang="en-US" altLang="en-US" dirty="0">
                <a:cs typeface="Calibri" panose="020F0502020204030204" pitchFamily="34" charset="0"/>
              </a:rPr>
              <a:t>a chromogenic assay</a:t>
            </a:r>
          </a:p>
          <a:p>
            <a:pPr lvl="1"/>
            <a:r>
              <a:rPr lang="en-US" altLang="en-US" dirty="0">
                <a:cs typeface="Calibri" panose="020F0502020204030204" pitchFamily="34" charset="0"/>
              </a:rPr>
              <a:t>Excess F</a:t>
            </a:r>
            <a:r>
              <a:rPr lang="en-US" altLang="en-US" sz="100" dirty="0">
                <a:cs typeface="Calibri" panose="020F0502020204030204" pitchFamily="34" charset="0"/>
              </a:rPr>
              <a:t> </a:t>
            </a:r>
            <a:r>
              <a:rPr lang="en-US" altLang="en-US" dirty="0">
                <a:cs typeface="Calibri" panose="020F0502020204030204" pitchFamily="34" charset="0"/>
              </a:rPr>
              <a:t>X</a:t>
            </a:r>
            <a:r>
              <a:rPr lang="en-US" altLang="en-US" sz="100" dirty="0">
                <a:cs typeface="Calibri" panose="020F0502020204030204" pitchFamily="34" charset="0"/>
              </a:rPr>
              <a:t> </a:t>
            </a:r>
            <a:r>
              <a:rPr lang="en-US" altLang="en-US" dirty="0">
                <a:cs typeface="Calibri" panose="020F0502020204030204" pitchFamily="34" charset="0"/>
              </a:rPr>
              <a:t>a is added to patient’s P</a:t>
            </a:r>
            <a:r>
              <a:rPr lang="en-US" altLang="en-US" sz="100" dirty="0">
                <a:cs typeface="Calibri" panose="020F0502020204030204" pitchFamily="34" charset="0"/>
              </a:rPr>
              <a:t> </a:t>
            </a:r>
            <a:r>
              <a:rPr lang="en-US" altLang="en-US" dirty="0" err="1">
                <a:cs typeface="Calibri" panose="020F0502020204030204" pitchFamily="34" charset="0"/>
              </a:rPr>
              <a:t>P</a:t>
            </a:r>
            <a:r>
              <a:rPr lang="en-US" altLang="en-US" sz="100" dirty="0">
                <a:cs typeface="Calibri" panose="020F0502020204030204" pitchFamily="34" charset="0"/>
              </a:rPr>
              <a:t> </a:t>
            </a:r>
            <a:r>
              <a:rPr lang="en-US" altLang="en-US" dirty="0" err="1">
                <a:cs typeface="Calibri" panose="020F0502020204030204" pitchFamily="34" charset="0"/>
              </a:rPr>
              <a:t>P</a:t>
            </a:r>
            <a:r>
              <a:rPr lang="en-US" altLang="en-US" dirty="0">
                <a:cs typeface="Calibri" panose="020F0502020204030204" pitchFamily="34" charset="0"/>
              </a:rPr>
              <a:t> and incubated</a:t>
            </a:r>
          </a:p>
          <a:p>
            <a:pPr lvl="2"/>
            <a:r>
              <a:rPr lang="en-US" altLang="en-US" dirty="0">
                <a:cs typeface="Calibri" panose="020F0502020204030204" pitchFamily="34" charset="0"/>
              </a:rPr>
              <a:t>Heparin with A</a:t>
            </a:r>
            <a:r>
              <a:rPr lang="en-US" altLang="en-US" sz="100" dirty="0">
                <a:cs typeface="Calibri" panose="020F0502020204030204" pitchFamily="34" charset="0"/>
              </a:rPr>
              <a:t> </a:t>
            </a:r>
            <a:r>
              <a:rPr lang="en-US" altLang="en-US" dirty="0">
                <a:cs typeface="Calibri" panose="020F0502020204030204" pitchFamily="34" charset="0"/>
              </a:rPr>
              <a:t>T in patient’s P</a:t>
            </a:r>
            <a:r>
              <a:rPr lang="en-US" altLang="en-US" sz="100" dirty="0">
                <a:cs typeface="Calibri" panose="020F0502020204030204" pitchFamily="34" charset="0"/>
              </a:rPr>
              <a:t> </a:t>
            </a:r>
            <a:r>
              <a:rPr lang="en-US" altLang="en-US" dirty="0" err="1">
                <a:cs typeface="Calibri" panose="020F0502020204030204" pitchFamily="34" charset="0"/>
              </a:rPr>
              <a:t>P</a:t>
            </a:r>
            <a:r>
              <a:rPr lang="en-US" altLang="en-US" sz="100" dirty="0">
                <a:cs typeface="Calibri" panose="020F0502020204030204" pitchFamily="34" charset="0"/>
              </a:rPr>
              <a:t> </a:t>
            </a:r>
            <a:r>
              <a:rPr lang="en-US" altLang="en-US" dirty="0" err="1">
                <a:cs typeface="Calibri" panose="020F0502020204030204" pitchFamily="34" charset="0"/>
              </a:rPr>
              <a:t>P</a:t>
            </a:r>
            <a:r>
              <a:rPr lang="en-US" altLang="en-US" dirty="0">
                <a:cs typeface="Calibri" panose="020F0502020204030204" pitchFamily="34" charset="0"/>
              </a:rPr>
              <a:t> inhibits F</a:t>
            </a:r>
            <a:r>
              <a:rPr lang="en-US" altLang="en-US" sz="100" dirty="0">
                <a:cs typeface="Calibri" panose="020F0502020204030204" pitchFamily="34" charset="0"/>
              </a:rPr>
              <a:t> </a:t>
            </a:r>
            <a:r>
              <a:rPr lang="en-US" altLang="en-US" dirty="0">
                <a:cs typeface="Calibri" panose="020F0502020204030204" pitchFamily="34" charset="0"/>
              </a:rPr>
              <a:t>X</a:t>
            </a:r>
            <a:r>
              <a:rPr lang="en-US" altLang="en-US" sz="100" dirty="0">
                <a:cs typeface="Calibri" panose="020F0502020204030204" pitchFamily="34" charset="0"/>
              </a:rPr>
              <a:t> </a:t>
            </a:r>
            <a:r>
              <a:rPr lang="en-US" altLang="en-US" dirty="0">
                <a:cs typeface="Calibri" panose="020F0502020204030204" pitchFamily="34" charset="0"/>
              </a:rPr>
              <a:t>a</a:t>
            </a:r>
          </a:p>
          <a:p>
            <a:pPr lvl="1"/>
            <a:r>
              <a:rPr lang="en-US" altLang="en-US" dirty="0">
                <a:cs typeface="Calibri" panose="020F0502020204030204" pitchFamily="34" charset="0"/>
              </a:rPr>
              <a:t>Chromogenic substrate is added to mixture</a:t>
            </a:r>
          </a:p>
          <a:p>
            <a:pPr lvl="1"/>
            <a:r>
              <a:rPr lang="en-US" altLang="en-US" dirty="0">
                <a:cs typeface="Calibri" panose="020F0502020204030204" pitchFamily="34" charset="0"/>
              </a:rPr>
              <a:t>Residual F</a:t>
            </a:r>
            <a:r>
              <a:rPr lang="en-US" altLang="en-US" sz="100" dirty="0">
                <a:cs typeface="Calibri" panose="020F0502020204030204" pitchFamily="34" charset="0"/>
              </a:rPr>
              <a:t> </a:t>
            </a:r>
            <a:r>
              <a:rPr lang="en-US" altLang="en-US" dirty="0">
                <a:cs typeface="Calibri" panose="020F0502020204030204" pitchFamily="34" charset="0"/>
              </a:rPr>
              <a:t>X</a:t>
            </a:r>
            <a:r>
              <a:rPr lang="en-US" altLang="en-US" sz="100" dirty="0">
                <a:cs typeface="Calibri" panose="020F0502020204030204" pitchFamily="34" charset="0"/>
              </a:rPr>
              <a:t> </a:t>
            </a:r>
            <a:r>
              <a:rPr lang="en-US" altLang="en-US" dirty="0">
                <a:cs typeface="Calibri" panose="020F0502020204030204" pitchFamily="34" charset="0"/>
              </a:rPr>
              <a:t>a cleaves chromogen and produces yellow color</a:t>
            </a:r>
          </a:p>
          <a:p>
            <a:pPr lvl="2"/>
            <a:r>
              <a:rPr lang="en-US" altLang="en-US" dirty="0">
                <a:cs typeface="Calibri" panose="020F0502020204030204" pitchFamily="34" charset="0"/>
              </a:rPr>
              <a:t>Measured spectrophotometrically</a:t>
            </a:r>
          </a:p>
        </p:txBody>
      </p:sp>
    </p:spTree>
    <p:extLst>
      <p:ext uri="{BB962C8B-B14F-4D97-AF65-F5344CB8AC3E}">
        <p14:creationId xmlns:p14="http://schemas.microsoft.com/office/powerpoint/2010/main" val="325212693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1DEB1-19BF-4CA4-B8A3-32D2BF047F85}"/>
              </a:ext>
            </a:extLst>
          </p:cNvPr>
          <p:cNvSpPr>
            <a:spLocks noGrp="1"/>
          </p:cNvSpPr>
          <p:nvPr>
            <p:ph type="ctrTitle"/>
          </p:nvPr>
        </p:nvSpPr>
        <p:spPr/>
        <p:txBody>
          <a:bodyPr/>
          <a:lstStyle/>
          <a:p>
            <a:r>
              <a:rPr lang="en-US" dirty="0"/>
              <a:t>Hemostasis Instrumentation</a:t>
            </a:r>
          </a:p>
        </p:txBody>
      </p:sp>
    </p:spTree>
    <p:extLst>
      <p:ext uri="{BB962C8B-B14F-4D97-AF65-F5344CB8AC3E}">
        <p14:creationId xmlns:p14="http://schemas.microsoft.com/office/powerpoint/2010/main" val="291764077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AA024-8A7C-4B13-A8C8-343508D3C980}"/>
              </a:ext>
            </a:extLst>
          </p:cNvPr>
          <p:cNvSpPr>
            <a:spLocks noGrp="1"/>
          </p:cNvSpPr>
          <p:nvPr>
            <p:ph type="title"/>
          </p:nvPr>
        </p:nvSpPr>
        <p:spPr/>
        <p:txBody>
          <a:bodyPr/>
          <a:lstStyle/>
          <a:p>
            <a:r>
              <a:rPr lang="en-US" sz="3400" dirty="0"/>
              <a:t>Electromechanical Clot Detection Systems </a:t>
            </a:r>
            <a:r>
              <a:rPr lang="en-US" sz="2000" b="0" dirty="0"/>
              <a:t>(1 of 2)</a:t>
            </a:r>
          </a:p>
        </p:txBody>
      </p:sp>
      <p:sp>
        <p:nvSpPr>
          <p:cNvPr id="3" name="Content Placeholder 2">
            <a:extLst>
              <a:ext uri="{FF2B5EF4-FFF2-40B4-BE49-F238E27FC236}">
                <a16:creationId xmlns:a16="http://schemas.microsoft.com/office/drawing/2014/main" id="{9A91054F-DF71-4D5D-BF9C-C7A98C6B01AC}"/>
              </a:ext>
            </a:extLst>
          </p:cNvPr>
          <p:cNvSpPr>
            <a:spLocks noGrp="1"/>
          </p:cNvSpPr>
          <p:nvPr>
            <p:ph sz="quarter" idx="13"/>
          </p:nvPr>
        </p:nvSpPr>
        <p:spPr>
          <a:xfrm>
            <a:off x="457200" y="1903459"/>
            <a:ext cx="8229600" cy="4434275"/>
          </a:xfrm>
        </p:spPr>
        <p:txBody>
          <a:bodyPr/>
          <a:lstStyle/>
          <a:p>
            <a:r>
              <a:rPr lang="en-US" altLang="en-US" dirty="0">
                <a:cs typeface="Calibri" panose="020F0502020204030204" pitchFamily="34" charset="0"/>
              </a:rPr>
              <a:t>Electromechanical systems</a:t>
            </a:r>
          </a:p>
          <a:p>
            <a:pPr lvl="1"/>
            <a:r>
              <a:rPr lang="en-US" altLang="en-US" dirty="0">
                <a:cs typeface="Calibri" panose="020F0502020204030204" pitchFamily="34" charset="0"/>
              </a:rPr>
              <a:t>Measure time for clot to form in plasma</a:t>
            </a:r>
          </a:p>
          <a:p>
            <a:pPr lvl="1"/>
            <a:r>
              <a:rPr lang="en-US" altLang="en-US" dirty="0">
                <a:cs typeface="Calibri" panose="020F0502020204030204" pitchFamily="34" charset="0"/>
              </a:rPr>
              <a:t>Detect changes in reaction mixture</a:t>
            </a:r>
          </a:p>
          <a:p>
            <a:pPr lvl="1"/>
            <a:r>
              <a:rPr lang="en-US" altLang="en-US" dirty="0">
                <a:cs typeface="Calibri" panose="020F0502020204030204" pitchFamily="34" charset="0"/>
              </a:rPr>
              <a:t>Are insensitive to lipemia, hemolysis, bilirubin, turbidity</a:t>
            </a:r>
          </a:p>
          <a:p>
            <a:r>
              <a:rPr lang="en-US" altLang="en-US" dirty="0">
                <a:cs typeface="Calibri" panose="020F0502020204030204" pitchFamily="34" charset="0"/>
              </a:rPr>
              <a:t>Fibrometer</a:t>
            </a:r>
          </a:p>
          <a:p>
            <a:pPr lvl="1"/>
            <a:r>
              <a:rPr lang="en-US" altLang="en-US" dirty="0">
                <a:cs typeface="Calibri" panose="020F0502020204030204" pitchFamily="34" charset="0"/>
              </a:rPr>
              <a:t>Detects the completion of an electrical circuit between two electrodes when a clot forms</a:t>
            </a:r>
          </a:p>
          <a:p>
            <a:pPr lvl="1"/>
            <a:r>
              <a:rPr lang="en-US" altLang="en-US" dirty="0">
                <a:cs typeface="Calibri" panose="020F0502020204030204" pitchFamily="34" charset="0"/>
              </a:rPr>
              <a:t>Largely replaced with more advanced instruments</a:t>
            </a:r>
          </a:p>
        </p:txBody>
      </p:sp>
    </p:spTree>
    <p:extLst>
      <p:ext uri="{BB962C8B-B14F-4D97-AF65-F5344CB8AC3E}">
        <p14:creationId xmlns:p14="http://schemas.microsoft.com/office/powerpoint/2010/main" val="86284392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AA024-8A7C-4B13-A8C8-343508D3C980}"/>
              </a:ext>
            </a:extLst>
          </p:cNvPr>
          <p:cNvSpPr>
            <a:spLocks noGrp="1"/>
          </p:cNvSpPr>
          <p:nvPr>
            <p:ph type="title"/>
          </p:nvPr>
        </p:nvSpPr>
        <p:spPr/>
        <p:txBody>
          <a:bodyPr/>
          <a:lstStyle/>
          <a:p>
            <a:r>
              <a:rPr lang="en-US" sz="3400" dirty="0"/>
              <a:t>Electromechanical Clot Detection Systems </a:t>
            </a:r>
            <a:r>
              <a:rPr lang="en-US" sz="2000" b="0" dirty="0"/>
              <a:t>(2 of 2)</a:t>
            </a:r>
          </a:p>
        </p:txBody>
      </p:sp>
      <p:sp>
        <p:nvSpPr>
          <p:cNvPr id="3" name="Content Placeholder 2">
            <a:extLst>
              <a:ext uri="{FF2B5EF4-FFF2-40B4-BE49-F238E27FC236}">
                <a16:creationId xmlns:a16="http://schemas.microsoft.com/office/drawing/2014/main" id="{9A91054F-DF71-4D5D-BF9C-C7A98C6B01AC}"/>
              </a:ext>
            </a:extLst>
          </p:cNvPr>
          <p:cNvSpPr>
            <a:spLocks noGrp="1"/>
          </p:cNvSpPr>
          <p:nvPr>
            <p:ph sz="quarter" idx="13"/>
          </p:nvPr>
        </p:nvSpPr>
        <p:spPr>
          <a:xfrm>
            <a:off x="457200" y="1844193"/>
            <a:ext cx="8106229" cy="4434275"/>
          </a:xfrm>
        </p:spPr>
        <p:txBody>
          <a:bodyPr/>
          <a:lstStyle/>
          <a:p>
            <a:r>
              <a:rPr lang="en-US" altLang="en-US" dirty="0"/>
              <a:t>Diagnostica Stago analyzers</a:t>
            </a:r>
          </a:p>
          <a:p>
            <a:pPr lvl="1"/>
            <a:r>
              <a:rPr lang="en-US" altLang="en-US" dirty="0"/>
              <a:t>Monitors amplitude of steel ball in a magnetic field as plasma viscosity changes during clot formation</a:t>
            </a:r>
          </a:p>
          <a:p>
            <a:pPr lvl="2"/>
            <a:r>
              <a:rPr lang="en-US" altLang="en-US" dirty="0"/>
              <a:t>Amplitude decreases as viscosity increases and timer stops</a:t>
            </a:r>
          </a:p>
          <a:p>
            <a:r>
              <a:rPr lang="en-US" altLang="en-US" dirty="0"/>
              <a:t>Electromechanical systems are insensitive to lipemia, hemolysis, bilirubin, turbidity</a:t>
            </a:r>
          </a:p>
        </p:txBody>
      </p:sp>
    </p:spTree>
    <p:extLst>
      <p:ext uri="{BB962C8B-B14F-4D97-AF65-F5344CB8AC3E}">
        <p14:creationId xmlns:p14="http://schemas.microsoft.com/office/powerpoint/2010/main" val="300923139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FD2E5-2154-426A-96EF-2073235FC5D5}"/>
              </a:ext>
            </a:extLst>
          </p:cNvPr>
          <p:cNvSpPr>
            <a:spLocks noGrp="1"/>
          </p:cNvSpPr>
          <p:nvPr>
            <p:ph type="title"/>
          </p:nvPr>
        </p:nvSpPr>
        <p:spPr/>
        <p:txBody>
          <a:bodyPr/>
          <a:lstStyle/>
          <a:p>
            <a:r>
              <a:rPr lang="en-US" sz="3400" dirty="0"/>
              <a:t>Optical/Photometric/Turbidimetric Clot Detection Systems</a:t>
            </a:r>
          </a:p>
        </p:txBody>
      </p:sp>
      <p:sp>
        <p:nvSpPr>
          <p:cNvPr id="3" name="Content Placeholder 2">
            <a:extLst>
              <a:ext uri="{FF2B5EF4-FFF2-40B4-BE49-F238E27FC236}">
                <a16:creationId xmlns:a16="http://schemas.microsoft.com/office/drawing/2014/main" id="{87E0DF14-6279-4C42-8E9F-7A0128CA0D49}"/>
              </a:ext>
            </a:extLst>
          </p:cNvPr>
          <p:cNvSpPr>
            <a:spLocks noGrp="1"/>
          </p:cNvSpPr>
          <p:nvPr>
            <p:ph sz="quarter" idx="13"/>
          </p:nvPr>
        </p:nvSpPr>
        <p:spPr>
          <a:xfrm>
            <a:off x="457200" y="1878059"/>
            <a:ext cx="8229600" cy="4863524"/>
          </a:xfrm>
        </p:spPr>
        <p:txBody>
          <a:bodyPr/>
          <a:lstStyle/>
          <a:p>
            <a:r>
              <a:rPr lang="en-US" altLang="en-US" dirty="0">
                <a:cs typeface="Calibri" panose="020F0502020204030204" pitchFamily="34" charset="0"/>
              </a:rPr>
              <a:t>Measure increase in turbidity when fibrinogen is converted to fibrin</a:t>
            </a:r>
          </a:p>
          <a:p>
            <a:pPr lvl="1"/>
            <a:r>
              <a:rPr lang="en-US" altLang="en-US" dirty="0">
                <a:cs typeface="Calibri" panose="020F0502020204030204" pitchFamily="34" charset="0"/>
              </a:rPr>
              <a:t>Change in O</a:t>
            </a:r>
            <a:r>
              <a:rPr lang="en-US" altLang="en-US" sz="100" dirty="0">
                <a:cs typeface="Calibri" panose="020F0502020204030204" pitchFamily="34" charset="0"/>
              </a:rPr>
              <a:t> </a:t>
            </a:r>
            <a:r>
              <a:rPr lang="en-US" altLang="en-US" dirty="0">
                <a:cs typeface="Calibri" panose="020F0502020204030204" pitchFamily="34" charset="0"/>
              </a:rPr>
              <a:t>D and end point of clot formation are measured</a:t>
            </a:r>
          </a:p>
          <a:p>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C</a:t>
            </a:r>
            <a:r>
              <a:rPr lang="en-US" altLang="en-US" sz="100" dirty="0">
                <a:cs typeface="Calibri" panose="020F0502020204030204" pitchFamily="34" charset="0"/>
              </a:rPr>
              <a:t> </a:t>
            </a:r>
            <a:r>
              <a:rPr lang="en-US" altLang="en-US" dirty="0">
                <a:cs typeface="Calibri" panose="020F0502020204030204" pitchFamily="34" charset="0"/>
              </a:rPr>
              <a:t>L T</a:t>
            </a:r>
            <a:r>
              <a:rPr lang="en-US" altLang="en-US" sz="100" dirty="0">
                <a:cs typeface="Calibri" panose="020F0502020204030204" pitchFamily="34" charset="0"/>
              </a:rPr>
              <a:t> </a:t>
            </a:r>
            <a:r>
              <a:rPr lang="en-US" altLang="en-US" dirty="0">
                <a:cs typeface="Calibri" panose="020F0502020204030204" pitchFamily="34" charset="0"/>
              </a:rPr>
              <a:t>O</a:t>
            </a:r>
            <a:r>
              <a:rPr lang="en-US" altLang="en-US" sz="100" dirty="0">
                <a:cs typeface="Calibri" panose="020F0502020204030204" pitchFamily="34" charset="0"/>
              </a:rPr>
              <a:t> </a:t>
            </a:r>
            <a:r>
              <a:rPr lang="en-US" altLang="en-US" dirty="0">
                <a:cs typeface="Calibri" panose="020F0502020204030204" pitchFamily="34" charset="0"/>
              </a:rPr>
              <a:t>P C</a:t>
            </a:r>
            <a:r>
              <a:rPr lang="en-US" altLang="en-US" sz="100" dirty="0">
                <a:cs typeface="Calibri" panose="020F0502020204030204" pitchFamily="34" charset="0"/>
              </a:rPr>
              <a:t> </a:t>
            </a:r>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S analyzer</a:t>
            </a:r>
          </a:p>
          <a:p>
            <a:pPr lvl="1"/>
            <a:r>
              <a:rPr lang="en-US" altLang="en-US" dirty="0">
                <a:cs typeface="Calibri" panose="020F0502020204030204" pitchFamily="34" charset="0"/>
              </a:rPr>
              <a:t>Beckman Coulter Inc./Instrument Laboratory</a:t>
            </a:r>
          </a:p>
          <a:p>
            <a:pPr lvl="1"/>
            <a:r>
              <a:rPr lang="en-US" altLang="en-US" dirty="0">
                <a:cs typeface="Calibri" panose="020F0502020204030204" pitchFamily="34" charset="0"/>
              </a:rPr>
              <a:t>671 nm wavelength range L</a:t>
            </a:r>
            <a:r>
              <a:rPr lang="en-US" altLang="en-US" sz="100" dirty="0">
                <a:cs typeface="Calibri" panose="020F0502020204030204" pitchFamily="34" charset="0"/>
              </a:rPr>
              <a:t> </a:t>
            </a:r>
            <a:r>
              <a:rPr lang="en-US" altLang="en-US" dirty="0">
                <a:cs typeface="Calibri" panose="020F0502020204030204" pitchFamily="34" charset="0"/>
              </a:rPr>
              <a:t>E</a:t>
            </a:r>
            <a:r>
              <a:rPr lang="en-US" altLang="en-US" sz="100" dirty="0">
                <a:cs typeface="Calibri" panose="020F0502020204030204" pitchFamily="34" charset="0"/>
              </a:rPr>
              <a:t> </a:t>
            </a:r>
            <a:r>
              <a:rPr lang="en-US" altLang="en-US" dirty="0">
                <a:cs typeface="Calibri" panose="020F0502020204030204" pitchFamily="34" charset="0"/>
              </a:rPr>
              <a:t>D light</a:t>
            </a:r>
          </a:p>
          <a:p>
            <a:pPr lvl="2"/>
            <a:r>
              <a:rPr lang="en-US" altLang="en-US" dirty="0">
                <a:cs typeface="Calibri" panose="020F0502020204030204" pitchFamily="34" charset="0"/>
              </a:rPr>
              <a:t>Significantly eliminates lipemia, hemolysis, and bilirubin interference</a:t>
            </a:r>
          </a:p>
          <a:p>
            <a:r>
              <a:rPr lang="en-US" altLang="en-US" dirty="0">
                <a:cs typeface="Calibri" panose="020F0502020204030204" pitchFamily="34" charset="0"/>
              </a:rPr>
              <a:t>Sysmex C</a:t>
            </a:r>
            <a:r>
              <a:rPr lang="en-US" altLang="en-US" sz="100" dirty="0">
                <a:cs typeface="Calibri" panose="020F0502020204030204" pitchFamily="34" charset="0"/>
              </a:rPr>
              <a:t> </a:t>
            </a:r>
            <a:r>
              <a:rPr lang="en-US" altLang="en-US" dirty="0">
                <a:cs typeface="Calibri" panose="020F0502020204030204" pitchFamily="34" charset="0"/>
              </a:rPr>
              <a:t>As and B</a:t>
            </a:r>
            <a:r>
              <a:rPr lang="en-US" altLang="en-US" sz="100" dirty="0">
                <a:cs typeface="Calibri" panose="020F0502020204030204" pitchFamily="34" charset="0"/>
              </a:rPr>
              <a:t> </a:t>
            </a:r>
            <a:r>
              <a:rPr lang="en-US" altLang="en-US" dirty="0">
                <a:cs typeface="Calibri" panose="020F0502020204030204" pitchFamily="34" charset="0"/>
              </a:rPr>
              <a:t>C</a:t>
            </a:r>
            <a:r>
              <a:rPr lang="en-US" altLang="en-US" sz="100" dirty="0">
                <a:cs typeface="Calibri" panose="020F0502020204030204" pitchFamily="34" charset="0"/>
              </a:rPr>
              <a:t> </a:t>
            </a:r>
            <a:r>
              <a:rPr lang="en-US" altLang="en-US" dirty="0">
                <a:cs typeface="Calibri" panose="020F0502020204030204" pitchFamily="34" charset="0"/>
              </a:rPr>
              <a:t>S analyzers</a:t>
            </a:r>
          </a:p>
          <a:p>
            <a:pPr lvl="1"/>
            <a:r>
              <a:rPr lang="en-US" altLang="en-US" dirty="0">
                <a:cs typeface="Calibri" panose="020F0502020204030204" pitchFamily="34" charset="0"/>
              </a:rPr>
              <a:t>Utilize optical/turbidimetric clot detection methods</a:t>
            </a:r>
          </a:p>
        </p:txBody>
      </p:sp>
    </p:spTree>
    <p:extLst>
      <p:ext uri="{BB962C8B-B14F-4D97-AF65-F5344CB8AC3E}">
        <p14:creationId xmlns:p14="http://schemas.microsoft.com/office/powerpoint/2010/main" val="363585632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545FB-24D2-4B01-B72E-1B6251B7EE84}"/>
              </a:ext>
            </a:extLst>
          </p:cNvPr>
          <p:cNvSpPr>
            <a:spLocks noGrp="1"/>
          </p:cNvSpPr>
          <p:nvPr>
            <p:ph type="title"/>
          </p:nvPr>
        </p:nvSpPr>
        <p:spPr/>
        <p:txBody>
          <a:bodyPr/>
          <a:lstStyle/>
          <a:p>
            <a:r>
              <a:rPr lang="en-US" dirty="0"/>
              <a:t>Chromogenic Detection Methods</a:t>
            </a:r>
          </a:p>
        </p:txBody>
      </p:sp>
      <p:sp>
        <p:nvSpPr>
          <p:cNvPr id="3" name="Content Placeholder 2">
            <a:extLst>
              <a:ext uri="{FF2B5EF4-FFF2-40B4-BE49-F238E27FC236}">
                <a16:creationId xmlns:a16="http://schemas.microsoft.com/office/drawing/2014/main" id="{D1644E1C-90F1-442E-8B7F-C28D23C87643}"/>
              </a:ext>
            </a:extLst>
          </p:cNvPr>
          <p:cNvSpPr>
            <a:spLocks noGrp="1"/>
          </p:cNvSpPr>
          <p:nvPr>
            <p:ph sz="quarter" idx="13"/>
          </p:nvPr>
        </p:nvSpPr>
        <p:spPr>
          <a:xfrm>
            <a:off x="457200" y="1903460"/>
            <a:ext cx="8469086" cy="4434275"/>
          </a:xfrm>
        </p:spPr>
        <p:txBody>
          <a:bodyPr/>
          <a:lstStyle/>
          <a:p>
            <a:r>
              <a:rPr lang="en-US" altLang="en-US" dirty="0">
                <a:cs typeface="Calibri" panose="020F0502020204030204" pitchFamily="34" charset="0"/>
              </a:rPr>
              <a:t>Use chromophore (color-specific generating substance) (e.g., p</a:t>
            </a:r>
            <a:r>
              <a:rPr lang="en-US" altLang="en-US" sz="100" dirty="0">
                <a:cs typeface="Calibri" panose="020F0502020204030204" pitchFamily="34" charset="0"/>
              </a:rPr>
              <a:t> </a:t>
            </a:r>
            <a:r>
              <a:rPr lang="en-US" altLang="en-US" dirty="0">
                <a:cs typeface="Calibri" panose="020F0502020204030204" pitchFamily="34" charset="0"/>
              </a:rPr>
              <a:t>N</a:t>
            </a:r>
            <a:r>
              <a:rPr lang="en-US" altLang="en-US" sz="100" dirty="0">
                <a:cs typeface="Calibri" panose="020F0502020204030204" pitchFamily="34" charset="0"/>
              </a:rPr>
              <a:t> </a:t>
            </a:r>
            <a:r>
              <a:rPr lang="en-US" altLang="en-US" dirty="0">
                <a:cs typeface="Calibri" panose="020F0502020204030204" pitchFamily="34" charset="0"/>
              </a:rPr>
              <a:t>A) which has maximum absorbance of 405 nm</a:t>
            </a:r>
          </a:p>
          <a:p>
            <a:r>
              <a:rPr lang="en-US" altLang="en-US" dirty="0">
                <a:cs typeface="Calibri" panose="020F0502020204030204" pitchFamily="34" charset="0"/>
              </a:rPr>
              <a:t>Enzyme of interest cleaves chromogenic substrate and releases p</a:t>
            </a:r>
            <a:r>
              <a:rPr lang="en-US" altLang="en-US" sz="100" dirty="0">
                <a:cs typeface="Calibri" panose="020F0502020204030204" pitchFamily="34" charset="0"/>
              </a:rPr>
              <a:t> </a:t>
            </a:r>
            <a:r>
              <a:rPr lang="en-US" altLang="en-US" dirty="0">
                <a:cs typeface="Calibri" panose="020F0502020204030204" pitchFamily="34" charset="0"/>
              </a:rPr>
              <a:t>N</a:t>
            </a:r>
            <a:r>
              <a:rPr lang="en-US" altLang="en-US" sz="100" dirty="0">
                <a:cs typeface="Calibri" panose="020F0502020204030204" pitchFamily="34" charset="0"/>
              </a:rPr>
              <a:t> </a:t>
            </a:r>
            <a:r>
              <a:rPr lang="en-US" altLang="en-US" dirty="0">
                <a:cs typeface="Calibri" panose="020F0502020204030204" pitchFamily="34" charset="0"/>
              </a:rPr>
              <a:t>A</a:t>
            </a:r>
          </a:p>
          <a:p>
            <a:r>
              <a:rPr lang="en-US" altLang="en-US" dirty="0">
                <a:cs typeface="Calibri" panose="020F0502020204030204" pitchFamily="34" charset="0"/>
              </a:rPr>
              <a:t>Color intensity directly proportional to amount of p</a:t>
            </a:r>
            <a:r>
              <a:rPr lang="en-US" altLang="en-US" sz="100" dirty="0">
                <a:cs typeface="Calibri" panose="020F0502020204030204" pitchFamily="34" charset="0"/>
              </a:rPr>
              <a:t> </a:t>
            </a:r>
            <a:r>
              <a:rPr lang="en-US" altLang="en-US" dirty="0">
                <a:cs typeface="Calibri" panose="020F0502020204030204" pitchFamily="34" charset="0"/>
              </a:rPr>
              <a:t>N</a:t>
            </a:r>
            <a:r>
              <a:rPr lang="en-US" altLang="en-US" sz="100" dirty="0">
                <a:cs typeface="Calibri" panose="020F0502020204030204" pitchFamily="34" charset="0"/>
              </a:rPr>
              <a:t> </a:t>
            </a:r>
            <a:r>
              <a:rPr lang="en-US" altLang="en-US" dirty="0">
                <a:cs typeface="Calibri" panose="020F0502020204030204" pitchFamily="34" charset="0"/>
              </a:rPr>
              <a:t>A released</a:t>
            </a:r>
          </a:p>
          <a:p>
            <a:r>
              <a:rPr lang="en-US" altLang="en-US" dirty="0">
                <a:cs typeface="Calibri" panose="020F0502020204030204" pitchFamily="34" charset="0"/>
              </a:rPr>
              <a:t>Directly or indirectly related to concentration of the measured substance</a:t>
            </a:r>
          </a:p>
        </p:txBody>
      </p:sp>
    </p:spTree>
    <p:extLst>
      <p:ext uri="{BB962C8B-B14F-4D97-AF65-F5344CB8AC3E}">
        <p14:creationId xmlns:p14="http://schemas.microsoft.com/office/powerpoint/2010/main" val="354817019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563B3-1A33-4A2D-92DC-0C32CA5DDBB4}"/>
              </a:ext>
            </a:extLst>
          </p:cNvPr>
          <p:cNvSpPr>
            <a:spLocks noGrp="1"/>
          </p:cNvSpPr>
          <p:nvPr>
            <p:ph type="title"/>
          </p:nvPr>
        </p:nvSpPr>
        <p:spPr/>
        <p:txBody>
          <a:bodyPr/>
          <a:lstStyle/>
          <a:p>
            <a:r>
              <a:rPr lang="en-US" dirty="0"/>
              <a:t>Immunologic Detection Methods</a:t>
            </a:r>
          </a:p>
        </p:txBody>
      </p:sp>
      <p:sp>
        <p:nvSpPr>
          <p:cNvPr id="3" name="Content Placeholder 2">
            <a:extLst>
              <a:ext uri="{FF2B5EF4-FFF2-40B4-BE49-F238E27FC236}">
                <a16:creationId xmlns:a16="http://schemas.microsoft.com/office/drawing/2014/main" id="{84FA8A0D-DF0C-4421-96BB-6B9E3495F5DE}"/>
              </a:ext>
            </a:extLst>
          </p:cNvPr>
          <p:cNvSpPr>
            <a:spLocks noGrp="1"/>
          </p:cNvSpPr>
          <p:nvPr>
            <p:ph sz="quarter" idx="13"/>
          </p:nvPr>
        </p:nvSpPr>
        <p:spPr>
          <a:xfrm>
            <a:off x="457200" y="1937326"/>
            <a:ext cx="8229600" cy="4434275"/>
          </a:xfrm>
        </p:spPr>
        <p:txBody>
          <a:bodyPr/>
          <a:lstStyle/>
          <a:p>
            <a:r>
              <a:rPr lang="en-US" altLang="en-US" dirty="0">
                <a:cs typeface="Calibri" panose="020F0502020204030204" pitchFamily="34" charset="0"/>
              </a:rPr>
              <a:t>Latex microparticles coated with specific antibody against antigen being measured are mixed with test plasma</a:t>
            </a:r>
          </a:p>
          <a:p>
            <a:r>
              <a:rPr lang="en-US" altLang="en-US" dirty="0">
                <a:cs typeface="Calibri" panose="020F0502020204030204" pitchFamily="34" charset="0"/>
              </a:rPr>
              <a:t>Agglutination or turbidity results in increased light absorbance</a:t>
            </a:r>
          </a:p>
          <a:p>
            <a:r>
              <a:rPr lang="en-US" altLang="en-US" dirty="0">
                <a:cs typeface="Calibri" panose="020F0502020204030204" pitchFamily="34" charset="0"/>
              </a:rPr>
              <a:t>Antigen level is proportional to amount of light absorbed</a:t>
            </a:r>
          </a:p>
        </p:txBody>
      </p:sp>
    </p:spTree>
    <p:extLst>
      <p:ext uri="{BB962C8B-B14F-4D97-AF65-F5344CB8AC3E}">
        <p14:creationId xmlns:p14="http://schemas.microsoft.com/office/powerpoint/2010/main" val="92624187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E21C1-CD6F-4A07-81D8-293296D60AC8}"/>
              </a:ext>
            </a:extLst>
          </p:cNvPr>
          <p:cNvSpPr>
            <a:spLocks noGrp="1"/>
          </p:cNvSpPr>
          <p:nvPr>
            <p:ph type="title"/>
          </p:nvPr>
        </p:nvSpPr>
        <p:spPr/>
        <p:txBody>
          <a:bodyPr/>
          <a:lstStyle/>
          <a:p>
            <a:r>
              <a:rPr lang="en-US" dirty="0"/>
              <a:t>Selecting a Hemostasis Analyzer </a:t>
            </a:r>
            <a:r>
              <a:rPr lang="en-US" sz="2000" b="0" dirty="0"/>
              <a:t>(1 of 2)</a:t>
            </a:r>
          </a:p>
        </p:txBody>
      </p:sp>
      <p:sp>
        <p:nvSpPr>
          <p:cNvPr id="3" name="Content Placeholder 2">
            <a:extLst>
              <a:ext uri="{FF2B5EF4-FFF2-40B4-BE49-F238E27FC236}">
                <a16:creationId xmlns:a16="http://schemas.microsoft.com/office/drawing/2014/main" id="{097001CE-D8AC-4B61-9A6B-1417DE570774}"/>
              </a:ext>
            </a:extLst>
          </p:cNvPr>
          <p:cNvSpPr>
            <a:spLocks noGrp="1"/>
          </p:cNvSpPr>
          <p:nvPr>
            <p:ph sz="quarter" idx="13"/>
          </p:nvPr>
        </p:nvSpPr>
        <p:spPr>
          <a:xfrm>
            <a:off x="457200" y="1894993"/>
            <a:ext cx="8229600" cy="4434275"/>
          </a:xfrm>
        </p:spPr>
        <p:txBody>
          <a:bodyPr/>
          <a:lstStyle/>
          <a:p>
            <a:r>
              <a:rPr lang="en-US" altLang="en-US" dirty="0">
                <a:cs typeface="Calibri" panose="020F0502020204030204" pitchFamily="34" charset="0"/>
              </a:rPr>
              <a:t>When selecting an analyzer, consider</a:t>
            </a:r>
          </a:p>
          <a:p>
            <a:pPr lvl="1"/>
            <a:r>
              <a:rPr lang="en-US" altLang="en-US" dirty="0">
                <a:cs typeface="Calibri" panose="020F0502020204030204" pitchFamily="34" charset="0"/>
              </a:rPr>
              <a:t>Methodologies</a:t>
            </a:r>
          </a:p>
          <a:p>
            <a:pPr lvl="1"/>
            <a:r>
              <a:rPr lang="en-US" altLang="en-US" dirty="0">
                <a:cs typeface="Calibri" panose="020F0502020204030204" pitchFamily="34" charset="0"/>
              </a:rPr>
              <a:t>Random access testing</a:t>
            </a:r>
          </a:p>
          <a:p>
            <a:pPr lvl="1"/>
            <a:r>
              <a:rPr lang="en-US" altLang="en-US" dirty="0">
                <a:cs typeface="Calibri" panose="020F0502020204030204" pitchFamily="34" charset="0"/>
              </a:rPr>
              <a:t>Reagent systems</a:t>
            </a:r>
          </a:p>
          <a:p>
            <a:pPr lvl="1"/>
            <a:r>
              <a:rPr lang="en-US" altLang="en-US" dirty="0">
                <a:cs typeface="Calibri" panose="020F0502020204030204" pitchFamily="34" charset="0"/>
              </a:rPr>
              <a:t>Level sensing</a:t>
            </a:r>
          </a:p>
          <a:p>
            <a:pPr lvl="1"/>
            <a:r>
              <a:rPr lang="en-US" altLang="en-US" dirty="0">
                <a:cs typeface="Calibri" panose="020F0502020204030204" pitchFamily="34" charset="0"/>
              </a:rPr>
              <a:t>Barcode reading</a:t>
            </a:r>
          </a:p>
          <a:p>
            <a:pPr lvl="1"/>
            <a:r>
              <a:rPr lang="en-US" altLang="en-US" dirty="0">
                <a:cs typeface="Calibri" panose="020F0502020204030204" pitchFamily="34" charset="0"/>
              </a:rPr>
              <a:t>Tube sampling</a:t>
            </a:r>
          </a:p>
          <a:p>
            <a:pPr lvl="1"/>
            <a:r>
              <a:rPr lang="en-US" altLang="en-US" dirty="0">
                <a:cs typeface="Calibri" panose="020F0502020204030204" pitchFamily="34" charset="0"/>
              </a:rPr>
              <a:t>Computer and software features</a:t>
            </a:r>
          </a:p>
        </p:txBody>
      </p:sp>
    </p:spTree>
    <p:extLst>
      <p:ext uri="{BB962C8B-B14F-4D97-AF65-F5344CB8AC3E}">
        <p14:creationId xmlns:p14="http://schemas.microsoft.com/office/powerpoint/2010/main" val="1467290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B0380-3326-49B5-AD6D-C38B52EB687F}"/>
              </a:ext>
            </a:extLst>
          </p:cNvPr>
          <p:cNvSpPr>
            <a:spLocks noGrp="1"/>
          </p:cNvSpPr>
          <p:nvPr>
            <p:ph type="title"/>
          </p:nvPr>
        </p:nvSpPr>
        <p:spPr/>
        <p:txBody>
          <a:bodyPr/>
          <a:lstStyle/>
          <a:p>
            <a:r>
              <a:rPr lang="en-US" dirty="0"/>
              <a:t>Specimen Processing </a:t>
            </a:r>
            <a:r>
              <a:rPr lang="en-US" sz="2000" b="0" dirty="0"/>
              <a:t>(4 of 6)</a:t>
            </a:r>
          </a:p>
        </p:txBody>
      </p:sp>
      <p:sp>
        <p:nvSpPr>
          <p:cNvPr id="3" name="Content Placeholder 2">
            <a:extLst>
              <a:ext uri="{FF2B5EF4-FFF2-40B4-BE49-F238E27FC236}">
                <a16:creationId xmlns:a16="http://schemas.microsoft.com/office/drawing/2014/main" id="{DF53B214-C09A-4390-BD1A-EF98026367FB}"/>
              </a:ext>
            </a:extLst>
          </p:cNvPr>
          <p:cNvSpPr>
            <a:spLocks noGrp="1"/>
          </p:cNvSpPr>
          <p:nvPr>
            <p:ph sz="quarter" idx="13"/>
          </p:nvPr>
        </p:nvSpPr>
        <p:spPr>
          <a:xfrm>
            <a:off x="457200" y="1920392"/>
            <a:ext cx="8229600" cy="4434275"/>
          </a:xfrm>
        </p:spPr>
        <p:txBody>
          <a:bodyPr/>
          <a:lstStyle/>
          <a:p>
            <a:r>
              <a:rPr lang="en-US" altLang="en-US" dirty="0"/>
              <a:t>Any clot in specimen</a:t>
            </a:r>
          </a:p>
          <a:p>
            <a:pPr lvl="1"/>
            <a:r>
              <a:rPr lang="en-US" altLang="en-US" dirty="0"/>
              <a:t>Specimen unacceptable</a:t>
            </a:r>
          </a:p>
          <a:p>
            <a:pPr lvl="1"/>
            <a:r>
              <a:rPr lang="en-US" altLang="en-US" dirty="0"/>
              <a:t>After removing P</a:t>
            </a:r>
            <a:r>
              <a:rPr lang="en-US" altLang="en-US" sz="100" dirty="0"/>
              <a:t> </a:t>
            </a:r>
            <a:r>
              <a:rPr lang="en-US" altLang="en-US" dirty="0"/>
              <a:t>P</a:t>
            </a:r>
            <a:r>
              <a:rPr lang="en-US" altLang="en-US" sz="100" dirty="0"/>
              <a:t> </a:t>
            </a:r>
            <a:r>
              <a:rPr lang="en-US" altLang="en-US" dirty="0"/>
              <a:t>P, twirl applicator stick in packed cells to detect clots</a:t>
            </a:r>
          </a:p>
          <a:p>
            <a:r>
              <a:rPr lang="en-US" altLang="en-US" dirty="0"/>
              <a:t>Fresh platelet-poor plasma best</a:t>
            </a:r>
          </a:p>
          <a:p>
            <a:r>
              <a:rPr lang="en-US" altLang="en-US" dirty="0"/>
              <a:t>Separated plasma</a:t>
            </a:r>
          </a:p>
          <a:p>
            <a:pPr lvl="1"/>
            <a:r>
              <a:rPr lang="en-US" altLang="en-US" dirty="0"/>
              <a:t>Stored at 18-24</a:t>
            </a:r>
            <a:r>
              <a:rPr lang="en-US" altLang="en-US" b="1" dirty="0">
                <a:cs typeface="Lucida Grande" pitchFamily="-106" charset="0"/>
              </a:rPr>
              <a:t>°</a:t>
            </a:r>
            <a:r>
              <a:rPr lang="en-US" altLang="en-US" dirty="0"/>
              <a:t>C</a:t>
            </a:r>
            <a:r>
              <a:rPr lang="en-US" altLang="en-US" sz="100" dirty="0">
                <a:solidFill>
                  <a:schemeClr val="bg1"/>
                </a:solidFill>
              </a:rPr>
              <a:t>elsius</a:t>
            </a:r>
            <a:r>
              <a:rPr lang="en-US" altLang="en-US" dirty="0"/>
              <a:t> or 2-8</a:t>
            </a:r>
            <a:r>
              <a:rPr lang="en-US" altLang="en-US" b="1" dirty="0">
                <a:cs typeface="Lucida Grande" pitchFamily="-106" charset="0"/>
              </a:rPr>
              <a:t>°</a:t>
            </a:r>
            <a:r>
              <a:rPr lang="en-US" altLang="en-US" dirty="0"/>
              <a:t>C</a:t>
            </a:r>
            <a:r>
              <a:rPr lang="en-US" altLang="en-US" sz="100" dirty="0">
                <a:solidFill>
                  <a:schemeClr val="bg1"/>
                </a:solidFill>
              </a:rPr>
              <a:t>elsius</a:t>
            </a:r>
            <a:r>
              <a:rPr lang="en-US" altLang="en-US" dirty="0"/>
              <a:t> for up to 4 hours</a:t>
            </a:r>
          </a:p>
          <a:p>
            <a:pPr lvl="1"/>
            <a:r>
              <a:rPr lang="en-US" altLang="en-US" dirty="0"/>
              <a:t>If testing is delayed &gt;4 hours</a:t>
            </a:r>
          </a:p>
          <a:p>
            <a:pPr lvl="2"/>
            <a:r>
              <a:rPr lang="en-US" altLang="en-US" dirty="0"/>
              <a:t>Store at −70</a:t>
            </a:r>
            <a:r>
              <a:rPr lang="en-US" altLang="en-US" b="1" dirty="0">
                <a:cs typeface="Lucida Grande" pitchFamily="-106" charset="0"/>
              </a:rPr>
              <a:t>°</a:t>
            </a:r>
            <a:r>
              <a:rPr lang="en-US" altLang="en-US" dirty="0"/>
              <a:t> C</a:t>
            </a:r>
            <a:r>
              <a:rPr lang="en-US" altLang="en-US" sz="100" dirty="0">
                <a:solidFill>
                  <a:schemeClr val="bg1"/>
                </a:solidFill>
              </a:rPr>
              <a:t>elsius</a:t>
            </a:r>
            <a:r>
              <a:rPr lang="en-US" altLang="en-US" dirty="0"/>
              <a:t> for up to 6 months</a:t>
            </a:r>
          </a:p>
        </p:txBody>
      </p:sp>
    </p:spTree>
    <p:extLst>
      <p:ext uri="{BB962C8B-B14F-4D97-AF65-F5344CB8AC3E}">
        <p14:creationId xmlns:p14="http://schemas.microsoft.com/office/powerpoint/2010/main" val="280622561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E21C1-CD6F-4A07-81D8-293296D60AC8}"/>
              </a:ext>
            </a:extLst>
          </p:cNvPr>
          <p:cNvSpPr>
            <a:spLocks noGrp="1"/>
          </p:cNvSpPr>
          <p:nvPr>
            <p:ph type="title"/>
          </p:nvPr>
        </p:nvSpPr>
        <p:spPr/>
        <p:txBody>
          <a:bodyPr/>
          <a:lstStyle/>
          <a:p>
            <a:r>
              <a:rPr lang="en-US" dirty="0"/>
              <a:t>Selecting a Hemostasis Analyzer </a:t>
            </a:r>
            <a:r>
              <a:rPr lang="en-US" sz="2000" b="0" dirty="0"/>
              <a:t>(2 of 2)</a:t>
            </a:r>
          </a:p>
        </p:txBody>
      </p:sp>
      <p:sp>
        <p:nvSpPr>
          <p:cNvPr id="3" name="Content Placeholder 2">
            <a:extLst>
              <a:ext uri="{FF2B5EF4-FFF2-40B4-BE49-F238E27FC236}">
                <a16:creationId xmlns:a16="http://schemas.microsoft.com/office/drawing/2014/main" id="{097001CE-D8AC-4B61-9A6B-1417DE570774}"/>
              </a:ext>
            </a:extLst>
          </p:cNvPr>
          <p:cNvSpPr>
            <a:spLocks noGrp="1"/>
          </p:cNvSpPr>
          <p:nvPr>
            <p:ph sz="quarter" idx="13"/>
          </p:nvPr>
        </p:nvSpPr>
        <p:spPr>
          <a:xfrm>
            <a:off x="457200" y="1920393"/>
            <a:ext cx="8229600" cy="4434275"/>
          </a:xfrm>
        </p:spPr>
        <p:txBody>
          <a:bodyPr/>
          <a:lstStyle/>
          <a:p>
            <a:r>
              <a:rPr lang="en-US" altLang="en-US" dirty="0">
                <a:cs typeface="Calibri" panose="020F0502020204030204" pitchFamily="34" charset="0"/>
              </a:rPr>
              <a:t>When selecting an analyzer, consider</a:t>
            </a:r>
          </a:p>
          <a:p>
            <a:pPr lvl="1"/>
            <a:r>
              <a:rPr lang="en-US" altLang="en-US" dirty="0">
                <a:cs typeface="Calibri" panose="020F0502020204030204" pitchFamily="34" charset="0"/>
              </a:rPr>
              <a:t>Reflex testing</a:t>
            </a:r>
          </a:p>
          <a:p>
            <a:pPr lvl="1"/>
            <a:r>
              <a:rPr lang="en-US" altLang="en-US" dirty="0">
                <a:cs typeface="Calibri" panose="020F0502020204030204" pitchFamily="34" charset="0"/>
              </a:rPr>
              <a:t>Throughput</a:t>
            </a:r>
          </a:p>
          <a:p>
            <a:pPr lvl="1"/>
            <a:r>
              <a:rPr lang="en-US" altLang="en-US" dirty="0">
                <a:cs typeface="Calibri" panose="020F0502020204030204" pitchFamily="34" charset="0"/>
              </a:rPr>
              <a:t>S</a:t>
            </a:r>
            <a:r>
              <a:rPr lang="en-US" altLang="en-US" sz="100" dirty="0">
                <a:cs typeface="Calibri" panose="020F0502020204030204" pitchFamily="34" charset="0"/>
              </a:rPr>
              <a:t> </a:t>
            </a:r>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T processing</a:t>
            </a:r>
          </a:p>
          <a:p>
            <a:pPr lvl="1"/>
            <a:r>
              <a:rPr lang="en-US" altLang="en-US" dirty="0">
                <a:cs typeface="Calibri" panose="020F0502020204030204" pitchFamily="34" charset="0"/>
              </a:rPr>
              <a:t>Cost savings</a:t>
            </a:r>
          </a:p>
          <a:p>
            <a:pPr lvl="1"/>
            <a:r>
              <a:rPr lang="en-US" altLang="en-US" dirty="0">
                <a:cs typeface="Calibri" panose="020F0502020204030204" pitchFamily="34" charset="0"/>
              </a:rPr>
              <a:t>Downtime</a:t>
            </a:r>
          </a:p>
          <a:p>
            <a:pPr lvl="1"/>
            <a:r>
              <a:rPr lang="en-US" altLang="en-US" dirty="0">
                <a:cs typeface="Calibri" panose="020F0502020204030204" pitchFamily="34" charset="0"/>
              </a:rPr>
              <a:t>Footprint</a:t>
            </a:r>
          </a:p>
          <a:p>
            <a:pPr lvl="1"/>
            <a:r>
              <a:rPr lang="en-US" altLang="en-US" dirty="0">
                <a:cs typeface="Calibri" panose="020F0502020204030204" pitchFamily="34" charset="0"/>
              </a:rPr>
              <a:t>Training and support</a:t>
            </a:r>
          </a:p>
        </p:txBody>
      </p:sp>
    </p:spTree>
    <p:extLst>
      <p:ext uri="{BB962C8B-B14F-4D97-AF65-F5344CB8AC3E}">
        <p14:creationId xmlns:p14="http://schemas.microsoft.com/office/powerpoint/2010/main" val="146721680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8AE40-0C51-400A-8673-58E1BA0CAAD7}"/>
              </a:ext>
            </a:extLst>
          </p:cNvPr>
          <p:cNvSpPr>
            <a:spLocks noGrp="1"/>
          </p:cNvSpPr>
          <p:nvPr>
            <p:ph type="title"/>
          </p:nvPr>
        </p:nvSpPr>
        <p:spPr/>
        <p:txBody>
          <a:bodyPr/>
          <a:lstStyle/>
          <a:p>
            <a:r>
              <a:rPr lang="en-US" sz="3400" dirty="0"/>
              <a:t>Point-of-Care Hemostasis Instrumentation</a:t>
            </a:r>
          </a:p>
        </p:txBody>
      </p:sp>
      <p:sp>
        <p:nvSpPr>
          <p:cNvPr id="3" name="Content Placeholder 2">
            <a:extLst>
              <a:ext uri="{FF2B5EF4-FFF2-40B4-BE49-F238E27FC236}">
                <a16:creationId xmlns:a16="http://schemas.microsoft.com/office/drawing/2014/main" id="{EADADCED-776F-4B92-843D-734B7621607C}"/>
              </a:ext>
            </a:extLst>
          </p:cNvPr>
          <p:cNvSpPr>
            <a:spLocks noGrp="1"/>
          </p:cNvSpPr>
          <p:nvPr>
            <p:ph sz="quarter" idx="13"/>
          </p:nvPr>
        </p:nvSpPr>
        <p:spPr>
          <a:xfrm>
            <a:off x="381000" y="1954260"/>
            <a:ext cx="8229600" cy="4434275"/>
          </a:xfrm>
        </p:spPr>
        <p:txBody>
          <a:bodyPr/>
          <a:lstStyle/>
          <a:p>
            <a:r>
              <a:rPr lang="en-US" altLang="en-US" dirty="0">
                <a:cs typeface="Calibri" panose="020F0502020204030204" pitchFamily="34" charset="0"/>
              </a:rPr>
              <a:t>Bedside or self-monitoring hemostasis testing systems</a:t>
            </a:r>
          </a:p>
          <a:p>
            <a:pPr lvl="1"/>
            <a:r>
              <a:rPr lang="en-US" altLang="en-US" dirty="0">
                <a:cs typeface="Calibri" panose="020F0502020204030204" pitchFamily="34" charset="0"/>
              </a:rPr>
              <a:t>Portable or handheld</a:t>
            </a:r>
          </a:p>
          <a:p>
            <a:pPr lvl="1"/>
            <a:r>
              <a:rPr lang="en-US" altLang="en-US" dirty="0">
                <a:cs typeface="Calibri" panose="020F0502020204030204" pitchFamily="34" charset="0"/>
              </a:rPr>
              <a:t>Require very little sample</a:t>
            </a:r>
          </a:p>
          <a:p>
            <a:r>
              <a:rPr lang="en-US" altLang="en-US" dirty="0">
                <a:cs typeface="Calibri" panose="020F0502020204030204" pitchFamily="34" charset="0"/>
              </a:rPr>
              <a:t>Features and functions</a:t>
            </a:r>
          </a:p>
          <a:p>
            <a:pPr lvl="1"/>
            <a:r>
              <a:rPr lang="en-US" altLang="en-US" dirty="0">
                <a:cs typeface="Calibri" panose="020F0502020204030204" pitchFamily="34" charset="0"/>
              </a:rPr>
              <a:t>Multiple specimen types</a:t>
            </a:r>
          </a:p>
          <a:p>
            <a:pPr lvl="1"/>
            <a:r>
              <a:rPr lang="en-US" altLang="en-US" dirty="0">
                <a:cs typeface="Calibri" panose="020F0502020204030204" pitchFamily="34" charset="0"/>
              </a:rPr>
              <a:t>Integrated Q</a:t>
            </a:r>
            <a:r>
              <a:rPr lang="en-US" altLang="en-US" sz="100" dirty="0">
                <a:cs typeface="Calibri" panose="020F0502020204030204" pitchFamily="34" charset="0"/>
              </a:rPr>
              <a:t> </a:t>
            </a:r>
            <a:r>
              <a:rPr lang="en-US" altLang="en-US" dirty="0">
                <a:cs typeface="Calibri" panose="020F0502020204030204" pitchFamily="34" charset="0"/>
              </a:rPr>
              <a:t>C with each analysis</a:t>
            </a:r>
          </a:p>
          <a:p>
            <a:pPr lvl="1"/>
            <a:r>
              <a:rPr lang="en-US" altLang="en-US" dirty="0">
                <a:cs typeface="Calibri" panose="020F0502020204030204" pitchFamily="34" charset="0"/>
              </a:rPr>
              <a:t>Automatic Q</a:t>
            </a:r>
            <a:r>
              <a:rPr lang="en-US" altLang="en-US" sz="100" dirty="0">
                <a:cs typeface="Calibri" panose="020F0502020204030204" pitchFamily="34" charset="0"/>
              </a:rPr>
              <a:t> </a:t>
            </a:r>
            <a:r>
              <a:rPr lang="en-US" altLang="en-US" dirty="0">
                <a:cs typeface="Calibri" panose="020F0502020204030204" pitchFamily="34" charset="0"/>
              </a:rPr>
              <a:t>C lockout</a:t>
            </a:r>
          </a:p>
          <a:p>
            <a:pPr lvl="1"/>
            <a:r>
              <a:rPr lang="en-US" altLang="en-US" dirty="0">
                <a:cs typeface="Calibri" panose="020F0502020204030204" pitchFamily="34" charset="0"/>
              </a:rPr>
              <a:t>Onboard system for automatic error detection</a:t>
            </a:r>
          </a:p>
        </p:txBody>
      </p:sp>
    </p:spTree>
    <p:extLst>
      <p:ext uri="{BB962C8B-B14F-4D97-AF65-F5344CB8AC3E}">
        <p14:creationId xmlns:p14="http://schemas.microsoft.com/office/powerpoint/2010/main" val="2645172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38A5D-1752-4192-A763-693DC5BAEE2D}"/>
              </a:ext>
            </a:extLst>
          </p:cNvPr>
          <p:cNvSpPr>
            <a:spLocks noGrp="1"/>
          </p:cNvSpPr>
          <p:nvPr>
            <p:ph type="title"/>
          </p:nvPr>
        </p:nvSpPr>
        <p:spPr/>
        <p:txBody>
          <a:bodyPr/>
          <a:lstStyle/>
          <a:p>
            <a:r>
              <a:rPr lang="en-US" dirty="0"/>
              <a:t>Specimen Processing </a:t>
            </a:r>
            <a:r>
              <a:rPr lang="en-US" sz="2000" b="0" dirty="0"/>
              <a:t>(5 of 6)</a:t>
            </a:r>
            <a:endParaRPr lang="en-US" dirty="0"/>
          </a:p>
        </p:txBody>
      </p:sp>
      <p:sp>
        <p:nvSpPr>
          <p:cNvPr id="3" name="Content Placeholder 2">
            <a:extLst>
              <a:ext uri="{FF2B5EF4-FFF2-40B4-BE49-F238E27FC236}">
                <a16:creationId xmlns:a16="http://schemas.microsoft.com/office/drawing/2014/main" id="{28EB8DF8-A72F-433C-AAC6-D729CA578C59}"/>
              </a:ext>
            </a:extLst>
          </p:cNvPr>
          <p:cNvSpPr>
            <a:spLocks noGrp="1"/>
          </p:cNvSpPr>
          <p:nvPr>
            <p:ph sz="quarter" idx="13"/>
          </p:nvPr>
        </p:nvSpPr>
        <p:spPr>
          <a:xfrm>
            <a:off x="457199" y="1928797"/>
            <a:ext cx="8454571" cy="4456284"/>
          </a:xfrm>
        </p:spPr>
        <p:txBody>
          <a:bodyPr/>
          <a:lstStyle/>
          <a:p>
            <a:r>
              <a:rPr lang="en-US" altLang="en-US" dirty="0"/>
              <a:t>Platelet-poor plasma (P</a:t>
            </a:r>
            <a:r>
              <a:rPr lang="en-US" altLang="en-US" sz="100" dirty="0"/>
              <a:t> </a:t>
            </a:r>
            <a:r>
              <a:rPr lang="en-US" altLang="en-US" dirty="0"/>
              <a:t>P</a:t>
            </a:r>
            <a:r>
              <a:rPr lang="en-US" altLang="en-US" sz="100" dirty="0"/>
              <a:t> </a:t>
            </a:r>
            <a:r>
              <a:rPr lang="en-US" altLang="en-US" dirty="0"/>
              <a:t>P)</a:t>
            </a:r>
          </a:p>
          <a:p>
            <a:pPr lvl="1"/>
            <a:r>
              <a:rPr lang="en-US" altLang="en-US" dirty="0"/>
              <a:t>Frozen specimens</a:t>
            </a:r>
          </a:p>
          <a:p>
            <a:pPr lvl="2"/>
            <a:r>
              <a:rPr lang="en-US" altLang="en-US" dirty="0"/>
              <a:t>Thawed rapidly at 37</a:t>
            </a:r>
            <a:r>
              <a:rPr lang="en-US" altLang="en-US" b="1" dirty="0">
                <a:cs typeface="Lucida Grande" pitchFamily="-106" charset="0"/>
              </a:rPr>
              <a:t>°</a:t>
            </a:r>
            <a:r>
              <a:rPr lang="en-US" altLang="en-US" dirty="0"/>
              <a:t>C</a:t>
            </a:r>
            <a:r>
              <a:rPr lang="en-US" altLang="en-US" sz="100" dirty="0">
                <a:solidFill>
                  <a:schemeClr val="bg1"/>
                </a:solidFill>
              </a:rPr>
              <a:t>elsius</a:t>
            </a:r>
            <a:endParaRPr lang="en-US" altLang="en-US" sz="100" dirty="0"/>
          </a:p>
          <a:p>
            <a:pPr lvl="2"/>
            <a:r>
              <a:rPr lang="en-US" altLang="en-US" dirty="0"/>
              <a:t>Excessive heating can destroy F</a:t>
            </a:r>
            <a:r>
              <a:rPr lang="en-US" altLang="en-US" sz="100" dirty="0"/>
              <a:t> </a:t>
            </a:r>
            <a:r>
              <a:rPr lang="en-US" altLang="en-US" dirty="0"/>
              <a:t>V and F</a:t>
            </a:r>
            <a:r>
              <a:rPr lang="en-US" altLang="en-US" sz="100" dirty="0"/>
              <a:t> </a:t>
            </a:r>
            <a:r>
              <a:rPr lang="en-US" altLang="en-US" dirty="0"/>
              <a:t>V</a:t>
            </a:r>
            <a:r>
              <a:rPr lang="en-US" altLang="en-US" sz="100" dirty="0"/>
              <a:t> </a:t>
            </a:r>
            <a:r>
              <a:rPr lang="en-US" altLang="en-US" dirty="0"/>
              <a:t>I</a:t>
            </a:r>
            <a:r>
              <a:rPr lang="en-US" altLang="en-US" sz="100" dirty="0"/>
              <a:t> </a:t>
            </a:r>
            <a:r>
              <a:rPr lang="en-US" altLang="en-US" dirty="0"/>
              <a:t>I</a:t>
            </a:r>
            <a:r>
              <a:rPr lang="en-US" altLang="en-US" sz="100" dirty="0"/>
              <a:t> </a:t>
            </a:r>
            <a:r>
              <a:rPr lang="en-US" altLang="en-US" dirty="0"/>
              <a:t>I</a:t>
            </a:r>
          </a:p>
          <a:p>
            <a:pPr lvl="2"/>
            <a:r>
              <a:rPr lang="en-US" altLang="en-US" dirty="0"/>
              <a:t>Never store in self-defrost freezers</a:t>
            </a:r>
          </a:p>
          <a:p>
            <a:pPr lvl="1"/>
            <a:r>
              <a:rPr lang="en-US" altLang="en-US" dirty="0"/>
              <a:t>Special testing may require special collection and storage procedures</a:t>
            </a:r>
          </a:p>
          <a:p>
            <a:r>
              <a:rPr lang="en-US" altLang="en-US" dirty="0"/>
              <a:t>Platelet-rich plasma (P</a:t>
            </a:r>
            <a:r>
              <a:rPr lang="en-US" altLang="en-US" sz="100" dirty="0"/>
              <a:t> </a:t>
            </a:r>
            <a:r>
              <a:rPr lang="en-US" altLang="en-US" dirty="0"/>
              <a:t>R</a:t>
            </a:r>
            <a:r>
              <a:rPr lang="en-US" altLang="en-US" sz="100" dirty="0"/>
              <a:t> </a:t>
            </a:r>
            <a:r>
              <a:rPr lang="en-US" altLang="en-US" dirty="0"/>
              <a:t>P)</a:t>
            </a:r>
          </a:p>
          <a:p>
            <a:pPr lvl="1"/>
            <a:r>
              <a:rPr lang="en-US" altLang="en-US" dirty="0"/>
              <a:t>Needed for platelet function studies</a:t>
            </a:r>
          </a:p>
          <a:p>
            <a:pPr lvl="1"/>
            <a:r>
              <a:rPr lang="en-US" altLang="en-US" dirty="0"/>
              <a:t>Centrifuge at low spins to yield platelet concentration of</a:t>
            </a:r>
            <a:endParaRPr lang="en-US" dirty="0"/>
          </a:p>
        </p:txBody>
      </p:sp>
      <p:graphicFrame>
        <p:nvGraphicFramePr>
          <p:cNvPr id="7" name="Object 6" descr="200 times 10 cubed per microlitre">
            <a:extLst>
              <a:ext uri="{FF2B5EF4-FFF2-40B4-BE49-F238E27FC236}">
                <a16:creationId xmlns:a16="http://schemas.microsoft.com/office/drawing/2014/main" id="{9D756996-A250-4067-AFBB-125662D3AC55}"/>
              </a:ext>
            </a:extLst>
          </p:cNvPr>
          <p:cNvGraphicFramePr>
            <a:graphicFrameLocks noChangeAspect="1"/>
          </p:cNvGraphicFramePr>
          <p:nvPr>
            <p:extLst>
              <p:ext uri="{D42A27DB-BD31-4B8C-83A1-F6EECF244321}">
                <p14:modId xmlns:p14="http://schemas.microsoft.com/office/powerpoint/2010/main" val="3887606543"/>
              </p:ext>
            </p:extLst>
          </p:nvPr>
        </p:nvGraphicFramePr>
        <p:xfrm>
          <a:off x="839788" y="5873329"/>
          <a:ext cx="1905000" cy="336550"/>
        </p:xfrm>
        <a:graphic>
          <a:graphicData uri="http://schemas.openxmlformats.org/presentationml/2006/ole">
            <mc:AlternateContent xmlns:mc="http://schemas.openxmlformats.org/markup-compatibility/2006">
              <mc:Choice xmlns:v="urn:schemas-microsoft-com:vml" Requires="v">
                <p:oleObj name="Equation" r:id="rId2" imgW="1942920" imgH="342720" progId="Equation.DSMT4">
                  <p:embed/>
                </p:oleObj>
              </mc:Choice>
              <mc:Fallback>
                <p:oleObj name="Equation" r:id="rId2" imgW="1942920" imgH="342720" progId="Equation.DSMT4">
                  <p:embed/>
                  <p:pic>
                    <p:nvPicPr>
                      <p:cNvPr id="0" name=""/>
                      <p:cNvPicPr/>
                      <p:nvPr/>
                    </p:nvPicPr>
                    <p:blipFill>
                      <a:blip r:embed="rId3"/>
                      <a:stretch>
                        <a:fillRect/>
                      </a:stretch>
                    </p:blipFill>
                    <p:spPr>
                      <a:xfrm>
                        <a:off x="839788" y="5873329"/>
                        <a:ext cx="1905000" cy="336550"/>
                      </a:xfrm>
                      <a:prstGeom prst="rect">
                        <a:avLst/>
                      </a:prstGeom>
                    </p:spPr>
                  </p:pic>
                </p:oleObj>
              </mc:Fallback>
            </mc:AlternateContent>
          </a:graphicData>
        </a:graphic>
      </p:graphicFrame>
    </p:spTree>
    <p:extLst>
      <p:ext uri="{BB962C8B-B14F-4D97-AF65-F5344CB8AC3E}">
        <p14:creationId xmlns:p14="http://schemas.microsoft.com/office/powerpoint/2010/main" val="3080545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B0380-3326-49B5-AD6D-C38B52EB687F}"/>
              </a:ext>
            </a:extLst>
          </p:cNvPr>
          <p:cNvSpPr>
            <a:spLocks noGrp="1"/>
          </p:cNvSpPr>
          <p:nvPr>
            <p:ph type="title"/>
          </p:nvPr>
        </p:nvSpPr>
        <p:spPr/>
        <p:txBody>
          <a:bodyPr/>
          <a:lstStyle/>
          <a:p>
            <a:r>
              <a:rPr lang="en-US" dirty="0"/>
              <a:t>Specimen Processing </a:t>
            </a:r>
            <a:r>
              <a:rPr lang="en-US" sz="2000" b="0" dirty="0"/>
              <a:t>(6 of 6)</a:t>
            </a:r>
          </a:p>
        </p:txBody>
      </p:sp>
      <p:sp>
        <p:nvSpPr>
          <p:cNvPr id="3" name="Content Placeholder 2">
            <a:extLst>
              <a:ext uri="{FF2B5EF4-FFF2-40B4-BE49-F238E27FC236}">
                <a16:creationId xmlns:a16="http://schemas.microsoft.com/office/drawing/2014/main" id="{DF53B214-C09A-4390-BD1A-EF98026367FB}"/>
              </a:ext>
            </a:extLst>
          </p:cNvPr>
          <p:cNvSpPr>
            <a:spLocks noGrp="1"/>
          </p:cNvSpPr>
          <p:nvPr>
            <p:ph sz="quarter" idx="13"/>
          </p:nvPr>
        </p:nvSpPr>
        <p:spPr>
          <a:xfrm>
            <a:off x="381000" y="2021992"/>
            <a:ext cx="8229600" cy="4717473"/>
          </a:xfrm>
        </p:spPr>
        <p:txBody>
          <a:bodyPr/>
          <a:lstStyle/>
          <a:p>
            <a:r>
              <a:rPr lang="en-US" altLang="en-US" dirty="0">
                <a:cs typeface="Calibri" panose="020F0502020204030204" pitchFamily="34" charset="0"/>
              </a:rPr>
              <a:t>Citrated whole blood</a:t>
            </a:r>
          </a:p>
          <a:p>
            <a:pPr lvl="1"/>
            <a:r>
              <a:rPr lang="en-US" altLang="en-US" dirty="0">
                <a:cs typeface="Calibri" panose="020F0502020204030204" pitchFamily="34" charset="0"/>
              </a:rPr>
              <a:t>Platelet function testing (using P</a:t>
            </a:r>
            <a:r>
              <a:rPr lang="en-US" altLang="en-US" sz="100" dirty="0">
                <a:cs typeface="Calibri" panose="020F0502020204030204" pitchFamily="34" charset="0"/>
              </a:rPr>
              <a:t> </a:t>
            </a:r>
            <a:r>
              <a:rPr lang="en-US" altLang="en-US" dirty="0">
                <a:cs typeface="Calibri" panose="020F0502020204030204" pitchFamily="34" charset="0"/>
              </a:rPr>
              <a:t>F</a:t>
            </a:r>
            <a:r>
              <a:rPr lang="en-US" altLang="en-US" sz="100" dirty="0">
                <a:cs typeface="Calibri" panose="020F0502020204030204" pitchFamily="34" charset="0"/>
              </a:rPr>
              <a:t> </a:t>
            </a:r>
            <a:r>
              <a:rPr lang="en-US" altLang="en-US" dirty="0">
                <a:cs typeface="Calibri" panose="020F0502020204030204" pitchFamily="34" charset="0"/>
              </a:rPr>
              <a:t>A)</a:t>
            </a:r>
          </a:p>
          <a:p>
            <a:pPr lvl="1"/>
            <a:r>
              <a:rPr lang="en-US" altLang="en-US" dirty="0">
                <a:cs typeface="Calibri" panose="020F0502020204030204" pitchFamily="34" charset="0"/>
              </a:rPr>
              <a:t>Whole blood platelet aggregation</a:t>
            </a:r>
          </a:p>
          <a:p>
            <a:pPr lvl="1"/>
            <a:r>
              <a:rPr lang="en-US" altLang="en-US" dirty="0">
                <a:cs typeface="Calibri" panose="020F0502020204030204" pitchFamily="34" charset="0"/>
              </a:rPr>
              <a:t>Global tests of coagulation (T</a:t>
            </a:r>
            <a:r>
              <a:rPr lang="en-US" altLang="en-US" sz="100" dirty="0">
                <a:cs typeface="Calibri" panose="020F0502020204030204" pitchFamily="34" charset="0"/>
              </a:rPr>
              <a:t> </a:t>
            </a:r>
            <a:r>
              <a:rPr lang="en-US" altLang="en-US" dirty="0">
                <a:cs typeface="Calibri" panose="020F0502020204030204" pitchFamily="34" charset="0"/>
              </a:rPr>
              <a:t>E</a:t>
            </a:r>
            <a:r>
              <a:rPr lang="en-US" altLang="en-US" sz="100" dirty="0">
                <a:cs typeface="Calibri" panose="020F0502020204030204" pitchFamily="34" charset="0"/>
              </a:rPr>
              <a:t> </a:t>
            </a:r>
            <a:r>
              <a:rPr lang="en-US" altLang="en-US" dirty="0">
                <a:cs typeface="Calibri" panose="020F0502020204030204" pitchFamily="34" charset="0"/>
              </a:rPr>
              <a:t>G, T</a:t>
            </a:r>
            <a:r>
              <a:rPr lang="en-US" altLang="en-US" sz="100" dirty="0">
                <a:cs typeface="Calibri" panose="020F0502020204030204" pitchFamily="34" charset="0"/>
              </a:rPr>
              <a:t> </a:t>
            </a:r>
            <a:r>
              <a:rPr lang="en-US" altLang="en-US" dirty="0">
                <a:cs typeface="Calibri" panose="020F0502020204030204" pitchFamily="34" charset="0"/>
              </a:rPr>
              <a:t>E</a:t>
            </a:r>
            <a:r>
              <a:rPr lang="en-US" altLang="en-US" sz="100" dirty="0">
                <a:cs typeface="Calibri" panose="020F0502020204030204" pitchFamily="34" charset="0"/>
              </a:rPr>
              <a:t> </a:t>
            </a:r>
            <a:r>
              <a:rPr lang="en-US" altLang="en-US" dirty="0">
                <a:cs typeface="Calibri" panose="020F0502020204030204" pitchFamily="34" charset="0"/>
              </a:rPr>
              <a:t>M)</a:t>
            </a:r>
          </a:p>
          <a:p>
            <a:pPr lvl="1"/>
            <a:r>
              <a:rPr lang="en-US" altLang="en-US" dirty="0">
                <a:cs typeface="Calibri" panose="020F0502020204030204" pitchFamily="34" charset="0"/>
              </a:rPr>
              <a:t>Check for clots</a:t>
            </a:r>
          </a:p>
          <a:p>
            <a:pPr lvl="2"/>
            <a:r>
              <a:rPr lang="en-US" altLang="en-US" dirty="0">
                <a:cs typeface="Calibri" panose="020F0502020204030204" pitchFamily="34" charset="0"/>
              </a:rPr>
              <a:t>Platelets can become activated by foreign surfaces</a:t>
            </a:r>
          </a:p>
          <a:p>
            <a:pPr lvl="3"/>
            <a:r>
              <a:rPr lang="en-US" altLang="en-US" dirty="0">
                <a:cs typeface="Calibri" panose="020F0502020204030204" pitchFamily="34" charset="0"/>
              </a:rPr>
              <a:t>Wooden applicator stick inserted after testing to detect clots</a:t>
            </a:r>
          </a:p>
          <a:p>
            <a:pPr lvl="1"/>
            <a:r>
              <a:rPr lang="en-US" altLang="en-US" dirty="0">
                <a:cs typeface="Calibri" panose="020F0502020204030204" pitchFamily="34" charset="0"/>
              </a:rPr>
              <a:t>All whole blood specimens should be allowed to equilibrate at room temperature for 30 minutes before testing</a:t>
            </a:r>
          </a:p>
        </p:txBody>
      </p:sp>
    </p:spTree>
    <p:extLst>
      <p:ext uri="{BB962C8B-B14F-4D97-AF65-F5344CB8AC3E}">
        <p14:creationId xmlns:p14="http://schemas.microsoft.com/office/powerpoint/2010/main" val="1957278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6FA95-FA26-42A5-9C76-13C1F2E27D17}"/>
              </a:ext>
            </a:extLst>
          </p:cNvPr>
          <p:cNvSpPr>
            <a:spLocks noGrp="1"/>
          </p:cNvSpPr>
          <p:nvPr>
            <p:ph type="title"/>
          </p:nvPr>
        </p:nvSpPr>
        <p:spPr>
          <a:xfrm>
            <a:off x="457200" y="215371"/>
            <a:ext cx="8458200" cy="1097279"/>
          </a:xfrm>
        </p:spPr>
        <p:txBody>
          <a:bodyPr/>
          <a:lstStyle/>
          <a:p>
            <a:r>
              <a:rPr lang="en-US" sz="3400" dirty="0"/>
              <a:t>Table 36-1. Potential Sources of Error in Coagulation Testing</a:t>
            </a:r>
          </a:p>
        </p:txBody>
      </p:sp>
      <p:sp>
        <p:nvSpPr>
          <p:cNvPr id="3" name="Content Placeholder 2">
            <a:extLst>
              <a:ext uri="{FF2B5EF4-FFF2-40B4-BE49-F238E27FC236}">
                <a16:creationId xmlns:a16="http://schemas.microsoft.com/office/drawing/2014/main" id="{CDBC24C0-A8E6-48D1-B041-17DA81058229}"/>
              </a:ext>
            </a:extLst>
          </p:cNvPr>
          <p:cNvSpPr>
            <a:spLocks noGrp="1"/>
          </p:cNvSpPr>
          <p:nvPr>
            <p:ph sz="quarter" idx="13"/>
          </p:nvPr>
        </p:nvSpPr>
        <p:spPr>
          <a:xfrm>
            <a:off x="457199" y="5125351"/>
            <a:ext cx="8229600" cy="382816"/>
          </a:xfrm>
        </p:spPr>
        <p:txBody>
          <a:bodyPr/>
          <a:lstStyle/>
          <a:p>
            <a:pPr marL="432" indent="0">
              <a:buNone/>
            </a:pPr>
            <a:r>
              <a:rPr lang="en-US" sz="1400" dirty="0"/>
              <a:t>P</a:t>
            </a:r>
            <a:r>
              <a:rPr lang="en-US" sz="100" dirty="0"/>
              <a:t> </a:t>
            </a:r>
            <a:r>
              <a:rPr lang="en-US" sz="1400" dirty="0"/>
              <a:t>P</a:t>
            </a:r>
            <a:r>
              <a:rPr lang="en-US" sz="100" dirty="0"/>
              <a:t> </a:t>
            </a:r>
            <a:r>
              <a:rPr lang="en-US" sz="1400" dirty="0"/>
              <a:t>P, platelet poor plasma</a:t>
            </a:r>
          </a:p>
        </p:txBody>
      </p:sp>
      <p:graphicFrame>
        <p:nvGraphicFramePr>
          <p:cNvPr id="4" name="Table 3">
            <a:extLst>
              <a:ext uri="{FF2B5EF4-FFF2-40B4-BE49-F238E27FC236}">
                <a16:creationId xmlns:a16="http://schemas.microsoft.com/office/drawing/2014/main" id="{83AF7FD2-A96E-4BF0-85C4-1F26E29EA84B}"/>
              </a:ext>
            </a:extLst>
          </p:cNvPr>
          <p:cNvGraphicFramePr>
            <a:graphicFrameLocks noGrp="1"/>
          </p:cNvGraphicFramePr>
          <p:nvPr>
            <p:extLst>
              <p:ext uri="{D42A27DB-BD31-4B8C-83A1-F6EECF244321}">
                <p14:modId xmlns:p14="http://schemas.microsoft.com/office/powerpoint/2010/main" val="4067200213"/>
              </p:ext>
            </p:extLst>
          </p:nvPr>
        </p:nvGraphicFramePr>
        <p:xfrm>
          <a:off x="457199" y="1946148"/>
          <a:ext cx="8338458" cy="2965704"/>
        </p:xfrm>
        <a:graphic>
          <a:graphicData uri="http://schemas.openxmlformats.org/drawingml/2006/table">
            <a:tbl>
              <a:tblPr firstRow="1" bandRow="1">
                <a:tableStyleId>{2D5ABB26-0587-4C30-8999-92F81FD0307C}</a:tableStyleId>
              </a:tblPr>
              <a:tblGrid>
                <a:gridCol w="2779486">
                  <a:extLst>
                    <a:ext uri="{9D8B030D-6E8A-4147-A177-3AD203B41FA5}">
                      <a16:colId xmlns:a16="http://schemas.microsoft.com/office/drawing/2014/main" val="1535152065"/>
                    </a:ext>
                  </a:extLst>
                </a:gridCol>
                <a:gridCol w="2779486">
                  <a:extLst>
                    <a:ext uri="{9D8B030D-6E8A-4147-A177-3AD203B41FA5}">
                      <a16:colId xmlns:a16="http://schemas.microsoft.com/office/drawing/2014/main" val="1923774449"/>
                    </a:ext>
                  </a:extLst>
                </a:gridCol>
                <a:gridCol w="2779486">
                  <a:extLst>
                    <a:ext uri="{9D8B030D-6E8A-4147-A177-3AD203B41FA5}">
                      <a16:colId xmlns:a16="http://schemas.microsoft.com/office/drawing/2014/main" val="1041660501"/>
                    </a:ext>
                  </a:extLst>
                </a:gridCol>
              </a:tblGrid>
              <a:tr h="370840">
                <a:tc>
                  <a:txBody>
                    <a:bodyPr/>
                    <a:lstStyle/>
                    <a:p>
                      <a:pPr marL="0" marR="0">
                        <a:spcBef>
                          <a:spcPts val="0"/>
                        </a:spcBef>
                        <a:spcAft>
                          <a:spcPts val="600"/>
                        </a:spcAft>
                      </a:pPr>
                      <a:r>
                        <a:rPr lang="en-US" sz="1400" b="1" dirty="0">
                          <a:effectLst/>
                          <a:latin typeface="+mn-lt"/>
                          <a:ea typeface="Times New Roman" panose="02020603050405020304" pitchFamily="18" charset="0"/>
                          <a:cs typeface="Times New Roman" panose="02020603050405020304" pitchFamily="18" charset="0"/>
                        </a:rPr>
                        <a:t>Specimen</a:t>
                      </a:r>
                      <a:endParaRPr lang="en-US" sz="1400" dirty="0">
                        <a:effectLst/>
                        <a:latin typeface="+mn-lt"/>
                        <a:ea typeface="Times New Roman" panose="02020603050405020304" pitchFamily="18" charset="0"/>
                        <a:cs typeface="Times New Roman" panose="02020603050405020304" pitchFamily="18" charset="0"/>
                      </a:endParaRP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600"/>
                        </a:spcAft>
                      </a:pPr>
                      <a:r>
                        <a:rPr lang="en-US" sz="1400" b="1" dirty="0">
                          <a:effectLst/>
                          <a:latin typeface="+mn-lt"/>
                          <a:ea typeface="Times New Roman" panose="02020603050405020304" pitchFamily="18" charset="0"/>
                          <a:cs typeface="Times New Roman" panose="02020603050405020304" pitchFamily="18" charset="0"/>
                        </a:rPr>
                        <a:t>Reagents</a:t>
                      </a:r>
                      <a:endParaRPr lang="en-US" sz="1400" dirty="0">
                        <a:effectLst/>
                        <a:latin typeface="+mn-lt"/>
                        <a:ea typeface="Times New Roman" panose="02020603050405020304" pitchFamily="18" charset="0"/>
                        <a:cs typeface="Times New Roman" panose="02020603050405020304" pitchFamily="18" charset="0"/>
                      </a:endParaRP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600"/>
                        </a:spcAft>
                      </a:pPr>
                      <a:r>
                        <a:rPr lang="en-US" sz="1400" b="1" dirty="0">
                          <a:effectLst/>
                          <a:latin typeface="+mn-lt"/>
                          <a:ea typeface="Times New Roman" panose="02020603050405020304" pitchFamily="18" charset="0"/>
                          <a:cs typeface="Times New Roman" panose="02020603050405020304" pitchFamily="18" charset="0"/>
                        </a:rPr>
                        <a:t>Procedure</a:t>
                      </a:r>
                      <a:endParaRPr lang="en-US" sz="1400" dirty="0">
                        <a:effectLst/>
                        <a:latin typeface="+mn-lt"/>
                        <a:ea typeface="Times New Roman" panose="02020603050405020304" pitchFamily="18" charset="0"/>
                        <a:cs typeface="Times New Roman" panose="02020603050405020304" pitchFamily="18" charset="0"/>
                      </a:endParaRP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4657839"/>
                  </a:ext>
                </a:extLst>
              </a:tr>
              <a:tr h="370840">
                <a:tc>
                  <a:txBody>
                    <a:bodyPr/>
                    <a:lstStyle/>
                    <a:p>
                      <a:pPr marL="256032" marR="0" lvl="0" indent="-256032">
                        <a:lnSpc>
                          <a:spcPct val="100000"/>
                        </a:lnSpc>
                        <a:spcBef>
                          <a:spcPts val="0"/>
                        </a:spcBef>
                        <a:spcAft>
                          <a:spcPts val="0"/>
                        </a:spcAft>
                        <a:buClr>
                          <a:srgbClr val="007FA3"/>
                        </a:buClr>
                        <a:buFont typeface="Arial" panose="020B0604020202020204" pitchFamily="34" charset="0"/>
                        <a:buChar char="•"/>
                      </a:pPr>
                      <a:r>
                        <a:rPr lang="en-US" sz="1400" dirty="0">
                          <a:effectLst/>
                          <a:latin typeface="+mn-lt"/>
                          <a:ea typeface="MS Mincho" panose="02020609040205080304" pitchFamily="49" charset="-128"/>
                          <a:cs typeface="Times New Roman" panose="02020603050405020304" pitchFamily="18" charset="0"/>
                        </a:rPr>
                        <a:t>Inappropriate ratio of anticoagulant to blood</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56032" marR="0" lvl="0" indent="-256032">
                        <a:lnSpc>
                          <a:spcPct val="100000"/>
                        </a:lnSpc>
                        <a:spcBef>
                          <a:spcPts val="0"/>
                        </a:spcBef>
                        <a:spcAft>
                          <a:spcPts val="0"/>
                        </a:spcAft>
                        <a:buClr>
                          <a:srgbClr val="007FA3"/>
                        </a:buClr>
                        <a:buFont typeface="Arial" panose="020B0604020202020204" pitchFamily="34" charset="0"/>
                        <a:buChar char="•"/>
                      </a:pPr>
                      <a:r>
                        <a:rPr lang="en-US" sz="1400" dirty="0">
                          <a:effectLst/>
                          <a:latin typeface="+mn-lt"/>
                          <a:ea typeface="MS Mincho" panose="02020609040205080304" pitchFamily="49" charset="-128"/>
                          <a:cs typeface="Times New Roman" panose="02020603050405020304" pitchFamily="18" charset="0"/>
                        </a:rPr>
                        <a:t>Incorrect preparation of reagents </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56032" marR="0" lvl="0" indent="-256032">
                        <a:lnSpc>
                          <a:spcPct val="100000"/>
                        </a:lnSpc>
                        <a:spcBef>
                          <a:spcPts val="0"/>
                        </a:spcBef>
                        <a:spcAft>
                          <a:spcPts val="0"/>
                        </a:spcAft>
                        <a:buClr>
                          <a:srgbClr val="007FA3"/>
                        </a:buClr>
                        <a:buFont typeface="Arial" panose="020B0604020202020204" pitchFamily="34" charset="0"/>
                        <a:buChar char="•"/>
                      </a:pPr>
                      <a:r>
                        <a:rPr lang="en-US" sz="1400" dirty="0">
                          <a:effectLst/>
                          <a:latin typeface="+mn-lt"/>
                          <a:ea typeface="MS Mincho" panose="02020609040205080304" pitchFamily="49" charset="-128"/>
                          <a:cs typeface="Times New Roman" panose="02020603050405020304" pitchFamily="18" charset="0"/>
                        </a:rPr>
                        <a:t>Incorrect temperature</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1030670"/>
                  </a:ext>
                </a:extLst>
              </a:tr>
              <a:tr h="370840">
                <a:tc>
                  <a:txBody>
                    <a:bodyPr/>
                    <a:lstStyle/>
                    <a:p>
                      <a:pPr marL="256032" marR="0" lvl="0" indent="-256032">
                        <a:lnSpc>
                          <a:spcPct val="100000"/>
                        </a:lnSpc>
                        <a:spcBef>
                          <a:spcPts val="0"/>
                        </a:spcBef>
                        <a:spcAft>
                          <a:spcPts val="0"/>
                        </a:spcAft>
                        <a:buClr>
                          <a:srgbClr val="007FA3"/>
                        </a:buClr>
                        <a:buFont typeface="Arial" panose="020B0604020202020204" pitchFamily="34" charset="0"/>
                        <a:buChar char="•"/>
                      </a:pPr>
                      <a:r>
                        <a:rPr lang="en-US" sz="1400" dirty="0">
                          <a:effectLst/>
                          <a:latin typeface="+mn-lt"/>
                          <a:ea typeface="MS Mincho" panose="02020609040205080304" pitchFamily="49" charset="-128"/>
                          <a:cs typeface="Times New Roman" panose="02020603050405020304" pitchFamily="18" charset="0"/>
                        </a:rPr>
                        <a:t>Failure to correct citrate volume if hematocrit is &gt; 55%</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56032" marR="0" lvl="0" indent="-256032">
                        <a:lnSpc>
                          <a:spcPct val="100000"/>
                        </a:lnSpc>
                        <a:spcBef>
                          <a:spcPts val="0"/>
                        </a:spcBef>
                        <a:spcAft>
                          <a:spcPts val="0"/>
                        </a:spcAft>
                        <a:buClr>
                          <a:srgbClr val="007FA3"/>
                        </a:buClr>
                        <a:buFont typeface="Arial" panose="020B0604020202020204" pitchFamily="34" charset="0"/>
                        <a:buChar char="•"/>
                      </a:pPr>
                      <a:r>
                        <a:rPr lang="en-US" sz="1400" dirty="0">
                          <a:effectLst/>
                          <a:latin typeface="+mn-lt"/>
                          <a:ea typeface="MS Mincho" panose="02020609040205080304" pitchFamily="49" charset="-128"/>
                          <a:cs typeface="Times New Roman" panose="02020603050405020304" pitchFamily="18" charset="0"/>
                        </a:rPr>
                        <a:t>Failure to properly store reagents</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56032" marR="0" lvl="0" indent="-256032">
                        <a:lnSpc>
                          <a:spcPct val="100000"/>
                        </a:lnSpc>
                        <a:spcBef>
                          <a:spcPts val="0"/>
                        </a:spcBef>
                        <a:spcAft>
                          <a:spcPts val="0"/>
                        </a:spcAft>
                        <a:buClr>
                          <a:srgbClr val="007FA3"/>
                        </a:buClr>
                        <a:buFont typeface="Arial" panose="020B0604020202020204" pitchFamily="34" charset="0"/>
                        <a:buChar char="•"/>
                      </a:pPr>
                      <a:r>
                        <a:rPr lang="en-US" sz="1400" dirty="0">
                          <a:effectLst/>
                          <a:latin typeface="+mn-lt"/>
                          <a:ea typeface="MS Mincho" panose="02020609040205080304" pitchFamily="49" charset="-128"/>
                          <a:cs typeface="Times New Roman" panose="02020603050405020304" pitchFamily="18" charset="0"/>
                        </a:rPr>
                        <a:t>Incorrect incubation times</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6045613"/>
                  </a:ext>
                </a:extLst>
              </a:tr>
              <a:tr h="370840">
                <a:tc>
                  <a:txBody>
                    <a:bodyPr/>
                    <a:lstStyle/>
                    <a:p>
                      <a:pPr marL="256032" marR="0" lvl="0" indent="-256032">
                        <a:lnSpc>
                          <a:spcPct val="100000"/>
                        </a:lnSpc>
                        <a:spcBef>
                          <a:spcPts val="0"/>
                        </a:spcBef>
                        <a:spcAft>
                          <a:spcPts val="0"/>
                        </a:spcAft>
                        <a:buClr>
                          <a:srgbClr val="007FA3"/>
                        </a:buClr>
                        <a:buFont typeface="Arial" panose="020B0604020202020204" pitchFamily="34" charset="0"/>
                        <a:buChar char="•"/>
                      </a:pPr>
                      <a:r>
                        <a:rPr lang="en-US" sz="1400" dirty="0">
                          <a:effectLst/>
                          <a:latin typeface="+mn-lt"/>
                          <a:ea typeface="MS Mincho" panose="02020609040205080304" pitchFamily="49" charset="-128"/>
                          <a:cs typeface="Times New Roman" panose="02020603050405020304" pitchFamily="18" charset="0"/>
                        </a:rPr>
                        <a:t>Clotted, hemolyzed, icteric, or lipemic specimen</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56032" marR="0" lvl="0" indent="-256032">
                        <a:lnSpc>
                          <a:spcPct val="100000"/>
                        </a:lnSpc>
                        <a:spcBef>
                          <a:spcPts val="0"/>
                        </a:spcBef>
                        <a:spcAft>
                          <a:spcPts val="0"/>
                        </a:spcAft>
                        <a:buClr>
                          <a:srgbClr val="007FA3"/>
                        </a:buClr>
                        <a:buFont typeface="Arial" panose="020B0604020202020204" pitchFamily="34" charset="0"/>
                        <a:buChar char="•"/>
                      </a:pPr>
                      <a:r>
                        <a:rPr lang="en-US" sz="1400" dirty="0">
                          <a:effectLst/>
                          <a:latin typeface="+mn-lt"/>
                          <a:ea typeface="MS Mincho" panose="02020609040205080304" pitchFamily="49" charset="-128"/>
                          <a:cs typeface="Times New Roman" panose="02020603050405020304" pitchFamily="18" charset="0"/>
                        </a:rPr>
                        <a:t>Use of reagents beyond reconstituted stability time</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56032" marR="0" lvl="0" indent="-256032">
                        <a:lnSpc>
                          <a:spcPct val="100000"/>
                        </a:lnSpc>
                        <a:spcBef>
                          <a:spcPts val="0"/>
                        </a:spcBef>
                        <a:spcAft>
                          <a:spcPts val="0"/>
                        </a:spcAft>
                        <a:buClr>
                          <a:srgbClr val="007FA3"/>
                        </a:buClr>
                        <a:buFont typeface="Arial" panose="020B0604020202020204" pitchFamily="34" charset="0"/>
                        <a:buChar char="•"/>
                      </a:pPr>
                      <a:r>
                        <a:rPr lang="en-US" sz="1400" dirty="0">
                          <a:effectLst/>
                          <a:latin typeface="+mn-lt"/>
                          <a:ea typeface="MS Mincho" panose="02020609040205080304" pitchFamily="49" charset="-128"/>
                          <a:cs typeface="Times New Roman" panose="02020603050405020304" pitchFamily="18" charset="0"/>
                        </a:rPr>
                        <a:t>Incorrect volumes of sample, reagents, or both</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7536605"/>
                  </a:ext>
                </a:extLst>
              </a:tr>
              <a:tr h="370840">
                <a:tc>
                  <a:txBody>
                    <a:bodyPr/>
                    <a:lstStyle/>
                    <a:p>
                      <a:pPr marL="256032" marR="0" lvl="0" indent="-256032">
                        <a:lnSpc>
                          <a:spcPct val="100000"/>
                        </a:lnSpc>
                        <a:spcBef>
                          <a:spcPts val="0"/>
                        </a:spcBef>
                        <a:spcAft>
                          <a:spcPts val="0"/>
                        </a:spcAft>
                        <a:buClr>
                          <a:srgbClr val="007FA3"/>
                        </a:buClr>
                        <a:buFont typeface="Arial" panose="020B0604020202020204" pitchFamily="34" charset="0"/>
                        <a:buChar char="•"/>
                      </a:pPr>
                      <a:r>
                        <a:rPr lang="en-US" sz="1400" dirty="0">
                          <a:effectLst/>
                          <a:latin typeface="+mn-lt"/>
                          <a:ea typeface="MS Mincho" panose="02020609040205080304" pitchFamily="49" charset="-128"/>
                          <a:cs typeface="Times New Roman" panose="02020603050405020304" pitchFamily="18" charset="0"/>
                        </a:rPr>
                        <a:t>Poor aspiration of plasma off of cells so that sample is not P</a:t>
                      </a:r>
                      <a:r>
                        <a:rPr lang="en-US" sz="100" baseline="0" dirty="0">
                          <a:effectLst/>
                          <a:latin typeface="+mn-lt"/>
                          <a:ea typeface="MS Mincho" panose="02020609040205080304" pitchFamily="49" charset="-128"/>
                          <a:cs typeface="Times New Roman" panose="02020603050405020304" pitchFamily="18" charset="0"/>
                        </a:rPr>
                        <a:t> </a:t>
                      </a:r>
                      <a:r>
                        <a:rPr lang="en-US" sz="1400" dirty="0">
                          <a:effectLst/>
                          <a:latin typeface="+mn-lt"/>
                          <a:ea typeface="MS Mincho" panose="02020609040205080304" pitchFamily="49" charset="-128"/>
                          <a:cs typeface="Times New Roman" panose="02020603050405020304" pitchFamily="18" charset="0"/>
                        </a:rPr>
                        <a:t>P</a:t>
                      </a:r>
                      <a:r>
                        <a:rPr lang="en-US" sz="100" baseline="0" dirty="0">
                          <a:effectLst/>
                          <a:latin typeface="+mn-lt"/>
                          <a:ea typeface="MS Mincho" panose="02020609040205080304" pitchFamily="49" charset="-128"/>
                          <a:cs typeface="Times New Roman" panose="02020603050405020304" pitchFamily="18" charset="0"/>
                        </a:rPr>
                        <a:t> </a:t>
                      </a:r>
                      <a:r>
                        <a:rPr lang="en-US" sz="1400" dirty="0">
                          <a:effectLst/>
                          <a:latin typeface="+mn-lt"/>
                          <a:ea typeface="MS Mincho" panose="02020609040205080304" pitchFamily="49" charset="-128"/>
                          <a:cs typeface="Times New Roman" panose="02020603050405020304" pitchFamily="18" charset="0"/>
                        </a:rPr>
                        <a:t>P</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56032" marR="0" lvl="0" indent="-256032">
                        <a:lnSpc>
                          <a:spcPct val="100000"/>
                        </a:lnSpc>
                        <a:spcBef>
                          <a:spcPts val="0"/>
                        </a:spcBef>
                        <a:spcAft>
                          <a:spcPts val="0"/>
                        </a:spcAft>
                        <a:buClr>
                          <a:srgbClr val="007FA3"/>
                        </a:buClr>
                        <a:buFont typeface="Arial" panose="020B0604020202020204" pitchFamily="34" charset="0"/>
                        <a:buChar char="•"/>
                      </a:pPr>
                      <a:r>
                        <a:rPr lang="en-US" sz="1400" dirty="0">
                          <a:effectLst/>
                          <a:latin typeface="+mn-lt"/>
                          <a:ea typeface="MS Mincho" panose="02020609040205080304" pitchFamily="49" charset="-128"/>
                          <a:cs typeface="Times New Roman" panose="02020603050405020304" pitchFamily="18" charset="0"/>
                        </a:rPr>
                        <a:t>Use of reagents beyond expiration date</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56032" marR="0" lvl="0" indent="-256032">
                        <a:lnSpc>
                          <a:spcPct val="100000"/>
                        </a:lnSpc>
                        <a:spcBef>
                          <a:spcPts val="0"/>
                        </a:spcBef>
                        <a:spcAft>
                          <a:spcPts val="0"/>
                        </a:spcAft>
                        <a:buClr>
                          <a:srgbClr val="007FA3"/>
                        </a:buClr>
                        <a:buFont typeface="Arial" panose="020B0604020202020204" pitchFamily="34" charset="0"/>
                        <a:buChar char="•"/>
                      </a:pPr>
                      <a:r>
                        <a:rPr lang="en-US" sz="1400" dirty="0">
                          <a:effectLst/>
                          <a:latin typeface="+mn-lt"/>
                          <a:ea typeface="MS Mincho" panose="02020609040205080304" pitchFamily="49" charset="-128"/>
                          <a:cs typeface="Times New Roman" panose="02020603050405020304" pitchFamily="18" charset="0"/>
                        </a:rPr>
                        <a:t>Improperly functioning instrument</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6369925"/>
                  </a:ext>
                </a:extLst>
              </a:tr>
              <a:tr h="370840">
                <a:tc>
                  <a:txBody>
                    <a:bodyPr/>
                    <a:lstStyle/>
                    <a:p>
                      <a:pPr marL="256032" marR="0" lvl="0" indent="-256032">
                        <a:lnSpc>
                          <a:spcPct val="100000"/>
                        </a:lnSpc>
                        <a:spcBef>
                          <a:spcPts val="0"/>
                        </a:spcBef>
                        <a:spcAft>
                          <a:spcPts val="0"/>
                        </a:spcAft>
                        <a:buClr>
                          <a:srgbClr val="007FA3"/>
                        </a:buClr>
                        <a:buFont typeface="Arial" panose="020B0604020202020204" pitchFamily="34" charset="0"/>
                        <a:buChar char="•"/>
                      </a:pPr>
                      <a:r>
                        <a:rPr lang="en-US" sz="1400" dirty="0">
                          <a:effectLst/>
                          <a:latin typeface="+mn-lt"/>
                          <a:ea typeface="MS Mincho" panose="02020609040205080304" pitchFamily="49" charset="-128"/>
                          <a:cs typeface="Times New Roman" panose="02020603050405020304" pitchFamily="18" charset="0"/>
                        </a:rPr>
                        <a:t>Delay in processing or testing</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56032" marR="0" lvl="0" indent="-256032">
                        <a:lnSpc>
                          <a:spcPct val="100000"/>
                        </a:lnSpc>
                        <a:spcBef>
                          <a:spcPts val="0"/>
                        </a:spcBef>
                        <a:spcAft>
                          <a:spcPts val="0"/>
                        </a:spcAft>
                        <a:buClr>
                          <a:srgbClr val="007FA3"/>
                        </a:buClr>
                        <a:buFont typeface="Arial" panose="020B0604020202020204" pitchFamily="34" charset="0"/>
                        <a:buChar char="•"/>
                      </a:pPr>
                      <a:r>
                        <a:rPr lang="en-US" sz="1400" dirty="0">
                          <a:effectLst/>
                          <a:latin typeface="+mn-lt"/>
                          <a:ea typeface="MS Mincho" panose="02020609040205080304" pitchFamily="49" charset="-128"/>
                          <a:cs typeface="Times New Roman" panose="02020603050405020304" pitchFamily="18" charset="0"/>
                        </a:rPr>
                        <a:t>Contaminated reagents</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600"/>
                        </a:spcAft>
                        <a:buClr>
                          <a:srgbClr val="007FA3"/>
                        </a:buClr>
                        <a:buSzTx/>
                        <a:buFont typeface="Arial" panose="020B0604020202020204" pitchFamily="34" charset="0"/>
                        <a:buNone/>
                        <a:tabLst/>
                        <a:defRPr/>
                      </a:pPr>
                      <a:r>
                        <a:rPr lang="en-US" sz="1400" b="0" dirty="0">
                          <a:solidFill>
                            <a:schemeClr val="bg1"/>
                          </a:solidFill>
                          <a:effectLst/>
                          <a:latin typeface="+mn-lt"/>
                          <a:ea typeface="Times New Roman" panose="02020603050405020304" pitchFamily="18" charset="0"/>
                          <a:cs typeface="Times New Roman" panose="02020603050405020304" pitchFamily="18" charset="0"/>
                        </a:rPr>
                        <a:t>Blank</a:t>
                      </a:r>
                      <a:endParaRPr lang="en-US" sz="1400" dirty="0">
                        <a:effectLst/>
                        <a:latin typeface="+mn-lt"/>
                        <a:ea typeface="Times New Roman" panose="02020603050405020304" pitchFamily="18" charset="0"/>
                        <a:cs typeface="Times New Roman" panose="02020603050405020304" pitchFamily="18" charset="0"/>
                      </a:endParaRP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5492384"/>
                  </a:ext>
                </a:extLst>
              </a:tr>
              <a:tr h="370840">
                <a:tc>
                  <a:txBody>
                    <a:bodyPr/>
                    <a:lstStyle/>
                    <a:p>
                      <a:pPr marL="256032" marR="0" lvl="0" indent="-256032">
                        <a:lnSpc>
                          <a:spcPct val="100000"/>
                        </a:lnSpc>
                        <a:spcBef>
                          <a:spcPts val="0"/>
                        </a:spcBef>
                        <a:spcAft>
                          <a:spcPts val="0"/>
                        </a:spcAft>
                        <a:buClr>
                          <a:srgbClr val="007FA3"/>
                        </a:buClr>
                        <a:buFont typeface="Arial" panose="020B0604020202020204" pitchFamily="34" charset="0"/>
                        <a:buChar char="•"/>
                      </a:pPr>
                      <a:r>
                        <a:rPr lang="en-US" sz="1400" dirty="0">
                          <a:effectLst/>
                          <a:latin typeface="+mn-lt"/>
                          <a:ea typeface="MS Mincho" panose="02020609040205080304" pitchFamily="49" charset="-128"/>
                          <a:cs typeface="Times New Roman" panose="02020603050405020304" pitchFamily="18" charset="0"/>
                        </a:rPr>
                        <a:t>Inappropriate storage</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100000"/>
                        </a:lnSpc>
                        <a:spcBef>
                          <a:spcPts val="0"/>
                        </a:spcBef>
                        <a:spcAft>
                          <a:spcPts val="600"/>
                        </a:spcAft>
                        <a:buClr>
                          <a:srgbClr val="007FA3"/>
                        </a:buClr>
                        <a:buFont typeface="Arial" panose="020B0604020202020204" pitchFamily="34" charset="0"/>
                        <a:buNone/>
                      </a:pPr>
                      <a:r>
                        <a:rPr lang="en-US" sz="1400" b="0" dirty="0">
                          <a:solidFill>
                            <a:schemeClr val="bg1"/>
                          </a:solidFill>
                          <a:effectLst/>
                          <a:latin typeface="+mn-lt"/>
                          <a:ea typeface="Times New Roman" panose="02020603050405020304" pitchFamily="18" charset="0"/>
                          <a:cs typeface="Times New Roman" panose="02020603050405020304" pitchFamily="18" charset="0"/>
                        </a:rPr>
                        <a:t>Blank</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100000"/>
                        </a:lnSpc>
                        <a:spcBef>
                          <a:spcPts val="0"/>
                        </a:spcBef>
                        <a:spcAft>
                          <a:spcPts val="600"/>
                        </a:spcAft>
                        <a:buClr>
                          <a:srgbClr val="007FA3"/>
                        </a:buClr>
                        <a:buFont typeface="Arial" panose="020B0604020202020204" pitchFamily="34" charset="0"/>
                        <a:buNone/>
                      </a:pPr>
                      <a:r>
                        <a:rPr lang="en-US" sz="1400" b="0" dirty="0">
                          <a:solidFill>
                            <a:schemeClr val="bg1"/>
                          </a:solidFill>
                          <a:effectLst/>
                          <a:latin typeface="+mn-lt"/>
                          <a:ea typeface="Times New Roman" panose="02020603050405020304" pitchFamily="18" charset="0"/>
                          <a:cs typeface="Times New Roman" panose="02020603050405020304" pitchFamily="18" charset="0"/>
                        </a:rPr>
                        <a:t>Blank</a:t>
                      </a:r>
                      <a:endParaRPr lang="en-US" sz="1400" dirty="0">
                        <a:effectLst/>
                        <a:latin typeface="+mn-lt"/>
                        <a:ea typeface="Times New Roman" panose="02020603050405020304" pitchFamily="18" charset="0"/>
                        <a:cs typeface="Times New Roman" panose="02020603050405020304" pitchFamily="18" charset="0"/>
                      </a:endParaRP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2119071"/>
                  </a:ext>
                </a:extLst>
              </a:tr>
            </a:tbl>
          </a:graphicData>
        </a:graphic>
      </p:graphicFrame>
    </p:spTree>
    <p:extLst>
      <p:ext uri="{BB962C8B-B14F-4D97-AF65-F5344CB8AC3E}">
        <p14:creationId xmlns:p14="http://schemas.microsoft.com/office/powerpoint/2010/main" val="1784232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D9CDF-D668-42AF-AA82-1488713D9901}"/>
              </a:ext>
            </a:extLst>
          </p:cNvPr>
          <p:cNvSpPr>
            <a:spLocks noGrp="1"/>
          </p:cNvSpPr>
          <p:nvPr>
            <p:ph type="ctrTitle"/>
          </p:nvPr>
        </p:nvSpPr>
        <p:spPr/>
        <p:txBody>
          <a:bodyPr>
            <a:normAutofit fontScale="90000"/>
          </a:bodyPr>
          <a:lstStyle/>
          <a:p>
            <a:r>
              <a:rPr lang="en-US" dirty="0"/>
              <a:t>Laboratory Investigation of Primary Hemostasis</a:t>
            </a:r>
          </a:p>
        </p:txBody>
      </p:sp>
    </p:spTree>
    <p:extLst>
      <p:ext uri="{BB962C8B-B14F-4D97-AF65-F5344CB8AC3E}">
        <p14:creationId xmlns:p14="http://schemas.microsoft.com/office/powerpoint/2010/main" val="14620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CC674-49E3-46E8-B1FA-A3A3E358F091}"/>
              </a:ext>
            </a:extLst>
          </p:cNvPr>
          <p:cNvSpPr>
            <a:spLocks noGrp="1"/>
          </p:cNvSpPr>
          <p:nvPr>
            <p:ph type="ctrTitle"/>
          </p:nvPr>
        </p:nvSpPr>
        <p:spPr/>
        <p:txBody>
          <a:bodyPr>
            <a:normAutofit/>
          </a:bodyPr>
          <a:lstStyle/>
          <a:p>
            <a:r>
              <a:rPr lang="en-US" sz="7200" dirty="0"/>
              <a:t>Specimen Collection and Processing</a:t>
            </a:r>
          </a:p>
        </p:txBody>
      </p:sp>
    </p:spTree>
    <p:extLst>
      <p:ext uri="{BB962C8B-B14F-4D97-AF65-F5344CB8AC3E}">
        <p14:creationId xmlns:p14="http://schemas.microsoft.com/office/powerpoint/2010/main" val="4262113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42A7D-D773-4E00-AA4D-99D11F037983}"/>
              </a:ext>
            </a:extLst>
          </p:cNvPr>
          <p:cNvSpPr>
            <a:spLocks noGrp="1"/>
          </p:cNvSpPr>
          <p:nvPr>
            <p:ph type="title"/>
          </p:nvPr>
        </p:nvSpPr>
        <p:spPr/>
        <p:txBody>
          <a:bodyPr/>
          <a:lstStyle/>
          <a:p>
            <a:r>
              <a:rPr lang="en-US" sz="3400" dirty="0"/>
              <a:t>Laboratory Investigation of Primary Hemostasis </a:t>
            </a:r>
            <a:r>
              <a:rPr lang="en-US" sz="2000" b="0" dirty="0"/>
              <a:t>(1 of 2)</a:t>
            </a:r>
          </a:p>
        </p:txBody>
      </p:sp>
      <p:sp>
        <p:nvSpPr>
          <p:cNvPr id="3" name="Content Placeholder 2">
            <a:extLst>
              <a:ext uri="{FF2B5EF4-FFF2-40B4-BE49-F238E27FC236}">
                <a16:creationId xmlns:a16="http://schemas.microsoft.com/office/drawing/2014/main" id="{76306AE3-BCDF-4051-A465-C85B7AC76091}"/>
              </a:ext>
            </a:extLst>
          </p:cNvPr>
          <p:cNvSpPr>
            <a:spLocks noGrp="1"/>
          </p:cNvSpPr>
          <p:nvPr>
            <p:ph sz="quarter" idx="13"/>
          </p:nvPr>
        </p:nvSpPr>
        <p:spPr>
          <a:xfrm>
            <a:off x="457200" y="1971193"/>
            <a:ext cx="8229600" cy="4434275"/>
          </a:xfrm>
        </p:spPr>
        <p:txBody>
          <a:bodyPr/>
          <a:lstStyle/>
          <a:p>
            <a:r>
              <a:rPr lang="en-US" altLang="en-US" dirty="0">
                <a:cs typeface="Calibri" panose="020F0502020204030204" pitchFamily="34" charset="0"/>
              </a:rPr>
              <a:t>Evaluation of primary hemostasis includes</a:t>
            </a:r>
          </a:p>
          <a:p>
            <a:pPr lvl="1"/>
            <a:r>
              <a:rPr lang="en-US" altLang="en-US" dirty="0">
                <a:cs typeface="Calibri" panose="020F0502020204030204" pitchFamily="34" charset="0"/>
              </a:rPr>
              <a:t>Complete blood count</a:t>
            </a:r>
          </a:p>
          <a:p>
            <a:pPr lvl="1"/>
            <a:r>
              <a:rPr lang="en-US" altLang="en-US" dirty="0">
                <a:cs typeface="Calibri" panose="020F0502020204030204" pitchFamily="34" charset="0"/>
              </a:rPr>
              <a:t>Blood smear evaluation</a:t>
            </a:r>
          </a:p>
          <a:p>
            <a:pPr lvl="2"/>
            <a:r>
              <a:rPr lang="en-US" altLang="en-US" dirty="0">
                <a:cs typeface="Calibri" panose="020F0502020204030204" pitchFamily="34" charset="0"/>
              </a:rPr>
              <a:t>For platelet morphology</a:t>
            </a:r>
          </a:p>
          <a:p>
            <a:pPr lvl="1"/>
            <a:r>
              <a:rPr lang="en-US" altLang="en-US" dirty="0">
                <a:cs typeface="Calibri" panose="020F0502020204030204" pitchFamily="34" charset="0"/>
              </a:rPr>
              <a:t>Platelet function</a:t>
            </a:r>
          </a:p>
        </p:txBody>
      </p:sp>
    </p:spTree>
    <p:extLst>
      <p:ext uri="{BB962C8B-B14F-4D97-AF65-F5344CB8AC3E}">
        <p14:creationId xmlns:p14="http://schemas.microsoft.com/office/powerpoint/2010/main" val="3869523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42A7D-D773-4E00-AA4D-99D11F037983}"/>
              </a:ext>
            </a:extLst>
          </p:cNvPr>
          <p:cNvSpPr>
            <a:spLocks noGrp="1"/>
          </p:cNvSpPr>
          <p:nvPr>
            <p:ph type="title"/>
          </p:nvPr>
        </p:nvSpPr>
        <p:spPr/>
        <p:txBody>
          <a:bodyPr/>
          <a:lstStyle/>
          <a:p>
            <a:r>
              <a:rPr lang="en-US" sz="3400" dirty="0"/>
              <a:t>Laboratory Investigation of Primary Hemostasis </a:t>
            </a:r>
            <a:r>
              <a:rPr lang="en-US" sz="2000" b="0" dirty="0"/>
              <a:t>(2 of 2)</a:t>
            </a:r>
          </a:p>
        </p:txBody>
      </p:sp>
      <p:sp>
        <p:nvSpPr>
          <p:cNvPr id="3" name="Content Placeholder 2">
            <a:extLst>
              <a:ext uri="{FF2B5EF4-FFF2-40B4-BE49-F238E27FC236}">
                <a16:creationId xmlns:a16="http://schemas.microsoft.com/office/drawing/2014/main" id="{76306AE3-BCDF-4051-A465-C85B7AC76091}"/>
              </a:ext>
            </a:extLst>
          </p:cNvPr>
          <p:cNvSpPr>
            <a:spLocks noGrp="1"/>
          </p:cNvSpPr>
          <p:nvPr>
            <p:ph sz="quarter" idx="13"/>
          </p:nvPr>
        </p:nvSpPr>
        <p:spPr>
          <a:xfrm>
            <a:off x="457200" y="1996592"/>
            <a:ext cx="8229600" cy="4434275"/>
          </a:xfrm>
        </p:spPr>
        <p:txBody>
          <a:bodyPr/>
          <a:lstStyle/>
          <a:p>
            <a:r>
              <a:rPr lang="en-US" altLang="en-US" dirty="0">
                <a:cs typeface="Calibri" panose="020F0502020204030204" pitchFamily="34" charset="0"/>
              </a:rPr>
              <a:t>Platelet function assays</a:t>
            </a:r>
          </a:p>
          <a:p>
            <a:pPr lvl="1"/>
            <a:r>
              <a:rPr lang="en-US" altLang="en-US" dirty="0">
                <a:cs typeface="Calibri" panose="020F0502020204030204" pitchFamily="34" charset="0"/>
              </a:rPr>
              <a:t>Specific drugs can affect platelet function for the life span of platelet (7-10 days)</a:t>
            </a:r>
          </a:p>
          <a:p>
            <a:pPr lvl="1"/>
            <a:r>
              <a:rPr lang="en-US" altLang="en-US" dirty="0">
                <a:cs typeface="Calibri" panose="020F0502020204030204" pitchFamily="34" charset="0"/>
              </a:rPr>
              <a:t>Screening tests</a:t>
            </a:r>
          </a:p>
          <a:p>
            <a:pPr lvl="2"/>
            <a:r>
              <a:rPr lang="en-US" altLang="en-US" dirty="0">
                <a:cs typeface="Calibri" panose="020F0502020204030204" pitchFamily="34" charset="0"/>
              </a:rPr>
              <a:t>In vivo testing using the B</a:t>
            </a:r>
            <a:r>
              <a:rPr lang="en-US" altLang="en-US" sz="100" dirty="0">
                <a:cs typeface="Calibri" panose="020F0502020204030204" pitchFamily="34" charset="0"/>
              </a:rPr>
              <a:t> </a:t>
            </a:r>
            <a:r>
              <a:rPr lang="en-US" altLang="en-US" dirty="0">
                <a:cs typeface="Calibri" panose="020F0502020204030204" pitchFamily="34" charset="0"/>
              </a:rPr>
              <a:t>T</a:t>
            </a:r>
          </a:p>
          <a:p>
            <a:pPr lvl="3"/>
            <a:r>
              <a:rPr lang="en-US" altLang="en-US" dirty="0">
                <a:cs typeface="Calibri" panose="020F0502020204030204" pitchFamily="34" charset="0"/>
              </a:rPr>
              <a:t>Considered obsolete by most investigators</a:t>
            </a:r>
          </a:p>
          <a:p>
            <a:pPr lvl="2"/>
            <a:r>
              <a:rPr lang="en-US" altLang="en-US" dirty="0">
                <a:cs typeface="Calibri" panose="020F0502020204030204" pitchFamily="34" charset="0"/>
              </a:rPr>
              <a:t>In vitro function testing using the P</a:t>
            </a:r>
            <a:r>
              <a:rPr lang="en-US" altLang="en-US" sz="100" dirty="0">
                <a:cs typeface="Calibri" panose="020F0502020204030204" pitchFamily="34" charset="0"/>
              </a:rPr>
              <a:t> </a:t>
            </a:r>
            <a:r>
              <a:rPr lang="en-US" altLang="en-US" dirty="0">
                <a:cs typeface="Calibri" panose="020F0502020204030204" pitchFamily="34" charset="0"/>
              </a:rPr>
              <a:t>F</a:t>
            </a:r>
            <a:r>
              <a:rPr lang="en-US" altLang="en-US" sz="100" dirty="0">
                <a:cs typeface="Calibri" panose="020F0502020204030204" pitchFamily="34" charset="0"/>
              </a:rPr>
              <a:t> </a:t>
            </a:r>
            <a:r>
              <a:rPr lang="en-US" altLang="en-US" dirty="0">
                <a:cs typeface="Calibri" panose="020F0502020204030204" pitchFamily="34" charset="0"/>
              </a:rPr>
              <a:t>A</a:t>
            </a:r>
          </a:p>
          <a:p>
            <a:pPr lvl="1"/>
            <a:r>
              <a:rPr lang="en-US" altLang="en-US" dirty="0">
                <a:cs typeface="Calibri" panose="020F0502020204030204" pitchFamily="34" charset="0"/>
              </a:rPr>
              <a:t>Definitive/specialized tests</a:t>
            </a:r>
          </a:p>
          <a:p>
            <a:pPr lvl="2"/>
            <a:r>
              <a:rPr lang="en-US" altLang="en-US" dirty="0">
                <a:cs typeface="Calibri" panose="020F0502020204030204" pitchFamily="34" charset="0"/>
              </a:rPr>
              <a:t>Platelet aggregation using P</a:t>
            </a:r>
            <a:r>
              <a:rPr lang="en-US" altLang="en-US" sz="100" dirty="0">
                <a:cs typeface="Calibri" panose="020F0502020204030204" pitchFamily="34" charset="0"/>
              </a:rPr>
              <a:t> </a:t>
            </a:r>
            <a:r>
              <a:rPr lang="en-US" altLang="en-US" dirty="0">
                <a:cs typeface="Calibri" panose="020F0502020204030204" pitchFamily="34" charset="0"/>
              </a:rPr>
              <a:t>R</a:t>
            </a:r>
            <a:r>
              <a:rPr lang="en-US" altLang="en-US" sz="100" dirty="0">
                <a:cs typeface="Calibri" panose="020F0502020204030204" pitchFamily="34" charset="0"/>
              </a:rPr>
              <a:t> </a:t>
            </a:r>
            <a:r>
              <a:rPr lang="en-US" altLang="en-US" dirty="0">
                <a:cs typeface="Calibri" panose="020F0502020204030204" pitchFamily="34" charset="0"/>
              </a:rPr>
              <a:t>P and/or whole blood</a:t>
            </a:r>
          </a:p>
          <a:p>
            <a:pPr lvl="2"/>
            <a:r>
              <a:rPr lang="en-US" altLang="en-US" dirty="0">
                <a:cs typeface="Calibri" panose="020F0502020204030204" pitchFamily="34" charset="0"/>
              </a:rPr>
              <a:t>Flow cytometry</a:t>
            </a:r>
          </a:p>
        </p:txBody>
      </p:sp>
    </p:spTree>
    <p:extLst>
      <p:ext uri="{BB962C8B-B14F-4D97-AF65-F5344CB8AC3E}">
        <p14:creationId xmlns:p14="http://schemas.microsoft.com/office/powerpoint/2010/main" val="1321726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FD239-69DA-4BF9-AE38-D80C917F9DCE}"/>
              </a:ext>
            </a:extLst>
          </p:cNvPr>
          <p:cNvSpPr>
            <a:spLocks noGrp="1"/>
          </p:cNvSpPr>
          <p:nvPr>
            <p:ph type="title"/>
          </p:nvPr>
        </p:nvSpPr>
        <p:spPr/>
        <p:txBody>
          <a:bodyPr/>
          <a:lstStyle/>
          <a:p>
            <a:r>
              <a:rPr lang="en-US" dirty="0"/>
              <a:t>Bleeding Time (B</a:t>
            </a:r>
            <a:r>
              <a:rPr lang="en-US" sz="100" dirty="0"/>
              <a:t> </a:t>
            </a:r>
            <a:r>
              <a:rPr lang="en-US" dirty="0"/>
              <a:t>T)</a:t>
            </a:r>
          </a:p>
        </p:txBody>
      </p:sp>
      <p:sp>
        <p:nvSpPr>
          <p:cNvPr id="3" name="Content Placeholder 2">
            <a:extLst>
              <a:ext uri="{FF2B5EF4-FFF2-40B4-BE49-F238E27FC236}">
                <a16:creationId xmlns:a16="http://schemas.microsoft.com/office/drawing/2014/main" id="{08DC4EE6-B361-44CE-9A32-92F9277D4514}"/>
              </a:ext>
            </a:extLst>
          </p:cNvPr>
          <p:cNvSpPr>
            <a:spLocks noGrp="1"/>
          </p:cNvSpPr>
          <p:nvPr>
            <p:ph sz="quarter" idx="13"/>
          </p:nvPr>
        </p:nvSpPr>
        <p:spPr>
          <a:xfrm>
            <a:off x="457200" y="1844193"/>
            <a:ext cx="8229600" cy="4434275"/>
          </a:xfrm>
        </p:spPr>
        <p:txBody>
          <a:bodyPr/>
          <a:lstStyle/>
          <a:p>
            <a:r>
              <a:rPr lang="en-US" altLang="en-US" dirty="0">
                <a:cs typeface="Calibri" panose="020F0502020204030204" pitchFamily="34" charset="0"/>
              </a:rPr>
              <a:t>In vivo measurement of primary hemostasis</a:t>
            </a:r>
          </a:p>
          <a:p>
            <a:pPr lvl="1"/>
            <a:r>
              <a:rPr lang="en-US" altLang="en-US" dirty="0">
                <a:cs typeface="Calibri" panose="020F0502020204030204" pitchFamily="34" charset="0"/>
              </a:rPr>
              <a:t>Affected by Plt number, function, and vascular integrity</a:t>
            </a:r>
          </a:p>
          <a:p>
            <a:r>
              <a:rPr lang="en-US" altLang="en-US" dirty="0">
                <a:cs typeface="Calibri" panose="020F0502020204030204" pitchFamily="34" charset="0"/>
              </a:rPr>
              <a:t>Measures time required for bleeding to cease from a standardized skin incision</a:t>
            </a:r>
          </a:p>
          <a:p>
            <a:r>
              <a:rPr lang="en-US" altLang="en-US" dirty="0">
                <a:cs typeface="Calibri" panose="020F0502020204030204" pitchFamily="34" charset="0"/>
              </a:rPr>
              <a:t>No longer recommended by C</a:t>
            </a:r>
            <a:r>
              <a:rPr lang="en-US" altLang="en-US" sz="100" dirty="0">
                <a:cs typeface="Calibri" panose="020F0502020204030204" pitchFamily="34" charset="0"/>
              </a:rPr>
              <a:t> </a:t>
            </a:r>
            <a:r>
              <a:rPr lang="en-US" altLang="en-US" dirty="0">
                <a:cs typeface="Calibri" panose="020F0502020204030204" pitchFamily="34" charset="0"/>
              </a:rPr>
              <a:t>L</a:t>
            </a:r>
            <a:r>
              <a:rPr lang="en-US" altLang="en-US" sz="100" dirty="0">
                <a:cs typeface="Calibri" panose="020F0502020204030204" pitchFamily="34" charset="0"/>
              </a:rPr>
              <a:t> </a:t>
            </a:r>
            <a:r>
              <a:rPr lang="en-US" altLang="en-US" dirty="0">
                <a:cs typeface="Calibri" panose="020F0502020204030204" pitchFamily="34" charset="0"/>
              </a:rPr>
              <a:t>S</a:t>
            </a:r>
            <a:r>
              <a:rPr lang="en-US" altLang="en-US" sz="100" dirty="0">
                <a:cs typeface="Calibri" panose="020F0502020204030204" pitchFamily="34" charset="0"/>
              </a:rPr>
              <a:t> </a:t>
            </a:r>
            <a:r>
              <a:rPr lang="en-US" altLang="en-US" dirty="0">
                <a:cs typeface="Calibri" panose="020F0502020204030204" pitchFamily="34" charset="0"/>
              </a:rPr>
              <a:t>I</a:t>
            </a:r>
          </a:p>
        </p:txBody>
      </p:sp>
    </p:spTree>
    <p:extLst>
      <p:ext uri="{BB962C8B-B14F-4D97-AF65-F5344CB8AC3E}">
        <p14:creationId xmlns:p14="http://schemas.microsoft.com/office/powerpoint/2010/main" val="4034553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FD239-69DA-4BF9-AE38-D80C917F9DCE}"/>
              </a:ext>
            </a:extLst>
          </p:cNvPr>
          <p:cNvSpPr>
            <a:spLocks noGrp="1"/>
          </p:cNvSpPr>
          <p:nvPr>
            <p:ph type="title"/>
          </p:nvPr>
        </p:nvSpPr>
        <p:spPr/>
        <p:txBody>
          <a:bodyPr/>
          <a:lstStyle/>
          <a:p>
            <a:r>
              <a:rPr lang="en-US" dirty="0"/>
              <a:t>Platelet Function Analyzer (P</a:t>
            </a:r>
            <a:r>
              <a:rPr lang="en-US" sz="100" dirty="0"/>
              <a:t> </a:t>
            </a:r>
            <a:r>
              <a:rPr lang="en-US" dirty="0"/>
              <a:t>F</a:t>
            </a:r>
            <a:r>
              <a:rPr lang="en-US" sz="100" dirty="0"/>
              <a:t> </a:t>
            </a:r>
            <a:r>
              <a:rPr lang="en-US" dirty="0"/>
              <a:t>A) </a:t>
            </a:r>
            <a:r>
              <a:rPr lang="en-US" sz="2000" b="0" dirty="0"/>
              <a:t>(1 of 3)</a:t>
            </a:r>
          </a:p>
        </p:txBody>
      </p:sp>
      <p:sp>
        <p:nvSpPr>
          <p:cNvPr id="3" name="Content Placeholder 2">
            <a:extLst>
              <a:ext uri="{FF2B5EF4-FFF2-40B4-BE49-F238E27FC236}">
                <a16:creationId xmlns:a16="http://schemas.microsoft.com/office/drawing/2014/main" id="{08DC4EE6-B361-44CE-9A32-92F9277D4514}"/>
              </a:ext>
            </a:extLst>
          </p:cNvPr>
          <p:cNvSpPr>
            <a:spLocks noGrp="1"/>
          </p:cNvSpPr>
          <p:nvPr>
            <p:ph sz="quarter" idx="13"/>
          </p:nvPr>
        </p:nvSpPr>
        <p:spPr>
          <a:xfrm>
            <a:off x="457200" y="1869592"/>
            <a:ext cx="8229600" cy="4434275"/>
          </a:xfrm>
        </p:spPr>
        <p:txBody>
          <a:bodyPr/>
          <a:lstStyle/>
          <a:p>
            <a:r>
              <a:rPr lang="en-US" altLang="en-US" dirty="0">
                <a:cs typeface="Calibri" panose="020F0502020204030204" pitchFamily="34" charset="0"/>
              </a:rPr>
              <a:t>In vitro method</a:t>
            </a:r>
          </a:p>
          <a:p>
            <a:pPr lvl="1"/>
            <a:r>
              <a:rPr lang="en-US" altLang="en-US" dirty="0">
                <a:cs typeface="Calibri" panose="020F0502020204030204" pitchFamily="34" charset="0"/>
              </a:rPr>
              <a:t>Evaluate platelet function</a:t>
            </a:r>
          </a:p>
          <a:p>
            <a:pPr lvl="1"/>
            <a:r>
              <a:rPr lang="en-US" altLang="en-US" dirty="0">
                <a:cs typeface="Calibri" panose="020F0502020204030204" pitchFamily="34" charset="0"/>
              </a:rPr>
              <a:t>Standardized technique</a:t>
            </a:r>
          </a:p>
          <a:p>
            <a:pPr lvl="1"/>
            <a:r>
              <a:rPr lang="en-US" altLang="en-US" dirty="0">
                <a:cs typeface="Calibri" panose="020F0502020204030204" pitchFamily="34" charset="0"/>
              </a:rPr>
              <a:t>Eliminates variables associated with B</a:t>
            </a:r>
            <a:r>
              <a:rPr lang="en-US" altLang="en-US" sz="100" dirty="0">
                <a:cs typeface="Calibri" panose="020F0502020204030204" pitchFamily="34" charset="0"/>
              </a:rPr>
              <a:t> </a:t>
            </a:r>
            <a:r>
              <a:rPr lang="en-US" altLang="en-US" dirty="0">
                <a:cs typeface="Calibri" panose="020F0502020204030204" pitchFamily="34" charset="0"/>
              </a:rPr>
              <a:t>T</a:t>
            </a:r>
          </a:p>
        </p:txBody>
      </p:sp>
    </p:spTree>
    <p:extLst>
      <p:ext uri="{BB962C8B-B14F-4D97-AF65-F5344CB8AC3E}">
        <p14:creationId xmlns:p14="http://schemas.microsoft.com/office/powerpoint/2010/main" val="317021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FD239-69DA-4BF9-AE38-D80C917F9DCE}"/>
              </a:ext>
            </a:extLst>
          </p:cNvPr>
          <p:cNvSpPr>
            <a:spLocks noGrp="1"/>
          </p:cNvSpPr>
          <p:nvPr>
            <p:ph type="title"/>
          </p:nvPr>
        </p:nvSpPr>
        <p:spPr/>
        <p:txBody>
          <a:bodyPr/>
          <a:lstStyle/>
          <a:p>
            <a:r>
              <a:rPr lang="en-US" dirty="0"/>
              <a:t>Platelet Function Analyzer (P</a:t>
            </a:r>
            <a:r>
              <a:rPr lang="en-US" sz="100" dirty="0"/>
              <a:t> </a:t>
            </a:r>
            <a:r>
              <a:rPr lang="en-US" dirty="0"/>
              <a:t>F</a:t>
            </a:r>
            <a:r>
              <a:rPr lang="en-US" sz="100" dirty="0"/>
              <a:t> </a:t>
            </a:r>
            <a:r>
              <a:rPr lang="en-US" dirty="0"/>
              <a:t>A) </a:t>
            </a:r>
            <a:r>
              <a:rPr lang="en-US" sz="2000" b="0" dirty="0"/>
              <a:t>(2 of 3)</a:t>
            </a:r>
          </a:p>
        </p:txBody>
      </p:sp>
      <p:sp>
        <p:nvSpPr>
          <p:cNvPr id="3" name="Content Placeholder 2">
            <a:extLst>
              <a:ext uri="{FF2B5EF4-FFF2-40B4-BE49-F238E27FC236}">
                <a16:creationId xmlns:a16="http://schemas.microsoft.com/office/drawing/2014/main" id="{08DC4EE6-B361-44CE-9A32-92F9277D4514}"/>
              </a:ext>
            </a:extLst>
          </p:cNvPr>
          <p:cNvSpPr>
            <a:spLocks noGrp="1"/>
          </p:cNvSpPr>
          <p:nvPr>
            <p:ph sz="quarter" idx="13"/>
          </p:nvPr>
        </p:nvSpPr>
        <p:spPr>
          <a:xfrm>
            <a:off x="457200" y="1852659"/>
            <a:ext cx="8382000" cy="4434275"/>
          </a:xfrm>
        </p:spPr>
        <p:txBody>
          <a:bodyPr/>
          <a:lstStyle/>
          <a:p>
            <a:r>
              <a:rPr lang="en-US" altLang="en-US" dirty="0"/>
              <a:t>P</a:t>
            </a:r>
            <a:r>
              <a:rPr lang="en-US" altLang="en-US" sz="100" dirty="0"/>
              <a:t> </a:t>
            </a:r>
            <a:r>
              <a:rPr lang="en-US" altLang="en-US" dirty="0"/>
              <a:t>F</a:t>
            </a:r>
            <a:r>
              <a:rPr lang="en-US" altLang="en-US" sz="100" dirty="0"/>
              <a:t> </a:t>
            </a:r>
            <a:r>
              <a:rPr lang="en-US" altLang="en-US" dirty="0"/>
              <a:t>A-100</a:t>
            </a:r>
            <a:r>
              <a:rPr lang="en-US" baseline="30000" dirty="0"/>
              <a:t>®</a:t>
            </a:r>
            <a:r>
              <a:rPr lang="en-US" altLang="en-US" dirty="0"/>
              <a:t>, 200</a:t>
            </a:r>
            <a:r>
              <a:rPr lang="en-US" baseline="30000" dirty="0"/>
              <a:t>®</a:t>
            </a:r>
            <a:r>
              <a:rPr lang="en-US" altLang="en-US" dirty="0"/>
              <a:t>; Siemens Healthcare, Inc.</a:t>
            </a:r>
          </a:p>
          <a:p>
            <a:pPr lvl="1"/>
            <a:r>
              <a:rPr lang="en-US" altLang="en-US" dirty="0"/>
              <a:t>Platelet function in whole blood</a:t>
            </a:r>
          </a:p>
          <a:p>
            <a:pPr lvl="2"/>
            <a:r>
              <a:rPr lang="en-US" altLang="en-US" dirty="0"/>
              <a:t>Measured at a high shear rate</a:t>
            </a:r>
          </a:p>
          <a:p>
            <a:pPr lvl="1"/>
            <a:r>
              <a:rPr lang="en-US" altLang="en-US" dirty="0"/>
              <a:t>Instrument aspirates citrated blood to three reservoirs</a:t>
            </a:r>
          </a:p>
          <a:p>
            <a:pPr lvl="2"/>
            <a:r>
              <a:rPr lang="en-US" altLang="en-US" dirty="0"/>
              <a:t>Collagen/epinephrine</a:t>
            </a:r>
          </a:p>
          <a:p>
            <a:pPr lvl="2"/>
            <a:r>
              <a:rPr lang="en-US" altLang="en-US" dirty="0"/>
              <a:t>Collagen/adenosine diphosphate (A</a:t>
            </a:r>
            <a:r>
              <a:rPr lang="en-US" altLang="en-US" sz="100" dirty="0"/>
              <a:t> </a:t>
            </a:r>
            <a:r>
              <a:rPr lang="en-US" altLang="en-US" dirty="0"/>
              <a:t>D</a:t>
            </a:r>
            <a:r>
              <a:rPr lang="en-US" altLang="en-US" sz="100" dirty="0"/>
              <a:t> </a:t>
            </a:r>
            <a:r>
              <a:rPr lang="en-US" altLang="en-US" dirty="0"/>
              <a:t>P)</a:t>
            </a:r>
          </a:p>
          <a:p>
            <a:pPr lvl="2"/>
            <a:r>
              <a:rPr lang="en-US" altLang="en-US" dirty="0"/>
              <a:t>Low concentration of A</a:t>
            </a:r>
            <a:r>
              <a:rPr lang="en-US" altLang="en-US" sz="100" dirty="0"/>
              <a:t> </a:t>
            </a:r>
            <a:r>
              <a:rPr lang="en-US" altLang="en-US" dirty="0"/>
              <a:t>D</a:t>
            </a:r>
            <a:r>
              <a:rPr lang="en-US" altLang="en-US" sz="100" dirty="0"/>
              <a:t> </a:t>
            </a:r>
            <a:r>
              <a:rPr lang="en-US" altLang="en-US" dirty="0"/>
              <a:t>P and prostaglandin E1 (P</a:t>
            </a:r>
            <a:r>
              <a:rPr lang="en-US" altLang="en-US" sz="100" dirty="0"/>
              <a:t> </a:t>
            </a:r>
            <a:r>
              <a:rPr lang="en-US" altLang="en-US" dirty="0"/>
              <a:t>G</a:t>
            </a:r>
            <a:r>
              <a:rPr lang="en-US" altLang="en-US" sz="100" dirty="0"/>
              <a:t> </a:t>
            </a:r>
            <a:r>
              <a:rPr lang="en-US" altLang="en-US" dirty="0"/>
              <a:t>E1)</a:t>
            </a:r>
          </a:p>
          <a:p>
            <a:pPr lvl="3"/>
            <a:r>
              <a:rPr lang="en-US" altLang="en-US" dirty="0"/>
              <a:t>Assessing P2Y12 inhibitors</a:t>
            </a:r>
          </a:p>
          <a:p>
            <a:pPr lvl="1"/>
            <a:r>
              <a:rPr lang="en-US" altLang="en-US" dirty="0"/>
              <a:t>Pressure sensor detects formation of platelet plug</a:t>
            </a:r>
          </a:p>
        </p:txBody>
      </p:sp>
    </p:spTree>
    <p:extLst>
      <p:ext uri="{BB962C8B-B14F-4D97-AF65-F5344CB8AC3E}">
        <p14:creationId xmlns:p14="http://schemas.microsoft.com/office/powerpoint/2010/main" val="807232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FD239-69DA-4BF9-AE38-D80C917F9DCE}"/>
              </a:ext>
            </a:extLst>
          </p:cNvPr>
          <p:cNvSpPr>
            <a:spLocks noGrp="1"/>
          </p:cNvSpPr>
          <p:nvPr>
            <p:ph type="title"/>
          </p:nvPr>
        </p:nvSpPr>
        <p:spPr/>
        <p:txBody>
          <a:bodyPr/>
          <a:lstStyle/>
          <a:p>
            <a:r>
              <a:rPr lang="en-US" dirty="0"/>
              <a:t>Platelet Function Analyzer (P</a:t>
            </a:r>
            <a:r>
              <a:rPr lang="en-US" sz="100" dirty="0"/>
              <a:t> </a:t>
            </a:r>
            <a:r>
              <a:rPr lang="en-US" dirty="0"/>
              <a:t>F</a:t>
            </a:r>
            <a:r>
              <a:rPr lang="en-US" sz="100" dirty="0"/>
              <a:t> </a:t>
            </a:r>
            <a:r>
              <a:rPr lang="en-US" dirty="0"/>
              <a:t>A) </a:t>
            </a:r>
            <a:r>
              <a:rPr lang="en-US" sz="2000" b="0" dirty="0"/>
              <a:t>(3 of 3)</a:t>
            </a:r>
          </a:p>
        </p:txBody>
      </p:sp>
      <p:sp>
        <p:nvSpPr>
          <p:cNvPr id="3" name="Content Placeholder 2">
            <a:extLst>
              <a:ext uri="{FF2B5EF4-FFF2-40B4-BE49-F238E27FC236}">
                <a16:creationId xmlns:a16="http://schemas.microsoft.com/office/drawing/2014/main" id="{08DC4EE6-B361-44CE-9A32-92F9277D4514}"/>
              </a:ext>
            </a:extLst>
          </p:cNvPr>
          <p:cNvSpPr>
            <a:spLocks noGrp="1"/>
          </p:cNvSpPr>
          <p:nvPr>
            <p:ph sz="quarter" idx="13"/>
          </p:nvPr>
        </p:nvSpPr>
        <p:spPr>
          <a:xfrm>
            <a:off x="457200" y="1911926"/>
            <a:ext cx="8382000" cy="4434275"/>
          </a:xfrm>
        </p:spPr>
        <p:txBody>
          <a:bodyPr/>
          <a:lstStyle/>
          <a:p>
            <a:r>
              <a:rPr lang="en-US" altLang="en-US" dirty="0"/>
              <a:t>P</a:t>
            </a:r>
            <a:r>
              <a:rPr lang="en-US" altLang="en-US" sz="100" dirty="0"/>
              <a:t> </a:t>
            </a:r>
            <a:r>
              <a:rPr lang="en-US" altLang="en-US" dirty="0"/>
              <a:t>F</a:t>
            </a:r>
            <a:r>
              <a:rPr lang="en-US" altLang="en-US" sz="100" dirty="0"/>
              <a:t> </a:t>
            </a:r>
            <a:r>
              <a:rPr lang="en-US" altLang="en-US" dirty="0"/>
              <a:t>A-100</a:t>
            </a:r>
            <a:r>
              <a:rPr lang="en-US" baseline="30000" dirty="0"/>
              <a:t>®</a:t>
            </a:r>
            <a:r>
              <a:rPr lang="en-US" altLang="en-US" dirty="0"/>
              <a:t>, 200</a:t>
            </a:r>
            <a:r>
              <a:rPr lang="en-US" baseline="30000" dirty="0"/>
              <a:t>®</a:t>
            </a:r>
            <a:r>
              <a:rPr lang="en-US" altLang="en-US" dirty="0"/>
              <a:t>; Siemens Healthcare, Inc.</a:t>
            </a:r>
          </a:p>
          <a:p>
            <a:pPr lvl="1"/>
            <a:r>
              <a:rPr lang="en-US" altLang="en-US" dirty="0"/>
              <a:t>Closure time</a:t>
            </a:r>
          </a:p>
          <a:p>
            <a:pPr lvl="2"/>
            <a:r>
              <a:rPr lang="en-US" altLang="en-US" dirty="0"/>
              <a:t>Time to occlude the aperture</a:t>
            </a:r>
          </a:p>
          <a:p>
            <a:pPr lvl="2"/>
            <a:r>
              <a:rPr lang="en-US" altLang="en-US" dirty="0"/>
              <a:t>Function of platelet count, platelet activity, V</a:t>
            </a:r>
            <a:r>
              <a:rPr lang="en-US" altLang="en-US" sz="100" dirty="0"/>
              <a:t> </a:t>
            </a:r>
            <a:r>
              <a:rPr lang="en-US" altLang="en-US" dirty="0"/>
              <a:t>W</a:t>
            </a:r>
            <a:r>
              <a:rPr lang="en-US" altLang="en-US" sz="100" dirty="0"/>
              <a:t> </a:t>
            </a:r>
            <a:r>
              <a:rPr lang="en-US" altLang="en-US" dirty="0"/>
              <a:t>F activity, and hematocrit</a:t>
            </a:r>
          </a:p>
          <a:p>
            <a:pPr lvl="1"/>
            <a:r>
              <a:rPr lang="en-US" altLang="en-US" dirty="0"/>
              <a:t>Sensitive to</a:t>
            </a:r>
          </a:p>
          <a:p>
            <a:pPr lvl="2"/>
            <a:r>
              <a:rPr lang="en-US" altLang="en-US" dirty="0"/>
              <a:t>V</a:t>
            </a:r>
            <a:r>
              <a:rPr lang="en-US" altLang="en-US" sz="100" dirty="0"/>
              <a:t> </a:t>
            </a:r>
            <a:r>
              <a:rPr lang="en-US" altLang="en-US" dirty="0"/>
              <a:t>W</a:t>
            </a:r>
            <a:r>
              <a:rPr lang="en-US" altLang="en-US" sz="100" dirty="0"/>
              <a:t> </a:t>
            </a:r>
            <a:r>
              <a:rPr lang="en-US" altLang="en-US" dirty="0"/>
              <a:t>D, aspirin-induced platelet dysfunction, clopidogrel interference, and aggregation defects</a:t>
            </a:r>
          </a:p>
        </p:txBody>
      </p:sp>
    </p:spTree>
    <p:extLst>
      <p:ext uri="{BB962C8B-B14F-4D97-AF65-F5344CB8AC3E}">
        <p14:creationId xmlns:p14="http://schemas.microsoft.com/office/powerpoint/2010/main" val="701212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13A71-DF73-405F-94D9-30233A72E961}"/>
              </a:ext>
            </a:extLst>
          </p:cNvPr>
          <p:cNvSpPr>
            <a:spLocks noGrp="1"/>
          </p:cNvSpPr>
          <p:nvPr>
            <p:ph type="title"/>
          </p:nvPr>
        </p:nvSpPr>
        <p:spPr>
          <a:xfrm>
            <a:off x="457200" y="215371"/>
            <a:ext cx="8367488" cy="1097279"/>
          </a:xfrm>
        </p:spPr>
        <p:txBody>
          <a:bodyPr/>
          <a:lstStyle/>
          <a:p>
            <a:r>
              <a:rPr lang="en-US" sz="3200" dirty="0"/>
              <a:t>Table 36-2 Expected Results with the P</a:t>
            </a:r>
            <a:r>
              <a:rPr lang="en-US" sz="100" dirty="0"/>
              <a:t> </a:t>
            </a:r>
            <a:r>
              <a:rPr lang="en-US" sz="3200" dirty="0"/>
              <a:t>F</a:t>
            </a:r>
            <a:r>
              <a:rPr lang="en-US" sz="100" dirty="0"/>
              <a:t> </a:t>
            </a:r>
            <a:r>
              <a:rPr lang="en-US" sz="3200" dirty="0"/>
              <a:t>A</a:t>
            </a:r>
          </a:p>
        </p:txBody>
      </p:sp>
      <p:graphicFrame>
        <p:nvGraphicFramePr>
          <p:cNvPr id="4" name="Table 3">
            <a:extLst>
              <a:ext uri="{FF2B5EF4-FFF2-40B4-BE49-F238E27FC236}">
                <a16:creationId xmlns:a16="http://schemas.microsoft.com/office/drawing/2014/main" id="{AE3D5B0E-A0DC-4418-9D96-7420B5ED708E}"/>
              </a:ext>
            </a:extLst>
          </p:cNvPr>
          <p:cNvGraphicFramePr>
            <a:graphicFrameLocks noGrp="1"/>
          </p:cNvGraphicFramePr>
          <p:nvPr>
            <p:extLst>
              <p:ext uri="{D42A27DB-BD31-4B8C-83A1-F6EECF244321}">
                <p14:modId xmlns:p14="http://schemas.microsoft.com/office/powerpoint/2010/main" val="3874220571"/>
              </p:ext>
            </p:extLst>
          </p:nvPr>
        </p:nvGraphicFramePr>
        <p:xfrm>
          <a:off x="457200" y="1839686"/>
          <a:ext cx="8367488" cy="3027680"/>
        </p:xfrm>
        <a:graphic>
          <a:graphicData uri="http://schemas.openxmlformats.org/drawingml/2006/table">
            <a:tbl>
              <a:tblPr firstRow="1" bandRow="1">
                <a:tableStyleId>{2D5ABB26-0587-4C30-8999-92F81FD0307C}</a:tableStyleId>
              </a:tblPr>
              <a:tblGrid>
                <a:gridCol w="1923143">
                  <a:extLst>
                    <a:ext uri="{9D8B030D-6E8A-4147-A177-3AD203B41FA5}">
                      <a16:colId xmlns:a16="http://schemas.microsoft.com/office/drawing/2014/main" val="1033197146"/>
                    </a:ext>
                  </a:extLst>
                </a:gridCol>
                <a:gridCol w="2344057">
                  <a:extLst>
                    <a:ext uri="{9D8B030D-6E8A-4147-A177-3AD203B41FA5}">
                      <a16:colId xmlns:a16="http://schemas.microsoft.com/office/drawing/2014/main" val="712683725"/>
                    </a:ext>
                  </a:extLst>
                </a:gridCol>
                <a:gridCol w="2008416">
                  <a:extLst>
                    <a:ext uri="{9D8B030D-6E8A-4147-A177-3AD203B41FA5}">
                      <a16:colId xmlns:a16="http://schemas.microsoft.com/office/drawing/2014/main" val="2824583053"/>
                    </a:ext>
                  </a:extLst>
                </a:gridCol>
                <a:gridCol w="2091872">
                  <a:extLst>
                    <a:ext uri="{9D8B030D-6E8A-4147-A177-3AD203B41FA5}">
                      <a16:colId xmlns:a16="http://schemas.microsoft.com/office/drawing/2014/main" val="988595667"/>
                    </a:ext>
                  </a:extLst>
                </a:gridCol>
              </a:tblGrid>
              <a:tr h="370840">
                <a:tc>
                  <a:txBody>
                    <a:bodyPr/>
                    <a:lstStyle/>
                    <a:p>
                      <a:r>
                        <a:rPr lang="en-US" sz="1600" b="1" i="0" u="none" strike="noStrike" cap="none" dirty="0">
                          <a:solidFill>
                            <a:schemeClr val="tx1"/>
                          </a:solidFill>
                          <a:effectLst/>
                          <a:latin typeface="+mn-lt"/>
                          <a:ea typeface="+mn-ea"/>
                          <a:cs typeface="+mn-cs"/>
                          <a:sym typeface="Arial"/>
                        </a:rPr>
                        <a:t>Condition or Therapy</a:t>
                      </a:r>
                      <a:endParaRPr lang="en-US" sz="16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cap="none" dirty="0">
                          <a:solidFill>
                            <a:schemeClr val="tx1"/>
                          </a:solidFill>
                          <a:effectLst/>
                          <a:latin typeface="+mn-lt"/>
                          <a:ea typeface="+mn-ea"/>
                          <a:cs typeface="+mn-cs"/>
                          <a:sym typeface="Arial"/>
                        </a:rPr>
                        <a:t>Substance Used to Coat Aperature Collagen/Epinephrine</a:t>
                      </a:r>
                      <a:endParaRPr lang="en-US" sz="16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cap="none" dirty="0">
                          <a:solidFill>
                            <a:schemeClr val="tx1"/>
                          </a:solidFill>
                          <a:effectLst/>
                          <a:latin typeface="+mn-lt"/>
                          <a:ea typeface="+mn-ea"/>
                          <a:cs typeface="+mn-cs"/>
                          <a:sym typeface="Arial"/>
                        </a:rPr>
                        <a:t>Substance Used to Coat Aperature </a:t>
                      </a:r>
                      <a:endParaRPr lang="en-US" sz="1600" b="1" dirty="0">
                        <a:latin typeface="+mn-lt"/>
                      </a:endParaRPr>
                    </a:p>
                    <a:p>
                      <a:r>
                        <a:rPr lang="en-US" sz="1600" b="1" i="0" u="none" strike="noStrike" cap="none" dirty="0">
                          <a:solidFill>
                            <a:schemeClr val="tx1"/>
                          </a:solidFill>
                          <a:effectLst/>
                          <a:latin typeface="+mn-lt"/>
                          <a:ea typeface="+mn-ea"/>
                          <a:cs typeface="+mn-cs"/>
                          <a:sym typeface="Arial"/>
                        </a:rPr>
                        <a:t>Collagen/A</a:t>
                      </a:r>
                      <a:r>
                        <a:rPr lang="en-US" sz="100" b="1" i="0" u="none" strike="noStrike" cap="none" baseline="0" dirty="0">
                          <a:solidFill>
                            <a:schemeClr val="tx1"/>
                          </a:solidFill>
                          <a:effectLst/>
                          <a:latin typeface="+mn-lt"/>
                          <a:ea typeface="+mn-ea"/>
                          <a:cs typeface="+mn-cs"/>
                          <a:sym typeface="Arial"/>
                        </a:rPr>
                        <a:t> </a:t>
                      </a:r>
                      <a:r>
                        <a:rPr lang="en-US" sz="1600" b="1" i="0" u="none" strike="noStrike" cap="none" dirty="0">
                          <a:solidFill>
                            <a:schemeClr val="tx1"/>
                          </a:solidFill>
                          <a:effectLst/>
                          <a:latin typeface="+mn-lt"/>
                          <a:ea typeface="+mn-ea"/>
                          <a:cs typeface="+mn-cs"/>
                          <a:sym typeface="Arial"/>
                        </a:rPr>
                        <a:t>D</a:t>
                      </a:r>
                      <a:r>
                        <a:rPr lang="en-US" sz="100" b="1" i="0" u="none" strike="noStrike" cap="none" baseline="0" dirty="0">
                          <a:solidFill>
                            <a:schemeClr val="tx1"/>
                          </a:solidFill>
                          <a:effectLst/>
                          <a:latin typeface="+mn-lt"/>
                          <a:ea typeface="+mn-ea"/>
                          <a:cs typeface="+mn-cs"/>
                          <a:sym typeface="Arial"/>
                        </a:rPr>
                        <a:t> </a:t>
                      </a:r>
                      <a:r>
                        <a:rPr lang="en-US" sz="1600" b="1" i="0" u="none" strike="noStrike" cap="none" dirty="0">
                          <a:solidFill>
                            <a:schemeClr val="tx1"/>
                          </a:solidFill>
                          <a:effectLst/>
                          <a:latin typeface="+mn-lt"/>
                          <a:ea typeface="+mn-ea"/>
                          <a:cs typeface="+mn-cs"/>
                          <a:sym typeface="Arial"/>
                        </a:rPr>
                        <a:t>P</a:t>
                      </a:r>
                      <a:endParaRPr lang="en-US" sz="16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cap="none" dirty="0">
                          <a:solidFill>
                            <a:schemeClr val="tx1"/>
                          </a:solidFill>
                          <a:effectLst/>
                          <a:latin typeface="+mn-lt"/>
                          <a:ea typeface="+mn-ea"/>
                          <a:cs typeface="+mn-cs"/>
                          <a:sym typeface="Arial"/>
                        </a:rPr>
                        <a:t>Substance Used to Coat Aperature P</a:t>
                      </a:r>
                      <a:r>
                        <a:rPr lang="en-US" sz="100" b="1" i="0" u="none" strike="noStrike" cap="none" baseline="0" dirty="0">
                          <a:solidFill>
                            <a:schemeClr val="tx1"/>
                          </a:solidFill>
                          <a:effectLst/>
                          <a:latin typeface="+mn-lt"/>
                          <a:ea typeface="+mn-ea"/>
                          <a:cs typeface="+mn-cs"/>
                          <a:sym typeface="Arial"/>
                        </a:rPr>
                        <a:t> </a:t>
                      </a:r>
                      <a:r>
                        <a:rPr lang="en-US" sz="1600" b="1" i="0" u="none" strike="noStrike" cap="none" dirty="0">
                          <a:solidFill>
                            <a:schemeClr val="tx1"/>
                          </a:solidFill>
                          <a:effectLst/>
                          <a:latin typeface="+mn-lt"/>
                          <a:ea typeface="+mn-ea"/>
                          <a:cs typeface="+mn-cs"/>
                          <a:sym typeface="Arial"/>
                        </a:rPr>
                        <a:t>G</a:t>
                      </a:r>
                      <a:r>
                        <a:rPr lang="en-US" sz="100" b="1" i="0" u="none" strike="noStrike" cap="none" baseline="0" dirty="0">
                          <a:solidFill>
                            <a:schemeClr val="tx1"/>
                          </a:solidFill>
                          <a:effectLst/>
                          <a:latin typeface="+mn-lt"/>
                          <a:ea typeface="+mn-ea"/>
                          <a:cs typeface="+mn-cs"/>
                          <a:sym typeface="Arial"/>
                        </a:rPr>
                        <a:t> </a:t>
                      </a:r>
                      <a:r>
                        <a:rPr lang="en-US" sz="1600" b="1" i="0" u="none" strike="noStrike" cap="none" dirty="0">
                          <a:solidFill>
                            <a:schemeClr val="tx1"/>
                          </a:solidFill>
                          <a:effectLst/>
                          <a:latin typeface="+mn-lt"/>
                          <a:ea typeface="+mn-ea"/>
                          <a:cs typeface="+mn-cs"/>
                          <a:sym typeface="Arial"/>
                        </a:rPr>
                        <a:t>E1/A</a:t>
                      </a:r>
                      <a:r>
                        <a:rPr lang="en-US" sz="100" b="1" i="0" u="none" strike="noStrike" cap="none" baseline="0" dirty="0">
                          <a:solidFill>
                            <a:schemeClr val="tx1"/>
                          </a:solidFill>
                          <a:effectLst/>
                          <a:latin typeface="+mn-lt"/>
                          <a:ea typeface="+mn-ea"/>
                          <a:cs typeface="+mn-cs"/>
                          <a:sym typeface="Arial"/>
                        </a:rPr>
                        <a:t> </a:t>
                      </a:r>
                      <a:r>
                        <a:rPr lang="en-US" sz="1600" b="1" i="0" u="none" strike="noStrike" cap="none" dirty="0">
                          <a:solidFill>
                            <a:schemeClr val="tx1"/>
                          </a:solidFill>
                          <a:effectLst/>
                          <a:latin typeface="+mn-lt"/>
                          <a:ea typeface="+mn-ea"/>
                          <a:cs typeface="+mn-cs"/>
                          <a:sym typeface="Arial"/>
                        </a:rPr>
                        <a:t>D</a:t>
                      </a:r>
                      <a:r>
                        <a:rPr lang="en-US" sz="100" b="1" i="0" u="none" strike="noStrike" cap="none" baseline="0" dirty="0">
                          <a:solidFill>
                            <a:schemeClr val="tx1"/>
                          </a:solidFill>
                          <a:effectLst/>
                          <a:latin typeface="+mn-lt"/>
                          <a:ea typeface="+mn-ea"/>
                          <a:cs typeface="+mn-cs"/>
                          <a:sym typeface="Arial"/>
                        </a:rPr>
                        <a:t> </a:t>
                      </a:r>
                      <a:r>
                        <a:rPr lang="en-US" sz="1600" b="1" i="0" u="none" strike="noStrike" cap="none" dirty="0">
                          <a:solidFill>
                            <a:schemeClr val="tx1"/>
                          </a:solidFill>
                          <a:effectLst/>
                          <a:latin typeface="+mn-lt"/>
                          <a:ea typeface="+mn-ea"/>
                          <a:cs typeface="+mn-cs"/>
                          <a:sym typeface="Arial"/>
                        </a:rPr>
                        <a:t>P</a:t>
                      </a:r>
                      <a:endParaRPr lang="en-US" sz="16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2803718"/>
                  </a:ext>
                </a:extLst>
              </a:tr>
              <a:tr h="370840">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rPr>
                        <a:t>Normal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rPr>
                        <a:t>Normal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rPr>
                        <a:t>Normal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rPr>
                        <a:t>Normal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5853707"/>
                  </a:ext>
                </a:extLst>
              </a:tr>
              <a:tr h="370840">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rPr>
                        <a:t>Acetylsalicylic acid (A</a:t>
                      </a:r>
                      <a:r>
                        <a:rPr lang="en-US" sz="100" baseline="0" dirty="0">
                          <a:solidFill>
                            <a:srgbClr val="000000"/>
                          </a:solidFill>
                          <a:effectLst/>
                          <a:latin typeface="+mn-lt"/>
                          <a:ea typeface="Times New Roman" panose="02020603050405020304" pitchFamily="18" charset="0"/>
                        </a:rPr>
                        <a:t> </a:t>
                      </a:r>
                      <a:r>
                        <a:rPr lang="en-US" sz="1600" dirty="0">
                          <a:solidFill>
                            <a:srgbClr val="000000"/>
                          </a:solidFill>
                          <a:effectLst/>
                          <a:latin typeface="+mn-lt"/>
                          <a:ea typeface="Times New Roman" panose="02020603050405020304" pitchFamily="18" charset="0"/>
                        </a:rPr>
                        <a:t>S</a:t>
                      </a:r>
                      <a:r>
                        <a:rPr lang="en-US" sz="100" baseline="0" dirty="0">
                          <a:solidFill>
                            <a:srgbClr val="000000"/>
                          </a:solidFill>
                          <a:effectLst/>
                          <a:latin typeface="+mn-lt"/>
                          <a:ea typeface="Times New Roman" panose="02020603050405020304" pitchFamily="18" charset="0"/>
                        </a:rPr>
                        <a:t> </a:t>
                      </a:r>
                      <a:r>
                        <a:rPr lang="en-US" sz="1600" dirty="0">
                          <a:solidFill>
                            <a:srgbClr val="000000"/>
                          </a:solidFill>
                          <a:effectLst/>
                          <a:latin typeface="+mn-lt"/>
                          <a:ea typeface="Times New Roman" panose="02020603050405020304" pitchFamily="18" charset="0"/>
                        </a:rPr>
                        <a:t>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rPr>
                        <a:t>Abnormal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rPr>
                        <a:t>Normal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rPr>
                        <a:t>Normal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7122823"/>
                  </a:ext>
                </a:extLst>
              </a:tr>
              <a:tr h="370840">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rPr>
                        <a:t>V</a:t>
                      </a:r>
                      <a:r>
                        <a:rPr lang="en-US" sz="100" baseline="0" dirty="0">
                          <a:solidFill>
                            <a:srgbClr val="000000"/>
                          </a:solidFill>
                          <a:effectLst/>
                          <a:latin typeface="+mn-lt"/>
                          <a:ea typeface="Times New Roman" panose="02020603050405020304" pitchFamily="18" charset="0"/>
                        </a:rPr>
                        <a:t> </a:t>
                      </a:r>
                      <a:r>
                        <a:rPr lang="en-US" sz="1600" dirty="0">
                          <a:solidFill>
                            <a:srgbClr val="000000"/>
                          </a:solidFill>
                          <a:effectLst/>
                          <a:latin typeface="+mn-lt"/>
                          <a:ea typeface="Times New Roman" panose="02020603050405020304" pitchFamily="18" charset="0"/>
                        </a:rPr>
                        <a:t>W</a:t>
                      </a:r>
                      <a:r>
                        <a:rPr lang="en-US" sz="100" baseline="0" dirty="0">
                          <a:solidFill>
                            <a:srgbClr val="000000"/>
                          </a:solidFill>
                          <a:effectLst/>
                          <a:latin typeface="+mn-lt"/>
                          <a:ea typeface="Times New Roman" panose="02020603050405020304" pitchFamily="18" charset="0"/>
                        </a:rPr>
                        <a:t> </a:t>
                      </a:r>
                      <a:r>
                        <a:rPr lang="en-US" sz="1600" dirty="0">
                          <a:solidFill>
                            <a:srgbClr val="000000"/>
                          </a:solidFill>
                          <a:effectLst/>
                          <a:latin typeface="+mn-lt"/>
                          <a:ea typeface="Times New Roman" panose="02020603050405020304" pitchFamily="18" charset="0"/>
                        </a:rPr>
                        <a:t>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rPr>
                        <a:t>Abnormal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rPr>
                        <a:t>Abnormal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rPr>
                        <a:t>Unknown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7857524"/>
                  </a:ext>
                </a:extLst>
              </a:tr>
              <a:tr h="370840">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rPr>
                        <a:t>Glanzmann’s thrombasthenia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rPr>
                        <a:t>Abnormal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rPr>
                        <a:t>Abnormal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rPr>
                        <a:t>Abnormal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6110275"/>
                  </a:ext>
                </a:extLst>
              </a:tr>
              <a:tr h="370840">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rPr>
                        <a:t>Clopidogrel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rPr>
                        <a:t>Variable; not recommended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rPr>
                        <a:t>Variable; not recommended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rPr>
                        <a:t>Abnormal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8408633"/>
                  </a:ext>
                </a:extLst>
              </a:tr>
            </a:tbl>
          </a:graphicData>
        </a:graphic>
      </p:graphicFrame>
    </p:spTree>
    <p:extLst>
      <p:ext uri="{BB962C8B-B14F-4D97-AF65-F5344CB8AC3E}">
        <p14:creationId xmlns:p14="http://schemas.microsoft.com/office/powerpoint/2010/main" val="3170613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FCC1B-A327-45D0-AB56-35B61D0F9EDD}"/>
              </a:ext>
            </a:extLst>
          </p:cNvPr>
          <p:cNvSpPr>
            <a:spLocks noGrp="1"/>
          </p:cNvSpPr>
          <p:nvPr>
            <p:ph type="title"/>
          </p:nvPr>
        </p:nvSpPr>
        <p:spPr/>
        <p:txBody>
          <a:bodyPr/>
          <a:lstStyle/>
          <a:p>
            <a:r>
              <a:rPr lang="en-US" dirty="0"/>
              <a:t>P</a:t>
            </a:r>
            <a:r>
              <a:rPr lang="en-US" sz="100" dirty="0"/>
              <a:t> </a:t>
            </a:r>
            <a:r>
              <a:rPr lang="en-US" dirty="0"/>
              <a:t>O</a:t>
            </a:r>
            <a:r>
              <a:rPr lang="en-US" sz="100" dirty="0"/>
              <a:t> </a:t>
            </a:r>
            <a:r>
              <a:rPr lang="en-US" dirty="0"/>
              <a:t>C Platelet Aggregation</a:t>
            </a:r>
          </a:p>
        </p:txBody>
      </p:sp>
      <p:sp>
        <p:nvSpPr>
          <p:cNvPr id="3" name="Content Placeholder 2">
            <a:extLst>
              <a:ext uri="{FF2B5EF4-FFF2-40B4-BE49-F238E27FC236}">
                <a16:creationId xmlns:a16="http://schemas.microsoft.com/office/drawing/2014/main" id="{393EA3C3-1EAC-45B9-BC6B-DB0793110332}"/>
              </a:ext>
            </a:extLst>
          </p:cNvPr>
          <p:cNvSpPr>
            <a:spLocks noGrp="1"/>
          </p:cNvSpPr>
          <p:nvPr>
            <p:ph sz="quarter" idx="13"/>
          </p:nvPr>
        </p:nvSpPr>
        <p:spPr>
          <a:xfrm>
            <a:off x="457200" y="1841287"/>
            <a:ext cx="8229600" cy="4801342"/>
          </a:xfrm>
        </p:spPr>
        <p:txBody>
          <a:bodyPr/>
          <a:lstStyle/>
          <a:p>
            <a:r>
              <a:rPr lang="en-US" altLang="en-US" dirty="0">
                <a:cs typeface="Calibri" panose="020F0502020204030204" pitchFamily="34" charset="0"/>
              </a:rPr>
              <a:t>Verify </a:t>
            </a:r>
            <a:r>
              <a:rPr lang="en-US" altLang="en-US" b="1" dirty="0">
                <a:cs typeface="Calibri" panose="020F0502020204030204" pitchFamily="34" charset="0"/>
              </a:rPr>
              <a:t>Now</a:t>
            </a:r>
            <a:r>
              <a:rPr lang="en-US" altLang="en-US" dirty="0">
                <a:cs typeface="Calibri" panose="020F0502020204030204" pitchFamily="34" charset="0"/>
              </a:rPr>
              <a:t> Accumetrics Assay System</a:t>
            </a:r>
          </a:p>
          <a:p>
            <a:pPr lvl="1"/>
            <a:r>
              <a:rPr lang="en-US" altLang="en-US" dirty="0">
                <a:cs typeface="Calibri" panose="020F0502020204030204" pitchFamily="34" charset="0"/>
              </a:rPr>
              <a:t>Turbidimetric optical detection</a:t>
            </a:r>
          </a:p>
          <a:p>
            <a:pPr lvl="2"/>
            <a:r>
              <a:rPr lang="en-US" altLang="en-US" dirty="0">
                <a:cs typeface="Calibri" panose="020F0502020204030204" pitchFamily="34" charset="0"/>
              </a:rPr>
              <a:t>Measures P</a:t>
            </a:r>
            <a:r>
              <a:rPr lang="en-US" altLang="en-US" sz="100" dirty="0">
                <a:cs typeface="Calibri" panose="020F0502020204030204" pitchFamily="34" charset="0"/>
              </a:rPr>
              <a:t> </a:t>
            </a:r>
            <a:r>
              <a:rPr lang="en-US" altLang="en-US" dirty="0">
                <a:cs typeface="Calibri" panose="020F0502020204030204" pitchFamily="34" charset="0"/>
              </a:rPr>
              <a:t>l</a:t>
            </a:r>
            <a:r>
              <a:rPr lang="en-US" altLang="en-US" sz="100" dirty="0">
                <a:cs typeface="Calibri" panose="020F0502020204030204" pitchFamily="34" charset="0"/>
              </a:rPr>
              <a:t> </a:t>
            </a:r>
            <a:r>
              <a:rPr lang="en-US" altLang="en-US" dirty="0">
                <a:cs typeface="Calibri" panose="020F0502020204030204" pitchFamily="34" charset="0"/>
              </a:rPr>
              <a:t>t aggregation by light transmission aggregometry (L</a:t>
            </a:r>
            <a:r>
              <a:rPr lang="en-US" altLang="en-US" sz="100" dirty="0">
                <a:cs typeface="Calibri" panose="020F0502020204030204" pitchFamily="34" charset="0"/>
              </a:rPr>
              <a:t> </a:t>
            </a:r>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A)</a:t>
            </a:r>
          </a:p>
          <a:p>
            <a:pPr lvl="2"/>
            <a:r>
              <a:rPr lang="en-US" altLang="en-US" dirty="0">
                <a:cs typeface="Calibri" panose="020F0502020204030204" pitchFamily="34" charset="0"/>
              </a:rPr>
              <a:t>3.2% sodium citrated collection tube</a:t>
            </a:r>
          </a:p>
          <a:p>
            <a:pPr lvl="1"/>
            <a:r>
              <a:rPr lang="en-US" altLang="en-US" dirty="0">
                <a:cs typeface="Calibri" panose="020F0502020204030204" pitchFamily="34" charset="0"/>
              </a:rPr>
              <a:t>Blood is dispensed into designated cartridges</a:t>
            </a:r>
          </a:p>
          <a:p>
            <a:pPr lvl="2"/>
            <a:r>
              <a:rPr lang="en-US" altLang="en-US" dirty="0">
                <a:cs typeface="Calibri" panose="020F0502020204030204" pitchFamily="34" charset="0"/>
              </a:rPr>
              <a:t>Microbead agglutination technology</a:t>
            </a:r>
          </a:p>
          <a:p>
            <a:pPr lvl="2"/>
            <a:r>
              <a:rPr lang="en-US" altLang="en-US" dirty="0">
                <a:cs typeface="Calibri" panose="020F0502020204030204" pitchFamily="34" charset="0"/>
              </a:rPr>
              <a:t>Cartridges contain fibrinogen-coated beads with</a:t>
            </a:r>
          </a:p>
          <a:p>
            <a:pPr lvl="3"/>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A-aspirin testing</a:t>
            </a:r>
          </a:p>
          <a:p>
            <a:pPr lvl="3"/>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D</a:t>
            </a:r>
            <a:r>
              <a:rPr lang="en-US" altLang="en-US" sz="100" dirty="0">
                <a:cs typeface="Calibri" panose="020F0502020204030204" pitchFamily="34" charset="0"/>
              </a:rPr>
              <a:t> </a:t>
            </a:r>
            <a:r>
              <a:rPr lang="en-US" altLang="en-US" dirty="0">
                <a:cs typeface="Calibri" panose="020F0502020204030204" pitchFamily="34" charset="0"/>
              </a:rPr>
              <a:t>P and P</a:t>
            </a:r>
            <a:r>
              <a:rPr lang="en-US" altLang="en-US" sz="100" dirty="0">
                <a:cs typeface="Calibri" panose="020F0502020204030204" pitchFamily="34" charset="0"/>
              </a:rPr>
              <a:t> </a:t>
            </a:r>
            <a:r>
              <a:rPr lang="en-US" altLang="en-US" dirty="0">
                <a:cs typeface="Calibri" panose="020F0502020204030204" pitchFamily="34" charset="0"/>
              </a:rPr>
              <a:t>G</a:t>
            </a:r>
            <a:r>
              <a:rPr lang="en-US" altLang="en-US" sz="100" dirty="0">
                <a:cs typeface="Calibri" panose="020F0502020204030204" pitchFamily="34" charset="0"/>
              </a:rPr>
              <a:t> </a:t>
            </a:r>
            <a:r>
              <a:rPr lang="en-US" altLang="en-US" dirty="0">
                <a:cs typeface="Calibri" panose="020F0502020204030204" pitchFamily="34" charset="0"/>
              </a:rPr>
              <a:t>E1-clopidogrel testing</a:t>
            </a:r>
          </a:p>
          <a:p>
            <a:pPr lvl="3"/>
            <a:r>
              <a:rPr lang="en-US" altLang="en-US" dirty="0">
                <a:cs typeface="Calibri" panose="020F0502020204030204" pitchFamily="34" charset="0"/>
              </a:rPr>
              <a:t>Thrombin receptor-integrilin testing</a:t>
            </a:r>
          </a:p>
        </p:txBody>
      </p:sp>
    </p:spTree>
    <p:extLst>
      <p:ext uri="{BB962C8B-B14F-4D97-AF65-F5344CB8AC3E}">
        <p14:creationId xmlns:p14="http://schemas.microsoft.com/office/powerpoint/2010/main" val="3731097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8B518-6BE7-4962-90A5-EA183D5F5D30}"/>
              </a:ext>
            </a:extLst>
          </p:cNvPr>
          <p:cNvSpPr>
            <a:spLocks noGrp="1"/>
          </p:cNvSpPr>
          <p:nvPr>
            <p:ph type="title"/>
          </p:nvPr>
        </p:nvSpPr>
        <p:spPr/>
        <p:txBody>
          <a:bodyPr/>
          <a:lstStyle/>
          <a:p>
            <a:r>
              <a:rPr lang="en-US" dirty="0"/>
              <a:t>Platelet Aggregometry</a:t>
            </a:r>
          </a:p>
        </p:txBody>
      </p:sp>
      <p:sp>
        <p:nvSpPr>
          <p:cNvPr id="3" name="Content Placeholder 2">
            <a:extLst>
              <a:ext uri="{FF2B5EF4-FFF2-40B4-BE49-F238E27FC236}">
                <a16:creationId xmlns:a16="http://schemas.microsoft.com/office/drawing/2014/main" id="{9847CA0B-B618-4A37-9B35-431919EFA5A7}"/>
              </a:ext>
            </a:extLst>
          </p:cNvPr>
          <p:cNvSpPr>
            <a:spLocks noGrp="1"/>
          </p:cNvSpPr>
          <p:nvPr>
            <p:ph sz="quarter" idx="13"/>
          </p:nvPr>
        </p:nvSpPr>
        <p:spPr>
          <a:xfrm>
            <a:off x="457200" y="1890230"/>
            <a:ext cx="8229600" cy="4752399"/>
          </a:xfrm>
        </p:spPr>
        <p:txBody>
          <a:bodyPr/>
          <a:lstStyle/>
          <a:p>
            <a:r>
              <a:rPr lang="en-US" altLang="en-US" sz="2200" dirty="0">
                <a:cs typeface="Calibri" panose="020F0502020204030204" pitchFamily="34" charset="0"/>
              </a:rPr>
              <a:t>Comprehensive studies of platelet function</a:t>
            </a:r>
          </a:p>
          <a:p>
            <a:r>
              <a:rPr lang="en-US" altLang="en-US" sz="2200" dirty="0">
                <a:cs typeface="Calibri" panose="020F0502020204030204" pitchFamily="34" charset="0"/>
              </a:rPr>
              <a:t>Specimen</a:t>
            </a:r>
          </a:p>
          <a:p>
            <a:pPr lvl="1"/>
            <a:r>
              <a:rPr lang="en-US" altLang="en-US" sz="2200" dirty="0">
                <a:cs typeface="Calibri" panose="020F0502020204030204" pitchFamily="34" charset="0"/>
              </a:rPr>
              <a:t>3.2% sodium citrated blood</a:t>
            </a:r>
          </a:p>
          <a:p>
            <a:pPr lvl="1"/>
            <a:r>
              <a:rPr lang="en-US" altLang="en-US" sz="2200" dirty="0">
                <a:cs typeface="Calibri" panose="020F0502020204030204" pitchFamily="34" charset="0"/>
              </a:rPr>
              <a:t>Can use whole blood or P</a:t>
            </a:r>
            <a:r>
              <a:rPr lang="en-US" altLang="en-US" sz="100" dirty="0">
                <a:cs typeface="Calibri" panose="020F0502020204030204" pitchFamily="34" charset="0"/>
              </a:rPr>
              <a:t> </a:t>
            </a:r>
            <a:r>
              <a:rPr lang="en-US" altLang="en-US" sz="2200" dirty="0">
                <a:cs typeface="Calibri" panose="020F0502020204030204" pitchFamily="34" charset="0"/>
              </a:rPr>
              <a:t>R</a:t>
            </a:r>
            <a:r>
              <a:rPr lang="en-US" altLang="en-US" sz="100" dirty="0">
                <a:cs typeface="Calibri" panose="020F0502020204030204" pitchFamily="34" charset="0"/>
              </a:rPr>
              <a:t> </a:t>
            </a:r>
            <a:r>
              <a:rPr lang="en-US" altLang="en-US" sz="2200" dirty="0">
                <a:cs typeface="Calibri" panose="020F0502020204030204" pitchFamily="34" charset="0"/>
              </a:rPr>
              <a:t>P</a:t>
            </a:r>
          </a:p>
          <a:p>
            <a:r>
              <a:rPr lang="en-US" altLang="en-US" sz="2200" dirty="0">
                <a:cs typeface="Calibri" panose="020F0502020204030204" pitchFamily="34" charset="0"/>
              </a:rPr>
              <a:t>Pre-examination variables</a:t>
            </a:r>
          </a:p>
          <a:p>
            <a:pPr lvl="1"/>
            <a:r>
              <a:rPr lang="en-US" altLang="en-US" sz="2200" dirty="0">
                <a:cs typeface="Calibri" panose="020F0502020204030204" pitchFamily="34" charset="0"/>
              </a:rPr>
              <a:t>Recent (within 7-10 days) medications</a:t>
            </a:r>
          </a:p>
          <a:p>
            <a:pPr lvl="1"/>
            <a:r>
              <a:rPr lang="en-US" altLang="en-US" sz="2200" dirty="0">
                <a:cs typeface="Calibri" panose="020F0502020204030204" pitchFamily="34" charset="0"/>
              </a:rPr>
              <a:t>Food, exercise</a:t>
            </a:r>
          </a:p>
          <a:p>
            <a:pPr lvl="1"/>
            <a:r>
              <a:rPr lang="en-US" altLang="en-US" sz="2200" dirty="0">
                <a:cs typeface="Calibri" panose="020F0502020204030204" pitchFamily="34" charset="0"/>
              </a:rPr>
              <a:t>Tourniquet use</a:t>
            </a:r>
          </a:p>
          <a:p>
            <a:pPr lvl="1"/>
            <a:r>
              <a:rPr lang="en-US" altLang="en-US" sz="2200" dirty="0">
                <a:cs typeface="Calibri" panose="020F0502020204030204" pitchFamily="34" charset="0"/>
              </a:rPr>
              <a:t>Needle size</a:t>
            </a:r>
          </a:p>
          <a:p>
            <a:pPr lvl="1"/>
            <a:r>
              <a:rPr lang="en-US" altLang="en-US" sz="2200" dirty="0">
                <a:cs typeface="Calibri" panose="020F0502020204030204" pitchFamily="34" charset="0"/>
              </a:rPr>
              <a:t>Temperature, equilibration time</a:t>
            </a:r>
          </a:p>
          <a:p>
            <a:pPr lvl="1"/>
            <a:r>
              <a:rPr lang="en-US" altLang="en-US" sz="2200" dirty="0">
                <a:cs typeface="Calibri" panose="020F0502020204030204" pitchFamily="34" charset="0"/>
              </a:rPr>
              <a:t>Centrifugation processing</a:t>
            </a:r>
          </a:p>
        </p:txBody>
      </p:sp>
    </p:spTree>
    <p:extLst>
      <p:ext uri="{BB962C8B-B14F-4D97-AF65-F5344CB8AC3E}">
        <p14:creationId xmlns:p14="http://schemas.microsoft.com/office/powerpoint/2010/main" val="2223961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95DD4-21EB-433B-8FC5-6F3F81609DE9}"/>
              </a:ext>
            </a:extLst>
          </p:cNvPr>
          <p:cNvSpPr>
            <a:spLocks noGrp="1"/>
          </p:cNvSpPr>
          <p:nvPr>
            <p:ph type="title"/>
          </p:nvPr>
        </p:nvSpPr>
        <p:spPr>
          <a:xfrm>
            <a:off x="457200" y="215371"/>
            <a:ext cx="8001000" cy="1097279"/>
          </a:xfrm>
        </p:spPr>
        <p:txBody>
          <a:bodyPr/>
          <a:lstStyle/>
          <a:p>
            <a:r>
              <a:rPr lang="en-US" sz="3400" dirty="0"/>
              <a:t>P</a:t>
            </a:r>
            <a:r>
              <a:rPr lang="en-US" sz="100" dirty="0"/>
              <a:t> </a:t>
            </a:r>
            <a:r>
              <a:rPr lang="en-US" sz="3400" dirty="0"/>
              <a:t>R</a:t>
            </a:r>
            <a:r>
              <a:rPr lang="en-US" sz="100" dirty="0"/>
              <a:t> </a:t>
            </a:r>
            <a:r>
              <a:rPr lang="en-US" sz="3400" dirty="0"/>
              <a:t>P Light Transmission Aggregometry </a:t>
            </a:r>
            <a:r>
              <a:rPr lang="en-US" sz="2000" b="0" dirty="0"/>
              <a:t>(1 of 6)</a:t>
            </a:r>
          </a:p>
        </p:txBody>
      </p:sp>
      <p:sp>
        <p:nvSpPr>
          <p:cNvPr id="3" name="Content Placeholder 2">
            <a:extLst>
              <a:ext uri="{FF2B5EF4-FFF2-40B4-BE49-F238E27FC236}">
                <a16:creationId xmlns:a16="http://schemas.microsoft.com/office/drawing/2014/main" id="{D356A60F-97D0-4E3D-A36E-0FABFD516D83}"/>
              </a:ext>
            </a:extLst>
          </p:cNvPr>
          <p:cNvSpPr>
            <a:spLocks noGrp="1"/>
          </p:cNvSpPr>
          <p:nvPr>
            <p:ph sz="quarter" idx="13"/>
          </p:nvPr>
        </p:nvSpPr>
        <p:spPr>
          <a:xfrm>
            <a:off x="457200" y="1894993"/>
            <a:ext cx="8229600" cy="4434275"/>
          </a:xfrm>
        </p:spPr>
        <p:txBody>
          <a:bodyPr/>
          <a:lstStyle/>
          <a:p>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R</a:t>
            </a:r>
            <a:r>
              <a:rPr lang="en-US" altLang="en-US" sz="100" dirty="0">
                <a:cs typeface="Calibri" panose="020F0502020204030204" pitchFamily="34" charset="0"/>
              </a:rPr>
              <a:t> </a:t>
            </a:r>
            <a:r>
              <a:rPr lang="en-US" altLang="en-US" dirty="0">
                <a:cs typeface="Calibri" panose="020F0502020204030204" pitchFamily="34" charset="0"/>
              </a:rPr>
              <a:t>P</a:t>
            </a:r>
          </a:p>
          <a:p>
            <a:pPr lvl="1"/>
            <a:r>
              <a:rPr lang="en-US" altLang="en-US" dirty="0">
                <a:cs typeface="Calibri" panose="020F0502020204030204" pitchFamily="34" charset="0"/>
              </a:rPr>
              <a:t>Carefully prepared from a citrated blood sample</a:t>
            </a:r>
          </a:p>
          <a:p>
            <a:pPr lvl="1"/>
            <a:r>
              <a:rPr lang="en-US" altLang="en-US" dirty="0">
                <a:cs typeface="Calibri" panose="020F0502020204030204" pitchFamily="34" charset="0"/>
              </a:rPr>
              <a:t>Adjust platelet count with patient’s own P</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P to a standard number</a:t>
            </a:r>
          </a:p>
          <a:p>
            <a:pPr lvl="2"/>
            <a:r>
              <a:rPr lang="en-US" altLang="en-US" dirty="0">
                <a:cs typeface="Calibri" panose="020F0502020204030204" pitchFamily="34" charset="0"/>
              </a:rPr>
              <a:t>Usually 200,000/m</a:t>
            </a:r>
            <a:r>
              <a:rPr lang="en-US" altLang="en-US" sz="100" dirty="0">
                <a:solidFill>
                  <a:schemeClr val="bg1"/>
                </a:solidFill>
                <a:cs typeface="Calibri" panose="020F0502020204030204" pitchFamily="34" charset="0"/>
              </a:rPr>
              <a:t>i</a:t>
            </a:r>
            <a:r>
              <a:rPr lang="en-US" altLang="en-US" dirty="0">
                <a:cs typeface="Calibri" panose="020F0502020204030204" pitchFamily="34" charset="0"/>
              </a:rPr>
              <a:t>c</a:t>
            </a:r>
            <a:r>
              <a:rPr lang="en-US" altLang="en-US" sz="100" dirty="0">
                <a:solidFill>
                  <a:schemeClr val="bg1"/>
                </a:solidFill>
                <a:cs typeface="Calibri" panose="020F0502020204030204" pitchFamily="34" charset="0"/>
              </a:rPr>
              <a:t>ro</a:t>
            </a:r>
            <a:r>
              <a:rPr lang="en-US" altLang="en-US" dirty="0">
                <a:cs typeface="Calibri" panose="020F0502020204030204" pitchFamily="34" charset="0"/>
              </a:rPr>
              <a:t>L</a:t>
            </a:r>
            <a:r>
              <a:rPr lang="en-US" altLang="en-US" sz="100" dirty="0">
                <a:solidFill>
                  <a:schemeClr val="bg1"/>
                </a:solidFill>
                <a:cs typeface="Calibri" panose="020F0502020204030204" pitchFamily="34" charset="0"/>
              </a:rPr>
              <a:t>iter</a:t>
            </a:r>
          </a:p>
          <a:p>
            <a:pPr lvl="2"/>
            <a:r>
              <a:rPr lang="en-US" altLang="en-US" dirty="0">
                <a:cs typeface="Calibri" panose="020F0502020204030204" pitchFamily="34" charset="0"/>
              </a:rPr>
              <a:t>Some investigators do not recommend adjustment</a:t>
            </a:r>
          </a:p>
          <a:p>
            <a:pPr lvl="3"/>
            <a:r>
              <a:rPr lang="en-US" altLang="en-US" dirty="0">
                <a:cs typeface="Calibri" panose="020F0502020204030204" pitchFamily="34" charset="0"/>
              </a:rPr>
              <a:t>Can cause spontaneous aggregation</a:t>
            </a:r>
          </a:p>
          <a:p>
            <a:pPr lvl="2"/>
            <a:r>
              <a:rPr lang="en-US" altLang="en-US" dirty="0">
                <a:cs typeface="Calibri" panose="020F0502020204030204" pitchFamily="34" charset="0"/>
              </a:rPr>
              <a:t>&gt;600,000/μ</a:t>
            </a:r>
            <a:r>
              <a:rPr lang="en-US" altLang="en-US" sz="100" dirty="0">
                <a:cs typeface="Calibri" panose="020F0502020204030204" pitchFamily="34" charset="0"/>
              </a:rPr>
              <a:t> </a:t>
            </a:r>
            <a:r>
              <a:rPr lang="en-US" altLang="en-US" dirty="0">
                <a:cs typeface="Calibri" panose="020F0502020204030204" pitchFamily="34" charset="0"/>
              </a:rPr>
              <a:t>L requires adjustment with the patient’s own P</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P</a:t>
            </a:r>
          </a:p>
          <a:p>
            <a:pPr lvl="1"/>
            <a:r>
              <a:rPr lang="en-US" altLang="en-US" dirty="0">
                <a:cs typeface="Calibri" panose="020F0502020204030204" pitchFamily="34" charset="0"/>
              </a:rPr>
              <a:t>Sample stirred, warmed to 37°C</a:t>
            </a:r>
            <a:r>
              <a:rPr lang="en-US" altLang="en-US" sz="100" dirty="0">
                <a:solidFill>
                  <a:schemeClr val="bg1"/>
                </a:solidFill>
                <a:cs typeface="Calibri" panose="020F0502020204030204" pitchFamily="34" charset="0"/>
              </a:rPr>
              <a:t>elcius</a:t>
            </a:r>
            <a:r>
              <a:rPr lang="en-US" altLang="en-US" dirty="0">
                <a:cs typeface="Calibri" panose="020F0502020204030204" pitchFamily="34" charset="0"/>
              </a:rPr>
              <a:t> in an aggregometer</a:t>
            </a:r>
          </a:p>
        </p:txBody>
      </p:sp>
    </p:spTree>
    <p:extLst>
      <p:ext uri="{BB962C8B-B14F-4D97-AF65-F5344CB8AC3E}">
        <p14:creationId xmlns:p14="http://schemas.microsoft.com/office/powerpoint/2010/main" val="278337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F4DA-04C2-4321-8E97-4574FF8B1769}"/>
              </a:ext>
            </a:extLst>
          </p:cNvPr>
          <p:cNvSpPr>
            <a:spLocks noGrp="1"/>
          </p:cNvSpPr>
          <p:nvPr>
            <p:ph type="title"/>
          </p:nvPr>
        </p:nvSpPr>
        <p:spPr/>
        <p:txBody>
          <a:bodyPr/>
          <a:lstStyle/>
          <a:p>
            <a:r>
              <a:rPr lang="en-US" dirty="0"/>
              <a:t>Specimen Collection </a:t>
            </a:r>
            <a:r>
              <a:rPr lang="en-US" sz="2000" b="0" dirty="0"/>
              <a:t>(1 of 8)</a:t>
            </a:r>
          </a:p>
        </p:txBody>
      </p:sp>
      <p:sp>
        <p:nvSpPr>
          <p:cNvPr id="3" name="Content Placeholder 2">
            <a:extLst>
              <a:ext uri="{FF2B5EF4-FFF2-40B4-BE49-F238E27FC236}">
                <a16:creationId xmlns:a16="http://schemas.microsoft.com/office/drawing/2014/main" id="{A6AD8DCE-71D7-4F9A-BD02-44694F435B1A}"/>
              </a:ext>
            </a:extLst>
          </p:cNvPr>
          <p:cNvSpPr>
            <a:spLocks noGrp="1"/>
          </p:cNvSpPr>
          <p:nvPr>
            <p:ph sz="quarter" idx="13"/>
          </p:nvPr>
        </p:nvSpPr>
        <p:spPr>
          <a:xfrm>
            <a:off x="457200" y="1801859"/>
            <a:ext cx="8229600" cy="4434275"/>
          </a:xfrm>
        </p:spPr>
        <p:txBody>
          <a:bodyPr/>
          <a:lstStyle/>
          <a:p>
            <a:r>
              <a:rPr lang="en-US" altLang="en-US" dirty="0">
                <a:cs typeface="Calibri" panose="020F0502020204030204" pitchFamily="34" charset="0"/>
              </a:rPr>
              <a:t>Accuracy of testing</a:t>
            </a:r>
          </a:p>
          <a:p>
            <a:pPr lvl="1"/>
            <a:r>
              <a:rPr lang="en-US" altLang="en-US" dirty="0">
                <a:cs typeface="Calibri" panose="020F0502020204030204" pitchFamily="34" charset="0"/>
              </a:rPr>
              <a:t>Relies on proper</a:t>
            </a:r>
          </a:p>
          <a:p>
            <a:pPr lvl="2"/>
            <a:r>
              <a:rPr lang="en-US" altLang="en-US" dirty="0">
                <a:cs typeface="Calibri" panose="020F0502020204030204" pitchFamily="34" charset="0"/>
              </a:rPr>
              <a:t>Collecting of specimen</a:t>
            </a:r>
          </a:p>
          <a:p>
            <a:pPr lvl="2"/>
            <a:r>
              <a:rPr lang="en-US" altLang="en-US" dirty="0">
                <a:cs typeface="Calibri" panose="020F0502020204030204" pitchFamily="34" charset="0"/>
              </a:rPr>
              <a:t>Processing of specimen</a:t>
            </a:r>
          </a:p>
          <a:p>
            <a:pPr lvl="2"/>
            <a:r>
              <a:rPr lang="en-US" altLang="en-US" dirty="0">
                <a:cs typeface="Calibri" panose="020F0502020204030204" pitchFamily="34" charset="0"/>
              </a:rPr>
              <a:t>Storing of specimen</a:t>
            </a:r>
          </a:p>
        </p:txBody>
      </p:sp>
    </p:spTree>
    <p:extLst>
      <p:ext uri="{BB962C8B-B14F-4D97-AF65-F5344CB8AC3E}">
        <p14:creationId xmlns:p14="http://schemas.microsoft.com/office/powerpoint/2010/main" val="2316379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95DD4-21EB-433B-8FC5-6F3F81609DE9}"/>
              </a:ext>
            </a:extLst>
          </p:cNvPr>
          <p:cNvSpPr>
            <a:spLocks noGrp="1"/>
          </p:cNvSpPr>
          <p:nvPr>
            <p:ph type="title"/>
          </p:nvPr>
        </p:nvSpPr>
        <p:spPr>
          <a:xfrm>
            <a:off x="457200" y="215371"/>
            <a:ext cx="7950200" cy="1097279"/>
          </a:xfrm>
        </p:spPr>
        <p:txBody>
          <a:bodyPr/>
          <a:lstStyle/>
          <a:p>
            <a:r>
              <a:rPr lang="en-US" sz="3400" dirty="0"/>
              <a:t>P</a:t>
            </a:r>
            <a:r>
              <a:rPr lang="en-US" sz="100" dirty="0"/>
              <a:t> </a:t>
            </a:r>
            <a:r>
              <a:rPr lang="en-US" sz="3400" dirty="0"/>
              <a:t>R</a:t>
            </a:r>
            <a:r>
              <a:rPr lang="en-US" sz="100" dirty="0"/>
              <a:t> </a:t>
            </a:r>
            <a:r>
              <a:rPr lang="en-US" sz="3400" dirty="0"/>
              <a:t>P Light Transmission Aggregometry </a:t>
            </a:r>
            <a:r>
              <a:rPr lang="en-US" sz="2000" b="0" dirty="0"/>
              <a:t>(2 of 6)</a:t>
            </a:r>
          </a:p>
        </p:txBody>
      </p:sp>
      <p:sp>
        <p:nvSpPr>
          <p:cNvPr id="3" name="Content Placeholder 2">
            <a:extLst>
              <a:ext uri="{FF2B5EF4-FFF2-40B4-BE49-F238E27FC236}">
                <a16:creationId xmlns:a16="http://schemas.microsoft.com/office/drawing/2014/main" id="{D356A60F-97D0-4E3D-A36E-0FABFD516D83}"/>
              </a:ext>
            </a:extLst>
          </p:cNvPr>
          <p:cNvSpPr>
            <a:spLocks noGrp="1"/>
          </p:cNvSpPr>
          <p:nvPr>
            <p:ph sz="quarter" idx="13"/>
          </p:nvPr>
        </p:nvSpPr>
        <p:spPr>
          <a:xfrm>
            <a:off x="457200" y="1911926"/>
            <a:ext cx="8229600" cy="4434275"/>
          </a:xfrm>
        </p:spPr>
        <p:txBody>
          <a:bodyPr/>
          <a:lstStyle/>
          <a:p>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R</a:t>
            </a:r>
            <a:r>
              <a:rPr lang="en-US" altLang="en-US" sz="100" dirty="0">
                <a:cs typeface="Calibri" panose="020F0502020204030204" pitchFamily="34" charset="0"/>
              </a:rPr>
              <a:t> </a:t>
            </a:r>
            <a:r>
              <a:rPr lang="en-US" altLang="en-US" dirty="0">
                <a:cs typeface="Calibri" panose="020F0502020204030204" pitchFamily="34" charset="0"/>
              </a:rPr>
              <a:t>P</a:t>
            </a:r>
          </a:p>
          <a:p>
            <a:pPr lvl="1"/>
            <a:r>
              <a:rPr lang="en-US" altLang="en-US" dirty="0">
                <a:cs typeface="Calibri" panose="020F0502020204030204" pitchFamily="34" charset="0"/>
              </a:rPr>
              <a:t>Aggregating reagent (agonist) is added</a:t>
            </a:r>
          </a:p>
          <a:p>
            <a:pPr lvl="1"/>
            <a:r>
              <a:rPr lang="en-US" altLang="en-US" dirty="0">
                <a:cs typeface="Calibri" panose="020F0502020204030204" pitchFamily="34" charset="0"/>
              </a:rPr>
              <a:t>Platelets aggregate</a:t>
            </a:r>
          </a:p>
          <a:p>
            <a:pPr lvl="2"/>
            <a:r>
              <a:rPr lang="en-US" altLang="en-US" dirty="0">
                <a:cs typeface="Calibri" panose="020F0502020204030204" pitchFamily="34" charset="0"/>
              </a:rPr>
              <a:t>Change in O</a:t>
            </a:r>
            <a:r>
              <a:rPr lang="en-US" altLang="en-US" sz="100" dirty="0">
                <a:cs typeface="Calibri" panose="020F0502020204030204" pitchFamily="34" charset="0"/>
              </a:rPr>
              <a:t> </a:t>
            </a:r>
            <a:r>
              <a:rPr lang="en-US" altLang="en-US" dirty="0">
                <a:cs typeface="Calibri" panose="020F0502020204030204" pitchFamily="34" charset="0"/>
              </a:rPr>
              <a:t>D of the P</a:t>
            </a:r>
            <a:r>
              <a:rPr lang="en-US" altLang="en-US" sz="100" dirty="0">
                <a:cs typeface="Calibri" panose="020F0502020204030204" pitchFamily="34" charset="0"/>
              </a:rPr>
              <a:t> </a:t>
            </a:r>
            <a:r>
              <a:rPr lang="en-US" altLang="en-US" dirty="0">
                <a:cs typeface="Calibri" panose="020F0502020204030204" pitchFamily="34" charset="0"/>
              </a:rPr>
              <a:t>R</a:t>
            </a:r>
            <a:r>
              <a:rPr lang="en-US" altLang="en-US" sz="100" dirty="0">
                <a:cs typeface="Calibri" panose="020F0502020204030204" pitchFamily="34" charset="0"/>
              </a:rPr>
              <a:t> </a:t>
            </a:r>
            <a:r>
              <a:rPr lang="en-US" altLang="en-US" dirty="0">
                <a:cs typeface="Calibri" panose="020F0502020204030204" pitchFamily="34" charset="0"/>
              </a:rPr>
              <a:t>P</a:t>
            </a:r>
          </a:p>
          <a:p>
            <a:pPr lvl="2"/>
            <a:r>
              <a:rPr lang="en-US" altLang="en-US" dirty="0">
                <a:cs typeface="Calibri" panose="020F0502020204030204" pitchFamily="34" charset="0"/>
              </a:rPr>
              <a:t>Recorded as a graph (curve)</a:t>
            </a:r>
          </a:p>
          <a:p>
            <a:pPr lvl="1"/>
            <a:r>
              <a:rPr lang="en-US" altLang="en-US" dirty="0">
                <a:cs typeface="Calibri" panose="020F0502020204030204" pitchFamily="34" charset="0"/>
              </a:rPr>
              <a:t>Depending on the agonist used and its concentration</a:t>
            </a:r>
          </a:p>
          <a:p>
            <a:pPr lvl="2"/>
            <a:r>
              <a:rPr lang="en-US" altLang="en-US" dirty="0">
                <a:cs typeface="Calibri" panose="020F0502020204030204" pitchFamily="34" charset="0"/>
              </a:rPr>
              <a:t>Primary and/or secondary wave of aggregation</a:t>
            </a:r>
          </a:p>
          <a:p>
            <a:pPr lvl="1"/>
            <a:r>
              <a:rPr lang="en-US" altLang="en-US" dirty="0">
                <a:cs typeface="Calibri" panose="020F0502020204030204" pitchFamily="34" charset="0"/>
              </a:rPr>
              <a:t>Common platelet agonists</a:t>
            </a:r>
          </a:p>
          <a:p>
            <a:pPr lvl="2"/>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D</a:t>
            </a:r>
            <a:r>
              <a:rPr lang="en-US" altLang="en-US" sz="100" dirty="0">
                <a:cs typeface="Calibri" panose="020F0502020204030204" pitchFamily="34" charset="0"/>
              </a:rPr>
              <a:t> </a:t>
            </a:r>
            <a:r>
              <a:rPr lang="en-US" altLang="en-US" dirty="0">
                <a:cs typeface="Calibri" panose="020F0502020204030204" pitchFamily="34" charset="0"/>
              </a:rPr>
              <a:t>P, epinephrine, collagen, ristocetin, arachidonic acid</a:t>
            </a:r>
          </a:p>
        </p:txBody>
      </p:sp>
    </p:spTree>
    <p:extLst>
      <p:ext uri="{BB962C8B-B14F-4D97-AF65-F5344CB8AC3E}">
        <p14:creationId xmlns:p14="http://schemas.microsoft.com/office/powerpoint/2010/main" val="962546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95DD4-21EB-433B-8FC5-6F3F81609DE9}"/>
              </a:ext>
            </a:extLst>
          </p:cNvPr>
          <p:cNvSpPr>
            <a:spLocks noGrp="1"/>
          </p:cNvSpPr>
          <p:nvPr>
            <p:ph type="title"/>
          </p:nvPr>
        </p:nvSpPr>
        <p:spPr>
          <a:xfrm>
            <a:off x="457200" y="215371"/>
            <a:ext cx="8051800" cy="1097279"/>
          </a:xfrm>
        </p:spPr>
        <p:txBody>
          <a:bodyPr/>
          <a:lstStyle/>
          <a:p>
            <a:r>
              <a:rPr lang="en-US" sz="3400" dirty="0"/>
              <a:t>P</a:t>
            </a:r>
            <a:r>
              <a:rPr lang="en-US" sz="100" dirty="0"/>
              <a:t> </a:t>
            </a:r>
            <a:r>
              <a:rPr lang="en-US" sz="3400" dirty="0"/>
              <a:t>R</a:t>
            </a:r>
            <a:r>
              <a:rPr lang="en-US" sz="100" dirty="0"/>
              <a:t> </a:t>
            </a:r>
            <a:r>
              <a:rPr lang="en-US" sz="3400" dirty="0"/>
              <a:t>P Light Transmission Aggregometry </a:t>
            </a:r>
            <a:r>
              <a:rPr lang="en-US" sz="2000" b="0" dirty="0"/>
              <a:t>(3 of 6)</a:t>
            </a:r>
          </a:p>
        </p:txBody>
      </p:sp>
      <p:sp>
        <p:nvSpPr>
          <p:cNvPr id="3" name="Content Placeholder 2">
            <a:extLst>
              <a:ext uri="{FF2B5EF4-FFF2-40B4-BE49-F238E27FC236}">
                <a16:creationId xmlns:a16="http://schemas.microsoft.com/office/drawing/2014/main" id="{D356A60F-97D0-4E3D-A36E-0FABFD516D83}"/>
              </a:ext>
            </a:extLst>
          </p:cNvPr>
          <p:cNvSpPr>
            <a:spLocks noGrp="1"/>
          </p:cNvSpPr>
          <p:nvPr>
            <p:ph sz="quarter" idx="13"/>
          </p:nvPr>
        </p:nvSpPr>
        <p:spPr>
          <a:xfrm>
            <a:off x="368300" y="1886526"/>
            <a:ext cx="8229600" cy="4434275"/>
          </a:xfrm>
        </p:spPr>
        <p:txBody>
          <a:bodyPr/>
          <a:lstStyle/>
          <a:p>
            <a:r>
              <a:rPr lang="en-US" altLang="en-US" dirty="0">
                <a:cs typeface="Calibri" panose="020F0502020204030204" pitchFamily="34" charset="0"/>
              </a:rPr>
              <a:t>Primary wave</a:t>
            </a:r>
          </a:p>
          <a:p>
            <a:pPr lvl="1"/>
            <a:r>
              <a:rPr lang="en-US" altLang="en-US" dirty="0">
                <a:cs typeface="Calibri" panose="020F0502020204030204" pitchFamily="34" charset="0"/>
              </a:rPr>
              <a:t>Direct response of the platelets to the aggregating reagent</a:t>
            </a:r>
          </a:p>
          <a:p>
            <a:pPr lvl="1"/>
            <a:r>
              <a:rPr lang="en-US" altLang="en-US" dirty="0">
                <a:cs typeface="Calibri" panose="020F0502020204030204" pitchFamily="34" charset="0"/>
              </a:rPr>
              <a:t>Represents</a:t>
            </a:r>
          </a:p>
          <a:p>
            <a:pPr lvl="2"/>
            <a:r>
              <a:rPr lang="en-US" altLang="en-US" dirty="0">
                <a:cs typeface="Calibri" panose="020F0502020204030204" pitchFamily="34" charset="0"/>
              </a:rPr>
              <a:t>Platelet shape change</a:t>
            </a:r>
          </a:p>
          <a:p>
            <a:pPr lvl="2"/>
            <a:r>
              <a:rPr lang="en-US" altLang="en-US" dirty="0">
                <a:cs typeface="Calibri" panose="020F0502020204030204" pitchFamily="34" charset="0"/>
              </a:rPr>
              <a:t>Formation of small aggregates</a:t>
            </a:r>
          </a:p>
          <a:p>
            <a:r>
              <a:rPr lang="en-US" altLang="en-US" dirty="0">
                <a:cs typeface="Calibri" panose="020F0502020204030204" pitchFamily="34" charset="0"/>
              </a:rPr>
              <a:t>Secondary wave</a:t>
            </a:r>
          </a:p>
          <a:p>
            <a:pPr lvl="1"/>
            <a:r>
              <a:rPr lang="en-US" altLang="en-US" dirty="0">
                <a:cs typeface="Calibri" panose="020F0502020204030204" pitchFamily="34" charset="0"/>
              </a:rPr>
              <a:t>Complete aggregation response</a:t>
            </a:r>
          </a:p>
          <a:p>
            <a:pPr lvl="1"/>
            <a:r>
              <a:rPr lang="en-US" altLang="en-US" dirty="0">
                <a:cs typeface="Calibri" panose="020F0502020204030204" pitchFamily="34" charset="0"/>
              </a:rPr>
              <a:t>Result of endogenous A</a:t>
            </a:r>
            <a:r>
              <a:rPr lang="en-US" altLang="en-US" sz="100" dirty="0">
                <a:cs typeface="Calibri" panose="020F0502020204030204" pitchFamily="34" charset="0"/>
              </a:rPr>
              <a:t> </a:t>
            </a:r>
            <a:r>
              <a:rPr lang="en-US" altLang="en-US" dirty="0">
                <a:cs typeface="Calibri" panose="020F0502020204030204" pitchFamily="34" charset="0"/>
              </a:rPr>
              <a:t>D</a:t>
            </a:r>
            <a:r>
              <a:rPr lang="en-US" altLang="en-US" sz="100" dirty="0">
                <a:cs typeface="Calibri" panose="020F0502020204030204" pitchFamily="34" charset="0"/>
              </a:rPr>
              <a:t> </a:t>
            </a:r>
            <a:r>
              <a:rPr lang="en-US" altLang="en-US" dirty="0">
                <a:cs typeface="Calibri" panose="020F0502020204030204" pitchFamily="34" charset="0"/>
              </a:rPr>
              <a:t>P being released from the activated platelet dense bodies</a:t>
            </a:r>
          </a:p>
        </p:txBody>
      </p:sp>
    </p:spTree>
    <p:extLst>
      <p:ext uri="{BB962C8B-B14F-4D97-AF65-F5344CB8AC3E}">
        <p14:creationId xmlns:p14="http://schemas.microsoft.com/office/powerpoint/2010/main" val="4152039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95DD4-21EB-433B-8FC5-6F3F81609DE9}"/>
              </a:ext>
            </a:extLst>
          </p:cNvPr>
          <p:cNvSpPr>
            <a:spLocks noGrp="1"/>
          </p:cNvSpPr>
          <p:nvPr>
            <p:ph type="title"/>
          </p:nvPr>
        </p:nvSpPr>
        <p:spPr>
          <a:xfrm>
            <a:off x="457200" y="215371"/>
            <a:ext cx="8039100" cy="1097279"/>
          </a:xfrm>
        </p:spPr>
        <p:txBody>
          <a:bodyPr/>
          <a:lstStyle/>
          <a:p>
            <a:r>
              <a:rPr lang="en-US" sz="3400" dirty="0"/>
              <a:t>P</a:t>
            </a:r>
            <a:r>
              <a:rPr lang="en-US" sz="100" dirty="0"/>
              <a:t> </a:t>
            </a:r>
            <a:r>
              <a:rPr lang="en-US" sz="3400" dirty="0"/>
              <a:t>R</a:t>
            </a:r>
            <a:r>
              <a:rPr lang="en-US" sz="100" dirty="0"/>
              <a:t> </a:t>
            </a:r>
            <a:r>
              <a:rPr lang="en-US" sz="3400" dirty="0"/>
              <a:t>P Light Transmission Aggregometry </a:t>
            </a:r>
            <a:r>
              <a:rPr lang="en-US" sz="2000" b="0" dirty="0"/>
              <a:t>(4 of 6)</a:t>
            </a:r>
          </a:p>
        </p:txBody>
      </p:sp>
      <p:sp>
        <p:nvSpPr>
          <p:cNvPr id="3" name="Content Placeholder 2">
            <a:extLst>
              <a:ext uri="{FF2B5EF4-FFF2-40B4-BE49-F238E27FC236}">
                <a16:creationId xmlns:a16="http://schemas.microsoft.com/office/drawing/2014/main" id="{D356A60F-97D0-4E3D-A36E-0FABFD516D83}"/>
              </a:ext>
            </a:extLst>
          </p:cNvPr>
          <p:cNvSpPr>
            <a:spLocks noGrp="1"/>
          </p:cNvSpPr>
          <p:nvPr>
            <p:ph sz="quarter" idx="13"/>
          </p:nvPr>
        </p:nvSpPr>
        <p:spPr>
          <a:xfrm>
            <a:off x="457200" y="2072793"/>
            <a:ext cx="8229600" cy="4434275"/>
          </a:xfrm>
        </p:spPr>
        <p:txBody>
          <a:bodyPr/>
          <a:lstStyle/>
          <a:p>
            <a:r>
              <a:rPr lang="en-US" altLang="en-US" dirty="0">
                <a:cs typeface="Calibri" panose="020F0502020204030204" pitchFamily="34" charset="0"/>
              </a:rPr>
              <a:t>Biphasic curve</a:t>
            </a:r>
          </a:p>
          <a:p>
            <a:pPr lvl="1"/>
            <a:r>
              <a:rPr lang="en-US" altLang="en-US" dirty="0">
                <a:cs typeface="Calibri" panose="020F0502020204030204" pitchFamily="34" charset="0"/>
              </a:rPr>
              <a:t>Aggregating reagent that results in both primary and secondary wave</a:t>
            </a:r>
          </a:p>
          <a:p>
            <a:r>
              <a:rPr lang="en-US" altLang="en-US" dirty="0">
                <a:cs typeface="Calibri" panose="020F0502020204030204" pitchFamily="34" charset="0"/>
              </a:rPr>
              <a:t>Monophasic curve</a:t>
            </a:r>
          </a:p>
          <a:p>
            <a:pPr lvl="1"/>
            <a:r>
              <a:rPr lang="en-US" altLang="en-US" dirty="0">
                <a:cs typeface="Calibri" panose="020F0502020204030204" pitchFamily="34" charset="0"/>
              </a:rPr>
              <a:t>Aggregating reagent that results in one wave</a:t>
            </a:r>
          </a:p>
          <a:p>
            <a:r>
              <a:rPr lang="en-US" altLang="en-US" dirty="0">
                <a:cs typeface="Calibri" panose="020F0502020204030204" pitchFamily="34" charset="0"/>
              </a:rPr>
              <a:t>Changes in platelet aggregation curves</a:t>
            </a:r>
          </a:p>
          <a:p>
            <a:pPr lvl="1"/>
            <a:r>
              <a:rPr lang="en-US" altLang="en-US" dirty="0">
                <a:cs typeface="Calibri" panose="020F0502020204030204" pitchFamily="34" charset="0"/>
              </a:rPr>
              <a:t>Identify qualitative platelet disorders</a:t>
            </a:r>
          </a:p>
        </p:txBody>
      </p:sp>
    </p:spTree>
    <p:extLst>
      <p:ext uri="{BB962C8B-B14F-4D97-AF65-F5344CB8AC3E}">
        <p14:creationId xmlns:p14="http://schemas.microsoft.com/office/powerpoint/2010/main" val="1348884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95DD4-21EB-433B-8FC5-6F3F81609DE9}"/>
              </a:ext>
            </a:extLst>
          </p:cNvPr>
          <p:cNvSpPr>
            <a:spLocks noGrp="1"/>
          </p:cNvSpPr>
          <p:nvPr>
            <p:ph type="title"/>
          </p:nvPr>
        </p:nvSpPr>
        <p:spPr>
          <a:xfrm>
            <a:off x="457200" y="215371"/>
            <a:ext cx="7874000" cy="1097279"/>
          </a:xfrm>
        </p:spPr>
        <p:txBody>
          <a:bodyPr/>
          <a:lstStyle/>
          <a:p>
            <a:r>
              <a:rPr lang="en-US" sz="3400" dirty="0"/>
              <a:t>P</a:t>
            </a:r>
            <a:r>
              <a:rPr lang="en-US" sz="100" dirty="0"/>
              <a:t> </a:t>
            </a:r>
            <a:r>
              <a:rPr lang="en-US" sz="3400" dirty="0"/>
              <a:t>R</a:t>
            </a:r>
            <a:r>
              <a:rPr lang="en-US" sz="100" dirty="0"/>
              <a:t> </a:t>
            </a:r>
            <a:r>
              <a:rPr lang="en-US" sz="3400" dirty="0"/>
              <a:t>P Light Transmission Aggregometry </a:t>
            </a:r>
            <a:r>
              <a:rPr lang="en-US" sz="2000" b="0" dirty="0"/>
              <a:t>(5 of 6)</a:t>
            </a:r>
          </a:p>
        </p:txBody>
      </p:sp>
      <p:sp>
        <p:nvSpPr>
          <p:cNvPr id="3" name="Content Placeholder 2">
            <a:extLst>
              <a:ext uri="{FF2B5EF4-FFF2-40B4-BE49-F238E27FC236}">
                <a16:creationId xmlns:a16="http://schemas.microsoft.com/office/drawing/2014/main" id="{D356A60F-97D0-4E3D-A36E-0FABFD516D83}"/>
              </a:ext>
            </a:extLst>
          </p:cNvPr>
          <p:cNvSpPr>
            <a:spLocks noGrp="1"/>
          </p:cNvSpPr>
          <p:nvPr>
            <p:ph sz="quarter" idx="13"/>
          </p:nvPr>
        </p:nvSpPr>
        <p:spPr>
          <a:xfrm>
            <a:off x="457199" y="1920393"/>
            <a:ext cx="8338457" cy="4784089"/>
          </a:xfrm>
        </p:spPr>
        <p:txBody>
          <a:bodyPr/>
          <a:lstStyle/>
          <a:p>
            <a:r>
              <a:rPr lang="en-US" altLang="en-US" sz="2200" dirty="0">
                <a:cs typeface="Calibri" panose="020F0502020204030204" pitchFamily="34" charset="0"/>
              </a:rPr>
              <a:t>Ristocetin</a:t>
            </a:r>
          </a:p>
          <a:p>
            <a:pPr lvl="1"/>
            <a:r>
              <a:rPr lang="en-US" altLang="en-US" sz="2200" dirty="0">
                <a:cs typeface="Calibri" panose="020F0502020204030204" pitchFamily="34" charset="0"/>
              </a:rPr>
              <a:t>Action depends on</a:t>
            </a:r>
          </a:p>
          <a:p>
            <a:pPr lvl="2"/>
            <a:r>
              <a:rPr lang="en-US" altLang="en-US" sz="2200" dirty="0">
                <a:cs typeface="Calibri" panose="020F0502020204030204" pitchFamily="34" charset="0"/>
              </a:rPr>
              <a:t>Interaction of plasma V</a:t>
            </a:r>
            <a:r>
              <a:rPr lang="en-US" altLang="en-US" sz="100" dirty="0">
                <a:cs typeface="Calibri" panose="020F0502020204030204" pitchFamily="34" charset="0"/>
              </a:rPr>
              <a:t> </a:t>
            </a:r>
            <a:r>
              <a:rPr lang="en-US" altLang="en-US" sz="2200" dirty="0">
                <a:cs typeface="Calibri" panose="020F0502020204030204" pitchFamily="34" charset="0"/>
              </a:rPr>
              <a:t>W</a:t>
            </a:r>
            <a:r>
              <a:rPr lang="en-US" altLang="en-US" sz="100" dirty="0">
                <a:cs typeface="Calibri" panose="020F0502020204030204" pitchFamily="34" charset="0"/>
              </a:rPr>
              <a:t> </a:t>
            </a:r>
            <a:r>
              <a:rPr lang="en-US" altLang="en-US" sz="2200" dirty="0">
                <a:cs typeface="Calibri" panose="020F0502020204030204" pitchFamily="34" charset="0"/>
              </a:rPr>
              <a:t>F and</a:t>
            </a:r>
          </a:p>
          <a:p>
            <a:pPr lvl="2"/>
            <a:r>
              <a:rPr lang="en-US" altLang="en-US" sz="2200" dirty="0">
                <a:cs typeface="Calibri" panose="020F0502020204030204" pitchFamily="34" charset="0"/>
              </a:rPr>
              <a:t>Platelet membrane glycoprotein I</a:t>
            </a:r>
            <a:r>
              <a:rPr lang="en-US" altLang="en-US" sz="100" dirty="0">
                <a:cs typeface="Calibri" panose="020F0502020204030204" pitchFamily="34" charset="0"/>
              </a:rPr>
              <a:t> </a:t>
            </a:r>
            <a:r>
              <a:rPr lang="en-US" altLang="en-US" sz="2200" dirty="0">
                <a:cs typeface="Calibri" panose="020F0502020204030204" pitchFamily="34" charset="0"/>
              </a:rPr>
              <a:t>b/I</a:t>
            </a:r>
            <a:r>
              <a:rPr lang="en-US" altLang="en-US" sz="100" dirty="0">
                <a:cs typeface="Calibri" panose="020F0502020204030204" pitchFamily="34" charset="0"/>
              </a:rPr>
              <a:t> </a:t>
            </a:r>
            <a:r>
              <a:rPr lang="en-US" altLang="en-US" sz="2200" dirty="0">
                <a:cs typeface="Calibri" panose="020F0502020204030204" pitchFamily="34" charset="0"/>
              </a:rPr>
              <a:t>X/V</a:t>
            </a:r>
          </a:p>
          <a:p>
            <a:pPr lvl="1"/>
            <a:r>
              <a:rPr lang="en-US" altLang="en-US" sz="2200" dirty="0">
                <a:cs typeface="Calibri" panose="020F0502020204030204" pitchFamily="34" charset="0"/>
              </a:rPr>
              <a:t>Represents platelet </a:t>
            </a:r>
            <a:r>
              <a:rPr lang="en-US" altLang="en-US" sz="2200" b="1" dirty="0">
                <a:cs typeface="Calibri" panose="020F0502020204030204" pitchFamily="34" charset="0"/>
              </a:rPr>
              <a:t>agglutination</a:t>
            </a:r>
          </a:p>
          <a:p>
            <a:pPr lvl="1"/>
            <a:r>
              <a:rPr lang="en-US" altLang="en-US" sz="2200" dirty="0">
                <a:cs typeface="Calibri" panose="020F0502020204030204" pitchFamily="34" charset="0"/>
              </a:rPr>
              <a:t>R</a:t>
            </a:r>
            <a:r>
              <a:rPr lang="en-US" altLang="en-US" sz="100" dirty="0">
                <a:cs typeface="Calibri" panose="020F0502020204030204" pitchFamily="34" charset="0"/>
              </a:rPr>
              <a:t> </a:t>
            </a:r>
            <a:r>
              <a:rPr lang="en-US" altLang="en-US" sz="2200" dirty="0">
                <a:cs typeface="Calibri" panose="020F0502020204030204" pitchFamily="34" charset="0"/>
              </a:rPr>
              <a:t>I</a:t>
            </a:r>
            <a:r>
              <a:rPr lang="en-US" altLang="en-US" sz="100" dirty="0">
                <a:cs typeface="Calibri" panose="020F0502020204030204" pitchFamily="34" charset="0"/>
              </a:rPr>
              <a:t> </a:t>
            </a:r>
            <a:r>
              <a:rPr lang="en-US" altLang="en-US" sz="2200" dirty="0">
                <a:cs typeface="Calibri" panose="020F0502020204030204" pitchFamily="34" charset="0"/>
              </a:rPr>
              <a:t>P</a:t>
            </a:r>
            <a:r>
              <a:rPr lang="en-US" altLang="en-US" sz="100" dirty="0">
                <a:cs typeface="Calibri" panose="020F0502020204030204" pitchFamily="34" charset="0"/>
              </a:rPr>
              <a:t> </a:t>
            </a:r>
            <a:r>
              <a:rPr lang="en-US" altLang="en-US" sz="2200" dirty="0">
                <a:cs typeface="Calibri" panose="020F0502020204030204" pitchFamily="34" charset="0"/>
              </a:rPr>
              <a:t>A abnormal</a:t>
            </a:r>
          </a:p>
          <a:p>
            <a:pPr lvl="2"/>
            <a:r>
              <a:rPr lang="en-US" altLang="en-US" sz="2200" dirty="0">
                <a:cs typeface="Calibri" panose="020F0502020204030204" pitchFamily="34" charset="0"/>
              </a:rPr>
              <a:t>V</a:t>
            </a:r>
            <a:r>
              <a:rPr lang="en-US" altLang="en-US" sz="100" dirty="0">
                <a:cs typeface="Calibri" panose="020F0502020204030204" pitchFamily="34" charset="0"/>
              </a:rPr>
              <a:t> </a:t>
            </a:r>
            <a:r>
              <a:rPr lang="en-US" altLang="en-US" sz="2200" dirty="0">
                <a:cs typeface="Calibri" panose="020F0502020204030204" pitchFamily="34" charset="0"/>
              </a:rPr>
              <a:t>W</a:t>
            </a:r>
            <a:r>
              <a:rPr lang="en-US" altLang="en-US" sz="100" dirty="0">
                <a:cs typeface="Calibri" panose="020F0502020204030204" pitchFamily="34" charset="0"/>
              </a:rPr>
              <a:t> </a:t>
            </a:r>
            <a:r>
              <a:rPr lang="en-US" altLang="en-US" sz="2200" dirty="0">
                <a:cs typeface="Calibri" panose="020F0502020204030204" pitchFamily="34" charset="0"/>
              </a:rPr>
              <a:t>F</a:t>
            </a:r>
          </a:p>
          <a:p>
            <a:pPr lvl="3"/>
            <a:r>
              <a:rPr lang="en-US" altLang="en-US" sz="2200" dirty="0">
                <a:cs typeface="Calibri" panose="020F0502020204030204" pitchFamily="34" charset="0"/>
              </a:rPr>
              <a:t>Corrected by adding normal plasma to patient’s P</a:t>
            </a:r>
            <a:r>
              <a:rPr lang="en-US" altLang="en-US" sz="100" dirty="0">
                <a:cs typeface="Calibri" panose="020F0502020204030204" pitchFamily="34" charset="0"/>
              </a:rPr>
              <a:t> </a:t>
            </a:r>
            <a:r>
              <a:rPr lang="en-US" altLang="en-US" sz="2200" dirty="0">
                <a:cs typeface="Calibri" panose="020F0502020204030204" pitchFamily="34" charset="0"/>
              </a:rPr>
              <a:t>R</a:t>
            </a:r>
            <a:r>
              <a:rPr lang="en-US" altLang="en-US" sz="100" dirty="0">
                <a:cs typeface="Calibri" panose="020F0502020204030204" pitchFamily="34" charset="0"/>
              </a:rPr>
              <a:t> </a:t>
            </a:r>
            <a:r>
              <a:rPr lang="en-US" altLang="en-US" sz="2200" dirty="0">
                <a:cs typeface="Calibri" panose="020F0502020204030204" pitchFamily="34" charset="0"/>
              </a:rPr>
              <a:t>P (plasma defect)</a:t>
            </a:r>
          </a:p>
          <a:p>
            <a:pPr lvl="2"/>
            <a:r>
              <a:rPr lang="en-US" altLang="en-US" sz="2200" dirty="0">
                <a:cs typeface="Calibri" panose="020F0502020204030204" pitchFamily="34" charset="0"/>
              </a:rPr>
              <a:t>B</a:t>
            </a:r>
            <a:r>
              <a:rPr lang="en-US" altLang="en-US" sz="100" dirty="0">
                <a:cs typeface="Calibri" panose="020F0502020204030204" pitchFamily="34" charset="0"/>
              </a:rPr>
              <a:t> </a:t>
            </a:r>
            <a:r>
              <a:rPr lang="en-US" altLang="en-US" sz="2200" dirty="0">
                <a:cs typeface="Calibri" panose="020F0502020204030204" pitchFamily="34" charset="0"/>
              </a:rPr>
              <a:t>S</a:t>
            </a:r>
            <a:r>
              <a:rPr lang="en-US" altLang="en-US" sz="100" dirty="0">
                <a:cs typeface="Calibri" panose="020F0502020204030204" pitchFamily="34" charset="0"/>
              </a:rPr>
              <a:t> </a:t>
            </a:r>
            <a:r>
              <a:rPr lang="en-US" altLang="en-US" sz="2200" dirty="0">
                <a:cs typeface="Calibri" panose="020F0502020204030204" pitchFamily="34" charset="0"/>
              </a:rPr>
              <a:t>S</a:t>
            </a:r>
          </a:p>
          <a:p>
            <a:pPr lvl="3"/>
            <a:r>
              <a:rPr lang="en-US" altLang="en-US" sz="2200" dirty="0">
                <a:cs typeface="Calibri" panose="020F0502020204030204" pitchFamily="34" charset="0"/>
              </a:rPr>
              <a:t>Not corrected by adding normal plasma (platelet defect)</a:t>
            </a:r>
          </a:p>
        </p:txBody>
      </p:sp>
    </p:spTree>
    <p:extLst>
      <p:ext uri="{BB962C8B-B14F-4D97-AF65-F5344CB8AC3E}">
        <p14:creationId xmlns:p14="http://schemas.microsoft.com/office/powerpoint/2010/main" val="3927442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95DD4-21EB-433B-8FC5-6F3F81609DE9}"/>
              </a:ext>
            </a:extLst>
          </p:cNvPr>
          <p:cNvSpPr>
            <a:spLocks noGrp="1"/>
          </p:cNvSpPr>
          <p:nvPr>
            <p:ph type="title"/>
          </p:nvPr>
        </p:nvSpPr>
        <p:spPr>
          <a:xfrm>
            <a:off x="457200" y="215371"/>
            <a:ext cx="7962900" cy="1097279"/>
          </a:xfrm>
        </p:spPr>
        <p:txBody>
          <a:bodyPr/>
          <a:lstStyle/>
          <a:p>
            <a:r>
              <a:rPr lang="en-US" sz="3400" dirty="0"/>
              <a:t>P</a:t>
            </a:r>
            <a:r>
              <a:rPr lang="en-US" sz="100" dirty="0"/>
              <a:t> </a:t>
            </a:r>
            <a:r>
              <a:rPr lang="en-US" sz="3400" dirty="0"/>
              <a:t>R</a:t>
            </a:r>
            <a:r>
              <a:rPr lang="en-US" sz="100" dirty="0"/>
              <a:t> </a:t>
            </a:r>
            <a:r>
              <a:rPr lang="en-US" sz="3400" dirty="0"/>
              <a:t>P Light Transmission Aggregometry </a:t>
            </a:r>
            <a:r>
              <a:rPr lang="en-US" sz="2000" b="0" dirty="0"/>
              <a:t>(6 of 6)</a:t>
            </a:r>
          </a:p>
        </p:txBody>
      </p:sp>
      <p:sp>
        <p:nvSpPr>
          <p:cNvPr id="3" name="Content Placeholder 2">
            <a:extLst>
              <a:ext uri="{FF2B5EF4-FFF2-40B4-BE49-F238E27FC236}">
                <a16:creationId xmlns:a16="http://schemas.microsoft.com/office/drawing/2014/main" id="{D356A60F-97D0-4E3D-A36E-0FABFD516D83}"/>
              </a:ext>
            </a:extLst>
          </p:cNvPr>
          <p:cNvSpPr>
            <a:spLocks noGrp="1"/>
          </p:cNvSpPr>
          <p:nvPr>
            <p:ph sz="quarter" idx="13"/>
          </p:nvPr>
        </p:nvSpPr>
        <p:spPr>
          <a:xfrm>
            <a:off x="457199" y="1905623"/>
            <a:ext cx="8491929" cy="4752399"/>
          </a:xfrm>
        </p:spPr>
        <p:txBody>
          <a:bodyPr/>
          <a:lstStyle/>
          <a:p>
            <a:r>
              <a:rPr lang="en-US" altLang="en-US" dirty="0">
                <a:cs typeface="Calibri" panose="020F0502020204030204" pitchFamily="34" charset="0"/>
              </a:rPr>
              <a:t>Arachidonic acid (A</a:t>
            </a:r>
            <a:r>
              <a:rPr lang="en-US" altLang="en-US" sz="100" dirty="0">
                <a:cs typeface="Calibri" panose="020F0502020204030204" pitchFamily="34" charset="0"/>
              </a:rPr>
              <a:t> </a:t>
            </a:r>
            <a:r>
              <a:rPr lang="en-US" altLang="en-US" dirty="0">
                <a:cs typeface="Calibri" panose="020F0502020204030204" pitchFamily="34" charset="0"/>
              </a:rPr>
              <a:t>A)</a:t>
            </a:r>
          </a:p>
          <a:p>
            <a:pPr lvl="1"/>
            <a:r>
              <a:rPr lang="en-US" altLang="en-US" dirty="0">
                <a:cs typeface="Calibri" panose="020F0502020204030204" pitchFamily="34" charset="0"/>
              </a:rPr>
              <a:t>Screening for patient’s ingestion of aspirin (or aspirin containing products) and N</a:t>
            </a:r>
            <a:r>
              <a:rPr lang="en-US" altLang="en-US" sz="100" dirty="0">
                <a:cs typeface="Calibri" panose="020F0502020204030204" pitchFamily="34" charset="0"/>
              </a:rPr>
              <a:t> </a:t>
            </a:r>
            <a:r>
              <a:rPr lang="en-US" altLang="en-US" dirty="0">
                <a:cs typeface="Calibri" panose="020F0502020204030204" pitchFamily="34" charset="0"/>
              </a:rPr>
              <a:t>S</a:t>
            </a:r>
            <a:r>
              <a:rPr lang="en-US" altLang="en-US" sz="100" dirty="0">
                <a:cs typeface="Calibri" panose="020F0502020204030204" pitchFamily="34" charset="0"/>
              </a:rPr>
              <a:t> </a:t>
            </a:r>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Ds within past 7-10 days</a:t>
            </a:r>
          </a:p>
          <a:p>
            <a:pPr lvl="1"/>
            <a:r>
              <a:rPr lang="en-US" altLang="en-US" dirty="0">
                <a:cs typeface="Calibri" panose="020F0502020204030204" pitchFamily="34" charset="0"/>
              </a:rPr>
              <a:t>No secondary wave of aggregation with A</a:t>
            </a:r>
            <a:r>
              <a:rPr lang="en-US" altLang="en-US" sz="100" dirty="0">
                <a:cs typeface="Calibri" panose="020F0502020204030204" pitchFamily="34" charset="0"/>
              </a:rPr>
              <a:t> </a:t>
            </a:r>
            <a:r>
              <a:rPr lang="en-US" altLang="en-US" dirty="0">
                <a:cs typeface="Calibri" panose="020F0502020204030204" pitchFamily="34" charset="0"/>
              </a:rPr>
              <a:t>D</a:t>
            </a:r>
            <a:r>
              <a:rPr lang="en-US" altLang="en-US" sz="100" dirty="0">
                <a:cs typeface="Calibri" panose="020F0502020204030204" pitchFamily="34" charset="0"/>
              </a:rPr>
              <a:t> </a:t>
            </a:r>
            <a:r>
              <a:rPr lang="en-US" altLang="en-US" dirty="0">
                <a:cs typeface="Calibri" panose="020F0502020204030204" pitchFamily="34" charset="0"/>
              </a:rPr>
              <a:t>P or epinephrine</a:t>
            </a:r>
          </a:p>
          <a:p>
            <a:r>
              <a:rPr lang="en-US" altLang="en-US" dirty="0">
                <a:cs typeface="Calibri" panose="020F0502020204030204" pitchFamily="34" charset="0"/>
              </a:rPr>
              <a:t>Should not be used for assessing patients at risk for thrombosis</a:t>
            </a:r>
          </a:p>
        </p:txBody>
      </p:sp>
    </p:spTree>
    <p:extLst>
      <p:ext uri="{BB962C8B-B14F-4D97-AF65-F5344CB8AC3E}">
        <p14:creationId xmlns:p14="http://schemas.microsoft.com/office/powerpoint/2010/main" val="4247116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C97125-9FCA-463C-978C-EAE8533453D2}"/>
              </a:ext>
            </a:extLst>
          </p:cNvPr>
          <p:cNvSpPr>
            <a:spLocks noGrp="1"/>
          </p:cNvSpPr>
          <p:nvPr>
            <p:ph type="title"/>
          </p:nvPr>
        </p:nvSpPr>
        <p:spPr>
          <a:xfrm>
            <a:off x="457200" y="215371"/>
            <a:ext cx="8458200" cy="1097279"/>
          </a:xfrm>
        </p:spPr>
        <p:txBody>
          <a:bodyPr/>
          <a:lstStyle/>
          <a:p>
            <a:r>
              <a:rPr lang="en-US" sz="3400" dirty="0"/>
              <a:t>Figure 36-2 Normal Platelet Aggregation Curves</a:t>
            </a:r>
          </a:p>
        </p:txBody>
      </p:sp>
      <p:pic>
        <p:nvPicPr>
          <p:cNvPr id="7" name="Picture 6" descr="The vertical marker is optical density, O D, of platelet rich plasma and ascends from zero point 8 to zero point 2. Along the horizontal is time in minutes from zero to 8. Graph a on the top left measures A D P at the baseline before addition of any reagents and ascends in an s curve from zero point 7 to zero point 2 in 8 minutes. Graph b on the top right measures epinephrine at the initial increase in absorbance that occurs immediately following the addition of reagent, representing a change in platelet shape and ascends in a similar fashion to graph a in 8 minutes. Graph c on the lower left measures collagen in a primary wave of aggregation, and has a similar trajectory as graphs a and b. graph d on the lower right measures ristocetin in a secondary wave of aggregation and ascends to zero point 5 in 8 minutes.">
            <a:extLst>
              <a:ext uri="{FF2B5EF4-FFF2-40B4-BE49-F238E27FC236}">
                <a16:creationId xmlns:a16="http://schemas.microsoft.com/office/drawing/2014/main" id="{A701740A-520A-451D-9917-5F2A36CEE2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3495" y="1836656"/>
            <a:ext cx="4817009" cy="4409712"/>
          </a:xfrm>
          <a:prstGeom prst="rect">
            <a:avLst/>
          </a:prstGeom>
        </p:spPr>
      </p:pic>
    </p:spTree>
    <p:extLst>
      <p:ext uri="{BB962C8B-B14F-4D97-AF65-F5344CB8AC3E}">
        <p14:creationId xmlns:p14="http://schemas.microsoft.com/office/powerpoint/2010/main" val="2187525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F8087-9231-48B5-9ECC-FF26DC6BD537}"/>
              </a:ext>
            </a:extLst>
          </p:cNvPr>
          <p:cNvSpPr>
            <a:spLocks noGrp="1"/>
          </p:cNvSpPr>
          <p:nvPr>
            <p:ph type="title"/>
          </p:nvPr>
        </p:nvSpPr>
        <p:spPr>
          <a:xfrm>
            <a:off x="457200" y="215371"/>
            <a:ext cx="8229600" cy="1340955"/>
          </a:xfrm>
        </p:spPr>
        <p:txBody>
          <a:bodyPr/>
          <a:lstStyle/>
          <a:p>
            <a:r>
              <a:rPr lang="en-US" altLang="en-US" sz="2800" dirty="0"/>
              <a:t>Table 36-3 Typical Pattern of Response to Aggregating Reagents in Qualitative Platelet Disorders</a:t>
            </a:r>
            <a:r>
              <a:rPr lang="en-US" altLang="en-US" sz="100" dirty="0"/>
              <a:t> </a:t>
            </a:r>
            <a:r>
              <a:rPr lang="en-US" altLang="en-US" sz="2800" baseline="30000" dirty="0"/>
              <a:t>a </a:t>
            </a:r>
            <a:r>
              <a:rPr lang="en-US" altLang="en-US" sz="2000" b="0" dirty="0"/>
              <a:t>(1 of 2)</a:t>
            </a:r>
            <a:endParaRPr lang="en-US" sz="2000" b="0" dirty="0"/>
          </a:p>
        </p:txBody>
      </p:sp>
      <p:graphicFrame>
        <p:nvGraphicFramePr>
          <p:cNvPr id="8" name="Table 7">
            <a:extLst>
              <a:ext uri="{FF2B5EF4-FFF2-40B4-BE49-F238E27FC236}">
                <a16:creationId xmlns:a16="http://schemas.microsoft.com/office/drawing/2014/main" id="{E10C0FA2-427E-421A-AFCE-042F531879DD}"/>
              </a:ext>
            </a:extLst>
          </p:cNvPr>
          <p:cNvGraphicFramePr>
            <a:graphicFrameLocks noGrp="1"/>
          </p:cNvGraphicFramePr>
          <p:nvPr>
            <p:extLst>
              <p:ext uri="{D42A27DB-BD31-4B8C-83A1-F6EECF244321}">
                <p14:modId xmlns:p14="http://schemas.microsoft.com/office/powerpoint/2010/main" val="826596830"/>
              </p:ext>
            </p:extLst>
          </p:nvPr>
        </p:nvGraphicFramePr>
        <p:xfrm>
          <a:off x="457200" y="1788886"/>
          <a:ext cx="8229600" cy="3438144"/>
        </p:xfrm>
        <a:graphic>
          <a:graphicData uri="http://schemas.openxmlformats.org/drawingml/2006/table">
            <a:tbl>
              <a:tblPr firstRow="1" bandRow="1">
                <a:tableStyleId>{2D5ABB26-0587-4C30-8999-92F81FD0307C}</a:tableStyleId>
              </a:tblPr>
              <a:tblGrid>
                <a:gridCol w="1371600">
                  <a:extLst>
                    <a:ext uri="{9D8B030D-6E8A-4147-A177-3AD203B41FA5}">
                      <a16:colId xmlns:a16="http://schemas.microsoft.com/office/drawing/2014/main" val="435916480"/>
                    </a:ext>
                  </a:extLst>
                </a:gridCol>
                <a:gridCol w="1473200">
                  <a:extLst>
                    <a:ext uri="{9D8B030D-6E8A-4147-A177-3AD203B41FA5}">
                      <a16:colId xmlns:a16="http://schemas.microsoft.com/office/drawing/2014/main" val="2382771205"/>
                    </a:ext>
                  </a:extLst>
                </a:gridCol>
                <a:gridCol w="1270000">
                  <a:extLst>
                    <a:ext uri="{9D8B030D-6E8A-4147-A177-3AD203B41FA5}">
                      <a16:colId xmlns:a16="http://schemas.microsoft.com/office/drawing/2014/main" val="1531296003"/>
                    </a:ext>
                  </a:extLst>
                </a:gridCol>
                <a:gridCol w="1219200">
                  <a:extLst>
                    <a:ext uri="{9D8B030D-6E8A-4147-A177-3AD203B41FA5}">
                      <a16:colId xmlns:a16="http://schemas.microsoft.com/office/drawing/2014/main" val="136281400"/>
                    </a:ext>
                  </a:extLst>
                </a:gridCol>
                <a:gridCol w="1524000">
                  <a:extLst>
                    <a:ext uri="{9D8B030D-6E8A-4147-A177-3AD203B41FA5}">
                      <a16:colId xmlns:a16="http://schemas.microsoft.com/office/drawing/2014/main" val="2955856053"/>
                    </a:ext>
                  </a:extLst>
                </a:gridCol>
                <a:gridCol w="1371600">
                  <a:extLst>
                    <a:ext uri="{9D8B030D-6E8A-4147-A177-3AD203B41FA5}">
                      <a16:colId xmlns:a16="http://schemas.microsoft.com/office/drawing/2014/main" val="1821766390"/>
                    </a:ext>
                  </a:extLst>
                </a:gridCol>
              </a:tblGrid>
              <a:tr h="370840">
                <a:tc>
                  <a:txBody>
                    <a:bodyPr/>
                    <a:lstStyle/>
                    <a:p>
                      <a:r>
                        <a:rPr lang="en-US" sz="1200" b="1" i="0" u="none" strike="noStrike" cap="none" dirty="0">
                          <a:solidFill>
                            <a:schemeClr val="tx1"/>
                          </a:solidFill>
                          <a:effectLst/>
                          <a:latin typeface="+mn-lt"/>
                          <a:ea typeface="+mn-ea"/>
                          <a:cs typeface="+mn-cs"/>
                          <a:sym typeface="Arial"/>
                        </a:rPr>
                        <a:t>Qualitative Platelet Disorders</a:t>
                      </a:r>
                      <a:endParaRPr lang="en-US" sz="1200" b="1" dirty="0">
                        <a:latin typeface="+mn-lt"/>
                      </a:endParaRP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i="0" u="none" strike="noStrike" cap="none" dirty="0">
                          <a:solidFill>
                            <a:schemeClr val="tx1"/>
                          </a:solidFill>
                          <a:effectLst/>
                          <a:latin typeface="+mn-lt"/>
                          <a:ea typeface="+mn-ea"/>
                          <a:cs typeface="+mn-cs"/>
                          <a:sym typeface="Arial"/>
                        </a:rPr>
                        <a:t>Aggregating Reagents Collagen</a:t>
                      </a:r>
                      <a:endParaRPr lang="en-US" sz="1200" b="1" dirty="0">
                        <a:latin typeface="+mn-lt"/>
                      </a:endParaRP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200" b="1" i="0" u="none" strike="noStrike" cap="none" dirty="0">
                          <a:solidFill>
                            <a:schemeClr val="tx1"/>
                          </a:solidFill>
                          <a:effectLst/>
                          <a:latin typeface="+mn-lt"/>
                          <a:ea typeface="+mn-ea"/>
                          <a:cs typeface="+mn-cs"/>
                          <a:sym typeface="Arial"/>
                        </a:rPr>
                        <a:t>Aggregating Reagents </a:t>
                      </a:r>
                      <a:r>
                        <a:rPr lang="en-US" sz="1200" b="1" dirty="0">
                          <a:solidFill>
                            <a:srgbClr val="000000"/>
                          </a:solidFill>
                          <a:effectLst/>
                          <a:latin typeface="+mn-lt"/>
                          <a:ea typeface="Times New Roman" panose="02020603050405020304" pitchFamily="18" charset="0"/>
                        </a:rPr>
                        <a:t>A</a:t>
                      </a:r>
                      <a:r>
                        <a:rPr lang="en-US" sz="100" b="1" baseline="0" dirty="0">
                          <a:solidFill>
                            <a:srgbClr val="000000"/>
                          </a:solidFill>
                          <a:effectLst/>
                          <a:latin typeface="+mn-lt"/>
                          <a:ea typeface="Times New Roman" panose="02020603050405020304" pitchFamily="18" charset="0"/>
                        </a:rPr>
                        <a:t> </a:t>
                      </a:r>
                      <a:r>
                        <a:rPr lang="en-US" sz="1200" b="1" dirty="0">
                          <a:solidFill>
                            <a:srgbClr val="000000"/>
                          </a:solidFill>
                          <a:effectLst/>
                          <a:latin typeface="+mn-lt"/>
                          <a:ea typeface="Times New Roman" panose="02020603050405020304" pitchFamily="18" charset="0"/>
                        </a:rPr>
                        <a:t>D</a:t>
                      </a:r>
                      <a:r>
                        <a:rPr lang="en-US" sz="100" b="1" baseline="0" dirty="0">
                          <a:solidFill>
                            <a:srgbClr val="000000"/>
                          </a:solidFill>
                          <a:effectLst/>
                          <a:latin typeface="+mn-lt"/>
                          <a:ea typeface="Times New Roman" panose="02020603050405020304" pitchFamily="18" charset="0"/>
                        </a:rPr>
                        <a:t> </a:t>
                      </a:r>
                      <a:r>
                        <a:rPr lang="en-US" sz="1200" b="1" dirty="0">
                          <a:solidFill>
                            <a:srgbClr val="000000"/>
                          </a:solidFill>
                          <a:effectLst/>
                          <a:latin typeface="+mn-lt"/>
                          <a:ea typeface="Times New Roman" panose="02020603050405020304" pitchFamily="18" charset="0"/>
                        </a:rPr>
                        <a:t>P</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200" b="1" i="0" u="none" strike="noStrike" cap="none" dirty="0">
                          <a:solidFill>
                            <a:schemeClr val="tx1"/>
                          </a:solidFill>
                          <a:effectLst/>
                          <a:latin typeface="+mn-lt"/>
                          <a:ea typeface="+mn-ea"/>
                          <a:cs typeface="+mn-cs"/>
                          <a:sym typeface="Arial"/>
                        </a:rPr>
                        <a:t>Aggregating Reagents </a:t>
                      </a:r>
                      <a:r>
                        <a:rPr lang="en-US" sz="1200" b="1" dirty="0">
                          <a:solidFill>
                            <a:srgbClr val="000000"/>
                          </a:solidFill>
                          <a:effectLst/>
                          <a:latin typeface="+mn-lt"/>
                          <a:ea typeface="Times New Roman" panose="02020603050405020304" pitchFamily="18" charset="0"/>
                        </a:rPr>
                        <a:t>Epinephrine</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200" b="1" i="0" u="none" strike="noStrike" cap="none" dirty="0">
                          <a:solidFill>
                            <a:schemeClr val="tx1"/>
                          </a:solidFill>
                          <a:effectLst/>
                          <a:latin typeface="+mn-lt"/>
                          <a:ea typeface="+mn-ea"/>
                          <a:cs typeface="+mn-cs"/>
                          <a:sym typeface="Arial"/>
                        </a:rPr>
                        <a:t>Aggregating Reagents </a:t>
                      </a:r>
                      <a:r>
                        <a:rPr lang="en-US" sz="1200" b="1" dirty="0">
                          <a:solidFill>
                            <a:srgbClr val="000000"/>
                          </a:solidFill>
                          <a:effectLst/>
                          <a:latin typeface="+mn-lt"/>
                          <a:ea typeface="Times New Roman" panose="02020603050405020304" pitchFamily="18" charset="0"/>
                        </a:rPr>
                        <a:t>Ristocetin</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200" b="1" i="0" u="none" strike="noStrike" cap="none" dirty="0">
                          <a:solidFill>
                            <a:schemeClr val="tx1"/>
                          </a:solidFill>
                          <a:effectLst/>
                          <a:latin typeface="+mn-lt"/>
                          <a:ea typeface="+mn-ea"/>
                          <a:cs typeface="+mn-cs"/>
                          <a:sym typeface="Arial"/>
                        </a:rPr>
                        <a:t>Aggregating Reagents </a:t>
                      </a:r>
                      <a:r>
                        <a:rPr lang="en-US" sz="1200" b="1" dirty="0">
                          <a:solidFill>
                            <a:srgbClr val="000000"/>
                          </a:solidFill>
                          <a:effectLst/>
                          <a:latin typeface="+mn-lt"/>
                          <a:ea typeface="Times New Roman" panose="02020603050405020304" pitchFamily="18" charset="0"/>
                        </a:rPr>
                        <a:t>Arachidonic Acid</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157680"/>
                  </a:ext>
                </a:extLst>
              </a:tr>
              <a:tr h="370840">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Normal</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Monophasic curve (secondary wave only): representing secondary platelet aggregation associated with release of endogenous A</a:t>
                      </a:r>
                      <a:r>
                        <a:rPr lang="en-US" sz="100" baseline="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D</a:t>
                      </a:r>
                      <a:r>
                        <a:rPr lang="en-US" sz="100" baseline="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P</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Biphasic curve with </a:t>
                      </a:r>
                      <a:r>
                        <a:rPr lang="en-US" sz="300" dirty="0">
                          <a:solidFill>
                            <a:schemeClr val="bg1"/>
                          </a:solidFill>
                          <a:effectLst/>
                          <a:latin typeface="+mn-lt"/>
                          <a:ea typeface="Times New Roman" panose="02020603050405020304" pitchFamily="18" charset="0"/>
                        </a:rPr>
                        <a:t>2 times 10 to the power negative 5 M</a:t>
                      </a:r>
                      <a:r>
                        <a:rPr lang="en-US" sz="1200" dirty="0">
                          <a:solidFill>
                            <a:srgbClr val="000000"/>
                          </a:solidFill>
                          <a:effectLst/>
                          <a:latin typeface="+mn-lt"/>
                          <a:ea typeface="Times New Roman" panose="02020603050405020304" pitchFamily="18" charset="0"/>
                        </a:rPr>
                        <a:t> </a:t>
                      </a:r>
                    </a:p>
                    <a:p>
                      <a:pPr marL="0" marR="0">
                        <a:spcBef>
                          <a:spcPts val="0"/>
                        </a:spcBef>
                        <a:spcAft>
                          <a:spcPts val="600"/>
                        </a:spcAft>
                        <a:tabLst>
                          <a:tab pos="1193800" algn="l"/>
                          <a:tab pos="2641600" algn="l"/>
                        </a:tabLst>
                      </a:pPr>
                      <a:r>
                        <a:rPr lang="en-US" sz="1200" dirty="0">
                          <a:solidFill>
                            <a:schemeClr val="tx1"/>
                          </a:solidFill>
                          <a:effectLst/>
                          <a:latin typeface="+mn-lt"/>
                          <a:ea typeface="Times New Roman" panose="02020603050405020304" pitchFamily="18" charset="0"/>
                        </a:rPr>
                        <a:t>A</a:t>
                      </a:r>
                      <a:r>
                        <a:rPr lang="en-US" sz="100" baseline="0" dirty="0">
                          <a:solidFill>
                            <a:schemeClr val="tx1"/>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D</a:t>
                      </a:r>
                      <a:r>
                        <a:rPr lang="en-US" sz="100" baseline="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P: demonstrating primary and secondary waves of platelet aggregation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Biphasic curve: demonstrating primary and secondary waves of platelet aggregation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Biphasic curve: demonstrating primary wave resulting from immediate platelet agglutination; secondary wave associated with platelet release induced by platelet agglutination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Monophasic curve (secondary wave only): representing effect of thromboxane A</a:t>
                      </a:r>
                      <a:r>
                        <a:rPr lang="en-US" sz="1200" baseline="-25000" dirty="0">
                          <a:solidFill>
                            <a:srgbClr val="000000"/>
                          </a:solidFill>
                          <a:effectLst/>
                          <a:latin typeface="+mn-lt"/>
                          <a:ea typeface="Times New Roman" panose="02020603050405020304" pitchFamily="18" charset="0"/>
                        </a:rPr>
                        <a:t>2</a:t>
                      </a:r>
                      <a:r>
                        <a:rPr lang="en-US" sz="1200" dirty="0">
                          <a:solidFill>
                            <a:srgbClr val="000000"/>
                          </a:solidFill>
                          <a:effectLst/>
                          <a:latin typeface="+mn-lt"/>
                          <a:ea typeface="Times New Roman" panose="02020603050405020304" pitchFamily="18" charset="0"/>
                        </a:rPr>
                        <a:t> on secondary platelet aggregation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669340"/>
                  </a:ext>
                </a:extLst>
              </a:tr>
              <a:tr h="370840">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von Willebrand disease</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Normal</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Normal</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Normal</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No response</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b="1" i="0" dirty="0">
                          <a:solidFill>
                            <a:srgbClr val="000000"/>
                          </a:solidFill>
                          <a:effectLst/>
                          <a:latin typeface="+mn-lt"/>
                          <a:ea typeface="Times New Roman" panose="02020603050405020304" pitchFamily="18" charset="0"/>
                        </a:rPr>
                        <a:t>b</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5096940"/>
                  </a:ext>
                </a:extLst>
              </a:tr>
              <a:tr h="370840">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Bernard-Soulier syndrome</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Normal</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Normal</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Normal</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No response</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b="1" i="0" dirty="0">
                          <a:solidFill>
                            <a:srgbClr val="000000"/>
                          </a:solidFill>
                          <a:effectLst/>
                          <a:latin typeface="+mn-lt"/>
                          <a:ea typeface="Times New Roman" panose="02020603050405020304" pitchFamily="18" charset="0"/>
                        </a:rPr>
                        <a:t>b</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3610783"/>
                  </a:ext>
                </a:extLst>
              </a:tr>
            </a:tbl>
          </a:graphicData>
        </a:graphic>
      </p:graphicFrame>
      <p:graphicFrame>
        <p:nvGraphicFramePr>
          <p:cNvPr id="9" name="Object 8">
            <a:extLst>
              <a:ext uri="{FF2B5EF4-FFF2-40B4-BE49-F238E27FC236}">
                <a16:creationId xmlns:a16="http://schemas.microsoft.com/office/drawing/2014/main" id="{E350C5AB-9462-4360-9370-C388BAFDD4D8}"/>
              </a:ext>
            </a:extLst>
          </p:cNvPr>
          <p:cNvGraphicFramePr>
            <a:graphicFrameLocks noChangeAspect="1"/>
          </p:cNvGraphicFramePr>
          <p:nvPr>
            <p:extLst>
              <p:ext uri="{D42A27DB-BD31-4B8C-83A1-F6EECF244321}">
                <p14:modId xmlns:p14="http://schemas.microsoft.com/office/powerpoint/2010/main" val="1894088668"/>
              </p:ext>
            </p:extLst>
          </p:nvPr>
        </p:nvGraphicFramePr>
        <p:xfrm>
          <a:off x="3749936" y="2844597"/>
          <a:ext cx="641287" cy="201188"/>
        </p:xfrm>
        <a:graphic>
          <a:graphicData uri="http://schemas.openxmlformats.org/presentationml/2006/ole">
            <mc:AlternateContent xmlns:mc="http://schemas.openxmlformats.org/markup-compatibility/2006">
              <mc:Choice xmlns:v="urn:schemas-microsoft-com:vml" Requires="v">
                <p:oleObj name="Equation" r:id="rId2" imgW="647640" imgH="203040" progId="Equation.DSMT4">
                  <p:embed/>
                </p:oleObj>
              </mc:Choice>
              <mc:Fallback>
                <p:oleObj name="Equation" r:id="rId2" imgW="647640" imgH="203040" progId="Equation.DSMT4">
                  <p:embed/>
                  <p:pic>
                    <p:nvPicPr>
                      <p:cNvPr id="0" name=""/>
                      <p:cNvPicPr/>
                      <p:nvPr/>
                    </p:nvPicPr>
                    <p:blipFill>
                      <a:blip r:embed="rId3"/>
                      <a:stretch>
                        <a:fillRect/>
                      </a:stretch>
                    </p:blipFill>
                    <p:spPr>
                      <a:xfrm>
                        <a:off x="3749936" y="2844597"/>
                        <a:ext cx="641287" cy="201188"/>
                      </a:xfrm>
                      <a:prstGeom prst="rect">
                        <a:avLst/>
                      </a:prstGeom>
                    </p:spPr>
                  </p:pic>
                </p:oleObj>
              </mc:Fallback>
            </mc:AlternateContent>
          </a:graphicData>
        </a:graphic>
      </p:graphicFrame>
    </p:spTree>
    <p:extLst>
      <p:ext uri="{BB962C8B-B14F-4D97-AF65-F5344CB8AC3E}">
        <p14:creationId xmlns:p14="http://schemas.microsoft.com/office/powerpoint/2010/main" val="3331990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F8087-9231-48B5-9ECC-FF26DC6BD537}"/>
              </a:ext>
            </a:extLst>
          </p:cNvPr>
          <p:cNvSpPr>
            <a:spLocks noGrp="1"/>
          </p:cNvSpPr>
          <p:nvPr>
            <p:ph type="title"/>
          </p:nvPr>
        </p:nvSpPr>
        <p:spPr>
          <a:xfrm>
            <a:off x="457200" y="159385"/>
            <a:ext cx="8229600" cy="1398825"/>
          </a:xfrm>
        </p:spPr>
        <p:txBody>
          <a:bodyPr/>
          <a:lstStyle/>
          <a:p>
            <a:r>
              <a:rPr lang="en-US" altLang="en-US" sz="2800" dirty="0"/>
              <a:t>Table 36-3 Typical Pattern of Response to Aggregating Reagents in Qualitative Platelet Disorders</a:t>
            </a:r>
            <a:r>
              <a:rPr lang="en-US" altLang="en-US" sz="100" dirty="0"/>
              <a:t> </a:t>
            </a:r>
            <a:r>
              <a:rPr lang="en-US" altLang="en-US" sz="2800" baseline="30000" dirty="0"/>
              <a:t>a </a:t>
            </a:r>
            <a:r>
              <a:rPr lang="en-US" altLang="en-US" sz="2000" b="0" dirty="0"/>
              <a:t>(2 of 2)</a:t>
            </a:r>
            <a:endParaRPr lang="en-US" sz="2800" dirty="0"/>
          </a:p>
        </p:txBody>
      </p:sp>
      <p:sp>
        <p:nvSpPr>
          <p:cNvPr id="3" name="Content Placeholder 2">
            <a:extLst>
              <a:ext uri="{FF2B5EF4-FFF2-40B4-BE49-F238E27FC236}">
                <a16:creationId xmlns:a16="http://schemas.microsoft.com/office/drawing/2014/main" id="{5CE849C0-B7FE-4DD7-A797-EB063CD84AD6}"/>
              </a:ext>
            </a:extLst>
          </p:cNvPr>
          <p:cNvSpPr>
            <a:spLocks noGrp="1"/>
          </p:cNvSpPr>
          <p:nvPr>
            <p:ph sz="quarter" idx="13"/>
          </p:nvPr>
        </p:nvSpPr>
        <p:spPr>
          <a:xfrm>
            <a:off x="457200" y="4565521"/>
            <a:ext cx="8229600" cy="654180"/>
          </a:xfrm>
        </p:spPr>
        <p:txBody>
          <a:bodyPr/>
          <a:lstStyle/>
          <a:p>
            <a:pPr marL="432" lvl="0" indent="0">
              <a:spcBef>
                <a:spcPts val="600"/>
              </a:spcBef>
              <a:buNone/>
            </a:pPr>
            <a:r>
              <a:rPr lang="en-US" sz="1400" b="1" baseline="30000" dirty="0"/>
              <a:t>a</a:t>
            </a:r>
            <a:r>
              <a:rPr lang="en-US" sz="100" dirty="0"/>
              <a:t> </a:t>
            </a:r>
            <a:r>
              <a:rPr lang="en-US" sz="1400" dirty="0"/>
              <a:t>See Chapter 33</a:t>
            </a:r>
            <a:endParaRPr lang="en-US" sz="1400" baseline="30000" dirty="0">
              <a:solidFill>
                <a:srgbClr val="000000"/>
              </a:solidFill>
            </a:endParaRPr>
          </a:p>
          <a:p>
            <a:pPr marL="432" lvl="0" indent="0">
              <a:spcBef>
                <a:spcPts val="600"/>
              </a:spcBef>
              <a:buNone/>
            </a:pPr>
            <a:r>
              <a:rPr lang="en-US" sz="1400" b="1" baseline="30000" dirty="0">
                <a:solidFill>
                  <a:srgbClr val="000000"/>
                </a:solidFill>
              </a:rPr>
              <a:t>b</a:t>
            </a:r>
            <a:r>
              <a:rPr lang="en-US" sz="100" baseline="30000" dirty="0">
                <a:solidFill>
                  <a:srgbClr val="000000"/>
                </a:solidFill>
              </a:rPr>
              <a:t> </a:t>
            </a:r>
            <a:r>
              <a:rPr lang="en-US" sz="1400" dirty="0">
                <a:solidFill>
                  <a:srgbClr val="000000"/>
                </a:solidFill>
              </a:rPr>
              <a:t>Not applicable. Arachidonic acid evaluates the thromboxane A</a:t>
            </a:r>
            <a:r>
              <a:rPr lang="en-US" sz="1400" baseline="-25000" dirty="0">
                <a:solidFill>
                  <a:srgbClr val="000000"/>
                </a:solidFill>
              </a:rPr>
              <a:t>2 </a:t>
            </a:r>
            <a:r>
              <a:rPr lang="en-US" sz="1400" dirty="0">
                <a:solidFill>
                  <a:srgbClr val="000000"/>
                </a:solidFill>
              </a:rPr>
              <a:t>synthetic path-way.</a:t>
            </a:r>
          </a:p>
        </p:txBody>
      </p:sp>
      <p:graphicFrame>
        <p:nvGraphicFramePr>
          <p:cNvPr id="8" name="Table 7">
            <a:extLst>
              <a:ext uri="{FF2B5EF4-FFF2-40B4-BE49-F238E27FC236}">
                <a16:creationId xmlns:a16="http://schemas.microsoft.com/office/drawing/2014/main" id="{E10C0FA2-427E-421A-AFCE-042F531879DD}"/>
              </a:ext>
            </a:extLst>
          </p:cNvPr>
          <p:cNvGraphicFramePr>
            <a:graphicFrameLocks noGrp="1"/>
          </p:cNvGraphicFramePr>
          <p:nvPr>
            <p:extLst>
              <p:ext uri="{D42A27DB-BD31-4B8C-83A1-F6EECF244321}">
                <p14:modId xmlns:p14="http://schemas.microsoft.com/office/powerpoint/2010/main" val="796488897"/>
              </p:ext>
            </p:extLst>
          </p:nvPr>
        </p:nvGraphicFramePr>
        <p:xfrm>
          <a:off x="457200" y="1950071"/>
          <a:ext cx="8229600" cy="2194560"/>
        </p:xfrm>
        <a:graphic>
          <a:graphicData uri="http://schemas.openxmlformats.org/drawingml/2006/table">
            <a:tbl>
              <a:tblPr firstRow="1" bandRow="1">
                <a:tableStyleId>{2D5ABB26-0587-4C30-8999-92F81FD0307C}</a:tableStyleId>
              </a:tblPr>
              <a:tblGrid>
                <a:gridCol w="1371600">
                  <a:extLst>
                    <a:ext uri="{9D8B030D-6E8A-4147-A177-3AD203B41FA5}">
                      <a16:colId xmlns:a16="http://schemas.microsoft.com/office/drawing/2014/main" val="435916480"/>
                    </a:ext>
                  </a:extLst>
                </a:gridCol>
                <a:gridCol w="1473200">
                  <a:extLst>
                    <a:ext uri="{9D8B030D-6E8A-4147-A177-3AD203B41FA5}">
                      <a16:colId xmlns:a16="http://schemas.microsoft.com/office/drawing/2014/main" val="2382771205"/>
                    </a:ext>
                  </a:extLst>
                </a:gridCol>
                <a:gridCol w="1270000">
                  <a:extLst>
                    <a:ext uri="{9D8B030D-6E8A-4147-A177-3AD203B41FA5}">
                      <a16:colId xmlns:a16="http://schemas.microsoft.com/office/drawing/2014/main" val="1531296003"/>
                    </a:ext>
                  </a:extLst>
                </a:gridCol>
                <a:gridCol w="1219200">
                  <a:extLst>
                    <a:ext uri="{9D8B030D-6E8A-4147-A177-3AD203B41FA5}">
                      <a16:colId xmlns:a16="http://schemas.microsoft.com/office/drawing/2014/main" val="136281400"/>
                    </a:ext>
                  </a:extLst>
                </a:gridCol>
                <a:gridCol w="1524000">
                  <a:extLst>
                    <a:ext uri="{9D8B030D-6E8A-4147-A177-3AD203B41FA5}">
                      <a16:colId xmlns:a16="http://schemas.microsoft.com/office/drawing/2014/main" val="2955856053"/>
                    </a:ext>
                  </a:extLst>
                </a:gridCol>
                <a:gridCol w="1371600">
                  <a:extLst>
                    <a:ext uri="{9D8B030D-6E8A-4147-A177-3AD203B41FA5}">
                      <a16:colId xmlns:a16="http://schemas.microsoft.com/office/drawing/2014/main" val="1821766390"/>
                    </a:ext>
                  </a:extLst>
                </a:gridCol>
              </a:tblGrid>
              <a:tr h="370840">
                <a:tc>
                  <a:txBody>
                    <a:bodyPr/>
                    <a:lstStyle/>
                    <a:p>
                      <a:r>
                        <a:rPr lang="en-US" sz="1200" b="1" i="0" u="none" strike="noStrike" cap="none" dirty="0">
                          <a:solidFill>
                            <a:schemeClr val="tx1"/>
                          </a:solidFill>
                          <a:effectLst/>
                          <a:latin typeface="+mn-lt"/>
                          <a:ea typeface="+mn-ea"/>
                          <a:cs typeface="+mn-cs"/>
                          <a:sym typeface="Arial"/>
                        </a:rPr>
                        <a:t>Qualitative Platelet Disorders</a:t>
                      </a:r>
                      <a:endParaRPr lang="en-US" sz="1200" b="1" dirty="0">
                        <a:latin typeface="+mn-lt"/>
                      </a:endParaRP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i="0" u="none" strike="noStrike" cap="none" dirty="0">
                          <a:solidFill>
                            <a:schemeClr val="tx1"/>
                          </a:solidFill>
                          <a:effectLst/>
                          <a:latin typeface="+mn-lt"/>
                          <a:ea typeface="+mn-ea"/>
                          <a:cs typeface="+mn-cs"/>
                          <a:sym typeface="Arial"/>
                        </a:rPr>
                        <a:t>Aggregating Reagents Collagen</a:t>
                      </a:r>
                      <a:endParaRPr lang="en-US" sz="1200" b="1" dirty="0">
                        <a:latin typeface="+mn-lt"/>
                      </a:endParaRP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200" b="1" i="0" u="none" strike="noStrike" cap="none" dirty="0">
                          <a:solidFill>
                            <a:schemeClr val="tx1"/>
                          </a:solidFill>
                          <a:effectLst/>
                          <a:latin typeface="+mn-lt"/>
                          <a:ea typeface="+mn-ea"/>
                          <a:cs typeface="+mn-cs"/>
                          <a:sym typeface="Arial"/>
                        </a:rPr>
                        <a:t>Aggregating Reagents </a:t>
                      </a:r>
                      <a:r>
                        <a:rPr lang="en-US" sz="1200" b="1" dirty="0">
                          <a:solidFill>
                            <a:srgbClr val="000000"/>
                          </a:solidFill>
                          <a:effectLst/>
                          <a:latin typeface="+mn-lt"/>
                          <a:ea typeface="Times New Roman" panose="02020603050405020304" pitchFamily="18" charset="0"/>
                        </a:rPr>
                        <a:t>A</a:t>
                      </a:r>
                      <a:r>
                        <a:rPr lang="en-US" sz="100" b="1" baseline="0" dirty="0">
                          <a:solidFill>
                            <a:srgbClr val="000000"/>
                          </a:solidFill>
                          <a:effectLst/>
                          <a:latin typeface="+mn-lt"/>
                          <a:ea typeface="Times New Roman" panose="02020603050405020304" pitchFamily="18" charset="0"/>
                        </a:rPr>
                        <a:t> </a:t>
                      </a:r>
                      <a:r>
                        <a:rPr lang="en-US" sz="1200" b="1" dirty="0">
                          <a:solidFill>
                            <a:srgbClr val="000000"/>
                          </a:solidFill>
                          <a:effectLst/>
                          <a:latin typeface="+mn-lt"/>
                          <a:ea typeface="Times New Roman" panose="02020603050405020304" pitchFamily="18" charset="0"/>
                        </a:rPr>
                        <a:t>D</a:t>
                      </a:r>
                      <a:r>
                        <a:rPr lang="en-US" sz="100" b="1" baseline="0" dirty="0">
                          <a:solidFill>
                            <a:srgbClr val="000000"/>
                          </a:solidFill>
                          <a:effectLst/>
                          <a:latin typeface="+mn-lt"/>
                          <a:ea typeface="Times New Roman" panose="02020603050405020304" pitchFamily="18" charset="0"/>
                        </a:rPr>
                        <a:t> </a:t>
                      </a:r>
                      <a:r>
                        <a:rPr lang="en-US" sz="1200" b="1" dirty="0">
                          <a:solidFill>
                            <a:srgbClr val="000000"/>
                          </a:solidFill>
                          <a:effectLst/>
                          <a:latin typeface="+mn-lt"/>
                          <a:ea typeface="Times New Roman" panose="02020603050405020304" pitchFamily="18" charset="0"/>
                        </a:rPr>
                        <a:t>P</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200" b="1" i="0" u="none" strike="noStrike" cap="none" dirty="0">
                          <a:solidFill>
                            <a:schemeClr val="tx1"/>
                          </a:solidFill>
                          <a:effectLst/>
                          <a:latin typeface="+mn-lt"/>
                          <a:ea typeface="+mn-ea"/>
                          <a:cs typeface="+mn-cs"/>
                          <a:sym typeface="Arial"/>
                        </a:rPr>
                        <a:t>Aggregating Reagents </a:t>
                      </a:r>
                      <a:r>
                        <a:rPr lang="en-US" sz="1200" b="1" dirty="0">
                          <a:solidFill>
                            <a:srgbClr val="000000"/>
                          </a:solidFill>
                          <a:effectLst/>
                          <a:latin typeface="+mn-lt"/>
                          <a:ea typeface="Times New Roman" panose="02020603050405020304" pitchFamily="18" charset="0"/>
                        </a:rPr>
                        <a:t>Epinephrine</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200" b="1" i="0" u="none" strike="noStrike" cap="none" dirty="0">
                          <a:solidFill>
                            <a:schemeClr val="tx1"/>
                          </a:solidFill>
                          <a:effectLst/>
                          <a:latin typeface="+mn-lt"/>
                          <a:ea typeface="+mn-ea"/>
                          <a:cs typeface="+mn-cs"/>
                          <a:sym typeface="Arial"/>
                        </a:rPr>
                        <a:t>Aggregating Reagents </a:t>
                      </a:r>
                      <a:r>
                        <a:rPr lang="en-US" sz="1200" b="1" dirty="0">
                          <a:solidFill>
                            <a:srgbClr val="000000"/>
                          </a:solidFill>
                          <a:effectLst/>
                          <a:latin typeface="+mn-lt"/>
                          <a:ea typeface="Times New Roman" panose="02020603050405020304" pitchFamily="18" charset="0"/>
                        </a:rPr>
                        <a:t>Ristocetin</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200" b="1" i="0" u="none" strike="noStrike" cap="none" dirty="0">
                          <a:solidFill>
                            <a:schemeClr val="tx1"/>
                          </a:solidFill>
                          <a:effectLst/>
                          <a:latin typeface="+mn-lt"/>
                          <a:ea typeface="+mn-ea"/>
                          <a:cs typeface="+mn-cs"/>
                          <a:sym typeface="Arial"/>
                        </a:rPr>
                        <a:t>Aggregating Reagents </a:t>
                      </a:r>
                      <a:r>
                        <a:rPr lang="en-US" sz="1200" b="1" dirty="0">
                          <a:solidFill>
                            <a:srgbClr val="000000"/>
                          </a:solidFill>
                          <a:effectLst/>
                          <a:latin typeface="+mn-lt"/>
                          <a:ea typeface="Times New Roman" panose="02020603050405020304" pitchFamily="18" charset="0"/>
                        </a:rPr>
                        <a:t>Arachidonic Acid</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8169807"/>
                  </a:ext>
                </a:extLst>
              </a:tr>
              <a:tr h="370840">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Glanzmann’s thrombasthenia</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No response</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No response</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No response</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Normal</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b="1" i="0" dirty="0">
                          <a:solidFill>
                            <a:srgbClr val="000000"/>
                          </a:solidFill>
                          <a:effectLst/>
                          <a:latin typeface="+mn-lt"/>
                          <a:ea typeface="Times New Roman" panose="02020603050405020304" pitchFamily="18" charset="0"/>
                        </a:rPr>
                        <a:t>b</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1633818"/>
                  </a:ext>
                </a:extLst>
              </a:tr>
              <a:tr h="370840">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Storage pool disease</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No response</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Primary wave only</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Primary wave only</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Normal</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Normal</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2068169"/>
                  </a:ext>
                </a:extLst>
              </a:tr>
              <a:tr h="370840">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Aspirin ingestion</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No response</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Primary wave only</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Primary wave only</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Normal</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Suppressed response</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1283677"/>
                  </a:ext>
                </a:extLst>
              </a:tr>
              <a:tr h="370840">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Clopidogrel ingestion</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Normal</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No response</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Primary wave only</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Normal</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Normal</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1834774"/>
                  </a:ext>
                </a:extLst>
              </a:tr>
            </a:tbl>
          </a:graphicData>
        </a:graphic>
      </p:graphicFrame>
    </p:spTree>
    <p:extLst>
      <p:ext uri="{BB962C8B-B14F-4D97-AF65-F5344CB8AC3E}">
        <p14:creationId xmlns:p14="http://schemas.microsoft.com/office/powerpoint/2010/main" val="10925565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2BCA9-1D3C-4327-8612-F6A5B54D2605}"/>
              </a:ext>
            </a:extLst>
          </p:cNvPr>
          <p:cNvSpPr>
            <a:spLocks noGrp="1"/>
          </p:cNvSpPr>
          <p:nvPr>
            <p:ph type="title"/>
          </p:nvPr>
        </p:nvSpPr>
        <p:spPr/>
        <p:txBody>
          <a:bodyPr/>
          <a:lstStyle/>
          <a:p>
            <a:r>
              <a:rPr lang="en-US" sz="3400" dirty="0"/>
              <a:t>Figure 36-3 Platelet Aggregation Patterns in Various Disorders</a:t>
            </a:r>
          </a:p>
        </p:txBody>
      </p:sp>
      <p:pic>
        <p:nvPicPr>
          <p:cNvPr id="4" name="Picture 3" descr="Typical tracings obtained using concentrations of collagen on the far left in table a, A D P in the center table, and ristocetin in table c on the right. These illustrate the differences between platelet aggregation in normal subjects and that in patients with V W D, B S S, T S A, S P D, and aspiring ingestion and A S A’s. Impaired release of A D P accounts for the S P D and A S A defects. V W F corrects the defective ristocetin aggregation in V W D but not in B S S. A D P = adenosine diphosphate, V W D = von Willebrand disease, B S S = Bernard Soulier syndrome, T S A = thrombasthenia, S P D = storage pool disease, A S A = aspirine like disorders, V W F = von Willebrand factor.">
            <a:extLst>
              <a:ext uri="{FF2B5EF4-FFF2-40B4-BE49-F238E27FC236}">
                <a16:creationId xmlns:a16="http://schemas.microsoft.com/office/drawing/2014/main" id="{9FE01840-AA8B-4095-AE6C-E8F254D794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192731"/>
            <a:ext cx="8229600" cy="2472538"/>
          </a:xfrm>
          <a:prstGeom prst="rect">
            <a:avLst/>
          </a:prstGeom>
        </p:spPr>
      </p:pic>
    </p:spTree>
    <p:extLst>
      <p:ext uri="{BB962C8B-B14F-4D97-AF65-F5344CB8AC3E}">
        <p14:creationId xmlns:p14="http://schemas.microsoft.com/office/powerpoint/2010/main" val="22722889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05664-4F22-4312-B7FC-6BEF34C2B307}"/>
              </a:ext>
            </a:extLst>
          </p:cNvPr>
          <p:cNvSpPr>
            <a:spLocks noGrp="1"/>
          </p:cNvSpPr>
          <p:nvPr>
            <p:ph type="title"/>
          </p:nvPr>
        </p:nvSpPr>
        <p:spPr/>
        <p:txBody>
          <a:bodyPr/>
          <a:lstStyle/>
          <a:p>
            <a:r>
              <a:rPr lang="en-US" dirty="0"/>
              <a:t>Whole Blood Aggregation</a:t>
            </a:r>
          </a:p>
        </p:txBody>
      </p:sp>
      <p:sp>
        <p:nvSpPr>
          <p:cNvPr id="3" name="Content Placeholder 2">
            <a:extLst>
              <a:ext uri="{FF2B5EF4-FFF2-40B4-BE49-F238E27FC236}">
                <a16:creationId xmlns:a16="http://schemas.microsoft.com/office/drawing/2014/main" id="{029C44EC-FFB3-48BE-A3D5-B79F9CF245EF}"/>
              </a:ext>
            </a:extLst>
          </p:cNvPr>
          <p:cNvSpPr>
            <a:spLocks noGrp="1"/>
          </p:cNvSpPr>
          <p:nvPr>
            <p:ph sz="quarter" idx="13"/>
          </p:nvPr>
        </p:nvSpPr>
        <p:spPr>
          <a:xfrm>
            <a:off x="457200" y="1784926"/>
            <a:ext cx="8498114" cy="4758210"/>
          </a:xfrm>
        </p:spPr>
        <p:txBody>
          <a:bodyPr/>
          <a:lstStyle/>
          <a:p>
            <a:r>
              <a:rPr lang="en-US" altLang="en-US" dirty="0">
                <a:cs typeface="Calibri" panose="020F0502020204030204" pitchFamily="34" charset="0"/>
              </a:rPr>
              <a:t>Allows for a smaller sample size</a:t>
            </a:r>
          </a:p>
          <a:p>
            <a:r>
              <a:rPr lang="en-US" altLang="en-US" dirty="0">
                <a:cs typeface="Calibri" panose="020F0502020204030204" pitchFamily="34" charset="0"/>
              </a:rPr>
              <a:t>Assay</a:t>
            </a:r>
          </a:p>
          <a:p>
            <a:pPr lvl="1"/>
            <a:r>
              <a:rPr lang="en-US" altLang="en-US" dirty="0">
                <a:cs typeface="Calibri" panose="020F0502020204030204" pitchFamily="34" charset="0"/>
              </a:rPr>
              <a:t>Measures electrical resistance across two metal wires (probes)</a:t>
            </a:r>
          </a:p>
          <a:p>
            <a:pPr lvl="1"/>
            <a:r>
              <a:rPr lang="en-US" altLang="en-US" dirty="0">
                <a:cs typeface="Calibri" panose="020F0502020204030204" pitchFamily="34" charset="0"/>
              </a:rPr>
              <a:t>Whole blood sample exposed to small electric current-coats wire with monolayer of platelets</a:t>
            </a:r>
          </a:p>
          <a:p>
            <a:pPr lvl="1"/>
            <a:r>
              <a:rPr lang="en-US" altLang="en-US" dirty="0">
                <a:cs typeface="Calibri" panose="020F0502020204030204" pitchFamily="34" charset="0"/>
              </a:rPr>
              <a:t>Upon the addition of an agonist</a:t>
            </a:r>
          </a:p>
          <a:p>
            <a:pPr lvl="2"/>
            <a:r>
              <a:rPr lang="en-US" altLang="en-US" dirty="0">
                <a:cs typeface="Calibri" panose="020F0502020204030204" pitchFamily="34" charset="0"/>
              </a:rPr>
              <a:t>Platelets form aggregates on the probes</a:t>
            </a:r>
          </a:p>
          <a:p>
            <a:pPr lvl="2"/>
            <a:r>
              <a:rPr lang="en-US" altLang="en-US" dirty="0">
                <a:cs typeface="Calibri" panose="020F0502020204030204" pitchFamily="34" charset="0"/>
              </a:rPr>
              <a:t>Change in impedance measured as function of time</a:t>
            </a:r>
          </a:p>
          <a:p>
            <a:pPr lvl="2"/>
            <a:r>
              <a:rPr lang="en-US" altLang="en-US" dirty="0">
                <a:cs typeface="Calibri" panose="020F0502020204030204" pitchFamily="34" charset="0"/>
              </a:rPr>
              <a:t>Citrated sample challenged with ristocetin, A</a:t>
            </a:r>
            <a:r>
              <a:rPr lang="en-US" altLang="en-US" sz="100" dirty="0">
                <a:cs typeface="Calibri" panose="020F0502020204030204" pitchFamily="34" charset="0"/>
              </a:rPr>
              <a:t> </a:t>
            </a:r>
            <a:r>
              <a:rPr lang="en-US" altLang="en-US" dirty="0">
                <a:cs typeface="Calibri" panose="020F0502020204030204" pitchFamily="34" charset="0"/>
              </a:rPr>
              <a:t>D</a:t>
            </a:r>
            <a:r>
              <a:rPr lang="en-US" altLang="en-US" sz="100" dirty="0">
                <a:cs typeface="Calibri" panose="020F0502020204030204" pitchFamily="34" charset="0"/>
              </a:rPr>
              <a:t> </a:t>
            </a:r>
            <a:r>
              <a:rPr lang="en-US" altLang="en-US" dirty="0">
                <a:cs typeface="Calibri" panose="020F0502020204030204" pitchFamily="34" charset="0"/>
              </a:rPr>
              <a:t>P, collagen, A</a:t>
            </a:r>
            <a:r>
              <a:rPr lang="en-US" altLang="en-US" sz="100" dirty="0">
                <a:cs typeface="Calibri" panose="020F0502020204030204" pitchFamily="34" charset="0"/>
              </a:rPr>
              <a:t> </a:t>
            </a:r>
            <a:r>
              <a:rPr lang="en-US" altLang="en-US" dirty="0">
                <a:cs typeface="Calibri" panose="020F0502020204030204" pitchFamily="34" charset="0"/>
              </a:rPr>
              <a:t>A, thrombin</a:t>
            </a:r>
          </a:p>
        </p:txBody>
      </p:sp>
    </p:spTree>
    <p:extLst>
      <p:ext uri="{BB962C8B-B14F-4D97-AF65-F5344CB8AC3E}">
        <p14:creationId xmlns:p14="http://schemas.microsoft.com/office/powerpoint/2010/main" val="4208246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F4DA-04C2-4321-8E97-4574FF8B1769}"/>
              </a:ext>
            </a:extLst>
          </p:cNvPr>
          <p:cNvSpPr>
            <a:spLocks noGrp="1"/>
          </p:cNvSpPr>
          <p:nvPr>
            <p:ph type="title"/>
          </p:nvPr>
        </p:nvSpPr>
        <p:spPr/>
        <p:txBody>
          <a:bodyPr/>
          <a:lstStyle/>
          <a:p>
            <a:r>
              <a:rPr lang="en-US" dirty="0"/>
              <a:t>Specimen Collection </a:t>
            </a:r>
            <a:r>
              <a:rPr lang="en-US" sz="2000" b="0" dirty="0"/>
              <a:t>(2 of 8)</a:t>
            </a:r>
          </a:p>
        </p:txBody>
      </p:sp>
      <p:sp>
        <p:nvSpPr>
          <p:cNvPr id="3" name="Content Placeholder 2">
            <a:extLst>
              <a:ext uri="{FF2B5EF4-FFF2-40B4-BE49-F238E27FC236}">
                <a16:creationId xmlns:a16="http://schemas.microsoft.com/office/drawing/2014/main" id="{A6AD8DCE-71D7-4F9A-BD02-44694F435B1A}"/>
              </a:ext>
            </a:extLst>
          </p:cNvPr>
          <p:cNvSpPr>
            <a:spLocks noGrp="1"/>
          </p:cNvSpPr>
          <p:nvPr>
            <p:ph sz="quarter" idx="13"/>
          </p:nvPr>
        </p:nvSpPr>
        <p:spPr>
          <a:xfrm>
            <a:off x="457199" y="1844193"/>
            <a:ext cx="8431967" cy="4434275"/>
          </a:xfrm>
        </p:spPr>
        <p:txBody>
          <a:bodyPr/>
          <a:lstStyle/>
          <a:p>
            <a:r>
              <a:rPr lang="en-US" altLang="en-US" dirty="0">
                <a:cs typeface="Calibri" panose="020F0502020204030204" pitchFamily="34" charset="0"/>
              </a:rPr>
              <a:t>Blood collection for coagulation testing</a:t>
            </a:r>
          </a:p>
          <a:p>
            <a:pPr lvl="1"/>
            <a:r>
              <a:rPr lang="en-US" altLang="en-US" dirty="0">
                <a:cs typeface="Calibri" panose="020F0502020204030204" pitchFamily="34" charset="0"/>
              </a:rPr>
              <a:t>Two-syringe or two-tube technique</a:t>
            </a:r>
          </a:p>
          <a:p>
            <a:pPr lvl="2"/>
            <a:r>
              <a:rPr lang="en-US" altLang="en-US" dirty="0">
                <a:cs typeface="Calibri" panose="020F0502020204030204" pitchFamily="34" charset="0"/>
              </a:rPr>
              <a:t>Blood in first syringe or tube was discarded to minimize contamination with T</a:t>
            </a:r>
            <a:r>
              <a:rPr lang="en-US" altLang="en-US" sz="100" dirty="0">
                <a:cs typeface="Calibri" panose="020F0502020204030204" pitchFamily="34" charset="0"/>
              </a:rPr>
              <a:t> </a:t>
            </a:r>
            <a:r>
              <a:rPr lang="en-US" altLang="en-US" dirty="0">
                <a:cs typeface="Calibri" panose="020F0502020204030204" pitchFamily="34" charset="0"/>
              </a:rPr>
              <a:t>F</a:t>
            </a:r>
          </a:p>
          <a:p>
            <a:pPr lvl="2"/>
            <a:r>
              <a:rPr lang="en-US" altLang="en-US" dirty="0">
                <a:cs typeface="Calibri" panose="020F0502020204030204" pitchFamily="34" charset="0"/>
              </a:rPr>
              <a:t>Current guidelines no longer require discard tube for P</a:t>
            </a:r>
            <a:r>
              <a:rPr lang="en-US" altLang="en-US" sz="100" dirty="0">
                <a:cs typeface="Calibri" panose="020F0502020204030204" pitchFamily="34" charset="0"/>
              </a:rPr>
              <a:t> </a:t>
            </a:r>
            <a:r>
              <a:rPr lang="en-US" altLang="en-US" dirty="0">
                <a:cs typeface="Calibri" panose="020F0502020204030204" pitchFamily="34" charset="0"/>
              </a:rPr>
              <a:t>T and A</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T testing</a:t>
            </a:r>
          </a:p>
          <a:p>
            <a:pPr lvl="1"/>
            <a:r>
              <a:rPr lang="en-US" altLang="en-US" dirty="0">
                <a:cs typeface="Calibri" panose="020F0502020204030204" pitchFamily="34" charset="0"/>
              </a:rPr>
              <a:t>Coagulation testing tubes should not be drawn after tubes with additives (e.g., heparin or E</a:t>
            </a:r>
            <a:r>
              <a:rPr lang="en-US" altLang="en-US" sz="100" dirty="0">
                <a:cs typeface="Calibri" panose="020F0502020204030204" pitchFamily="34" charset="0"/>
              </a:rPr>
              <a:t> </a:t>
            </a:r>
            <a:r>
              <a:rPr lang="en-US" altLang="en-US" dirty="0">
                <a:cs typeface="Calibri" panose="020F0502020204030204" pitchFamily="34" charset="0"/>
              </a:rPr>
              <a:t>D</a:t>
            </a:r>
            <a:r>
              <a:rPr lang="en-US" altLang="en-US" sz="100" dirty="0">
                <a:cs typeface="Calibri" panose="020F0502020204030204" pitchFamily="34" charset="0"/>
              </a:rPr>
              <a:t> </a:t>
            </a:r>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A)</a:t>
            </a:r>
          </a:p>
          <a:p>
            <a:pPr lvl="1"/>
            <a:r>
              <a:rPr lang="en-US" altLang="en-US" dirty="0">
                <a:cs typeface="Calibri" panose="020F0502020204030204" pitchFamily="34" charset="0"/>
              </a:rPr>
              <a:t>Direct venipuncture is preferred</a:t>
            </a:r>
          </a:p>
        </p:txBody>
      </p:sp>
    </p:spTree>
    <p:extLst>
      <p:ext uri="{BB962C8B-B14F-4D97-AF65-F5344CB8AC3E}">
        <p14:creationId xmlns:p14="http://schemas.microsoft.com/office/powerpoint/2010/main" val="2806603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5A6226-8200-4465-A23A-5089924B5680}"/>
              </a:ext>
            </a:extLst>
          </p:cNvPr>
          <p:cNvSpPr>
            <a:spLocks noGrp="1"/>
          </p:cNvSpPr>
          <p:nvPr>
            <p:ph type="title"/>
          </p:nvPr>
        </p:nvSpPr>
        <p:spPr/>
        <p:txBody>
          <a:bodyPr/>
          <a:lstStyle/>
          <a:p>
            <a:r>
              <a:rPr lang="en-US" dirty="0"/>
              <a:t>Platelet Aggregometer </a:t>
            </a:r>
            <a:r>
              <a:rPr lang="en-US" sz="2000" b="0" dirty="0"/>
              <a:t>(1 of 2)</a:t>
            </a:r>
          </a:p>
        </p:txBody>
      </p:sp>
      <p:sp>
        <p:nvSpPr>
          <p:cNvPr id="6" name="Content Placeholder 5">
            <a:extLst>
              <a:ext uri="{FF2B5EF4-FFF2-40B4-BE49-F238E27FC236}">
                <a16:creationId xmlns:a16="http://schemas.microsoft.com/office/drawing/2014/main" id="{006F9023-362A-4952-9987-F2682A279C84}"/>
              </a:ext>
            </a:extLst>
          </p:cNvPr>
          <p:cNvSpPr>
            <a:spLocks noGrp="1"/>
          </p:cNvSpPr>
          <p:nvPr>
            <p:ph sz="quarter" idx="13"/>
          </p:nvPr>
        </p:nvSpPr>
        <p:spPr>
          <a:xfrm>
            <a:off x="457200" y="1844193"/>
            <a:ext cx="8229600" cy="4434275"/>
          </a:xfrm>
        </p:spPr>
        <p:txBody>
          <a:bodyPr/>
          <a:lstStyle/>
          <a:p>
            <a:r>
              <a:rPr lang="en-US" altLang="en-US" dirty="0"/>
              <a:t>Multiplate</a:t>
            </a:r>
            <a:r>
              <a:rPr lang="en-US" baseline="30000" dirty="0"/>
              <a:t>®</a:t>
            </a:r>
            <a:r>
              <a:rPr lang="en-US" altLang="en-US" dirty="0"/>
              <a:t> platelet function analyzer</a:t>
            </a:r>
          </a:p>
          <a:p>
            <a:pPr lvl="1"/>
            <a:r>
              <a:rPr lang="en-US" altLang="en-US" dirty="0"/>
              <a:t>Detects effects of antiplatelet inhibitors (aspirin, clopidogrel, and G</a:t>
            </a:r>
            <a:r>
              <a:rPr lang="en-US" altLang="en-US" sz="100" dirty="0"/>
              <a:t> </a:t>
            </a:r>
            <a:r>
              <a:rPr lang="en-US" altLang="en-US" dirty="0"/>
              <a:t>P</a:t>
            </a:r>
            <a:r>
              <a:rPr lang="en-US" altLang="en-US" sz="100" dirty="0"/>
              <a:t> </a:t>
            </a:r>
            <a:r>
              <a:rPr lang="en-US" altLang="en-US" dirty="0"/>
              <a:t>I</a:t>
            </a:r>
            <a:r>
              <a:rPr lang="en-US" altLang="en-US" sz="100" dirty="0"/>
              <a:t> </a:t>
            </a:r>
            <a:r>
              <a:rPr lang="en-US" altLang="en-US" dirty="0"/>
              <a:t>I</a:t>
            </a:r>
            <a:r>
              <a:rPr lang="en-US" altLang="en-US" sz="100" dirty="0"/>
              <a:t> </a:t>
            </a:r>
            <a:r>
              <a:rPr lang="en-US" altLang="en-US" dirty="0"/>
              <a:t>b/I</a:t>
            </a:r>
            <a:r>
              <a:rPr lang="en-US" altLang="en-US" sz="100" dirty="0"/>
              <a:t> </a:t>
            </a:r>
            <a:r>
              <a:rPr lang="en-US" altLang="en-US" dirty="0"/>
              <a:t>I</a:t>
            </a:r>
            <a:r>
              <a:rPr lang="en-US" altLang="en-US" sz="100" dirty="0"/>
              <a:t> </a:t>
            </a:r>
            <a:r>
              <a:rPr lang="en-US" altLang="en-US" dirty="0"/>
              <a:t>I</a:t>
            </a:r>
            <a:r>
              <a:rPr lang="en-US" altLang="en-US" sz="100" dirty="0"/>
              <a:t> </a:t>
            </a:r>
            <a:r>
              <a:rPr lang="en-US" altLang="en-US" dirty="0"/>
              <a:t>a)</a:t>
            </a:r>
          </a:p>
          <a:p>
            <a:pPr lvl="1"/>
            <a:r>
              <a:rPr lang="en-US" altLang="en-US" dirty="0"/>
              <a:t>Uses a disposable cuvette with two independent sensors</a:t>
            </a:r>
          </a:p>
          <a:p>
            <a:pPr lvl="1"/>
            <a:r>
              <a:rPr lang="en-US" altLang="en-US" dirty="0"/>
              <a:t>Assesses three parameters</a:t>
            </a:r>
          </a:p>
          <a:p>
            <a:pPr lvl="2"/>
            <a:r>
              <a:rPr lang="en-US" altLang="en-US" dirty="0"/>
              <a:t>Velocity of aggregation</a:t>
            </a:r>
          </a:p>
          <a:p>
            <a:pPr lvl="2"/>
            <a:r>
              <a:rPr lang="en-US" altLang="en-US" dirty="0"/>
              <a:t>Maximum aggregation</a:t>
            </a:r>
          </a:p>
          <a:p>
            <a:pPr lvl="2"/>
            <a:r>
              <a:rPr lang="en-US" altLang="en-US" dirty="0"/>
              <a:t>Area under curve (A</a:t>
            </a:r>
            <a:r>
              <a:rPr lang="en-US" altLang="en-US" sz="100" dirty="0"/>
              <a:t> </a:t>
            </a:r>
            <a:r>
              <a:rPr lang="en-US" altLang="en-US" dirty="0"/>
              <a:t>U</a:t>
            </a:r>
            <a:r>
              <a:rPr lang="en-US" altLang="en-US" sz="100" dirty="0"/>
              <a:t> </a:t>
            </a:r>
            <a:r>
              <a:rPr lang="en-US" altLang="en-US" dirty="0"/>
              <a:t>C)</a:t>
            </a:r>
          </a:p>
        </p:txBody>
      </p:sp>
    </p:spTree>
    <p:extLst>
      <p:ext uri="{BB962C8B-B14F-4D97-AF65-F5344CB8AC3E}">
        <p14:creationId xmlns:p14="http://schemas.microsoft.com/office/powerpoint/2010/main" val="3504341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5A6226-8200-4465-A23A-5089924B5680}"/>
              </a:ext>
            </a:extLst>
          </p:cNvPr>
          <p:cNvSpPr>
            <a:spLocks noGrp="1"/>
          </p:cNvSpPr>
          <p:nvPr>
            <p:ph type="title"/>
          </p:nvPr>
        </p:nvSpPr>
        <p:spPr/>
        <p:txBody>
          <a:bodyPr/>
          <a:lstStyle/>
          <a:p>
            <a:r>
              <a:rPr lang="en-US" dirty="0"/>
              <a:t>Platelet Aggregometer </a:t>
            </a:r>
            <a:r>
              <a:rPr lang="en-US" sz="2000" b="0" dirty="0"/>
              <a:t>(2 of 2)</a:t>
            </a:r>
          </a:p>
        </p:txBody>
      </p:sp>
      <p:sp>
        <p:nvSpPr>
          <p:cNvPr id="6" name="Content Placeholder 5">
            <a:extLst>
              <a:ext uri="{FF2B5EF4-FFF2-40B4-BE49-F238E27FC236}">
                <a16:creationId xmlns:a16="http://schemas.microsoft.com/office/drawing/2014/main" id="{006F9023-362A-4952-9987-F2682A279C84}"/>
              </a:ext>
            </a:extLst>
          </p:cNvPr>
          <p:cNvSpPr>
            <a:spLocks noGrp="1"/>
          </p:cNvSpPr>
          <p:nvPr>
            <p:ph sz="quarter" idx="13"/>
          </p:nvPr>
        </p:nvSpPr>
        <p:spPr>
          <a:xfrm>
            <a:off x="457200" y="1835726"/>
            <a:ext cx="8229600" cy="4434275"/>
          </a:xfrm>
        </p:spPr>
        <p:txBody>
          <a:bodyPr/>
          <a:lstStyle/>
          <a:p>
            <a:r>
              <a:rPr lang="en-US" altLang="en-US" dirty="0"/>
              <a:t>Multiplate</a:t>
            </a:r>
            <a:r>
              <a:rPr lang="en-US" baseline="30000" dirty="0"/>
              <a:t>®</a:t>
            </a:r>
            <a:r>
              <a:rPr lang="en-US" altLang="en-US" dirty="0"/>
              <a:t> platelet function analyzer</a:t>
            </a:r>
          </a:p>
          <a:p>
            <a:pPr lvl="1"/>
            <a:r>
              <a:rPr lang="en-US" altLang="en-US" dirty="0"/>
              <a:t>Calculated results expressed as mean value of parameters determined</a:t>
            </a:r>
          </a:p>
          <a:p>
            <a:pPr lvl="1"/>
            <a:r>
              <a:rPr lang="en-US" altLang="en-US" dirty="0"/>
              <a:t>Abnormal results</a:t>
            </a:r>
          </a:p>
          <a:p>
            <a:pPr lvl="2"/>
            <a:r>
              <a:rPr lang="en-US" altLang="en-US" dirty="0"/>
              <a:t>Could indicate that antiplatelet treatment needs to be modified</a:t>
            </a:r>
          </a:p>
        </p:txBody>
      </p:sp>
    </p:spTree>
    <p:extLst>
      <p:ext uri="{BB962C8B-B14F-4D97-AF65-F5344CB8AC3E}">
        <p14:creationId xmlns:p14="http://schemas.microsoft.com/office/powerpoint/2010/main" val="39427767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F227E-A805-4170-9024-33ECA9152899}"/>
              </a:ext>
            </a:extLst>
          </p:cNvPr>
          <p:cNvSpPr>
            <a:spLocks noGrp="1"/>
          </p:cNvSpPr>
          <p:nvPr>
            <p:ph type="title"/>
          </p:nvPr>
        </p:nvSpPr>
        <p:spPr/>
        <p:txBody>
          <a:bodyPr/>
          <a:lstStyle/>
          <a:p>
            <a:r>
              <a:rPr lang="en-US" dirty="0"/>
              <a:t>Additional Tests Evaluating Platelets</a:t>
            </a:r>
          </a:p>
        </p:txBody>
      </p:sp>
      <p:sp>
        <p:nvSpPr>
          <p:cNvPr id="3" name="Content Placeholder 2">
            <a:extLst>
              <a:ext uri="{FF2B5EF4-FFF2-40B4-BE49-F238E27FC236}">
                <a16:creationId xmlns:a16="http://schemas.microsoft.com/office/drawing/2014/main" id="{E5F316B2-923C-4278-840B-8548DCCC4A12}"/>
              </a:ext>
            </a:extLst>
          </p:cNvPr>
          <p:cNvSpPr>
            <a:spLocks noGrp="1"/>
          </p:cNvSpPr>
          <p:nvPr>
            <p:ph sz="quarter" idx="13"/>
          </p:nvPr>
        </p:nvSpPr>
        <p:spPr>
          <a:xfrm>
            <a:off x="457200" y="1824034"/>
            <a:ext cx="8229600" cy="4818595"/>
          </a:xfrm>
        </p:spPr>
        <p:txBody>
          <a:bodyPr/>
          <a:lstStyle/>
          <a:p>
            <a:r>
              <a:rPr lang="en-US" altLang="en-US" dirty="0">
                <a:cs typeface="Calibri" panose="020F0502020204030204" pitchFamily="34" charset="0"/>
              </a:rPr>
              <a:t>Flow cytometry</a:t>
            </a:r>
          </a:p>
          <a:p>
            <a:pPr lvl="1"/>
            <a:r>
              <a:rPr lang="en-US" altLang="en-US" dirty="0">
                <a:cs typeface="Calibri" panose="020F0502020204030204" pitchFamily="34" charset="0"/>
              </a:rPr>
              <a:t>Monoclonal antibodies directed against glycoproteins on platelets</a:t>
            </a:r>
          </a:p>
          <a:p>
            <a:pPr lvl="2"/>
            <a:r>
              <a:rPr lang="en-US" altLang="en-US" dirty="0">
                <a:cs typeface="Calibri" panose="020F0502020204030204" pitchFamily="34" charset="0"/>
              </a:rPr>
              <a:t>G</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b/I</a:t>
            </a:r>
            <a:r>
              <a:rPr lang="en-US" altLang="en-US" sz="100" dirty="0">
                <a:cs typeface="Calibri" panose="020F0502020204030204" pitchFamily="34" charset="0"/>
              </a:rPr>
              <a:t> </a:t>
            </a:r>
            <a:r>
              <a:rPr lang="en-US" altLang="en-US" dirty="0">
                <a:cs typeface="Calibri" panose="020F0502020204030204" pitchFamily="34" charset="0"/>
              </a:rPr>
              <a:t>X (B</a:t>
            </a:r>
            <a:r>
              <a:rPr lang="en-US" altLang="en-US" sz="100" dirty="0">
                <a:cs typeface="Calibri" panose="020F0502020204030204" pitchFamily="34" charset="0"/>
              </a:rPr>
              <a:t> </a:t>
            </a:r>
            <a:r>
              <a:rPr lang="en-US" altLang="en-US" dirty="0">
                <a:cs typeface="Calibri" panose="020F0502020204030204" pitchFamily="34" charset="0"/>
              </a:rPr>
              <a:t>S</a:t>
            </a:r>
            <a:r>
              <a:rPr lang="en-US" altLang="en-US" sz="100" dirty="0">
                <a:cs typeface="Calibri" panose="020F0502020204030204" pitchFamily="34" charset="0"/>
              </a:rPr>
              <a:t> </a:t>
            </a:r>
            <a:r>
              <a:rPr lang="en-US" altLang="en-US" dirty="0">
                <a:cs typeface="Calibri" panose="020F0502020204030204" pitchFamily="34" charset="0"/>
              </a:rPr>
              <a:t>S)</a:t>
            </a:r>
          </a:p>
          <a:p>
            <a:pPr lvl="2"/>
            <a:r>
              <a:rPr lang="en-US" altLang="en-US" dirty="0">
                <a:cs typeface="Calibri" panose="020F0502020204030204" pitchFamily="34" charset="0"/>
              </a:rPr>
              <a:t>G</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b/I</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a (Glanzmann’s thrombasthenia)</a:t>
            </a:r>
          </a:p>
          <a:p>
            <a:pPr lvl="1"/>
            <a:r>
              <a:rPr lang="en-US" altLang="en-US" dirty="0">
                <a:cs typeface="Calibri" panose="020F0502020204030204" pitchFamily="34" charset="0"/>
              </a:rPr>
              <a:t>Presence and function can be evaluated</a:t>
            </a:r>
          </a:p>
          <a:p>
            <a:pPr lvl="1"/>
            <a:r>
              <a:rPr lang="en-US" altLang="en-US" dirty="0">
                <a:cs typeface="Calibri" panose="020F0502020204030204" pitchFamily="34" charset="0"/>
              </a:rPr>
              <a:t>Vasodilator-stimulated phosphoprotein (V</a:t>
            </a:r>
            <a:r>
              <a:rPr lang="en-US" altLang="en-US" sz="100" dirty="0">
                <a:cs typeface="Calibri" panose="020F0502020204030204" pitchFamily="34" charset="0"/>
              </a:rPr>
              <a:t> </a:t>
            </a:r>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S</a:t>
            </a:r>
            <a:r>
              <a:rPr lang="en-US" altLang="en-US" sz="100" dirty="0">
                <a:cs typeface="Calibri" panose="020F0502020204030204" pitchFamily="34" charset="0"/>
              </a:rPr>
              <a:t> </a:t>
            </a:r>
            <a:r>
              <a:rPr lang="en-US" altLang="en-US" dirty="0">
                <a:cs typeface="Calibri" panose="020F0502020204030204" pitchFamily="34" charset="0"/>
              </a:rPr>
              <a:t>P) phosphorylation</a:t>
            </a:r>
          </a:p>
          <a:p>
            <a:pPr lvl="2"/>
            <a:r>
              <a:rPr lang="en-US" altLang="en-US" dirty="0">
                <a:cs typeface="Calibri" panose="020F0502020204030204" pitchFamily="34" charset="0"/>
              </a:rPr>
              <a:t>Clopidigrel resistance</a:t>
            </a:r>
          </a:p>
          <a:p>
            <a:r>
              <a:rPr lang="en-US" altLang="en-US" dirty="0">
                <a:cs typeface="Calibri" panose="020F0502020204030204" pitchFamily="34" charset="0"/>
              </a:rPr>
              <a:t>Clot retraction (rarely performed)</a:t>
            </a:r>
          </a:p>
          <a:p>
            <a:pPr lvl="1"/>
            <a:r>
              <a:rPr lang="en-US" altLang="en-US" dirty="0">
                <a:cs typeface="Calibri" panose="020F0502020204030204" pitchFamily="34" charset="0"/>
              </a:rPr>
              <a:t>Function of activated platelets</a:t>
            </a:r>
          </a:p>
        </p:txBody>
      </p:sp>
    </p:spTree>
    <p:extLst>
      <p:ext uri="{BB962C8B-B14F-4D97-AF65-F5344CB8AC3E}">
        <p14:creationId xmlns:p14="http://schemas.microsoft.com/office/powerpoint/2010/main" val="14818187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D3B20-D05E-4712-B2A5-AFCD1E00B361}"/>
              </a:ext>
            </a:extLst>
          </p:cNvPr>
          <p:cNvSpPr>
            <a:spLocks noGrp="1"/>
          </p:cNvSpPr>
          <p:nvPr>
            <p:ph type="ctrTitle"/>
          </p:nvPr>
        </p:nvSpPr>
        <p:spPr/>
        <p:txBody>
          <a:bodyPr>
            <a:normAutofit fontScale="90000"/>
          </a:bodyPr>
          <a:lstStyle/>
          <a:p>
            <a:r>
              <a:rPr lang="en-US" dirty="0"/>
              <a:t>Laboratory Investigation of Secondary Hemostasis</a:t>
            </a:r>
          </a:p>
        </p:txBody>
      </p:sp>
    </p:spTree>
    <p:extLst>
      <p:ext uri="{BB962C8B-B14F-4D97-AF65-F5344CB8AC3E}">
        <p14:creationId xmlns:p14="http://schemas.microsoft.com/office/powerpoint/2010/main" val="6396708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CF790-88D8-4D33-89D0-39B9DDEF09A1}"/>
              </a:ext>
            </a:extLst>
          </p:cNvPr>
          <p:cNvSpPr>
            <a:spLocks noGrp="1"/>
          </p:cNvSpPr>
          <p:nvPr>
            <p:ph type="title"/>
          </p:nvPr>
        </p:nvSpPr>
        <p:spPr>
          <a:xfrm>
            <a:off x="457200" y="215371"/>
            <a:ext cx="8229600" cy="1219729"/>
          </a:xfrm>
        </p:spPr>
        <p:txBody>
          <a:bodyPr/>
          <a:lstStyle/>
          <a:p>
            <a:r>
              <a:rPr lang="en-US" sz="2600" dirty="0"/>
              <a:t>Table 36-4 Laboratory Tests in Preterm and Term Infants as Compared with Those of Adults and Older Children</a:t>
            </a:r>
          </a:p>
        </p:txBody>
      </p:sp>
      <p:sp>
        <p:nvSpPr>
          <p:cNvPr id="3" name="Content Placeholder 2">
            <a:extLst>
              <a:ext uri="{FF2B5EF4-FFF2-40B4-BE49-F238E27FC236}">
                <a16:creationId xmlns:a16="http://schemas.microsoft.com/office/drawing/2014/main" id="{ADF7A2E9-76FE-4C15-BA1D-71A48FF00AA4}"/>
              </a:ext>
            </a:extLst>
          </p:cNvPr>
          <p:cNvSpPr>
            <a:spLocks noGrp="1"/>
          </p:cNvSpPr>
          <p:nvPr>
            <p:ph sz="quarter" idx="13"/>
          </p:nvPr>
        </p:nvSpPr>
        <p:spPr>
          <a:xfrm>
            <a:off x="457200" y="5615183"/>
            <a:ext cx="8229600" cy="509572"/>
          </a:xfrm>
        </p:spPr>
        <p:txBody>
          <a:bodyPr/>
          <a:lstStyle/>
          <a:p>
            <a:pPr marL="432" indent="0">
              <a:buNone/>
            </a:pPr>
            <a:r>
              <a:rPr lang="en-US" sz="1400" dirty="0"/>
              <a:t>P</a:t>
            </a:r>
            <a:r>
              <a:rPr lang="en-US" sz="100" dirty="0"/>
              <a:t> </a:t>
            </a:r>
            <a:r>
              <a:rPr lang="en-US" sz="1400" dirty="0"/>
              <a:t>T, prothrombin time; A</a:t>
            </a:r>
            <a:r>
              <a:rPr lang="en-US" sz="100" dirty="0"/>
              <a:t> </a:t>
            </a:r>
            <a:r>
              <a:rPr lang="en-US" sz="1400" dirty="0"/>
              <a:t>P</a:t>
            </a:r>
            <a:r>
              <a:rPr lang="en-US" sz="100" dirty="0"/>
              <a:t> </a:t>
            </a:r>
            <a:r>
              <a:rPr lang="en-US" sz="1400" dirty="0"/>
              <a:t>T</a:t>
            </a:r>
            <a:r>
              <a:rPr lang="en-US" sz="100" dirty="0"/>
              <a:t> </a:t>
            </a:r>
            <a:r>
              <a:rPr lang="en-US" sz="1400" dirty="0"/>
              <a:t>T, activated partial hromboplastin time; T</a:t>
            </a:r>
            <a:r>
              <a:rPr lang="en-US" sz="100" dirty="0"/>
              <a:t> </a:t>
            </a:r>
            <a:r>
              <a:rPr lang="en-US" sz="1400" dirty="0"/>
              <a:t>T, thrombin time; F</a:t>
            </a:r>
            <a:r>
              <a:rPr lang="en-US" sz="100" dirty="0"/>
              <a:t> </a:t>
            </a:r>
            <a:r>
              <a:rPr lang="en-US" sz="1400" dirty="0"/>
              <a:t>D</a:t>
            </a:r>
            <a:r>
              <a:rPr lang="en-US" sz="100" dirty="0"/>
              <a:t> </a:t>
            </a:r>
            <a:r>
              <a:rPr lang="en-US" sz="1400" dirty="0"/>
              <a:t>P, fibrin degradation products</a:t>
            </a:r>
          </a:p>
        </p:txBody>
      </p:sp>
      <p:graphicFrame>
        <p:nvGraphicFramePr>
          <p:cNvPr id="4" name="Table 3">
            <a:extLst>
              <a:ext uri="{FF2B5EF4-FFF2-40B4-BE49-F238E27FC236}">
                <a16:creationId xmlns:a16="http://schemas.microsoft.com/office/drawing/2014/main" id="{B62E69F9-D619-458F-8A52-B69BB5245B0B}"/>
              </a:ext>
            </a:extLst>
          </p:cNvPr>
          <p:cNvGraphicFramePr>
            <a:graphicFrameLocks noGrp="1"/>
          </p:cNvGraphicFramePr>
          <p:nvPr>
            <p:extLst>
              <p:ext uri="{D42A27DB-BD31-4B8C-83A1-F6EECF244321}">
                <p14:modId xmlns:p14="http://schemas.microsoft.com/office/powerpoint/2010/main" val="3769813872"/>
              </p:ext>
            </p:extLst>
          </p:nvPr>
        </p:nvGraphicFramePr>
        <p:xfrm>
          <a:off x="348342" y="1807029"/>
          <a:ext cx="8338458" cy="3615151"/>
        </p:xfrm>
        <a:graphic>
          <a:graphicData uri="http://schemas.openxmlformats.org/drawingml/2006/table">
            <a:tbl>
              <a:tblPr firstRow="1" bandRow="1">
                <a:tableStyleId>{2D5ABB26-0587-4C30-8999-92F81FD0307C}</a:tableStyleId>
              </a:tblPr>
              <a:tblGrid>
                <a:gridCol w="1389743">
                  <a:extLst>
                    <a:ext uri="{9D8B030D-6E8A-4147-A177-3AD203B41FA5}">
                      <a16:colId xmlns:a16="http://schemas.microsoft.com/office/drawing/2014/main" val="3925519034"/>
                    </a:ext>
                  </a:extLst>
                </a:gridCol>
                <a:gridCol w="1389743">
                  <a:extLst>
                    <a:ext uri="{9D8B030D-6E8A-4147-A177-3AD203B41FA5}">
                      <a16:colId xmlns:a16="http://schemas.microsoft.com/office/drawing/2014/main" val="603950273"/>
                    </a:ext>
                  </a:extLst>
                </a:gridCol>
                <a:gridCol w="1389743">
                  <a:extLst>
                    <a:ext uri="{9D8B030D-6E8A-4147-A177-3AD203B41FA5}">
                      <a16:colId xmlns:a16="http://schemas.microsoft.com/office/drawing/2014/main" val="4201134894"/>
                    </a:ext>
                  </a:extLst>
                </a:gridCol>
                <a:gridCol w="1498601">
                  <a:extLst>
                    <a:ext uri="{9D8B030D-6E8A-4147-A177-3AD203B41FA5}">
                      <a16:colId xmlns:a16="http://schemas.microsoft.com/office/drawing/2014/main" val="4151901704"/>
                    </a:ext>
                  </a:extLst>
                </a:gridCol>
                <a:gridCol w="1280885">
                  <a:extLst>
                    <a:ext uri="{9D8B030D-6E8A-4147-A177-3AD203B41FA5}">
                      <a16:colId xmlns:a16="http://schemas.microsoft.com/office/drawing/2014/main" val="3132189034"/>
                    </a:ext>
                  </a:extLst>
                </a:gridCol>
                <a:gridCol w="1389743">
                  <a:extLst>
                    <a:ext uri="{9D8B030D-6E8A-4147-A177-3AD203B41FA5}">
                      <a16:colId xmlns:a16="http://schemas.microsoft.com/office/drawing/2014/main" val="203942190"/>
                    </a:ext>
                  </a:extLst>
                </a:gridCol>
              </a:tblGrid>
              <a:tr h="370840">
                <a:tc>
                  <a:txBody>
                    <a:bodyPr/>
                    <a:lstStyle/>
                    <a:p>
                      <a:pPr marL="0" marR="0">
                        <a:spcBef>
                          <a:spcPts val="0"/>
                        </a:spcBef>
                        <a:spcAft>
                          <a:spcPts val="600"/>
                        </a:spcAft>
                        <a:tabLst>
                          <a:tab pos="1401445" algn="l"/>
                          <a:tab pos="2957830" algn="l"/>
                        </a:tabLst>
                      </a:pPr>
                      <a:r>
                        <a:rPr lang="en-US" sz="1400" b="1" dirty="0">
                          <a:solidFill>
                            <a:srgbClr val="000000"/>
                          </a:solidFill>
                          <a:effectLst/>
                          <a:latin typeface="+mn-lt"/>
                          <a:ea typeface="Times New Roman" panose="02020603050405020304" pitchFamily="18" charset="0"/>
                          <a:cs typeface="Times New Roman" panose="02020603050405020304" pitchFamily="18" charset="0"/>
                        </a:rPr>
                        <a:t>Test</a:t>
                      </a:r>
                    </a:p>
                  </a:txBody>
                  <a:tcPr marL="68580" marR="68580" marT="68400" marB="68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400" b="1" dirty="0">
                          <a:solidFill>
                            <a:srgbClr val="000000"/>
                          </a:solidFill>
                          <a:effectLst/>
                          <a:latin typeface="+mn-lt"/>
                          <a:ea typeface="Times New Roman" panose="02020603050405020304" pitchFamily="18" charset="0"/>
                          <a:cs typeface="Times New Roman" panose="02020603050405020304" pitchFamily="18" charset="0"/>
                        </a:rPr>
                        <a:t>Preterm Infant (28-31 weeks) (Day 1)</a:t>
                      </a:r>
                    </a:p>
                  </a:txBody>
                  <a:tcPr marL="68580" marR="68580" marT="68400" marB="68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400" b="1" dirty="0">
                          <a:solidFill>
                            <a:srgbClr val="000000"/>
                          </a:solidFill>
                          <a:effectLst/>
                          <a:latin typeface="+mn-lt"/>
                          <a:ea typeface="Times New Roman" panose="02020603050405020304" pitchFamily="18" charset="0"/>
                          <a:cs typeface="Times New Roman" panose="02020603050405020304" pitchFamily="18" charset="0"/>
                        </a:rPr>
                        <a:t>Preterm Infant (32-36 weeks) (Day 1)</a:t>
                      </a:r>
                    </a:p>
                  </a:txBody>
                  <a:tcPr marL="68580" marR="68580" marT="68400" marB="68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400" b="1" dirty="0">
                          <a:solidFill>
                            <a:srgbClr val="000000"/>
                          </a:solidFill>
                          <a:effectLst/>
                          <a:latin typeface="+mn-lt"/>
                          <a:ea typeface="Times New Roman" panose="02020603050405020304" pitchFamily="18" charset="0"/>
                          <a:cs typeface="Times New Roman" panose="02020603050405020304" pitchFamily="18" charset="0"/>
                        </a:rPr>
                        <a:t>Term Infant (37-41 weeks) (Day 1)</a:t>
                      </a:r>
                    </a:p>
                  </a:txBody>
                  <a:tcPr marL="68580" marR="68580" marT="68400" marB="68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400" b="1" dirty="0">
                          <a:solidFill>
                            <a:srgbClr val="000000"/>
                          </a:solidFill>
                          <a:effectLst/>
                          <a:latin typeface="+mn-lt"/>
                          <a:ea typeface="Times New Roman" panose="02020603050405020304" pitchFamily="18" charset="0"/>
                          <a:cs typeface="Times New Roman" panose="02020603050405020304" pitchFamily="18" charset="0"/>
                        </a:rPr>
                        <a:t>Adults and Older Children</a:t>
                      </a:r>
                    </a:p>
                  </a:txBody>
                  <a:tcPr marL="68580" marR="68580" marT="68400" marB="68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400" b="1" dirty="0">
                          <a:solidFill>
                            <a:srgbClr val="000000"/>
                          </a:solidFill>
                          <a:effectLst/>
                          <a:latin typeface="+mn-lt"/>
                          <a:ea typeface="Times New Roman" panose="02020603050405020304" pitchFamily="18" charset="0"/>
                          <a:cs typeface="Times New Roman" panose="02020603050405020304" pitchFamily="18" charset="0"/>
                        </a:rPr>
                        <a:t>Age Adult Level Reached</a:t>
                      </a:r>
                    </a:p>
                  </a:txBody>
                  <a:tcPr marL="68580" marR="68580" marT="68400" marB="68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8484927"/>
                  </a:ext>
                </a:extLst>
              </a:tr>
              <a:tr h="598711">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Platelet count</a:t>
                      </a:r>
                    </a:p>
                    <a:p>
                      <a:pPr marL="0" marR="0">
                        <a:spcBef>
                          <a:spcPts val="0"/>
                        </a:spcBef>
                        <a:spcAft>
                          <a:spcPts val="600"/>
                        </a:spcAft>
                        <a:tabLst>
                          <a:tab pos="1193800" algn="l"/>
                          <a:tab pos="2641600" algn="l"/>
                        </a:tabLst>
                      </a:pPr>
                      <a:r>
                        <a:rPr lang="en-US" sz="600" dirty="0">
                          <a:solidFill>
                            <a:schemeClr val="bg1"/>
                          </a:solidFill>
                          <a:effectLst/>
                          <a:latin typeface="+mn-lt"/>
                          <a:ea typeface="Times New Roman" panose="02020603050405020304" pitchFamily="18" charset="0"/>
                          <a:cs typeface="Times New Roman" panose="02020603050405020304" pitchFamily="18" charset="0"/>
                        </a:rPr>
                        <a:t>times 10 cubed per microlitre</a:t>
                      </a:r>
                    </a:p>
                  </a:txBody>
                  <a:tcPr marL="68580" marR="68580" marT="68400" marB="68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150-430</a:t>
                      </a:r>
                    </a:p>
                  </a:txBody>
                  <a:tcPr marL="68580" marR="68580" marT="68400" marB="68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150-430</a:t>
                      </a:r>
                    </a:p>
                  </a:txBody>
                  <a:tcPr marL="68580" marR="68580" marT="68400" marB="68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174-456</a:t>
                      </a:r>
                    </a:p>
                  </a:txBody>
                  <a:tcPr marL="68580" marR="68580" marT="68400" marB="68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150-450</a:t>
                      </a:r>
                    </a:p>
                  </a:txBody>
                  <a:tcPr marL="68580" marR="68580" marT="68400" marB="68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Before birth</a:t>
                      </a:r>
                    </a:p>
                  </a:txBody>
                  <a:tcPr marL="68580" marR="68580" marT="68400" marB="68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0362199"/>
                  </a:ext>
                </a:extLst>
              </a:tr>
              <a:tr h="370840">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Platelet aggregation</a:t>
                      </a:r>
                    </a:p>
                  </a:txBody>
                  <a:tcPr marL="68580" marR="68580" marT="68400" marB="68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Abnormal</a:t>
                      </a:r>
                    </a:p>
                  </a:txBody>
                  <a:tcPr marL="68580" marR="68580" marT="68400" marB="68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Abnormal</a:t>
                      </a:r>
                    </a:p>
                  </a:txBody>
                  <a:tcPr marL="68580" marR="68580" marT="68400" marB="68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Abnormal</a:t>
                      </a:r>
                    </a:p>
                  </a:txBody>
                  <a:tcPr marL="68580" marR="68580" marT="68400" marB="68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Normal</a:t>
                      </a:r>
                    </a:p>
                  </a:txBody>
                  <a:tcPr marL="68580" marR="68580" marT="68400" marB="68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One month</a:t>
                      </a:r>
                    </a:p>
                  </a:txBody>
                  <a:tcPr marL="68580" marR="68580" marT="68400" marB="68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5036546"/>
                  </a:ext>
                </a:extLst>
              </a:tr>
              <a:tr h="370840">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T, sec</a:t>
                      </a:r>
                    </a:p>
                  </a:txBody>
                  <a:tcPr marL="68580" marR="68580" marT="68400" marB="68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14.6-16.9</a:t>
                      </a:r>
                    </a:p>
                  </a:txBody>
                  <a:tcPr marL="68580" marR="68580" marT="68400" marB="68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10.6-16.2</a:t>
                      </a:r>
                    </a:p>
                  </a:txBody>
                  <a:tcPr marL="68580" marR="68580" marT="68400" marB="68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10.1-15.9</a:t>
                      </a:r>
                    </a:p>
                  </a:txBody>
                  <a:tcPr marL="68580" marR="68580" marT="68400" marB="68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10.8-13.9</a:t>
                      </a:r>
                    </a:p>
                  </a:txBody>
                  <a:tcPr marL="68580" marR="68580" marT="68400" marB="68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Comparable at birth</a:t>
                      </a:r>
                    </a:p>
                  </a:txBody>
                  <a:tcPr marL="68580" marR="68580" marT="68400" marB="68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8341035"/>
                  </a:ext>
                </a:extLst>
              </a:tr>
              <a:tr h="370840">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A</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T</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T, sec</a:t>
                      </a:r>
                    </a:p>
                  </a:txBody>
                  <a:tcPr marL="68580" marR="68580" marT="68400" marB="68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80-168</a:t>
                      </a:r>
                    </a:p>
                  </a:txBody>
                  <a:tcPr marL="68580" marR="68580" marT="68400" marB="68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27.5-79.4</a:t>
                      </a:r>
                    </a:p>
                  </a:txBody>
                  <a:tcPr marL="68580" marR="68580" marT="68400" marB="68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31.3-54.5</a:t>
                      </a:r>
                    </a:p>
                  </a:txBody>
                  <a:tcPr marL="68580" marR="68580" marT="68400" marB="68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26.6-40.3</a:t>
                      </a:r>
                    </a:p>
                  </a:txBody>
                  <a:tcPr marL="68580" marR="68580" marT="68400" marB="68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By 6 months</a:t>
                      </a:r>
                    </a:p>
                  </a:txBody>
                  <a:tcPr marL="68580" marR="68580" marT="68400" marB="68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1512569"/>
                  </a:ext>
                </a:extLst>
              </a:tr>
              <a:tr h="370840">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T</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T, sec</a:t>
                      </a:r>
                    </a:p>
                  </a:txBody>
                  <a:tcPr marL="68580" marR="68580" marT="68400" marB="68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 </a:t>
                      </a:r>
                      <a:r>
                        <a:rPr lang="en-US" sz="1400" b="0" dirty="0">
                          <a:solidFill>
                            <a:schemeClr val="bg1"/>
                          </a:solidFill>
                          <a:effectLst/>
                          <a:latin typeface="+mn-lt"/>
                          <a:ea typeface="Times New Roman" panose="02020603050405020304" pitchFamily="18" charset="0"/>
                          <a:cs typeface="Times New Roman" panose="02020603050405020304" pitchFamily="18" charset="0"/>
                        </a:rPr>
                        <a:t>Blank</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68400" marB="68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19.0-30.4</a:t>
                      </a:r>
                    </a:p>
                  </a:txBody>
                  <a:tcPr marL="68580" marR="68580" marT="68400" marB="68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23.5 ± 2.38</a:t>
                      </a:r>
                    </a:p>
                  </a:txBody>
                  <a:tcPr marL="68580" marR="68580" marT="68400" marB="68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19.7-30.3</a:t>
                      </a:r>
                    </a:p>
                  </a:txBody>
                  <a:tcPr marL="68580" marR="68580" marT="68400" marB="68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At birth</a:t>
                      </a:r>
                    </a:p>
                  </a:txBody>
                  <a:tcPr marL="68580" marR="68580" marT="68400" marB="68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4226492"/>
                  </a:ext>
                </a:extLst>
              </a:tr>
              <a:tr h="370840">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F</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D</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P</a:t>
                      </a:r>
                    </a:p>
                  </a:txBody>
                  <a:tcPr marL="68580" marR="68580" marT="68400" marB="68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 </a:t>
                      </a:r>
                      <a:r>
                        <a:rPr lang="en-US" sz="1400" b="0" dirty="0">
                          <a:solidFill>
                            <a:schemeClr val="bg1"/>
                          </a:solidFill>
                          <a:effectLst/>
                          <a:latin typeface="+mn-lt"/>
                          <a:ea typeface="Times New Roman" panose="02020603050405020304" pitchFamily="18" charset="0"/>
                          <a:cs typeface="Times New Roman" panose="02020603050405020304" pitchFamily="18" charset="0"/>
                        </a:rPr>
                        <a:t>Blank</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68400" marB="68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Normal</a:t>
                      </a:r>
                    </a:p>
                  </a:txBody>
                  <a:tcPr marL="68580" marR="68580" marT="68400" marB="68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Normal</a:t>
                      </a:r>
                    </a:p>
                  </a:txBody>
                  <a:tcPr marL="68580" marR="68580" marT="68400" marB="68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Normal</a:t>
                      </a:r>
                    </a:p>
                  </a:txBody>
                  <a:tcPr marL="68580" marR="68580" marT="68400" marB="68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Before birth</a:t>
                      </a:r>
                    </a:p>
                  </a:txBody>
                  <a:tcPr marL="68580" marR="68580" marT="68400" marB="68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3731151"/>
                  </a:ext>
                </a:extLst>
              </a:tr>
            </a:tbl>
          </a:graphicData>
        </a:graphic>
      </p:graphicFrame>
      <p:graphicFrame>
        <p:nvGraphicFramePr>
          <p:cNvPr id="5" name="Object 4">
            <a:extLst>
              <a:ext uri="{FF2B5EF4-FFF2-40B4-BE49-F238E27FC236}">
                <a16:creationId xmlns:a16="http://schemas.microsoft.com/office/drawing/2014/main" id="{217397C8-BC1B-40ED-A187-994BE8AE1C5E}"/>
              </a:ext>
            </a:extLst>
          </p:cNvPr>
          <p:cNvGraphicFramePr>
            <a:graphicFrameLocks noChangeAspect="1"/>
          </p:cNvGraphicFramePr>
          <p:nvPr>
            <p:extLst>
              <p:ext uri="{D42A27DB-BD31-4B8C-83A1-F6EECF244321}">
                <p14:modId xmlns:p14="http://schemas.microsoft.com/office/powerpoint/2010/main" val="375365338"/>
              </p:ext>
            </p:extLst>
          </p:nvPr>
        </p:nvGraphicFramePr>
        <p:xfrm>
          <a:off x="528319" y="2802824"/>
          <a:ext cx="845185" cy="245872"/>
        </p:xfrm>
        <a:graphic>
          <a:graphicData uri="http://schemas.openxmlformats.org/presentationml/2006/ole">
            <mc:AlternateContent xmlns:mc="http://schemas.openxmlformats.org/markup-compatibility/2006">
              <mc:Choice xmlns:v="urn:schemas-microsoft-com:vml" Requires="v">
                <p:oleObj name="Equation" r:id="rId2" imgW="698400" imgH="203040" progId="Equation.DSMT4">
                  <p:embed/>
                </p:oleObj>
              </mc:Choice>
              <mc:Fallback>
                <p:oleObj name="Equation" r:id="rId2" imgW="698400" imgH="203040" progId="Equation.DSMT4">
                  <p:embed/>
                  <p:pic>
                    <p:nvPicPr>
                      <p:cNvPr id="0" name=""/>
                      <p:cNvPicPr/>
                      <p:nvPr/>
                    </p:nvPicPr>
                    <p:blipFill>
                      <a:blip r:embed="rId3"/>
                      <a:stretch>
                        <a:fillRect/>
                      </a:stretch>
                    </p:blipFill>
                    <p:spPr>
                      <a:xfrm>
                        <a:off x="528319" y="2802824"/>
                        <a:ext cx="845185" cy="245872"/>
                      </a:xfrm>
                      <a:prstGeom prst="rect">
                        <a:avLst/>
                      </a:prstGeom>
                    </p:spPr>
                  </p:pic>
                </p:oleObj>
              </mc:Fallback>
            </mc:AlternateContent>
          </a:graphicData>
        </a:graphic>
      </p:graphicFrame>
    </p:spTree>
    <p:extLst>
      <p:ext uri="{BB962C8B-B14F-4D97-AF65-F5344CB8AC3E}">
        <p14:creationId xmlns:p14="http://schemas.microsoft.com/office/powerpoint/2010/main" val="31629961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38E68-EF0A-4A33-BDAF-CF2109091322}"/>
              </a:ext>
            </a:extLst>
          </p:cNvPr>
          <p:cNvSpPr>
            <a:spLocks noGrp="1"/>
          </p:cNvSpPr>
          <p:nvPr>
            <p:ph type="title"/>
          </p:nvPr>
        </p:nvSpPr>
        <p:spPr/>
        <p:txBody>
          <a:bodyPr/>
          <a:lstStyle/>
          <a:p>
            <a:r>
              <a:rPr lang="en-US" sz="3400" dirty="0"/>
              <a:t>Introduction-Laboratory Investigation of Secondary Hemostasis</a:t>
            </a:r>
          </a:p>
        </p:txBody>
      </p:sp>
      <p:sp>
        <p:nvSpPr>
          <p:cNvPr id="3" name="Content Placeholder 2">
            <a:extLst>
              <a:ext uri="{FF2B5EF4-FFF2-40B4-BE49-F238E27FC236}">
                <a16:creationId xmlns:a16="http://schemas.microsoft.com/office/drawing/2014/main" id="{421C57B0-3D3B-4864-A3A2-8E858D0E50F3}"/>
              </a:ext>
            </a:extLst>
          </p:cNvPr>
          <p:cNvSpPr>
            <a:spLocks noGrp="1"/>
          </p:cNvSpPr>
          <p:nvPr>
            <p:ph sz="quarter" idx="13"/>
          </p:nvPr>
        </p:nvSpPr>
        <p:spPr>
          <a:xfrm>
            <a:off x="457200" y="1852660"/>
            <a:ext cx="8229600" cy="4434275"/>
          </a:xfrm>
        </p:spPr>
        <p:txBody>
          <a:bodyPr/>
          <a:lstStyle/>
          <a:p>
            <a:r>
              <a:rPr lang="en-US" altLang="en-US" dirty="0">
                <a:cs typeface="Calibri" panose="020F0502020204030204" pitchFamily="34" charset="0"/>
              </a:rPr>
              <a:t>Evaluate</a:t>
            </a:r>
          </a:p>
          <a:p>
            <a:pPr lvl="1"/>
            <a:r>
              <a:rPr lang="en-US" altLang="en-US" dirty="0">
                <a:cs typeface="Calibri" panose="020F0502020204030204" pitchFamily="34" charset="0"/>
              </a:rPr>
              <a:t>Coagulation factors</a:t>
            </a:r>
          </a:p>
          <a:p>
            <a:pPr lvl="1"/>
            <a:r>
              <a:rPr lang="en-US" altLang="en-US" dirty="0">
                <a:cs typeface="Calibri" panose="020F0502020204030204" pitchFamily="34" charset="0"/>
              </a:rPr>
              <a:t>Coagulation inhibitors</a:t>
            </a:r>
          </a:p>
          <a:p>
            <a:r>
              <a:rPr lang="en-US" altLang="en-US" dirty="0">
                <a:cs typeface="Calibri" panose="020F0502020204030204" pitchFamily="34" charset="0"/>
              </a:rPr>
              <a:t>Starts with screening tests</a:t>
            </a:r>
          </a:p>
          <a:p>
            <a:pPr lvl="1"/>
            <a:r>
              <a:rPr lang="en-US" altLang="en-US" dirty="0">
                <a:cs typeface="Calibri" panose="020F0502020204030204" pitchFamily="34" charset="0"/>
              </a:rPr>
              <a:t>Prothrombin time (P</a:t>
            </a:r>
            <a:r>
              <a:rPr lang="en-US" altLang="en-US" sz="100" dirty="0">
                <a:cs typeface="Calibri" panose="020F0502020204030204" pitchFamily="34" charset="0"/>
              </a:rPr>
              <a:t> </a:t>
            </a:r>
            <a:r>
              <a:rPr lang="en-US" altLang="en-US" dirty="0">
                <a:cs typeface="Calibri" panose="020F0502020204030204" pitchFamily="34" charset="0"/>
              </a:rPr>
              <a:t>T)</a:t>
            </a:r>
          </a:p>
          <a:p>
            <a:pPr lvl="1"/>
            <a:r>
              <a:rPr lang="en-US" altLang="en-US" dirty="0">
                <a:cs typeface="Calibri" panose="020F0502020204030204" pitchFamily="34" charset="0"/>
              </a:rPr>
              <a:t>Activated partial thromboplastin time (A</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T)</a:t>
            </a:r>
          </a:p>
          <a:p>
            <a:pPr lvl="1"/>
            <a:r>
              <a:rPr lang="en-US" altLang="en-US" dirty="0">
                <a:cs typeface="Calibri" panose="020F0502020204030204" pitchFamily="34" charset="0"/>
              </a:rPr>
              <a:t>Thrombin time (T</a:t>
            </a:r>
            <a:r>
              <a:rPr lang="en-US" altLang="en-US" sz="100" dirty="0">
                <a:cs typeface="Calibri" panose="020F0502020204030204" pitchFamily="34" charset="0"/>
              </a:rPr>
              <a:t> </a:t>
            </a:r>
            <a:r>
              <a:rPr lang="en-US" altLang="en-US" dirty="0">
                <a:cs typeface="Calibri" panose="020F0502020204030204" pitchFamily="34" charset="0"/>
              </a:rPr>
              <a:t>T)</a:t>
            </a:r>
          </a:p>
          <a:p>
            <a:pPr lvl="1"/>
            <a:r>
              <a:rPr lang="en-US" altLang="en-US" dirty="0">
                <a:cs typeface="Calibri" panose="020F0502020204030204" pitchFamily="34" charset="0"/>
              </a:rPr>
              <a:t>Quantitative fibrinogen</a:t>
            </a:r>
          </a:p>
        </p:txBody>
      </p:sp>
    </p:spTree>
    <p:extLst>
      <p:ext uri="{BB962C8B-B14F-4D97-AF65-F5344CB8AC3E}">
        <p14:creationId xmlns:p14="http://schemas.microsoft.com/office/powerpoint/2010/main" val="17666132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2E42C-238A-4A57-8A68-4A6215DB09E8}"/>
              </a:ext>
            </a:extLst>
          </p:cNvPr>
          <p:cNvSpPr>
            <a:spLocks noGrp="1"/>
          </p:cNvSpPr>
          <p:nvPr>
            <p:ph type="title"/>
          </p:nvPr>
        </p:nvSpPr>
        <p:spPr/>
        <p:txBody>
          <a:bodyPr/>
          <a:lstStyle/>
          <a:p>
            <a:r>
              <a:rPr lang="en-US" dirty="0"/>
              <a:t>Prothrombin Time (P</a:t>
            </a:r>
            <a:r>
              <a:rPr lang="en-US" sz="100" dirty="0"/>
              <a:t> </a:t>
            </a:r>
            <a:r>
              <a:rPr lang="en-US" dirty="0"/>
              <a:t>T) </a:t>
            </a:r>
            <a:r>
              <a:rPr lang="en-US" sz="2000" b="0" dirty="0"/>
              <a:t>(1 of 4)</a:t>
            </a:r>
          </a:p>
        </p:txBody>
      </p:sp>
      <p:sp>
        <p:nvSpPr>
          <p:cNvPr id="3" name="Content Placeholder 2">
            <a:extLst>
              <a:ext uri="{FF2B5EF4-FFF2-40B4-BE49-F238E27FC236}">
                <a16:creationId xmlns:a16="http://schemas.microsoft.com/office/drawing/2014/main" id="{6844340D-112F-4B01-953E-13122CCED860}"/>
              </a:ext>
            </a:extLst>
          </p:cNvPr>
          <p:cNvSpPr>
            <a:spLocks noGrp="1"/>
          </p:cNvSpPr>
          <p:nvPr>
            <p:ph sz="quarter" idx="13"/>
          </p:nvPr>
        </p:nvSpPr>
        <p:spPr>
          <a:xfrm>
            <a:off x="457199" y="1878059"/>
            <a:ext cx="8425543" cy="4434275"/>
          </a:xfrm>
        </p:spPr>
        <p:txBody>
          <a:bodyPr/>
          <a:lstStyle/>
          <a:p>
            <a:r>
              <a:rPr lang="en-US" altLang="en-US" dirty="0">
                <a:cs typeface="Calibri" panose="020F0502020204030204" pitchFamily="34" charset="0"/>
              </a:rPr>
              <a:t>Screening test</a:t>
            </a:r>
          </a:p>
          <a:p>
            <a:pPr lvl="1"/>
            <a:r>
              <a:rPr lang="en-US" altLang="en-US" dirty="0">
                <a:cs typeface="Calibri" panose="020F0502020204030204" pitchFamily="34" charset="0"/>
              </a:rPr>
              <a:t>For inherited and acquired deficiencies in extrinsic pathway </a:t>
            </a:r>
            <a:r>
              <a:rPr lang="en-US" altLang="en-US" b="1" dirty="0">
                <a:cs typeface="Calibri" panose="020F0502020204030204" pitchFamily="34" charset="0"/>
              </a:rPr>
              <a:t>(extrinsic X-ase pathway)</a:t>
            </a:r>
          </a:p>
          <a:p>
            <a:pPr lvl="2"/>
            <a:r>
              <a:rPr lang="en-US" altLang="en-US" dirty="0">
                <a:cs typeface="Calibri" panose="020F0502020204030204" pitchFamily="34" charset="0"/>
              </a:rPr>
              <a:t>Translocation of tissue factor (T</a:t>
            </a:r>
            <a:r>
              <a:rPr lang="en-US" altLang="en-US" sz="100" dirty="0">
                <a:cs typeface="Calibri" panose="020F0502020204030204" pitchFamily="34" charset="0"/>
              </a:rPr>
              <a:t> </a:t>
            </a:r>
            <a:r>
              <a:rPr lang="en-US" altLang="en-US" dirty="0">
                <a:cs typeface="Calibri" panose="020F0502020204030204" pitchFamily="34" charset="0"/>
              </a:rPr>
              <a:t>F) to the cell surface activates the coagulation cascade by formation of T</a:t>
            </a:r>
            <a:r>
              <a:rPr lang="en-US" altLang="en-US" sz="100" dirty="0">
                <a:cs typeface="Calibri" panose="020F0502020204030204" pitchFamily="34" charset="0"/>
              </a:rPr>
              <a:t> </a:t>
            </a:r>
            <a:r>
              <a:rPr lang="en-US" altLang="en-US" dirty="0">
                <a:cs typeface="Calibri" panose="020F0502020204030204" pitchFamily="34" charset="0"/>
              </a:rPr>
              <a:t>F/F</a:t>
            </a:r>
            <a:r>
              <a:rPr lang="en-US" altLang="en-US" sz="100" dirty="0">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I complex</a:t>
            </a:r>
          </a:p>
        </p:txBody>
      </p:sp>
    </p:spTree>
    <p:extLst>
      <p:ext uri="{BB962C8B-B14F-4D97-AF65-F5344CB8AC3E}">
        <p14:creationId xmlns:p14="http://schemas.microsoft.com/office/powerpoint/2010/main" val="42711478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2E42C-238A-4A57-8A68-4A6215DB09E8}"/>
              </a:ext>
            </a:extLst>
          </p:cNvPr>
          <p:cNvSpPr>
            <a:spLocks noGrp="1"/>
          </p:cNvSpPr>
          <p:nvPr>
            <p:ph type="title"/>
          </p:nvPr>
        </p:nvSpPr>
        <p:spPr/>
        <p:txBody>
          <a:bodyPr/>
          <a:lstStyle/>
          <a:p>
            <a:r>
              <a:rPr lang="en-US" dirty="0"/>
              <a:t>Prothrombin Time (P</a:t>
            </a:r>
            <a:r>
              <a:rPr lang="en-US" sz="100" dirty="0"/>
              <a:t> </a:t>
            </a:r>
            <a:r>
              <a:rPr lang="en-US" dirty="0"/>
              <a:t>T) </a:t>
            </a:r>
            <a:r>
              <a:rPr lang="en-US" sz="2000" b="0" dirty="0"/>
              <a:t>(2 of 4)</a:t>
            </a:r>
          </a:p>
        </p:txBody>
      </p:sp>
      <p:sp>
        <p:nvSpPr>
          <p:cNvPr id="3" name="Content Placeholder 2">
            <a:extLst>
              <a:ext uri="{FF2B5EF4-FFF2-40B4-BE49-F238E27FC236}">
                <a16:creationId xmlns:a16="http://schemas.microsoft.com/office/drawing/2014/main" id="{6844340D-112F-4B01-953E-13122CCED860}"/>
              </a:ext>
            </a:extLst>
          </p:cNvPr>
          <p:cNvSpPr>
            <a:spLocks noGrp="1"/>
          </p:cNvSpPr>
          <p:nvPr>
            <p:ph sz="quarter" idx="13"/>
          </p:nvPr>
        </p:nvSpPr>
        <p:spPr>
          <a:xfrm>
            <a:off x="457199" y="1911926"/>
            <a:ext cx="8488393" cy="4434275"/>
          </a:xfrm>
        </p:spPr>
        <p:txBody>
          <a:bodyPr/>
          <a:lstStyle/>
          <a:p>
            <a:r>
              <a:rPr lang="en-US" altLang="en-US" dirty="0">
                <a:cs typeface="Calibri" panose="020F0502020204030204" pitchFamily="34" charset="0"/>
              </a:rPr>
              <a:t>Procedure</a:t>
            </a:r>
          </a:p>
          <a:p>
            <a:pPr lvl="1"/>
            <a:r>
              <a:rPr lang="en-US" altLang="en-US" dirty="0">
                <a:cs typeface="Calibri" panose="020F0502020204030204" pitchFamily="34" charset="0"/>
              </a:rPr>
              <a:t>Thromboplastin is added to a citrated patient P</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P</a:t>
            </a:r>
          </a:p>
          <a:p>
            <a:pPr lvl="1"/>
            <a:r>
              <a:rPr lang="en-US" altLang="en-US" dirty="0">
                <a:cs typeface="Calibri" panose="020F0502020204030204" pitchFamily="34" charset="0"/>
              </a:rPr>
              <a:t>Record time for fibrin formation (clotting time)</a:t>
            </a:r>
          </a:p>
          <a:p>
            <a:r>
              <a:rPr lang="en-US" altLang="en-US" dirty="0">
                <a:cs typeface="Calibri" panose="020F0502020204030204" pitchFamily="34" charset="0"/>
              </a:rPr>
              <a:t>Thromboplastin (rabbit brain and recombinant human tissue factor)</a:t>
            </a:r>
          </a:p>
          <a:p>
            <a:pPr lvl="1"/>
            <a:r>
              <a:rPr lang="en-US" altLang="en-US" dirty="0">
                <a:cs typeface="Calibri" panose="020F0502020204030204" pitchFamily="34" charset="0"/>
              </a:rPr>
              <a:t>Vary in sensitivity due to differences in thromboplastin source, type, and concentration of phospholipids</a:t>
            </a:r>
          </a:p>
          <a:p>
            <a:pPr lvl="1"/>
            <a:r>
              <a:rPr lang="en-US" altLang="en-US" dirty="0">
                <a:cs typeface="Calibri" panose="020F0502020204030204" pitchFamily="34" charset="0"/>
              </a:rPr>
              <a:t>Must establish reference interval for reagent/instrumentation combination</a:t>
            </a:r>
          </a:p>
        </p:txBody>
      </p:sp>
    </p:spTree>
    <p:extLst>
      <p:ext uri="{BB962C8B-B14F-4D97-AF65-F5344CB8AC3E}">
        <p14:creationId xmlns:p14="http://schemas.microsoft.com/office/powerpoint/2010/main" val="8151224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2E42C-238A-4A57-8A68-4A6215DB09E8}"/>
              </a:ext>
            </a:extLst>
          </p:cNvPr>
          <p:cNvSpPr>
            <a:spLocks noGrp="1"/>
          </p:cNvSpPr>
          <p:nvPr>
            <p:ph type="title"/>
          </p:nvPr>
        </p:nvSpPr>
        <p:spPr/>
        <p:txBody>
          <a:bodyPr/>
          <a:lstStyle/>
          <a:p>
            <a:r>
              <a:rPr lang="en-US" dirty="0"/>
              <a:t>Prothrombin Time (P</a:t>
            </a:r>
            <a:r>
              <a:rPr lang="en-US" sz="100" dirty="0"/>
              <a:t> </a:t>
            </a:r>
            <a:r>
              <a:rPr lang="en-US" dirty="0"/>
              <a:t>T) </a:t>
            </a:r>
            <a:r>
              <a:rPr lang="en-US" sz="2000" b="0" dirty="0"/>
              <a:t>(3 of 4)</a:t>
            </a:r>
          </a:p>
        </p:txBody>
      </p:sp>
      <p:sp>
        <p:nvSpPr>
          <p:cNvPr id="3" name="Content Placeholder 2">
            <a:extLst>
              <a:ext uri="{FF2B5EF4-FFF2-40B4-BE49-F238E27FC236}">
                <a16:creationId xmlns:a16="http://schemas.microsoft.com/office/drawing/2014/main" id="{6844340D-112F-4B01-953E-13122CCED860}"/>
              </a:ext>
            </a:extLst>
          </p:cNvPr>
          <p:cNvSpPr>
            <a:spLocks noGrp="1"/>
          </p:cNvSpPr>
          <p:nvPr>
            <p:ph sz="quarter" idx="13"/>
          </p:nvPr>
        </p:nvSpPr>
        <p:spPr>
          <a:xfrm>
            <a:off x="457200" y="1924515"/>
            <a:ext cx="8229600" cy="2444173"/>
          </a:xfrm>
        </p:spPr>
        <p:txBody>
          <a:bodyPr/>
          <a:lstStyle/>
          <a:p>
            <a:pPr>
              <a:spcBef>
                <a:spcPts val="600"/>
              </a:spcBef>
            </a:pPr>
            <a:r>
              <a:rPr lang="en-US" altLang="en-US" sz="2200" dirty="0"/>
              <a:t>Clot detection</a:t>
            </a:r>
          </a:p>
          <a:p>
            <a:pPr lvl="1" indent="-284400"/>
            <a:r>
              <a:rPr lang="en-US" altLang="en-US" sz="2200" dirty="0"/>
              <a:t>Optical or electromechanical methods</a:t>
            </a:r>
          </a:p>
          <a:p>
            <a:pPr lvl="1" indent="-284400"/>
            <a:r>
              <a:rPr lang="en-US" altLang="en-US" sz="2200" dirty="0"/>
              <a:t>Manual, automated, P</a:t>
            </a:r>
            <a:r>
              <a:rPr lang="en-US" altLang="en-US" sz="100" dirty="0"/>
              <a:t> </a:t>
            </a:r>
            <a:r>
              <a:rPr lang="en-US" altLang="en-US" sz="2200" dirty="0"/>
              <a:t>O</a:t>
            </a:r>
            <a:r>
              <a:rPr lang="en-US" altLang="en-US" sz="100" dirty="0"/>
              <a:t> </a:t>
            </a:r>
            <a:r>
              <a:rPr lang="en-US" altLang="en-US" sz="2200" dirty="0"/>
              <a:t>C devices</a:t>
            </a:r>
          </a:p>
          <a:p>
            <a:pPr>
              <a:spcBef>
                <a:spcPts val="600"/>
              </a:spcBef>
            </a:pPr>
            <a:r>
              <a:rPr lang="en-US" altLang="en-US" sz="2200" dirty="0"/>
              <a:t>General reference interval</a:t>
            </a:r>
          </a:p>
          <a:p>
            <a:pPr lvl="1" indent="-284400"/>
            <a:r>
              <a:rPr lang="en-US" altLang="en-US" sz="2200" dirty="0"/>
              <a:t>12-15 seconds</a:t>
            </a:r>
          </a:p>
          <a:p>
            <a:pPr>
              <a:spcBef>
                <a:spcPts val="600"/>
              </a:spcBef>
            </a:pPr>
            <a:r>
              <a:rPr lang="en-US" altLang="en-US" sz="2200" dirty="0"/>
              <a:t>Prolonged P</a:t>
            </a:r>
            <a:r>
              <a:rPr lang="en-US" altLang="en-US" sz="100" dirty="0"/>
              <a:t> </a:t>
            </a:r>
            <a:r>
              <a:rPr lang="en-US" altLang="en-US" sz="2200" dirty="0"/>
              <a:t>T</a:t>
            </a:r>
          </a:p>
        </p:txBody>
      </p:sp>
      <p:sp>
        <p:nvSpPr>
          <p:cNvPr id="4" name="Content Placeholder 3">
            <a:extLst>
              <a:ext uri="{FF2B5EF4-FFF2-40B4-BE49-F238E27FC236}">
                <a16:creationId xmlns:a16="http://schemas.microsoft.com/office/drawing/2014/main" id="{1883A102-C0B2-461D-87FA-2D1069CBA665}"/>
              </a:ext>
            </a:extLst>
          </p:cNvPr>
          <p:cNvSpPr>
            <a:spLocks noGrp="1"/>
          </p:cNvSpPr>
          <p:nvPr>
            <p:ph sz="quarter" idx="14"/>
          </p:nvPr>
        </p:nvSpPr>
        <p:spPr>
          <a:xfrm>
            <a:off x="457200" y="4220287"/>
            <a:ext cx="3355675" cy="389287"/>
          </a:xfrm>
        </p:spPr>
        <p:txBody>
          <a:bodyPr/>
          <a:lstStyle/>
          <a:p>
            <a:pPr lvl="1" indent="-284400"/>
            <a:r>
              <a:rPr lang="en-US" altLang="en-US" sz="2200" dirty="0"/>
              <a:t>Deficiency in factors</a:t>
            </a:r>
            <a:endParaRPr lang="en-US" sz="2200" dirty="0"/>
          </a:p>
        </p:txBody>
      </p:sp>
      <p:sp>
        <p:nvSpPr>
          <p:cNvPr id="5" name="Content Placeholder 4">
            <a:extLst>
              <a:ext uri="{FF2B5EF4-FFF2-40B4-BE49-F238E27FC236}">
                <a16:creationId xmlns:a16="http://schemas.microsoft.com/office/drawing/2014/main" id="{D063E6B1-6E60-492F-A574-3EF370B05964}"/>
              </a:ext>
            </a:extLst>
          </p:cNvPr>
          <p:cNvSpPr>
            <a:spLocks noGrp="1"/>
          </p:cNvSpPr>
          <p:nvPr>
            <p:ph sz="quarter" idx="15"/>
          </p:nvPr>
        </p:nvSpPr>
        <p:spPr>
          <a:xfrm>
            <a:off x="4562382" y="4203181"/>
            <a:ext cx="3605134" cy="395318"/>
          </a:xfrm>
        </p:spPr>
        <p:txBody>
          <a:bodyPr/>
          <a:lstStyle/>
          <a:p>
            <a:pPr marL="0" lvl="1" indent="0">
              <a:buNone/>
            </a:pPr>
            <a:r>
              <a:rPr lang="en-US" altLang="en-US" sz="2200" dirty="0"/>
              <a:t>fibrinogen, or presence of</a:t>
            </a:r>
            <a:endParaRPr lang="en-US" sz="2200" dirty="0"/>
          </a:p>
        </p:txBody>
      </p:sp>
      <p:sp>
        <p:nvSpPr>
          <p:cNvPr id="6" name="Content Placeholder 5">
            <a:extLst>
              <a:ext uri="{FF2B5EF4-FFF2-40B4-BE49-F238E27FC236}">
                <a16:creationId xmlns:a16="http://schemas.microsoft.com/office/drawing/2014/main" id="{0057CB25-D238-4EF9-97CC-B8B2381F07D6}"/>
              </a:ext>
            </a:extLst>
          </p:cNvPr>
          <p:cNvSpPr>
            <a:spLocks noGrp="1"/>
          </p:cNvSpPr>
          <p:nvPr>
            <p:ph sz="quarter" idx="16"/>
          </p:nvPr>
        </p:nvSpPr>
        <p:spPr>
          <a:xfrm>
            <a:off x="817241" y="4556918"/>
            <a:ext cx="4114800" cy="395243"/>
          </a:xfrm>
        </p:spPr>
        <p:txBody>
          <a:bodyPr/>
          <a:lstStyle/>
          <a:p>
            <a:pPr marL="0" lvl="1" indent="0">
              <a:buNone/>
            </a:pPr>
            <a:r>
              <a:rPr lang="en-US" altLang="en-US" sz="2200" dirty="0"/>
              <a:t>inhibitor, heparinoids, D</a:t>
            </a:r>
            <a:r>
              <a:rPr lang="en-US" altLang="en-US" sz="100" dirty="0"/>
              <a:t> </a:t>
            </a:r>
            <a:r>
              <a:rPr lang="en-US" altLang="en-US" sz="2200" dirty="0"/>
              <a:t>O</a:t>
            </a:r>
            <a:r>
              <a:rPr lang="en-US" altLang="en-US" sz="100" dirty="0"/>
              <a:t> </a:t>
            </a:r>
            <a:r>
              <a:rPr lang="en-US" altLang="en-US" sz="2200" dirty="0"/>
              <a:t>A</a:t>
            </a:r>
            <a:r>
              <a:rPr lang="en-US" altLang="en-US" sz="100" dirty="0"/>
              <a:t> </a:t>
            </a:r>
            <a:r>
              <a:rPr lang="en-US" altLang="en-US" sz="2200" dirty="0"/>
              <a:t>Cs</a:t>
            </a:r>
            <a:endParaRPr lang="en-US" sz="2200" dirty="0"/>
          </a:p>
        </p:txBody>
      </p:sp>
      <p:sp>
        <p:nvSpPr>
          <p:cNvPr id="7" name="Content Placeholder 6">
            <a:extLst>
              <a:ext uri="{FF2B5EF4-FFF2-40B4-BE49-F238E27FC236}">
                <a16:creationId xmlns:a16="http://schemas.microsoft.com/office/drawing/2014/main" id="{EF825458-1975-4C43-BF7E-57FDB7459092}"/>
              </a:ext>
            </a:extLst>
          </p:cNvPr>
          <p:cNvSpPr>
            <a:spLocks noGrp="1"/>
          </p:cNvSpPr>
          <p:nvPr>
            <p:ph sz="quarter" idx="17"/>
          </p:nvPr>
        </p:nvSpPr>
        <p:spPr>
          <a:xfrm>
            <a:off x="457200" y="4933485"/>
            <a:ext cx="8431966" cy="1454515"/>
          </a:xfrm>
        </p:spPr>
        <p:txBody>
          <a:bodyPr/>
          <a:lstStyle/>
          <a:p>
            <a:pPr lvl="1"/>
            <a:r>
              <a:rPr lang="en-US" altLang="en-US" sz="2200" dirty="0"/>
              <a:t>Proteins induced by vitamin K absence or antagonism (P</a:t>
            </a:r>
            <a:r>
              <a:rPr lang="en-US" altLang="en-US" sz="100" dirty="0"/>
              <a:t> </a:t>
            </a:r>
            <a:r>
              <a:rPr lang="en-US" altLang="en-US" sz="2200" dirty="0"/>
              <a:t>I</a:t>
            </a:r>
            <a:r>
              <a:rPr lang="en-US" altLang="en-US" sz="100" dirty="0"/>
              <a:t> </a:t>
            </a:r>
            <a:r>
              <a:rPr lang="en-US" altLang="en-US" sz="2200" dirty="0"/>
              <a:t>V</a:t>
            </a:r>
            <a:r>
              <a:rPr lang="en-US" altLang="en-US" sz="100" dirty="0"/>
              <a:t> </a:t>
            </a:r>
            <a:r>
              <a:rPr lang="en-US" altLang="en-US" sz="2200" dirty="0"/>
              <a:t>K</a:t>
            </a:r>
            <a:r>
              <a:rPr lang="en-US" altLang="en-US" sz="100" dirty="0"/>
              <a:t> </a:t>
            </a:r>
            <a:r>
              <a:rPr lang="en-US" altLang="en-US" sz="2200" dirty="0"/>
              <a:t>A)</a:t>
            </a:r>
          </a:p>
          <a:p>
            <a:pPr lvl="2"/>
            <a:r>
              <a:rPr lang="en-US" altLang="en-US" sz="2200" dirty="0"/>
              <a:t>lack </a:t>
            </a:r>
            <a:r>
              <a:rPr lang="en-US" altLang="en-US" sz="2200" i="1" dirty="0">
                <a:cs typeface="Lucida Grande" pitchFamily="-106" charset="0"/>
              </a:rPr>
              <a:t>γ</a:t>
            </a:r>
            <a:r>
              <a:rPr lang="en-US" altLang="en-US" sz="2200" dirty="0"/>
              <a:t>-carboxyglutamic acid residues for binding C</a:t>
            </a:r>
            <a:r>
              <a:rPr lang="en-US" altLang="en-US" sz="100" dirty="0"/>
              <a:t> </a:t>
            </a:r>
            <a:r>
              <a:rPr lang="en-US" altLang="en-US" sz="2200" dirty="0"/>
              <a:t>a</a:t>
            </a:r>
            <a:r>
              <a:rPr lang="en-US" altLang="en-US" sz="2200" baseline="30000" dirty="0"/>
              <a:t>++</a:t>
            </a:r>
            <a:r>
              <a:rPr lang="en-US" altLang="en-US" sz="2200" dirty="0"/>
              <a:t> and P</a:t>
            </a:r>
            <a:r>
              <a:rPr lang="en-US" altLang="en-US" sz="100" dirty="0"/>
              <a:t> </a:t>
            </a:r>
            <a:r>
              <a:rPr lang="en-US" altLang="en-US" sz="2200" dirty="0"/>
              <a:t>L</a:t>
            </a:r>
          </a:p>
        </p:txBody>
      </p:sp>
      <p:graphicFrame>
        <p:nvGraphicFramePr>
          <p:cNvPr id="9" name="Object 8" descr="Seven, Ten, Five, Two,">
            <a:extLst>
              <a:ext uri="{FF2B5EF4-FFF2-40B4-BE49-F238E27FC236}">
                <a16:creationId xmlns:a16="http://schemas.microsoft.com/office/drawing/2014/main" id="{4BB92263-2090-4C98-9EB6-7D290D80DD64}"/>
              </a:ext>
            </a:extLst>
          </p:cNvPr>
          <p:cNvGraphicFramePr>
            <a:graphicFrameLocks noChangeAspect="1"/>
          </p:cNvGraphicFramePr>
          <p:nvPr>
            <p:extLst>
              <p:ext uri="{D42A27DB-BD31-4B8C-83A1-F6EECF244321}">
                <p14:modId xmlns:p14="http://schemas.microsoft.com/office/powerpoint/2010/main" val="464704141"/>
              </p:ext>
            </p:extLst>
          </p:nvPr>
        </p:nvGraphicFramePr>
        <p:xfrm>
          <a:off x="3147244" y="4250233"/>
          <a:ext cx="1331261" cy="308162"/>
        </p:xfrm>
        <a:graphic>
          <a:graphicData uri="http://schemas.openxmlformats.org/presentationml/2006/ole">
            <mc:AlternateContent xmlns:mc="http://schemas.openxmlformats.org/markup-compatibility/2006">
              <mc:Choice xmlns:v="urn:schemas-microsoft-com:vml" Requires="v">
                <p:oleObj name="Equation" r:id="rId2" imgW="1371600" imgH="317160" progId="Equation.DSMT4">
                  <p:embed/>
                </p:oleObj>
              </mc:Choice>
              <mc:Fallback>
                <p:oleObj name="Equation" r:id="rId2" imgW="1371600" imgH="317160" progId="Equation.DSMT4">
                  <p:embed/>
                  <p:pic>
                    <p:nvPicPr>
                      <p:cNvPr id="0" name=""/>
                      <p:cNvPicPr/>
                      <p:nvPr/>
                    </p:nvPicPr>
                    <p:blipFill>
                      <a:blip r:embed="rId3"/>
                      <a:stretch>
                        <a:fillRect/>
                      </a:stretch>
                    </p:blipFill>
                    <p:spPr>
                      <a:xfrm>
                        <a:off x="3147244" y="4250233"/>
                        <a:ext cx="1331261" cy="308162"/>
                      </a:xfrm>
                      <a:prstGeom prst="rect">
                        <a:avLst/>
                      </a:prstGeom>
                    </p:spPr>
                  </p:pic>
                </p:oleObj>
              </mc:Fallback>
            </mc:AlternateContent>
          </a:graphicData>
        </a:graphic>
      </p:graphicFrame>
    </p:spTree>
    <p:extLst>
      <p:ext uri="{BB962C8B-B14F-4D97-AF65-F5344CB8AC3E}">
        <p14:creationId xmlns:p14="http://schemas.microsoft.com/office/powerpoint/2010/main" val="8463895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2E42C-238A-4A57-8A68-4A6215DB09E8}"/>
              </a:ext>
            </a:extLst>
          </p:cNvPr>
          <p:cNvSpPr>
            <a:spLocks noGrp="1"/>
          </p:cNvSpPr>
          <p:nvPr>
            <p:ph type="title"/>
          </p:nvPr>
        </p:nvSpPr>
        <p:spPr/>
        <p:txBody>
          <a:bodyPr/>
          <a:lstStyle/>
          <a:p>
            <a:r>
              <a:rPr lang="en-US" dirty="0"/>
              <a:t>Prothrombin Time (P</a:t>
            </a:r>
            <a:r>
              <a:rPr lang="en-US" sz="100" dirty="0"/>
              <a:t> </a:t>
            </a:r>
            <a:r>
              <a:rPr lang="en-US" dirty="0"/>
              <a:t>T) </a:t>
            </a:r>
            <a:r>
              <a:rPr lang="en-US" sz="2000" b="0" dirty="0"/>
              <a:t>(4 of 4)</a:t>
            </a:r>
          </a:p>
        </p:txBody>
      </p:sp>
      <p:sp>
        <p:nvSpPr>
          <p:cNvPr id="3" name="Content Placeholder 2">
            <a:extLst>
              <a:ext uri="{FF2B5EF4-FFF2-40B4-BE49-F238E27FC236}">
                <a16:creationId xmlns:a16="http://schemas.microsoft.com/office/drawing/2014/main" id="{6844340D-112F-4B01-953E-13122CCED860}"/>
              </a:ext>
            </a:extLst>
          </p:cNvPr>
          <p:cNvSpPr>
            <a:spLocks noGrp="1"/>
          </p:cNvSpPr>
          <p:nvPr>
            <p:ph sz="quarter" idx="13"/>
          </p:nvPr>
        </p:nvSpPr>
        <p:spPr>
          <a:xfrm>
            <a:off x="457200" y="1984497"/>
            <a:ext cx="8338458" cy="4873503"/>
          </a:xfrm>
        </p:spPr>
        <p:txBody>
          <a:bodyPr/>
          <a:lstStyle/>
          <a:p>
            <a:r>
              <a:rPr lang="en-US" altLang="en-US" dirty="0">
                <a:cs typeface="Calibri" panose="020F0502020204030204" pitchFamily="34" charset="0"/>
              </a:rPr>
              <a:t>Historically used to monitor oral anticoagulant therapy</a:t>
            </a:r>
          </a:p>
          <a:p>
            <a:pPr lvl="1"/>
            <a:r>
              <a:rPr lang="en-US" altLang="en-US" dirty="0">
                <a:cs typeface="Calibri" panose="020F0502020204030204" pitchFamily="34" charset="0"/>
              </a:rPr>
              <a:t>Coumadin or warfarin</a:t>
            </a:r>
          </a:p>
          <a:p>
            <a:pPr lvl="1"/>
            <a:r>
              <a:rPr lang="en-US" altLang="en-US" dirty="0">
                <a:cs typeface="Calibri" panose="020F0502020204030204" pitchFamily="34" charset="0"/>
              </a:rPr>
              <a:t>Results are now reported using the international normalized ratio (I</a:t>
            </a:r>
            <a:r>
              <a:rPr lang="en-US" altLang="en-US" sz="100" dirty="0">
                <a:cs typeface="Calibri" panose="020F0502020204030204" pitchFamily="34" charset="0"/>
              </a:rPr>
              <a:t> </a:t>
            </a:r>
            <a:r>
              <a:rPr lang="en-US" altLang="en-US" dirty="0">
                <a:cs typeface="Calibri" panose="020F0502020204030204" pitchFamily="34" charset="0"/>
              </a:rPr>
              <a:t>N</a:t>
            </a:r>
            <a:r>
              <a:rPr lang="en-US" altLang="en-US" sz="100" dirty="0">
                <a:cs typeface="Calibri" panose="020F0502020204030204" pitchFamily="34" charset="0"/>
              </a:rPr>
              <a:t> </a:t>
            </a:r>
            <a:r>
              <a:rPr lang="en-US" altLang="en-US" dirty="0">
                <a:cs typeface="Calibri" panose="020F0502020204030204" pitchFamily="34" charset="0"/>
              </a:rPr>
              <a:t>R)</a:t>
            </a:r>
          </a:p>
        </p:txBody>
      </p:sp>
    </p:spTree>
    <p:extLst>
      <p:ext uri="{BB962C8B-B14F-4D97-AF65-F5344CB8AC3E}">
        <p14:creationId xmlns:p14="http://schemas.microsoft.com/office/powerpoint/2010/main" val="599436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F4DA-04C2-4321-8E97-4574FF8B1769}"/>
              </a:ext>
            </a:extLst>
          </p:cNvPr>
          <p:cNvSpPr>
            <a:spLocks noGrp="1"/>
          </p:cNvSpPr>
          <p:nvPr>
            <p:ph type="title"/>
          </p:nvPr>
        </p:nvSpPr>
        <p:spPr/>
        <p:txBody>
          <a:bodyPr/>
          <a:lstStyle/>
          <a:p>
            <a:r>
              <a:rPr lang="en-US" dirty="0"/>
              <a:t>Specimen Collection </a:t>
            </a:r>
            <a:r>
              <a:rPr lang="en-US" sz="2000" b="0" dirty="0"/>
              <a:t>(3 of 8)</a:t>
            </a:r>
          </a:p>
        </p:txBody>
      </p:sp>
      <p:sp>
        <p:nvSpPr>
          <p:cNvPr id="3" name="Content Placeholder 2">
            <a:extLst>
              <a:ext uri="{FF2B5EF4-FFF2-40B4-BE49-F238E27FC236}">
                <a16:creationId xmlns:a16="http://schemas.microsoft.com/office/drawing/2014/main" id="{A6AD8DCE-71D7-4F9A-BD02-44694F435B1A}"/>
              </a:ext>
            </a:extLst>
          </p:cNvPr>
          <p:cNvSpPr>
            <a:spLocks noGrp="1"/>
          </p:cNvSpPr>
          <p:nvPr>
            <p:ph sz="quarter" idx="13"/>
          </p:nvPr>
        </p:nvSpPr>
        <p:spPr>
          <a:xfrm>
            <a:off x="457200" y="1903459"/>
            <a:ext cx="8229600" cy="4434275"/>
          </a:xfrm>
        </p:spPr>
        <p:txBody>
          <a:bodyPr/>
          <a:lstStyle/>
          <a:p>
            <a:r>
              <a:rPr lang="en-US" altLang="en-US" dirty="0">
                <a:cs typeface="Calibri" panose="020F0502020204030204" pitchFamily="34" charset="0"/>
              </a:rPr>
              <a:t>Blood collection for coagulation testing</a:t>
            </a:r>
          </a:p>
          <a:p>
            <a:pPr lvl="1"/>
            <a:r>
              <a:rPr lang="en-US" altLang="en-US" dirty="0">
                <a:cs typeface="Calibri" panose="020F0502020204030204" pitchFamily="34" charset="0"/>
              </a:rPr>
              <a:t>Butterfly needles of 21-22 gauge with polystyrene tubing attached to syringe or vacutainer system for patients with difficult venous access</a:t>
            </a:r>
          </a:p>
          <a:p>
            <a:pPr lvl="2"/>
            <a:r>
              <a:rPr lang="en-US" altLang="en-US" dirty="0">
                <a:cs typeface="Calibri" panose="020F0502020204030204" pitchFamily="34" charset="0"/>
              </a:rPr>
              <a:t>Two-tube technique used to eliminate problem of under filling tube due to air in tubing (proper 9:1 blood to anticoagulant ratio)</a:t>
            </a:r>
          </a:p>
        </p:txBody>
      </p:sp>
    </p:spTree>
    <p:extLst>
      <p:ext uri="{BB962C8B-B14F-4D97-AF65-F5344CB8AC3E}">
        <p14:creationId xmlns:p14="http://schemas.microsoft.com/office/powerpoint/2010/main" val="19569573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9B9FC-252D-4908-A258-C486E8185F67}"/>
              </a:ext>
            </a:extLst>
          </p:cNvPr>
          <p:cNvSpPr>
            <a:spLocks noGrp="1"/>
          </p:cNvSpPr>
          <p:nvPr>
            <p:ph type="title"/>
          </p:nvPr>
        </p:nvSpPr>
        <p:spPr/>
        <p:txBody>
          <a:bodyPr/>
          <a:lstStyle/>
          <a:p>
            <a:r>
              <a:rPr lang="en-US" altLang="en-US" sz="3400" dirty="0">
                <a:cs typeface="Calibri" panose="020F0502020204030204" pitchFamily="34" charset="0"/>
              </a:rPr>
              <a:t>Activated Partial Thromboplastin Time (A</a:t>
            </a:r>
            <a:r>
              <a:rPr lang="en-US" altLang="en-US" sz="100" dirty="0">
                <a:cs typeface="Calibri" panose="020F0502020204030204" pitchFamily="34" charset="0"/>
              </a:rPr>
              <a:t> </a:t>
            </a:r>
            <a:r>
              <a:rPr lang="en-US" altLang="en-US" sz="3400" dirty="0">
                <a:cs typeface="Calibri" panose="020F0502020204030204" pitchFamily="34" charset="0"/>
              </a:rPr>
              <a:t>P</a:t>
            </a:r>
            <a:r>
              <a:rPr lang="en-US" altLang="en-US" sz="100" dirty="0">
                <a:cs typeface="Calibri" panose="020F0502020204030204" pitchFamily="34" charset="0"/>
              </a:rPr>
              <a:t> </a:t>
            </a:r>
            <a:r>
              <a:rPr lang="en-US" altLang="en-US" sz="3400" dirty="0">
                <a:cs typeface="Calibri" panose="020F0502020204030204" pitchFamily="34" charset="0"/>
              </a:rPr>
              <a:t>T</a:t>
            </a:r>
            <a:r>
              <a:rPr lang="en-US" altLang="en-US" sz="100" dirty="0">
                <a:cs typeface="Calibri" panose="020F0502020204030204" pitchFamily="34" charset="0"/>
              </a:rPr>
              <a:t> </a:t>
            </a:r>
            <a:r>
              <a:rPr lang="en-US" altLang="en-US" sz="3400" dirty="0">
                <a:cs typeface="Calibri" panose="020F0502020204030204" pitchFamily="34" charset="0"/>
              </a:rPr>
              <a:t>T) </a:t>
            </a:r>
            <a:r>
              <a:rPr lang="en-US" altLang="en-US" sz="2000" b="0" dirty="0">
                <a:cs typeface="Calibri" panose="020F0502020204030204" pitchFamily="34" charset="0"/>
              </a:rPr>
              <a:t>(1 of 3)</a:t>
            </a:r>
            <a:endParaRPr lang="en-US" sz="2000" b="0" dirty="0">
              <a:cs typeface="Calibri" panose="020F0502020204030204" pitchFamily="34" charset="0"/>
            </a:endParaRPr>
          </a:p>
        </p:txBody>
      </p:sp>
      <p:sp>
        <p:nvSpPr>
          <p:cNvPr id="3" name="Content Placeholder 2">
            <a:extLst>
              <a:ext uri="{FF2B5EF4-FFF2-40B4-BE49-F238E27FC236}">
                <a16:creationId xmlns:a16="http://schemas.microsoft.com/office/drawing/2014/main" id="{E06E0E60-3E19-47ED-A907-B35F4D62D094}"/>
              </a:ext>
            </a:extLst>
          </p:cNvPr>
          <p:cNvSpPr>
            <a:spLocks noGrp="1"/>
          </p:cNvSpPr>
          <p:nvPr>
            <p:ph sz="quarter" idx="13"/>
          </p:nvPr>
        </p:nvSpPr>
        <p:spPr>
          <a:xfrm>
            <a:off x="457200" y="1986395"/>
            <a:ext cx="8229600" cy="4654693"/>
          </a:xfrm>
        </p:spPr>
        <p:txBody>
          <a:bodyPr/>
          <a:lstStyle/>
          <a:p>
            <a:r>
              <a:rPr lang="en-US" altLang="en-US" dirty="0">
                <a:cs typeface="Calibri" panose="020F0502020204030204" pitchFamily="34" charset="0"/>
              </a:rPr>
              <a:t>Screen</a:t>
            </a:r>
          </a:p>
          <a:p>
            <a:pPr lvl="1"/>
            <a:r>
              <a:rPr lang="en-US" altLang="en-US" dirty="0">
                <a:cs typeface="Calibri" panose="020F0502020204030204" pitchFamily="34" charset="0"/>
              </a:rPr>
              <a:t>Inherited or acquired deficiencies of proteins in the intrinsic pathway (intrinsic X-ase pathway)</a:t>
            </a:r>
          </a:p>
          <a:p>
            <a:pPr lvl="1"/>
            <a:r>
              <a:rPr lang="en-US" altLang="en-US" dirty="0">
                <a:cs typeface="Calibri" panose="020F0502020204030204" pitchFamily="34" charset="0"/>
              </a:rPr>
              <a:t>Circulating inhibitors</a:t>
            </a:r>
          </a:p>
          <a:p>
            <a:r>
              <a:rPr lang="en-US" altLang="en-US" dirty="0">
                <a:cs typeface="Calibri" panose="020F0502020204030204" pitchFamily="34" charset="0"/>
              </a:rPr>
              <a:t>Sensitivity of commercial reagents</a:t>
            </a:r>
          </a:p>
          <a:p>
            <a:pPr lvl="1"/>
            <a:r>
              <a:rPr lang="en-US" altLang="en-US" dirty="0">
                <a:cs typeface="Calibri" panose="020F0502020204030204" pitchFamily="34" charset="0"/>
              </a:rPr>
              <a:t>Varies greatly</a:t>
            </a:r>
          </a:p>
          <a:p>
            <a:r>
              <a:rPr lang="en-US" altLang="en-US" dirty="0">
                <a:cs typeface="Calibri" panose="020F0502020204030204" pitchFamily="34" charset="0"/>
              </a:rPr>
              <a:t>Screening tests (P</a:t>
            </a:r>
            <a:r>
              <a:rPr lang="en-US" altLang="en-US" sz="100" dirty="0">
                <a:cs typeface="Calibri" panose="020F0502020204030204" pitchFamily="34" charset="0"/>
              </a:rPr>
              <a:t> </a:t>
            </a:r>
            <a:r>
              <a:rPr lang="en-US" altLang="en-US" dirty="0">
                <a:cs typeface="Calibri" panose="020F0502020204030204" pitchFamily="34" charset="0"/>
              </a:rPr>
              <a:t>T and A</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T)</a:t>
            </a:r>
          </a:p>
          <a:p>
            <a:pPr lvl="1"/>
            <a:r>
              <a:rPr lang="en-US" altLang="en-US" dirty="0">
                <a:cs typeface="Calibri" panose="020F0502020204030204" pitchFamily="34" charset="0"/>
              </a:rPr>
              <a:t>Detect factor deficiency only when factor decreases to a level of 25-40% of normal</a:t>
            </a:r>
          </a:p>
          <a:p>
            <a:r>
              <a:rPr lang="en-US" altLang="en-US" dirty="0">
                <a:cs typeface="Calibri" panose="020F0502020204030204" pitchFamily="34" charset="0"/>
              </a:rPr>
              <a:t>Monitor unfractionated heparin therapy</a:t>
            </a:r>
          </a:p>
        </p:txBody>
      </p:sp>
    </p:spTree>
    <p:extLst>
      <p:ext uri="{BB962C8B-B14F-4D97-AF65-F5344CB8AC3E}">
        <p14:creationId xmlns:p14="http://schemas.microsoft.com/office/powerpoint/2010/main" val="20518570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9B9FC-252D-4908-A258-C486E8185F67}"/>
              </a:ext>
            </a:extLst>
          </p:cNvPr>
          <p:cNvSpPr>
            <a:spLocks noGrp="1"/>
          </p:cNvSpPr>
          <p:nvPr>
            <p:ph type="title"/>
          </p:nvPr>
        </p:nvSpPr>
        <p:spPr/>
        <p:txBody>
          <a:bodyPr/>
          <a:lstStyle/>
          <a:p>
            <a:r>
              <a:rPr lang="en-US" altLang="en-US" sz="3400" dirty="0">
                <a:cs typeface="Calibri" panose="020F0502020204030204" pitchFamily="34" charset="0"/>
              </a:rPr>
              <a:t>Activated Partial Thromboplastin Time (A</a:t>
            </a:r>
            <a:r>
              <a:rPr lang="en-US" altLang="en-US" sz="100" dirty="0">
                <a:cs typeface="Calibri" panose="020F0502020204030204" pitchFamily="34" charset="0"/>
              </a:rPr>
              <a:t> </a:t>
            </a:r>
            <a:r>
              <a:rPr lang="en-US" altLang="en-US" sz="3400" dirty="0">
                <a:cs typeface="Calibri" panose="020F0502020204030204" pitchFamily="34" charset="0"/>
              </a:rPr>
              <a:t>P</a:t>
            </a:r>
            <a:r>
              <a:rPr lang="en-US" altLang="en-US" sz="100" dirty="0">
                <a:cs typeface="Calibri" panose="020F0502020204030204" pitchFamily="34" charset="0"/>
              </a:rPr>
              <a:t> </a:t>
            </a:r>
            <a:r>
              <a:rPr lang="en-US" altLang="en-US" sz="3400" dirty="0">
                <a:cs typeface="Calibri" panose="020F0502020204030204" pitchFamily="34" charset="0"/>
              </a:rPr>
              <a:t>T</a:t>
            </a:r>
            <a:r>
              <a:rPr lang="en-US" altLang="en-US" sz="100" dirty="0">
                <a:cs typeface="Calibri" panose="020F0502020204030204" pitchFamily="34" charset="0"/>
              </a:rPr>
              <a:t> </a:t>
            </a:r>
            <a:r>
              <a:rPr lang="en-US" altLang="en-US" sz="3400" dirty="0">
                <a:cs typeface="Calibri" panose="020F0502020204030204" pitchFamily="34" charset="0"/>
              </a:rPr>
              <a:t>T) </a:t>
            </a:r>
            <a:r>
              <a:rPr lang="en-US" altLang="en-US" sz="2000" b="0" dirty="0">
                <a:cs typeface="Calibri" panose="020F0502020204030204" pitchFamily="34" charset="0"/>
              </a:rPr>
              <a:t>(2 of 3)</a:t>
            </a:r>
            <a:endParaRPr lang="en-US" sz="2000" b="0" dirty="0">
              <a:cs typeface="Calibri" panose="020F0502020204030204" pitchFamily="34" charset="0"/>
            </a:endParaRPr>
          </a:p>
        </p:txBody>
      </p:sp>
      <p:sp>
        <p:nvSpPr>
          <p:cNvPr id="3" name="Content Placeholder 2">
            <a:extLst>
              <a:ext uri="{FF2B5EF4-FFF2-40B4-BE49-F238E27FC236}">
                <a16:creationId xmlns:a16="http://schemas.microsoft.com/office/drawing/2014/main" id="{E06E0E60-3E19-47ED-A907-B35F4D62D094}"/>
              </a:ext>
            </a:extLst>
          </p:cNvPr>
          <p:cNvSpPr>
            <a:spLocks noGrp="1"/>
          </p:cNvSpPr>
          <p:nvPr>
            <p:ph sz="quarter" idx="13"/>
          </p:nvPr>
        </p:nvSpPr>
        <p:spPr>
          <a:xfrm>
            <a:off x="457199" y="1911926"/>
            <a:ext cx="8341743" cy="4612245"/>
          </a:xfrm>
        </p:spPr>
        <p:txBody>
          <a:bodyPr/>
          <a:lstStyle/>
          <a:p>
            <a:pPr indent="-256032"/>
            <a:r>
              <a:rPr lang="en-US" altLang="en-US" dirty="0">
                <a:cs typeface="Calibri" panose="020F0502020204030204" pitchFamily="34" charset="0"/>
              </a:rPr>
              <a:t>Procedure</a:t>
            </a:r>
          </a:p>
          <a:p>
            <a:pPr lvl="1"/>
            <a:r>
              <a:rPr lang="en-US" altLang="en-US" dirty="0">
                <a:cs typeface="Calibri" panose="020F0502020204030204" pitchFamily="34" charset="0"/>
              </a:rPr>
              <a:t>Partial thromboplastin</a:t>
            </a:r>
          </a:p>
          <a:p>
            <a:pPr lvl="2"/>
            <a:r>
              <a:rPr lang="en-US" altLang="en-US" dirty="0">
                <a:cs typeface="Calibri" panose="020F0502020204030204" pitchFamily="34" charset="0"/>
              </a:rPr>
              <a:t>Provides phospholipid surfaces</a:t>
            </a:r>
          </a:p>
          <a:p>
            <a:pPr lvl="3"/>
            <a:r>
              <a:rPr lang="en-US" altLang="en-US" dirty="0">
                <a:cs typeface="Calibri" panose="020F0502020204030204" pitchFamily="34" charset="0"/>
              </a:rPr>
              <a:t>Simulates activated platelet surfaces</a:t>
            </a:r>
          </a:p>
          <a:p>
            <a:pPr lvl="2"/>
            <a:r>
              <a:rPr lang="en-US" altLang="en-US" dirty="0">
                <a:cs typeface="Calibri" panose="020F0502020204030204" pitchFamily="34" charset="0"/>
              </a:rPr>
              <a:t>Activator (kaolin, celite, micronized silica, ellagic acid)</a:t>
            </a:r>
          </a:p>
          <a:p>
            <a:pPr lvl="3"/>
            <a:r>
              <a:rPr lang="en-US" altLang="en-US" dirty="0">
                <a:cs typeface="Calibri" panose="020F0502020204030204" pitchFamily="34" charset="0"/>
              </a:rPr>
              <a:t>Negatively charged surface for activation of F</a:t>
            </a:r>
            <a:r>
              <a:rPr lang="en-US" altLang="en-US" sz="100" dirty="0">
                <a:cs typeface="Calibri" panose="020F0502020204030204" pitchFamily="34" charset="0"/>
              </a:rPr>
              <a:t> </a:t>
            </a:r>
            <a:r>
              <a:rPr lang="en-US" altLang="en-US" dirty="0">
                <a:cs typeface="Calibri" panose="020F0502020204030204" pitchFamily="34" charset="0"/>
              </a:rPr>
              <a:t>X</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I and P</a:t>
            </a:r>
            <a:r>
              <a:rPr lang="en-US" altLang="en-US" sz="100" dirty="0">
                <a:cs typeface="Calibri" panose="020F0502020204030204" pitchFamily="34" charset="0"/>
              </a:rPr>
              <a:t> </a:t>
            </a:r>
            <a:r>
              <a:rPr lang="en-US" altLang="en-US" dirty="0">
                <a:cs typeface="Calibri" panose="020F0502020204030204" pitchFamily="34" charset="0"/>
              </a:rPr>
              <a:t>K</a:t>
            </a:r>
          </a:p>
        </p:txBody>
      </p:sp>
    </p:spTree>
    <p:extLst>
      <p:ext uri="{BB962C8B-B14F-4D97-AF65-F5344CB8AC3E}">
        <p14:creationId xmlns:p14="http://schemas.microsoft.com/office/powerpoint/2010/main" val="27736586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9B9FC-252D-4908-A258-C486E8185F67}"/>
              </a:ext>
            </a:extLst>
          </p:cNvPr>
          <p:cNvSpPr>
            <a:spLocks noGrp="1"/>
          </p:cNvSpPr>
          <p:nvPr>
            <p:ph type="title"/>
          </p:nvPr>
        </p:nvSpPr>
        <p:spPr/>
        <p:txBody>
          <a:bodyPr/>
          <a:lstStyle/>
          <a:p>
            <a:r>
              <a:rPr lang="en-US" altLang="en-US" sz="3400" dirty="0">
                <a:cs typeface="Calibri" panose="020F0502020204030204" pitchFamily="34" charset="0"/>
              </a:rPr>
              <a:t>Activated Partial Thromboplastin Time (A</a:t>
            </a:r>
            <a:r>
              <a:rPr lang="en-US" altLang="en-US" sz="100" dirty="0">
                <a:cs typeface="Calibri" panose="020F0502020204030204" pitchFamily="34" charset="0"/>
              </a:rPr>
              <a:t> </a:t>
            </a:r>
            <a:r>
              <a:rPr lang="en-US" altLang="en-US" sz="3400" dirty="0">
                <a:cs typeface="Calibri" panose="020F0502020204030204" pitchFamily="34" charset="0"/>
              </a:rPr>
              <a:t>P</a:t>
            </a:r>
            <a:r>
              <a:rPr lang="en-US" altLang="en-US" sz="100" dirty="0">
                <a:cs typeface="Calibri" panose="020F0502020204030204" pitchFamily="34" charset="0"/>
              </a:rPr>
              <a:t> </a:t>
            </a:r>
            <a:r>
              <a:rPr lang="en-US" altLang="en-US" sz="3400" dirty="0">
                <a:cs typeface="Calibri" panose="020F0502020204030204" pitchFamily="34" charset="0"/>
              </a:rPr>
              <a:t>T</a:t>
            </a:r>
            <a:r>
              <a:rPr lang="en-US" altLang="en-US" sz="100" dirty="0">
                <a:cs typeface="Calibri" panose="020F0502020204030204" pitchFamily="34" charset="0"/>
              </a:rPr>
              <a:t> </a:t>
            </a:r>
            <a:r>
              <a:rPr lang="en-US" altLang="en-US" sz="3400" dirty="0">
                <a:cs typeface="Calibri" panose="020F0502020204030204" pitchFamily="34" charset="0"/>
              </a:rPr>
              <a:t>T) </a:t>
            </a:r>
            <a:r>
              <a:rPr lang="en-US" altLang="en-US" sz="2000" b="0" dirty="0">
                <a:cs typeface="Calibri" panose="020F0502020204030204" pitchFamily="34" charset="0"/>
              </a:rPr>
              <a:t>(3 of 3)</a:t>
            </a:r>
            <a:endParaRPr lang="en-US" sz="2000" b="0" dirty="0">
              <a:cs typeface="Calibri" panose="020F0502020204030204" pitchFamily="34" charset="0"/>
            </a:endParaRPr>
          </a:p>
        </p:txBody>
      </p:sp>
      <p:sp>
        <p:nvSpPr>
          <p:cNvPr id="3" name="Content Placeholder 2">
            <a:extLst>
              <a:ext uri="{FF2B5EF4-FFF2-40B4-BE49-F238E27FC236}">
                <a16:creationId xmlns:a16="http://schemas.microsoft.com/office/drawing/2014/main" id="{E06E0E60-3E19-47ED-A907-B35F4D62D094}"/>
              </a:ext>
            </a:extLst>
          </p:cNvPr>
          <p:cNvSpPr>
            <a:spLocks noGrp="1"/>
          </p:cNvSpPr>
          <p:nvPr>
            <p:ph sz="quarter" idx="13"/>
          </p:nvPr>
        </p:nvSpPr>
        <p:spPr>
          <a:xfrm>
            <a:off x="457200" y="1894993"/>
            <a:ext cx="8229600" cy="4612245"/>
          </a:xfrm>
        </p:spPr>
        <p:txBody>
          <a:bodyPr/>
          <a:lstStyle/>
          <a:p>
            <a:r>
              <a:rPr lang="en-US" altLang="en-US" dirty="0"/>
              <a:t>Procedure</a:t>
            </a:r>
          </a:p>
          <a:p>
            <a:pPr lvl="1"/>
            <a:r>
              <a:rPr lang="en-US" altLang="en-US" dirty="0"/>
              <a:t>Citrated plasma and A</a:t>
            </a:r>
            <a:r>
              <a:rPr lang="en-US" altLang="en-US" sz="100" dirty="0"/>
              <a:t> </a:t>
            </a:r>
            <a:r>
              <a:rPr lang="en-US" altLang="en-US" dirty="0"/>
              <a:t>P</a:t>
            </a:r>
            <a:r>
              <a:rPr lang="en-US" altLang="en-US" sz="100" dirty="0"/>
              <a:t> </a:t>
            </a:r>
            <a:r>
              <a:rPr lang="en-US" altLang="en-US" dirty="0"/>
              <a:t>T</a:t>
            </a:r>
            <a:r>
              <a:rPr lang="en-US" altLang="en-US" sz="100" dirty="0"/>
              <a:t> </a:t>
            </a:r>
            <a:r>
              <a:rPr lang="en-US" altLang="en-US" dirty="0"/>
              <a:t>T reagent incubated together at 37</a:t>
            </a:r>
            <a:r>
              <a:rPr lang="en-US" altLang="en-US" b="1" dirty="0">
                <a:cs typeface="Lucida Grande" pitchFamily="-106" charset="0"/>
              </a:rPr>
              <a:t>°</a:t>
            </a:r>
            <a:r>
              <a:rPr lang="en-US" altLang="en-US" dirty="0"/>
              <a:t>C</a:t>
            </a:r>
            <a:r>
              <a:rPr lang="en-US" altLang="en-US" sz="100" dirty="0">
                <a:solidFill>
                  <a:schemeClr val="bg1"/>
                </a:solidFill>
              </a:rPr>
              <a:t>elsius</a:t>
            </a:r>
          </a:p>
          <a:p>
            <a:pPr lvl="2"/>
            <a:r>
              <a:rPr lang="en-US" altLang="en-US" dirty="0"/>
              <a:t>Optimal activation of contact factors</a:t>
            </a:r>
          </a:p>
          <a:p>
            <a:pPr lvl="1"/>
            <a:r>
              <a:rPr lang="en-US" altLang="en-US" dirty="0"/>
              <a:t>Calcium chloride is added</a:t>
            </a:r>
          </a:p>
          <a:p>
            <a:pPr lvl="1"/>
            <a:r>
              <a:rPr lang="en-US" altLang="en-US" dirty="0"/>
              <a:t>Time to fibrin formation is recorded</a:t>
            </a:r>
          </a:p>
          <a:p>
            <a:r>
              <a:rPr lang="en-US" altLang="en-US" dirty="0"/>
              <a:t>Clot detection</a:t>
            </a:r>
          </a:p>
          <a:p>
            <a:pPr lvl="1"/>
            <a:r>
              <a:rPr lang="en-US" altLang="en-US" dirty="0"/>
              <a:t>Optical or electromechanical methods</a:t>
            </a:r>
          </a:p>
          <a:p>
            <a:pPr lvl="1"/>
            <a:r>
              <a:rPr lang="en-US" altLang="en-US" dirty="0"/>
              <a:t>Manual or automated devices</a:t>
            </a:r>
          </a:p>
        </p:txBody>
      </p:sp>
    </p:spTree>
    <p:extLst>
      <p:ext uri="{BB962C8B-B14F-4D97-AF65-F5344CB8AC3E}">
        <p14:creationId xmlns:p14="http://schemas.microsoft.com/office/powerpoint/2010/main" val="29618636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44D27-A9AC-4C45-B981-04CED2CB1D6D}"/>
              </a:ext>
            </a:extLst>
          </p:cNvPr>
          <p:cNvSpPr>
            <a:spLocks noGrp="1"/>
          </p:cNvSpPr>
          <p:nvPr>
            <p:ph type="title"/>
          </p:nvPr>
        </p:nvSpPr>
        <p:spPr/>
        <p:txBody>
          <a:bodyPr/>
          <a:lstStyle/>
          <a:p>
            <a:r>
              <a:rPr lang="en-US" dirty="0"/>
              <a:t>Thrombin Time (T</a:t>
            </a:r>
            <a:r>
              <a:rPr lang="en-US" sz="100" dirty="0"/>
              <a:t> </a:t>
            </a:r>
            <a:r>
              <a:rPr lang="en-US" dirty="0"/>
              <a:t>T) </a:t>
            </a:r>
            <a:r>
              <a:rPr lang="en-US" sz="2000" b="0" dirty="0"/>
              <a:t>(1 of 2)</a:t>
            </a:r>
          </a:p>
        </p:txBody>
      </p:sp>
      <p:sp>
        <p:nvSpPr>
          <p:cNvPr id="3" name="Content Placeholder 2">
            <a:extLst>
              <a:ext uri="{FF2B5EF4-FFF2-40B4-BE49-F238E27FC236}">
                <a16:creationId xmlns:a16="http://schemas.microsoft.com/office/drawing/2014/main" id="{B03EE908-AE1F-4D37-8A9B-A724DB804DF2}"/>
              </a:ext>
            </a:extLst>
          </p:cNvPr>
          <p:cNvSpPr>
            <a:spLocks noGrp="1"/>
          </p:cNvSpPr>
          <p:nvPr>
            <p:ph sz="quarter" idx="13"/>
          </p:nvPr>
        </p:nvSpPr>
        <p:spPr>
          <a:xfrm>
            <a:off x="396815" y="1962726"/>
            <a:ext cx="8350370" cy="4434275"/>
          </a:xfrm>
        </p:spPr>
        <p:txBody>
          <a:bodyPr/>
          <a:lstStyle/>
          <a:p>
            <a:r>
              <a:rPr lang="en-US" altLang="en-US" dirty="0"/>
              <a:t>Measures conversion of fibrinogen to fibrin when thrombin is added to undiluted citrated P</a:t>
            </a:r>
            <a:r>
              <a:rPr lang="en-US" altLang="en-US" sz="100" dirty="0"/>
              <a:t> </a:t>
            </a:r>
            <a:r>
              <a:rPr lang="en-US" altLang="en-US" dirty="0"/>
              <a:t>P</a:t>
            </a:r>
            <a:r>
              <a:rPr lang="en-US" altLang="en-US" sz="100" dirty="0"/>
              <a:t> </a:t>
            </a:r>
            <a:r>
              <a:rPr lang="en-US" altLang="en-US" dirty="0"/>
              <a:t>P</a:t>
            </a:r>
          </a:p>
          <a:p>
            <a:r>
              <a:rPr lang="en-US" altLang="en-US" dirty="0"/>
              <a:t>Procedure</a:t>
            </a:r>
          </a:p>
          <a:p>
            <a:pPr lvl="1"/>
            <a:r>
              <a:rPr lang="en-US" altLang="en-US" dirty="0"/>
              <a:t>Incubate P</a:t>
            </a:r>
            <a:r>
              <a:rPr lang="en-US" altLang="en-US" sz="100" dirty="0"/>
              <a:t> </a:t>
            </a:r>
            <a:r>
              <a:rPr lang="en-US" altLang="en-US" dirty="0"/>
              <a:t>P</a:t>
            </a:r>
            <a:r>
              <a:rPr lang="en-US" altLang="en-US" sz="100" dirty="0"/>
              <a:t> </a:t>
            </a:r>
            <a:r>
              <a:rPr lang="en-US" altLang="en-US" dirty="0"/>
              <a:t>P at 37</a:t>
            </a:r>
            <a:r>
              <a:rPr lang="en-US" altLang="en-US" b="1" dirty="0">
                <a:cs typeface="Lucida Grande" pitchFamily="-106" charset="0"/>
              </a:rPr>
              <a:t>°</a:t>
            </a:r>
            <a:r>
              <a:rPr lang="en-US" altLang="en-US" dirty="0"/>
              <a:t>C</a:t>
            </a:r>
            <a:r>
              <a:rPr lang="en-US" altLang="en-US" sz="100" dirty="0">
                <a:solidFill>
                  <a:schemeClr val="bg1"/>
                </a:solidFill>
              </a:rPr>
              <a:t>elsius</a:t>
            </a:r>
            <a:r>
              <a:rPr lang="en-US" altLang="en-US" dirty="0"/>
              <a:t> and add thrombin</a:t>
            </a:r>
          </a:p>
          <a:p>
            <a:pPr lvl="1"/>
            <a:r>
              <a:rPr lang="en-US" altLang="en-US" dirty="0"/>
              <a:t>Time to fibrin formation is recorded,</a:t>
            </a:r>
          </a:p>
          <a:p>
            <a:r>
              <a:rPr lang="en-US" altLang="en-US" dirty="0"/>
              <a:t>General reference interval 15-19 seconds</a:t>
            </a:r>
          </a:p>
        </p:txBody>
      </p:sp>
    </p:spTree>
    <p:extLst>
      <p:ext uri="{BB962C8B-B14F-4D97-AF65-F5344CB8AC3E}">
        <p14:creationId xmlns:p14="http://schemas.microsoft.com/office/powerpoint/2010/main" val="1167728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44D27-A9AC-4C45-B981-04CED2CB1D6D}"/>
              </a:ext>
            </a:extLst>
          </p:cNvPr>
          <p:cNvSpPr>
            <a:spLocks noGrp="1"/>
          </p:cNvSpPr>
          <p:nvPr>
            <p:ph type="title"/>
          </p:nvPr>
        </p:nvSpPr>
        <p:spPr/>
        <p:txBody>
          <a:bodyPr/>
          <a:lstStyle/>
          <a:p>
            <a:r>
              <a:rPr lang="en-US" dirty="0"/>
              <a:t>Thrombin Time (T</a:t>
            </a:r>
            <a:r>
              <a:rPr lang="en-US" sz="100" dirty="0"/>
              <a:t> </a:t>
            </a:r>
            <a:r>
              <a:rPr lang="en-US" dirty="0"/>
              <a:t>T) </a:t>
            </a:r>
            <a:r>
              <a:rPr lang="en-US" sz="2000" b="0" dirty="0"/>
              <a:t>(2 of 2)</a:t>
            </a:r>
          </a:p>
        </p:txBody>
      </p:sp>
      <p:sp>
        <p:nvSpPr>
          <p:cNvPr id="3" name="Content Placeholder 2">
            <a:extLst>
              <a:ext uri="{FF2B5EF4-FFF2-40B4-BE49-F238E27FC236}">
                <a16:creationId xmlns:a16="http://schemas.microsoft.com/office/drawing/2014/main" id="{B03EE908-AE1F-4D37-8A9B-A724DB804DF2}"/>
              </a:ext>
            </a:extLst>
          </p:cNvPr>
          <p:cNvSpPr>
            <a:spLocks noGrp="1"/>
          </p:cNvSpPr>
          <p:nvPr>
            <p:ph sz="quarter" idx="13"/>
          </p:nvPr>
        </p:nvSpPr>
        <p:spPr>
          <a:xfrm>
            <a:off x="389467" y="1911926"/>
            <a:ext cx="8229600" cy="4499417"/>
          </a:xfrm>
        </p:spPr>
        <p:txBody>
          <a:bodyPr/>
          <a:lstStyle/>
          <a:p>
            <a:r>
              <a:rPr lang="en-US" altLang="en-US" dirty="0">
                <a:cs typeface="Calibri" panose="020F0502020204030204" pitchFamily="34" charset="0"/>
              </a:rPr>
              <a:t>Interference in conversion of fibrinogen to fibrin</a:t>
            </a:r>
          </a:p>
          <a:p>
            <a:pPr lvl="1"/>
            <a:r>
              <a:rPr lang="en-US" altLang="en-US" dirty="0">
                <a:cs typeface="Calibri" panose="020F0502020204030204" pitchFamily="34" charset="0"/>
              </a:rPr>
              <a:t>Hypofibrinogenemia or dysfibrinogenemia</a:t>
            </a:r>
          </a:p>
          <a:p>
            <a:pPr lvl="1"/>
            <a:r>
              <a:rPr lang="en-US" altLang="en-US" dirty="0">
                <a:cs typeface="Calibri" panose="020F0502020204030204" pitchFamily="34" charset="0"/>
              </a:rPr>
              <a:t>Presence of heparin, D</a:t>
            </a:r>
            <a:r>
              <a:rPr lang="en-US" altLang="en-US" sz="100" dirty="0">
                <a:cs typeface="Calibri" panose="020F0502020204030204" pitchFamily="34" charset="0"/>
              </a:rPr>
              <a:t> </a:t>
            </a:r>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s, or F</a:t>
            </a:r>
            <a:r>
              <a:rPr lang="en-US" altLang="en-US" sz="100" dirty="0">
                <a:cs typeface="Calibri" panose="020F0502020204030204" pitchFamily="34" charset="0"/>
              </a:rPr>
              <a:t> </a:t>
            </a:r>
            <a:r>
              <a:rPr lang="en-US" altLang="en-US" dirty="0">
                <a:cs typeface="Calibri" panose="020F0502020204030204" pitchFamily="34" charset="0"/>
              </a:rPr>
              <a:t>D</a:t>
            </a:r>
            <a:r>
              <a:rPr lang="en-US" altLang="en-US" sz="100" dirty="0">
                <a:cs typeface="Calibri" panose="020F0502020204030204" pitchFamily="34" charset="0"/>
              </a:rPr>
              <a:t> </a:t>
            </a:r>
            <a:r>
              <a:rPr lang="en-US" altLang="en-US" dirty="0">
                <a:cs typeface="Calibri" panose="020F0502020204030204" pitchFamily="34" charset="0"/>
              </a:rPr>
              <a:t>Ps</a:t>
            </a:r>
          </a:p>
          <a:p>
            <a:pPr lvl="1"/>
            <a:r>
              <a:rPr lang="en-US" altLang="en-US" dirty="0">
                <a:cs typeface="Calibri" panose="020F0502020204030204" pitchFamily="34" charset="0"/>
              </a:rPr>
              <a:t>Rare cases</a:t>
            </a:r>
          </a:p>
          <a:p>
            <a:pPr lvl="2"/>
            <a:r>
              <a:rPr lang="en-US" altLang="en-US" dirty="0">
                <a:cs typeface="Calibri" panose="020F0502020204030204" pitchFamily="34" charset="0"/>
              </a:rPr>
              <a:t>Antibodies against bovine thrombin, paraproteins (myelomas)</a:t>
            </a:r>
          </a:p>
          <a:p>
            <a:r>
              <a:rPr lang="en-US" altLang="en-US" dirty="0">
                <a:cs typeface="Calibri" panose="020F0502020204030204" pitchFamily="34" charset="0"/>
              </a:rPr>
              <a:t>Extremely long T</a:t>
            </a:r>
            <a:r>
              <a:rPr lang="en-US" altLang="en-US" sz="100" dirty="0">
                <a:cs typeface="Calibri" panose="020F0502020204030204" pitchFamily="34" charset="0"/>
              </a:rPr>
              <a:t> </a:t>
            </a:r>
            <a:r>
              <a:rPr lang="en-US" altLang="en-US" dirty="0">
                <a:cs typeface="Calibri" panose="020F0502020204030204" pitchFamily="34" charset="0"/>
              </a:rPr>
              <a:t>T</a:t>
            </a:r>
          </a:p>
          <a:p>
            <a:pPr lvl="1"/>
            <a:r>
              <a:rPr lang="en-US" altLang="en-US" dirty="0">
                <a:cs typeface="Calibri" panose="020F0502020204030204" pitchFamily="34" charset="0"/>
              </a:rPr>
              <a:t>Usually indicates drug effect (heparin or D</a:t>
            </a:r>
            <a:r>
              <a:rPr lang="en-US" altLang="en-US" sz="100" dirty="0">
                <a:cs typeface="Calibri" panose="020F0502020204030204" pitchFamily="34" charset="0"/>
              </a:rPr>
              <a:t> </a:t>
            </a:r>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I)</a:t>
            </a:r>
          </a:p>
          <a:p>
            <a:pPr lvl="1"/>
            <a:r>
              <a:rPr lang="en-US" altLang="en-US" dirty="0">
                <a:cs typeface="Calibri" panose="020F0502020204030204" pitchFamily="34" charset="0"/>
              </a:rPr>
              <a:t>If sample contains heparin, neutralize with</a:t>
            </a:r>
          </a:p>
          <a:p>
            <a:pPr lvl="2"/>
            <a:r>
              <a:rPr lang="en-US" altLang="en-US" dirty="0">
                <a:cs typeface="Calibri" panose="020F0502020204030204" pitchFamily="34" charset="0"/>
              </a:rPr>
              <a:t>Hepzyme, protamine sulfate</a:t>
            </a:r>
          </a:p>
        </p:txBody>
      </p:sp>
    </p:spTree>
    <p:extLst>
      <p:ext uri="{BB962C8B-B14F-4D97-AF65-F5344CB8AC3E}">
        <p14:creationId xmlns:p14="http://schemas.microsoft.com/office/powerpoint/2010/main" val="321350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F492E-229B-482C-BA45-C773FE5C2A6C}"/>
              </a:ext>
            </a:extLst>
          </p:cNvPr>
          <p:cNvSpPr>
            <a:spLocks noGrp="1"/>
          </p:cNvSpPr>
          <p:nvPr>
            <p:ph type="title"/>
          </p:nvPr>
        </p:nvSpPr>
        <p:spPr/>
        <p:txBody>
          <a:bodyPr/>
          <a:lstStyle/>
          <a:p>
            <a:r>
              <a:rPr lang="en-US" dirty="0"/>
              <a:t>Quantitative Fibrinogen Assay </a:t>
            </a:r>
            <a:r>
              <a:rPr lang="en-US" sz="2000" b="0" dirty="0"/>
              <a:t>(1 of 2)</a:t>
            </a:r>
          </a:p>
        </p:txBody>
      </p:sp>
      <p:sp>
        <p:nvSpPr>
          <p:cNvPr id="3" name="Content Placeholder 2">
            <a:extLst>
              <a:ext uri="{FF2B5EF4-FFF2-40B4-BE49-F238E27FC236}">
                <a16:creationId xmlns:a16="http://schemas.microsoft.com/office/drawing/2014/main" id="{F4515977-B3E9-4D0E-8FB3-64598EC818D0}"/>
              </a:ext>
            </a:extLst>
          </p:cNvPr>
          <p:cNvSpPr>
            <a:spLocks noGrp="1"/>
          </p:cNvSpPr>
          <p:nvPr>
            <p:ph sz="quarter" idx="13"/>
          </p:nvPr>
        </p:nvSpPr>
        <p:spPr>
          <a:xfrm>
            <a:off x="457200" y="1890865"/>
            <a:ext cx="8367486" cy="4784089"/>
          </a:xfrm>
        </p:spPr>
        <p:txBody>
          <a:bodyPr/>
          <a:lstStyle/>
          <a:p>
            <a:r>
              <a:rPr lang="en-US" altLang="en-US" dirty="0"/>
              <a:t>Reference method</a:t>
            </a:r>
          </a:p>
          <a:p>
            <a:pPr lvl="1"/>
            <a:r>
              <a:rPr lang="en-US" altLang="en-US" dirty="0"/>
              <a:t>Clauss assay</a:t>
            </a:r>
          </a:p>
          <a:p>
            <a:pPr lvl="2"/>
            <a:r>
              <a:rPr lang="en-US" altLang="en-US" dirty="0"/>
              <a:t>Clot-based functional measurement</a:t>
            </a:r>
          </a:p>
          <a:p>
            <a:pPr lvl="2"/>
            <a:r>
              <a:rPr lang="en-US" altLang="en-US" dirty="0"/>
              <a:t>Adds thrombin to various dilutions of known concentrations of fibrinogen</a:t>
            </a:r>
          </a:p>
          <a:p>
            <a:pPr lvl="3"/>
            <a:r>
              <a:rPr lang="en-US" altLang="en-US" dirty="0"/>
              <a:t>Clotting times are plotted on a log/log graph</a:t>
            </a:r>
          </a:p>
          <a:p>
            <a:pPr lvl="4"/>
            <a:r>
              <a:rPr lang="en-US" altLang="en-US" dirty="0"/>
              <a:t>x-axis-known concentrations</a:t>
            </a:r>
          </a:p>
          <a:p>
            <a:pPr lvl="4"/>
            <a:r>
              <a:rPr lang="en-US" altLang="en-US" dirty="0"/>
              <a:t>y-axis-clotting times</a:t>
            </a:r>
          </a:p>
          <a:p>
            <a:pPr lvl="2"/>
            <a:r>
              <a:rPr lang="en-US" dirty="0"/>
              <a:t>Fibrinogen results for the controls and patient</a:t>
            </a:r>
          </a:p>
          <a:p>
            <a:pPr lvl="3"/>
            <a:r>
              <a:rPr lang="en-US" dirty="0"/>
              <a:t>Determined from the reference curve using their respective C</a:t>
            </a:r>
            <a:r>
              <a:rPr lang="en-US" sz="100" dirty="0"/>
              <a:t> </a:t>
            </a:r>
            <a:r>
              <a:rPr lang="en-US" dirty="0"/>
              <a:t>Ts</a:t>
            </a:r>
            <a:endParaRPr lang="en-US" altLang="en-US" dirty="0"/>
          </a:p>
        </p:txBody>
      </p:sp>
    </p:spTree>
    <p:extLst>
      <p:ext uri="{BB962C8B-B14F-4D97-AF65-F5344CB8AC3E}">
        <p14:creationId xmlns:p14="http://schemas.microsoft.com/office/powerpoint/2010/main" val="17804393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F492E-229B-482C-BA45-C773FE5C2A6C}"/>
              </a:ext>
            </a:extLst>
          </p:cNvPr>
          <p:cNvSpPr>
            <a:spLocks noGrp="1"/>
          </p:cNvSpPr>
          <p:nvPr>
            <p:ph type="title"/>
          </p:nvPr>
        </p:nvSpPr>
        <p:spPr/>
        <p:txBody>
          <a:bodyPr/>
          <a:lstStyle/>
          <a:p>
            <a:r>
              <a:rPr lang="en-US" dirty="0"/>
              <a:t>Quantitative Fibrinogen Assay </a:t>
            </a:r>
            <a:r>
              <a:rPr lang="en-US" sz="2000" b="0" dirty="0"/>
              <a:t>(2 of 2)</a:t>
            </a:r>
          </a:p>
        </p:txBody>
      </p:sp>
      <p:sp>
        <p:nvSpPr>
          <p:cNvPr id="3" name="Content Placeholder 2">
            <a:extLst>
              <a:ext uri="{FF2B5EF4-FFF2-40B4-BE49-F238E27FC236}">
                <a16:creationId xmlns:a16="http://schemas.microsoft.com/office/drawing/2014/main" id="{F4515977-B3E9-4D0E-8FB3-64598EC818D0}"/>
              </a:ext>
            </a:extLst>
          </p:cNvPr>
          <p:cNvSpPr>
            <a:spLocks noGrp="1"/>
          </p:cNvSpPr>
          <p:nvPr>
            <p:ph sz="quarter" idx="13"/>
          </p:nvPr>
        </p:nvSpPr>
        <p:spPr>
          <a:xfrm>
            <a:off x="457200" y="1878059"/>
            <a:ext cx="8367486" cy="4641274"/>
          </a:xfrm>
        </p:spPr>
        <p:txBody>
          <a:bodyPr/>
          <a:lstStyle/>
          <a:p>
            <a:r>
              <a:rPr lang="en-US" altLang="en-US" dirty="0">
                <a:cs typeface="Calibri" panose="020F0502020204030204" pitchFamily="34" charset="0"/>
              </a:rPr>
              <a:t>Reference method</a:t>
            </a:r>
          </a:p>
          <a:p>
            <a:pPr lvl="1"/>
            <a:r>
              <a:rPr lang="en-US" altLang="en-US" dirty="0">
                <a:cs typeface="Calibri" panose="020F0502020204030204" pitchFamily="34" charset="0"/>
              </a:rPr>
              <a:t>Fibrinogen concentration inversely proportional to the clotting time</a:t>
            </a:r>
          </a:p>
          <a:p>
            <a:pPr lvl="1"/>
            <a:r>
              <a:rPr lang="en-US" altLang="en-US" dirty="0">
                <a:cs typeface="Calibri" panose="020F0502020204030204" pitchFamily="34" charset="0"/>
              </a:rPr>
              <a:t>Reference intervals-200 to 400</a:t>
            </a:r>
            <a:r>
              <a:rPr lang="en-AU" dirty="0"/>
              <a:t>m</a:t>
            </a:r>
            <a:r>
              <a:rPr lang="en-AU" sz="100" dirty="0">
                <a:solidFill>
                  <a:schemeClr val="bg1"/>
                </a:solidFill>
              </a:rPr>
              <a:t>illi</a:t>
            </a:r>
            <a:r>
              <a:rPr lang="en-AU" dirty="0"/>
              <a:t>g</a:t>
            </a:r>
            <a:r>
              <a:rPr lang="en-AU" sz="100" dirty="0">
                <a:solidFill>
                  <a:schemeClr val="bg1"/>
                </a:solidFill>
              </a:rPr>
              <a:t>rams</a:t>
            </a:r>
            <a:r>
              <a:rPr lang="en-US" altLang="en-US" dirty="0">
                <a:cs typeface="Calibri" panose="020F0502020204030204" pitchFamily="34" charset="0"/>
              </a:rPr>
              <a:t>/</a:t>
            </a:r>
            <a:r>
              <a:rPr lang="en-AU" dirty="0"/>
              <a:t>d</a:t>
            </a:r>
            <a:r>
              <a:rPr lang="en-AU" sz="100" dirty="0">
                <a:solidFill>
                  <a:schemeClr val="bg1"/>
                </a:solidFill>
              </a:rPr>
              <a:t>eci</a:t>
            </a:r>
            <a:r>
              <a:rPr lang="en-AU" dirty="0"/>
              <a:t>L</a:t>
            </a:r>
            <a:r>
              <a:rPr lang="en-AU" sz="100" dirty="0">
                <a:solidFill>
                  <a:schemeClr val="bg1"/>
                </a:solidFill>
              </a:rPr>
              <a:t>itres</a:t>
            </a:r>
            <a:endParaRPr lang="en-US" altLang="en-US" sz="100" dirty="0">
              <a:solidFill>
                <a:schemeClr val="bg1"/>
              </a:solidFill>
              <a:cs typeface="Calibri" panose="020F0502020204030204" pitchFamily="34" charset="0"/>
            </a:endParaRPr>
          </a:p>
          <a:p>
            <a:r>
              <a:rPr lang="en-US" altLang="en-US" dirty="0">
                <a:cs typeface="Calibri" panose="020F0502020204030204" pitchFamily="34" charset="0"/>
              </a:rPr>
              <a:t>↓</a:t>
            </a:r>
            <a:r>
              <a:rPr lang="en-US" altLang="en-US" dirty="0">
                <a:cs typeface="Calibri" panose="020F0502020204030204" pitchFamily="34" charset="0"/>
                <a:sym typeface="Symbol" panose="05050102010706020507" pitchFamily="18" charset="2"/>
              </a:rPr>
              <a:t> fibrinogen</a:t>
            </a:r>
          </a:p>
          <a:p>
            <a:pPr lvl="1"/>
            <a:r>
              <a:rPr lang="en-US" altLang="en-US" dirty="0">
                <a:cs typeface="Calibri" panose="020F0502020204030204" pitchFamily="34" charset="0"/>
                <a:sym typeface="Symbol" panose="05050102010706020507" pitchFamily="18" charset="2"/>
              </a:rPr>
              <a:t>D</a:t>
            </a:r>
            <a:r>
              <a:rPr lang="en-US" altLang="en-US" sz="100" dirty="0">
                <a:cs typeface="Calibri" panose="020F0502020204030204" pitchFamily="34" charset="0"/>
                <a:sym typeface="Symbol" panose="05050102010706020507" pitchFamily="18" charset="2"/>
              </a:rPr>
              <a:t> </a:t>
            </a:r>
            <a:r>
              <a:rPr lang="en-US" altLang="en-US" dirty="0">
                <a:cs typeface="Calibri" panose="020F0502020204030204" pitchFamily="34" charset="0"/>
                <a:sym typeface="Symbol" panose="05050102010706020507" pitchFamily="18" charset="2"/>
              </a:rPr>
              <a:t>I</a:t>
            </a:r>
            <a:r>
              <a:rPr lang="en-US" altLang="en-US" sz="100" dirty="0">
                <a:cs typeface="Calibri" panose="020F0502020204030204" pitchFamily="34" charset="0"/>
                <a:sym typeface="Symbol" panose="05050102010706020507" pitchFamily="18" charset="2"/>
              </a:rPr>
              <a:t> </a:t>
            </a:r>
            <a:r>
              <a:rPr lang="en-US" altLang="en-US" dirty="0">
                <a:cs typeface="Calibri" panose="020F0502020204030204" pitchFamily="34" charset="0"/>
                <a:sym typeface="Symbol" panose="05050102010706020507" pitchFamily="18" charset="2"/>
              </a:rPr>
              <a:t>C, primary and secondary fibrinolysis, liver disease, congenital disorders</a:t>
            </a:r>
          </a:p>
          <a:p>
            <a:r>
              <a:rPr lang="en-US" altLang="en-US" dirty="0">
                <a:cs typeface="Calibri" panose="020F0502020204030204" pitchFamily="34" charset="0"/>
                <a:sym typeface="Symbol" panose="05050102010706020507" pitchFamily="18" charset="2"/>
              </a:rPr>
              <a:t>↑ fibrinogen</a:t>
            </a:r>
          </a:p>
          <a:p>
            <a:pPr lvl="1"/>
            <a:r>
              <a:rPr lang="en-US" altLang="en-US" dirty="0">
                <a:cs typeface="Calibri" panose="020F0502020204030204" pitchFamily="34" charset="0"/>
                <a:sym typeface="Symbol" panose="05050102010706020507" pitchFamily="18" charset="2"/>
              </a:rPr>
              <a:t>Inflammatory disorders, pregnancy, women on oral contraceptives</a:t>
            </a:r>
            <a:endParaRPr lang="en-US" altLang="en-US" dirty="0">
              <a:cs typeface="Calibri" panose="020F0502020204030204" pitchFamily="34" charset="0"/>
            </a:endParaRPr>
          </a:p>
        </p:txBody>
      </p:sp>
    </p:spTree>
    <p:extLst>
      <p:ext uri="{BB962C8B-B14F-4D97-AF65-F5344CB8AC3E}">
        <p14:creationId xmlns:p14="http://schemas.microsoft.com/office/powerpoint/2010/main" val="4353614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63223-86A6-45BC-871F-7D6F86135A89}"/>
              </a:ext>
            </a:extLst>
          </p:cNvPr>
          <p:cNvSpPr>
            <a:spLocks noGrp="1"/>
          </p:cNvSpPr>
          <p:nvPr>
            <p:ph type="title"/>
          </p:nvPr>
        </p:nvSpPr>
        <p:spPr>
          <a:xfrm>
            <a:off x="457200" y="215371"/>
            <a:ext cx="8350898" cy="1097279"/>
          </a:xfrm>
        </p:spPr>
        <p:txBody>
          <a:bodyPr/>
          <a:lstStyle/>
          <a:p>
            <a:r>
              <a:rPr lang="en-US" sz="3400" dirty="0"/>
              <a:t>Figure 36-4 Fibrinogen Standard Curve</a:t>
            </a:r>
          </a:p>
        </p:txBody>
      </p:sp>
      <p:pic>
        <p:nvPicPr>
          <p:cNvPr id="4" name="Picture 3" descr="I, I I, and I I I from the lower right, represent reference plasmas of know fibrinogen concentrations. The T T in seconds os on the y axis and the fibrinogen concentration in m g per d L is on the x axis. T T = thrombin time. The scale ascends from the lower right to above 40 on the upper right in an upward slant from lower right to upper left.">
            <a:extLst>
              <a:ext uri="{FF2B5EF4-FFF2-40B4-BE49-F238E27FC236}">
                <a16:creationId xmlns:a16="http://schemas.microsoft.com/office/drawing/2014/main" id="{ABA276DD-A077-4DFC-AB0E-45A3AA8743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2278" y="1780586"/>
            <a:ext cx="5359442" cy="4156364"/>
          </a:xfrm>
          <a:prstGeom prst="rect">
            <a:avLst/>
          </a:prstGeom>
        </p:spPr>
      </p:pic>
    </p:spTree>
    <p:extLst>
      <p:ext uri="{BB962C8B-B14F-4D97-AF65-F5344CB8AC3E}">
        <p14:creationId xmlns:p14="http://schemas.microsoft.com/office/powerpoint/2010/main" val="2987692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0D268-B267-42A5-B433-C69DAC2BB161}"/>
              </a:ext>
            </a:extLst>
          </p:cNvPr>
          <p:cNvSpPr>
            <a:spLocks noGrp="1"/>
          </p:cNvSpPr>
          <p:nvPr>
            <p:ph type="title"/>
          </p:nvPr>
        </p:nvSpPr>
        <p:spPr/>
        <p:txBody>
          <a:bodyPr/>
          <a:lstStyle/>
          <a:p>
            <a:r>
              <a:rPr lang="en-US" sz="3400" dirty="0"/>
              <a:t>Tests to Evaluate Specific Factor Deficiency</a:t>
            </a:r>
          </a:p>
        </p:txBody>
      </p:sp>
      <p:sp>
        <p:nvSpPr>
          <p:cNvPr id="3" name="Content Placeholder 2">
            <a:extLst>
              <a:ext uri="{FF2B5EF4-FFF2-40B4-BE49-F238E27FC236}">
                <a16:creationId xmlns:a16="http://schemas.microsoft.com/office/drawing/2014/main" id="{6D1539B3-2938-4FB3-8265-B2C31744219A}"/>
              </a:ext>
            </a:extLst>
          </p:cNvPr>
          <p:cNvSpPr>
            <a:spLocks noGrp="1"/>
          </p:cNvSpPr>
          <p:nvPr>
            <p:ph sz="quarter" idx="13"/>
          </p:nvPr>
        </p:nvSpPr>
        <p:spPr>
          <a:xfrm>
            <a:off x="457200" y="1844134"/>
            <a:ext cx="8229600" cy="3136443"/>
          </a:xfrm>
        </p:spPr>
        <p:txBody>
          <a:bodyPr/>
          <a:lstStyle/>
          <a:p>
            <a:r>
              <a:rPr lang="en-US" altLang="en-US" dirty="0">
                <a:cs typeface="Calibri" panose="020F0502020204030204" pitchFamily="34" charset="0"/>
              </a:rPr>
              <a:t>Further testing performed if</a:t>
            </a:r>
          </a:p>
          <a:p>
            <a:pPr lvl="1"/>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T and/or A</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T is prolonged</a:t>
            </a:r>
          </a:p>
          <a:p>
            <a:r>
              <a:rPr lang="en-US" altLang="en-US" dirty="0">
                <a:cs typeface="Calibri" panose="020F0502020204030204" pitchFamily="34" charset="0"/>
              </a:rPr>
              <a:t>Mixing studies</a:t>
            </a:r>
          </a:p>
          <a:p>
            <a:r>
              <a:rPr lang="en-US" altLang="en-US" dirty="0">
                <a:cs typeface="Calibri" panose="020F0502020204030204" pitchFamily="34" charset="0"/>
              </a:rPr>
              <a:t>Specific coagulation factors</a:t>
            </a:r>
          </a:p>
          <a:p>
            <a:r>
              <a:rPr lang="en-US" altLang="en-US" dirty="0">
                <a:cs typeface="Calibri" panose="020F0502020204030204" pitchFamily="34" charset="0"/>
              </a:rPr>
              <a:t>Reptilase time</a:t>
            </a:r>
          </a:p>
          <a:p>
            <a:r>
              <a:rPr lang="en-US" altLang="en-US" dirty="0">
                <a:cs typeface="Calibri" panose="020F0502020204030204" pitchFamily="34" charset="0"/>
              </a:rPr>
              <a:t>Prekallikrein screening test</a:t>
            </a:r>
          </a:p>
        </p:txBody>
      </p:sp>
      <p:sp>
        <p:nvSpPr>
          <p:cNvPr id="4" name="Content Placeholder 3"/>
          <p:cNvSpPr>
            <a:spLocks noGrp="1"/>
          </p:cNvSpPr>
          <p:nvPr>
            <p:ph sz="quarter" idx="14"/>
          </p:nvPr>
        </p:nvSpPr>
        <p:spPr>
          <a:xfrm>
            <a:off x="460375" y="4792292"/>
            <a:ext cx="1239029" cy="443942"/>
          </a:xfrm>
        </p:spPr>
        <p:txBody>
          <a:bodyPr/>
          <a:lstStyle/>
          <a:p>
            <a:r>
              <a:rPr lang="en-US" altLang="en-US" dirty="0">
                <a:cs typeface="Calibri" panose="020F0502020204030204" pitchFamily="34" charset="0"/>
              </a:rPr>
              <a:t>Factor</a:t>
            </a:r>
            <a:endParaRPr lang="en-AU" dirty="0"/>
          </a:p>
        </p:txBody>
      </p:sp>
      <p:sp>
        <p:nvSpPr>
          <p:cNvPr id="5" name="Content Placeholder 4"/>
          <p:cNvSpPr>
            <a:spLocks noGrp="1"/>
          </p:cNvSpPr>
          <p:nvPr>
            <p:ph sz="quarter" idx="15"/>
          </p:nvPr>
        </p:nvSpPr>
        <p:spPr>
          <a:xfrm>
            <a:off x="2037391" y="4792291"/>
            <a:ext cx="2120900" cy="426689"/>
          </a:xfrm>
        </p:spPr>
        <p:txBody>
          <a:bodyPr/>
          <a:lstStyle/>
          <a:p>
            <a:pPr marL="432" indent="0">
              <a:buNone/>
            </a:pPr>
            <a:r>
              <a:rPr lang="en-US" altLang="en-US" dirty="0">
                <a:cs typeface="Calibri" panose="020F0502020204030204" pitchFamily="34" charset="0"/>
              </a:rPr>
              <a:t>screening test</a:t>
            </a:r>
          </a:p>
        </p:txBody>
      </p:sp>
      <p:sp>
        <p:nvSpPr>
          <p:cNvPr id="6" name="Content Placeholder 5"/>
          <p:cNvSpPr>
            <a:spLocks noGrp="1"/>
          </p:cNvSpPr>
          <p:nvPr>
            <p:ph sz="quarter" idx="16"/>
          </p:nvPr>
        </p:nvSpPr>
        <p:spPr>
          <a:xfrm>
            <a:off x="454025" y="5146198"/>
            <a:ext cx="8232775" cy="420997"/>
          </a:xfrm>
        </p:spPr>
        <p:txBody>
          <a:bodyPr/>
          <a:lstStyle/>
          <a:p>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W</a:t>
            </a:r>
            <a:r>
              <a:rPr lang="en-US" altLang="en-US" sz="100" dirty="0">
                <a:cs typeface="Calibri" panose="020F0502020204030204" pitchFamily="34" charset="0"/>
              </a:rPr>
              <a:t> </a:t>
            </a:r>
            <a:r>
              <a:rPr lang="en-US" altLang="en-US" dirty="0">
                <a:cs typeface="Calibri" panose="020F0502020204030204" pitchFamily="34" charset="0"/>
              </a:rPr>
              <a:t>F tests</a:t>
            </a:r>
          </a:p>
        </p:txBody>
      </p:sp>
      <p:graphicFrame>
        <p:nvGraphicFramePr>
          <p:cNvPr id="7" name="Object 6" descr="thirteen"/>
          <p:cNvGraphicFramePr>
            <a:graphicFrameLocks noChangeAspect="1"/>
          </p:cNvGraphicFramePr>
          <p:nvPr>
            <p:extLst>
              <p:ext uri="{D42A27DB-BD31-4B8C-83A1-F6EECF244321}">
                <p14:modId xmlns:p14="http://schemas.microsoft.com/office/powerpoint/2010/main" val="2908091093"/>
              </p:ext>
            </p:extLst>
          </p:nvPr>
        </p:nvGraphicFramePr>
        <p:xfrm>
          <a:off x="1465695" y="4768225"/>
          <a:ext cx="571696" cy="353907"/>
        </p:xfrm>
        <a:graphic>
          <a:graphicData uri="http://schemas.openxmlformats.org/presentationml/2006/ole">
            <mc:AlternateContent xmlns:mc="http://schemas.openxmlformats.org/markup-compatibility/2006">
              <mc:Choice xmlns:v="urn:schemas-microsoft-com:vml" Requires="v">
                <p:oleObj name="Equation" r:id="rId2" imgW="266400" imgH="164880" progId="Equation.DSMT4">
                  <p:embed/>
                </p:oleObj>
              </mc:Choice>
              <mc:Fallback>
                <p:oleObj name="Equation" r:id="rId2" imgW="266400" imgH="164880" progId="Equation.DSMT4">
                  <p:embed/>
                  <p:pic>
                    <p:nvPicPr>
                      <p:cNvPr id="0" name=""/>
                      <p:cNvPicPr/>
                      <p:nvPr/>
                    </p:nvPicPr>
                    <p:blipFill>
                      <a:blip r:embed="rId3"/>
                      <a:stretch>
                        <a:fillRect/>
                      </a:stretch>
                    </p:blipFill>
                    <p:spPr>
                      <a:xfrm>
                        <a:off x="1465695" y="4768225"/>
                        <a:ext cx="571696" cy="353907"/>
                      </a:xfrm>
                      <a:prstGeom prst="rect">
                        <a:avLst/>
                      </a:prstGeom>
                    </p:spPr>
                  </p:pic>
                </p:oleObj>
              </mc:Fallback>
            </mc:AlternateContent>
          </a:graphicData>
        </a:graphic>
      </p:graphicFrame>
    </p:spTree>
    <p:extLst>
      <p:ext uri="{BB962C8B-B14F-4D97-AF65-F5344CB8AC3E}">
        <p14:creationId xmlns:p14="http://schemas.microsoft.com/office/powerpoint/2010/main" val="4745209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13793-2C9E-4813-8689-1B14E70C76EC}"/>
              </a:ext>
            </a:extLst>
          </p:cNvPr>
          <p:cNvSpPr>
            <a:spLocks noGrp="1"/>
          </p:cNvSpPr>
          <p:nvPr>
            <p:ph type="title"/>
          </p:nvPr>
        </p:nvSpPr>
        <p:spPr/>
        <p:txBody>
          <a:bodyPr/>
          <a:lstStyle/>
          <a:p>
            <a:r>
              <a:rPr lang="en-US" dirty="0"/>
              <a:t>Mixing Studies </a:t>
            </a:r>
            <a:r>
              <a:rPr lang="en-US" sz="2000" b="0" dirty="0"/>
              <a:t>(1 of 2)</a:t>
            </a:r>
          </a:p>
        </p:txBody>
      </p:sp>
      <p:sp>
        <p:nvSpPr>
          <p:cNvPr id="3" name="Content Placeholder 2">
            <a:extLst>
              <a:ext uri="{FF2B5EF4-FFF2-40B4-BE49-F238E27FC236}">
                <a16:creationId xmlns:a16="http://schemas.microsoft.com/office/drawing/2014/main" id="{22A0D213-8C5B-4B43-B860-5CB5D04627CA}"/>
              </a:ext>
            </a:extLst>
          </p:cNvPr>
          <p:cNvSpPr>
            <a:spLocks noGrp="1"/>
          </p:cNvSpPr>
          <p:nvPr>
            <p:ph sz="quarter" idx="13"/>
          </p:nvPr>
        </p:nvSpPr>
        <p:spPr>
          <a:xfrm>
            <a:off x="457200" y="1869592"/>
            <a:ext cx="8229600" cy="4434275"/>
          </a:xfrm>
        </p:spPr>
        <p:txBody>
          <a:bodyPr/>
          <a:lstStyle/>
          <a:p>
            <a:r>
              <a:rPr lang="en-US" altLang="en-US" dirty="0">
                <a:cs typeface="Calibri" panose="020F0502020204030204" pitchFamily="34" charset="0"/>
              </a:rPr>
              <a:t>Also known as</a:t>
            </a:r>
          </a:p>
          <a:p>
            <a:pPr lvl="1"/>
            <a:r>
              <a:rPr lang="en-US" altLang="en-US" dirty="0">
                <a:cs typeface="Calibri" panose="020F0502020204030204" pitchFamily="34" charset="0"/>
              </a:rPr>
              <a:t>Circulating anticoagulant screen, or</a:t>
            </a:r>
          </a:p>
          <a:p>
            <a:pPr lvl="1"/>
            <a:r>
              <a:rPr lang="en-US" altLang="en-US" dirty="0">
                <a:cs typeface="Calibri" panose="020F0502020204030204" pitchFamily="34" charset="0"/>
              </a:rPr>
              <a:t>Screening test for circulating inhibitor</a:t>
            </a:r>
          </a:p>
          <a:p>
            <a:r>
              <a:rPr lang="en-US" altLang="en-US" dirty="0">
                <a:cs typeface="Calibri" panose="020F0502020204030204" pitchFamily="34" charset="0"/>
              </a:rPr>
              <a:t>Performed to differentiate</a:t>
            </a:r>
          </a:p>
          <a:p>
            <a:pPr lvl="1"/>
            <a:r>
              <a:rPr lang="en-US" altLang="en-US" dirty="0">
                <a:cs typeface="Calibri" panose="020F0502020204030204" pitchFamily="34" charset="0"/>
              </a:rPr>
              <a:t>Factor deficiency from presence of circulating inhibitor</a:t>
            </a:r>
          </a:p>
          <a:p>
            <a:pPr lvl="1"/>
            <a:r>
              <a:rPr lang="en-US" altLang="en-US" dirty="0">
                <a:cs typeface="Calibri" panose="020F0502020204030204" pitchFamily="34" charset="0"/>
              </a:rPr>
              <a:t>Repeat abnormal screening tests (P</a:t>
            </a:r>
            <a:r>
              <a:rPr lang="en-US" altLang="en-US" sz="100" dirty="0">
                <a:cs typeface="Calibri" panose="020F0502020204030204" pitchFamily="34" charset="0"/>
              </a:rPr>
              <a:t> </a:t>
            </a:r>
            <a:r>
              <a:rPr lang="en-US" altLang="en-US" dirty="0">
                <a:cs typeface="Calibri" panose="020F0502020204030204" pitchFamily="34" charset="0"/>
              </a:rPr>
              <a:t>T, A</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T)</a:t>
            </a:r>
          </a:p>
          <a:p>
            <a:pPr lvl="2"/>
            <a:r>
              <a:rPr lang="en-US" altLang="en-US" dirty="0">
                <a:cs typeface="Calibri" panose="020F0502020204030204" pitchFamily="34" charset="0"/>
              </a:rPr>
              <a:t>Using several different dilutions of patient’s P</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P mixed with normal pooled plasma</a:t>
            </a:r>
          </a:p>
        </p:txBody>
      </p:sp>
    </p:spTree>
    <p:extLst>
      <p:ext uri="{BB962C8B-B14F-4D97-AF65-F5344CB8AC3E}">
        <p14:creationId xmlns:p14="http://schemas.microsoft.com/office/powerpoint/2010/main" val="2314632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F4DA-04C2-4321-8E97-4574FF8B1769}"/>
              </a:ext>
            </a:extLst>
          </p:cNvPr>
          <p:cNvSpPr>
            <a:spLocks noGrp="1"/>
          </p:cNvSpPr>
          <p:nvPr>
            <p:ph type="title"/>
          </p:nvPr>
        </p:nvSpPr>
        <p:spPr/>
        <p:txBody>
          <a:bodyPr/>
          <a:lstStyle/>
          <a:p>
            <a:r>
              <a:rPr lang="en-US" dirty="0"/>
              <a:t>Specimen Collection </a:t>
            </a:r>
            <a:r>
              <a:rPr lang="en-US" sz="2000" b="0" dirty="0"/>
              <a:t>(4 of 8)</a:t>
            </a:r>
          </a:p>
        </p:txBody>
      </p:sp>
      <p:sp>
        <p:nvSpPr>
          <p:cNvPr id="3" name="Content Placeholder 2">
            <a:extLst>
              <a:ext uri="{FF2B5EF4-FFF2-40B4-BE49-F238E27FC236}">
                <a16:creationId xmlns:a16="http://schemas.microsoft.com/office/drawing/2014/main" id="{A6AD8DCE-71D7-4F9A-BD02-44694F435B1A}"/>
              </a:ext>
            </a:extLst>
          </p:cNvPr>
          <p:cNvSpPr>
            <a:spLocks noGrp="1"/>
          </p:cNvSpPr>
          <p:nvPr>
            <p:ph sz="quarter" idx="13"/>
          </p:nvPr>
        </p:nvSpPr>
        <p:spPr>
          <a:xfrm>
            <a:off x="457200" y="1945793"/>
            <a:ext cx="8229600" cy="4434275"/>
          </a:xfrm>
        </p:spPr>
        <p:txBody>
          <a:bodyPr/>
          <a:lstStyle/>
          <a:p>
            <a:r>
              <a:rPr lang="en-US" altLang="en-US" dirty="0">
                <a:cs typeface="Calibri" panose="020F0502020204030204" pitchFamily="34" charset="0"/>
              </a:rPr>
              <a:t>Blood collection for coagulation testing</a:t>
            </a:r>
          </a:p>
          <a:p>
            <a:pPr lvl="1"/>
            <a:r>
              <a:rPr lang="en-US" altLang="en-US" dirty="0">
                <a:cs typeface="Calibri" panose="020F0502020204030204" pitchFamily="34" charset="0"/>
              </a:rPr>
              <a:t>Indwelling catheter</a:t>
            </a:r>
          </a:p>
          <a:p>
            <a:pPr lvl="2"/>
            <a:r>
              <a:rPr lang="en-US" altLang="en-US" dirty="0">
                <a:cs typeface="Calibri" panose="020F0502020204030204" pitchFamily="34" charset="0"/>
              </a:rPr>
              <a:t>Must avoid heparin contamination</a:t>
            </a:r>
          </a:p>
          <a:p>
            <a:pPr lvl="2"/>
            <a:r>
              <a:rPr lang="en-US" altLang="en-US" dirty="0">
                <a:cs typeface="Calibri" panose="020F0502020204030204" pitchFamily="34" charset="0"/>
              </a:rPr>
              <a:t>Catheter line should be flushed with saline</a:t>
            </a:r>
          </a:p>
          <a:p>
            <a:pPr lvl="2"/>
            <a:r>
              <a:rPr lang="en-US" altLang="en-US" dirty="0">
                <a:cs typeface="Calibri" panose="020F0502020204030204" pitchFamily="34" charset="0"/>
              </a:rPr>
              <a:t>Adults-first 5 m</a:t>
            </a:r>
            <a:r>
              <a:rPr lang="en-US" altLang="en-US" sz="100" dirty="0">
                <a:solidFill>
                  <a:schemeClr val="bg1"/>
                </a:solidFill>
                <a:cs typeface="Calibri" panose="020F0502020204030204" pitchFamily="34" charset="0"/>
              </a:rPr>
              <a:t>illi</a:t>
            </a:r>
            <a:r>
              <a:rPr lang="en-US" altLang="en-US" dirty="0">
                <a:cs typeface="Calibri" panose="020F0502020204030204" pitchFamily="34" charset="0"/>
              </a:rPr>
              <a:t>L</a:t>
            </a:r>
            <a:r>
              <a:rPr lang="en-US" altLang="en-US" sz="100" dirty="0">
                <a:solidFill>
                  <a:schemeClr val="bg1"/>
                </a:solidFill>
                <a:cs typeface="Calibri" panose="020F0502020204030204" pitchFamily="34" charset="0"/>
              </a:rPr>
              <a:t>itre</a:t>
            </a:r>
            <a:r>
              <a:rPr lang="en-US" altLang="en-US" dirty="0">
                <a:cs typeface="Calibri" panose="020F0502020204030204" pitchFamily="34" charset="0"/>
              </a:rPr>
              <a:t> of blood should be discarded</a:t>
            </a:r>
          </a:p>
          <a:p>
            <a:pPr lvl="2"/>
            <a:r>
              <a:rPr lang="en-US" altLang="en-US" dirty="0">
                <a:cs typeface="Calibri" panose="020F0502020204030204" pitchFamily="34" charset="0"/>
              </a:rPr>
              <a:t>Heparin contamination</a:t>
            </a:r>
          </a:p>
          <a:p>
            <a:pPr lvl="3"/>
            <a:r>
              <a:rPr lang="en-US" altLang="en-US" dirty="0">
                <a:cs typeface="Calibri" panose="020F0502020204030204" pitchFamily="34" charset="0"/>
              </a:rPr>
              <a:t>Commercial heparinase can be added to the plasma to remove heparin</a:t>
            </a:r>
          </a:p>
        </p:txBody>
      </p:sp>
    </p:spTree>
    <p:extLst>
      <p:ext uri="{BB962C8B-B14F-4D97-AF65-F5344CB8AC3E}">
        <p14:creationId xmlns:p14="http://schemas.microsoft.com/office/powerpoint/2010/main" val="40979507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13793-2C9E-4813-8689-1B14E70C76EC}"/>
              </a:ext>
            </a:extLst>
          </p:cNvPr>
          <p:cNvSpPr>
            <a:spLocks noGrp="1"/>
          </p:cNvSpPr>
          <p:nvPr>
            <p:ph type="title"/>
          </p:nvPr>
        </p:nvSpPr>
        <p:spPr/>
        <p:txBody>
          <a:bodyPr/>
          <a:lstStyle/>
          <a:p>
            <a:r>
              <a:rPr lang="en-US" dirty="0"/>
              <a:t>Mixing Studies </a:t>
            </a:r>
            <a:r>
              <a:rPr lang="en-US" sz="2000" b="0" dirty="0"/>
              <a:t>(2 of 2)</a:t>
            </a:r>
          </a:p>
        </p:txBody>
      </p:sp>
      <p:sp>
        <p:nvSpPr>
          <p:cNvPr id="3" name="Content Placeholder 2">
            <a:extLst>
              <a:ext uri="{FF2B5EF4-FFF2-40B4-BE49-F238E27FC236}">
                <a16:creationId xmlns:a16="http://schemas.microsoft.com/office/drawing/2014/main" id="{22A0D213-8C5B-4B43-B860-5CB5D04627CA}"/>
              </a:ext>
            </a:extLst>
          </p:cNvPr>
          <p:cNvSpPr>
            <a:spLocks noGrp="1"/>
          </p:cNvSpPr>
          <p:nvPr>
            <p:ph sz="quarter" idx="13"/>
          </p:nvPr>
        </p:nvSpPr>
        <p:spPr>
          <a:xfrm>
            <a:off x="457199" y="1903086"/>
            <a:ext cx="8352971" cy="4739543"/>
          </a:xfrm>
        </p:spPr>
        <p:txBody>
          <a:bodyPr/>
          <a:lstStyle/>
          <a:p>
            <a:r>
              <a:rPr lang="en-US" altLang="en-US" dirty="0">
                <a:cs typeface="Calibri" panose="020F0502020204030204" pitchFamily="34" charset="0"/>
              </a:rPr>
              <a:t>Results of mixing study</a:t>
            </a:r>
          </a:p>
          <a:p>
            <a:pPr lvl="1"/>
            <a:r>
              <a:rPr lang="en-US" altLang="en-US" dirty="0">
                <a:cs typeface="Calibri" panose="020F0502020204030204" pitchFamily="34" charset="0"/>
              </a:rPr>
              <a:t>Patient’s plasma corrected after incubation with normal plasma</a:t>
            </a:r>
          </a:p>
          <a:p>
            <a:pPr lvl="2"/>
            <a:r>
              <a:rPr lang="en-US" altLang="en-US" dirty="0">
                <a:cs typeface="Calibri" panose="020F0502020204030204" pitchFamily="34" charset="0"/>
              </a:rPr>
              <a:t>Factor deficiency</a:t>
            </a:r>
          </a:p>
          <a:p>
            <a:pPr lvl="2"/>
            <a:r>
              <a:rPr lang="en-US" altLang="en-US" dirty="0">
                <a:cs typeface="Calibri" panose="020F0502020204030204" pitchFamily="34" charset="0"/>
              </a:rPr>
              <a:t>Normal plasma replenishes the deficient factor in patient’s plasma</a:t>
            </a:r>
          </a:p>
          <a:p>
            <a:pPr lvl="2"/>
            <a:r>
              <a:rPr lang="en-US" altLang="en-US" dirty="0">
                <a:cs typeface="Calibri" panose="020F0502020204030204" pitchFamily="34" charset="0"/>
              </a:rPr>
              <a:t>Next step perform factor assays</a:t>
            </a:r>
          </a:p>
          <a:p>
            <a:pPr lvl="1"/>
            <a:r>
              <a:rPr lang="en-US" altLang="en-US" dirty="0">
                <a:cs typeface="Calibri" panose="020F0502020204030204" pitchFamily="34" charset="0"/>
              </a:rPr>
              <a:t>Patient’s plasma not corrected after incubation with normal plasma</a:t>
            </a:r>
          </a:p>
          <a:p>
            <a:pPr lvl="2"/>
            <a:r>
              <a:rPr lang="en-US" altLang="en-US" dirty="0">
                <a:cs typeface="Calibri" panose="020F0502020204030204" pitchFamily="34" charset="0"/>
              </a:rPr>
              <a:t>Presence of circulating or specific factor inhibitor</a:t>
            </a:r>
          </a:p>
          <a:p>
            <a:pPr lvl="2"/>
            <a:r>
              <a:rPr lang="en-US" altLang="en-US" dirty="0">
                <a:cs typeface="Calibri" panose="020F0502020204030204" pitchFamily="34" charset="0"/>
              </a:rPr>
              <a:t>Next step perform tests to verify type of inhibitor</a:t>
            </a:r>
          </a:p>
        </p:txBody>
      </p:sp>
    </p:spTree>
    <p:extLst>
      <p:ext uri="{BB962C8B-B14F-4D97-AF65-F5344CB8AC3E}">
        <p14:creationId xmlns:p14="http://schemas.microsoft.com/office/powerpoint/2010/main" val="8569756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5A178-7AA9-4ED5-915A-C94168752206}"/>
              </a:ext>
            </a:extLst>
          </p:cNvPr>
          <p:cNvSpPr>
            <a:spLocks noGrp="1"/>
          </p:cNvSpPr>
          <p:nvPr>
            <p:ph type="title"/>
          </p:nvPr>
        </p:nvSpPr>
        <p:spPr>
          <a:xfrm>
            <a:off x="457200" y="215371"/>
            <a:ext cx="8229600" cy="1245129"/>
          </a:xfrm>
        </p:spPr>
        <p:txBody>
          <a:bodyPr/>
          <a:lstStyle/>
          <a:p>
            <a:r>
              <a:rPr lang="en-US" sz="2600" dirty="0"/>
              <a:t>Table 36-5 Differentiation of Factor Deficiency from Circulating Inhibitors Using the Mixing Study Procedure</a:t>
            </a:r>
          </a:p>
        </p:txBody>
      </p:sp>
      <p:sp>
        <p:nvSpPr>
          <p:cNvPr id="3" name="Content Placeholder 2">
            <a:extLst>
              <a:ext uri="{FF2B5EF4-FFF2-40B4-BE49-F238E27FC236}">
                <a16:creationId xmlns:a16="http://schemas.microsoft.com/office/drawing/2014/main" id="{81A0D88B-A6A6-4F81-97D8-EB14ED1894EC}"/>
              </a:ext>
            </a:extLst>
          </p:cNvPr>
          <p:cNvSpPr>
            <a:spLocks noGrp="1"/>
          </p:cNvSpPr>
          <p:nvPr>
            <p:ph sz="quarter" idx="13"/>
          </p:nvPr>
        </p:nvSpPr>
        <p:spPr>
          <a:xfrm>
            <a:off x="457200" y="4273919"/>
            <a:ext cx="8229600" cy="336181"/>
          </a:xfrm>
        </p:spPr>
        <p:txBody>
          <a:bodyPr/>
          <a:lstStyle/>
          <a:p>
            <a:pPr marL="432" indent="0">
              <a:buNone/>
            </a:pPr>
            <a:r>
              <a:rPr lang="en-US" sz="1400" dirty="0"/>
              <a:t>P</a:t>
            </a:r>
            <a:r>
              <a:rPr lang="en-US" sz="100" dirty="0"/>
              <a:t> </a:t>
            </a:r>
            <a:r>
              <a:rPr lang="en-US" sz="1400" dirty="0"/>
              <a:t>T, prothrombin time; A</a:t>
            </a:r>
            <a:r>
              <a:rPr lang="en-US" sz="100" dirty="0"/>
              <a:t> </a:t>
            </a:r>
            <a:r>
              <a:rPr lang="en-US" sz="1400" dirty="0"/>
              <a:t>P</a:t>
            </a:r>
            <a:r>
              <a:rPr lang="en-US" sz="100" dirty="0"/>
              <a:t> </a:t>
            </a:r>
            <a:r>
              <a:rPr lang="en-US" sz="1400" dirty="0"/>
              <a:t>T</a:t>
            </a:r>
            <a:r>
              <a:rPr lang="en-US" sz="100" dirty="0"/>
              <a:t> </a:t>
            </a:r>
            <a:r>
              <a:rPr lang="en-US" sz="1400" dirty="0"/>
              <a:t>T, activated partial thromboplastin time.</a:t>
            </a:r>
          </a:p>
        </p:txBody>
      </p:sp>
      <p:graphicFrame>
        <p:nvGraphicFramePr>
          <p:cNvPr id="4" name="Table 3">
            <a:extLst>
              <a:ext uri="{FF2B5EF4-FFF2-40B4-BE49-F238E27FC236}">
                <a16:creationId xmlns:a16="http://schemas.microsoft.com/office/drawing/2014/main" id="{28B56A7E-41B5-41E0-A0F9-846F81C64D6C}"/>
              </a:ext>
            </a:extLst>
          </p:cNvPr>
          <p:cNvGraphicFramePr>
            <a:graphicFrameLocks noGrp="1"/>
          </p:cNvGraphicFramePr>
          <p:nvPr>
            <p:extLst>
              <p:ext uri="{D42A27DB-BD31-4B8C-83A1-F6EECF244321}">
                <p14:modId xmlns:p14="http://schemas.microsoft.com/office/powerpoint/2010/main" val="3407228188"/>
              </p:ext>
            </p:extLst>
          </p:nvPr>
        </p:nvGraphicFramePr>
        <p:xfrm>
          <a:off x="457200" y="1788886"/>
          <a:ext cx="8229600" cy="218016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1987938204"/>
                    </a:ext>
                  </a:extLst>
                </a:gridCol>
                <a:gridCol w="2743200">
                  <a:extLst>
                    <a:ext uri="{9D8B030D-6E8A-4147-A177-3AD203B41FA5}">
                      <a16:colId xmlns:a16="http://schemas.microsoft.com/office/drawing/2014/main" val="1484071279"/>
                    </a:ext>
                  </a:extLst>
                </a:gridCol>
                <a:gridCol w="2743200">
                  <a:extLst>
                    <a:ext uri="{9D8B030D-6E8A-4147-A177-3AD203B41FA5}">
                      <a16:colId xmlns:a16="http://schemas.microsoft.com/office/drawing/2014/main" val="3525553098"/>
                    </a:ext>
                  </a:extLst>
                </a:gridCol>
              </a:tblGrid>
              <a:tr h="370840">
                <a:tc>
                  <a:txBody>
                    <a:bodyPr/>
                    <a:lstStyle/>
                    <a:p>
                      <a:pPr marL="0" marR="0">
                        <a:spcBef>
                          <a:spcPts val="0"/>
                        </a:spcBef>
                        <a:spcAft>
                          <a:spcPts val="600"/>
                        </a:spcAft>
                        <a:tabLst>
                          <a:tab pos="1401445" algn="l"/>
                          <a:tab pos="2957830" algn="l"/>
                        </a:tabLst>
                      </a:pPr>
                      <a:r>
                        <a:rPr lang="en-US" sz="1400" b="1" dirty="0">
                          <a:solidFill>
                            <a:srgbClr val="000000"/>
                          </a:solidFill>
                          <a:effectLst/>
                          <a:latin typeface="+mn-lt"/>
                          <a:ea typeface="Times New Roman" panose="02020603050405020304" pitchFamily="18" charset="0"/>
                          <a:cs typeface="Times New Roman" panose="02020603050405020304" pitchFamily="18" charset="0"/>
                        </a:rPr>
                        <a:t>Deficiency or Inhibitor</a:t>
                      </a:r>
                    </a:p>
                  </a:txBody>
                  <a:tcPr marT="90000" marB="90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400" b="1" dirty="0">
                          <a:solidFill>
                            <a:srgbClr val="000000"/>
                          </a:solidFill>
                          <a:effectLst/>
                          <a:latin typeface="+mn-lt"/>
                          <a:ea typeface="Times New Roman" panose="02020603050405020304" pitchFamily="18" charset="0"/>
                          <a:cs typeface="Times New Roman" panose="02020603050405020304" pitchFamily="18" charset="0"/>
                        </a:rPr>
                        <a:t>Immediate P</a:t>
                      </a:r>
                      <a:r>
                        <a:rPr lang="en-US" sz="100" b="1"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b="1" dirty="0">
                          <a:solidFill>
                            <a:srgbClr val="000000"/>
                          </a:solidFill>
                          <a:effectLst/>
                          <a:latin typeface="+mn-lt"/>
                          <a:ea typeface="Times New Roman" panose="02020603050405020304" pitchFamily="18" charset="0"/>
                          <a:cs typeface="Times New Roman" panose="02020603050405020304" pitchFamily="18" charset="0"/>
                        </a:rPr>
                        <a:t>T or A</a:t>
                      </a:r>
                      <a:r>
                        <a:rPr lang="en-US" sz="100" b="1"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b="1" dirty="0">
                          <a:solidFill>
                            <a:srgbClr val="000000"/>
                          </a:solidFill>
                          <a:effectLst/>
                          <a:latin typeface="+mn-lt"/>
                          <a:ea typeface="Times New Roman" panose="02020603050405020304" pitchFamily="18" charset="0"/>
                          <a:cs typeface="Times New Roman" panose="02020603050405020304" pitchFamily="18" charset="0"/>
                        </a:rPr>
                        <a:t>P</a:t>
                      </a:r>
                      <a:r>
                        <a:rPr lang="en-US" sz="100" b="1"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b="1" dirty="0">
                          <a:solidFill>
                            <a:srgbClr val="000000"/>
                          </a:solidFill>
                          <a:effectLst/>
                          <a:latin typeface="+mn-lt"/>
                          <a:ea typeface="Times New Roman" panose="02020603050405020304" pitchFamily="18" charset="0"/>
                          <a:cs typeface="Times New Roman" panose="02020603050405020304" pitchFamily="18" charset="0"/>
                        </a:rPr>
                        <a:t>T</a:t>
                      </a:r>
                      <a:r>
                        <a:rPr lang="en-US" sz="100" b="1"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b="1" dirty="0">
                          <a:solidFill>
                            <a:srgbClr val="000000"/>
                          </a:solidFill>
                          <a:effectLst/>
                          <a:latin typeface="+mn-lt"/>
                          <a:ea typeface="Times New Roman" panose="02020603050405020304" pitchFamily="18" charset="0"/>
                          <a:cs typeface="Times New Roman" panose="02020603050405020304" pitchFamily="18" charset="0"/>
                        </a:rPr>
                        <a:t>T after Mixing</a:t>
                      </a:r>
                    </a:p>
                  </a:txBody>
                  <a:tcPr marT="90000" marB="90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400" b="1" dirty="0">
                          <a:solidFill>
                            <a:srgbClr val="000000"/>
                          </a:solidFill>
                          <a:effectLst/>
                          <a:latin typeface="+mn-lt"/>
                          <a:ea typeface="Times New Roman" panose="02020603050405020304" pitchFamily="18" charset="0"/>
                          <a:cs typeface="Times New Roman" panose="02020603050405020304" pitchFamily="18" charset="0"/>
                        </a:rPr>
                        <a:t>Mix, Perform P</a:t>
                      </a:r>
                      <a:r>
                        <a:rPr lang="en-US" sz="100" b="1"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b="1" dirty="0">
                          <a:solidFill>
                            <a:srgbClr val="000000"/>
                          </a:solidFill>
                          <a:effectLst/>
                          <a:latin typeface="+mn-lt"/>
                          <a:ea typeface="Times New Roman" panose="02020603050405020304" pitchFamily="18" charset="0"/>
                          <a:cs typeface="Times New Roman" panose="02020603050405020304" pitchFamily="18" charset="0"/>
                        </a:rPr>
                        <a:t>T or A</a:t>
                      </a:r>
                      <a:r>
                        <a:rPr lang="en-US" sz="100" b="1"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b="1" dirty="0">
                          <a:solidFill>
                            <a:srgbClr val="000000"/>
                          </a:solidFill>
                          <a:effectLst/>
                          <a:latin typeface="+mn-lt"/>
                          <a:ea typeface="Times New Roman" panose="02020603050405020304" pitchFamily="18" charset="0"/>
                          <a:cs typeface="Times New Roman" panose="02020603050405020304" pitchFamily="18" charset="0"/>
                        </a:rPr>
                        <a:t>P</a:t>
                      </a:r>
                      <a:r>
                        <a:rPr lang="en-US" sz="100" b="1"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b="1" dirty="0">
                          <a:solidFill>
                            <a:srgbClr val="000000"/>
                          </a:solidFill>
                          <a:effectLst/>
                          <a:latin typeface="+mn-lt"/>
                          <a:ea typeface="Times New Roman" panose="02020603050405020304" pitchFamily="18" charset="0"/>
                          <a:cs typeface="Times New Roman" panose="02020603050405020304" pitchFamily="18" charset="0"/>
                        </a:rPr>
                        <a:t>T</a:t>
                      </a:r>
                      <a:r>
                        <a:rPr lang="en-US" sz="100" b="1"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b="1" dirty="0">
                          <a:solidFill>
                            <a:srgbClr val="000000"/>
                          </a:solidFill>
                          <a:effectLst/>
                          <a:latin typeface="+mn-lt"/>
                          <a:ea typeface="Times New Roman" panose="02020603050405020304" pitchFamily="18" charset="0"/>
                          <a:cs typeface="Times New Roman" panose="02020603050405020304" pitchFamily="18" charset="0"/>
                        </a:rPr>
                        <a:t>T after 2-hr incubation at 37°C</a:t>
                      </a:r>
                      <a:r>
                        <a:rPr lang="en-US" sz="100" b="1" dirty="0">
                          <a:solidFill>
                            <a:schemeClr val="bg1"/>
                          </a:solidFill>
                          <a:effectLst/>
                          <a:latin typeface="+mn-lt"/>
                          <a:ea typeface="Times New Roman" panose="02020603050405020304" pitchFamily="18" charset="0"/>
                          <a:cs typeface="Times New Roman" panose="02020603050405020304" pitchFamily="18" charset="0"/>
                        </a:rPr>
                        <a:t>elsius</a:t>
                      </a:r>
                    </a:p>
                  </a:txBody>
                  <a:tcPr marT="90000" marB="90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4973077"/>
                  </a:ext>
                </a:extLst>
              </a:tr>
              <a:tr h="370840">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Factor deficiency</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Correction</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Correction</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0784272"/>
                  </a:ext>
                </a:extLst>
              </a:tr>
              <a:tr h="370840">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Lupus anticoagulant or heparin</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No correction</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No correction</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7789927"/>
                  </a:ext>
                </a:extLst>
              </a:tr>
              <a:tr h="370840">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F</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V</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I</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I</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I inhibitor</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Correction</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No correction</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1956016"/>
                  </a:ext>
                </a:extLst>
              </a:tr>
              <a:tr h="370840">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F</a:t>
                      </a:r>
                      <a:r>
                        <a:rPr lang="en-US" sz="100" dirty="0">
                          <a:solidFill>
                            <a:srgbClr val="000000"/>
                          </a:solidFill>
                          <a:effectLst/>
                          <a:latin typeface="+mn-lt"/>
                          <a:ea typeface="Times New Roman" panose="02020603050405020304" pitchFamily="18" charset="0"/>
                          <a:cs typeface="Times New Roman" panose="02020603050405020304" pitchFamily="18" charset="0"/>
                        </a:rPr>
                        <a:t> </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V inhibitor</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No correction</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No correction</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4546978"/>
                  </a:ext>
                </a:extLst>
              </a:tr>
            </a:tbl>
          </a:graphicData>
        </a:graphic>
      </p:graphicFrame>
    </p:spTree>
    <p:extLst>
      <p:ext uri="{BB962C8B-B14F-4D97-AF65-F5344CB8AC3E}">
        <p14:creationId xmlns:p14="http://schemas.microsoft.com/office/powerpoint/2010/main" val="14593238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A321B-AA81-4A14-BAD4-25EDF310D020}"/>
              </a:ext>
            </a:extLst>
          </p:cNvPr>
          <p:cNvSpPr>
            <a:spLocks noGrp="1"/>
          </p:cNvSpPr>
          <p:nvPr>
            <p:ph type="title"/>
          </p:nvPr>
        </p:nvSpPr>
        <p:spPr/>
        <p:txBody>
          <a:bodyPr/>
          <a:lstStyle/>
          <a:p>
            <a:r>
              <a:rPr lang="en-US" dirty="0"/>
              <a:t>Specific Coagulation Factors </a:t>
            </a:r>
            <a:r>
              <a:rPr lang="en-US" sz="2000" b="0" dirty="0"/>
              <a:t>(1 of 5)</a:t>
            </a:r>
          </a:p>
        </p:txBody>
      </p:sp>
      <p:sp>
        <p:nvSpPr>
          <p:cNvPr id="3" name="Content Placeholder 2">
            <a:extLst>
              <a:ext uri="{FF2B5EF4-FFF2-40B4-BE49-F238E27FC236}">
                <a16:creationId xmlns:a16="http://schemas.microsoft.com/office/drawing/2014/main" id="{1A664868-223E-4CDE-9A2B-A2DC39F028A0}"/>
              </a:ext>
            </a:extLst>
          </p:cNvPr>
          <p:cNvSpPr>
            <a:spLocks noGrp="1"/>
          </p:cNvSpPr>
          <p:nvPr>
            <p:ph sz="quarter" idx="13"/>
          </p:nvPr>
        </p:nvSpPr>
        <p:spPr>
          <a:xfrm>
            <a:off x="457200" y="1843125"/>
            <a:ext cx="8229600" cy="4799504"/>
          </a:xfrm>
        </p:spPr>
        <p:txBody>
          <a:bodyPr/>
          <a:lstStyle/>
          <a:p>
            <a:r>
              <a:rPr lang="en-US" altLang="en-US" dirty="0">
                <a:cs typeface="Calibri" panose="020F0502020204030204" pitchFamily="34" charset="0"/>
              </a:rPr>
              <a:t>Performed to:</a:t>
            </a:r>
          </a:p>
          <a:p>
            <a:pPr lvl="1"/>
            <a:r>
              <a:rPr lang="en-US" altLang="en-US" dirty="0">
                <a:cs typeface="Calibri" panose="020F0502020204030204" pitchFamily="34" charset="0"/>
              </a:rPr>
              <a:t>Confirm specific factor deficiency</a:t>
            </a:r>
          </a:p>
          <a:p>
            <a:pPr lvl="1"/>
            <a:r>
              <a:rPr lang="en-US" altLang="en-US" dirty="0">
                <a:cs typeface="Calibri" panose="020F0502020204030204" pitchFamily="34" charset="0"/>
              </a:rPr>
              <a:t>Determine actual activity of factor</a:t>
            </a:r>
          </a:p>
          <a:p>
            <a:r>
              <a:rPr lang="en-US" altLang="en-US" dirty="0">
                <a:cs typeface="Calibri" panose="020F0502020204030204" pitchFamily="34" charset="0"/>
              </a:rPr>
              <a:t>Principle</a:t>
            </a:r>
          </a:p>
          <a:p>
            <a:pPr lvl="1"/>
            <a:r>
              <a:rPr lang="en-US" altLang="en-US" dirty="0">
                <a:cs typeface="Calibri" panose="020F0502020204030204" pitchFamily="34" charset="0"/>
              </a:rPr>
              <a:t>Ability of patient’s plasma to correct a prolonged P</a:t>
            </a:r>
            <a:r>
              <a:rPr lang="en-US" altLang="en-US" sz="100" dirty="0">
                <a:cs typeface="Calibri" panose="020F0502020204030204" pitchFamily="34" charset="0"/>
              </a:rPr>
              <a:t> </a:t>
            </a:r>
            <a:r>
              <a:rPr lang="en-US" altLang="en-US" dirty="0">
                <a:cs typeface="Calibri" panose="020F0502020204030204" pitchFamily="34" charset="0"/>
              </a:rPr>
              <a:t>T or A</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T of a known factor-deficient plasma (substrate)</a:t>
            </a:r>
          </a:p>
          <a:p>
            <a:r>
              <a:rPr lang="en-US" altLang="en-US" dirty="0">
                <a:cs typeface="Calibri" panose="020F0502020204030204" pitchFamily="34" charset="0"/>
              </a:rPr>
              <a:t>One-stage assays based on the P</a:t>
            </a:r>
            <a:r>
              <a:rPr lang="en-US" altLang="en-US" sz="100" dirty="0">
                <a:cs typeface="Calibri" panose="020F0502020204030204" pitchFamily="34" charset="0"/>
              </a:rPr>
              <a:t> </a:t>
            </a:r>
            <a:r>
              <a:rPr lang="en-US" altLang="en-US" dirty="0">
                <a:cs typeface="Calibri" panose="020F0502020204030204" pitchFamily="34" charset="0"/>
              </a:rPr>
              <a:t>T</a:t>
            </a:r>
          </a:p>
          <a:p>
            <a:pPr lvl="1"/>
            <a:r>
              <a:rPr lang="en-US" altLang="en-US" dirty="0">
                <a:cs typeface="Calibri" panose="020F0502020204030204" pitchFamily="34" charset="0"/>
              </a:rPr>
              <a:t>Extrinsic (F</a:t>
            </a:r>
            <a:r>
              <a:rPr lang="en-US" altLang="en-US" sz="100" dirty="0">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I) and common pathway (F</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I, F</a:t>
            </a:r>
            <a:r>
              <a:rPr lang="en-US" altLang="en-US" sz="100" dirty="0">
                <a:cs typeface="Calibri" panose="020F0502020204030204" pitchFamily="34" charset="0"/>
              </a:rPr>
              <a:t> </a:t>
            </a:r>
            <a:r>
              <a:rPr lang="en-US" altLang="en-US" dirty="0">
                <a:cs typeface="Calibri" panose="020F0502020204030204" pitchFamily="34" charset="0"/>
              </a:rPr>
              <a:t>V, F</a:t>
            </a:r>
            <a:r>
              <a:rPr lang="en-US" altLang="en-US" sz="100" dirty="0">
                <a:cs typeface="Calibri" panose="020F0502020204030204" pitchFamily="34" charset="0"/>
              </a:rPr>
              <a:t> </a:t>
            </a:r>
            <a:r>
              <a:rPr lang="en-US" altLang="en-US" dirty="0">
                <a:cs typeface="Calibri" panose="020F0502020204030204" pitchFamily="34" charset="0"/>
              </a:rPr>
              <a:t>X)</a:t>
            </a:r>
          </a:p>
          <a:p>
            <a:r>
              <a:rPr lang="en-US" altLang="en-US" dirty="0">
                <a:cs typeface="Calibri" panose="020F0502020204030204" pitchFamily="34" charset="0"/>
              </a:rPr>
              <a:t>One-stage assays based on the A</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T</a:t>
            </a:r>
          </a:p>
          <a:p>
            <a:pPr lvl="1"/>
            <a:r>
              <a:rPr lang="en-US" altLang="en-US" dirty="0">
                <a:cs typeface="Calibri" panose="020F0502020204030204" pitchFamily="34" charset="0"/>
              </a:rPr>
              <a:t>Intrinsic pathway (F</a:t>
            </a:r>
            <a:r>
              <a:rPr lang="en-US" altLang="en-US" sz="100" dirty="0">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I,F</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X, F</a:t>
            </a:r>
            <a:r>
              <a:rPr lang="en-US" altLang="en-US" sz="100" dirty="0">
                <a:cs typeface="Calibri" panose="020F0502020204030204" pitchFamily="34" charset="0"/>
              </a:rPr>
              <a:t> </a:t>
            </a:r>
            <a:r>
              <a:rPr lang="en-US" altLang="en-US" dirty="0">
                <a:cs typeface="Calibri" panose="020F0502020204030204" pitchFamily="34" charset="0"/>
              </a:rPr>
              <a:t>X</a:t>
            </a:r>
            <a:r>
              <a:rPr lang="en-US" altLang="en-US" sz="100" dirty="0">
                <a:cs typeface="Calibri" panose="020F0502020204030204" pitchFamily="34" charset="0"/>
              </a:rPr>
              <a:t> </a:t>
            </a:r>
            <a:r>
              <a:rPr lang="en-US" altLang="en-US" dirty="0">
                <a:cs typeface="Calibri" panose="020F0502020204030204" pitchFamily="34" charset="0"/>
              </a:rPr>
              <a:t>I, F</a:t>
            </a:r>
            <a:r>
              <a:rPr lang="en-US" altLang="en-US" sz="100" dirty="0">
                <a:cs typeface="Calibri" panose="020F0502020204030204" pitchFamily="34" charset="0"/>
              </a:rPr>
              <a:t> </a:t>
            </a:r>
            <a:r>
              <a:rPr lang="en-US" altLang="en-US" dirty="0">
                <a:cs typeface="Calibri" panose="020F0502020204030204" pitchFamily="34" charset="0"/>
              </a:rPr>
              <a:t>X</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I)</a:t>
            </a:r>
          </a:p>
        </p:txBody>
      </p:sp>
    </p:spTree>
    <p:extLst>
      <p:ext uri="{BB962C8B-B14F-4D97-AF65-F5344CB8AC3E}">
        <p14:creationId xmlns:p14="http://schemas.microsoft.com/office/powerpoint/2010/main" val="7976441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A321B-AA81-4A14-BAD4-25EDF310D020}"/>
              </a:ext>
            </a:extLst>
          </p:cNvPr>
          <p:cNvSpPr>
            <a:spLocks noGrp="1"/>
          </p:cNvSpPr>
          <p:nvPr>
            <p:ph type="title"/>
          </p:nvPr>
        </p:nvSpPr>
        <p:spPr/>
        <p:txBody>
          <a:bodyPr/>
          <a:lstStyle/>
          <a:p>
            <a:r>
              <a:rPr lang="en-US" dirty="0"/>
              <a:t>Specific Coagulation Factors </a:t>
            </a:r>
            <a:r>
              <a:rPr lang="en-US" sz="2000" b="0" dirty="0"/>
              <a:t>(2 of 5)</a:t>
            </a:r>
          </a:p>
        </p:txBody>
      </p:sp>
      <p:sp>
        <p:nvSpPr>
          <p:cNvPr id="3" name="Content Placeholder 2">
            <a:extLst>
              <a:ext uri="{FF2B5EF4-FFF2-40B4-BE49-F238E27FC236}">
                <a16:creationId xmlns:a16="http://schemas.microsoft.com/office/drawing/2014/main" id="{1A664868-223E-4CDE-9A2B-A2DC39F028A0}"/>
              </a:ext>
            </a:extLst>
          </p:cNvPr>
          <p:cNvSpPr>
            <a:spLocks noGrp="1"/>
          </p:cNvSpPr>
          <p:nvPr>
            <p:ph sz="quarter" idx="13"/>
          </p:nvPr>
        </p:nvSpPr>
        <p:spPr>
          <a:xfrm>
            <a:off x="457200" y="1886526"/>
            <a:ext cx="8498114" cy="4641274"/>
          </a:xfrm>
        </p:spPr>
        <p:txBody>
          <a:bodyPr/>
          <a:lstStyle/>
          <a:p>
            <a:r>
              <a:rPr lang="en-US" altLang="en-US" sz="2200" dirty="0">
                <a:cs typeface="Calibri" panose="020F0502020204030204" pitchFamily="34" charset="0"/>
              </a:rPr>
              <a:t>Procedure for factor assays</a:t>
            </a:r>
          </a:p>
          <a:p>
            <a:pPr lvl="1"/>
            <a:r>
              <a:rPr lang="en-US" altLang="en-US" sz="2200" dirty="0">
                <a:cs typeface="Calibri" panose="020F0502020204030204" pitchFamily="34" charset="0"/>
              </a:rPr>
              <a:t>Standard curve constructed from</a:t>
            </a:r>
          </a:p>
          <a:p>
            <a:pPr lvl="2"/>
            <a:r>
              <a:rPr lang="en-US" altLang="en-US" sz="2200" dirty="0">
                <a:cs typeface="Calibri" panose="020F0502020204030204" pitchFamily="34" charset="0"/>
              </a:rPr>
              <a:t>Clotting times of factor-deficient substrate plasma containing varying dilutions of a reference pooled plasma</a:t>
            </a:r>
          </a:p>
          <a:p>
            <a:pPr lvl="1"/>
            <a:r>
              <a:rPr lang="en-US" altLang="en-US" sz="2200" dirty="0">
                <a:cs typeface="Calibri" panose="020F0502020204030204" pitchFamily="34" charset="0"/>
              </a:rPr>
              <a:t>Patient’s clotting time</a:t>
            </a:r>
          </a:p>
          <a:p>
            <a:pPr lvl="2"/>
            <a:r>
              <a:rPr lang="en-US" altLang="en-US" sz="2200" dirty="0">
                <a:cs typeface="Calibri" panose="020F0502020204030204" pitchFamily="34" charset="0"/>
              </a:rPr>
              <a:t>1:10 and 1:20 and/or 1:40 dilutions of patient plasma with specific factor-deficient plasma</a:t>
            </a:r>
          </a:p>
          <a:p>
            <a:pPr lvl="2"/>
            <a:r>
              <a:rPr lang="en-US" altLang="en-US" sz="2200" dirty="0">
                <a:cs typeface="Calibri" panose="020F0502020204030204" pitchFamily="34" charset="0"/>
              </a:rPr>
              <a:t>Perform P</a:t>
            </a:r>
            <a:r>
              <a:rPr lang="en-US" altLang="en-US" sz="100" dirty="0">
                <a:cs typeface="Calibri" panose="020F0502020204030204" pitchFamily="34" charset="0"/>
              </a:rPr>
              <a:t> </a:t>
            </a:r>
            <a:r>
              <a:rPr lang="en-US" altLang="en-US" sz="2200" dirty="0">
                <a:cs typeface="Calibri" panose="020F0502020204030204" pitchFamily="34" charset="0"/>
              </a:rPr>
              <a:t>T or A</a:t>
            </a:r>
            <a:r>
              <a:rPr lang="en-US" altLang="en-US" sz="100" dirty="0">
                <a:cs typeface="Calibri" panose="020F0502020204030204" pitchFamily="34" charset="0"/>
              </a:rPr>
              <a:t> </a:t>
            </a:r>
            <a:r>
              <a:rPr lang="en-US" altLang="en-US" sz="2200" dirty="0">
                <a:cs typeface="Calibri" panose="020F0502020204030204" pitchFamily="34" charset="0"/>
              </a:rPr>
              <a:t>P</a:t>
            </a:r>
            <a:r>
              <a:rPr lang="en-US" altLang="en-US" sz="100" dirty="0">
                <a:cs typeface="Calibri" panose="020F0502020204030204" pitchFamily="34" charset="0"/>
              </a:rPr>
              <a:t> </a:t>
            </a:r>
            <a:r>
              <a:rPr lang="en-US" altLang="en-US" sz="2200" dirty="0">
                <a:cs typeface="Calibri" panose="020F0502020204030204" pitchFamily="34" charset="0"/>
              </a:rPr>
              <a:t>T</a:t>
            </a:r>
            <a:r>
              <a:rPr lang="en-US" altLang="en-US" sz="100" dirty="0">
                <a:cs typeface="Calibri" panose="020F0502020204030204" pitchFamily="34" charset="0"/>
              </a:rPr>
              <a:t> </a:t>
            </a:r>
            <a:r>
              <a:rPr lang="en-US" altLang="en-US" sz="2200" dirty="0">
                <a:cs typeface="Calibri" panose="020F0502020204030204" pitchFamily="34" charset="0"/>
              </a:rPr>
              <a:t>T on mixture</a:t>
            </a:r>
          </a:p>
          <a:p>
            <a:pPr lvl="2"/>
            <a:r>
              <a:rPr lang="en-US" altLang="en-US" sz="2200" dirty="0">
                <a:cs typeface="Calibri" panose="020F0502020204030204" pitchFamily="34" charset="0"/>
              </a:rPr>
              <a:t>Times are converted to % activity from standard curve</a:t>
            </a:r>
          </a:p>
          <a:p>
            <a:pPr lvl="2"/>
            <a:r>
              <a:rPr lang="en-US" altLang="en-US" sz="2200" dirty="0">
                <a:cs typeface="Calibri" panose="020F0502020204030204" pitchFamily="34" charset="0"/>
              </a:rPr>
              <a:t>Results should be linear</a:t>
            </a:r>
          </a:p>
          <a:p>
            <a:pPr lvl="3"/>
            <a:r>
              <a:rPr lang="en-US" altLang="en-US" sz="2200" dirty="0">
                <a:cs typeface="Calibri" panose="020F0502020204030204" pitchFamily="34" charset="0"/>
              </a:rPr>
              <a:t>If not-suggests inhibitors</a:t>
            </a:r>
          </a:p>
        </p:txBody>
      </p:sp>
    </p:spTree>
    <p:extLst>
      <p:ext uri="{BB962C8B-B14F-4D97-AF65-F5344CB8AC3E}">
        <p14:creationId xmlns:p14="http://schemas.microsoft.com/office/powerpoint/2010/main" val="24359068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A321B-AA81-4A14-BAD4-25EDF310D020}"/>
              </a:ext>
            </a:extLst>
          </p:cNvPr>
          <p:cNvSpPr>
            <a:spLocks noGrp="1"/>
          </p:cNvSpPr>
          <p:nvPr>
            <p:ph type="title"/>
          </p:nvPr>
        </p:nvSpPr>
        <p:spPr/>
        <p:txBody>
          <a:bodyPr/>
          <a:lstStyle/>
          <a:p>
            <a:r>
              <a:rPr lang="en-US" dirty="0"/>
              <a:t>Specific Coagulation Factors </a:t>
            </a:r>
            <a:r>
              <a:rPr lang="en-US" sz="2000" b="0" dirty="0"/>
              <a:t>(3 of 5)</a:t>
            </a:r>
          </a:p>
        </p:txBody>
      </p:sp>
      <p:sp>
        <p:nvSpPr>
          <p:cNvPr id="3" name="Content Placeholder 2">
            <a:extLst>
              <a:ext uri="{FF2B5EF4-FFF2-40B4-BE49-F238E27FC236}">
                <a16:creationId xmlns:a16="http://schemas.microsoft.com/office/drawing/2014/main" id="{1A664868-223E-4CDE-9A2B-A2DC39F028A0}"/>
              </a:ext>
            </a:extLst>
          </p:cNvPr>
          <p:cNvSpPr>
            <a:spLocks noGrp="1"/>
          </p:cNvSpPr>
          <p:nvPr>
            <p:ph sz="quarter" idx="13"/>
          </p:nvPr>
        </p:nvSpPr>
        <p:spPr>
          <a:xfrm>
            <a:off x="457200" y="2001355"/>
            <a:ext cx="8498114" cy="4641274"/>
          </a:xfrm>
        </p:spPr>
        <p:txBody>
          <a:bodyPr/>
          <a:lstStyle/>
          <a:p>
            <a:r>
              <a:rPr lang="en-US" altLang="en-US" dirty="0">
                <a:cs typeface="Calibri" panose="020F0502020204030204" pitchFamily="34" charset="0"/>
              </a:rPr>
              <a:t>Procedure for factor assays</a:t>
            </a:r>
          </a:p>
          <a:p>
            <a:pPr lvl="1"/>
            <a:r>
              <a:rPr lang="en-US" altLang="en-US" dirty="0">
                <a:cs typeface="Calibri" panose="020F0502020204030204" pitchFamily="34" charset="0"/>
              </a:rPr>
              <a:t>Normal factor activity reference interval</a:t>
            </a:r>
          </a:p>
          <a:p>
            <a:pPr lvl="2"/>
            <a:r>
              <a:rPr lang="en-US" altLang="en-US" dirty="0">
                <a:cs typeface="Calibri" panose="020F0502020204030204" pitchFamily="34" charset="0"/>
              </a:rPr>
              <a:t>~50-150%</a:t>
            </a:r>
          </a:p>
          <a:p>
            <a:r>
              <a:rPr lang="en-US" altLang="en-US" dirty="0">
                <a:cs typeface="Calibri" panose="020F0502020204030204" pitchFamily="34" charset="0"/>
              </a:rPr>
              <a:t>Commercial chromogenic kits</a:t>
            </a:r>
          </a:p>
          <a:p>
            <a:pPr lvl="1"/>
            <a:r>
              <a:rPr lang="en-US" altLang="en-US" dirty="0">
                <a:cs typeface="Calibri" panose="020F0502020204030204" pitchFamily="34" charset="0"/>
              </a:rPr>
              <a:t>F</a:t>
            </a:r>
            <a:r>
              <a:rPr lang="en-US" altLang="en-US" sz="100" dirty="0">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I assay</a:t>
            </a:r>
          </a:p>
          <a:p>
            <a:pPr lvl="2"/>
            <a:r>
              <a:rPr lang="en-US" altLang="en-US" dirty="0">
                <a:cs typeface="Calibri" panose="020F0502020204030204" pitchFamily="34" charset="0"/>
              </a:rPr>
              <a:t>F</a:t>
            </a:r>
            <a:r>
              <a:rPr lang="en-US" altLang="en-US" sz="100" dirty="0">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I is activated by thrombin</a:t>
            </a:r>
          </a:p>
          <a:p>
            <a:pPr lvl="2"/>
            <a:r>
              <a:rPr lang="en-US" altLang="en-US" dirty="0">
                <a:cs typeface="Calibri" panose="020F0502020204030204" pitchFamily="34" charset="0"/>
              </a:rPr>
              <a:t>F</a:t>
            </a:r>
            <a:r>
              <a:rPr lang="en-US" altLang="en-US" sz="100" dirty="0">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a acts cofactor in conversion of F</a:t>
            </a:r>
            <a:r>
              <a:rPr lang="en-US" altLang="en-US" sz="100" dirty="0">
                <a:cs typeface="Calibri" panose="020F0502020204030204" pitchFamily="34" charset="0"/>
              </a:rPr>
              <a:t> </a:t>
            </a:r>
            <a:r>
              <a:rPr lang="en-US" altLang="en-US" dirty="0">
                <a:cs typeface="Calibri" panose="020F0502020204030204" pitchFamily="34" charset="0"/>
              </a:rPr>
              <a:t>X to F</a:t>
            </a:r>
            <a:r>
              <a:rPr lang="en-US" altLang="en-US" sz="100" dirty="0">
                <a:cs typeface="Calibri" panose="020F0502020204030204" pitchFamily="34" charset="0"/>
              </a:rPr>
              <a:t> </a:t>
            </a:r>
            <a:r>
              <a:rPr lang="en-US" altLang="en-US" dirty="0">
                <a:cs typeface="Calibri" panose="020F0502020204030204" pitchFamily="34" charset="0"/>
              </a:rPr>
              <a:t>X</a:t>
            </a:r>
            <a:r>
              <a:rPr lang="en-US" altLang="en-US" sz="100" dirty="0">
                <a:cs typeface="Calibri" panose="020F0502020204030204" pitchFamily="34" charset="0"/>
              </a:rPr>
              <a:t> </a:t>
            </a:r>
            <a:r>
              <a:rPr lang="en-US" altLang="en-US" dirty="0">
                <a:cs typeface="Calibri" panose="020F0502020204030204" pitchFamily="34" charset="0"/>
              </a:rPr>
              <a:t>a by F</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X</a:t>
            </a:r>
            <a:r>
              <a:rPr lang="en-US" altLang="en-US" sz="100" dirty="0">
                <a:cs typeface="Calibri" panose="020F0502020204030204" pitchFamily="34" charset="0"/>
              </a:rPr>
              <a:t> </a:t>
            </a:r>
            <a:r>
              <a:rPr lang="en-US" altLang="en-US" dirty="0">
                <a:cs typeface="Calibri" panose="020F0502020204030204" pitchFamily="34" charset="0"/>
              </a:rPr>
              <a:t>a in presence of C</a:t>
            </a:r>
            <a:r>
              <a:rPr lang="en-US" altLang="en-US" sz="100" dirty="0">
                <a:cs typeface="Calibri" panose="020F0502020204030204" pitchFamily="34" charset="0"/>
              </a:rPr>
              <a:t> </a:t>
            </a:r>
            <a:r>
              <a:rPr lang="en-US" altLang="en-US" dirty="0">
                <a:cs typeface="Calibri" panose="020F0502020204030204" pitchFamily="34" charset="0"/>
              </a:rPr>
              <a:t>a</a:t>
            </a:r>
            <a:r>
              <a:rPr lang="en-US" altLang="en-US" baseline="30000" dirty="0">
                <a:cs typeface="Calibri" panose="020F0502020204030204" pitchFamily="34" charset="0"/>
              </a:rPr>
              <a:t>++</a:t>
            </a:r>
            <a:r>
              <a:rPr lang="en-US" altLang="en-US" dirty="0">
                <a:cs typeface="Calibri" panose="020F0502020204030204" pitchFamily="34" charset="0"/>
              </a:rPr>
              <a:t> and P</a:t>
            </a:r>
            <a:r>
              <a:rPr lang="en-US" altLang="en-US" sz="100" dirty="0">
                <a:cs typeface="Calibri" panose="020F0502020204030204" pitchFamily="34" charset="0"/>
              </a:rPr>
              <a:t> </a:t>
            </a:r>
            <a:r>
              <a:rPr lang="en-US" altLang="en-US" dirty="0">
                <a:cs typeface="Calibri" panose="020F0502020204030204" pitchFamily="34" charset="0"/>
              </a:rPr>
              <a:t>L</a:t>
            </a:r>
          </a:p>
          <a:p>
            <a:pPr lvl="2"/>
            <a:r>
              <a:rPr lang="en-US" altLang="en-US" dirty="0">
                <a:cs typeface="Calibri" panose="020F0502020204030204" pitchFamily="34" charset="0"/>
              </a:rPr>
              <a:t>Amount of F</a:t>
            </a:r>
            <a:r>
              <a:rPr lang="en-US" altLang="en-US" sz="100" dirty="0">
                <a:cs typeface="Calibri" panose="020F0502020204030204" pitchFamily="34" charset="0"/>
              </a:rPr>
              <a:t> </a:t>
            </a:r>
            <a:r>
              <a:rPr lang="en-US" altLang="en-US" dirty="0">
                <a:cs typeface="Calibri" panose="020F0502020204030204" pitchFamily="34" charset="0"/>
              </a:rPr>
              <a:t>X a generated is directly proportional to amount of F</a:t>
            </a:r>
            <a:r>
              <a:rPr lang="en-US" altLang="en-US" sz="100" dirty="0">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I in sample</a:t>
            </a:r>
          </a:p>
        </p:txBody>
      </p:sp>
    </p:spTree>
    <p:extLst>
      <p:ext uri="{BB962C8B-B14F-4D97-AF65-F5344CB8AC3E}">
        <p14:creationId xmlns:p14="http://schemas.microsoft.com/office/powerpoint/2010/main" val="34519651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17CAC-4DB9-4627-99C6-0725F13C065D}"/>
              </a:ext>
            </a:extLst>
          </p:cNvPr>
          <p:cNvSpPr>
            <a:spLocks noGrp="1"/>
          </p:cNvSpPr>
          <p:nvPr>
            <p:ph type="title"/>
          </p:nvPr>
        </p:nvSpPr>
        <p:spPr/>
        <p:txBody>
          <a:bodyPr/>
          <a:lstStyle/>
          <a:p>
            <a:r>
              <a:rPr lang="en-US" sz="3400" dirty="0"/>
              <a:t>Table 36-6 Dilutions for Factor Assays</a:t>
            </a:r>
          </a:p>
        </p:txBody>
      </p:sp>
      <p:sp>
        <p:nvSpPr>
          <p:cNvPr id="3" name="Content Placeholder 2">
            <a:extLst>
              <a:ext uri="{FF2B5EF4-FFF2-40B4-BE49-F238E27FC236}">
                <a16:creationId xmlns:a16="http://schemas.microsoft.com/office/drawing/2014/main" id="{E00B4534-1854-4E26-A78E-45F455E6E955}"/>
              </a:ext>
            </a:extLst>
          </p:cNvPr>
          <p:cNvSpPr>
            <a:spLocks noGrp="1"/>
          </p:cNvSpPr>
          <p:nvPr>
            <p:ph sz="quarter" idx="13"/>
          </p:nvPr>
        </p:nvSpPr>
        <p:spPr>
          <a:xfrm>
            <a:off x="457200" y="4450703"/>
            <a:ext cx="8229600" cy="1269874"/>
          </a:xfrm>
        </p:spPr>
        <p:txBody>
          <a:bodyPr/>
          <a:lstStyle/>
          <a:p>
            <a:pPr marL="432" indent="0">
              <a:buNone/>
            </a:pPr>
            <a:r>
              <a:rPr lang="en-US" sz="1200" b="1" baseline="30000" dirty="0"/>
              <a:t>a</a:t>
            </a:r>
            <a:r>
              <a:rPr lang="en-US" sz="100" dirty="0"/>
              <a:t> </a:t>
            </a:r>
            <a:r>
              <a:rPr lang="en-US" sz="1200" dirty="0"/>
              <a:t>The example is based on a reference plasma value of 95.0%. When reference plasma with an assayed value other than 100% is used, the activity would be based on its stated value.</a:t>
            </a:r>
          </a:p>
          <a:p>
            <a:pPr marL="432" indent="0">
              <a:buNone/>
            </a:pPr>
            <a:r>
              <a:rPr lang="en-US" sz="1200" b="1" baseline="30000" dirty="0"/>
              <a:t>b</a:t>
            </a:r>
            <a:r>
              <a:rPr lang="en-US" sz="100" dirty="0"/>
              <a:t> </a:t>
            </a:r>
            <a:r>
              <a:rPr lang="en-US" sz="1200" dirty="0"/>
              <a:t>Additional dilutions are prepared when patient values are less than 1% activity. Clotting times are determined for each dilution and then plotted on the standard curve. The percent activity is plotted on the x-axis and the clotting time on the y-axis (Figure 36-5)</a:t>
            </a:r>
          </a:p>
        </p:txBody>
      </p:sp>
      <p:graphicFrame>
        <p:nvGraphicFramePr>
          <p:cNvPr id="4" name="Table 3">
            <a:extLst>
              <a:ext uri="{FF2B5EF4-FFF2-40B4-BE49-F238E27FC236}">
                <a16:creationId xmlns:a16="http://schemas.microsoft.com/office/drawing/2014/main" id="{19CF6FCC-ED87-4A19-AF71-33A66C4475CC}"/>
              </a:ext>
            </a:extLst>
          </p:cNvPr>
          <p:cNvGraphicFramePr>
            <a:graphicFrameLocks noGrp="1"/>
          </p:cNvGraphicFramePr>
          <p:nvPr>
            <p:extLst>
              <p:ext uri="{D42A27DB-BD31-4B8C-83A1-F6EECF244321}">
                <p14:modId xmlns:p14="http://schemas.microsoft.com/office/powerpoint/2010/main" val="2948179224"/>
              </p:ext>
            </p:extLst>
          </p:nvPr>
        </p:nvGraphicFramePr>
        <p:xfrm>
          <a:off x="457200" y="1902836"/>
          <a:ext cx="8229600" cy="2225040"/>
        </p:xfrm>
        <a:graphic>
          <a:graphicData uri="http://schemas.openxmlformats.org/drawingml/2006/table">
            <a:tbl>
              <a:tblPr firstRow="1" bandRow="1">
                <a:tableStyleId>{2D5ABB26-0587-4C30-8999-92F81FD0307C}</a:tableStyleId>
              </a:tblPr>
              <a:tblGrid>
                <a:gridCol w="977900">
                  <a:extLst>
                    <a:ext uri="{9D8B030D-6E8A-4147-A177-3AD203B41FA5}">
                      <a16:colId xmlns:a16="http://schemas.microsoft.com/office/drawing/2014/main" val="3369763787"/>
                    </a:ext>
                  </a:extLst>
                </a:gridCol>
                <a:gridCol w="1612900">
                  <a:extLst>
                    <a:ext uri="{9D8B030D-6E8A-4147-A177-3AD203B41FA5}">
                      <a16:colId xmlns:a16="http://schemas.microsoft.com/office/drawing/2014/main" val="187661104"/>
                    </a:ext>
                  </a:extLst>
                </a:gridCol>
                <a:gridCol w="2346960">
                  <a:extLst>
                    <a:ext uri="{9D8B030D-6E8A-4147-A177-3AD203B41FA5}">
                      <a16:colId xmlns:a16="http://schemas.microsoft.com/office/drawing/2014/main" val="1685249759"/>
                    </a:ext>
                  </a:extLst>
                </a:gridCol>
                <a:gridCol w="1645920">
                  <a:extLst>
                    <a:ext uri="{9D8B030D-6E8A-4147-A177-3AD203B41FA5}">
                      <a16:colId xmlns:a16="http://schemas.microsoft.com/office/drawing/2014/main" val="3753737969"/>
                    </a:ext>
                  </a:extLst>
                </a:gridCol>
                <a:gridCol w="1645920">
                  <a:extLst>
                    <a:ext uri="{9D8B030D-6E8A-4147-A177-3AD203B41FA5}">
                      <a16:colId xmlns:a16="http://schemas.microsoft.com/office/drawing/2014/main" val="3961394972"/>
                    </a:ext>
                  </a:extLst>
                </a:gridCol>
              </a:tblGrid>
              <a:tr h="370840">
                <a:tc>
                  <a:txBody>
                    <a:bodyPr/>
                    <a:lstStyle/>
                    <a:p>
                      <a:pPr marL="0" marR="0">
                        <a:spcBef>
                          <a:spcPts val="0"/>
                        </a:spcBef>
                        <a:spcAft>
                          <a:spcPts val="600"/>
                        </a:spcAft>
                        <a:tabLst>
                          <a:tab pos="1401445" algn="l"/>
                          <a:tab pos="2957830" algn="l"/>
                        </a:tabLst>
                      </a:pPr>
                      <a:r>
                        <a:rPr lang="en-US" sz="1600" b="1" dirty="0">
                          <a:solidFill>
                            <a:srgbClr val="000000"/>
                          </a:solidFill>
                          <a:effectLst/>
                          <a:latin typeface="+mn-lt"/>
                          <a:ea typeface="Times New Roman" panose="02020603050405020304" pitchFamily="18" charset="0"/>
                          <a:cs typeface="Times New Roman" panose="02020603050405020304" pitchFamily="18" charset="0"/>
                        </a:rPr>
                        <a:t>Tube</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600" b="1" dirty="0">
                          <a:solidFill>
                            <a:srgbClr val="000000"/>
                          </a:solidFill>
                          <a:effectLst/>
                          <a:latin typeface="+mn-lt"/>
                          <a:ea typeface="Times New Roman" panose="02020603050405020304" pitchFamily="18" charset="0"/>
                          <a:cs typeface="Times New Roman" panose="02020603050405020304" pitchFamily="18" charset="0"/>
                        </a:rPr>
                        <a:t>Buffer (</a:t>
                      </a:r>
                      <a:r>
                        <a:rPr lang="en-AU" sz="1600" b="1" i="0" u="none" strike="noStrike" cap="none" dirty="0">
                          <a:solidFill>
                            <a:schemeClr val="tx1"/>
                          </a:solidFill>
                          <a:effectLst/>
                          <a:latin typeface="+mn-lt"/>
                          <a:ea typeface="+mn-ea"/>
                          <a:cs typeface="+mn-cs"/>
                          <a:sym typeface="Arial"/>
                        </a:rPr>
                        <a:t>m</a:t>
                      </a:r>
                      <a:r>
                        <a:rPr lang="en-AU" sz="100" b="1" i="0" u="none" strike="noStrike" cap="none" dirty="0">
                          <a:solidFill>
                            <a:schemeClr val="bg1"/>
                          </a:solidFill>
                          <a:effectLst/>
                          <a:latin typeface="+mn-lt"/>
                          <a:ea typeface="+mn-ea"/>
                          <a:cs typeface="+mn-cs"/>
                          <a:sym typeface="Arial"/>
                        </a:rPr>
                        <a:t>illi</a:t>
                      </a:r>
                      <a:r>
                        <a:rPr lang="en-AU" sz="1600" b="1" i="0" u="none" strike="noStrike" cap="none" dirty="0">
                          <a:solidFill>
                            <a:schemeClr val="tx1"/>
                          </a:solidFill>
                          <a:effectLst/>
                          <a:latin typeface="+mn-lt"/>
                          <a:ea typeface="+mn-ea"/>
                          <a:cs typeface="+mn-cs"/>
                          <a:sym typeface="Arial"/>
                        </a:rPr>
                        <a:t>L</a:t>
                      </a:r>
                      <a:r>
                        <a:rPr lang="en-AU" sz="100" b="1" i="0" u="none" strike="noStrike" cap="none" dirty="0">
                          <a:solidFill>
                            <a:schemeClr val="bg1"/>
                          </a:solidFill>
                          <a:effectLst/>
                          <a:latin typeface="+mn-lt"/>
                          <a:ea typeface="+mn-ea"/>
                          <a:cs typeface="+mn-cs"/>
                          <a:sym typeface="Arial"/>
                        </a:rPr>
                        <a:t>itre</a:t>
                      </a:r>
                      <a:r>
                        <a:rPr lang="en-US" sz="1600" b="1"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600" b="1" dirty="0">
                          <a:solidFill>
                            <a:srgbClr val="000000"/>
                          </a:solidFill>
                          <a:effectLst/>
                          <a:latin typeface="+mn-lt"/>
                          <a:ea typeface="Times New Roman" panose="02020603050405020304" pitchFamily="18" charset="0"/>
                          <a:cs typeface="Times New Roman" panose="02020603050405020304" pitchFamily="18" charset="0"/>
                        </a:rPr>
                        <a:t>Plasma (</a:t>
                      </a:r>
                      <a:r>
                        <a:rPr lang="en-AU" sz="1600" b="1" i="0" u="none" strike="noStrike" cap="none" dirty="0">
                          <a:solidFill>
                            <a:schemeClr val="tx1"/>
                          </a:solidFill>
                          <a:effectLst/>
                          <a:latin typeface="+mn-lt"/>
                          <a:ea typeface="+mn-ea"/>
                          <a:cs typeface="+mn-cs"/>
                          <a:sym typeface="Arial"/>
                        </a:rPr>
                        <a:t>m</a:t>
                      </a:r>
                      <a:r>
                        <a:rPr lang="en-AU" sz="100" b="1" i="0" u="none" strike="noStrike" cap="none" dirty="0">
                          <a:solidFill>
                            <a:schemeClr val="bg1"/>
                          </a:solidFill>
                          <a:effectLst/>
                          <a:latin typeface="+mn-lt"/>
                          <a:ea typeface="+mn-ea"/>
                          <a:cs typeface="+mn-cs"/>
                          <a:sym typeface="Arial"/>
                        </a:rPr>
                        <a:t>illi</a:t>
                      </a:r>
                      <a:r>
                        <a:rPr lang="en-AU" sz="1600" b="1" i="0" u="none" strike="noStrike" cap="none" dirty="0">
                          <a:solidFill>
                            <a:schemeClr val="tx1"/>
                          </a:solidFill>
                          <a:effectLst/>
                          <a:latin typeface="+mn-lt"/>
                          <a:ea typeface="+mn-ea"/>
                          <a:cs typeface="+mn-cs"/>
                          <a:sym typeface="Arial"/>
                        </a:rPr>
                        <a:t>L</a:t>
                      </a:r>
                      <a:r>
                        <a:rPr lang="en-AU" sz="100" b="1" i="0" u="none" strike="noStrike" cap="none" dirty="0">
                          <a:solidFill>
                            <a:schemeClr val="bg1"/>
                          </a:solidFill>
                          <a:effectLst/>
                          <a:latin typeface="+mn-lt"/>
                          <a:ea typeface="+mn-ea"/>
                          <a:cs typeface="+mn-cs"/>
                          <a:sym typeface="Arial"/>
                        </a:rPr>
                        <a:t>itre</a:t>
                      </a:r>
                      <a:r>
                        <a:rPr lang="en-US" sz="1600" b="1"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600" b="1" dirty="0">
                          <a:solidFill>
                            <a:srgbClr val="000000"/>
                          </a:solidFill>
                          <a:effectLst/>
                          <a:latin typeface="+mn-lt"/>
                          <a:ea typeface="Times New Roman" panose="02020603050405020304" pitchFamily="18" charset="0"/>
                          <a:cs typeface="Times New Roman" panose="02020603050405020304" pitchFamily="18" charset="0"/>
                        </a:rPr>
                        <a:t>Activity</a:t>
                      </a:r>
                      <a:r>
                        <a:rPr lang="en-US" sz="100" b="1" dirty="0">
                          <a:solidFill>
                            <a:srgbClr val="000000"/>
                          </a:solidFill>
                          <a:effectLst/>
                          <a:latin typeface="+mn-lt"/>
                          <a:ea typeface="Times New Roman" panose="02020603050405020304" pitchFamily="18" charset="0"/>
                          <a:cs typeface="Times New Roman" panose="02020603050405020304" pitchFamily="18" charset="0"/>
                        </a:rPr>
                        <a:t> </a:t>
                      </a:r>
                      <a:r>
                        <a:rPr lang="en-US" sz="1600" b="1" i="0" kern="0" spc="0" baseline="30000" dirty="0">
                          <a:solidFill>
                            <a:srgbClr val="000000"/>
                          </a:solidFill>
                          <a:effectLst/>
                          <a:latin typeface="+mn-lt"/>
                          <a:ea typeface="Times New Roman" panose="02020603050405020304" pitchFamily="18" charset="0"/>
                          <a:cs typeface="Times New Roman" panose="02020603050405020304" pitchFamily="18" charset="0"/>
                        </a:rPr>
                        <a:t>a</a:t>
                      </a:r>
                      <a:r>
                        <a:rPr lang="en-US" sz="1600" b="1" dirty="0">
                          <a:solidFill>
                            <a:srgbClr val="000000"/>
                          </a:solidFill>
                          <a:effectLst/>
                          <a:latin typeface="+mn-lt"/>
                          <a:ea typeface="Times New Roman" panose="02020603050405020304" pitchFamily="18" charset="0"/>
                          <a:cs typeface="Times New Roman" panose="02020603050405020304" pitchFamily="18" charset="0"/>
                        </a:rPr>
                        <a:t> (%)</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600" b="1" dirty="0">
                          <a:solidFill>
                            <a:srgbClr val="000000"/>
                          </a:solidFill>
                          <a:effectLst/>
                          <a:latin typeface="+mn-lt"/>
                          <a:ea typeface="Times New Roman" panose="02020603050405020304" pitchFamily="18" charset="0"/>
                          <a:cs typeface="Times New Roman" panose="02020603050405020304" pitchFamily="18" charset="0"/>
                        </a:rPr>
                        <a:t>Dilution</a:t>
                      </a:r>
                      <a:r>
                        <a:rPr lang="en-US" sz="100" b="1" dirty="0">
                          <a:solidFill>
                            <a:srgbClr val="000000"/>
                          </a:solidFill>
                          <a:effectLst/>
                          <a:latin typeface="+mn-lt"/>
                          <a:ea typeface="Times New Roman" panose="02020603050405020304" pitchFamily="18" charset="0"/>
                          <a:cs typeface="Times New Roman" panose="02020603050405020304" pitchFamily="18" charset="0"/>
                        </a:rPr>
                        <a:t> </a:t>
                      </a:r>
                      <a:r>
                        <a:rPr lang="en-US" sz="1600" b="1" i="0" kern="0" spc="0" baseline="30000" dirty="0">
                          <a:solidFill>
                            <a:srgbClr val="000000"/>
                          </a:solidFill>
                          <a:effectLst/>
                          <a:latin typeface="+mn-lt"/>
                          <a:ea typeface="Times New Roman" panose="02020603050405020304" pitchFamily="18" charset="0"/>
                          <a:cs typeface="Times New Roman" panose="02020603050405020304" pitchFamily="18" charset="0"/>
                        </a:rPr>
                        <a:t>b</a:t>
                      </a:r>
                      <a:endParaRPr lang="en-US" sz="1600" b="1" i="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0166417"/>
                  </a:ext>
                </a:extLst>
              </a:tr>
              <a:tr h="370840">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1</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0.9</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0.1</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95.0</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1:10</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7143618"/>
                  </a:ext>
                </a:extLst>
              </a:tr>
              <a:tr h="370840">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2</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1.9</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0.1</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48.0</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1:20</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0344830"/>
                  </a:ext>
                </a:extLst>
              </a:tr>
              <a:tr h="370840">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3</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0.5</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tab pos="1193800" algn="l"/>
                          <a:tab pos="2641600" algn="l"/>
                        </a:tabLst>
                        <a:defRPr/>
                      </a:pPr>
                      <a:r>
                        <a:rPr lang="en-US" sz="1600" b="0" dirty="0">
                          <a:solidFill>
                            <a:srgbClr val="000000"/>
                          </a:solidFill>
                          <a:effectLst/>
                          <a:latin typeface="+mn-lt"/>
                          <a:ea typeface="Times New Roman" panose="02020603050405020304" pitchFamily="18" charset="0"/>
                          <a:cs typeface="Times New Roman" panose="02020603050405020304" pitchFamily="18" charset="0"/>
                        </a:rPr>
                        <a:t>0.5 </a:t>
                      </a:r>
                      <a:r>
                        <a:rPr lang="en-AU" sz="1600" b="0" i="0" u="none" strike="noStrike" cap="none" dirty="0">
                          <a:solidFill>
                            <a:schemeClr val="tx1"/>
                          </a:solidFill>
                          <a:effectLst/>
                          <a:latin typeface="+mn-lt"/>
                          <a:ea typeface="+mn-ea"/>
                          <a:cs typeface="+mn-cs"/>
                          <a:sym typeface="Arial"/>
                        </a:rPr>
                        <a:t>m</a:t>
                      </a:r>
                      <a:r>
                        <a:rPr lang="en-AU" sz="100" b="0" i="0" u="none" strike="noStrike" cap="none" dirty="0">
                          <a:solidFill>
                            <a:schemeClr val="bg1"/>
                          </a:solidFill>
                          <a:effectLst/>
                          <a:latin typeface="+mn-lt"/>
                          <a:ea typeface="+mn-ea"/>
                          <a:cs typeface="+mn-cs"/>
                          <a:sym typeface="Arial"/>
                        </a:rPr>
                        <a:t>illi</a:t>
                      </a:r>
                      <a:r>
                        <a:rPr lang="en-AU" sz="1600" b="0" i="0" u="none" strike="noStrike" cap="none" dirty="0">
                          <a:solidFill>
                            <a:schemeClr val="tx1"/>
                          </a:solidFill>
                          <a:effectLst/>
                          <a:latin typeface="+mn-lt"/>
                          <a:ea typeface="+mn-ea"/>
                          <a:cs typeface="+mn-cs"/>
                          <a:sym typeface="Arial"/>
                        </a:rPr>
                        <a:t>L</a:t>
                      </a:r>
                      <a:r>
                        <a:rPr lang="en-AU" sz="100" b="0" i="0" u="none" strike="noStrike" cap="none" dirty="0">
                          <a:solidFill>
                            <a:schemeClr val="bg1"/>
                          </a:solidFill>
                          <a:effectLst/>
                          <a:latin typeface="+mn-lt"/>
                          <a:ea typeface="+mn-ea"/>
                          <a:cs typeface="+mn-cs"/>
                          <a:sym typeface="Arial"/>
                        </a:rPr>
                        <a:t>itre</a:t>
                      </a:r>
                      <a:r>
                        <a:rPr lang="en-US" sz="1600" b="0" dirty="0">
                          <a:solidFill>
                            <a:srgbClr val="000000"/>
                          </a:solidFill>
                          <a:effectLst/>
                          <a:latin typeface="+mn-lt"/>
                          <a:ea typeface="Times New Roman" panose="02020603050405020304" pitchFamily="18" charset="0"/>
                          <a:cs typeface="Times New Roman" panose="02020603050405020304" pitchFamily="18" charset="0"/>
                        </a:rPr>
                        <a:t> from tube 2</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a:solidFill>
                            <a:srgbClr val="000000"/>
                          </a:solidFill>
                          <a:effectLst/>
                          <a:latin typeface="+mn-lt"/>
                          <a:ea typeface="Times New Roman" panose="02020603050405020304" pitchFamily="18" charset="0"/>
                          <a:cs typeface="Times New Roman" panose="02020603050405020304" pitchFamily="18" charset="0"/>
                        </a:rPr>
                        <a:t>24.0</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a:solidFill>
                            <a:srgbClr val="000000"/>
                          </a:solidFill>
                          <a:effectLst/>
                          <a:latin typeface="+mn-lt"/>
                          <a:ea typeface="Times New Roman" panose="02020603050405020304" pitchFamily="18" charset="0"/>
                          <a:cs typeface="Times New Roman" panose="02020603050405020304" pitchFamily="18" charset="0"/>
                        </a:rPr>
                        <a:t>1:40</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5662361"/>
                  </a:ext>
                </a:extLst>
              </a:tr>
              <a:tr h="370840">
                <a:tc>
                  <a:txBody>
                    <a:bodyPr/>
                    <a:lstStyle/>
                    <a:p>
                      <a:pPr marL="0" marR="0">
                        <a:spcBef>
                          <a:spcPts val="0"/>
                        </a:spcBef>
                        <a:spcAft>
                          <a:spcPts val="600"/>
                        </a:spcAft>
                        <a:tabLst>
                          <a:tab pos="1193800" algn="l"/>
                          <a:tab pos="2641600" algn="l"/>
                        </a:tabLst>
                      </a:pPr>
                      <a:r>
                        <a:rPr lang="en-US" sz="1600">
                          <a:solidFill>
                            <a:srgbClr val="000000"/>
                          </a:solidFill>
                          <a:effectLst/>
                          <a:latin typeface="+mn-lt"/>
                          <a:ea typeface="Times New Roman" panose="02020603050405020304" pitchFamily="18" charset="0"/>
                          <a:cs typeface="Times New Roman" panose="02020603050405020304" pitchFamily="18" charset="0"/>
                        </a:rPr>
                        <a:t>4</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a:solidFill>
                            <a:srgbClr val="000000"/>
                          </a:solidFill>
                          <a:effectLst/>
                          <a:latin typeface="+mn-lt"/>
                          <a:ea typeface="Times New Roman" panose="02020603050405020304" pitchFamily="18" charset="0"/>
                          <a:cs typeface="Times New Roman" panose="02020603050405020304" pitchFamily="18" charset="0"/>
                        </a:rPr>
                        <a:t>0.5</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0.5 </a:t>
                      </a:r>
                      <a:r>
                        <a:rPr lang="en-AU" sz="1600" b="0" i="0" u="none" strike="noStrike" cap="none" dirty="0">
                          <a:solidFill>
                            <a:schemeClr val="tx1"/>
                          </a:solidFill>
                          <a:effectLst/>
                          <a:latin typeface="+mn-lt"/>
                          <a:ea typeface="+mn-ea"/>
                          <a:cs typeface="+mn-cs"/>
                          <a:sym typeface="Arial"/>
                        </a:rPr>
                        <a:t>m</a:t>
                      </a:r>
                      <a:r>
                        <a:rPr lang="en-AU" sz="100" b="0" i="0" u="none" strike="noStrike" cap="none" dirty="0">
                          <a:solidFill>
                            <a:schemeClr val="bg1"/>
                          </a:solidFill>
                          <a:effectLst/>
                          <a:latin typeface="+mn-lt"/>
                          <a:ea typeface="+mn-ea"/>
                          <a:cs typeface="+mn-cs"/>
                          <a:sym typeface="Arial"/>
                        </a:rPr>
                        <a:t>illi</a:t>
                      </a:r>
                      <a:r>
                        <a:rPr lang="en-AU" sz="1600" b="0" i="0" u="none" strike="noStrike" cap="none" dirty="0">
                          <a:solidFill>
                            <a:schemeClr val="tx1"/>
                          </a:solidFill>
                          <a:effectLst/>
                          <a:latin typeface="+mn-lt"/>
                          <a:ea typeface="+mn-ea"/>
                          <a:cs typeface="+mn-cs"/>
                          <a:sym typeface="Arial"/>
                        </a:rPr>
                        <a:t>L</a:t>
                      </a:r>
                      <a:r>
                        <a:rPr lang="en-AU" sz="100" b="0" i="0" u="none" strike="noStrike" cap="none" dirty="0">
                          <a:solidFill>
                            <a:schemeClr val="bg1"/>
                          </a:solidFill>
                          <a:effectLst/>
                          <a:latin typeface="+mn-lt"/>
                          <a:ea typeface="+mn-ea"/>
                          <a:cs typeface="+mn-cs"/>
                          <a:sym typeface="Arial"/>
                        </a:rPr>
                        <a:t>itre</a:t>
                      </a:r>
                      <a:r>
                        <a:rPr lang="en-US" sz="1600" dirty="0">
                          <a:solidFill>
                            <a:srgbClr val="000000"/>
                          </a:solidFill>
                          <a:effectLst/>
                          <a:latin typeface="+mn-lt"/>
                          <a:ea typeface="Times New Roman" panose="02020603050405020304" pitchFamily="18" charset="0"/>
                          <a:cs typeface="Times New Roman" panose="02020603050405020304" pitchFamily="18" charset="0"/>
                        </a:rPr>
                        <a:t> from tube 3</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a:solidFill>
                            <a:srgbClr val="000000"/>
                          </a:solidFill>
                          <a:effectLst/>
                          <a:latin typeface="+mn-lt"/>
                          <a:ea typeface="Times New Roman" panose="02020603050405020304" pitchFamily="18" charset="0"/>
                          <a:cs typeface="Times New Roman" panose="02020603050405020304" pitchFamily="18" charset="0"/>
                        </a:rPr>
                        <a:t>12.0</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a:solidFill>
                            <a:srgbClr val="000000"/>
                          </a:solidFill>
                          <a:effectLst/>
                          <a:latin typeface="+mn-lt"/>
                          <a:ea typeface="Times New Roman" panose="02020603050405020304" pitchFamily="18" charset="0"/>
                          <a:cs typeface="Times New Roman" panose="02020603050405020304" pitchFamily="18" charset="0"/>
                        </a:rPr>
                        <a:t>1:80</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6614564"/>
                  </a:ext>
                </a:extLst>
              </a:tr>
              <a:tr h="370840">
                <a:tc>
                  <a:txBody>
                    <a:bodyPr/>
                    <a:lstStyle/>
                    <a:p>
                      <a:pPr marL="0" marR="0">
                        <a:spcBef>
                          <a:spcPts val="0"/>
                        </a:spcBef>
                        <a:spcAft>
                          <a:spcPts val="600"/>
                        </a:spcAft>
                        <a:tabLst>
                          <a:tab pos="1193800" algn="l"/>
                          <a:tab pos="2641600" algn="l"/>
                        </a:tabLst>
                      </a:pPr>
                      <a:r>
                        <a:rPr lang="en-US" sz="1600">
                          <a:solidFill>
                            <a:srgbClr val="000000"/>
                          </a:solidFill>
                          <a:effectLst/>
                          <a:latin typeface="+mn-lt"/>
                          <a:ea typeface="Times New Roman" panose="02020603050405020304" pitchFamily="18" charset="0"/>
                          <a:cs typeface="Times New Roman" panose="02020603050405020304" pitchFamily="18" charset="0"/>
                        </a:rPr>
                        <a:t>5</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a:solidFill>
                            <a:srgbClr val="000000"/>
                          </a:solidFill>
                          <a:effectLst/>
                          <a:latin typeface="+mn-lt"/>
                          <a:ea typeface="Times New Roman" panose="02020603050405020304" pitchFamily="18" charset="0"/>
                          <a:cs typeface="Times New Roman" panose="02020603050405020304" pitchFamily="18" charset="0"/>
                        </a:rPr>
                        <a:t>0.5</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0.5 </a:t>
                      </a:r>
                      <a:r>
                        <a:rPr lang="en-AU" sz="1600" b="0" i="0" u="none" strike="noStrike" cap="none" dirty="0">
                          <a:solidFill>
                            <a:schemeClr val="tx1"/>
                          </a:solidFill>
                          <a:effectLst/>
                          <a:latin typeface="+mn-lt"/>
                          <a:ea typeface="+mn-ea"/>
                          <a:cs typeface="+mn-cs"/>
                          <a:sym typeface="Arial"/>
                        </a:rPr>
                        <a:t>m</a:t>
                      </a:r>
                      <a:r>
                        <a:rPr lang="en-AU" sz="100" b="0" i="0" u="none" strike="noStrike" cap="none" dirty="0">
                          <a:solidFill>
                            <a:schemeClr val="bg1"/>
                          </a:solidFill>
                          <a:effectLst/>
                          <a:latin typeface="+mn-lt"/>
                          <a:ea typeface="+mn-ea"/>
                          <a:cs typeface="+mn-cs"/>
                          <a:sym typeface="Arial"/>
                        </a:rPr>
                        <a:t>illi</a:t>
                      </a:r>
                      <a:r>
                        <a:rPr lang="en-AU" sz="1600" b="0" i="0" u="none" strike="noStrike" cap="none" dirty="0">
                          <a:solidFill>
                            <a:schemeClr val="tx1"/>
                          </a:solidFill>
                          <a:effectLst/>
                          <a:latin typeface="+mn-lt"/>
                          <a:ea typeface="+mn-ea"/>
                          <a:cs typeface="+mn-cs"/>
                          <a:sym typeface="Arial"/>
                        </a:rPr>
                        <a:t>L</a:t>
                      </a:r>
                      <a:r>
                        <a:rPr lang="en-AU" sz="100" b="0" i="0" u="none" strike="noStrike" cap="none" dirty="0">
                          <a:solidFill>
                            <a:schemeClr val="bg1"/>
                          </a:solidFill>
                          <a:effectLst/>
                          <a:latin typeface="+mn-lt"/>
                          <a:ea typeface="+mn-ea"/>
                          <a:cs typeface="+mn-cs"/>
                          <a:sym typeface="Arial"/>
                        </a:rPr>
                        <a:t>itre</a:t>
                      </a:r>
                      <a:r>
                        <a:rPr lang="en-US" sz="1600" dirty="0">
                          <a:solidFill>
                            <a:srgbClr val="000000"/>
                          </a:solidFill>
                          <a:effectLst/>
                          <a:latin typeface="+mn-lt"/>
                          <a:ea typeface="Times New Roman" panose="02020603050405020304" pitchFamily="18" charset="0"/>
                          <a:cs typeface="Times New Roman" panose="02020603050405020304" pitchFamily="18" charset="0"/>
                        </a:rPr>
                        <a:t> from tube 4</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a:solidFill>
                            <a:srgbClr val="000000"/>
                          </a:solidFill>
                          <a:effectLst/>
                          <a:latin typeface="+mn-lt"/>
                          <a:ea typeface="Times New Roman" panose="02020603050405020304" pitchFamily="18" charset="0"/>
                          <a:cs typeface="Times New Roman" panose="02020603050405020304" pitchFamily="18" charset="0"/>
                        </a:rPr>
                        <a:t>6.0</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1:160</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5453734"/>
                  </a:ext>
                </a:extLst>
              </a:tr>
            </a:tbl>
          </a:graphicData>
        </a:graphic>
      </p:graphicFrame>
    </p:spTree>
    <p:extLst>
      <p:ext uri="{BB962C8B-B14F-4D97-AF65-F5344CB8AC3E}">
        <p14:creationId xmlns:p14="http://schemas.microsoft.com/office/powerpoint/2010/main" val="3988692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52F16-4B80-4539-8F2C-419740E918B2}"/>
              </a:ext>
            </a:extLst>
          </p:cNvPr>
          <p:cNvSpPr>
            <a:spLocks noGrp="1"/>
          </p:cNvSpPr>
          <p:nvPr>
            <p:ph type="title"/>
          </p:nvPr>
        </p:nvSpPr>
        <p:spPr>
          <a:xfrm>
            <a:off x="457200" y="215371"/>
            <a:ext cx="7962181" cy="1097279"/>
          </a:xfrm>
        </p:spPr>
        <p:txBody>
          <a:bodyPr/>
          <a:lstStyle/>
          <a:p>
            <a:r>
              <a:rPr lang="en-US" sz="3000" dirty="0"/>
              <a:t>Figure 36-5 Factor Activity Curve Using an F</a:t>
            </a:r>
            <a:r>
              <a:rPr lang="en-US" sz="100" dirty="0"/>
              <a:t> </a:t>
            </a:r>
            <a:r>
              <a:rPr lang="en-US" sz="3000" dirty="0"/>
              <a:t>V</a:t>
            </a:r>
            <a:r>
              <a:rPr lang="en-US" sz="100" dirty="0"/>
              <a:t> </a:t>
            </a:r>
            <a:r>
              <a:rPr lang="en-US" sz="3000" dirty="0"/>
              <a:t>I</a:t>
            </a:r>
            <a:r>
              <a:rPr lang="en-US" sz="100" dirty="0"/>
              <a:t> </a:t>
            </a:r>
            <a:r>
              <a:rPr lang="en-US" sz="3000" dirty="0"/>
              <a:t>I</a:t>
            </a:r>
            <a:r>
              <a:rPr lang="en-US" sz="100" dirty="0"/>
              <a:t> </a:t>
            </a:r>
            <a:r>
              <a:rPr lang="en-US" sz="3000" dirty="0"/>
              <a:t>I Reference Plasma Activity of 95.0%</a:t>
            </a:r>
          </a:p>
        </p:txBody>
      </p:sp>
      <p:pic>
        <p:nvPicPr>
          <p:cNvPr id="4" name="Picture 3" descr="The factor activity curve is prepared by plotting the C T in seconds for each reference plasma dilution on the y axis and the percent factor activity for each dilution on the x axis. The C T of at least two patient dilutions is measured, and the percent of activity is interpolated from the factor activity curve. The graph includes the r value and the slope information along with the dilution, C T, and measured values. M slash D = M is to record when the operator performs a manual rerun of the calibration point and D is a record for a point of deletion if necessary. C T = clotting time. Modified from the S T A R evolution coagulation analyzer. The table shows the levels in the graph above at each level. Log c = left parenthesis minus 6 point 1 oh 48 by log d + 12 point 9121, = minus 1 point 0 0 0">
            <a:extLst>
              <a:ext uri="{FF2B5EF4-FFF2-40B4-BE49-F238E27FC236}">
                <a16:creationId xmlns:a16="http://schemas.microsoft.com/office/drawing/2014/main" id="{AC9E9550-44D6-445B-8A3C-87CCE18C50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8744" y="1801930"/>
            <a:ext cx="2746511" cy="4442886"/>
          </a:xfrm>
          <a:prstGeom prst="rect">
            <a:avLst/>
          </a:prstGeom>
        </p:spPr>
      </p:pic>
    </p:spTree>
    <p:extLst>
      <p:ext uri="{BB962C8B-B14F-4D97-AF65-F5344CB8AC3E}">
        <p14:creationId xmlns:p14="http://schemas.microsoft.com/office/powerpoint/2010/main" val="12272952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CD1FB-6883-4604-9A0F-1FEBF7C2275B}"/>
              </a:ext>
            </a:extLst>
          </p:cNvPr>
          <p:cNvSpPr>
            <a:spLocks noGrp="1"/>
          </p:cNvSpPr>
          <p:nvPr>
            <p:ph type="title"/>
          </p:nvPr>
        </p:nvSpPr>
        <p:spPr/>
        <p:txBody>
          <a:bodyPr/>
          <a:lstStyle/>
          <a:p>
            <a:r>
              <a:rPr lang="en-US" dirty="0"/>
              <a:t>Specific Coagulation Factors </a:t>
            </a:r>
            <a:r>
              <a:rPr lang="en-US" sz="2000" b="0" dirty="0"/>
              <a:t>(4 of 5)</a:t>
            </a:r>
          </a:p>
        </p:txBody>
      </p:sp>
      <p:sp>
        <p:nvSpPr>
          <p:cNvPr id="3" name="Content Placeholder 2">
            <a:extLst>
              <a:ext uri="{FF2B5EF4-FFF2-40B4-BE49-F238E27FC236}">
                <a16:creationId xmlns:a16="http://schemas.microsoft.com/office/drawing/2014/main" id="{E5630CC4-8C36-4505-A9A0-D9184BA0F350}"/>
              </a:ext>
            </a:extLst>
          </p:cNvPr>
          <p:cNvSpPr>
            <a:spLocks noGrp="1"/>
          </p:cNvSpPr>
          <p:nvPr>
            <p:ph sz="quarter" idx="13"/>
          </p:nvPr>
        </p:nvSpPr>
        <p:spPr>
          <a:xfrm>
            <a:off x="457200" y="1937326"/>
            <a:ext cx="8229600" cy="4434275"/>
          </a:xfrm>
        </p:spPr>
        <p:txBody>
          <a:bodyPr/>
          <a:lstStyle/>
          <a:p>
            <a:r>
              <a:rPr lang="en-US" altLang="en-US" dirty="0">
                <a:cs typeface="Calibri" panose="020F0502020204030204" pitchFamily="34" charset="0"/>
              </a:rPr>
              <a:t>Commercial chromogenic kits</a:t>
            </a:r>
          </a:p>
          <a:p>
            <a:pPr lvl="1"/>
            <a:r>
              <a:rPr lang="en-US" altLang="en-US" dirty="0">
                <a:cs typeface="Calibri" panose="020F0502020204030204" pitchFamily="34" charset="0"/>
              </a:rPr>
              <a:t>Chromogenic F</a:t>
            </a:r>
            <a:r>
              <a:rPr lang="en-US" altLang="en-US" sz="100" dirty="0">
                <a:cs typeface="Calibri" panose="020F0502020204030204" pitchFamily="34" charset="0"/>
              </a:rPr>
              <a:t> </a:t>
            </a:r>
            <a:r>
              <a:rPr lang="en-US" altLang="en-US" dirty="0">
                <a:cs typeface="Calibri" panose="020F0502020204030204" pitchFamily="34" charset="0"/>
              </a:rPr>
              <a:t>X</a:t>
            </a:r>
          </a:p>
          <a:p>
            <a:pPr lvl="2"/>
            <a:r>
              <a:rPr lang="en-US" altLang="en-US" dirty="0">
                <a:cs typeface="Calibri" panose="020F0502020204030204" pitchFamily="34" charset="0"/>
              </a:rPr>
              <a:t>Uses R</a:t>
            </a:r>
            <a:r>
              <a:rPr lang="en-US" altLang="en-US" sz="100" dirty="0">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V to activate F</a:t>
            </a:r>
            <a:r>
              <a:rPr lang="en-US" altLang="en-US" sz="100" dirty="0">
                <a:cs typeface="Calibri" panose="020F0502020204030204" pitchFamily="34" charset="0"/>
              </a:rPr>
              <a:t> </a:t>
            </a:r>
            <a:r>
              <a:rPr lang="en-US" altLang="en-US" dirty="0">
                <a:cs typeface="Calibri" panose="020F0502020204030204" pitchFamily="34" charset="0"/>
              </a:rPr>
              <a:t>X to F</a:t>
            </a:r>
            <a:r>
              <a:rPr lang="en-US" altLang="en-US" sz="100" dirty="0">
                <a:cs typeface="Calibri" panose="020F0502020204030204" pitchFamily="34" charset="0"/>
              </a:rPr>
              <a:t> </a:t>
            </a:r>
            <a:r>
              <a:rPr lang="en-US" altLang="en-US" dirty="0">
                <a:cs typeface="Calibri" panose="020F0502020204030204" pitchFamily="34" charset="0"/>
              </a:rPr>
              <a:t>X</a:t>
            </a:r>
            <a:r>
              <a:rPr lang="en-US" altLang="en-US" sz="100" dirty="0">
                <a:cs typeface="Calibri" panose="020F0502020204030204" pitchFamily="34" charset="0"/>
              </a:rPr>
              <a:t> </a:t>
            </a:r>
            <a:r>
              <a:rPr lang="en-US" altLang="en-US" dirty="0">
                <a:cs typeface="Calibri" panose="020F0502020204030204" pitchFamily="34" charset="0"/>
              </a:rPr>
              <a:t>a</a:t>
            </a:r>
          </a:p>
          <a:p>
            <a:pPr lvl="2"/>
            <a:r>
              <a:rPr lang="en-US" altLang="en-US" dirty="0">
                <a:cs typeface="Calibri" panose="020F0502020204030204" pitchFamily="34" charset="0"/>
              </a:rPr>
              <a:t>F</a:t>
            </a:r>
            <a:r>
              <a:rPr lang="en-US" altLang="en-US" sz="100" dirty="0">
                <a:cs typeface="Calibri" panose="020F0502020204030204" pitchFamily="34" charset="0"/>
              </a:rPr>
              <a:t> </a:t>
            </a:r>
            <a:r>
              <a:rPr lang="en-US" altLang="en-US" dirty="0">
                <a:cs typeface="Calibri" panose="020F0502020204030204" pitchFamily="34" charset="0"/>
              </a:rPr>
              <a:t>X</a:t>
            </a:r>
            <a:r>
              <a:rPr lang="en-US" altLang="en-US" sz="100" dirty="0">
                <a:cs typeface="Calibri" panose="020F0502020204030204" pitchFamily="34" charset="0"/>
              </a:rPr>
              <a:t> </a:t>
            </a:r>
            <a:r>
              <a:rPr lang="en-US" altLang="en-US" dirty="0">
                <a:cs typeface="Calibri" panose="020F0502020204030204" pitchFamily="34" charset="0"/>
              </a:rPr>
              <a:t>a hydrolyses S-2765 and liberates chromophore p</a:t>
            </a:r>
            <a:r>
              <a:rPr lang="en-US" altLang="en-US" sz="100" dirty="0">
                <a:cs typeface="Calibri" panose="020F0502020204030204" pitchFamily="34" charset="0"/>
              </a:rPr>
              <a:t> </a:t>
            </a:r>
            <a:r>
              <a:rPr lang="en-US" altLang="en-US" dirty="0">
                <a:cs typeface="Calibri" panose="020F0502020204030204" pitchFamily="34" charset="0"/>
              </a:rPr>
              <a:t>N</a:t>
            </a:r>
            <a:r>
              <a:rPr lang="en-US" altLang="en-US" sz="100" dirty="0">
                <a:cs typeface="Calibri" panose="020F0502020204030204" pitchFamily="34" charset="0"/>
              </a:rPr>
              <a:t> </a:t>
            </a:r>
            <a:r>
              <a:rPr lang="en-US" altLang="en-US" dirty="0">
                <a:cs typeface="Calibri" panose="020F0502020204030204" pitchFamily="34" charset="0"/>
              </a:rPr>
              <a:t>A</a:t>
            </a:r>
          </a:p>
          <a:p>
            <a:pPr lvl="2"/>
            <a:r>
              <a:rPr lang="en-US" altLang="en-US" dirty="0">
                <a:cs typeface="Calibri" panose="020F0502020204030204" pitchFamily="34" charset="0"/>
              </a:rPr>
              <a:t>Color intensity is proportional to F</a:t>
            </a:r>
            <a:r>
              <a:rPr lang="en-US" altLang="en-US" sz="100" dirty="0">
                <a:cs typeface="Calibri" panose="020F0502020204030204" pitchFamily="34" charset="0"/>
              </a:rPr>
              <a:t> </a:t>
            </a:r>
            <a:r>
              <a:rPr lang="en-US" altLang="en-US" dirty="0">
                <a:cs typeface="Calibri" panose="020F0502020204030204" pitchFamily="34" charset="0"/>
              </a:rPr>
              <a:t>X concentration</a:t>
            </a:r>
          </a:p>
          <a:p>
            <a:pPr lvl="2"/>
            <a:r>
              <a:rPr lang="en-US" altLang="en-US" dirty="0">
                <a:cs typeface="Calibri" panose="020F0502020204030204" pitchFamily="34" charset="0"/>
              </a:rPr>
              <a:t>Useful for managing patients with L</a:t>
            </a:r>
            <a:r>
              <a:rPr lang="en-US" altLang="en-US" sz="100" dirty="0">
                <a:cs typeface="Calibri" panose="020F0502020204030204" pitchFamily="34" charset="0"/>
              </a:rPr>
              <a:t> </a:t>
            </a:r>
            <a:r>
              <a:rPr lang="en-US" altLang="en-US" dirty="0">
                <a:cs typeface="Calibri" panose="020F0502020204030204" pitchFamily="34" charset="0"/>
              </a:rPr>
              <a:t>A receiving warfarin and patients being treated with D</a:t>
            </a:r>
            <a:r>
              <a:rPr lang="en-US" altLang="en-US" sz="100" dirty="0">
                <a:cs typeface="Calibri" panose="020F0502020204030204" pitchFamily="34" charset="0"/>
              </a:rPr>
              <a:t> </a:t>
            </a:r>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s</a:t>
            </a:r>
          </a:p>
        </p:txBody>
      </p:sp>
    </p:spTree>
    <p:extLst>
      <p:ext uri="{BB962C8B-B14F-4D97-AF65-F5344CB8AC3E}">
        <p14:creationId xmlns:p14="http://schemas.microsoft.com/office/powerpoint/2010/main" val="36560399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CD1FB-6883-4604-9A0F-1FEBF7C2275B}"/>
              </a:ext>
            </a:extLst>
          </p:cNvPr>
          <p:cNvSpPr>
            <a:spLocks noGrp="1"/>
          </p:cNvSpPr>
          <p:nvPr>
            <p:ph type="title"/>
          </p:nvPr>
        </p:nvSpPr>
        <p:spPr/>
        <p:txBody>
          <a:bodyPr/>
          <a:lstStyle/>
          <a:p>
            <a:r>
              <a:rPr lang="en-US" dirty="0"/>
              <a:t>Specific Coagulation Factors </a:t>
            </a:r>
            <a:r>
              <a:rPr lang="en-US" sz="2000" b="0" dirty="0"/>
              <a:t>(5 of 5)</a:t>
            </a:r>
          </a:p>
        </p:txBody>
      </p:sp>
      <p:sp>
        <p:nvSpPr>
          <p:cNvPr id="3" name="Content Placeholder 2">
            <a:extLst>
              <a:ext uri="{FF2B5EF4-FFF2-40B4-BE49-F238E27FC236}">
                <a16:creationId xmlns:a16="http://schemas.microsoft.com/office/drawing/2014/main" id="{E5630CC4-8C36-4505-A9A0-D9184BA0F350}"/>
              </a:ext>
            </a:extLst>
          </p:cNvPr>
          <p:cNvSpPr>
            <a:spLocks noGrp="1"/>
          </p:cNvSpPr>
          <p:nvPr>
            <p:ph sz="quarter" idx="13"/>
          </p:nvPr>
        </p:nvSpPr>
        <p:spPr>
          <a:xfrm>
            <a:off x="457199" y="1915795"/>
            <a:ext cx="8229600" cy="1642316"/>
          </a:xfrm>
        </p:spPr>
        <p:txBody>
          <a:bodyPr/>
          <a:lstStyle/>
          <a:p>
            <a:r>
              <a:rPr lang="en-US" altLang="en-US" dirty="0">
                <a:cs typeface="Calibri" panose="020F0502020204030204" pitchFamily="34" charset="0"/>
              </a:rPr>
              <a:t>Commercial chromogenic kits</a:t>
            </a:r>
          </a:p>
          <a:p>
            <a:pPr lvl="1" indent="-284400"/>
            <a:r>
              <a:rPr lang="en-US" altLang="en-US" dirty="0">
                <a:cs typeface="Calibri" panose="020F0502020204030204" pitchFamily="34" charset="0"/>
              </a:rPr>
              <a:t>Less commonly used due to high cost</a:t>
            </a:r>
          </a:p>
          <a:p>
            <a:pPr lvl="1" indent="-284400"/>
            <a:r>
              <a:rPr lang="en-US" altLang="en-US" dirty="0">
                <a:cs typeface="Calibri" panose="020F0502020204030204" pitchFamily="34" charset="0"/>
              </a:rPr>
              <a:t>Not affected by interfering substances that affect clot-based assays</a:t>
            </a:r>
          </a:p>
        </p:txBody>
      </p:sp>
      <p:sp>
        <p:nvSpPr>
          <p:cNvPr id="4" name="Content Placeholder 3"/>
          <p:cNvSpPr>
            <a:spLocks noGrp="1"/>
          </p:cNvSpPr>
          <p:nvPr>
            <p:ph sz="quarter" idx="14"/>
          </p:nvPr>
        </p:nvSpPr>
        <p:spPr>
          <a:xfrm>
            <a:off x="391528" y="3387868"/>
            <a:ext cx="3955508" cy="436383"/>
          </a:xfrm>
        </p:spPr>
        <p:txBody>
          <a:bodyPr/>
          <a:lstStyle/>
          <a:p>
            <a:pPr lvl="2"/>
            <a:r>
              <a:rPr lang="en-US" altLang="en-US" dirty="0">
                <a:cs typeface="Calibri" panose="020F0502020204030204" pitchFamily="34" charset="0"/>
              </a:rPr>
              <a:t>Chromogenic factor</a:t>
            </a:r>
            <a:endParaRPr lang="en-AU" dirty="0"/>
          </a:p>
        </p:txBody>
      </p:sp>
      <p:sp>
        <p:nvSpPr>
          <p:cNvPr id="5" name="Content Placeholder 4"/>
          <p:cNvSpPr>
            <a:spLocks noGrp="1"/>
          </p:cNvSpPr>
          <p:nvPr>
            <p:ph sz="quarter" idx="15"/>
          </p:nvPr>
        </p:nvSpPr>
        <p:spPr>
          <a:xfrm>
            <a:off x="3943630" y="3404741"/>
            <a:ext cx="3137069" cy="396828"/>
          </a:xfrm>
        </p:spPr>
        <p:txBody>
          <a:bodyPr/>
          <a:lstStyle/>
          <a:p>
            <a:pPr marL="886968" lvl="2" indent="-886968">
              <a:buNone/>
            </a:pPr>
            <a:r>
              <a:rPr lang="en-US" altLang="en-US" dirty="0">
                <a:cs typeface="Calibri" panose="020F0502020204030204" pitchFamily="34" charset="0"/>
              </a:rPr>
              <a:t>has been shown to be</a:t>
            </a:r>
            <a:endParaRPr lang="en-AU" dirty="0"/>
          </a:p>
        </p:txBody>
      </p:sp>
      <p:sp>
        <p:nvSpPr>
          <p:cNvPr id="6" name="Content Placeholder 5"/>
          <p:cNvSpPr>
            <a:spLocks noGrp="1"/>
          </p:cNvSpPr>
          <p:nvPr>
            <p:ph sz="quarter" idx="16"/>
          </p:nvPr>
        </p:nvSpPr>
        <p:spPr>
          <a:xfrm>
            <a:off x="1031487" y="3711481"/>
            <a:ext cx="7081025" cy="425455"/>
          </a:xfrm>
        </p:spPr>
        <p:txBody>
          <a:bodyPr/>
          <a:lstStyle/>
          <a:p>
            <a:pPr marL="0" lvl="2" indent="0">
              <a:buNone/>
            </a:pPr>
            <a:r>
              <a:rPr lang="en-US" altLang="en-US" dirty="0">
                <a:cs typeface="Calibri" panose="020F0502020204030204" pitchFamily="34" charset="0"/>
              </a:rPr>
              <a:t>falsely low in the presence of D</a:t>
            </a:r>
            <a:r>
              <a:rPr lang="en-US" altLang="en-US" sz="100" dirty="0">
                <a:cs typeface="Calibri" panose="020F0502020204030204" pitchFamily="34" charset="0"/>
              </a:rPr>
              <a:t> </a:t>
            </a:r>
            <a:r>
              <a:rPr lang="en-US" altLang="en-US" dirty="0">
                <a:cs typeface="Calibri" panose="020F0502020204030204" pitchFamily="34" charset="0"/>
              </a:rPr>
              <a:t>O</a:t>
            </a:r>
            <a:r>
              <a:rPr lang="en-US" altLang="en-US" sz="100" dirty="0">
                <a:cs typeface="Calibri" panose="020F0502020204030204" pitchFamily="34" charset="0"/>
              </a:rPr>
              <a:t> </a:t>
            </a:r>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Cs</a:t>
            </a:r>
            <a:endParaRPr lang="en-AU" dirty="0"/>
          </a:p>
        </p:txBody>
      </p:sp>
      <p:sp>
        <p:nvSpPr>
          <p:cNvPr id="7" name="Content Placeholder 6"/>
          <p:cNvSpPr>
            <a:spLocks noGrp="1"/>
          </p:cNvSpPr>
          <p:nvPr>
            <p:ph sz="quarter" idx="17"/>
          </p:nvPr>
        </p:nvSpPr>
        <p:spPr>
          <a:xfrm>
            <a:off x="460375" y="4174142"/>
            <a:ext cx="8229600" cy="966570"/>
          </a:xfrm>
        </p:spPr>
        <p:txBody>
          <a:bodyPr/>
          <a:lstStyle/>
          <a:p>
            <a:pPr lvl="1"/>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C, P</a:t>
            </a:r>
            <a:r>
              <a:rPr lang="en-US" altLang="en-US" sz="100" dirty="0">
                <a:cs typeface="Calibri" panose="020F0502020204030204" pitchFamily="34" charset="0"/>
              </a:rPr>
              <a:t> </a:t>
            </a:r>
            <a:r>
              <a:rPr lang="en-US" altLang="en-US" dirty="0">
                <a:cs typeface="Calibri" panose="020F0502020204030204" pitchFamily="34" charset="0"/>
              </a:rPr>
              <a:t>S, A</a:t>
            </a:r>
            <a:r>
              <a:rPr lang="en-US" altLang="en-US" sz="100" dirty="0">
                <a:cs typeface="Calibri" panose="020F0502020204030204" pitchFamily="34" charset="0"/>
              </a:rPr>
              <a:t> </a:t>
            </a:r>
            <a:r>
              <a:rPr lang="en-US" altLang="en-US" dirty="0">
                <a:cs typeface="Calibri" panose="020F0502020204030204" pitchFamily="34" charset="0"/>
              </a:rPr>
              <a:t>T, and P</a:t>
            </a:r>
            <a:r>
              <a:rPr lang="en-US" altLang="en-US" sz="100" dirty="0">
                <a:cs typeface="Calibri" panose="020F0502020204030204" pitchFamily="34" charset="0"/>
              </a:rPr>
              <a:t> </a:t>
            </a:r>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I-1 assays available and can be performed with same instruments</a:t>
            </a:r>
          </a:p>
        </p:txBody>
      </p:sp>
      <p:graphicFrame>
        <p:nvGraphicFramePr>
          <p:cNvPr id="8" name="Object 7" descr="eight"/>
          <p:cNvGraphicFramePr>
            <a:graphicFrameLocks noChangeAspect="1"/>
          </p:cNvGraphicFramePr>
          <p:nvPr>
            <p:extLst>
              <p:ext uri="{D42A27DB-BD31-4B8C-83A1-F6EECF244321}">
                <p14:modId xmlns:p14="http://schemas.microsoft.com/office/powerpoint/2010/main" val="895601438"/>
              </p:ext>
            </p:extLst>
          </p:nvPr>
        </p:nvGraphicFramePr>
        <p:xfrm>
          <a:off x="3388215" y="3387868"/>
          <a:ext cx="555415" cy="328201"/>
        </p:xfrm>
        <a:graphic>
          <a:graphicData uri="http://schemas.openxmlformats.org/presentationml/2006/ole">
            <mc:AlternateContent xmlns:mc="http://schemas.openxmlformats.org/markup-compatibility/2006">
              <mc:Choice xmlns:v="urn:schemas-microsoft-com:vml" Requires="v">
                <p:oleObj name="Equation" r:id="rId2" imgW="279360" imgH="164880" progId="Equation.DSMT4">
                  <p:embed/>
                </p:oleObj>
              </mc:Choice>
              <mc:Fallback>
                <p:oleObj name="Equation" r:id="rId2" imgW="279360" imgH="164880" progId="Equation.DSMT4">
                  <p:embed/>
                  <p:pic>
                    <p:nvPicPr>
                      <p:cNvPr id="0" name=""/>
                      <p:cNvPicPr/>
                      <p:nvPr/>
                    </p:nvPicPr>
                    <p:blipFill>
                      <a:blip r:embed="rId3"/>
                      <a:stretch>
                        <a:fillRect/>
                      </a:stretch>
                    </p:blipFill>
                    <p:spPr>
                      <a:xfrm>
                        <a:off x="3388215" y="3387868"/>
                        <a:ext cx="555415" cy="328201"/>
                      </a:xfrm>
                      <a:prstGeom prst="rect">
                        <a:avLst/>
                      </a:prstGeom>
                    </p:spPr>
                  </p:pic>
                </p:oleObj>
              </mc:Fallback>
            </mc:AlternateContent>
          </a:graphicData>
        </a:graphic>
      </p:graphicFrame>
    </p:spTree>
    <p:extLst>
      <p:ext uri="{BB962C8B-B14F-4D97-AF65-F5344CB8AC3E}">
        <p14:creationId xmlns:p14="http://schemas.microsoft.com/office/powerpoint/2010/main" val="22415845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ED24E-5CFD-417E-97CA-FDFC8BEE2DCD}"/>
              </a:ext>
            </a:extLst>
          </p:cNvPr>
          <p:cNvSpPr>
            <a:spLocks noGrp="1"/>
          </p:cNvSpPr>
          <p:nvPr>
            <p:ph type="title"/>
          </p:nvPr>
        </p:nvSpPr>
        <p:spPr/>
        <p:txBody>
          <a:bodyPr/>
          <a:lstStyle/>
          <a:p>
            <a:r>
              <a:rPr lang="en-US" dirty="0"/>
              <a:t>Reptilase Time </a:t>
            </a:r>
            <a:r>
              <a:rPr lang="en-US" sz="2000" b="0" dirty="0"/>
              <a:t>(1 of 2)</a:t>
            </a:r>
          </a:p>
        </p:txBody>
      </p:sp>
      <p:sp>
        <p:nvSpPr>
          <p:cNvPr id="3" name="Content Placeholder 2">
            <a:extLst>
              <a:ext uri="{FF2B5EF4-FFF2-40B4-BE49-F238E27FC236}">
                <a16:creationId xmlns:a16="http://schemas.microsoft.com/office/drawing/2014/main" id="{C2B41D1F-EE51-4F83-9EAF-392C9AE0037C}"/>
              </a:ext>
            </a:extLst>
          </p:cNvPr>
          <p:cNvSpPr>
            <a:spLocks noGrp="1"/>
          </p:cNvSpPr>
          <p:nvPr>
            <p:ph sz="quarter" idx="13"/>
          </p:nvPr>
        </p:nvSpPr>
        <p:spPr>
          <a:xfrm>
            <a:off x="381000" y="1933066"/>
            <a:ext cx="8229600" cy="4709563"/>
          </a:xfrm>
        </p:spPr>
        <p:txBody>
          <a:bodyPr/>
          <a:lstStyle/>
          <a:p>
            <a:r>
              <a:rPr lang="en-US" altLang="en-US" dirty="0">
                <a:cs typeface="Calibri" panose="020F0502020204030204" pitchFamily="34" charset="0"/>
              </a:rPr>
              <a:t>Used with T</a:t>
            </a:r>
            <a:r>
              <a:rPr lang="en-US" altLang="en-US" sz="100" dirty="0">
                <a:cs typeface="Calibri" panose="020F0502020204030204" pitchFamily="34" charset="0"/>
              </a:rPr>
              <a:t> </a:t>
            </a:r>
            <a:r>
              <a:rPr lang="en-US" altLang="en-US" dirty="0">
                <a:cs typeface="Calibri" panose="020F0502020204030204" pitchFamily="34" charset="0"/>
              </a:rPr>
              <a:t>T to detect heparin</a:t>
            </a:r>
          </a:p>
          <a:p>
            <a:pPr lvl="1"/>
            <a:r>
              <a:rPr lang="en-US" altLang="en-US" dirty="0">
                <a:cs typeface="Calibri" panose="020F0502020204030204" pitchFamily="34" charset="0"/>
              </a:rPr>
              <a:t>Not affected by heparin</a:t>
            </a:r>
          </a:p>
          <a:p>
            <a:pPr lvl="1"/>
            <a:r>
              <a:rPr lang="en-US" altLang="en-US" dirty="0">
                <a:cs typeface="Calibri" panose="020F0502020204030204" pitchFamily="34" charset="0"/>
              </a:rPr>
              <a:t>In the presence of heparin</a:t>
            </a:r>
          </a:p>
          <a:p>
            <a:pPr lvl="2"/>
            <a:r>
              <a:rPr lang="en-US" altLang="en-US" dirty="0">
                <a:cs typeface="Calibri" panose="020F0502020204030204" pitchFamily="34" charset="0"/>
              </a:rPr>
              <a:t>R</a:t>
            </a:r>
            <a:r>
              <a:rPr lang="en-US" altLang="en-US" sz="100" dirty="0">
                <a:cs typeface="Calibri" panose="020F0502020204030204" pitchFamily="34" charset="0"/>
              </a:rPr>
              <a:t> </a:t>
            </a:r>
            <a:r>
              <a:rPr lang="en-US" altLang="en-US" dirty="0">
                <a:cs typeface="Calibri" panose="020F0502020204030204" pitchFamily="34" charset="0"/>
              </a:rPr>
              <a:t>T is normal, T</a:t>
            </a:r>
            <a:r>
              <a:rPr lang="en-US" altLang="en-US" sz="100" dirty="0">
                <a:cs typeface="Calibri" panose="020F0502020204030204" pitchFamily="34" charset="0"/>
              </a:rPr>
              <a:t> </a:t>
            </a:r>
            <a:r>
              <a:rPr lang="en-US" altLang="en-US" dirty="0" err="1">
                <a:cs typeface="Calibri" panose="020F0502020204030204" pitchFamily="34" charset="0"/>
              </a:rPr>
              <a:t>T</a:t>
            </a:r>
            <a:r>
              <a:rPr lang="en-US" altLang="en-US" dirty="0">
                <a:cs typeface="Calibri" panose="020F0502020204030204" pitchFamily="34" charset="0"/>
              </a:rPr>
              <a:t> is increased</a:t>
            </a:r>
          </a:p>
          <a:p>
            <a:r>
              <a:rPr lang="en-US" altLang="en-US" dirty="0">
                <a:cs typeface="Calibri" panose="020F0502020204030204" pitchFamily="34" charset="0"/>
              </a:rPr>
              <a:t>Differentiates dysfibrinogenemia from presence of F</a:t>
            </a:r>
            <a:r>
              <a:rPr lang="en-US" altLang="en-US" sz="100" dirty="0">
                <a:cs typeface="Calibri" panose="020F0502020204030204" pitchFamily="34" charset="0"/>
              </a:rPr>
              <a:t> </a:t>
            </a:r>
            <a:r>
              <a:rPr lang="en-US" altLang="en-US" dirty="0">
                <a:cs typeface="Calibri" panose="020F0502020204030204" pitchFamily="34" charset="0"/>
              </a:rPr>
              <a:t>D</a:t>
            </a:r>
            <a:r>
              <a:rPr lang="en-US" altLang="en-US" sz="100" dirty="0">
                <a:cs typeface="Calibri" panose="020F0502020204030204" pitchFamily="34" charset="0"/>
              </a:rPr>
              <a:t> </a:t>
            </a:r>
            <a:r>
              <a:rPr lang="en-US" altLang="en-US" dirty="0">
                <a:cs typeface="Calibri" panose="020F0502020204030204" pitchFamily="34" charset="0"/>
              </a:rPr>
              <a:t>Ps and paraproteins</a:t>
            </a:r>
          </a:p>
          <a:p>
            <a:r>
              <a:rPr lang="en-US" altLang="en-US" dirty="0">
                <a:cs typeface="Calibri" panose="020F0502020204030204" pitchFamily="34" charset="0"/>
              </a:rPr>
              <a:t>Reptilase is a serine protease</a:t>
            </a:r>
          </a:p>
          <a:p>
            <a:pPr lvl="1"/>
            <a:r>
              <a:rPr lang="en-US" altLang="en-US" dirty="0">
                <a:cs typeface="Calibri" panose="020F0502020204030204" pitchFamily="34" charset="0"/>
              </a:rPr>
              <a:t>Found in venom of </a:t>
            </a:r>
            <a:r>
              <a:rPr lang="en-US" altLang="en-US" b="1" dirty="0">
                <a:cs typeface="Calibri" panose="020F0502020204030204" pitchFamily="34" charset="0"/>
              </a:rPr>
              <a:t>Bothrops atrox </a:t>
            </a:r>
            <a:r>
              <a:rPr lang="en-US" altLang="en-US" dirty="0">
                <a:cs typeface="Calibri" panose="020F0502020204030204" pitchFamily="34" charset="0"/>
              </a:rPr>
              <a:t>snake</a:t>
            </a:r>
          </a:p>
          <a:p>
            <a:pPr lvl="1"/>
            <a:r>
              <a:rPr lang="en-US" altLang="en-US" dirty="0">
                <a:cs typeface="Calibri" panose="020F0502020204030204" pitchFamily="34" charset="0"/>
              </a:rPr>
              <a:t>Cleaves fibrinopeptide A from fibrinogen</a:t>
            </a:r>
          </a:p>
          <a:p>
            <a:pPr lvl="2"/>
            <a:r>
              <a:rPr lang="en-US" altLang="en-US" dirty="0">
                <a:cs typeface="Calibri" panose="020F0502020204030204" pitchFamily="34" charset="0"/>
              </a:rPr>
              <a:t>Thrombin cleaves both fibrinopeptide A and B</a:t>
            </a:r>
          </a:p>
        </p:txBody>
      </p:sp>
    </p:spTree>
    <p:extLst>
      <p:ext uri="{BB962C8B-B14F-4D97-AF65-F5344CB8AC3E}">
        <p14:creationId xmlns:p14="http://schemas.microsoft.com/office/powerpoint/2010/main" val="1185318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F4DA-04C2-4321-8E97-4574FF8B1769}"/>
              </a:ext>
            </a:extLst>
          </p:cNvPr>
          <p:cNvSpPr>
            <a:spLocks noGrp="1"/>
          </p:cNvSpPr>
          <p:nvPr>
            <p:ph type="title"/>
          </p:nvPr>
        </p:nvSpPr>
        <p:spPr/>
        <p:txBody>
          <a:bodyPr/>
          <a:lstStyle/>
          <a:p>
            <a:r>
              <a:rPr lang="en-US" dirty="0"/>
              <a:t>Specimen Collection </a:t>
            </a:r>
            <a:r>
              <a:rPr lang="en-US" sz="2000" b="0" dirty="0"/>
              <a:t>(5 of 8)</a:t>
            </a:r>
          </a:p>
        </p:txBody>
      </p:sp>
      <p:sp>
        <p:nvSpPr>
          <p:cNvPr id="3" name="Content Placeholder 2">
            <a:extLst>
              <a:ext uri="{FF2B5EF4-FFF2-40B4-BE49-F238E27FC236}">
                <a16:creationId xmlns:a16="http://schemas.microsoft.com/office/drawing/2014/main" id="{A6AD8DCE-71D7-4F9A-BD02-44694F435B1A}"/>
              </a:ext>
            </a:extLst>
          </p:cNvPr>
          <p:cNvSpPr>
            <a:spLocks noGrp="1"/>
          </p:cNvSpPr>
          <p:nvPr>
            <p:ph sz="quarter" idx="13"/>
          </p:nvPr>
        </p:nvSpPr>
        <p:spPr>
          <a:xfrm>
            <a:off x="271731" y="1936715"/>
            <a:ext cx="8600537" cy="4594308"/>
          </a:xfrm>
        </p:spPr>
        <p:txBody>
          <a:bodyPr/>
          <a:lstStyle/>
          <a:p>
            <a:r>
              <a:rPr lang="en-US" altLang="en-US" dirty="0">
                <a:cs typeface="Calibri" panose="020F0502020204030204" pitchFamily="34" charset="0"/>
              </a:rPr>
              <a:t>Anticoagulant of choice</a:t>
            </a:r>
          </a:p>
          <a:p>
            <a:pPr lvl="1"/>
            <a:r>
              <a:rPr lang="en-US" altLang="en-US" dirty="0">
                <a:cs typeface="Calibri" panose="020F0502020204030204" pitchFamily="34" charset="0"/>
              </a:rPr>
              <a:t>3.2% buffered sodium citrate</a:t>
            </a:r>
          </a:p>
          <a:p>
            <a:r>
              <a:rPr lang="en-US" altLang="en-US" dirty="0">
                <a:cs typeface="Calibri" panose="020F0502020204030204" pitchFamily="34" charset="0"/>
              </a:rPr>
              <a:t>Ratio of whole blood:anticoagulant-9:1</a:t>
            </a:r>
          </a:p>
          <a:p>
            <a:pPr lvl="1"/>
            <a:r>
              <a:rPr lang="en-US" altLang="en-US" dirty="0">
                <a:cs typeface="Calibri" panose="020F0502020204030204" pitchFamily="34" charset="0"/>
              </a:rPr>
              <a:t>&gt;55% hematocrit</a:t>
            </a:r>
          </a:p>
          <a:p>
            <a:pPr lvl="2"/>
            <a:r>
              <a:rPr lang="en-US" altLang="en-US" dirty="0">
                <a:cs typeface="Calibri" panose="020F0502020204030204" pitchFamily="34" charset="0"/>
              </a:rPr>
              <a:t>Smaller volume of plasma relative to citrate</a:t>
            </a:r>
          </a:p>
          <a:p>
            <a:pPr lvl="2"/>
            <a:r>
              <a:rPr lang="en-US" altLang="en-US" dirty="0">
                <a:cs typeface="Calibri" panose="020F0502020204030204" pitchFamily="34" charset="0"/>
              </a:rPr>
              <a:t>Excess free citrate binds calcium in the test procedure</a:t>
            </a:r>
          </a:p>
          <a:p>
            <a:pPr lvl="2"/>
            <a:r>
              <a:rPr lang="en-US" altLang="en-US" dirty="0">
                <a:cs typeface="Calibri" panose="020F0502020204030204" pitchFamily="34" charset="0"/>
              </a:rPr>
              <a:t>Falsely prolonged clotting times</a:t>
            </a:r>
          </a:p>
          <a:p>
            <a:pPr lvl="2"/>
            <a:r>
              <a:rPr lang="en-US" altLang="en-US" dirty="0">
                <a:cs typeface="Calibri" panose="020F0502020204030204" pitchFamily="34" charset="0"/>
              </a:rPr>
              <a:t>Adjust citrate concentration</a:t>
            </a:r>
          </a:p>
          <a:p>
            <a:pPr lvl="2"/>
            <a:r>
              <a:rPr lang="en-US" altLang="en-US" dirty="0">
                <a:cs typeface="Calibri" panose="020F0502020204030204" pitchFamily="34" charset="0"/>
              </a:rPr>
              <a:t>Citrate tubes are available that draw 4.5 m</a:t>
            </a:r>
            <a:r>
              <a:rPr lang="en-US" altLang="en-US" sz="100" dirty="0">
                <a:solidFill>
                  <a:schemeClr val="bg1"/>
                </a:solidFill>
                <a:cs typeface="Calibri" panose="020F0502020204030204" pitchFamily="34" charset="0"/>
              </a:rPr>
              <a:t>illi</a:t>
            </a:r>
            <a:r>
              <a:rPr lang="en-US" altLang="en-US" dirty="0">
                <a:cs typeface="Calibri" panose="020F0502020204030204" pitchFamily="34" charset="0"/>
              </a:rPr>
              <a:t>L</a:t>
            </a:r>
            <a:r>
              <a:rPr lang="en-US" altLang="en-US" sz="100" dirty="0">
                <a:solidFill>
                  <a:schemeClr val="bg1"/>
                </a:solidFill>
                <a:cs typeface="Calibri" panose="020F0502020204030204" pitchFamily="34" charset="0"/>
              </a:rPr>
              <a:t>itre</a:t>
            </a:r>
            <a:r>
              <a:rPr lang="en-US" altLang="en-US" dirty="0">
                <a:cs typeface="Calibri" panose="020F0502020204030204" pitchFamily="34" charset="0"/>
              </a:rPr>
              <a:t>, 2.7 m</a:t>
            </a:r>
            <a:r>
              <a:rPr lang="en-US" altLang="en-US" sz="100" dirty="0">
                <a:solidFill>
                  <a:schemeClr val="bg1"/>
                </a:solidFill>
                <a:cs typeface="Calibri" panose="020F0502020204030204" pitchFamily="34" charset="0"/>
              </a:rPr>
              <a:t>illi</a:t>
            </a:r>
            <a:r>
              <a:rPr lang="en-US" altLang="en-US" dirty="0">
                <a:cs typeface="Calibri" panose="020F0502020204030204" pitchFamily="34" charset="0"/>
              </a:rPr>
              <a:t>L</a:t>
            </a:r>
            <a:r>
              <a:rPr lang="en-US" altLang="en-US" sz="100" dirty="0">
                <a:solidFill>
                  <a:schemeClr val="bg1"/>
                </a:solidFill>
                <a:cs typeface="Calibri" panose="020F0502020204030204" pitchFamily="34" charset="0"/>
              </a:rPr>
              <a:t>itre</a:t>
            </a:r>
            <a:r>
              <a:rPr lang="en-US" altLang="en-US" dirty="0">
                <a:cs typeface="Calibri" panose="020F0502020204030204" pitchFamily="34" charset="0"/>
              </a:rPr>
              <a:t>, 1.8 m</a:t>
            </a:r>
            <a:r>
              <a:rPr lang="en-US" altLang="en-US" sz="100" dirty="0">
                <a:solidFill>
                  <a:schemeClr val="bg1"/>
                </a:solidFill>
                <a:cs typeface="Calibri" panose="020F0502020204030204" pitchFamily="34" charset="0"/>
              </a:rPr>
              <a:t>illi</a:t>
            </a:r>
            <a:r>
              <a:rPr lang="en-US" altLang="en-US" dirty="0">
                <a:cs typeface="Calibri" panose="020F0502020204030204" pitchFamily="34" charset="0"/>
              </a:rPr>
              <a:t>L</a:t>
            </a:r>
            <a:r>
              <a:rPr lang="en-US" altLang="en-US" sz="100" dirty="0">
                <a:solidFill>
                  <a:schemeClr val="bg1"/>
                </a:solidFill>
                <a:cs typeface="Calibri" panose="020F0502020204030204" pitchFamily="34" charset="0"/>
              </a:rPr>
              <a:t>itre</a:t>
            </a:r>
          </a:p>
        </p:txBody>
      </p:sp>
    </p:spTree>
    <p:extLst>
      <p:ext uri="{BB962C8B-B14F-4D97-AF65-F5344CB8AC3E}">
        <p14:creationId xmlns:p14="http://schemas.microsoft.com/office/powerpoint/2010/main" val="12526833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ED24E-5CFD-417E-97CA-FDFC8BEE2DCD}"/>
              </a:ext>
            </a:extLst>
          </p:cNvPr>
          <p:cNvSpPr>
            <a:spLocks noGrp="1"/>
          </p:cNvSpPr>
          <p:nvPr>
            <p:ph type="title"/>
          </p:nvPr>
        </p:nvSpPr>
        <p:spPr/>
        <p:txBody>
          <a:bodyPr/>
          <a:lstStyle/>
          <a:p>
            <a:r>
              <a:rPr lang="en-US" dirty="0"/>
              <a:t>Reptilase Time </a:t>
            </a:r>
            <a:r>
              <a:rPr lang="en-US" sz="2000" b="0" dirty="0"/>
              <a:t>(2 of 2)</a:t>
            </a:r>
          </a:p>
        </p:txBody>
      </p:sp>
      <p:sp>
        <p:nvSpPr>
          <p:cNvPr id="3" name="Content Placeholder 2">
            <a:extLst>
              <a:ext uri="{FF2B5EF4-FFF2-40B4-BE49-F238E27FC236}">
                <a16:creationId xmlns:a16="http://schemas.microsoft.com/office/drawing/2014/main" id="{C2B41D1F-EE51-4F83-9EAF-392C9AE0037C}"/>
              </a:ext>
            </a:extLst>
          </p:cNvPr>
          <p:cNvSpPr>
            <a:spLocks noGrp="1"/>
          </p:cNvSpPr>
          <p:nvPr>
            <p:ph sz="quarter" idx="13"/>
          </p:nvPr>
        </p:nvSpPr>
        <p:spPr>
          <a:xfrm>
            <a:off x="397933" y="1911926"/>
            <a:ext cx="8229600" cy="4434275"/>
          </a:xfrm>
        </p:spPr>
        <p:txBody>
          <a:bodyPr/>
          <a:lstStyle/>
          <a:p>
            <a:r>
              <a:rPr lang="en-US" altLang="en-US" dirty="0">
                <a:cs typeface="Calibri" panose="020F0502020204030204" pitchFamily="34" charset="0"/>
              </a:rPr>
              <a:t>Addition of reptilase to P</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P</a:t>
            </a:r>
          </a:p>
          <a:p>
            <a:pPr lvl="1"/>
            <a:r>
              <a:rPr lang="en-US" altLang="en-US" dirty="0">
                <a:cs typeface="Calibri" panose="020F0502020204030204" pitchFamily="34" charset="0"/>
              </a:rPr>
              <a:t>Initiates clot formation</a:t>
            </a:r>
          </a:p>
          <a:p>
            <a:pPr lvl="1"/>
            <a:r>
              <a:rPr lang="en-US" altLang="en-US" dirty="0">
                <a:cs typeface="Calibri" panose="020F0502020204030204" pitchFamily="34" charset="0"/>
              </a:rPr>
              <a:t>Detected by optical or electromechanical methods</a:t>
            </a:r>
          </a:p>
          <a:p>
            <a:pPr lvl="1"/>
            <a:r>
              <a:rPr lang="en-US" altLang="en-US" dirty="0">
                <a:cs typeface="Calibri" panose="020F0502020204030204" pitchFamily="34" charset="0"/>
              </a:rPr>
              <a:t>Manual, semi-automated, automated methods</a:t>
            </a:r>
          </a:p>
          <a:p>
            <a:r>
              <a:rPr lang="en-US" altLang="en-US" dirty="0">
                <a:cs typeface="Calibri" panose="020F0502020204030204" pitchFamily="34" charset="0"/>
              </a:rPr>
              <a:t>General reference interval</a:t>
            </a:r>
          </a:p>
          <a:p>
            <a:pPr lvl="1"/>
            <a:r>
              <a:rPr lang="en-US" altLang="en-US" dirty="0">
                <a:cs typeface="Calibri" panose="020F0502020204030204" pitchFamily="34" charset="0"/>
              </a:rPr>
              <a:t>18-22 seconds</a:t>
            </a:r>
          </a:p>
          <a:p>
            <a:r>
              <a:rPr lang="en-US" altLang="en-US" dirty="0">
                <a:cs typeface="Calibri" panose="020F0502020204030204" pitchFamily="34" charset="0"/>
              </a:rPr>
              <a:t>↑ 25 seconds or longer</a:t>
            </a:r>
          </a:p>
          <a:p>
            <a:pPr lvl="1"/>
            <a:r>
              <a:rPr lang="en-US" altLang="en-US" dirty="0">
                <a:cs typeface="Calibri" panose="020F0502020204030204" pitchFamily="34" charset="0"/>
              </a:rPr>
              <a:t>Dysfibrinogenemia, hypofibrinogenemia, afibrinogenemia</a:t>
            </a:r>
          </a:p>
        </p:txBody>
      </p:sp>
    </p:spTree>
    <p:extLst>
      <p:ext uri="{BB962C8B-B14F-4D97-AF65-F5344CB8AC3E}">
        <p14:creationId xmlns:p14="http://schemas.microsoft.com/office/powerpoint/2010/main" val="30426620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64295-FE54-47D5-B695-7A3518894187}"/>
              </a:ext>
            </a:extLst>
          </p:cNvPr>
          <p:cNvSpPr>
            <a:spLocks noGrp="1"/>
          </p:cNvSpPr>
          <p:nvPr>
            <p:ph type="title"/>
          </p:nvPr>
        </p:nvSpPr>
        <p:spPr>
          <a:xfrm>
            <a:off x="457200" y="215372"/>
            <a:ext cx="8229600" cy="1234288"/>
          </a:xfrm>
        </p:spPr>
        <p:txBody>
          <a:bodyPr/>
          <a:lstStyle/>
          <a:p>
            <a:r>
              <a:rPr lang="en-US" altLang="en-US" sz="2600" dirty="0"/>
              <a:t>Table 36-7 Differentiation of Conditions Associated with a Prolonged Thrombin Time Using the Reptilase Time</a:t>
            </a:r>
            <a:endParaRPr lang="en-US" sz="2600" dirty="0"/>
          </a:p>
        </p:txBody>
      </p:sp>
      <p:graphicFrame>
        <p:nvGraphicFramePr>
          <p:cNvPr id="5" name="Table 4">
            <a:extLst>
              <a:ext uri="{FF2B5EF4-FFF2-40B4-BE49-F238E27FC236}">
                <a16:creationId xmlns:a16="http://schemas.microsoft.com/office/drawing/2014/main" id="{C58732A9-7DCC-4A63-B99C-F02F1A17076B}"/>
              </a:ext>
            </a:extLst>
          </p:cNvPr>
          <p:cNvGraphicFramePr>
            <a:graphicFrameLocks noGrp="1"/>
          </p:cNvGraphicFramePr>
          <p:nvPr>
            <p:extLst>
              <p:ext uri="{D42A27DB-BD31-4B8C-83A1-F6EECF244321}">
                <p14:modId xmlns:p14="http://schemas.microsoft.com/office/powerpoint/2010/main" val="976208266"/>
              </p:ext>
            </p:extLst>
          </p:nvPr>
        </p:nvGraphicFramePr>
        <p:xfrm>
          <a:off x="457199" y="1924471"/>
          <a:ext cx="8229600" cy="1918800"/>
        </p:xfrm>
        <a:graphic>
          <a:graphicData uri="http://schemas.openxmlformats.org/drawingml/2006/table">
            <a:tbl>
              <a:tblPr firstRow="1" bandRow="1">
                <a:tableStyleId>{2D5ABB26-0587-4C30-8999-92F81FD0307C}</a:tableStyleId>
              </a:tblPr>
              <a:tblGrid>
                <a:gridCol w="3432630">
                  <a:extLst>
                    <a:ext uri="{9D8B030D-6E8A-4147-A177-3AD203B41FA5}">
                      <a16:colId xmlns:a16="http://schemas.microsoft.com/office/drawing/2014/main" val="1912074650"/>
                    </a:ext>
                  </a:extLst>
                </a:gridCol>
                <a:gridCol w="2554514">
                  <a:extLst>
                    <a:ext uri="{9D8B030D-6E8A-4147-A177-3AD203B41FA5}">
                      <a16:colId xmlns:a16="http://schemas.microsoft.com/office/drawing/2014/main" val="2772235857"/>
                    </a:ext>
                  </a:extLst>
                </a:gridCol>
                <a:gridCol w="2242456">
                  <a:extLst>
                    <a:ext uri="{9D8B030D-6E8A-4147-A177-3AD203B41FA5}">
                      <a16:colId xmlns:a16="http://schemas.microsoft.com/office/drawing/2014/main" val="2957623782"/>
                    </a:ext>
                  </a:extLst>
                </a:gridCol>
              </a:tblGrid>
              <a:tr h="370840">
                <a:tc>
                  <a:txBody>
                    <a:bodyPr/>
                    <a:lstStyle/>
                    <a:p>
                      <a:pPr marL="0" marR="0">
                        <a:spcBef>
                          <a:spcPts val="0"/>
                        </a:spcBef>
                        <a:spcAft>
                          <a:spcPts val="600"/>
                        </a:spcAft>
                        <a:tabLst>
                          <a:tab pos="1401445" algn="l"/>
                          <a:tab pos="2957830" algn="l"/>
                        </a:tabLst>
                      </a:pPr>
                      <a:r>
                        <a:rPr lang="en-US" sz="1800" b="1" dirty="0">
                          <a:solidFill>
                            <a:srgbClr val="000000"/>
                          </a:solidFill>
                          <a:effectLst/>
                          <a:latin typeface="+mn-lt"/>
                          <a:ea typeface="Times New Roman" panose="02020603050405020304" pitchFamily="18" charset="0"/>
                          <a:cs typeface="Times New Roman" panose="02020603050405020304" pitchFamily="18" charset="0"/>
                        </a:rPr>
                        <a:t>Condition</a:t>
                      </a:r>
                    </a:p>
                  </a:txBody>
                  <a:tcPr marL="68580" marR="68580" marT="68400" marB="68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800" b="1" dirty="0">
                          <a:solidFill>
                            <a:srgbClr val="000000"/>
                          </a:solidFill>
                          <a:effectLst/>
                          <a:latin typeface="+mn-lt"/>
                          <a:ea typeface="Times New Roman" panose="02020603050405020304" pitchFamily="18" charset="0"/>
                          <a:cs typeface="Times New Roman" panose="02020603050405020304" pitchFamily="18" charset="0"/>
                        </a:rPr>
                        <a:t>Thrombin Time</a:t>
                      </a:r>
                    </a:p>
                  </a:txBody>
                  <a:tcPr marL="68580" marR="68580" marT="68400" marB="68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800" b="1" dirty="0">
                          <a:solidFill>
                            <a:srgbClr val="000000"/>
                          </a:solidFill>
                          <a:effectLst/>
                          <a:latin typeface="+mn-lt"/>
                          <a:ea typeface="Times New Roman" panose="02020603050405020304" pitchFamily="18" charset="0"/>
                          <a:cs typeface="Times New Roman" panose="02020603050405020304" pitchFamily="18" charset="0"/>
                        </a:rPr>
                        <a:t>Reptilase Time</a:t>
                      </a:r>
                    </a:p>
                  </a:txBody>
                  <a:tcPr marL="68580" marR="68580" marT="68400" marB="68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9411946"/>
                  </a:ext>
                </a:extLst>
              </a:tr>
              <a:tr h="370840">
                <a:tc>
                  <a:txBody>
                    <a:bodyPr/>
                    <a:lstStyle/>
                    <a:p>
                      <a:pPr marL="0" marR="0">
                        <a:spcBef>
                          <a:spcPts val="0"/>
                        </a:spcBef>
                        <a:spcAft>
                          <a:spcPts val="600"/>
                        </a:spcAft>
                        <a:tabLst>
                          <a:tab pos="1193800" algn="l"/>
                          <a:tab pos="2641600" algn="l"/>
                        </a:tabLst>
                      </a:pPr>
                      <a:r>
                        <a:rPr lang="en-US" sz="1800" dirty="0">
                          <a:solidFill>
                            <a:srgbClr val="000000"/>
                          </a:solidFill>
                          <a:effectLst/>
                          <a:latin typeface="+mn-lt"/>
                          <a:ea typeface="Times New Roman" panose="02020603050405020304" pitchFamily="18" charset="0"/>
                          <a:cs typeface="Times New Roman" panose="02020603050405020304" pitchFamily="18" charset="0"/>
                        </a:rPr>
                        <a:t>Heparin contamination</a:t>
                      </a:r>
                    </a:p>
                  </a:txBody>
                  <a:tcPr marL="68580" marR="68580" marT="68400" marB="68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800" dirty="0">
                          <a:solidFill>
                            <a:srgbClr val="000000"/>
                          </a:solidFill>
                          <a:effectLst/>
                          <a:latin typeface="+mn-lt"/>
                          <a:ea typeface="Times New Roman" panose="02020603050405020304" pitchFamily="18" charset="0"/>
                          <a:cs typeface="Times New Roman" panose="02020603050405020304" pitchFamily="18" charset="0"/>
                        </a:rPr>
                        <a:t>Prolonged</a:t>
                      </a:r>
                    </a:p>
                  </a:txBody>
                  <a:tcPr marL="68580" marR="68580" marT="68400" marB="68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800" dirty="0">
                          <a:solidFill>
                            <a:srgbClr val="000000"/>
                          </a:solidFill>
                          <a:effectLst/>
                          <a:latin typeface="+mn-lt"/>
                          <a:ea typeface="Times New Roman" panose="02020603050405020304" pitchFamily="18" charset="0"/>
                          <a:cs typeface="Times New Roman" panose="02020603050405020304" pitchFamily="18" charset="0"/>
                        </a:rPr>
                        <a:t>Normal</a:t>
                      </a:r>
                    </a:p>
                  </a:txBody>
                  <a:tcPr marL="68580" marR="68580" marT="68400" marB="68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4937986"/>
                  </a:ext>
                </a:extLst>
              </a:tr>
              <a:tr h="370840">
                <a:tc>
                  <a:txBody>
                    <a:bodyPr/>
                    <a:lstStyle/>
                    <a:p>
                      <a:pPr marL="0" marR="0">
                        <a:spcBef>
                          <a:spcPts val="0"/>
                        </a:spcBef>
                        <a:spcAft>
                          <a:spcPts val="600"/>
                        </a:spcAft>
                        <a:tabLst>
                          <a:tab pos="1193800" algn="l"/>
                          <a:tab pos="2641600" algn="l"/>
                        </a:tabLst>
                      </a:pPr>
                      <a:r>
                        <a:rPr lang="en-US" sz="1800" dirty="0">
                          <a:solidFill>
                            <a:srgbClr val="000000"/>
                          </a:solidFill>
                          <a:effectLst/>
                          <a:latin typeface="+mn-lt"/>
                          <a:ea typeface="Times New Roman" panose="02020603050405020304" pitchFamily="18" charset="0"/>
                          <a:cs typeface="Times New Roman" panose="02020603050405020304" pitchFamily="18" charset="0"/>
                        </a:rPr>
                        <a:t>Dysfibrinogenemia</a:t>
                      </a:r>
                    </a:p>
                  </a:txBody>
                  <a:tcPr marL="68580" marR="68580" marT="68400" marB="68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800" dirty="0">
                          <a:solidFill>
                            <a:srgbClr val="000000"/>
                          </a:solidFill>
                          <a:effectLst/>
                          <a:latin typeface="+mn-lt"/>
                          <a:ea typeface="Times New Roman" panose="02020603050405020304" pitchFamily="18" charset="0"/>
                          <a:cs typeface="Times New Roman" panose="02020603050405020304" pitchFamily="18" charset="0"/>
                        </a:rPr>
                        <a:t>Prolonged</a:t>
                      </a:r>
                    </a:p>
                  </a:txBody>
                  <a:tcPr marL="68580" marR="68580" marT="68400" marB="68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800" dirty="0">
                          <a:solidFill>
                            <a:srgbClr val="000000"/>
                          </a:solidFill>
                          <a:effectLst/>
                          <a:latin typeface="+mn-lt"/>
                          <a:ea typeface="Times New Roman" panose="02020603050405020304" pitchFamily="18" charset="0"/>
                          <a:cs typeface="Times New Roman" panose="02020603050405020304" pitchFamily="18" charset="0"/>
                        </a:rPr>
                        <a:t>More prolonged</a:t>
                      </a:r>
                    </a:p>
                  </a:txBody>
                  <a:tcPr marL="68580" marR="68580" marT="68400" marB="68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590924"/>
                  </a:ext>
                </a:extLst>
              </a:tr>
              <a:tr h="370840">
                <a:tc>
                  <a:txBody>
                    <a:bodyPr/>
                    <a:lstStyle/>
                    <a:p>
                      <a:pPr marL="0" marR="0">
                        <a:spcBef>
                          <a:spcPts val="0"/>
                        </a:spcBef>
                        <a:spcAft>
                          <a:spcPts val="600"/>
                        </a:spcAft>
                        <a:tabLst>
                          <a:tab pos="1193800" algn="l"/>
                          <a:tab pos="2641600" algn="l"/>
                        </a:tabLst>
                      </a:pPr>
                      <a:r>
                        <a:rPr lang="en-US" sz="1800" dirty="0">
                          <a:solidFill>
                            <a:srgbClr val="000000"/>
                          </a:solidFill>
                          <a:effectLst/>
                          <a:latin typeface="+mn-lt"/>
                          <a:ea typeface="Times New Roman" panose="02020603050405020304" pitchFamily="18" charset="0"/>
                          <a:cs typeface="Times New Roman" panose="02020603050405020304" pitchFamily="18" charset="0"/>
                        </a:rPr>
                        <a:t>Presence of fibrin degradation products</a:t>
                      </a:r>
                    </a:p>
                  </a:txBody>
                  <a:tcPr marL="68580" marR="68580" marT="68400" marB="68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800" dirty="0">
                          <a:solidFill>
                            <a:srgbClr val="000000"/>
                          </a:solidFill>
                          <a:effectLst/>
                          <a:latin typeface="+mn-lt"/>
                          <a:ea typeface="Times New Roman" panose="02020603050405020304" pitchFamily="18" charset="0"/>
                          <a:cs typeface="Times New Roman" panose="02020603050405020304" pitchFamily="18" charset="0"/>
                        </a:rPr>
                        <a:t>More prolonged</a:t>
                      </a:r>
                    </a:p>
                  </a:txBody>
                  <a:tcPr marL="68580" marR="68580" marT="68400" marB="68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800" dirty="0">
                          <a:solidFill>
                            <a:srgbClr val="000000"/>
                          </a:solidFill>
                          <a:effectLst/>
                          <a:latin typeface="+mn-lt"/>
                          <a:ea typeface="Times New Roman" panose="02020603050405020304" pitchFamily="18" charset="0"/>
                          <a:cs typeface="Times New Roman" panose="02020603050405020304" pitchFamily="18" charset="0"/>
                        </a:rPr>
                        <a:t>Prolonged</a:t>
                      </a:r>
                    </a:p>
                  </a:txBody>
                  <a:tcPr marL="68580" marR="68580" marT="68400" marB="68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8810094"/>
                  </a:ext>
                </a:extLst>
              </a:tr>
            </a:tbl>
          </a:graphicData>
        </a:graphic>
      </p:graphicFrame>
    </p:spTree>
    <p:extLst>
      <p:ext uri="{BB962C8B-B14F-4D97-AF65-F5344CB8AC3E}">
        <p14:creationId xmlns:p14="http://schemas.microsoft.com/office/powerpoint/2010/main" val="23123870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A46864-EA06-494C-9819-F17B304D824E}"/>
              </a:ext>
            </a:extLst>
          </p:cNvPr>
          <p:cNvSpPr>
            <a:spLocks noGrp="1"/>
          </p:cNvSpPr>
          <p:nvPr>
            <p:ph type="title"/>
          </p:nvPr>
        </p:nvSpPr>
        <p:spPr/>
        <p:txBody>
          <a:bodyPr/>
          <a:lstStyle/>
          <a:p>
            <a:r>
              <a:rPr lang="en-US" dirty="0"/>
              <a:t>Prekallikrein Screening Test</a:t>
            </a:r>
          </a:p>
        </p:txBody>
      </p:sp>
      <p:sp>
        <p:nvSpPr>
          <p:cNvPr id="6" name="Content Placeholder 5">
            <a:extLst>
              <a:ext uri="{FF2B5EF4-FFF2-40B4-BE49-F238E27FC236}">
                <a16:creationId xmlns:a16="http://schemas.microsoft.com/office/drawing/2014/main" id="{57737531-E316-4417-B757-BB9470B24A81}"/>
              </a:ext>
            </a:extLst>
          </p:cNvPr>
          <p:cNvSpPr>
            <a:spLocks noGrp="1"/>
          </p:cNvSpPr>
          <p:nvPr>
            <p:ph sz="quarter" idx="13"/>
          </p:nvPr>
        </p:nvSpPr>
        <p:spPr>
          <a:xfrm>
            <a:off x="457200" y="2021992"/>
            <a:ext cx="8382000" cy="4434275"/>
          </a:xfrm>
        </p:spPr>
        <p:txBody>
          <a:bodyPr/>
          <a:lstStyle/>
          <a:p>
            <a:r>
              <a:rPr lang="en-US" altLang="en-US" dirty="0">
                <a:cs typeface="Calibri" panose="020F0502020204030204" pitchFamily="34" charset="0"/>
              </a:rPr>
              <a:t>Patients with P</a:t>
            </a:r>
            <a:r>
              <a:rPr lang="en-US" altLang="en-US" sz="100" dirty="0">
                <a:cs typeface="Calibri" panose="020F0502020204030204" pitchFamily="34" charset="0"/>
              </a:rPr>
              <a:t> </a:t>
            </a:r>
            <a:r>
              <a:rPr lang="en-US" altLang="en-US" dirty="0">
                <a:cs typeface="Calibri" panose="020F0502020204030204" pitchFamily="34" charset="0"/>
              </a:rPr>
              <a:t>K (Fletcher factor) deficiency</a:t>
            </a:r>
          </a:p>
          <a:p>
            <a:pPr lvl="1"/>
            <a:r>
              <a:rPr lang="en-US" altLang="en-US" dirty="0">
                <a:cs typeface="Calibri" panose="020F0502020204030204" pitchFamily="34" charset="0"/>
              </a:rPr>
              <a:t>Have a prolonged A</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err="1">
                <a:cs typeface="Calibri" panose="020F0502020204030204" pitchFamily="34" charset="0"/>
              </a:rPr>
              <a:t>T</a:t>
            </a:r>
            <a:endParaRPr lang="en-US" altLang="en-US" dirty="0">
              <a:cs typeface="Calibri" panose="020F0502020204030204" pitchFamily="34" charset="0"/>
            </a:endParaRPr>
          </a:p>
          <a:p>
            <a:pPr lvl="1"/>
            <a:r>
              <a:rPr lang="en-US" altLang="en-US" dirty="0">
                <a:cs typeface="Calibri" panose="020F0502020204030204" pitchFamily="34" charset="0"/>
              </a:rPr>
              <a:t>Correction of prolonged A</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err="1">
                <a:cs typeface="Calibri" panose="020F0502020204030204" pitchFamily="34" charset="0"/>
              </a:rPr>
              <a:t>T</a:t>
            </a:r>
            <a:r>
              <a:rPr lang="en-US" altLang="en-US" dirty="0">
                <a:cs typeface="Calibri" panose="020F0502020204030204" pitchFamily="34" charset="0"/>
              </a:rPr>
              <a:t> to normal after</a:t>
            </a:r>
          </a:p>
          <a:p>
            <a:pPr lvl="2"/>
            <a:r>
              <a:rPr lang="en-US" altLang="en-US" dirty="0">
                <a:cs typeface="Calibri" panose="020F0502020204030204" pitchFamily="34" charset="0"/>
              </a:rPr>
              <a:t>10-minute incubation period before adding calcium chloride</a:t>
            </a:r>
          </a:p>
          <a:p>
            <a:pPr lvl="2"/>
            <a:r>
              <a:rPr lang="en-US" altLang="en-US" dirty="0">
                <a:cs typeface="Calibri" panose="020F0502020204030204" pitchFamily="34" charset="0"/>
              </a:rPr>
              <a:t>Longer incubation-↑ contact activation of F</a:t>
            </a:r>
            <a:r>
              <a:rPr lang="en-US" altLang="en-US" sz="100" dirty="0">
                <a:cs typeface="Calibri" panose="020F0502020204030204" pitchFamily="34" charset="0"/>
              </a:rPr>
              <a:t> </a:t>
            </a:r>
            <a:r>
              <a:rPr lang="en-US" altLang="en-US" dirty="0">
                <a:cs typeface="Calibri" panose="020F0502020204030204" pitchFamily="34" charset="0"/>
              </a:rPr>
              <a:t>X</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err="1">
                <a:cs typeface="Calibri" panose="020F0502020204030204" pitchFamily="34" charset="0"/>
              </a:rPr>
              <a:t>I</a:t>
            </a:r>
            <a:endParaRPr lang="en-US" altLang="en-US" dirty="0">
              <a:cs typeface="Calibri" panose="020F0502020204030204" pitchFamily="34" charset="0"/>
            </a:endParaRPr>
          </a:p>
          <a:p>
            <a:pPr lvl="1"/>
            <a:r>
              <a:rPr lang="en-US" altLang="en-US" dirty="0">
                <a:cs typeface="Calibri" panose="020F0502020204030204" pitchFamily="34" charset="0"/>
              </a:rPr>
              <a:t>Confirmed with specific factor assay using P</a:t>
            </a:r>
            <a:r>
              <a:rPr lang="en-US" altLang="en-US" sz="100" dirty="0">
                <a:cs typeface="Calibri" panose="020F0502020204030204" pitchFamily="34" charset="0"/>
              </a:rPr>
              <a:t> </a:t>
            </a:r>
            <a:r>
              <a:rPr lang="en-US" altLang="en-US" dirty="0">
                <a:cs typeface="Calibri" panose="020F0502020204030204" pitchFamily="34" charset="0"/>
              </a:rPr>
              <a:t>K-deficient substrate</a:t>
            </a:r>
          </a:p>
        </p:txBody>
      </p:sp>
    </p:spTree>
    <p:extLst>
      <p:ext uri="{BB962C8B-B14F-4D97-AF65-F5344CB8AC3E}">
        <p14:creationId xmlns:p14="http://schemas.microsoft.com/office/powerpoint/2010/main" val="38509578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FB84-8005-4EFB-9D20-23BA09B81512}"/>
              </a:ext>
            </a:extLst>
          </p:cNvPr>
          <p:cNvSpPr>
            <a:spLocks noGrp="1"/>
          </p:cNvSpPr>
          <p:nvPr>
            <p:ph type="title"/>
          </p:nvPr>
        </p:nvSpPr>
        <p:spPr/>
        <p:txBody>
          <a:bodyPr/>
          <a:lstStyle/>
          <a:p>
            <a:r>
              <a:rPr lang="en-US" dirty="0"/>
              <a:t>Factor </a:t>
            </a:r>
            <a:r>
              <a:rPr lang="en-US" sz="1500" dirty="0">
                <a:solidFill>
                  <a:schemeClr val="bg1"/>
                </a:solidFill>
              </a:rPr>
              <a:t>Thirteen</a:t>
            </a:r>
            <a:r>
              <a:rPr lang="en-US" dirty="0"/>
              <a:t> </a:t>
            </a:r>
            <a:r>
              <a:rPr lang="en-US" sz="2000" b="0" dirty="0"/>
              <a:t>(1 of 2)</a:t>
            </a:r>
          </a:p>
        </p:txBody>
      </p:sp>
      <p:sp>
        <p:nvSpPr>
          <p:cNvPr id="3" name="Content Placeholder 2">
            <a:extLst>
              <a:ext uri="{FF2B5EF4-FFF2-40B4-BE49-F238E27FC236}">
                <a16:creationId xmlns:a16="http://schemas.microsoft.com/office/drawing/2014/main" id="{59BC45E5-AD36-483C-937C-381D5348874C}"/>
              </a:ext>
            </a:extLst>
          </p:cNvPr>
          <p:cNvSpPr>
            <a:spLocks noGrp="1"/>
          </p:cNvSpPr>
          <p:nvPr>
            <p:ph sz="quarter" idx="13"/>
          </p:nvPr>
        </p:nvSpPr>
        <p:spPr>
          <a:xfrm>
            <a:off x="457200" y="2030459"/>
            <a:ext cx="8229600" cy="4434275"/>
          </a:xfrm>
        </p:spPr>
        <p:txBody>
          <a:bodyPr/>
          <a:lstStyle/>
          <a:p>
            <a:r>
              <a:rPr lang="en-US" altLang="en-US" dirty="0">
                <a:cs typeface="Calibri" panose="020F0502020204030204" pitchFamily="34" charset="0"/>
              </a:rPr>
              <a:t>F</a:t>
            </a:r>
            <a:r>
              <a:rPr lang="en-US" altLang="en-US" sz="100" dirty="0">
                <a:cs typeface="Calibri" panose="020F0502020204030204" pitchFamily="34" charset="0"/>
              </a:rPr>
              <a:t> </a:t>
            </a:r>
            <a:r>
              <a:rPr lang="en-US" altLang="en-US" dirty="0">
                <a:cs typeface="Calibri" panose="020F0502020204030204" pitchFamily="34" charset="0"/>
              </a:rPr>
              <a:t>X</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err="1">
                <a:cs typeface="Calibri" panose="020F0502020204030204" pitchFamily="34" charset="0"/>
              </a:rPr>
              <a:t>I</a:t>
            </a:r>
            <a:r>
              <a:rPr lang="en-US" altLang="en-US" sz="100" dirty="0">
                <a:cs typeface="Calibri" panose="020F0502020204030204" pitchFamily="34" charset="0"/>
              </a:rPr>
              <a:t> </a:t>
            </a:r>
            <a:r>
              <a:rPr lang="en-US" altLang="en-US" dirty="0" err="1">
                <a:cs typeface="Calibri" panose="020F0502020204030204" pitchFamily="34" charset="0"/>
              </a:rPr>
              <a:t>I</a:t>
            </a:r>
            <a:endParaRPr lang="en-US" altLang="en-US" dirty="0">
              <a:cs typeface="Calibri" panose="020F0502020204030204" pitchFamily="34" charset="0"/>
            </a:endParaRPr>
          </a:p>
          <a:p>
            <a:pPr lvl="1"/>
            <a:r>
              <a:rPr lang="en-US" altLang="en-US" dirty="0">
                <a:cs typeface="Calibri" panose="020F0502020204030204" pitchFamily="34" charset="0"/>
              </a:rPr>
              <a:t>Necessary for stable fibrin clot formation</a:t>
            </a:r>
          </a:p>
          <a:p>
            <a:pPr lvl="1"/>
            <a:r>
              <a:rPr lang="en-US" altLang="en-US" dirty="0">
                <a:cs typeface="Calibri" panose="020F0502020204030204" pitchFamily="34" charset="0"/>
              </a:rPr>
              <a:t>Occurs by forming covalent bonds between fibrin monomers</a:t>
            </a:r>
          </a:p>
          <a:p>
            <a:pPr lvl="1"/>
            <a:r>
              <a:rPr lang="en-US" altLang="en-US" dirty="0">
                <a:cs typeface="Calibri" panose="020F0502020204030204" pitchFamily="34" charset="0"/>
              </a:rPr>
              <a:t>Routine screening does not detect deficiency</a:t>
            </a:r>
          </a:p>
          <a:p>
            <a:r>
              <a:rPr lang="en-US" altLang="en-US" dirty="0">
                <a:cs typeface="Calibri" panose="020F0502020204030204" pitchFamily="34" charset="0"/>
              </a:rPr>
              <a:t>Screening test principle</a:t>
            </a:r>
          </a:p>
          <a:p>
            <a:pPr lvl="1"/>
            <a:r>
              <a:rPr lang="en-US" altLang="en-US" dirty="0">
                <a:cs typeface="Calibri" panose="020F0502020204030204" pitchFamily="34" charset="0"/>
              </a:rPr>
              <a:t>Fibrin clot has ↑ solubility because of the lack of cross-linking of fibrin polymer in absence of F</a:t>
            </a:r>
            <a:r>
              <a:rPr lang="en-US" altLang="en-US" sz="100" dirty="0">
                <a:cs typeface="Calibri" panose="020F0502020204030204" pitchFamily="34" charset="0"/>
              </a:rPr>
              <a:t> </a:t>
            </a:r>
            <a:r>
              <a:rPr lang="en-US" altLang="en-US" dirty="0">
                <a:cs typeface="Calibri" panose="020F0502020204030204" pitchFamily="34" charset="0"/>
              </a:rPr>
              <a:t>X</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err="1">
                <a:cs typeface="Calibri" panose="020F0502020204030204" pitchFamily="34" charset="0"/>
              </a:rPr>
              <a:t>I</a:t>
            </a:r>
            <a:r>
              <a:rPr lang="en-US" altLang="en-US" sz="100" dirty="0">
                <a:cs typeface="Calibri" panose="020F0502020204030204" pitchFamily="34" charset="0"/>
              </a:rPr>
              <a:t> </a:t>
            </a:r>
            <a:r>
              <a:rPr lang="en-US" altLang="en-US" dirty="0" err="1">
                <a:cs typeface="Calibri" panose="020F0502020204030204" pitchFamily="34" charset="0"/>
              </a:rPr>
              <a:t>I</a:t>
            </a:r>
            <a:endParaRPr lang="en-US" altLang="en-US" dirty="0">
              <a:cs typeface="Calibri" panose="020F050202020403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090958786"/>
              </p:ext>
            </p:extLst>
          </p:nvPr>
        </p:nvGraphicFramePr>
        <p:xfrm>
          <a:off x="1476031" y="764010"/>
          <a:ext cx="876876" cy="518156"/>
        </p:xfrm>
        <a:graphic>
          <a:graphicData uri="http://schemas.openxmlformats.org/presentationml/2006/ole">
            <mc:AlternateContent xmlns:mc="http://schemas.openxmlformats.org/markup-compatibility/2006">
              <mc:Choice xmlns:v="urn:schemas-microsoft-com:vml" Requires="v">
                <p:oleObj name="Equation" r:id="rId2" imgW="279360" imgH="164880" progId="Equation.DSMT4">
                  <p:embed/>
                </p:oleObj>
              </mc:Choice>
              <mc:Fallback>
                <p:oleObj name="Equation" r:id="rId2" imgW="279360" imgH="164880" progId="Equation.DSMT4">
                  <p:embed/>
                  <p:pic>
                    <p:nvPicPr>
                      <p:cNvPr id="0" name=""/>
                      <p:cNvPicPr/>
                      <p:nvPr/>
                    </p:nvPicPr>
                    <p:blipFill>
                      <a:blip r:embed="rId3"/>
                      <a:stretch>
                        <a:fillRect/>
                      </a:stretch>
                    </p:blipFill>
                    <p:spPr>
                      <a:xfrm>
                        <a:off x="1476031" y="764010"/>
                        <a:ext cx="876876" cy="518156"/>
                      </a:xfrm>
                      <a:prstGeom prst="rect">
                        <a:avLst/>
                      </a:prstGeom>
                    </p:spPr>
                  </p:pic>
                </p:oleObj>
              </mc:Fallback>
            </mc:AlternateContent>
          </a:graphicData>
        </a:graphic>
      </p:graphicFrame>
    </p:spTree>
    <p:extLst>
      <p:ext uri="{BB962C8B-B14F-4D97-AF65-F5344CB8AC3E}">
        <p14:creationId xmlns:p14="http://schemas.microsoft.com/office/powerpoint/2010/main" val="12949380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FB84-8005-4EFB-9D20-23BA09B81512}"/>
              </a:ext>
            </a:extLst>
          </p:cNvPr>
          <p:cNvSpPr>
            <a:spLocks noGrp="1"/>
          </p:cNvSpPr>
          <p:nvPr>
            <p:ph type="title"/>
          </p:nvPr>
        </p:nvSpPr>
        <p:spPr/>
        <p:txBody>
          <a:bodyPr/>
          <a:lstStyle/>
          <a:p>
            <a:r>
              <a:rPr lang="en-US" dirty="0"/>
              <a:t>Factor </a:t>
            </a:r>
            <a:r>
              <a:rPr lang="en-US" dirty="0">
                <a:solidFill>
                  <a:schemeClr val="tx1"/>
                </a:solidFill>
              </a:rPr>
              <a:t> </a:t>
            </a:r>
            <a:r>
              <a:rPr lang="en-US" sz="1500" dirty="0">
                <a:solidFill>
                  <a:schemeClr val="bg1"/>
                </a:solidFill>
              </a:rPr>
              <a:t>Thirteen</a:t>
            </a:r>
            <a:r>
              <a:rPr lang="en-US" dirty="0">
                <a:solidFill>
                  <a:schemeClr val="tx1"/>
                </a:solidFill>
              </a:rPr>
              <a:t> </a:t>
            </a:r>
            <a:r>
              <a:rPr lang="en-US" sz="2000" b="0" dirty="0"/>
              <a:t>(2 of 2)</a:t>
            </a:r>
            <a:endParaRPr lang="en-US" sz="100" b="0" dirty="0"/>
          </a:p>
        </p:txBody>
      </p:sp>
      <p:sp>
        <p:nvSpPr>
          <p:cNvPr id="3" name="Content Placeholder 2">
            <a:extLst>
              <a:ext uri="{FF2B5EF4-FFF2-40B4-BE49-F238E27FC236}">
                <a16:creationId xmlns:a16="http://schemas.microsoft.com/office/drawing/2014/main" id="{59BC45E5-AD36-483C-937C-381D5348874C}"/>
              </a:ext>
            </a:extLst>
          </p:cNvPr>
          <p:cNvSpPr>
            <a:spLocks noGrp="1"/>
          </p:cNvSpPr>
          <p:nvPr>
            <p:ph sz="quarter" idx="13"/>
          </p:nvPr>
        </p:nvSpPr>
        <p:spPr>
          <a:xfrm>
            <a:off x="457200" y="1891461"/>
            <a:ext cx="8229600" cy="2144405"/>
          </a:xfrm>
        </p:spPr>
        <p:txBody>
          <a:bodyPr/>
          <a:lstStyle/>
          <a:p>
            <a:r>
              <a:rPr lang="en-US" altLang="en-US" dirty="0"/>
              <a:t>Procedure</a:t>
            </a:r>
          </a:p>
          <a:p>
            <a:pPr lvl="1" indent="-284400"/>
            <a:r>
              <a:rPr lang="en-US" altLang="en-US" dirty="0"/>
              <a:t>Patient’s P</a:t>
            </a:r>
            <a:r>
              <a:rPr lang="en-US" altLang="en-US" sz="100" dirty="0"/>
              <a:t> </a:t>
            </a:r>
            <a:r>
              <a:rPr lang="en-US" altLang="en-US" dirty="0" err="1"/>
              <a:t>P</a:t>
            </a:r>
            <a:r>
              <a:rPr lang="en-US" altLang="en-US" sz="100" dirty="0"/>
              <a:t> </a:t>
            </a:r>
            <a:r>
              <a:rPr lang="en-US" altLang="en-US" dirty="0" err="1"/>
              <a:t>P</a:t>
            </a:r>
            <a:r>
              <a:rPr lang="en-US" altLang="en-US" dirty="0"/>
              <a:t> is clotted with calcium chloride</a:t>
            </a:r>
          </a:p>
          <a:p>
            <a:pPr lvl="1" indent="-284400"/>
            <a:r>
              <a:rPr lang="en-US" altLang="en-US" dirty="0"/>
              <a:t>Allowed to clot for 1 hour at 37</a:t>
            </a:r>
            <a:r>
              <a:rPr lang="en-US" altLang="en-US" b="1" dirty="0">
                <a:cs typeface="Lucida Grande" pitchFamily="-106" charset="0"/>
              </a:rPr>
              <a:t>°</a:t>
            </a:r>
            <a:r>
              <a:rPr lang="en-US" altLang="en-US" dirty="0"/>
              <a:t>C</a:t>
            </a:r>
            <a:r>
              <a:rPr lang="en-US" altLang="en-US" sz="100" dirty="0">
                <a:solidFill>
                  <a:schemeClr val="bg1"/>
                </a:solidFill>
              </a:rPr>
              <a:t>elsius</a:t>
            </a:r>
          </a:p>
          <a:p>
            <a:pPr lvl="1" indent="-284400"/>
            <a:r>
              <a:rPr lang="en-US" altLang="en-US" dirty="0"/>
              <a:t>Clot is placed in urea or 1% monochloroacetic acid in 37</a:t>
            </a:r>
            <a:r>
              <a:rPr lang="en-US" altLang="en-US" b="1" dirty="0">
                <a:cs typeface="Lucida Grande" pitchFamily="-106" charset="0"/>
              </a:rPr>
              <a:t>°</a:t>
            </a:r>
            <a:r>
              <a:rPr lang="en-US" altLang="en-US" dirty="0"/>
              <a:t>C</a:t>
            </a:r>
            <a:r>
              <a:rPr lang="en-US" altLang="en-US" sz="100" dirty="0">
                <a:solidFill>
                  <a:schemeClr val="bg1"/>
                </a:solidFill>
              </a:rPr>
              <a:t>elsius</a:t>
            </a:r>
          </a:p>
        </p:txBody>
      </p:sp>
      <p:sp>
        <p:nvSpPr>
          <p:cNvPr id="5" name="Content Placeholder 4"/>
          <p:cNvSpPr>
            <a:spLocks noGrp="1"/>
          </p:cNvSpPr>
          <p:nvPr>
            <p:ph sz="quarter" idx="14"/>
          </p:nvPr>
        </p:nvSpPr>
        <p:spPr>
          <a:xfrm>
            <a:off x="457200" y="3734816"/>
            <a:ext cx="1742536" cy="423116"/>
          </a:xfrm>
        </p:spPr>
        <p:txBody>
          <a:bodyPr/>
          <a:lstStyle/>
          <a:p>
            <a:pPr lvl="1" indent="-284400"/>
            <a:r>
              <a:rPr lang="en-US" altLang="en-US" dirty="0"/>
              <a:t>Factor</a:t>
            </a:r>
            <a:endParaRPr lang="en-AU" dirty="0"/>
          </a:p>
        </p:txBody>
      </p:sp>
      <p:sp>
        <p:nvSpPr>
          <p:cNvPr id="6" name="Content Placeholder 5"/>
          <p:cNvSpPr>
            <a:spLocks noGrp="1"/>
          </p:cNvSpPr>
          <p:nvPr>
            <p:ph sz="quarter" idx="15"/>
          </p:nvPr>
        </p:nvSpPr>
        <p:spPr>
          <a:xfrm>
            <a:off x="2180148" y="3714728"/>
            <a:ext cx="1583473" cy="405093"/>
          </a:xfrm>
        </p:spPr>
        <p:txBody>
          <a:bodyPr/>
          <a:lstStyle/>
          <a:p>
            <a:pPr marL="0" lvl="1" indent="0">
              <a:buNone/>
            </a:pPr>
            <a:r>
              <a:rPr lang="en-US" altLang="en-US" dirty="0"/>
              <a:t>deficiency</a:t>
            </a:r>
          </a:p>
        </p:txBody>
      </p:sp>
      <p:sp>
        <p:nvSpPr>
          <p:cNvPr id="7" name="Content Placeholder 6"/>
          <p:cNvSpPr>
            <a:spLocks noGrp="1"/>
          </p:cNvSpPr>
          <p:nvPr>
            <p:ph sz="quarter" idx="16"/>
          </p:nvPr>
        </p:nvSpPr>
        <p:spPr>
          <a:xfrm>
            <a:off x="457200" y="4212259"/>
            <a:ext cx="8232775" cy="1552955"/>
          </a:xfrm>
        </p:spPr>
        <p:txBody>
          <a:bodyPr/>
          <a:lstStyle/>
          <a:p>
            <a:pPr lvl="2"/>
            <a:r>
              <a:rPr lang="en-US" altLang="en-US" dirty="0"/>
              <a:t>Patient’s clot dissolves within 24-hour period</a:t>
            </a:r>
          </a:p>
          <a:p>
            <a:pPr lvl="2"/>
            <a:r>
              <a:rPr lang="en-US" altLang="en-US" dirty="0"/>
              <a:t>Patient’s clot dissolves within 30 minutes</a:t>
            </a:r>
          </a:p>
          <a:p>
            <a:pPr lvl="3"/>
            <a:r>
              <a:rPr lang="en-US" altLang="en-US" dirty="0"/>
              <a:t>Indicates activity &lt;2%</a:t>
            </a:r>
          </a:p>
        </p:txBody>
      </p:sp>
      <p:graphicFrame>
        <p:nvGraphicFramePr>
          <p:cNvPr id="4" name="Object 3"/>
          <p:cNvGraphicFramePr>
            <a:graphicFrameLocks noChangeAspect="1"/>
          </p:cNvGraphicFramePr>
          <p:nvPr>
            <p:extLst>
              <p:ext uri="{D42A27DB-BD31-4B8C-83A1-F6EECF244321}">
                <p14:modId xmlns:p14="http://schemas.microsoft.com/office/powerpoint/2010/main" val="3143299857"/>
              </p:ext>
            </p:extLst>
          </p:nvPr>
        </p:nvGraphicFramePr>
        <p:xfrm>
          <a:off x="1550403" y="782408"/>
          <a:ext cx="876876" cy="518156"/>
        </p:xfrm>
        <a:graphic>
          <a:graphicData uri="http://schemas.openxmlformats.org/presentationml/2006/ole">
            <mc:AlternateContent xmlns:mc="http://schemas.openxmlformats.org/markup-compatibility/2006">
              <mc:Choice xmlns:v="urn:schemas-microsoft-com:vml" Requires="v">
                <p:oleObj name="Equation" r:id="rId2" imgW="279360" imgH="164880" progId="Equation.DSMT4">
                  <p:embed/>
                </p:oleObj>
              </mc:Choice>
              <mc:Fallback>
                <p:oleObj name="Equation" r:id="rId2" imgW="279360" imgH="164880" progId="Equation.DSMT4">
                  <p:embed/>
                  <p:pic>
                    <p:nvPicPr>
                      <p:cNvPr id="4" name="Object 3"/>
                      <p:cNvPicPr/>
                      <p:nvPr/>
                    </p:nvPicPr>
                    <p:blipFill>
                      <a:blip r:embed="rId3"/>
                      <a:stretch>
                        <a:fillRect/>
                      </a:stretch>
                    </p:blipFill>
                    <p:spPr>
                      <a:xfrm>
                        <a:off x="1550403" y="782408"/>
                        <a:ext cx="876876" cy="518156"/>
                      </a:xfrm>
                      <a:prstGeom prst="rect">
                        <a:avLst/>
                      </a:prstGeom>
                    </p:spPr>
                  </p:pic>
                </p:oleObj>
              </mc:Fallback>
            </mc:AlternateContent>
          </a:graphicData>
        </a:graphic>
      </p:graphicFrame>
      <p:graphicFrame>
        <p:nvGraphicFramePr>
          <p:cNvPr id="9" name="Object 8" descr="Thirteen"/>
          <p:cNvGraphicFramePr>
            <a:graphicFrameLocks noChangeAspect="1"/>
          </p:cNvGraphicFramePr>
          <p:nvPr>
            <p:extLst>
              <p:ext uri="{D42A27DB-BD31-4B8C-83A1-F6EECF244321}">
                <p14:modId xmlns:p14="http://schemas.microsoft.com/office/powerpoint/2010/main" val="1822709796"/>
              </p:ext>
            </p:extLst>
          </p:nvPr>
        </p:nvGraphicFramePr>
        <p:xfrm>
          <a:off x="1660424" y="3720820"/>
          <a:ext cx="519724" cy="321734"/>
        </p:xfrm>
        <a:graphic>
          <a:graphicData uri="http://schemas.openxmlformats.org/presentationml/2006/ole">
            <mc:AlternateContent xmlns:mc="http://schemas.openxmlformats.org/markup-compatibility/2006">
              <mc:Choice xmlns:v="urn:schemas-microsoft-com:vml" Requires="v">
                <p:oleObj name="Equation" r:id="rId4" imgW="266400" imgH="164880" progId="Equation.DSMT4">
                  <p:embed/>
                </p:oleObj>
              </mc:Choice>
              <mc:Fallback>
                <p:oleObj name="Equation" r:id="rId4" imgW="266400" imgH="164880" progId="Equation.DSMT4">
                  <p:embed/>
                  <p:pic>
                    <p:nvPicPr>
                      <p:cNvPr id="0" name=""/>
                      <p:cNvPicPr/>
                      <p:nvPr/>
                    </p:nvPicPr>
                    <p:blipFill>
                      <a:blip r:embed="rId5"/>
                      <a:stretch>
                        <a:fillRect/>
                      </a:stretch>
                    </p:blipFill>
                    <p:spPr>
                      <a:xfrm>
                        <a:off x="1660424" y="3720820"/>
                        <a:ext cx="519724" cy="321734"/>
                      </a:xfrm>
                      <a:prstGeom prst="rect">
                        <a:avLst/>
                      </a:prstGeom>
                    </p:spPr>
                  </p:pic>
                </p:oleObj>
              </mc:Fallback>
            </mc:AlternateContent>
          </a:graphicData>
        </a:graphic>
      </p:graphicFrame>
    </p:spTree>
    <p:extLst>
      <p:ext uri="{BB962C8B-B14F-4D97-AF65-F5344CB8AC3E}">
        <p14:creationId xmlns:p14="http://schemas.microsoft.com/office/powerpoint/2010/main" val="7293184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A1187-DC3E-4167-98B9-695EEBA77A7A}"/>
              </a:ext>
            </a:extLst>
          </p:cNvPr>
          <p:cNvSpPr>
            <a:spLocks noGrp="1"/>
          </p:cNvSpPr>
          <p:nvPr>
            <p:ph type="title"/>
          </p:nvPr>
        </p:nvSpPr>
        <p:spPr/>
        <p:txBody>
          <a:bodyPr/>
          <a:lstStyle/>
          <a:p>
            <a:r>
              <a:rPr lang="en-US" dirty="0"/>
              <a:t>Laboratory Testing for V</a:t>
            </a:r>
            <a:r>
              <a:rPr lang="en-US" sz="100" dirty="0"/>
              <a:t> </a:t>
            </a:r>
            <a:r>
              <a:rPr lang="en-US" dirty="0"/>
              <a:t>W</a:t>
            </a:r>
            <a:r>
              <a:rPr lang="en-US" sz="100" dirty="0"/>
              <a:t> </a:t>
            </a:r>
            <a:r>
              <a:rPr lang="en-US" dirty="0"/>
              <a:t>F </a:t>
            </a:r>
            <a:r>
              <a:rPr lang="en-US" sz="2000" b="0" dirty="0"/>
              <a:t>(1 of 5)</a:t>
            </a:r>
          </a:p>
        </p:txBody>
      </p:sp>
      <p:sp>
        <p:nvSpPr>
          <p:cNvPr id="3" name="Content Placeholder 2">
            <a:extLst>
              <a:ext uri="{FF2B5EF4-FFF2-40B4-BE49-F238E27FC236}">
                <a16:creationId xmlns:a16="http://schemas.microsoft.com/office/drawing/2014/main" id="{12C50966-496E-4D88-ADDA-6100D6A6E6D1}"/>
              </a:ext>
            </a:extLst>
          </p:cNvPr>
          <p:cNvSpPr>
            <a:spLocks noGrp="1"/>
          </p:cNvSpPr>
          <p:nvPr>
            <p:ph sz="quarter" idx="13"/>
          </p:nvPr>
        </p:nvSpPr>
        <p:spPr>
          <a:xfrm>
            <a:off x="457200" y="1962726"/>
            <a:ext cx="8229600" cy="4434275"/>
          </a:xfrm>
        </p:spPr>
        <p:txBody>
          <a:bodyPr/>
          <a:lstStyle/>
          <a:p>
            <a:r>
              <a:rPr lang="en-US" altLang="en-US" dirty="0">
                <a:cs typeface="Calibri" panose="020F0502020204030204" pitchFamily="34" charset="0"/>
              </a:rPr>
              <a:t>Diagnosis of V</a:t>
            </a:r>
            <a:r>
              <a:rPr lang="en-US" altLang="en-US" sz="100" dirty="0">
                <a:cs typeface="Calibri" panose="020F0502020204030204" pitchFamily="34" charset="0"/>
              </a:rPr>
              <a:t> </a:t>
            </a:r>
            <a:r>
              <a:rPr lang="en-US" altLang="en-US" dirty="0">
                <a:cs typeface="Calibri" panose="020F0502020204030204" pitchFamily="34" charset="0"/>
              </a:rPr>
              <a:t>W</a:t>
            </a:r>
            <a:r>
              <a:rPr lang="en-US" altLang="en-US" sz="100" dirty="0">
                <a:cs typeface="Calibri" panose="020F0502020204030204" pitchFamily="34" charset="0"/>
              </a:rPr>
              <a:t> </a:t>
            </a:r>
            <a:r>
              <a:rPr lang="en-US" altLang="en-US" dirty="0">
                <a:cs typeface="Calibri" panose="020F0502020204030204" pitchFamily="34" charset="0"/>
              </a:rPr>
              <a:t>D requires</a:t>
            </a:r>
          </a:p>
          <a:p>
            <a:pPr lvl="1"/>
            <a:r>
              <a:rPr lang="en-US" altLang="en-US" dirty="0">
                <a:cs typeface="Calibri" panose="020F0502020204030204" pitchFamily="34" charset="0"/>
              </a:rPr>
              <a:t>Quantitative V</a:t>
            </a:r>
            <a:r>
              <a:rPr lang="en-US" altLang="en-US" sz="100" dirty="0">
                <a:cs typeface="Calibri" panose="020F0502020204030204" pitchFamily="34" charset="0"/>
              </a:rPr>
              <a:t> </a:t>
            </a:r>
            <a:r>
              <a:rPr lang="en-US" altLang="en-US" dirty="0">
                <a:cs typeface="Calibri" panose="020F0502020204030204" pitchFamily="34" charset="0"/>
              </a:rPr>
              <a:t>W</a:t>
            </a:r>
            <a:r>
              <a:rPr lang="en-US" altLang="en-US" sz="100" dirty="0">
                <a:cs typeface="Calibri" panose="020F0502020204030204" pitchFamily="34" charset="0"/>
              </a:rPr>
              <a:t> </a:t>
            </a:r>
            <a:r>
              <a:rPr lang="en-US" altLang="en-US" dirty="0">
                <a:cs typeface="Calibri" panose="020F0502020204030204" pitchFamily="34" charset="0"/>
              </a:rPr>
              <a:t>F by both functional and antigenic methods</a:t>
            </a:r>
          </a:p>
          <a:p>
            <a:r>
              <a:rPr lang="en-US" altLang="en-US" dirty="0">
                <a:cs typeface="Calibri" panose="020F0502020204030204" pitchFamily="34" charset="0"/>
              </a:rPr>
              <a:t>The National Heart Lung and Blood Institute (N</a:t>
            </a:r>
            <a:r>
              <a:rPr lang="en-US" altLang="en-US" sz="100" dirty="0">
                <a:cs typeface="Calibri" panose="020F0502020204030204" pitchFamily="34" charset="0"/>
              </a:rPr>
              <a:t> </a:t>
            </a:r>
            <a:r>
              <a:rPr lang="en-US" altLang="en-US" dirty="0">
                <a:cs typeface="Calibri" panose="020F0502020204030204" pitchFamily="34" charset="0"/>
              </a:rPr>
              <a:t>H</a:t>
            </a:r>
            <a:r>
              <a:rPr lang="en-US" altLang="en-US" sz="100" dirty="0">
                <a:cs typeface="Calibri" panose="020F0502020204030204" pitchFamily="34" charset="0"/>
              </a:rPr>
              <a:t> </a:t>
            </a:r>
            <a:r>
              <a:rPr lang="en-US" altLang="en-US" dirty="0">
                <a:cs typeface="Calibri" panose="020F0502020204030204" pitchFamily="34" charset="0"/>
              </a:rPr>
              <a:t>L</a:t>
            </a:r>
            <a:r>
              <a:rPr lang="en-US" altLang="en-US" sz="100" dirty="0">
                <a:cs typeface="Calibri" panose="020F0502020204030204" pitchFamily="34" charset="0"/>
              </a:rPr>
              <a:t> </a:t>
            </a:r>
            <a:r>
              <a:rPr lang="en-US" altLang="en-US" dirty="0">
                <a:cs typeface="Calibri" panose="020F0502020204030204" pitchFamily="34" charset="0"/>
              </a:rPr>
              <a:t>B</a:t>
            </a:r>
            <a:r>
              <a:rPr lang="en-US" altLang="en-US" sz="100" dirty="0">
                <a:cs typeface="Calibri" panose="020F0502020204030204" pitchFamily="34" charset="0"/>
              </a:rPr>
              <a:t> </a:t>
            </a:r>
            <a:r>
              <a:rPr lang="en-US" altLang="en-US" dirty="0">
                <a:cs typeface="Calibri" panose="020F0502020204030204" pitchFamily="34" charset="0"/>
              </a:rPr>
              <a:t>I)</a:t>
            </a:r>
          </a:p>
          <a:p>
            <a:pPr lvl="1"/>
            <a:r>
              <a:rPr lang="en-US" altLang="en-US" dirty="0">
                <a:cs typeface="Calibri" panose="020F0502020204030204" pitchFamily="34" charset="0"/>
              </a:rPr>
              <a:t>Recommends that all initial testing for V</a:t>
            </a:r>
            <a:r>
              <a:rPr lang="en-US" altLang="en-US" sz="100" dirty="0">
                <a:cs typeface="Calibri" panose="020F0502020204030204" pitchFamily="34" charset="0"/>
              </a:rPr>
              <a:t> </a:t>
            </a:r>
            <a:r>
              <a:rPr lang="en-US" altLang="en-US" dirty="0">
                <a:cs typeface="Calibri" panose="020F0502020204030204" pitchFamily="34" charset="0"/>
              </a:rPr>
              <a:t>W</a:t>
            </a:r>
            <a:r>
              <a:rPr lang="en-US" altLang="en-US" sz="100" dirty="0">
                <a:cs typeface="Calibri" panose="020F0502020204030204" pitchFamily="34" charset="0"/>
              </a:rPr>
              <a:t> </a:t>
            </a:r>
            <a:r>
              <a:rPr lang="en-US" altLang="en-US" dirty="0">
                <a:cs typeface="Calibri" panose="020F0502020204030204" pitchFamily="34" charset="0"/>
              </a:rPr>
              <a:t>D include</a:t>
            </a:r>
          </a:p>
          <a:p>
            <a:pPr lvl="2"/>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W</a:t>
            </a:r>
            <a:r>
              <a:rPr lang="en-US" altLang="en-US" sz="100" dirty="0">
                <a:cs typeface="Calibri" panose="020F0502020204030204" pitchFamily="34" charset="0"/>
              </a:rPr>
              <a:t> </a:t>
            </a:r>
            <a:r>
              <a:rPr lang="en-US" altLang="en-US" dirty="0">
                <a:cs typeface="Calibri" panose="020F0502020204030204" pitchFamily="34" charset="0"/>
              </a:rPr>
              <a:t>F ristocetin cofactor assay (V</a:t>
            </a:r>
            <a:r>
              <a:rPr lang="en-US" altLang="en-US" sz="100" dirty="0">
                <a:cs typeface="Calibri" panose="020F0502020204030204" pitchFamily="34" charset="0"/>
              </a:rPr>
              <a:t> </a:t>
            </a:r>
            <a:r>
              <a:rPr lang="en-US" altLang="en-US" dirty="0">
                <a:cs typeface="Calibri" panose="020F0502020204030204" pitchFamily="34" charset="0"/>
              </a:rPr>
              <a:t>W</a:t>
            </a:r>
            <a:r>
              <a:rPr lang="en-US" altLang="en-US" sz="100" dirty="0">
                <a:cs typeface="Calibri" panose="020F0502020204030204" pitchFamily="34" charset="0"/>
              </a:rPr>
              <a:t> </a:t>
            </a:r>
            <a:r>
              <a:rPr lang="en-US" altLang="en-US" dirty="0">
                <a:cs typeface="Calibri" panose="020F0502020204030204" pitchFamily="34" charset="0"/>
              </a:rPr>
              <a:t>F:R</a:t>
            </a:r>
            <a:r>
              <a:rPr lang="en-US" altLang="en-US" sz="100" dirty="0">
                <a:cs typeface="Calibri" panose="020F0502020204030204" pitchFamily="34" charset="0"/>
              </a:rPr>
              <a:t> </a:t>
            </a:r>
            <a:r>
              <a:rPr lang="en-US" altLang="en-US" dirty="0">
                <a:cs typeface="Calibri" panose="020F0502020204030204" pitchFamily="34" charset="0"/>
              </a:rPr>
              <a:t>C</a:t>
            </a:r>
            <a:r>
              <a:rPr lang="en-US" altLang="en-US" sz="100" dirty="0">
                <a:cs typeface="Calibri" panose="020F0502020204030204" pitchFamily="34" charset="0"/>
              </a:rPr>
              <a:t> </a:t>
            </a:r>
            <a:r>
              <a:rPr lang="en-US" altLang="en-US" dirty="0">
                <a:cs typeface="Calibri" panose="020F0502020204030204" pitchFamily="34" charset="0"/>
              </a:rPr>
              <a:t>o) or equivalent</a:t>
            </a:r>
          </a:p>
          <a:p>
            <a:pPr lvl="2"/>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W</a:t>
            </a:r>
            <a:r>
              <a:rPr lang="en-US" altLang="en-US" sz="100" dirty="0">
                <a:cs typeface="Calibri" panose="020F0502020204030204" pitchFamily="34" charset="0"/>
              </a:rPr>
              <a:t> </a:t>
            </a:r>
            <a:r>
              <a:rPr lang="en-US" altLang="en-US" dirty="0">
                <a:cs typeface="Calibri" panose="020F0502020204030204" pitchFamily="34" charset="0"/>
              </a:rPr>
              <a:t>F antigen levels (V</a:t>
            </a:r>
            <a:r>
              <a:rPr lang="en-US" altLang="en-US" sz="100" dirty="0">
                <a:cs typeface="Calibri" panose="020F0502020204030204" pitchFamily="34" charset="0"/>
              </a:rPr>
              <a:t> </a:t>
            </a:r>
            <a:r>
              <a:rPr lang="en-US" altLang="en-US" dirty="0">
                <a:cs typeface="Calibri" panose="020F0502020204030204" pitchFamily="34" charset="0"/>
              </a:rPr>
              <a:t>W</a:t>
            </a:r>
            <a:r>
              <a:rPr lang="en-US" altLang="en-US" sz="100" dirty="0">
                <a:cs typeface="Calibri" panose="020F0502020204030204" pitchFamily="34" charset="0"/>
              </a:rPr>
              <a:t> </a:t>
            </a:r>
            <a:r>
              <a:rPr lang="en-US" altLang="en-US" dirty="0">
                <a:cs typeface="Calibri" panose="020F0502020204030204" pitchFamily="34" charset="0"/>
              </a:rPr>
              <a:t>F:A</a:t>
            </a:r>
            <a:r>
              <a:rPr lang="en-US" altLang="en-US" sz="100" dirty="0">
                <a:cs typeface="Calibri" panose="020F0502020204030204" pitchFamily="34" charset="0"/>
              </a:rPr>
              <a:t> </a:t>
            </a:r>
            <a:r>
              <a:rPr lang="en-US" altLang="en-US" dirty="0">
                <a:cs typeface="Calibri" panose="020F0502020204030204" pitchFamily="34" charset="0"/>
              </a:rPr>
              <a:t>g)</a:t>
            </a:r>
          </a:p>
          <a:p>
            <a:pPr lvl="2"/>
            <a:r>
              <a:rPr lang="en-US" altLang="en-US" dirty="0">
                <a:cs typeface="Calibri" panose="020F0502020204030204" pitchFamily="34" charset="0"/>
              </a:rPr>
              <a:t>F</a:t>
            </a:r>
            <a:r>
              <a:rPr lang="en-US" altLang="en-US" sz="100" dirty="0">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err="1">
                <a:cs typeface="Calibri" panose="020F0502020204030204" pitchFamily="34" charset="0"/>
              </a:rPr>
              <a:t>I</a:t>
            </a:r>
            <a:r>
              <a:rPr lang="en-US" altLang="en-US" sz="100" dirty="0">
                <a:cs typeface="Calibri" panose="020F0502020204030204" pitchFamily="34" charset="0"/>
              </a:rPr>
              <a:t> </a:t>
            </a:r>
            <a:r>
              <a:rPr lang="en-US" altLang="en-US" dirty="0" err="1">
                <a:cs typeface="Calibri" panose="020F0502020204030204" pitchFamily="34" charset="0"/>
              </a:rPr>
              <a:t>I</a:t>
            </a:r>
            <a:r>
              <a:rPr lang="en-US" altLang="en-US" dirty="0">
                <a:cs typeface="Calibri" panose="020F0502020204030204" pitchFamily="34" charset="0"/>
              </a:rPr>
              <a:t> clot-ting activity (F</a:t>
            </a:r>
            <a:r>
              <a:rPr lang="en-US" altLang="en-US" sz="100" dirty="0">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err="1">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I:C)</a:t>
            </a:r>
          </a:p>
        </p:txBody>
      </p:sp>
    </p:spTree>
    <p:extLst>
      <p:ext uri="{BB962C8B-B14F-4D97-AF65-F5344CB8AC3E}">
        <p14:creationId xmlns:p14="http://schemas.microsoft.com/office/powerpoint/2010/main" val="33826976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A1187-DC3E-4167-98B9-695EEBA77A7A}"/>
              </a:ext>
            </a:extLst>
          </p:cNvPr>
          <p:cNvSpPr>
            <a:spLocks noGrp="1"/>
          </p:cNvSpPr>
          <p:nvPr>
            <p:ph type="title"/>
          </p:nvPr>
        </p:nvSpPr>
        <p:spPr/>
        <p:txBody>
          <a:bodyPr/>
          <a:lstStyle/>
          <a:p>
            <a:r>
              <a:rPr lang="en-US" dirty="0"/>
              <a:t>Laboratory Testing for V</a:t>
            </a:r>
            <a:r>
              <a:rPr lang="en-US" sz="100" dirty="0"/>
              <a:t> </a:t>
            </a:r>
            <a:r>
              <a:rPr lang="en-US" dirty="0"/>
              <a:t>W</a:t>
            </a:r>
            <a:r>
              <a:rPr lang="en-US" sz="100" dirty="0"/>
              <a:t> </a:t>
            </a:r>
            <a:r>
              <a:rPr lang="en-US" dirty="0"/>
              <a:t>F </a:t>
            </a:r>
            <a:r>
              <a:rPr lang="en-US" sz="2000" b="0" dirty="0"/>
              <a:t>(2 of 5)</a:t>
            </a:r>
          </a:p>
        </p:txBody>
      </p:sp>
      <p:sp>
        <p:nvSpPr>
          <p:cNvPr id="3" name="Content Placeholder 2">
            <a:extLst>
              <a:ext uri="{FF2B5EF4-FFF2-40B4-BE49-F238E27FC236}">
                <a16:creationId xmlns:a16="http://schemas.microsoft.com/office/drawing/2014/main" id="{12C50966-496E-4D88-ADDA-6100D6A6E6D1}"/>
              </a:ext>
            </a:extLst>
          </p:cNvPr>
          <p:cNvSpPr>
            <a:spLocks noGrp="1"/>
          </p:cNvSpPr>
          <p:nvPr>
            <p:ph sz="quarter" idx="13"/>
          </p:nvPr>
        </p:nvSpPr>
        <p:spPr>
          <a:xfrm>
            <a:off x="457200" y="1795223"/>
            <a:ext cx="8229600" cy="1263785"/>
          </a:xfrm>
        </p:spPr>
        <p:txBody>
          <a:bodyPr/>
          <a:lstStyle/>
          <a:p>
            <a:r>
              <a:rPr lang="en-US" altLang="en-US" sz="2200" dirty="0">
                <a:cs typeface="Calibri" panose="020F0502020204030204" pitchFamily="34" charset="0"/>
              </a:rPr>
              <a:t>Variables that affect accurate determination</a:t>
            </a:r>
          </a:p>
          <a:p>
            <a:pPr lvl="1"/>
            <a:r>
              <a:rPr lang="en-US" altLang="en-US" sz="2200" dirty="0">
                <a:cs typeface="Calibri" panose="020F0502020204030204" pitchFamily="34" charset="0"/>
              </a:rPr>
              <a:t>Difference over time in V</a:t>
            </a:r>
            <a:r>
              <a:rPr lang="en-US" altLang="en-US" sz="100" dirty="0">
                <a:cs typeface="Calibri" panose="020F0502020204030204" pitchFamily="34" charset="0"/>
              </a:rPr>
              <a:t> </a:t>
            </a:r>
            <a:r>
              <a:rPr lang="en-US" altLang="en-US" sz="2200" dirty="0">
                <a:cs typeface="Calibri" panose="020F0502020204030204" pitchFamily="34" charset="0"/>
              </a:rPr>
              <a:t>W</a:t>
            </a:r>
            <a:r>
              <a:rPr lang="en-US" altLang="en-US" sz="100" dirty="0">
                <a:cs typeface="Calibri" panose="020F0502020204030204" pitchFamily="34" charset="0"/>
              </a:rPr>
              <a:t> </a:t>
            </a:r>
            <a:r>
              <a:rPr lang="en-US" altLang="en-US" sz="2200" dirty="0">
                <a:cs typeface="Calibri" panose="020F0502020204030204" pitchFamily="34" charset="0"/>
              </a:rPr>
              <a:t>F results in patients with V</a:t>
            </a:r>
            <a:r>
              <a:rPr lang="en-US" altLang="en-US" sz="100" dirty="0">
                <a:cs typeface="Calibri" panose="020F0502020204030204" pitchFamily="34" charset="0"/>
              </a:rPr>
              <a:t> </a:t>
            </a:r>
            <a:r>
              <a:rPr lang="en-US" altLang="en-US" sz="2200" dirty="0">
                <a:cs typeface="Calibri" panose="020F0502020204030204" pitchFamily="34" charset="0"/>
              </a:rPr>
              <a:t>W</a:t>
            </a:r>
            <a:r>
              <a:rPr lang="en-US" altLang="en-US" sz="100" dirty="0">
                <a:cs typeface="Calibri" panose="020F0502020204030204" pitchFamily="34" charset="0"/>
              </a:rPr>
              <a:t> </a:t>
            </a:r>
            <a:r>
              <a:rPr lang="en-US" altLang="en-US" sz="2200" dirty="0">
                <a:cs typeface="Calibri" panose="020F0502020204030204" pitchFamily="34" charset="0"/>
              </a:rPr>
              <a:t>D</a:t>
            </a:r>
          </a:p>
          <a:p>
            <a:pPr lvl="2"/>
            <a:r>
              <a:rPr lang="en-US" altLang="en-US" sz="2200" dirty="0">
                <a:cs typeface="Calibri" panose="020F0502020204030204" pitchFamily="34" charset="0"/>
              </a:rPr>
              <a:t>Sometimes V</a:t>
            </a:r>
            <a:r>
              <a:rPr lang="en-US" altLang="en-US" sz="100" dirty="0">
                <a:cs typeface="Calibri" panose="020F0502020204030204" pitchFamily="34" charset="0"/>
              </a:rPr>
              <a:t> </a:t>
            </a:r>
            <a:r>
              <a:rPr lang="en-US" altLang="en-US" sz="2200" dirty="0">
                <a:cs typeface="Calibri" panose="020F0502020204030204" pitchFamily="34" charset="0"/>
              </a:rPr>
              <a:t>W</a:t>
            </a:r>
            <a:r>
              <a:rPr lang="en-US" altLang="en-US" sz="100" dirty="0">
                <a:cs typeface="Calibri" panose="020F0502020204030204" pitchFamily="34" charset="0"/>
              </a:rPr>
              <a:t> </a:t>
            </a:r>
            <a:r>
              <a:rPr lang="en-US" altLang="en-US" sz="2200" dirty="0">
                <a:cs typeface="Calibri" panose="020F0502020204030204" pitchFamily="34" charset="0"/>
              </a:rPr>
              <a:t>F:A</a:t>
            </a:r>
            <a:r>
              <a:rPr lang="en-US" altLang="en-US" sz="100" dirty="0">
                <a:cs typeface="Calibri" panose="020F0502020204030204" pitchFamily="34" charset="0"/>
              </a:rPr>
              <a:t> </a:t>
            </a:r>
            <a:r>
              <a:rPr lang="en-US" altLang="en-US" sz="2200" dirty="0">
                <a:cs typeface="Calibri" panose="020F0502020204030204" pitchFamily="34" charset="0"/>
              </a:rPr>
              <a:t>g and/or V</a:t>
            </a:r>
            <a:r>
              <a:rPr lang="en-US" altLang="en-US" sz="100" dirty="0">
                <a:cs typeface="Calibri" panose="020F0502020204030204" pitchFamily="34" charset="0"/>
              </a:rPr>
              <a:t> </a:t>
            </a:r>
            <a:r>
              <a:rPr lang="en-US" altLang="en-US" sz="2200" dirty="0">
                <a:cs typeface="Calibri" panose="020F0502020204030204" pitchFamily="34" charset="0"/>
              </a:rPr>
              <a:t>W</a:t>
            </a:r>
            <a:r>
              <a:rPr lang="en-US" altLang="en-US" sz="100" dirty="0">
                <a:cs typeface="Calibri" panose="020F0502020204030204" pitchFamily="34" charset="0"/>
              </a:rPr>
              <a:t> </a:t>
            </a:r>
            <a:r>
              <a:rPr lang="en-US" altLang="en-US" sz="2200" dirty="0">
                <a:cs typeface="Calibri" panose="020F0502020204030204" pitchFamily="34" charset="0"/>
              </a:rPr>
              <a:t>F:A levels will be normal</a:t>
            </a:r>
          </a:p>
        </p:txBody>
      </p:sp>
      <p:sp>
        <p:nvSpPr>
          <p:cNvPr id="4" name="Content Placeholder 3"/>
          <p:cNvSpPr>
            <a:spLocks noGrp="1"/>
          </p:cNvSpPr>
          <p:nvPr>
            <p:ph sz="quarter" idx="14"/>
          </p:nvPr>
        </p:nvSpPr>
        <p:spPr>
          <a:xfrm>
            <a:off x="457200" y="2920353"/>
            <a:ext cx="6221506" cy="378659"/>
          </a:xfrm>
        </p:spPr>
        <p:txBody>
          <a:bodyPr/>
          <a:lstStyle/>
          <a:p>
            <a:pPr lvl="1"/>
            <a:r>
              <a:rPr lang="en-US" altLang="en-US" sz="2200" dirty="0">
                <a:cs typeface="Calibri" panose="020F0502020204030204" pitchFamily="34" charset="0"/>
              </a:rPr>
              <a:t>Results of screening tests can be normal in</a:t>
            </a:r>
            <a:endParaRPr lang="en-IN" sz="2200" dirty="0"/>
          </a:p>
        </p:txBody>
      </p:sp>
      <p:sp>
        <p:nvSpPr>
          <p:cNvPr id="5" name="Content Placeholder 4"/>
          <p:cNvSpPr>
            <a:spLocks noGrp="1"/>
          </p:cNvSpPr>
          <p:nvPr>
            <p:ph sz="quarter" idx="15"/>
          </p:nvPr>
        </p:nvSpPr>
        <p:spPr>
          <a:xfrm>
            <a:off x="457200" y="3459994"/>
            <a:ext cx="8229600" cy="2860124"/>
          </a:xfrm>
        </p:spPr>
        <p:txBody>
          <a:bodyPr/>
          <a:lstStyle/>
          <a:p>
            <a:pPr lvl="1"/>
            <a:r>
              <a:rPr lang="en-US" altLang="en-US" sz="2200" dirty="0">
                <a:cs typeface="Calibri" panose="020F0502020204030204" pitchFamily="34" charset="0"/>
              </a:rPr>
              <a:t>Endogenous release of V</a:t>
            </a:r>
            <a:r>
              <a:rPr lang="en-US" altLang="en-US" sz="100" dirty="0">
                <a:cs typeface="Calibri" panose="020F0502020204030204" pitchFamily="34" charset="0"/>
              </a:rPr>
              <a:t> </a:t>
            </a:r>
            <a:r>
              <a:rPr lang="en-US" altLang="en-US" sz="2200" dirty="0">
                <a:cs typeface="Calibri" panose="020F0502020204030204" pitchFamily="34" charset="0"/>
              </a:rPr>
              <a:t>W</a:t>
            </a:r>
            <a:r>
              <a:rPr lang="en-US" altLang="en-US" sz="100" dirty="0">
                <a:cs typeface="Calibri" panose="020F0502020204030204" pitchFamily="34" charset="0"/>
              </a:rPr>
              <a:t> </a:t>
            </a:r>
            <a:r>
              <a:rPr lang="en-US" altLang="en-US" sz="2200" dirty="0">
                <a:cs typeface="Calibri" panose="020F0502020204030204" pitchFamily="34" charset="0"/>
              </a:rPr>
              <a:t>F</a:t>
            </a:r>
          </a:p>
          <a:p>
            <a:pPr lvl="2"/>
            <a:r>
              <a:rPr lang="en-US" altLang="en-US" sz="2200" dirty="0">
                <a:cs typeface="Calibri" panose="020F0502020204030204" pitchFamily="34" charset="0"/>
              </a:rPr>
              <a:t>Can result in transient F</a:t>
            </a:r>
            <a:r>
              <a:rPr lang="en-US" altLang="en-US" sz="100" dirty="0">
                <a:cs typeface="Calibri" panose="020F0502020204030204" pitchFamily="34" charset="0"/>
              </a:rPr>
              <a:t> </a:t>
            </a:r>
            <a:r>
              <a:rPr lang="en-US" altLang="en-US" sz="2200" dirty="0">
                <a:cs typeface="Calibri" panose="020F0502020204030204" pitchFamily="34" charset="0"/>
              </a:rPr>
              <a:t>V</a:t>
            </a:r>
            <a:r>
              <a:rPr lang="en-US" altLang="en-US" sz="100" dirty="0">
                <a:cs typeface="Calibri" panose="020F0502020204030204" pitchFamily="34" charset="0"/>
              </a:rPr>
              <a:t> </a:t>
            </a:r>
            <a:r>
              <a:rPr lang="en-US" altLang="en-US" sz="2200" dirty="0">
                <a:cs typeface="Calibri" panose="020F0502020204030204" pitchFamily="34" charset="0"/>
              </a:rPr>
              <a:t>I</a:t>
            </a:r>
            <a:r>
              <a:rPr lang="en-US" altLang="en-US" sz="100" dirty="0">
                <a:cs typeface="Calibri" panose="020F0502020204030204" pitchFamily="34" charset="0"/>
              </a:rPr>
              <a:t> </a:t>
            </a:r>
            <a:r>
              <a:rPr lang="en-US" altLang="en-US" sz="2200" dirty="0" err="1">
                <a:cs typeface="Calibri" panose="020F0502020204030204" pitchFamily="34" charset="0"/>
              </a:rPr>
              <a:t>I</a:t>
            </a:r>
            <a:r>
              <a:rPr lang="en-US" altLang="en-US" sz="100" dirty="0">
                <a:cs typeface="Calibri" panose="020F0502020204030204" pitchFamily="34" charset="0"/>
              </a:rPr>
              <a:t> </a:t>
            </a:r>
            <a:r>
              <a:rPr lang="en-US" altLang="en-US" sz="2200" dirty="0" err="1">
                <a:cs typeface="Calibri" panose="020F0502020204030204" pitchFamily="34" charset="0"/>
              </a:rPr>
              <a:t>I</a:t>
            </a:r>
            <a:r>
              <a:rPr lang="en-US" altLang="en-US" sz="2200" dirty="0">
                <a:cs typeface="Calibri" panose="020F0502020204030204" pitchFamily="34" charset="0"/>
              </a:rPr>
              <a:t> and V</a:t>
            </a:r>
            <a:r>
              <a:rPr lang="en-US" altLang="en-US" sz="100" dirty="0">
                <a:cs typeface="Calibri" panose="020F0502020204030204" pitchFamily="34" charset="0"/>
              </a:rPr>
              <a:t> </a:t>
            </a:r>
            <a:r>
              <a:rPr lang="en-US" altLang="en-US" sz="2200" dirty="0">
                <a:cs typeface="Calibri" panose="020F0502020204030204" pitchFamily="34" charset="0"/>
              </a:rPr>
              <a:t>W</a:t>
            </a:r>
            <a:r>
              <a:rPr lang="en-US" altLang="en-US" sz="100" dirty="0">
                <a:cs typeface="Calibri" panose="020F0502020204030204" pitchFamily="34" charset="0"/>
              </a:rPr>
              <a:t> </a:t>
            </a:r>
            <a:r>
              <a:rPr lang="en-US" altLang="en-US" sz="2200" dirty="0">
                <a:cs typeface="Calibri" panose="020F0502020204030204" pitchFamily="34" charset="0"/>
              </a:rPr>
              <a:t>F increase</a:t>
            </a:r>
          </a:p>
          <a:p>
            <a:pPr lvl="3"/>
            <a:r>
              <a:rPr lang="en-US" altLang="en-US" sz="2200" dirty="0">
                <a:cs typeface="Calibri" panose="020F0502020204030204" pitchFamily="34" charset="0"/>
              </a:rPr>
              <a:t>Patient should be calm during phlebotomy</a:t>
            </a:r>
          </a:p>
          <a:p>
            <a:pPr lvl="1"/>
            <a:r>
              <a:rPr lang="en-US" altLang="en-US" sz="2200" dirty="0">
                <a:cs typeface="Calibri" panose="020F0502020204030204" pitchFamily="34" charset="0"/>
              </a:rPr>
              <a:t>Processing of citrated sample</a:t>
            </a:r>
          </a:p>
          <a:p>
            <a:pPr lvl="1"/>
            <a:r>
              <a:rPr lang="en-US" altLang="en-US" sz="2200" dirty="0">
                <a:cs typeface="Calibri" panose="020F0502020204030204" pitchFamily="34" charset="0"/>
              </a:rPr>
              <a:t>Reference standard</a:t>
            </a:r>
          </a:p>
          <a:p>
            <a:pPr lvl="1"/>
            <a:r>
              <a:rPr lang="en-US" altLang="en-US" sz="2200" dirty="0">
                <a:cs typeface="Calibri" panose="020F0502020204030204" pitchFamily="34" charset="0"/>
              </a:rPr>
              <a:t>Patient’s blood type</a:t>
            </a:r>
          </a:p>
          <a:p>
            <a:pPr lvl="1"/>
            <a:r>
              <a:rPr lang="en-US" altLang="en-US" sz="2200" dirty="0">
                <a:cs typeface="Calibri" panose="020F0502020204030204" pitchFamily="34" charset="0"/>
              </a:rPr>
              <a:t>Variety of clinical disorders</a:t>
            </a:r>
          </a:p>
        </p:txBody>
      </p:sp>
      <p:graphicFrame>
        <p:nvGraphicFramePr>
          <p:cNvPr id="6" name="Object 5" descr="type one V W D"/>
          <p:cNvGraphicFramePr>
            <a:graphicFrameLocks noChangeAspect="1"/>
          </p:cNvGraphicFramePr>
          <p:nvPr>
            <p:extLst>
              <p:ext uri="{D42A27DB-BD31-4B8C-83A1-F6EECF244321}">
                <p14:modId xmlns:p14="http://schemas.microsoft.com/office/powerpoint/2010/main" val="259231629"/>
              </p:ext>
            </p:extLst>
          </p:nvPr>
        </p:nvGraphicFramePr>
        <p:xfrm>
          <a:off x="5744104" y="2904749"/>
          <a:ext cx="1374653" cy="354752"/>
        </p:xfrm>
        <a:graphic>
          <a:graphicData uri="http://schemas.openxmlformats.org/presentationml/2006/ole">
            <mc:AlternateContent xmlns:mc="http://schemas.openxmlformats.org/markup-compatibility/2006">
              <mc:Choice xmlns:v="urn:schemas-microsoft-com:vml" Requires="v">
                <p:oleObj name="Equation" r:id="rId2" imgW="787320" imgH="203040" progId="Equation.DSMT4">
                  <p:embed/>
                </p:oleObj>
              </mc:Choice>
              <mc:Fallback>
                <p:oleObj name="Equation" r:id="rId2" imgW="787320" imgH="203040" progId="Equation.DSMT4">
                  <p:embed/>
                  <p:pic>
                    <p:nvPicPr>
                      <p:cNvPr id="0" name=""/>
                      <p:cNvPicPr/>
                      <p:nvPr/>
                    </p:nvPicPr>
                    <p:blipFill>
                      <a:blip r:embed="rId3"/>
                      <a:stretch>
                        <a:fillRect/>
                      </a:stretch>
                    </p:blipFill>
                    <p:spPr>
                      <a:xfrm>
                        <a:off x="5744104" y="2904749"/>
                        <a:ext cx="1374653" cy="354752"/>
                      </a:xfrm>
                      <a:prstGeom prst="rect">
                        <a:avLst/>
                      </a:prstGeom>
                    </p:spPr>
                  </p:pic>
                </p:oleObj>
              </mc:Fallback>
            </mc:AlternateContent>
          </a:graphicData>
        </a:graphic>
      </p:graphicFrame>
    </p:spTree>
    <p:extLst>
      <p:ext uri="{BB962C8B-B14F-4D97-AF65-F5344CB8AC3E}">
        <p14:creationId xmlns:p14="http://schemas.microsoft.com/office/powerpoint/2010/main" val="17831305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50FBE-B854-4502-8985-7616761BFA41}"/>
              </a:ext>
            </a:extLst>
          </p:cNvPr>
          <p:cNvSpPr>
            <a:spLocks noGrp="1"/>
          </p:cNvSpPr>
          <p:nvPr>
            <p:ph type="title"/>
          </p:nvPr>
        </p:nvSpPr>
        <p:spPr/>
        <p:txBody>
          <a:bodyPr/>
          <a:lstStyle/>
          <a:p>
            <a:r>
              <a:rPr lang="en-US" sz="3200" dirty="0"/>
              <a:t>Table 36-8 Relationship between Blood Groups and Von Willebrand Factor Level</a:t>
            </a:r>
          </a:p>
        </p:txBody>
      </p:sp>
      <p:graphicFrame>
        <p:nvGraphicFramePr>
          <p:cNvPr id="4" name="Table 3">
            <a:extLst>
              <a:ext uri="{FF2B5EF4-FFF2-40B4-BE49-F238E27FC236}">
                <a16:creationId xmlns:a16="http://schemas.microsoft.com/office/drawing/2014/main" id="{4C8023D5-71C2-410F-ADFE-DC669B12013A}"/>
              </a:ext>
            </a:extLst>
          </p:cNvPr>
          <p:cNvGraphicFramePr>
            <a:graphicFrameLocks noGrp="1"/>
          </p:cNvGraphicFramePr>
          <p:nvPr>
            <p:extLst>
              <p:ext uri="{D42A27DB-BD31-4B8C-83A1-F6EECF244321}">
                <p14:modId xmlns:p14="http://schemas.microsoft.com/office/powerpoint/2010/main" val="3557582654"/>
              </p:ext>
            </p:extLst>
          </p:nvPr>
        </p:nvGraphicFramePr>
        <p:xfrm>
          <a:off x="740229" y="1919514"/>
          <a:ext cx="7242628" cy="1854200"/>
        </p:xfrm>
        <a:graphic>
          <a:graphicData uri="http://schemas.openxmlformats.org/drawingml/2006/table">
            <a:tbl>
              <a:tblPr firstRow="1" bandRow="1">
                <a:tableStyleId>{2D5ABB26-0587-4C30-8999-92F81FD0307C}</a:tableStyleId>
              </a:tblPr>
              <a:tblGrid>
                <a:gridCol w="3338285">
                  <a:extLst>
                    <a:ext uri="{9D8B030D-6E8A-4147-A177-3AD203B41FA5}">
                      <a16:colId xmlns:a16="http://schemas.microsoft.com/office/drawing/2014/main" val="2873737743"/>
                    </a:ext>
                  </a:extLst>
                </a:gridCol>
                <a:gridCol w="3904343">
                  <a:extLst>
                    <a:ext uri="{9D8B030D-6E8A-4147-A177-3AD203B41FA5}">
                      <a16:colId xmlns:a16="http://schemas.microsoft.com/office/drawing/2014/main" val="3443706990"/>
                    </a:ext>
                  </a:extLst>
                </a:gridCol>
              </a:tblGrid>
              <a:tr h="370840">
                <a:tc>
                  <a:txBody>
                    <a:bodyPr/>
                    <a:lstStyle/>
                    <a:p>
                      <a:pPr marL="0" marR="0">
                        <a:spcBef>
                          <a:spcPts val="0"/>
                        </a:spcBef>
                        <a:spcAft>
                          <a:spcPts val="600"/>
                        </a:spcAft>
                        <a:tabLst>
                          <a:tab pos="1401445" algn="l"/>
                          <a:tab pos="2957830" algn="l"/>
                        </a:tabLst>
                      </a:pPr>
                      <a:r>
                        <a:rPr lang="en-US" sz="1800" b="1" dirty="0">
                          <a:solidFill>
                            <a:srgbClr val="000000"/>
                          </a:solidFill>
                          <a:effectLst/>
                          <a:latin typeface="+mn-lt"/>
                          <a:ea typeface="Times New Roman" panose="02020603050405020304" pitchFamily="18" charset="0"/>
                          <a:cs typeface="Times New Roman" panose="02020603050405020304" pitchFamily="18" charset="0"/>
                        </a:rPr>
                        <a:t>Blood Groups</a:t>
                      </a:r>
                    </a:p>
                  </a:txBody>
                  <a:tcPr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800" b="1" dirty="0">
                          <a:solidFill>
                            <a:srgbClr val="000000"/>
                          </a:solidFill>
                          <a:effectLst/>
                          <a:latin typeface="+mn-lt"/>
                          <a:ea typeface="Times New Roman" panose="02020603050405020304" pitchFamily="18" charset="0"/>
                          <a:cs typeface="Times New Roman" panose="02020603050405020304" pitchFamily="18" charset="0"/>
                        </a:rPr>
                        <a:t>von Willebrand Factor Level (%)</a:t>
                      </a:r>
                    </a:p>
                  </a:txBody>
                  <a:tcPr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0301579"/>
                  </a:ext>
                </a:extLst>
              </a:tr>
              <a:tr h="370840">
                <a:tc>
                  <a:txBody>
                    <a:bodyPr/>
                    <a:lstStyle/>
                    <a:p>
                      <a:pPr marL="0" marR="0">
                        <a:spcBef>
                          <a:spcPts val="0"/>
                        </a:spcBef>
                        <a:spcAft>
                          <a:spcPts val="600"/>
                        </a:spcAft>
                        <a:tabLst>
                          <a:tab pos="1193800" algn="l"/>
                          <a:tab pos="2641600" algn="l"/>
                        </a:tabLst>
                      </a:pPr>
                      <a:r>
                        <a:rPr lang="en-US" sz="1800" dirty="0">
                          <a:solidFill>
                            <a:srgbClr val="000000"/>
                          </a:solidFill>
                          <a:effectLst/>
                          <a:latin typeface="+mn-lt"/>
                          <a:ea typeface="Times New Roman" panose="02020603050405020304" pitchFamily="18" charset="0"/>
                          <a:cs typeface="Times New Roman" panose="02020603050405020304" pitchFamily="18" charset="0"/>
                        </a:rPr>
                        <a:t>O</a:t>
                      </a: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800" dirty="0">
                          <a:solidFill>
                            <a:srgbClr val="000000"/>
                          </a:solidFill>
                          <a:effectLst/>
                          <a:latin typeface="+mn-lt"/>
                          <a:ea typeface="Times New Roman" panose="02020603050405020304" pitchFamily="18" charset="0"/>
                          <a:cs typeface="Times New Roman" panose="02020603050405020304" pitchFamily="18" charset="0"/>
                        </a:rPr>
                        <a:t>74.8</a:t>
                      </a: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4435336"/>
                  </a:ext>
                </a:extLst>
              </a:tr>
              <a:tr h="370840">
                <a:tc>
                  <a:txBody>
                    <a:bodyPr/>
                    <a:lstStyle/>
                    <a:p>
                      <a:pPr marL="0" marR="0">
                        <a:spcBef>
                          <a:spcPts val="0"/>
                        </a:spcBef>
                        <a:spcAft>
                          <a:spcPts val="600"/>
                        </a:spcAft>
                        <a:tabLst>
                          <a:tab pos="1193800" algn="l"/>
                          <a:tab pos="2641600" algn="l"/>
                        </a:tabLst>
                      </a:pPr>
                      <a:r>
                        <a:rPr lang="en-US" sz="1800" dirty="0">
                          <a:solidFill>
                            <a:srgbClr val="000000"/>
                          </a:solidFill>
                          <a:effectLst/>
                          <a:latin typeface="+mn-lt"/>
                          <a:ea typeface="Times New Roman" panose="02020603050405020304" pitchFamily="18" charset="0"/>
                          <a:cs typeface="Times New Roman" panose="02020603050405020304" pitchFamily="18" charset="0"/>
                        </a:rPr>
                        <a:t>A</a:t>
                      </a: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800" dirty="0">
                          <a:solidFill>
                            <a:srgbClr val="000000"/>
                          </a:solidFill>
                          <a:effectLst/>
                          <a:latin typeface="+mn-lt"/>
                          <a:ea typeface="Times New Roman" panose="02020603050405020304" pitchFamily="18" charset="0"/>
                          <a:cs typeface="Times New Roman" panose="02020603050405020304" pitchFamily="18" charset="0"/>
                        </a:rPr>
                        <a:t>105.9</a:t>
                      </a: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0022875"/>
                  </a:ext>
                </a:extLst>
              </a:tr>
              <a:tr h="370840">
                <a:tc>
                  <a:txBody>
                    <a:bodyPr/>
                    <a:lstStyle/>
                    <a:p>
                      <a:pPr marL="0" marR="0">
                        <a:spcBef>
                          <a:spcPts val="0"/>
                        </a:spcBef>
                        <a:spcAft>
                          <a:spcPts val="600"/>
                        </a:spcAft>
                        <a:tabLst>
                          <a:tab pos="1193800" algn="l"/>
                          <a:tab pos="2641600" algn="l"/>
                        </a:tabLst>
                      </a:pPr>
                      <a:r>
                        <a:rPr lang="en-US" sz="1800" dirty="0">
                          <a:solidFill>
                            <a:srgbClr val="000000"/>
                          </a:solidFill>
                          <a:effectLst/>
                          <a:latin typeface="+mn-lt"/>
                          <a:ea typeface="Times New Roman" panose="02020603050405020304" pitchFamily="18" charset="0"/>
                          <a:cs typeface="Times New Roman" panose="02020603050405020304" pitchFamily="18" charset="0"/>
                        </a:rPr>
                        <a:t>B</a:t>
                      </a: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800" dirty="0">
                          <a:solidFill>
                            <a:srgbClr val="000000"/>
                          </a:solidFill>
                          <a:effectLst/>
                          <a:latin typeface="+mn-lt"/>
                          <a:ea typeface="Times New Roman" panose="02020603050405020304" pitchFamily="18" charset="0"/>
                          <a:cs typeface="Times New Roman" panose="02020603050405020304" pitchFamily="18" charset="0"/>
                        </a:rPr>
                        <a:t>116.9</a:t>
                      </a: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5120081"/>
                  </a:ext>
                </a:extLst>
              </a:tr>
              <a:tr h="370840">
                <a:tc>
                  <a:txBody>
                    <a:bodyPr/>
                    <a:lstStyle/>
                    <a:p>
                      <a:pPr marL="0" marR="0">
                        <a:spcBef>
                          <a:spcPts val="0"/>
                        </a:spcBef>
                        <a:spcAft>
                          <a:spcPts val="600"/>
                        </a:spcAft>
                        <a:tabLst>
                          <a:tab pos="1193800" algn="l"/>
                          <a:tab pos="2641600" algn="l"/>
                        </a:tabLst>
                      </a:pPr>
                      <a:r>
                        <a:rPr lang="en-US" sz="1800" dirty="0">
                          <a:solidFill>
                            <a:srgbClr val="000000"/>
                          </a:solidFill>
                          <a:effectLst/>
                          <a:latin typeface="+mn-lt"/>
                          <a:ea typeface="Times New Roman" panose="02020603050405020304" pitchFamily="18" charset="0"/>
                          <a:cs typeface="Times New Roman" panose="02020603050405020304" pitchFamily="18" charset="0"/>
                        </a:rPr>
                        <a:t>AB</a:t>
                      </a: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800" dirty="0">
                          <a:solidFill>
                            <a:srgbClr val="000000"/>
                          </a:solidFill>
                          <a:effectLst/>
                          <a:latin typeface="+mn-lt"/>
                          <a:ea typeface="Times New Roman" panose="02020603050405020304" pitchFamily="18" charset="0"/>
                          <a:cs typeface="Times New Roman" panose="02020603050405020304" pitchFamily="18" charset="0"/>
                        </a:rPr>
                        <a:t>123.9</a:t>
                      </a: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5396361"/>
                  </a:ext>
                </a:extLst>
              </a:tr>
            </a:tbl>
          </a:graphicData>
        </a:graphic>
      </p:graphicFrame>
    </p:spTree>
    <p:extLst>
      <p:ext uri="{BB962C8B-B14F-4D97-AF65-F5344CB8AC3E}">
        <p14:creationId xmlns:p14="http://schemas.microsoft.com/office/powerpoint/2010/main" val="25872858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ype one patients">
            <a:extLst>
              <a:ext uri="{FF2B5EF4-FFF2-40B4-BE49-F238E27FC236}">
                <a16:creationId xmlns:a16="http://schemas.microsoft.com/office/drawing/2014/main" id="{105A1187-DC3E-4167-98B9-695EEBA77A7A}"/>
              </a:ext>
            </a:extLst>
          </p:cNvPr>
          <p:cNvSpPr>
            <a:spLocks noGrp="1"/>
          </p:cNvSpPr>
          <p:nvPr>
            <p:ph type="title"/>
          </p:nvPr>
        </p:nvSpPr>
        <p:spPr/>
        <p:txBody>
          <a:bodyPr/>
          <a:lstStyle/>
          <a:p>
            <a:r>
              <a:rPr lang="en-US" dirty="0"/>
              <a:t>Laboratory Testing for V</a:t>
            </a:r>
            <a:r>
              <a:rPr lang="en-US" sz="100" dirty="0"/>
              <a:t> </a:t>
            </a:r>
            <a:r>
              <a:rPr lang="en-US" dirty="0"/>
              <a:t>W</a:t>
            </a:r>
            <a:r>
              <a:rPr lang="en-US" sz="100" dirty="0"/>
              <a:t> </a:t>
            </a:r>
            <a:r>
              <a:rPr lang="en-US" dirty="0"/>
              <a:t>F </a:t>
            </a:r>
            <a:r>
              <a:rPr lang="en-US" sz="2000" b="0" dirty="0"/>
              <a:t>(3 of 5)</a:t>
            </a:r>
          </a:p>
        </p:txBody>
      </p:sp>
      <p:sp>
        <p:nvSpPr>
          <p:cNvPr id="3" name="Content Placeholder 2" descr="type one patients">
            <a:extLst>
              <a:ext uri="{FF2B5EF4-FFF2-40B4-BE49-F238E27FC236}">
                <a16:creationId xmlns:a16="http://schemas.microsoft.com/office/drawing/2014/main" id="{12C50966-496E-4D88-ADDA-6100D6A6E6D1}"/>
              </a:ext>
            </a:extLst>
          </p:cNvPr>
          <p:cNvSpPr>
            <a:spLocks noGrp="1"/>
          </p:cNvSpPr>
          <p:nvPr>
            <p:ph sz="quarter" idx="13"/>
          </p:nvPr>
        </p:nvSpPr>
        <p:spPr>
          <a:xfrm>
            <a:off x="457200" y="1788355"/>
            <a:ext cx="8229600" cy="1330308"/>
          </a:xfrm>
        </p:spPr>
        <p:txBody>
          <a:bodyPr/>
          <a:lstStyle/>
          <a:p>
            <a:r>
              <a:rPr lang="en-US" altLang="en-US" dirty="0">
                <a:cs typeface="Calibri" panose="020F0502020204030204" pitchFamily="34" charset="0"/>
              </a:rPr>
              <a:t>Treatment for classic V</a:t>
            </a:r>
            <a:r>
              <a:rPr lang="en-US" altLang="en-US" sz="100" dirty="0">
                <a:cs typeface="Calibri" panose="020F0502020204030204" pitchFamily="34" charset="0"/>
              </a:rPr>
              <a:t> </a:t>
            </a:r>
            <a:r>
              <a:rPr lang="en-US" altLang="en-US" dirty="0">
                <a:cs typeface="Calibri" panose="020F0502020204030204" pitchFamily="34" charset="0"/>
              </a:rPr>
              <a:t>W</a:t>
            </a:r>
            <a:r>
              <a:rPr lang="en-US" altLang="en-US" sz="100" dirty="0">
                <a:cs typeface="Calibri" panose="020F0502020204030204" pitchFamily="34" charset="0"/>
              </a:rPr>
              <a:t> </a:t>
            </a:r>
            <a:r>
              <a:rPr lang="en-US" altLang="en-US" dirty="0">
                <a:cs typeface="Calibri" panose="020F0502020204030204" pitchFamily="34" charset="0"/>
              </a:rPr>
              <a:t>D</a:t>
            </a:r>
          </a:p>
          <a:p>
            <a:pPr lvl="1"/>
            <a:r>
              <a:rPr lang="en-US" altLang="en-US" dirty="0">
                <a:cs typeface="Calibri" panose="020F0502020204030204" pitchFamily="34" charset="0"/>
              </a:rPr>
              <a:t>Desmopressin (D</a:t>
            </a:r>
            <a:r>
              <a:rPr lang="en-US" altLang="en-US" sz="100" dirty="0">
                <a:cs typeface="Calibri" panose="020F0502020204030204" pitchFamily="34" charset="0"/>
              </a:rPr>
              <a:t> </a:t>
            </a:r>
            <a:r>
              <a:rPr lang="en-US" altLang="en-US" dirty="0" err="1">
                <a:cs typeface="Calibri" panose="020F0502020204030204" pitchFamily="34" charset="0"/>
              </a:rPr>
              <a:t>D</a:t>
            </a:r>
            <a:r>
              <a:rPr lang="en-US" altLang="en-US" sz="100" dirty="0">
                <a:cs typeface="Calibri" panose="020F0502020204030204" pitchFamily="34" charset="0"/>
              </a:rPr>
              <a:t> </a:t>
            </a:r>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P)</a:t>
            </a:r>
          </a:p>
          <a:p>
            <a:pPr lvl="2"/>
            <a:r>
              <a:rPr lang="en-US" altLang="en-US" dirty="0">
                <a:cs typeface="Calibri" panose="020F0502020204030204" pitchFamily="34" charset="0"/>
              </a:rPr>
              <a:t>Causes two-fold to five-fold ↑ in patients V</a:t>
            </a:r>
            <a:r>
              <a:rPr lang="en-US" altLang="en-US" sz="100" dirty="0">
                <a:cs typeface="Calibri" panose="020F0502020204030204" pitchFamily="34" charset="0"/>
              </a:rPr>
              <a:t> </a:t>
            </a:r>
            <a:r>
              <a:rPr lang="en-US" altLang="en-US" dirty="0">
                <a:cs typeface="Calibri" panose="020F0502020204030204" pitchFamily="34" charset="0"/>
              </a:rPr>
              <a:t>W</a:t>
            </a:r>
            <a:r>
              <a:rPr lang="en-US" altLang="en-US" sz="100" dirty="0">
                <a:cs typeface="Calibri" panose="020F0502020204030204" pitchFamily="34" charset="0"/>
              </a:rPr>
              <a:t> </a:t>
            </a:r>
            <a:r>
              <a:rPr lang="en-US" altLang="en-US" dirty="0">
                <a:cs typeface="Calibri" panose="020F0502020204030204" pitchFamily="34" charset="0"/>
              </a:rPr>
              <a:t>F</a:t>
            </a:r>
          </a:p>
        </p:txBody>
      </p:sp>
      <p:sp>
        <p:nvSpPr>
          <p:cNvPr id="4" name="Content Placeholder 3" descr="type one patients"/>
          <p:cNvSpPr>
            <a:spLocks noGrp="1"/>
          </p:cNvSpPr>
          <p:nvPr>
            <p:ph sz="quarter" idx="14"/>
          </p:nvPr>
        </p:nvSpPr>
        <p:spPr>
          <a:xfrm>
            <a:off x="744069" y="2938285"/>
            <a:ext cx="3056965" cy="441410"/>
          </a:xfrm>
        </p:spPr>
        <p:txBody>
          <a:bodyPr/>
          <a:lstStyle/>
          <a:p>
            <a:pPr marL="887400" lvl="2" indent="0">
              <a:buNone/>
            </a:pPr>
            <a:r>
              <a:rPr lang="en-US" altLang="en-US" dirty="0">
                <a:cs typeface="Calibri" panose="020F0502020204030204" pitchFamily="34" charset="0"/>
              </a:rPr>
              <a:t>plasma level in</a:t>
            </a:r>
            <a:endParaRPr lang="en-IN" dirty="0"/>
          </a:p>
        </p:txBody>
      </p:sp>
      <p:sp>
        <p:nvSpPr>
          <p:cNvPr id="5" name="Content Placeholder 4" descr="type one patients"/>
          <p:cNvSpPr>
            <a:spLocks noGrp="1"/>
          </p:cNvSpPr>
          <p:nvPr>
            <p:ph sz="quarter" idx="15"/>
          </p:nvPr>
        </p:nvSpPr>
        <p:spPr>
          <a:xfrm>
            <a:off x="457199" y="3495848"/>
            <a:ext cx="8390965" cy="2716693"/>
          </a:xfrm>
        </p:spPr>
        <p:txBody>
          <a:bodyPr/>
          <a:lstStyle/>
          <a:p>
            <a:pPr lvl="1"/>
            <a:r>
              <a:rPr lang="en-US" altLang="en-US" dirty="0">
                <a:cs typeface="Calibri" panose="020F0502020204030204" pitchFamily="34" charset="0"/>
              </a:rPr>
              <a:t>Test dose of D</a:t>
            </a:r>
            <a:r>
              <a:rPr lang="en-US" altLang="en-US" sz="100" dirty="0">
                <a:cs typeface="Calibri" panose="020F0502020204030204" pitchFamily="34" charset="0"/>
              </a:rPr>
              <a:t> </a:t>
            </a:r>
            <a:r>
              <a:rPr lang="en-US" altLang="en-US" dirty="0" err="1">
                <a:cs typeface="Calibri" panose="020F0502020204030204" pitchFamily="34" charset="0"/>
              </a:rPr>
              <a:t>D</a:t>
            </a:r>
            <a:r>
              <a:rPr lang="en-US" altLang="en-US" sz="100" dirty="0">
                <a:cs typeface="Calibri" panose="020F0502020204030204" pitchFamily="34" charset="0"/>
              </a:rPr>
              <a:t> </a:t>
            </a:r>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P is given to patient prior to surgery</a:t>
            </a:r>
          </a:p>
          <a:p>
            <a:pPr lvl="2"/>
            <a:r>
              <a:rPr lang="en-US" altLang="en-US" dirty="0">
                <a:cs typeface="Calibri" panose="020F0502020204030204" pitchFamily="34" charset="0"/>
              </a:rPr>
              <a:t>Citrated plasma samples are drawn</a:t>
            </a:r>
          </a:p>
          <a:p>
            <a:pPr lvl="3"/>
            <a:r>
              <a:rPr lang="en-US" altLang="en-US" dirty="0" err="1">
                <a:cs typeface="Calibri" panose="020F0502020204030204" pitchFamily="34" charset="0"/>
              </a:rPr>
              <a:t>Preinfusion</a:t>
            </a:r>
            <a:endParaRPr lang="en-US" altLang="en-US" dirty="0">
              <a:cs typeface="Calibri" panose="020F0502020204030204" pitchFamily="34" charset="0"/>
            </a:endParaRPr>
          </a:p>
          <a:p>
            <a:pPr lvl="3"/>
            <a:r>
              <a:rPr lang="en-US" altLang="en-US" dirty="0">
                <a:cs typeface="Calibri" panose="020F0502020204030204" pitchFamily="34" charset="0"/>
              </a:rPr>
              <a:t>30 minutes </a:t>
            </a:r>
            <a:r>
              <a:rPr lang="en-US" altLang="en-US" dirty="0" err="1">
                <a:cs typeface="Calibri" panose="020F0502020204030204" pitchFamily="34" charset="0"/>
              </a:rPr>
              <a:t>postinfusion</a:t>
            </a:r>
            <a:endParaRPr lang="en-US" altLang="en-US" dirty="0">
              <a:cs typeface="Calibri" panose="020F0502020204030204" pitchFamily="34" charset="0"/>
            </a:endParaRPr>
          </a:p>
          <a:p>
            <a:pPr lvl="3"/>
            <a:r>
              <a:rPr lang="en-US" altLang="en-US" dirty="0">
                <a:cs typeface="Calibri" panose="020F0502020204030204" pitchFamily="34" charset="0"/>
              </a:rPr>
              <a:t>4 hours </a:t>
            </a:r>
            <a:r>
              <a:rPr lang="en-US" altLang="en-US" dirty="0" err="1">
                <a:cs typeface="Calibri" panose="020F0502020204030204" pitchFamily="34" charset="0"/>
              </a:rPr>
              <a:t>postinfusion</a:t>
            </a:r>
            <a:endParaRPr lang="en-US" altLang="en-US" dirty="0">
              <a:cs typeface="Calibri" panose="020F0502020204030204" pitchFamily="34" charset="0"/>
            </a:endParaRPr>
          </a:p>
          <a:p>
            <a:pPr lvl="2"/>
            <a:r>
              <a:rPr lang="en-US" altLang="en-US" dirty="0">
                <a:cs typeface="Calibri" panose="020F0502020204030204" pitchFamily="34" charset="0"/>
              </a:rPr>
              <a:t>Assayed for F</a:t>
            </a:r>
            <a:r>
              <a:rPr lang="en-US" altLang="en-US" sz="100" dirty="0">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err="1">
                <a:cs typeface="Calibri" panose="020F0502020204030204" pitchFamily="34" charset="0"/>
              </a:rPr>
              <a:t>I</a:t>
            </a:r>
            <a:r>
              <a:rPr lang="en-US" altLang="en-US" sz="100" dirty="0">
                <a:cs typeface="Calibri" panose="020F0502020204030204" pitchFamily="34" charset="0"/>
              </a:rPr>
              <a:t> </a:t>
            </a:r>
            <a:r>
              <a:rPr lang="en-US" altLang="en-US" dirty="0" err="1">
                <a:cs typeface="Calibri" panose="020F0502020204030204" pitchFamily="34" charset="0"/>
              </a:rPr>
              <a:t>I</a:t>
            </a:r>
            <a:r>
              <a:rPr lang="en-US" altLang="en-US" dirty="0">
                <a:cs typeface="Calibri" panose="020F0502020204030204" pitchFamily="34" charset="0"/>
              </a:rPr>
              <a:t> activity, V</a:t>
            </a:r>
            <a:r>
              <a:rPr lang="en-US" altLang="en-US" sz="100" dirty="0">
                <a:cs typeface="Calibri" panose="020F0502020204030204" pitchFamily="34" charset="0"/>
              </a:rPr>
              <a:t> </a:t>
            </a:r>
            <a:r>
              <a:rPr lang="en-US" altLang="en-US" dirty="0">
                <a:cs typeface="Calibri" panose="020F0502020204030204" pitchFamily="34" charset="0"/>
              </a:rPr>
              <a:t>W</a:t>
            </a:r>
            <a:r>
              <a:rPr lang="en-US" altLang="en-US" sz="100" dirty="0">
                <a:cs typeface="Calibri" panose="020F0502020204030204" pitchFamily="34" charset="0"/>
              </a:rPr>
              <a:t> </a:t>
            </a:r>
            <a:r>
              <a:rPr lang="en-US" altLang="en-US" dirty="0">
                <a:cs typeface="Calibri" panose="020F0502020204030204" pitchFamily="34" charset="0"/>
              </a:rPr>
              <a:t>F:A</a:t>
            </a:r>
            <a:r>
              <a:rPr lang="en-US" altLang="en-US" sz="100" dirty="0">
                <a:cs typeface="Calibri" panose="020F0502020204030204" pitchFamily="34" charset="0"/>
              </a:rPr>
              <a:t> </a:t>
            </a:r>
            <a:r>
              <a:rPr lang="en-US" altLang="en-US" dirty="0">
                <a:cs typeface="Calibri" panose="020F0502020204030204" pitchFamily="34" charset="0"/>
              </a:rPr>
              <a:t>g, V</a:t>
            </a:r>
            <a:r>
              <a:rPr lang="en-US" altLang="en-US" sz="100" dirty="0">
                <a:cs typeface="Calibri" panose="020F0502020204030204" pitchFamily="34" charset="0"/>
              </a:rPr>
              <a:t> </a:t>
            </a:r>
            <a:r>
              <a:rPr lang="en-US" altLang="en-US" dirty="0">
                <a:cs typeface="Calibri" panose="020F0502020204030204" pitchFamily="34" charset="0"/>
              </a:rPr>
              <a:t>W</a:t>
            </a:r>
            <a:r>
              <a:rPr lang="en-US" altLang="en-US" sz="100" dirty="0">
                <a:cs typeface="Calibri" panose="020F0502020204030204" pitchFamily="34" charset="0"/>
              </a:rPr>
              <a:t> </a:t>
            </a:r>
            <a:r>
              <a:rPr lang="en-US" altLang="en-US" dirty="0">
                <a:cs typeface="Calibri" panose="020F0502020204030204" pitchFamily="34" charset="0"/>
              </a:rPr>
              <a:t>F:A</a:t>
            </a:r>
          </a:p>
        </p:txBody>
      </p:sp>
      <p:graphicFrame>
        <p:nvGraphicFramePr>
          <p:cNvPr id="6" name="Object 5" descr="type one patients"/>
          <p:cNvGraphicFramePr>
            <a:graphicFrameLocks noChangeAspect="1"/>
          </p:cNvGraphicFramePr>
          <p:nvPr>
            <p:extLst>
              <p:ext uri="{D42A27DB-BD31-4B8C-83A1-F6EECF244321}">
                <p14:modId xmlns:p14="http://schemas.microsoft.com/office/powerpoint/2010/main" val="2958009978"/>
              </p:ext>
            </p:extLst>
          </p:nvPr>
        </p:nvGraphicFramePr>
        <p:xfrm>
          <a:off x="3515915" y="2919268"/>
          <a:ext cx="1818668" cy="387987"/>
        </p:xfrm>
        <a:graphic>
          <a:graphicData uri="http://schemas.openxmlformats.org/presentationml/2006/ole">
            <mc:AlternateContent xmlns:mc="http://schemas.openxmlformats.org/markup-compatibility/2006">
              <mc:Choice xmlns:v="urn:schemas-microsoft-com:vml" Requires="v">
                <p:oleObj name="Equation" r:id="rId2" imgW="952200" imgH="203040" progId="Equation.DSMT4">
                  <p:embed/>
                </p:oleObj>
              </mc:Choice>
              <mc:Fallback>
                <p:oleObj name="Equation" r:id="rId2" imgW="952200" imgH="203040" progId="Equation.DSMT4">
                  <p:embed/>
                  <p:pic>
                    <p:nvPicPr>
                      <p:cNvPr id="0" name=""/>
                      <p:cNvPicPr/>
                      <p:nvPr/>
                    </p:nvPicPr>
                    <p:blipFill>
                      <a:blip r:embed="rId3"/>
                      <a:stretch>
                        <a:fillRect/>
                      </a:stretch>
                    </p:blipFill>
                    <p:spPr>
                      <a:xfrm>
                        <a:off x="3515915" y="2919268"/>
                        <a:ext cx="1818668" cy="387987"/>
                      </a:xfrm>
                      <a:prstGeom prst="rect">
                        <a:avLst/>
                      </a:prstGeom>
                    </p:spPr>
                  </p:pic>
                </p:oleObj>
              </mc:Fallback>
            </mc:AlternateContent>
          </a:graphicData>
        </a:graphic>
      </p:graphicFrame>
    </p:spTree>
    <p:extLst>
      <p:ext uri="{BB962C8B-B14F-4D97-AF65-F5344CB8AC3E}">
        <p14:creationId xmlns:p14="http://schemas.microsoft.com/office/powerpoint/2010/main" val="7489722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A1187-DC3E-4167-98B9-695EEBA77A7A}"/>
              </a:ext>
            </a:extLst>
          </p:cNvPr>
          <p:cNvSpPr>
            <a:spLocks noGrp="1"/>
          </p:cNvSpPr>
          <p:nvPr>
            <p:ph type="title"/>
          </p:nvPr>
        </p:nvSpPr>
        <p:spPr/>
        <p:txBody>
          <a:bodyPr/>
          <a:lstStyle/>
          <a:p>
            <a:r>
              <a:rPr lang="en-US" dirty="0"/>
              <a:t>Laboratory Testing for V</a:t>
            </a:r>
            <a:r>
              <a:rPr lang="en-US" sz="100" dirty="0"/>
              <a:t> </a:t>
            </a:r>
            <a:r>
              <a:rPr lang="en-US" dirty="0"/>
              <a:t>W</a:t>
            </a:r>
            <a:r>
              <a:rPr lang="en-US" sz="100" dirty="0"/>
              <a:t> </a:t>
            </a:r>
            <a:r>
              <a:rPr lang="en-US" dirty="0"/>
              <a:t>F </a:t>
            </a:r>
            <a:r>
              <a:rPr lang="en-US" sz="2000" b="0" dirty="0"/>
              <a:t>(4 of 5)</a:t>
            </a:r>
          </a:p>
        </p:txBody>
      </p:sp>
      <p:sp>
        <p:nvSpPr>
          <p:cNvPr id="3" name="Content Placeholder 2">
            <a:extLst>
              <a:ext uri="{FF2B5EF4-FFF2-40B4-BE49-F238E27FC236}">
                <a16:creationId xmlns:a16="http://schemas.microsoft.com/office/drawing/2014/main" id="{12C50966-496E-4D88-ADDA-6100D6A6E6D1}"/>
              </a:ext>
            </a:extLst>
          </p:cNvPr>
          <p:cNvSpPr>
            <a:spLocks noGrp="1"/>
          </p:cNvSpPr>
          <p:nvPr>
            <p:ph sz="quarter" idx="13"/>
          </p:nvPr>
        </p:nvSpPr>
        <p:spPr>
          <a:xfrm>
            <a:off x="457200" y="1939489"/>
            <a:ext cx="8469086" cy="4752399"/>
          </a:xfrm>
        </p:spPr>
        <p:txBody>
          <a:bodyPr/>
          <a:lstStyle/>
          <a:p>
            <a:r>
              <a:rPr lang="en-US" altLang="en-US" dirty="0"/>
              <a:t>V</a:t>
            </a:r>
            <a:r>
              <a:rPr lang="en-US" altLang="en-US" sz="100" dirty="0"/>
              <a:t> </a:t>
            </a:r>
            <a:r>
              <a:rPr lang="en-US" altLang="en-US" dirty="0"/>
              <a:t>W</a:t>
            </a:r>
            <a:r>
              <a:rPr lang="en-US" altLang="en-US" sz="100" dirty="0"/>
              <a:t> </a:t>
            </a:r>
            <a:r>
              <a:rPr lang="en-US" altLang="en-US" dirty="0"/>
              <a:t>F:R</a:t>
            </a:r>
            <a:r>
              <a:rPr lang="en-US" altLang="en-US" sz="100" dirty="0"/>
              <a:t> </a:t>
            </a:r>
            <a:r>
              <a:rPr lang="en-US" altLang="en-US" dirty="0"/>
              <a:t>C</a:t>
            </a:r>
            <a:r>
              <a:rPr lang="en-US" altLang="en-US" sz="100" dirty="0"/>
              <a:t> </a:t>
            </a:r>
            <a:r>
              <a:rPr lang="en-US" altLang="en-US" dirty="0"/>
              <a:t>o assay (ristocetin cofactor assay)</a:t>
            </a:r>
          </a:p>
          <a:p>
            <a:pPr lvl="1"/>
            <a:r>
              <a:rPr lang="en-US" altLang="en-US" dirty="0"/>
              <a:t>In presence of ristocetin</a:t>
            </a:r>
          </a:p>
          <a:p>
            <a:pPr lvl="2"/>
            <a:r>
              <a:rPr lang="en-US" altLang="en-US" dirty="0"/>
              <a:t>V</a:t>
            </a:r>
            <a:r>
              <a:rPr lang="en-US" altLang="en-US" sz="100" dirty="0"/>
              <a:t> </a:t>
            </a:r>
            <a:r>
              <a:rPr lang="en-US" altLang="en-US" dirty="0"/>
              <a:t>W</a:t>
            </a:r>
            <a:r>
              <a:rPr lang="en-US" altLang="en-US" sz="100" dirty="0"/>
              <a:t> </a:t>
            </a:r>
            <a:r>
              <a:rPr lang="en-US" altLang="en-US" dirty="0"/>
              <a:t>F induces platelet agglutination</a:t>
            </a:r>
          </a:p>
          <a:p>
            <a:pPr lvl="2"/>
            <a:r>
              <a:rPr lang="en-US" altLang="en-US" dirty="0"/>
              <a:t>Measured using aggregometer, automated analyzer</a:t>
            </a:r>
          </a:p>
          <a:p>
            <a:pPr lvl="2"/>
            <a:r>
              <a:rPr lang="en-US" altLang="en-US" dirty="0"/>
              <a:t>Slope plotted versus percent V</a:t>
            </a:r>
            <a:r>
              <a:rPr lang="en-US" altLang="en-US" sz="100" dirty="0"/>
              <a:t> </a:t>
            </a:r>
            <a:r>
              <a:rPr lang="en-US" altLang="en-US" dirty="0"/>
              <a:t>W</a:t>
            </a:r>
            <a:r>
              <a:rPr lang="en-US" altLang="en-US" sz="100" dirty="0"/>
              <a:t> </a:t>
            </a:r>
            <a:r>
              <a:rPr lang="en-US" altLang="en-US" dirty="0"/>
              <a:t>F activity</a:t>
            </a:r>
          </a:p>
          <a:p>
            <a:pPr lvl="3"/>
            <a:r>
              <a:rPr lang="en-US" dirty="0"/>
              <a:t>Results extrapolated from a calibration curve</a:t>
            </a:r>
            <a:endParaRPr lang="en-US" altLang="en-US" dirty="0"/>
          </a:p>
        </p:txBody>
      </p:sp>
    </p:spTree>
    <p:extLst>
      <p:ext uri="{BB962C8B-B14F-4D97-AF65-F5344CB8AC3E}">
        <p14:creationId xmlns:p14="http://schemas.microsoft.com/office/powerpoint/2010/main" val="248360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F4DA-04C2-4321-8E97-4574FF8B1769}"/>
              </a:ext>
            </a:extLst>
          </p:cNvPr>
          <p:cNvSpPr>
            <a:spLocks noGrp="1"/>
          </p:cNvSpPr>
          <p:nvPr>
            <p:ph type="title"/>
          </p:nvPr>
        </p:nvSpPr>
        <p:spPr/>
        <p:txBody>
          <a:bodyPr/>
          <a:lstStyle/>
          <a:p>
            <a:r>
              <a:rPr lang="en-US" dirty="0"/>
              <a:t>Specimen Collection </a:t>
            </a:r>
            <a:r>
              <a:rPr lang="en-US" sz="2000" b="0" dirty="0"/>
              <a:t>(6 of 8)</a:t>
            </a:r>
          </a:p>
        </p:txBody>
      </p:sp>
      <p:sp>
        <p:nvSpPr>
          <p:cNvPr id="3" name="Content Placeholder 2">
            <a:extLst>
              <a:ext uri="{FF2B5EF4-FFF2-40B4-BE49-F238E27FC236}">
                <a16:creationId xmlns:a16="http://schemas.microsoft.com/office/drawing/2014/main" id="{A6AD8DCE-71D7-4F9A-BD02-44694F435B1A}"/>
              </a:ext>
            </a:extLst>
          </p:cNvPr>
          <p:cNvSpPr>
            <a:spLocks noGrp="1"/>
          </p:cNvSpPr>
          <p:nvPr>
            <p:ph sz="quarter" idx="13"/>
          </p:nvPr>
        </p:nvSpPr>
        <p:spPr>
          <a:xfrm>
            <a:off x="457200" y="1861126"/>
            <a:ext cx="8229600" cy="4434275"/>
          </a:xfrm>
        </p:spPr>
        <p:txBody>
          <a:bodyPr/>
          <a:lstStyle/>
          <a:p>
            <a:r>
              <a:rPr lang="en-US" altLang="en-US" dirty="0">
                <a:cs typeface="Calibri" panose="020F0502020204030204" pitchFamily="34" charset="0"/>
              </a:rPr>
              <a:t>Anticoagulant to blood ratio</a:t>
            </a:r>
          </a:p>
          <a:p>
            <a:pPr lvl="1"/>
            <a:r>
              <a:rPr lang="en-US" altLang="en-US" dirty="0">
                <a:cs typeface="Calibri" panose="020F0502020204030204" pitchFamily="34" charset="0"/>
              </a:rPr>
              <a:t>9:1 ratio critical for valid results</a:t>
            </a:r>
          </a:p>
          <a:p>
            <a:pPr lvl="2"/>
            <a:r>
              <a:rPr lang="en-US" altLang="en-US" dirty="0">
                <a:cs typeface="Calibri" panose="020F0502020204030204" pitchFamily="34" charset="0"/>
              </a:rPr>
              <a:t>If underfilled-↑ citrate, binds calcium in test procedure</a:t>
            </a:r>
          </a:p>
          <a:p>
            <a:pPr lvl="3"/>
            <a:r>
              <a:rPr lang="en-US" altLang="en-US" dirty="0">
                <a:cs typeface="Calibri" panose="020F0502020204030204" pitchFamily="34" charset="0"/>
              </a:rPr>
              <a:t>Falsely prolonged test results</a:t>
            </a:r>
          </a:p>
          <a:p>
            <a:pPr lvl="2"/>
            <a:r>
              <a:rPr lang="en-US" altLang="en-US" dirty="0">
                <a:cs typeface="Calibri" panose="020F0502020204030204" pitchFamily="34" charset="0"/>
              </a:rPr>
              <a:t>If overfilled-insufficient calcium bound</a:t>
            </a:r>
          </a:p>
          <a:p>
            <a:pPr lvl="3"/>
            <a:r>
              <a:rPr lang="en-US" altLang="en-US" dirty="0">
                <a:cs typeface="Calibri" panose="020F0502020204030204" pitchFamily="34" charset="0"/>
              </a:rPr>
              <a:t>Clotting can occur in tube</a:t>
            </a:r>
          </a:p>
          <a:p>
            <a:pPr lvl="3"/>
            <a:r>
              <a:rPr lang="en-US" altLang="en-US" dirty="0">
                <a:cs typeface="Calibri" panose="020F0502020204030204" pitchFamily="34" charset="0"/>
              </a:rPr>
              <a:t>Falsely prolonged results</a:t>
            </a:r>
          </a:p>
        </p:txBody>
      </p:sp>
    </p:spTree>
    <p:extLst>
      <p:ext uri="{BB962C8B-B14F-4D97-AF65-F5344CB8AC3E}">
        <p14:creationId xmlns:p14="http://schemas.microsoft.com/office/powerpoint/2010/main" val="28532917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A1187-DC3E-4167-98B9-695EEBA77A7A}"/>
              </a:ext>
            </a:extLst>
          </p:cNvPr>
          <p:cNvSpPr>
            <a:spLocks noGrp="1"/>
          </p:cNvSpPr>
          <p:nvPr>
            <p:ph type="title"/>
          </p:nvPr>
        </p:nvSpPr>
        <p:spPr/>
        <p:txBody>
          <a:bodyPr/>
          <a:lstStyle/>
          <a:p>
            <a:r>
              <a:rPr lang="en-US" dirty="0"/>
              <a:t>Laboratory Testing for V</a:t>
            </a:r>
            <a:r>
              <a:rPr lang="en-US" sz="100" dirty="0"/>
              <a:t> </a:t>
            </a:r>
            <a:r>
              <a:rPr lang="en-US" dirty="0"/>
              <a:t>W</a:t>
            </a:r>
            <a:r>
              <a:rPr lang="en-US" sz="100" dirty="0"/>
              <a:t> </a:t>
            </a:r>
            <a:r>
              <a:rPr lang="en-US" dirty="0"/>
              <a:t>F </a:t>
            </a:r>
            <a:r>
              <a:rPr lang="en-US" sz="2000" b="0" dirty="0"/>
              <a:t>(5 of 5)</a:t>
            </a:r>
          </a:p>
        </p:txBody>
      </p:sp>
      <p:sp>
        <p:nvSpPr>
          <p:cNvPr id="3" name="Content Placeholder 2">
            <a:extLst>
              <a:ext uri="{FF2B5EF4-FFF2-40B4-BE49-F238E27FC236}">
                <a16:creationId xmlns:a16="http://schemas.microsoft.com/office/drawing/2014/main" id="{12C50966-496E-4D88-ADDA-6100D6A6E6D1}"/>
              </a:ext>
            </a:extLst>
          </p:cNvPr>
          <p:cNvSpPr>
            <a:spLocks noGrp="1"/>
          </p:cNvSpPr>
          <p:nvPr>
            <p:ph sz="quarter" idx="13"/>
          </p:nvPr>
        </p:nvSpPr>
        <p:spPr>
          <a:xfrm>
            <a:off x="457199" y="1920393"/>
            <a:ext cx="8612155" cy="4873503"/>
          </a:xfrm>
        </p:spPr>
        <p:txBody>
          <a:bodyPr/>
          <a:lstStyle/>
          <a:p>
            <a:r>
              <a:rPr lang="en-US" altLang="en-US" dirty="0"/>
              <a:t>V</a:t>
            </a:r>
            <a:r>
              <a:rPr lang="en-US" altLang="en-US" sz="100" dirty="0"/>
              <a:t> </a:t>
            </a:r>
            <a:r>
              <a:rPr lang="en-US" altLang="en-US" dirty="0"/>
              <a:t>W</a:t>
            </a:r>
            <a:r>
              <a:rPr lang="en-US" altLang="en-US" sz="100" dirty="0"/>
              <a:t> </a:t>
            </a:r>
            <a:r>
              <a:rPr lang="en-US" altLang="en-US" dirty="0"/>
              <a:t>F:A</a:t>
            </a:r>
            <a:r>
              <a:rPr lang="en-US" altLang="en-US" sz="100" dirty="0"/>
              <a:t> </a:t>
            </a:r>
            <a:r>
              <a:rPr lang="en-US" altLang="en-US" dirty="0"/>
              <a:t>g</a:t>
            </a:r>
          </a:p>
          <a:p>
            <a:pPr lvl="1"/>
            <a:r>
              <a:rPr lang="en-US" altLang="en-US" dirty="0"/>
              <a:t>E</a:t>
            </a:r>
            <a:r>
              <a:rPr lang="en-US" altLang="en-US" sz="100" dirty="0"/>
              <a:t> </a:t>
            </a:r>
            <a:r>
              <a:rPr lang="en-US" altLang="en-US" dirty="0"/>
              <a:t>L</a:t>
            </a:r>
            <a:r>
              <a:rPr lang="en-US" altLang="en-US" sz="100" dirty="0"/>
              <a:t> </a:t>
            </a:r>
            <a:r>
              <a:rPr lang="en-US" altLang="en-US" dirty="0"/>
              <a:t>I</a:t>
            </a:r>
            <a:r>
              <a:rPr lang="en-US" altLang="en-US" sz="100" dirty="0"/>
              <a:t> </a:t>
            </a:r>
            <a:r>
              <a:rPr lang="en-US" altLang="en-US" dirty="0"/>
              <a:t>S</a:t>
            </a:r>
            <a:r>
              <a:rPr lang="en-US" altLang="en-US" sz="100" dirty="0"/>
              <a:t> </a:t>
            </a:r>
            <a:r>
              <a:rPr lang="en-US" altLang="en-US" dirty="0"/>
              <a:t>A assay</a:t>
            </a:r>
          </a:p>
          <a:p>
            <a:pPr lvl="1"/>
            <a:r>
              <a:rPr lang="en-US" altLang="en-US" dirty="0"/>
              <a:t>Rapid methods</a:t>
            </a:r>
          </a:p>
          <a:p>
            <a:pPr lvl="2"/>
            <a:r>
              <a:rPr lang="en-US" altLang="en-US" dirty="0"/>
              <a:t>Automated, immunoturbidimetric assays</a:t>
            </a:r>
          </a:p>
          <a:p>
            <a:pPr lvl="1"/>
            <a:r>
              <a:rPr lang="en-US" altLang="en-US" dirty="0"/>
              <a:t>Latex immunoassay (L</a:t>
            </a:r>
            <a:r>
              <a:rPr lang="en-US" altLang="en-US" sz="100" dirty="0"/>
              <a:t> </a:t>
            </a:r>
            <a:r>
              <a:rPr lang="en-US" altLang="en-US" dirty="0"/>
              <a:t>I</a:t>
            </a:r>
            <a:r>
              <a:rPr lang="en-US" altLang="en-US" sz="100" dirty="0"/>
              <a:t> </a:t>
            </a:r>
            <a:r>
              <a:rPr lang="en-US" altLang="en-US" dirty="0"/>
              <a:t>A) test procedure</a:t>
            </a:r>
          </a:p>
          <a:p>
            <a:pPr lvl="2"/>
            <a:r>
              <a:rPr lang="en-US" altLang="en-US" dirty="0"/>
              <a:t>Microlatex particles coated with rabbit antihuman V</a:t>
            </a:r>
            <a:r>
              <a:rPr lang="en-US" altLang="en-US" sz="100" dirty="0"/>
              <a:t> </a:t>
            </a:r>
            <a:r>
              <a:rPr lang="en-US" altLang="en-US" dirty="0"/>
              <a:t>W</a:t>
            </a:r>
            <a:r>
              <a:rPr lang="en-US" altLang="en-US" sz="100" dirty="0"/>
              <a:t> </a:t>
            </a:r>
            <a:r>
              <a:rPr lang="en-US" altLang="en-US" dirty="0"/>
              <a:t>F antibodies</a:t>
            </a:r>
          </a:p>
          <a:p>
            <a:pPr lvl="2"/>
            <a:r>
              <a:rPr lang="en-US" altLang="en-US" dirty="0"/>
              <a:t>Produces agglutination when mixed with plasma containing V</a:t>
            </a:r>
            <a:r>
              <a:rPr lang="en-US" altLang="en-US" sz="100" dirty="0"/>
              <a:t> </a:t>
            </a:r>
            <a:r>
              <a:rPr lang="en-US" altLang="en-US" dirty="0"/>
              <a:t>W</a:t>
            </a:r>
            <a:r>
              <a:rPr lang="en-US" altLang="en-US" sz="100" dirty="0"/>
              <a:t> </a:t>
            </a:r>
            <a:r>
              <a:rPr lang="en-US" altLang="en-US" dirty="0"/>
              <a:t>F</a:t>
            </a:r>
          </a:p>
          <a:p>
            <a:pPr lvl="2"/>
            <a:r>
              <a:rPr lang="en-US" altLang="en-US" dirty="0"/>
              <a:t>Extent of agglutination (turbidity) correlates to the level of V</a:t>
            </a:r>
            <a:r>
              <a:rPr lang="en-US" altLang="en-US" sz="100" dirty="0"/>
              <a:t> </a:t>
            </a:r>
            <a:r>
              <a:rPr lang="en-US" altLang="en-US" dirty="0"/>
              <a:t>W</a:t>
            </a:r>
            <a:r>
              <a:rPr lang="en-US" altLang="en-US" sz="100" dirty="0"/>
              <a:t> </a:t>
            </a:r>
            <a:r>
              <a:rPr lang="en-US" altLang="en-US" dirty="0"/>
              <a:t>F:A</a:t>
            </a:r>
            <a:r>
              <a:rPr lang="en-US" altLang="en-US" sz="100" dirty="0"/>
              <a:t> </a:t>
            </a:r>
            <a:r>
              <a:rPr lang="en-US" altLang="en-US" dirty="0"/>
              <a:t>g present in the citrated plasma sample</a:t>
            </a:r>
          </a:p>
        </p:txBody>
      </p:sp>
    </p:spTree>
    <p:extLst>
      <p:ext uri="{BB962C8B-B14F-4D97-AF65-F5344CB8AC3E}">
        <p14:creationId xmlns:p14="http://schemas.microsoft.com/office/powerpoint/2010/main" val="42199853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4BDB6-8F4B-4080-995A-260E5FA19BEC}"/>
              </a:ext>
            </a:extLst>
          </p:cNvPr>
          <p:cNvSpPr>
            <a:spLocks noGrp="1"/>
          </p:cNvSpPr>
          <p:nvPr>
            <p:ph type="title"/>
          </p:nvPr>
        </p:nvSpPr>
        <p:spPr/>
        <p:txBody>
          <a:bodyPr/>
          <a:lstStyle/>
          <a:p>
            <a:r>
              <a:rPr lang="en-US" dirty="0"/>
              <a:t>V</a:t>
            </a:r>
            <a:r>
              <a:rPr lang="en-US" sz="100" dirty="0"/>
              <a:t> </a:t>
            </a:r>
            <a:r>
              <a:rPr lang="en-US" dirty="0"/>
              <a:t>W</a:t>
            </a:r>
            <a:r>
              <a:rPr lang="en-US" sz="100" dirty="0"/>
              <a:t> </a:t>
            </a:r>
            <a:r>
              <a:rPr lang="en-US" dirty="0"/>
              <a:t>F Multimer Analysis</a:t>
            </a:r>
          </a:p>
        </p:txBody>
      </p:sp>
      <p:sp>
        <p:nvSpPr>
          <p:cNvPr id="3" name="Content Placeholder 2">
            <a:extLst>
              <a:ext uri="{FF2B5EF4-FFF2-40B4-BE49-F238E27FC236}">
                <a16:creationId xmlns:a16="http://schemas.microsoft.com/office/drawing/2014/main" id="{FDC9DDC8-B6A0-4827-AD0A-254F560394BB}"/>
              </a:ext>
            </a:extLst>
          </p:cNvPr>
          <p:cNvSpPr>
            <a:spLocks noGrp="1"/>
          </p:cNvSpPr>
          <p:nvPr>
            <p:ph sz="quarter" idx="13"/>
          </p:nvPr>
        </p:nvSpPr>
        <p:spPr>
          <a:xfrm>
            <a:off x="457200" y="1937326"/>
            <a:ext cx="8229600" cy="4434275"/>
          </a:xfrm>
        </p:spPr>
        <p:txBody>
          <a:bodyPr/>
          <a:lstStyle/>
          <a:p>
            <a:r>
              <a:rPr lang="en-US" altLang="en-US" dirty="0">
                <a:cs typeface="Calibri" panose="020F0502020204030204" pitchFamily="34" charset="0"/>
              </a:rPr>
              <a:t>Determine correct disease subtype</a:t>
            </a:r>
          </a:p>
          <a:p>
            <a:pPr lvl="1"/>
            <a:r>
              <a:rPr lang="en-US" altLang="en-US" dirty="0">
                <a:cs typeface="Calibri" panose="020F0502020204030204" pitchFamily="34" charset="0"/>
              </a:rPr>
              <a:t>Plasma electrophoresis</a:t>
            </a:r>
          </a:p>
          <a:p>
            <a:pPr lvl="2"/>
            <a:r>
              <a:rPr lang="en-US" altLang="en-US" dirty="0">
                <a:cs typeface="Calibri" panose="020F0502020204030204" pitchFamily="34" charset="0"/>
              </a:rPr>
              <a:t>Low concentration of agarose (0.65%)</a:t>
            </a:r>
          </a:p>
          <a:p>
            <a:pPr lvl="2"/>
            <a:r>
              <a:rPr lang="en-US" altLang="en-US" dirty="0">
                <a:cs typeface="Calibri" panose="020F0502020204030204" pitchFamily="34" charset="0"/>
              </a:rPr>
              <a:t>Staining with radiolabeled A</a:t>
            </a:r>
            <a:r>
              <a:rPr lang="en-US" altLang="en-US" sz="100" dirty="0">
                <a:cs typeface="Calibri" panose="020F0502020204030204" pitchFamily="34" charset="0"/>
              </a:rPr>
              <a:t> </a:t>
            </a:r>
            <a:r>
              <a:rPr lang="en-US" altLang="en-US" dirty="0">
                <a:cs typeface="Calibri" panose="020F0502020204030204" pitchFamily="34" charset="0"/>
              </a:rPr>
              <a:t>b to V</a:t>
            </a:r>
            <a:r>
              <a:rPr lang="en-US" altLang="en-US" sz="100" dirty="0">
                <a:cs typeface="Calibri" panose="020F0502020204030204" pitchFamily="34" charset="0"/>
              </a:rPr>
              <a:t> </a:t>
            </a:r>
            <a:r>
              <a:rPr lang="en-US" altLang="en-US" dirty="0">
                <a:cs typeface="Calibri" panose="020F0502020204030204" pitchFamily="34" charset="0"/>
              </a:rPr>
              <a:t>W</a:t>
            </a:r>
            <a:r>
              <a:rPr lang="en-US" altLang="en-US" sz="100" dirty="0">
                <a:cs typeface="Calibri" panose="020F0502020204030204" pitchFamily="34" charset="0"/>
              </a:rPr>
              <a:t> </a:t>
            </a:r>
            <a:r>
              <a:rPr lang="en-US" altLang="en-US" dirty="0">
                <a:cs typeface="Calibri" panose="020F0502020204030204" pitchFamily="34" charset="0"/>
              </a:rPr>
              <a:t>F or</a:t>
            </a:r>
          </a:p>
          <a:p>
            <a:pPr lvl="2"/>
            <a:r>
              <a:rPr lang="en-US" altLang="en-US" dirty="0">
                <a:cs typeface="Calibri" panose="020F0502020204030204" pitchFamily="34" charset="0"/>
              </a:rPr>
              <a:t>S</a:t>
            </a:r>
            <a:r>
              <a:rPr lang="en-US" altLang="en-US" sz="100" dirty="0">
                <a:cs typeface="Calibri" panose="020F0502020204030204" pitchFamily="34" charset="0"/>
              </a:rPr>
              <a:t> </a:t>
            </a:r>
            <a:r>
              <a:rPr lang="en-US" altLang="en-US" dirty="0">
                <a:cs typeface="Calibri" panose="020F0502020204030204" pitchFamily="34" charset="0"/>
              </a:rPr>
              <a:t>D</a:t>
            </a:r>
            <a:r>
              <a:rPr lang="en-US" altLang="en-US" sz="100" dirty="0">
                <a:cs typeface="Calibri" panose="020F0502020204030204" pitchFamily="34" charset="0"/>
              </a:rPr>
              <a:t> </a:t>
            </a:r>
            <a:r>
              <a:rPr lang="en-US" altLang="en-US" dirty="0">
                <a:cs typeface="Calibri" panose="020F0502020204030204" pitchFamily="34" charset="0"/>
              </a:rPr>
              <a:t>S-P</a:t>
            </a:r>
            <a:r>
              <a:rPr lang="en-US" altLang="en-US" sz="100" dirty="0">
                <a:cs typeface="Calibri" panose="020F0502020204030204" pitchFamily="34" charset="0"/>
              </a:rPr>
              <a:t> </a:t>
            </a:r>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G</a:t>
            </a:r>
            <a:r>
              <a:rPr lang="en-US" altLang="en-US" sz="100" dirty="0">
                <a:cs typeface="Calibri" panose="020F0502020204030204" pitchFamily="34" charset="0"/>
              </a:rPr>
              <a:t> </a:t>
            </a:r>
            <a:r>
              <a:rPr lang="en-US" altLang="en-US" dirty="0">
                <a:cs typeface="Calibri" panose="020F0502020204030204" pitchFamily="34" charset="0"/>
              </a:rPr>
              <a:t>E</a:t>
            </a:r>
          </a:p>
          <a:p>
            <a:pPr lvl="1"/>
            <a:r>
              <a:rPr lang="en-US" altLang="en-US" dirty="0">
                <a:cs typeface="Calibri" panose="020F0502020204030204" pitchFamily="34" charset="0"/>
              </a:rPr>
              <a:t>Also useful for diagnosing T</a:t>
            </a:r>
            <a:r>
              <a:rPr lang="en-US" altLang="en-US" sz="100" dirty="0">
                <a:cs typeface="Calibri" panose="020F0502020204030204" pitchFamily="34" charset="0"/>
              </a:rPr>
              <a:t> </a:t>
            </a:r>
            <a:r>
              <a:rPr lang="en-US" altLang="en-US" dirty="0" err="1">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P</a:t>
            </a:r>
          </a:p>
          <a:p>
            <a:pPr lvl="2"/>
            <a:r>
              <a:rPr lang="en-US" altLang="en-US" dirty="0">
                <a:cs typeface="Calibri" panose="020F0502020204030204" pitchFamily="34" charset="0"/>
              </a:rPr>
              <a:t>Presence of U</a:t>
            </a:r>
            <a:r>
              <a:rPr lang="en-US" altLang="en-US" sz="100" dirty="0">
                <a:cs typeface="Calibri" panose="020F0502020204030204" pitchFamily="34" charset="0"/>
              </a:rPr>
              <a:t> </a:t>
            </a:r>
            <a:r>
              <a:rPr lang="en-US" altLang="en-US" dirty="0">
                <a:cs typeface="Calibri" panose="020F0502020204030204" pitchFamily="34" charset="0"/>
              </a:rPr>
              <a:t>L-V</a:t>
            </a:r>
            <a:r>
              <a:rPr lang="en-US" altLang="en-US" sz="100" dirty="0">
                <a:cs typeface="Calibri" panose="020F0502020204030204" pitchFamily="34" charset="0"/>
              </a:rPr>
              <a:t> </a:t>
            </a:r>
            <a:r>
              <a:rPr lang="en-US" altLang="en-US" dirty="0">
                <a:cs typeface="Calibri" panose="020F0502020204030204" pitchFamily="34" charset="0"/>
              </a:rPr>
              <a:t>W</a:t>
            </a:r>
            <a:r>
              <a:rPr lang="en-US" altLang="en-US" sz="100" dirty="0">
                <a:cs typeface="Calibri" panose="020F0502020204030204" pitchFamily="34" charset="0"/>
              </a:rPr>
              <a:t> </a:t>
            </a:r>
            <a:r>
              <a:rPr lang="en-US" altLang="en-US" dirty="0">
                <a:cs typeface="Calibri" panose="020F0502020204030204" pitchFamily="34" charset="0"/>
              </a:rPr>
              <a:t>F multimers indicates decreased A</a:t>
            </a:r>
            <a:r>
              <a:rPr lang="en-US" altLang="en-US" sz="100" dirty="0">
                <a:cs typeface="Calibri" panose="020F0502020204030204" pitchFamily="34" charset="0"/>
              </a:rPr>
              <a:t> </a:t>
            </a:r>
            <a:r>
              <a:rPr lang="en-US" altLang="en-US" dirty="0">
                <a:cs typeface="Calibri" panose="020F0502020204030204" pitchFamily="34" charset="0"/>
              </a:rPr>
              <a:t>D</a:t>
            </a:r>
            <a:r>
              <a:rPr lang="en-US" altLang="en-US" sz="100" dirty="0">
                <a:cs typeface="Calibri" panose="020F0502020204030204" pitchFamily="34" charset="0"/>
              </a:rPr>
              <a:t> </a:t>
            </a:r>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M</a:t>
            </a:r>
            <a:r>
              <a:rPr lang="en-US" altLang="en-US" sz="100" dirty="0">
                <a:cs typeface="Calibri" panose="020F0502020204030204" pitchFamily="34" charset="0"/>
              </a:rPr>
              <a:t> </a:t>
            </a:r>
            <a:r>
              <a:rPr lang="en-US" altLang="en-US" dirty="0">
                <a:cs typeface="Calibri" panose="020F0502020204030204" pitchFamily="34" charset="0"/>
              </a:rPr>
              <a:t>T S-13 activity</a:t>
            </a:r>
          </a:p>
          <a:p>
            <a:pPr lvl="1"/>
            <a:r>
              <a:rPr lang="en-US" altLang="en-US" dirty="0">
                <a:cs typeface="Calibri" panose="020F0502020204030204" pitchFamily="34" charset="0"/>
              </a:rPr>
              <a:t>Performed in specialized reference labs or coagulation centers</a:t>
            </a:r>
          </a:p>
        </p:txBody>
      </p:sp>
    </p:spTree>
    <p:extLst>
      <p:ext uri="{BB962C8B-B14F-4D97-AF65-F5344CB8AC3E}">
        <p14:creationId xmlns:p14="http://schemas.microsoft.com/office/powerpoint/2010/main" val="29240464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CA62D-86FC-49E5-B05F-3C6C9517891F}"/>
              </a:ext>
            </a:extLst>
          </p:cNvPr>
          <p:cNvSpPr>
            <a:spLocks noGrp="1"/>
          </p:cNvSpPr>
          <p:nvPr>
            <p:ph type="title"/>
          </p:nvPr>
        </p:nvSpPr>
        <p:spPr/>
        <p:txBody>
          <a:bodyPr/>
          <a:lstStyle/>
          <a:p>
            <a:r>
              <a:rPr lang="en-US" dirty="0"/>
              <a:t>Collagen-Binding Assays for V</a:t>
            </a:r>
            <a:r>
              <a:rPr lang="en-US" sz="100" dirty="0"/>
              <a:t> </a:t>
            </a:r>
            <a:r>
              <a:rPr lang="en-US" dirty="0"/>
              <a:t>W</a:t>
            </a:r>
            <a:r>
              <a:rPr lang="en-US" sz="100" dirty="0"/>
              <a:t> </a:t>
            </a:r>
            <a:r>
              <a:rPr lang="en-US" dirty="0"/>
              <a:t>D</a:t>
            </a:r>
          </a:p>
        </p:txBody>
      </p:sp>
      <p:sp>
        <p:nvSpPr>
          <p:cNvPr id="3" name="Content Placeholder 2">
            <a:extLst>
              <a:ext uri="{FF2B5EF4-FFF2-40B4-BE49-F238E27FC236}">
                <a16:creationId xmlns:a16="http://schemas.microsoft.com/office/drawing/2014/main" id="{8DF66582-AAB2-422F-9216-1D80078DFD56}"/>
              </a:ext>
            </a:extLst>
          </p:cNvPr>
          <p:cNvSpPr>
            <a:spLocks noGrp="1"/>
          </p:cNvSpPr>
          <p:nvPr>
            <p:ph sz="quarter" idx="13"/>
          </p:nvPr>
        </p:nvSpPr>
        <p:spPr>
          <a:xfrm>
            <a:off x="457200" y="1869593"/>
            <a:ext cx="8469086" cy="4434275"/>
          </a:xfrm>
        </p:spPr>
        <p:txBody>
          <a:bodyPr/>
          <a:lstStyle/>
          <a:p>
            <a:r>
              <a:rPr lang="en-US" altLang="en-US" dirty="0">
                <a:cs typeface="Calibri" panose="020F0502020204030204" pitchFamily="34" charset="0"/>
              </a:rPr>
              <a:t>Specialized assays</a:t>
            </a:r>
          </a:p>
          <a:p>
            <a:pPr lvl="1"/>
            <a:r>
              <a:rPr lang="en-US" altLang="en-US" dirty="0">
                <a:cs typeface="Calibri" panose="020F0502020204030204" pitchFamily="34" charset="0"/>
              </a:rPr>
              <a:t>Differentiate V</a:t>
            </a:r>
            <a:r>
              <a:rPr lang="en-US" altLang="en-US" sz="100" dirty="0">
                <a:cs typeface="Calibri" panose="020F0502020204030204" pitchFamily="34" charset="0"/>
              </a:rPr>
              <a:t> </a:t>
            </a:r>
            <a:r>
              <a:rPr lang="en-US" altLang="en-US" dirty="0">
                <a:cs typeface="Calibri" panose="020F0502020204030204" pitchFamily="34" charset="0"/>
              </a:rPr>
              <a:t>W</a:t>
            </a:r>
            <a:r>
              <a:rPr lang="en-US" altLang="en-US" sz="100" dirty="0">
                <a:cs typeface="Calibri" panose="020F0502020204030204" pitchFamily="34" charset="0"/>
              </a:rPr>
              <a:t> </a:t>
            </a:r>
            <a:r>
              <a:rPr lang="en-US" altLang="en-US" dirty="0">
                <a:cs typeface="Calibri" panose="020F0502020204030204" pitchFamily="34" charset="0"/>
              </a:rPr>
              <a:t>D type 2A and 2B from 2M</a:t>
            </a:r>
          </a:p>
          <a:p>
            <a:pPr lvl="1"/>
            <a:r>
              <a:rPr lang="en-US" altLang="en-US" dirty="0">
                <a:cs typeface="Calibri" panose="020F0502020204030204" pitchFamily="34" charset="0"/>
              </a:rPr>
              <a:t>Perform both collagen-binding assays and V</a:t>
            </a:r>
            <a:r>
              <a:rPr lang="en-US" altLang="en-US" sz="100" dirty="0">
                <a:cs typeface="Calibri" panose="020F0502020204030204" pitchFamily="34" charset="0"/>
              </a:rPr>
              <a:t> </a:t>
            </a:r>
            <a:r>
              <a:rPr lang="en-US" altLang="en-US" dirty="0">
                <a:cs typeface="Calibri" panose="020F0502020204030204" pitchFamily="34" charset="0"/>
              </a:rPr>
              <a:t>W</a:t>
            </a:r>
            <a:r>
              <a:rPr lang="en-US" altLang="en-US" sz="100" dirty="0">
                <a:cs typeface="Calibri" panose="020F0502020204030204" pitchFamily="34" charset="0"/>
              </a:rPr>
              <a:t> </a:t>
            </a:r>
            <a:r>
              <a:rPr lang="en-US" altLang="en-US" dirty="0">
                <a:cs typeface="Calibri" panose="020F0502020204030204" pitchFamily="34" charset="0"/>
              </a:rPr>
              <a:t>F:R</a:t>
            </a:r>
            <a:r>
              <a:rPr lang="en-US" altLang="en-US" sz="100" dirty="0">
                <a:cs typeface="Calibri" panose="020F0502020204030204" pitchFamily="34" charset="0"/>
              </a:rPr>
              <a:t> </a:t>
            </a:r>
            <a:r>
              <a:rPr lang="en-US" altLang="en-US" dirty="0">
                <a:cs typeface="Calibri" panose="020F0502020204030204" pitchFamily="34" charset="0"/>
              </a:rPr>
              <a:t>C</a:t>
            </a:r>
            <a:r>
              <a:rPr lang="en-US" altLang="en-US" sz="100" dirty="0">
                <a:cs typeface="Calibri" panose="020F0502020204030204" pitchFamily="34" charset="0"/>
              </a:rPr>
              <a:t> </a:t>
            </a:r>
            <a:r>
              <a:rPr lang="en-US" altLang="en-US" dirty="0">
                <a:cs typeface="Calibri" panose="020F0502020204030204" pitchFamily="34" charset="0"/>
              </a:rPr>
              <a:t>o assays</a:t>
            </a:r>
          </a:p>
          <a:p>
            <a:pPr lvl="2"/>
            <a:r>
              <a:rPr lang="en-US" altLang="en-US" dirty="0">
                <a:cs typeface="Calibri" panose="020F0502020204030204" pitchFamily="34" charset="0"/>
              </a:rPr>
              <a:t>Increases ability to differentiate V</a:t>
            </a:r>
            <a:r>
              <a:rPr lang="en-US" altLang="en-US" sz="100" dirty="0">
                <a:cs typeface="Calibri" panose="020F0502020204030204" pitchFamily="34" charset="0"/>
              </a:rPr>
              <a:t> </a:t>
            </a:r>
            <a:r>
              <a:rPr lang="en-US" altLang="en-US" dirty="0">
                <a:cs typeface="Calibri" panose="020F0502020204030204" pitchFamily="34" charset="0"/>
              </a:rPr>
              <a:t>W</a:t>
            </a:r>
            <a:r>
              <a:rPr lang="en-US" altLang="en-US" sz="100" dirty="0">
                <a:cs typeface="Calibri" panose="020F0502020204030204" pitchFamily="34" charset="0"/>
              </a:rPr>
              <a:t> </a:t>
            </a:r>
            <a:r>
              <a:rPr lang="en-US" altLang="en-US" dirty="0">
                <a:cs typeface="Calibri" panose="020F0502020204030204" pitchFamily="34" charset="0"/>
              </a:rPr>
              <a:t>D type 2 variants</a:t>
            </a:r>
          </a:p>
          <a:p>
            <a:pPr lvl="3"/>
            <a:r>
              <a:rPr lang="en-US" altLang="en-US" dirty="0">
                <a:cs typeface="Calibri" panose="020F0502020204030204" pitchFamily="34" charset="0"/>
              </a:rPr>
              <a:t>Only 2A and 2B have abnormal V</a:t>
            </a:r>
            <a:r>
              <a:rPr lang="en-US" altLang="en-US" sz="100" dirty="0">
                <a:cs typeface="Calibri" panose="020F0502020204030204" pitchFamily="34" charset="0"/>
              </a:rPr>
              <a:t> </a:t>
            </a:r>
            <a:r>
              <a:rPr lang="en-US" altLang="en-US" dirty="0">
                <a:cs typeface="Calibri" panose="020F0502020204030204" pitchFamily="34" charset="0"/>
              </a:rPr>
              <a:t>W</a:t>
            </a:r>
            <a:r>
              <a:rPr lang="en-US" altLang="en-US" sz="100" dirty="0">
                <a:cs typeface="Calibri" panose="020F0502020204030204" pitchFamily="34" charset="0"/>
              </a:rPr>
              <a:t> </a:t>
            </a:r>
            <a:r>
              <a:rPr lang="en-US" altLang="en-US" dirty="0">
                <a:cs typeface="Calibri" panose="020F0502020204030204" pitchFamily="34" charset="0"/>
              </a:rPr>
              <a:t>F:C</a:t>
            </a:r>
            <a:r>
              <a:rPr lang="en-US" altLang="en-US" sz="100" dirty="0">
                <a:cs typeface="Calibri" panose="020F0502020204030204" pitchFamily="34" charset="0"/>
              </a:rPr>
              <a:t> </a:t>
            </a:r>
            <a:r>
              <a:rPr lang="en-US" altLang="en-US" dirty="0">
                <a:cs typeface="Calibri" panose="020F0502020204030204" pitchFamily="34" charset="0"/>
              </a:rPr>
              <a:t>B</a:t>
            </a:r>
          </a:p>
        </p:txBody>
      </p:sp>
    </p:spTree>
    <p:extLst>
      <p:ext uri="{BB962C8B-B14F-4D97-AF65-F5344CB8AC3E}">
        <p14:creationId xmlns:p14="http://schemas.microsoft.com/office/powerpoint/2010/main" val="26220184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844343-9BBD-41A0-8DF2-9BB3E534C84E}"/>
              </a:ext>
            </a:extLst>
          </p:cNvPr>
          <p:cNvSpPr>
            <a:spLocks noGrp="1"/>
          </p:cNvSpPr>
          <p:nvPr>
            <p:ph type="title"/>
          </p:nvPr>
        </p:nvSpPr>
        <p:spPr/>
        <p:txBody>
          <a:bodyPr/>
          <a:lstStyle/>
          <a:p>
            <a:r>
              <a:rPr lang="en-US" dirty="0"/>
              <a:t>A</a:t>
            </a:r>
            <a:r>
              <a:rPr lang="en-US" sz="100" dirty="0"/>
              <a:t> </a:t>
            </a:r>
            <a:r>
              <a:rPr lang="en-US" dirty="0"/>
              <a:t>D</a:t>
            </a:r>
            <a:r>
              <a:rPr lang="en-US" sz="100" dirty="0"/>
              <a:t> </a:t>
            </a:r>
            <a:r>
              <a:rPr lang="en-US" dirty="0"/>
              <a:t>A</a:t>
            </a:r>
            <a:r>
              <a:rPr lang="en-US" sz="100" dirty="0"/>
              <a:t> </a:t>
            </a:r>
            <a:r>
              <a:rPr lang="en-US" dirty="0"/>
              <a:t>M</a:t>
            </a:r>
            <a:r>
              <a:rPr lang="en-US" sz="100" dirty="0"/>
              <a:t> </a:t>
            </a:r>
            <a:r>
              <a:rPr lang="en-US" dirty="0"/>
              <a:t>T</a:t>
            </a:r>
            <a:r>
              <a:rPr lang="en-US" sz="100" dirty="0"/>
              <a:t> </a:t>
            </a:r>
            <a:r>
              <a:rPr lang="en-US" dirty="0"/>
              <a:t>S-13</a:t>
            </a:r>
          </a:p>
        </p:txBody>
      </p:sp>
      <p:sp>
        <p:nvSpPr>
          <p:cNvPr id="6" name="Content Placeholder 5">
            <a:extLst>
              <a:ext uri="{FF2B5EF4-FFF2-40B4-BE49-F238E27FC236}">
                <a16:creationId xmlns:a16="http://schemas.microsoft.com/office/drawing/2014/main" id="{7A8AC7BD-8DC2-4636-AFA0-0A2D76F68E4E}"/>
              </a:ext>
            </a:extLst>
          </p:cNvPr>
          <p:cNvSpPr>
            <a:spLocks noGrp="1"/>
          </p:cNvSpPr>
          <p:nvPr>
            <p:ph sz="quarter" idx="13"/>
          </p:nvPr>
        </p:nvSpPr>
        <p:spPr>
          <a:xfrm>
            <a:off x="457200" y="1852660"/>
            <a:ext cx="7808259" cy="4434275"/>
          </a:xfrm>
        </p:spPr>
        <p:txBody>
          <a:bodyPr/>
          <a:lstStyle/>
          <a:p>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W</a:t>
            </a:r>
            <a:r>
              <a:rPr lang="en-US" altLang="en-US" sz="100" dirty="0">
                <a:cs typeface="Calibri" panose="020F0502020204030204" pitchFamily="34" charset="0"/>
              </a:rPr>
              <a:t> </a:t>
            </a:r>
            <a:r>
              <a:rPr lang="en-US" altLang="en-US" dirty="0">
                <a:cs typeface="Calibri" panose="020F0502020204030204" pitchFamily="34" charset="0"/>
              </a:rPr>
              <a:t>F-cleaving protease</a:t>
            </a:r>
          </a:p>
          <a:p>
            <a:pPr lvl="1"/>
            <a:r>
              <a:rPr lang="en-US" altLang="en-US" dirty="0">
                <a:cs typeface="Calibri" panose="020F0502020204030204" pitchFamily="34" charset="0"/>
              </a:rPr>
              <a:t>Methodologies</a:t>
            </a:r>
          </a:p>
          <a:p>
            <a:pPr lvl="2"/>
            <a:r>
              <a:rPr lang="en-US" altLang="en-US" dirty="0">
                <a:cs typeface="Calibri" panose="020F0502020204030204" pitchFamily="34" charset="0"/>
              </a:rPr>
              <a:t>E</a:t>
            </a:r>
            <a:r>
              <a:rPr lang="en-US" altLang="en-US" sz="100" dirty="0">
                <a:cs typeface="Calibri" panose="020F0502020204030204" pitchFamily="34" charset="0"/>
              </a:rPr>
              <a:t> </a:t>
            </a:r>
            <a:r>
              <a:rPr lang="en-US" altLang="en-US" dirty="0">
                <a:cs typeface="Calibri" panose="020F0502020204030204" pitchFamily="34" charset="0"/>
              </a:rPr>
              <a:t>L</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S</a:t>
            </a:r>
            <a:r>
              <a:rPr lang="en-US" altLang="en-US" sz="100" dirty="0">
                <a:cs typeface="Calibri" panose="020F0502020204030204" pitchFamily="34" charset="0"/>
              </a:rPr>
              <a:t> </a:t>
            </a:r>
            <a:r>
              <a:rPr lang="en-US" altLang="en-US" dirty="0">
                <a:cs typeface="Calibri" panose="020F0502020204030204" pitchFamily="34" charset="0"/>
              </a:rPr>
              <a:t>A, fluorescence resonance energy transfer (F</a:t>
            </a:r>
            <a:r>
              <a:rPr lang="en-US" altLang="en-US" sz="100" dirty="0">
                <a:cs typeface="Calibri" panose="020F0502020204030204" pitchFamily="34" charset="0"/>
              </a:rPr>
              <a:t> </a:t>
            </a:r>
            <a:r>
              <a:rPr lang="en-US" altLang="en-US" dirty="0">
                <a:cs typeface="Calibri" panose="020F0502020204030204" pitchFamily="34" charset="0"/>
              </a:rPr>
              <a:t>R</a:t>
            </a:r>
            <a:r>
              <a:rPr lang="en-US" altLang="en-US" sz="100" dirty="0">
                <a:cs typeface="Calibri" panose="020F0502020204030204" pitchFamily="34" charset="0"/>
              </a:rPr>
              <a:t> </a:t>
            </a:r>
            <a:r>
              <a:rPr lang="en-US" altLang="en-US" dirty="0">
                <a:cs typeface="Calibri" panose="020F0502020204030204" pitchFamily="34" charset="0"/>
              </a:rPr>
              <a:t>E</a:t>
            </a:r>
            <a:r>
              <a:rPr lang="en-US" altLang="en-US" sz="100" dirty="0">
                <a:cs typeface="Calibri" panose="020F0502020204030204" pitchFamily="34" charset="0"/>
              </a:rPr>
              <a:t> </a:t>
            </a:r>
            <a:r>
              <a:rPr lang="en-US" altLang="en-US" dirty="0">
                <a:cs typeface="Calibri" panose="020F0502020204030204" pitchFamily="34" charset="0"/>
              </a:rPr>
              <a:t>T), and other direct or indirect assays available</a:t>
            </a:r>
          </a:p>
          <a:p>
            <a:pPr lvl="2"/>
            <a:r>
              <a:rPr lang="en-US" altLang="en-US" dirty="0">
                <a:cs typeface="Calibri" panose="020F0502020204030204" pitchFamily="34" charset="0"/>
              </a:rPr>
              <a:t>Measure A</a:t>
            </a:r>
            <a:r>
              <a:rPr lang="en-US" altLang="en-US" sz="100" dirty="0">
                <a:cs typeface="Calibri" panose="020F0502020204030204" pitchFamily="34" charset="0"/>
              </a:rPr>
              <a:t> </a:t>
            </a:r>
            <a:r>
              <a:rPr lang="en-US" altLang="en-US" dirty="0">
                <a:cs typeface="Calibri" panose="020F0502020204030204" pitchFamily="34" charset="0"/>
              </a:rPr>
              <a:t>D</a:t>
            </a:r>
            <a:r>
              <a:rPr lang="en-US" altLang="en-US" sz="100" dirty="0">
                <a:cs typeface="Calibri" panose="020F0502020204030204" pitchFamily="34" charset="0"/>
              </a:rPr>
              <a:t> </a:t>
            </a:r>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M</a:t>
            </a:r>
            <a:r>
              <a:rPr lang="en-US" altLang="en-US" sz="100" dirty="0">
                <a:cs typeface="Calibri" panose="020F0502020204030204" pitchFamily="34" charset="0"/>
              </a:rPr>
              <a:t> </a:t>
            </a:r>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S-13 activity, antigen, or autoantibody levels</a:t>
            </a:r>
          </a:p>
          <a:p>
            <a:pPr lvl="2"/>
            <a:r>
              <a:rPr lang="en-US" altLang="en-US" dirty="0">
                <a:cs typeface="Calibri" panose="020F0502020204030204" pitchFamily="34" charset="0"/>
              </a:rPr>
              <a:t>Use citrated P</a:t>
            </a:r>
            <a:r>
              <a:rPr lang="en-US" altLang="en-US" sz="100" dirty="0">
                <a:cs typeface="Calibri" panose="020F0502020204030204" pitchFamily="34" charset="0"/>
              </a:rPr>
              <a:t> </a:t>
            </a:r>
            <a:r>
              <a:rPr lang="en-US" altLang="en-US" dirty="0" err="1">
                <a:cs typeface="Calibri" panose="020F0502020204030204" pitchFamily="34" charset="0"/>
              </a:rPr>
              <a:t>P</a:t>
            </a:r>
            <a:r>
              <a:rPr lang="en-US" altLang="en-US" sz="100" dirty="0">
                <a:cs typeface="Calibri" panose="020F0502020204030204" pitchFamily="34" charset="0"/>
              </a:rPr>
              <a:t> </a:t>
            </a:r>
            <a:r>
              <a:rPr lang="en-US" altLang="en-US" dirty="0" err="1">
                <a:cs typeface="Calibri" panose="020F0502020204030204" pitchFamily="34" charset="0"/>
              </a:rPr>
              <a:t>P</a:t>
            </a:r>
            <a:endParaRPr lang="en-US" altLang="en-US" dirty="0">
              <a:cs typeface="Calibri" panose="020F0502020204030204" pitchFamily="34" charset="0"/>
            </a:endParaRPr>
          </a:p>
          <a:p>
            <a:pPr lvl="2"/>
            <a:r>
              <a:rPr lang="en-US" altLang="en-US" dirty="0">
                <a:cs typeface="Calibri" panose="020F0502020204030204" pitchFamily="34" charset="0"/>
              </a:rPr>
              <a:t>Generally performed in specialty labs</a:t>
            </a:r>
          </a:p>
        </p:txBody>
      </p:sp>
    </p:spTree>
    <p:extLst>
      <p:ext uri="{BB962C8B-B14F-4D97-AF65-F5344CB8AC3E}">
        <p14:creationId xmlns:p14="http://schemas.microsoft.com/office/powerpoint/2010/main" val="41453878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8B496-7619-4BF4-9120-A31DBCC60369}"/>
              </a:ext>
            </a:extLst>
          </p:cNvPr>
          <p:cNvSpPr>
            <a:spLocks noGrp="1"/>
          </p:cNvSpPr>
          <p:nvPr>
            <p:ph type="title"/>
          </p:nvPr>
        </p:nvSpPr>
        <p:spPr/>
        <p:txBody>
          <a:bodyPr/>
          <a:lstStyle/>
          <a:p>
            <a:r>
              <a:rPr lang="en-US" dirty="0"/>
              <a:t>Identification of Inhibitors</a:t>
            </a:r>
          </a:p>
        </p:txBody>
      </p:sp>
      <p:sp>
        <p:nvSpPr>
          <p:cNvPr id="3" name="Content Placeholder 2">
            <a:extLst>
              <a:ext uri="{FF2B5EF4-FFF2-40B4-BE49-F238E27FC236}">
                <a16:creationId xmlns:a16="http://schemas.microsoft.com/office/drawing/2014/main" id="{9C120D65-7C6E-4AC0-A846-A4B3B6480747}"/>
              </a:ext>
            </a:extLst>
          </p:cNvPr>
          <p:cNvSpPr>
            <a:spLocks noGrp="1"/>
          </p:cNvSpPr>
          <p:nvPr>
            <p:ph sz="quarter" idx="13"/>
          </p:nvPr>
        </p:nvSpPr>
        <p:spPr>
          <a:xfrm>
            <a:off x="457200" y="1835726"/>
            <a:ext cx="8229600" cy="4434275"/>
          </a:xfrm>
        </p:spPr>
        <p:txBody>
          <a:bodyPr/>
          <a:lstStyle/>
          <a:p>
            <a:r>
              <a:rPr lang="en-US" altLang="en-US" dirty="0"/>
              <a:t>Most common circulating inhibitors</a:t>
            </a:r>
          </a:p>
          <a:p>
            <a:pPr lvl="1"/>
            <a:r>
              <a:rPr lang="en-US" altLang="en-US" dirty="0"/>
              <a:t>Lupuslike anticoagulants (L</a:t>
            </a:r>
            <a:r>
              <a:rPr lang="en-US" altLang="en-US" sz="100" dirty="0"/>
              <a:t> </a:t>
            </a:r>
            <a:r>
              <a:rPr lang="en-US" altLang="en-US" dirty="0"/>
              <a:t>A</a:t>
            </a:r>
            <a:r>
              <a:rPr lang="en-US" altLang="en-US" sz="100" dirty="0"/>
              <a:t> </a:t>
            </a:r>
            <a:r>
              <a:rPr lang="en-US" altLang="en-US" dirty="0"/>
              <a:t>s) or Antiphospholipid antibodies (a</a:t>
            </a:r>
            <a:r>
              <a:rPr lang="en-US" altLang="en-US" sz="100" dirty="0"/>
              <a:t> </a:t>
            </a:r>
            <a:r>
              <a:rPr lang="en-US" altLang="en-US" dirty="0"/>
              <a:t>P</a:t>
            </a:r>
            <a:r>
              <a:rPr lang="en-US" altLang="en-US" sz="100" dirty="0"/>
              <a:t> </a:t>
            </a:r>
            <a:r>
              <a:rPr lang="en-US" altLang="en-US" dirty="0"/>
              <a:t>L</a:t>
            </a:r>
            <a:r>
              <a:rPr lang="en-US" altLang="en-US" sz="100" dirty="0"/>
              <a:t> </a:t>
            </a:r>
            <a:r>
              <a:rPr lang="en-US" altLang="en-US" dirty="0"/>
              <a:t>s) </a:t>
            </a:r>
            <a:r>
              <a:rPr lang="en-US" altLang="en-US" b="1" dirty="0"/>
              <a:t>and</a:t>
            </a:r>
          </a:p>
          <a:p>
            <a:pPr lvl="1"/>
            <a:r>
              <a:rPr lang="en-US" altLang="en-US" dirty="0"/>
              <a:t>F</a:t>
            </a:r>
            <a:r>
              <a:rPr lang="en-US" altLang="en-US" sz="100" dirty="0"/>
              <a:t> </a:t>
            </a:r>
            <a:r>
              <a:rPr lang="en-US" altLang="en-US" dirty="0"/>
              <a:t>V</a:t>
            </a:r>
            <a:r>
              <a:rPr lang="en-US" altLang="en-US" sz="100" dirty="0"/>
              <a:t> </a:t>
            </a:r>
            <a:r>
              <a:rPr lang="en-US" altLang="en-US" dirty="0"/>
              <a:t>I</a:t>
            </a:r>
            <a:r>
              <a:rPr lang="en-US" altLang="en-US" sz="100" dirty="0"/>
              <a:t> </a:t>
            </a:r>
            <a:r>
              <a:rPr lang="en-US" altLang="en-US" dirty="0" err="1"/>
              <a:t>I</a:t>
            </a:r>
            <a:r>
              <a:rPr lang="en-US" altLang="en-US" sz="100" dirty="0"/>
              <a:t> </a:t>
            </a:r>
            <a:r>
              <a:rPr lang="en-US" altLang="en-US" dirty="0" err="1"/>
              <a:t>I</a:t>
            </a:r>
            <a:r>
              <a:rPr lang="en-US" altLang="en-US" dirty="0"/>
              <a:t> inhibitors</a:t>
            </a:r>
          </a:p>
          <a:p>
            <a:r>
              <a:rPr lang="en-US" dirty="0"/>
              <a:t>Measurement of the inhibitor to F</a:t>
            </a:r>
            <a:r>
              <a:rPr lang="en-US" sz="100" dirty="0"/>
              <a:t> </a:t>
            </a:r>
            <a:r>
              <a:rPr lang="en-US" dirty="0"/>
              <a:t>V</a:t>
            </a:r>
            <a:r>
              <a:rPr lang="en-US" sz="100" dirty="0"/>
              <a:t> </a:t>
            </a:r>
            <a:r>
              <a:rPr lang="en-US" dirty="0"/>
              <a:t>I</a:t>
            </a:r>
            <a:r>
              <a:rPr lang="en-US" sz="100" dirty="0"/>
              <a:t> </a:t>
            </a:r>
            <a:r>
              <a:rPr lang="en-US" dirty="0" err="1"/>
              <a:t>I</a:t>
            </a:r>
            <a:r>
              <a:rPr lang="en-US" sz="100" dirty="0"/>
              <a:t> </a:t>
            </a:r>
            <a:r>
              <a:rPr lang="en-US" dirty="0" err="1"/>
              <a:t>I</a:t>
            </a:r>
            <a:endParaRPr lang="en-US" dirty="0"/>
          </a:p>
          <a:p>
            <a:pPr lvl="1"/>
            <a:r>
              <a:rPr lang="en-US" dirty="0"/>
              <a:t>Determined with the F</a:t>
            </a:r>
            <a:r>
              <a:rPr lang="en-US" sz="100" dirty="0"/>
              <a:t> </a:t>
            </a:r>
            <a:r>
              <a:rPr lang="en-US" dirty="0"/>
              <a:t>V</a:t>
            </a:r>
            <a:r>
              <a:rPr lang="en-US" sz="100" dirty="0"/>
              <a:t> </a:t>
            </a:r>
            <a:r>
              <a:rPr lang="en-US" dirty="0"/>
              <a:t>I</a:t>
            </a:r>
            <a:r>
              <a:rPr lang="en-US" sz="100" dirty="0"/>
              <a:t> </a:t>
            </a:r>
            <a:r>
              <a:rPr lang="en-US" dirty="0" err="1"/>
              <a:t>I</a:t>
            </a:r>
            <a:r>
              <a:rPr lang="en-US" sz="100" dirty="0"/>
              <a:t> </a:t>
            </a:r>
            <a:r>
              <a:rPr lang="en-US" dirty="0" err="1"/>
              <a:t>I</a:t>
            </a:r>
            <a:r>
              <a:rPr lang="en-US" dirty="0"/>
              <a:t> inhibitor assay (Bethesda method or Nijmegen-Bethesda)</a:t>
            </a:r>
            <a:endParaRPr lang="en-US" altLang="en-US" dirty="0"/>
          </a:p>
        </p:txBody>
      </p:sp>
    </p:spTree>
    <p:extLst>
      <p:ext uri="{BB962C8B-B14F-4D97-AF65-F5344CB8AC3E}">
        <p14:creationId xmlns:p14="http://schemas.microsoft.com/office/powerpoint/2010/main" val="31919219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9EB7F-5CF5-4555-9CCA-AA6478254E42}"/>
              </a:ext>
            </a:extLst>
          </p:cNvPr>
          <p:cNvSpPr>
            <a:spLocks noGrp="1"/>
          </p:cNvSpPr>
          <p:nvPr>
            <p:ph type="title"/>
          </p:nvPr>
        </p:nvSpPr>
        <p:spPr/>
        <p:txBody>
          <a:bodyPr/>
          <a:lstStyle/>
          <a:p>
            <a:r>
              <a:rPr lang="en-US" dirty="0"/>
              <a:t>L</a:t>
            </a:r>
            <a:r>
              <a:rPr lang="en-US" sz="100" dirty="0"/>
              <a:t> </a:t>
            </a:r>
            <a:r>
              <a:rPr lang="en-US" dirty="0"/>
              <a:t>A/Antiphospholipid Antibodies </a:t>
            </a:r>
            <a:r>
              <a:rPr lang="en-US" sz="2000" b="0" dirty="0"/>
              <a:t>(1 of 6)</a:t>
            </a:r>
          </a:p>
        </p:txBody>
      </p:sp>
      <p:sp>
        <p:nvSpPr>
          <p:cNvPr id="3" name="Content Placeholder 2">
            <a:extLst>
              <a:ext uri="{FF2B5EF4-FFF2-40B4-BE49-F238E27FC236}">
                <a16:creationId xmlns:a16="http://schemas.microsoft.com/office/drawing/2014/main" id="{0899C665-496B-49DC-BC7B-57C54207A9BE}"/>
              </a:ext>
            </a:extLst>
          </p:cNvPr>
          <p:cNvSpPr>
            <a:spLocks noGrp="1"/>
          </p:cNvSpPr>
          <p:nvPr>
            <p:ph sz="quarter" idx="13"/>
          </p:nvPr>
        </p:nvSpPr>
        <p:spPr>
          <a:xfrm>
            <a:off x="457200" y="1911926"/>
            <a:ext cx="8148918" cy="4434275"/>
          </a:xfrm>
        </p:spPr>
        <p:txBody>
          <a:bodyPr/>
          <a:lstStyle/>
          <a:p>
            <a:r>
              <a:rPr lang="en-US" altLang="en-US" dirty="0">
                <a:cs typeface="Calibri" panose="020F0502020204030204" pitchFamily="34" charset="0"/>
              </a:rPr>
              <a:t>Originally described as lupus anticoagulants</a:t>
            </a:r>
          </a:p>
          <a:p>
            <a:pPr lvl="1"/>
            <a:r>
              <a:rPr lang="en-US" altLang="en-US" dirty="0">
                <a:cs typeface="Calibri" panose="020F0502020204030204" pitchFamily="34" charset="0"/>
              </a:rPr>
              <a:t>Now referred to as a</a:t>
            </a:r>
            <a:r>
              <a:rPr lang="en-US" altLang="en-US" sz="100" baseline="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L</a:t>
            </a:r>
          </a:p>
          <a:p>
            <a:pPr lvl="1"/>
            <a:r>
              <a:rPr lang="en-US" altLang="en-US" dirty="0">
                <a:cs typeface="Calibri" panose="020F0502020204030204" pitchFamily="34" charset="0"/>
              </a:rPr>
              <a:t>Usually I</a:t>
            </a:r>
            <a:r>
              <a:rPr lang="en-US" altLang="en-US" sz="100" dirty="0">
                <a:cs typeface="Calibri" panose="020F0502020204030204" pitchFamily="34" charset="0"/>
              </a:rPr>
              <a:t> </a:t>
            </a:r>
            <a:r>
              <a:rPr lang="en-US" altLang="en-US" dirty="0">
                <a:cs typeface="Calibri" panose="020F0502020204030204" pitchFamily="34" charset="0"/>
              </a:rPr>
              <a:t>g</a:t>
            </a:r>
            <a:r>
              <a:rPr lang="en-US" altLang="en-US" sz="100" dirty="0">
                <a:cs typeface="Calibri" panose="020F0502020204030204" pitchFamily="34" charset="0"/>
              </a:rPr>
              <a:t> </a:t>
            </a:r>
            <a:r>
              <a:rPr lang="en-US" altLang="en-US" dirty="0">
                <a:cs typeface="Calibri" panose="020F0502020204030204" pitchFamily="34" charset="0"/>
              </a:rPr>
              <a:t>G</a:t>
            </a:r>
          </a:p>
          <a:p>
            <a:pPr lvl="2"/>
            <a:r>
              <a:rPr lang="en-US" altLang="en-US" dirty="0">
                <a:cs typeface="Calibri" panose="020F0502020204030204" pitchFamily="34" charset="0"/>
              </a:rPr>
              <a:t>Directed against the protein component of protein-phospholipid complexes</a:t>
            </a:r>
          </a:p>
          <a:p>
            <a:pPr lvl="1"/>
            <a:r>
              <a:rPr lang="en-US" altLang="en-US" dirty="0">
                <a:cs typeface="Calibri" panose="020F0502020204030204" pitchFamily="34" charset="0"/>
              </a:rPr>
              <a:t>In vivo-thrombotic tendency</a:t>
            </a:r>
          </a:p>
          <a:p>
            <a:pPr lvl="1"/>
            <a:r>
              <a:rPr lang="en-US" altLang="en-US" dirty="0">
                <a:cs typeface="Calibri" panose="020F0502020204030204" pitchFamily="34" charset="0"/>
              </a:rPr>
              <a:t>In vitro-prolong phospholipid-dependent clotting assays</a:t>
            </a:r>
          </a:p>
        </p:txBody>
      </p:sp>
    </p:spTree>
    <p:extLst>
      <p:ext uri="{BB962C8B-B14F-4D97-AF65-F5344CB8AC3E}">
        <p14:creationId xmlns:p14="http://schemas.microsoft.com/office/powerpoint/2010/main" val="98197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9EB7F-5CF5-4555-9CCA-AA6478254E42}"/>
              </a:ext>
            </a:extLst>
          </p:cNvPr>
          <p:cNvSpPr>
            <a:spLocks noGrp="1"/>
          </p:cNvSpPr>
          <p:nvPr>
            <p:ph type="title"/>
          </p:nvPr>
        </p:nvSpPr>
        <p:spPr/>
        <p:txBody>
          <a:bodyPr/>
          <a:lstStyle/>
          <a:p>
            <a:r>
              <a:rPr lang="en-US" dirty="0"/>
              <a:t>L</a:t>
            </a:r>
            <a:r>
              <a:rPr lang="en-US" sz="100" dirty="0"/>
              <a:t> </a:t>
            </a:r>
            <a:r>
              <a:rPr lang="en-US" dirty="0"/>
              <a:t>A/Antiphospholipid Antibodies </a:t>
            </a:r>
            <a:r>
              <a:rPr lang="en-US" sz="2000" b="0" dirty="0"/>
              <a:t>(2 of 6)</a:t>
            </a:r>
          </a:p>
        </p:txBody>
      </p:sp>
      <p:sp>
        <p:nvSpPr>
          <p:cNvPr id="3" name="Content Placeholder 2">
            <a:extLst>
              <a:ext uri="{FF2B5EF4-FFF2-40B4-BE49-F238E27FC236}">
                <a16:creationId xmlns:a16="http://schemas.microsoft.com/office/drawing/2014/main" id="{0899C665-496B-49DC-BC7B-57C54207A9BE}"/>
              </a:ext>
            </a:extLst>
          </p:cNvPr>
          <p:cNvSpPr>
            <a:spLocks noGrp="1"/>
          </p:cNvSpPr>
          <p:nvPr>
            <p:ph sz="quarter" idx="13"/>
          </p:nvPr>
        </p:nvSpPr>
        <p:spPr>
          <a:xfrm>
            <a:off x="457200" y="1818792"/>
            <a:ext cx="8229600" cy="2164027"/>
          </a:xfrm>
        </p:spPr>
        <p:txBody>
          <a:bodyPr/>
          <a:lstStyle/>
          <a:p>
            <a:r>
              <a:rPr lang="en-US" altLang="en-US" dirty="0"/>
              <a:t>Diagnosis requires demonstration of:</a:t>
            </a:r>
          </a:p>
          <a:p>
            <a:pPr marL="740664" lvl="1" indent="-429768">
              <a:buFont typeface="+mj-lt"/>
              <a:buAutoNum type="arabicPeriod"/>
            </a:pPr>
            <a:r>
              <a:rPr lang="en-US" altLang="en-US" dirty="0"/>
              <a:t>Abnormal P</a:t>
            </a:r>
            <a:r>
              <a:rPr lang="en-US" altLang="en-US" sz="100" dirty="0"/>
              <a:t> </a:t>
            </a:r>
            <a:r>
              <a:rPr lang="en-US" altLang="en-US" dirty="0"/>
              <a:t>L dependent clotting test</a:t>
            </a:r>
          </a:p>
          <a:p>
            <a:pPr marL="740664" lvl="1" indent="-429768">
              <a:buFont typeface="+mj-lt"/>
              <a:buAutoNum type="arabicPeriod"/>
            </a:pPr>
            <a:r>
              <a:rPr lang="en-US" altLang="en-US" dirty="0"/>
              <a:t>Presence of and inhibitor (clotting test does not correct in mixing study)</a:t>
            </a:r>
          </a:p>
          <a:p>
            <a:pPr marL="740664" lvl="1" indent="-429768">
              <a:buFont typeface="+mj-lt"/>
              <a:buAutoNum type="arabicPeriod"/>
            </a:pPr>
            <a:r>
              <a:rPr lang="en-US" altLang="en-US" dirty="0"/>
              <a:t>Phospholipid-dependent inhibitor</a:t>
            </a:r>
          </a:p>
        </p:txBody>
      </p:sp>
      <p:sp>
        <p:nvSpPr>
          <p:cNvPr id="4" name="Content Placeholder 3">
            <a:extLst>
              <a:ext uri="{FF2B5EF4-FFF2-40B4-BE49-F238E27FC236}">
                <a16:creationId xmlns:a16="http://schemas.microsoft.com/office/drawing/2014/main" id="{575A9BD2-8421-48BA-BEF8-437EE4B1724F}"/>
              </a:ext>
            </a:extLst>
          </p:cNvPr>
          <p:cNvSpPr>
            <a:spLocks noGrp="1"/>
          </p:cNvSpPr>
          <p:nvPr>
            <p:ph sz="quarter" idx="14"/>
          </p:nvPr>
        </p:nvSpPr>
        <p:spPr>
          <a:xfrm>
            <a:off x="457200" y="3841485"/>
            <a:ext cx="8229600" cy="2488645"/>
          </a:xfrm>
        </p:spPr>
        <p:txBody>
          <a:bodyPr/>
          <a:lstStyle/>
          <a:p>
            <a:r>
              <a:rPr lang="en-US" altLang="en-US" dirty="0"/>
              <a:t>Used to evaluate</a:t>
            </a:r>
          </a:p>
          <a:p>
            <a:pPr marL="740664" lvl="1" indent="-429768">
              <a:buFont typeface="+mj-lt"/>
              <a:buAutoNum type="arabicPeriod"/>
            </a:pPr>
            <a:r>
              <a:rPr lang="en-US" dirty="0"/>
              <a:t>Patients with history of recurrent abortions, venous or arterial thrombosis</a:t>
            </a:r>
          </a:p>
          <a:p>
            <a:pPr marL="740664" lvl="1" indent="-429768">
              <a:buFont typeface="+mj-lt"/>
              <a:buAutoNum type="arabicPeriod"/>
            </a:pPr>
            <a:r>
              <a:rPr lang="en-US" dirty="0"/>
              <a:t>As part of the evaluation of autoimmune disorders</a:t>
            </a:r>
          </a:p>
          <a:p>
            <a:pPr marL="740664" lvl="1" indent="-429768">
              <a:buFont typeface="+mj-lt"/>
              <a:buAutoNum type="arabicPeriod"/>
            </a:pPr>
            <a:r>
              <a:rPr lang="en-US" dirty="0"/>
              <a:t>Potential cause for elevated A</a:t>
            </a:r>
            <a:r>
              <a:rPr lang="en-US" sz="100" dirty="0"/>
              <a:t> </a:t>
            </a:r>
            <a:r>
              <a:rPr lang="en-US" dirty="0"/>
              <a:t>P</a:t>
            </a:r>
            <a:r>
              <a:rPr lang="en-US" sz="100" dirty="0"/>
              <a:t> </a:t>
            </a:r>
            <a:r>
              <a:rPr lang="en-US" dirty="0"/>
              <a:t>T</a:t>
            </a:r>
            <a:r>
              <a:rPr lang="en-US" sz="100" dirty="0"/>
              <a:t> </a:t>
            </a:r>
            <a:r>
              <a:rPr lang="en-US" dirty="0" err="1"/>
              <a:t>T</a:t>
            </a:r>
            <a:r>
              <a:rPr lang="en-US" dirty="0"/>
              <a:t> (with or without elevated P</a:t>
            </a:r>
            <a:r>
              <a:rPr lang="en-US" sz="100" dirty="0"/>
              <a:t> </a:t>
            </a:r>
            <a:r>
              <a:rPr lang="en-US" dirty="0"/>
              <a:t>T)</a:t>
            </a:r>
            <a:endParaRPr lang="en-US" altLang="en-US" dirty="0"/>
          </a:p>
        </p:txBody>
      </p:sp>
    </p:spTree>
    <p:extLst>
      <p:ext uri="{BB962C8B-B14F-4D97-AF65-F5344CB8AC3E}">
        <p14:creationId xmlns:p14="http://schemas.microsoft.com/office/powerpoint/2010/main" val="11735828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9EB7F-5CF5-4555-9CCA-AA6478254E42}"/>
              </a:ext>
            </a:extLst>
          </p:cNvPr>
          <p:cNvSpPr>
            <a:spLocks noGrp="1"/>
          </p:cNvSpPr>
          <p:nvPr>
            <p:ph type="title"/>
          </p:nvPr>
        </p:nvSpPr>
        <p:spPr/>
        <p:txBody>
          <a:bodyPr/>
          <a:lstStyle/>
          <a:p>
            <a:r>
              <a:rPr lang="en-US" dirty="0"/>
              <a:t>L</a:t>
            </a:r>
            <a:r>
              <a:rPr lang="en-US" sz="100" dirty="0"/>
              <a:t> </a:t>
            </a:r>
            <a:r>
              <a:rPr lang="en-US" dirty="0"/>
              <a:t>A/Antiphospholipid Antibodies </a:t>
            </a:r>
            <a:r>
              <a:rPr lang="en-US" sz="2000" b="0" dirty="0"/>
              <a:t>(3 of 6)</a:t>
            </a:r>
          </a:p>
        </p:txBody>
      </p:sp>
      <p:sp>
        <p:nvSpPr>
          <p:cNvPr id="3" name="Content Placeholder 2">
            <a:extLst>
              <a:ext uri="{FF2B5EF4-FFF2-40B4-BE49-F238E27FC236}">
                <a16:creationId xmlns:a16="http://schemas.microsoft.com/office/drawing/2014/main" id="{0899C665-496B-49DC-BC7B-57C54207A9BE}"/>
              </a:ext>
            </a:extLst>
          </p:cNvPr>
          <p:cNvSpPr>
            <a:spLocks noGrp="1"/>
          </p:cNvSpPr>
          <p:nvPr>
            <p:ph sz="quarter" idx="13"/>
          </p:nvPr>
        </p:nvSpPr>
        <p:spPr>
          <a:xfrm>
            <a:off x="457200" y="1962725"/>
            <a:ext cx="8229600" cy="4494851"/>
          </a:xfrm>
        </p:spPr>
        <p:txBody>
          <a:bodyPr/>
          <a:lstStyle/>
          <a:p>
            <a:r>
              <a:rPr lang="en-US" altLang="en-US" sz="2000" dirty="0">
                <a:cs typeface="Calibri" panose="020F0502020204030204" pitchFamily="34" charset="0"/>
              </a:rPr>
              <a:t>Sample (P</a:t>
            </a:r>
            <a:r>
              <a:rPr lang="en-US" altLang="en-US" sz="100" dirty="0">
                <a:cs typeface="Calibri" panose="020F0502020204030204" pitchFamily="34" charset="0"/>
              </a:rPr>
              <a:t> </a:t>
            </a:r>
            <a:r>
              <a:rPr lang="en-US" altLang="en-US" sz="2000" dirty="0" err="1">
                <a:cs typeface="Calibri" panose="020F0502020204030204" pitchFamily="34" charset="0"/>
              </a:rPr>
              <a:t>P</a:t>
            </a:r>
            <a:r>
              <a:rPr lang="en-US" altLang="en-US" sz="100" dirty="0">
                <a:cs typeface="Calibri" panose="020F0502020204030204" pitchFamily="34" charset="0"/>
              </a:rPr>
              <a:t> </a:t>
            </a:r>
            <a:r>
              <a:rPr lang="en-US" altLang="en-US" sz="2000" dirty="0">
                <a:cs typeface="Calibri" panose="020F0502020204030204" pitchFamily="34" charset="0"/>
              </a:rPr>
              <a:t>P) integrity important</a:t>
            </a:r>
          </a:p>
          <a:p>
            <a:r>
              <a:rPr lang="en-US" altLang="en-US" sz="2000" dirty="0">
                <a:cs typeface="Calibri" panose="020F0502020204030204" pitchFamily="34" charset="0"/>
              </a:rPr>
              <a:t>Two different screening tests recommended</a:t>
            </a:r>
          </a:p>
          <a:p>
            <a:pPr lvl="1"/>
            <a:r>
              <a:rPr lang="en-US" altLang="en-US" sz="2000" dirty="0">
                <a:cs typeface="Calibri" panose="020F0502020204030204" pitchFamily="34" charset="0"/>
              </a:rPr>
              <a:t>Dilute R</a:t>
            </a:r>
            <a:r>
              <a:rPr lang="en-US" altLang="en-US" sz="100" dirty="0">
                <a:cs typeface="Calibri" panose="020F0502020204030204" pitchFamily="34" charset="0"/>
              </a:rPr>
              <a:t> </a:t>
            </a:r>
            <a:r>
              <a:rPr lang="en-US" altLang="en-US" sz="2000" dirty="0">
                <a:cs typeface="Calibri" panose="020F0502020204030204" pitchFamily="34" charset="0"/>
              </a:rPr>
              <a:t>V</a:t>
            </a:r>
            <a:r>
              <a:rPr lang="en-US" altLang="en-US" sz="100" dirty="0">
                <a:cs typeface="Calibri" panose="020F0502020204030204" pitchFamily="34" charset="0"/>
              </a:rPr>
              <a:t> </a:t>
            </a:r>
            <a:r>
              <a:rPr lang="en-US" altLang="en-US" sz="2000" dirty="0" err="1">
                <a:cs typeface="Calibri" panose="020F0502020204030204" pitchFamily="34" charset="0"/>
              </a:rPr>
              <a:t>V</a:t>
            </a:r>
            <a:r>
              <a:rPr lang="en-US" altLang="en-US" sz="100" dirty="0">
                <a:cs typeface="Calibri" panose="020F0502020204030204" pitchFamily="34" charset="0"/>
              </a:rPr>
              <a:t> </a:t>
            </a:r>
            <a:r>
              <a:rPr lang="en-US" altLang="en-US" sz="2000" dirty="0">
                <a:cs typeface="Calibri" panose="020F0502020204030204" pitchFamily="34" charset="0"/>
              </a:rPr>
              <a:t>T (d</a:t>
            </a:r>
            <a:r>
              <a:rPr lang="en-US" altLang="en-US" sz="100" dirty="0">
                <a:cs typeface="Calibri" panose="020F0502020204030204" pitchFamily="34" charset="0"/>
              </a:rPr>
              <a:t> </a:t>
            </a:r>
            <a:r>
              <a:rPr lang="en-US" altLang="en-US" sz="2000" dirty="0">
                <a:cs typeface="Calibri" panose="020F0502020204030204" pitchFamily="34" charset="0"/>
              </a:rPr>
              <a:t>R</a:t>
            </a:r>
            <a:r>
              <a:rPr lang="en-US" altLang="en-US" sz="100" dirty="0">
                <a:cs typeface="Calibri" panose="020F0502020204030204" pitchFamily="34" charset="0"/>
              </a:rPr>
              <a:t> </a:t>
            </a:r>
            <a:r>
              <a:rPr lang="en-US" altLang="en-US" sz="2000" dirty="0">
                <a:cs typeface="Calibri" panose="020F0502020204030204" pitchFamily="34" charset="0"/>
              </a:rPr>
              <a:t>V</a:t>
            </a:r>
            <a:r>
              <a:rPr lang="en-US" altLang="en-US" sz="100" dirty="0">
                <a:cs typeface="Calibri" panose="020F0502020204030204" pitchFamily="34" charset="0"/>
              </a:rPr>
              <a:t> </a:t>
            </a:r>
            <a:r>
              <a:rPr lang="en-US" altLang="en-US" sz="2000" dirty="0" err="1">
                <a:cs typeface="Calibri" panose="020F0502020204030204" pitchFamily="34" charset="0"/>
              </a:rPr>
              <a:t>V</a:t>
            </a:r>
            <a:r>
              <a:rPr lang="en-US" altLang="en-US" sz="100" dirty="0">
                <a:cs typeface="Calibri" panose="020F0502020204030204" pitchFamily="34" charset="0"/>
              </a:rPr>
              <a:t> </a:t>
            </a:r>
            <a:r>
              <a:rPr lang="en-US" altLang="en-US" sz="2000" dirty="0">
                <a:cs typeface="Calibri" panose="020F0502020204030204" pitchFamily="34" charset="0"/>
              </a:rPr>
              <a:t>T)</a:t>
            </a:r>
          </a:p>
          <a:p>
            <a:pPr lvl="2"/>
            <a:r>
              <a:rPr lang="en-US" altLang="en-US" sz="2000" dirty="0">
                <a:cs typeface="Calibri" panose="020F0502020204030204" pitchFamily="34" charset="0"/>
              </a:rPr>
              <a:t>Recommended as initial screening test</a:t>
            </a:r>
          </a:p>
          <a:p>
            <a:pPr lvl="1"/>
            <a:r>
              <a:rPr lang="en-US" altLang="en-US" sz="2000" dirty="0">
                <a:cs typeface="Calibri" panose="020F0502020204030204" pitchFamily="34" charset="0"/>
              </a:rPr>
              <a:t>A</a:t>
            </a:r>
            <a:r>
              <a:rPr lang="en-US" altLang="en-US" sz="100" dirty="0">
                <a:cs typeface="Calibri" panose="020F0502020204030204" pitchFamily="34" charset="0"/>
              </a:rPr>
              <a:t> </a:t>
            </a:r>
            <a:r>
              <a:rPr lang="en-US" altLang="en-US" sz="2000" dirty="0">
                <a:cs typeface="Calibri" panose="020F0502020204030204" pitchFamily="34" charset="0"/>
              </a:rPr>
              <a:t>P</a:t>
            </a:r>
            <a:r>
              <a:rPr lang="en-US" altLang="en-US" sz="100" dirty="0">
                <a:cs typeface="Calibri" panose="020F0502020204030204" pitchFamily="34" charset="0"/>
              </a:rPr>
              <a:t> </a:t>
            </a:r>
            <a:r>
              <a:rPr lang="en-US" altLang="en-US" sz="2000" dirty="0">
                <a:cs typeface="Calibri" panose="020F0502020204030204" pitchFamily="34" charset="0"/>
              </a:rPr>
              <a:t>T</a:t>
            </a:r>
            <a:r>
              <a:rPr lang="en-US" altLang="en-US" sz="100" dirty="0">
                <a:cs typeface="Calibri" panose="020F0502020204030204" pitchFamily="34" charset="0"/>
              </a:rPr>
              <a:t> </a:t>
            </a:r>
            <a:r>
              <a:rPr lang="en-US" altLang="en-US" sz="2000" dirty="0" err="1">
                <a:cs typeface="Calibri" panose="020F0502020204030204" pitchFamily="34" charset="0"/>
              </a:rPr>
              <a:t>T</a:t>
            </a:r>
            <a:r>
              <a:rPr lang="en-US" altLang="en-US" sz="2000" dirty="0">
                <a:cs typeface="Calibri" panose="020F0502020204030204" pitchFamily="34" charset="0"/>
              </a:rPr>
              <a:t> (silica as activator, low phospholipid content)</a:t>
            </a:r>
          </a:p>
          <a:p>
            <a:pPr lvl="2"/>
            <a:r>
              <a:rPr lang="en-US" altLang="en-US" sz="2000" dirty="0">
                <a:cs typeface="Calibri" panose="020F0502020204030204" pitchFamily="34" charset="0"/>
              </a:rPr>
              <a:t>Second test for screening</a:t>
            </a:r>
          </a:p>
          <a:p>
            <a:r>
              <a:rPr lang="en-US" altLang="en-US" sz="2000" dirty="0">
                <a:cs typeface="Calibri" panose="020F0502020204030204" pitchFamily="34" charset="0"/>
              </a:rPr>
              <a:t>If either test is prolonged</a:t>
            </a:r>
          </a:p>
          <a:p>
            <a:pPr lvl="1"/>
            <a:r>
              <a:rPr lang="en-US" altLang="en-US" sz="2000" dirty="0">
                <a:cs typeface="Calibri" panose="020F0502020204030204" pitchFamily="34" charset="0"/>
              </a:rPr>
              <a:t>Proceed with designated testing</a:t>
            </a:r>
          </a:p>
          <a:p>
            <a:r>
              <a:rPr lang="en-US" altLang="en-US" sz="2000" dirty="0">
                <a:cs typeface="Calibri" panose="020F0502020204030204" pitchFamily="34" charset="0"/>
              </a:rPr>
              <a:t>If patient presents with a positive history of thrombophilia and A</a:t>
            </a:r>
            <a:r>
              <a:rPr lang="en-US" altLang="en-US" sz="100" dirty="0">
                <a:cs typeface="Calibri" panose="020F0502020204030204" pitchFamily="34" charset="0"/>
              </a:rPr>
              <a:t> </a:t>
            </a:r>
            <a:r>
              <a:rPr lang="en-US" altLang="en-US" sz="2000" dirty="0">
                <a:cs typeface="Calibri" panose="020F0502020204030204" pitchFamily="34" charset="0"/>
              </a:rPr>
              <a:t>P</a:t>
            </a:r>
            <a:r>
              <a:rPr lang="en-US" altLang="en-US" sz="100" dirty="0">
                <a:cs typeface="Calibri" panose="020F0502020204030204" pitchFamily="34" charset="0"/>
              </a:rPr>
              <a:t> </a:t>
            </a:r>
            <a:r>
              <a:rPr lang="en-US" altLang="en-US" sz="2000" dirty="0">
                <a:cs typeface="Calibri" panose="020F0502020204030204" pitchFamily="34" charset="0"/>
              </a:rPr>
              <a:t>T</a:t>
            </a:r>
            <a:r>
              <a:rPr lang="en-US" altLang="en-US" sz="100" dirty="0">
                <a:cs typeface="Calibri" panose="020F0502020204030204" pitchFamily="34" charset="0"/>
              </a:rPr>
              <a:t> </a:t>
            </a:r>
            <a:r>
              <a:rPr lang="en-US" altLang="en-US" sz="2000" dirty="0" err="1">
                <a:cs typeface="Calibri" panose="020F0502020204030204" pitchFamily="34" charset="0"/>
              </a:rPr>
              <a:t>T</a:t>
            </a:r>
            <a:r>
              <a:rPr lang="en-US" altLang="en-US" sz="2000" dirty="0">
                <a:cs typeface="Calibri" panose="020F0502020204030204" pitchFamily="34" charset="0"/>
              </a:rPr>
              <a:t> is not prolonged</a:t>
            </a:r>
          </a:p>
          <a:p>
            <a:pPr lvl="1"/>
            <a:r>
              <a:rPr lang="en-US" altLang="en-US" sz="2000" dirty="0">
                <a:cs typeface="Calibri" panose="020F0502020204030204" pitchFamily="34" charset="0"/>
              </a:rPr>
              <a:t>Should proceed with testing for L</a:t>
            </a:r>
            <a:r>
              <a:rPr lang="en-US" altLang="en-US" sz="100" dirty="0">
                <a:cs typeface="Calibri" panose="020F0502020204030204" pitchFamily="34" charset="0"/>
              </a:rPr>
              <a:t> </a:t>
            </a:r>
            <a:r>
              <a:rPr lang="en-US" altLang="en-US" sz="2000" dirty="0">
                <a:cs typeface="Calibri" panose="020F0502020204030204" pitchFamily="34" charset="0"/>
              </a:rPr>
              <a:t>A/a</a:t>
            </a:r>
            <a:r>
              <a:rPr lang="en-US" altLang="en-US" sz="100" dirty="0">
                <a:cs typeface="Calibri" panose="020F0502020204030204" pitchFamily="34" charset="0"/>
              </a:rPr>
              <a:t> </a:t>
            </a:r>
            <a:r>
              <a:rPr lang="en-US" altLang="en-US" sz="2000" dirty="0">
                <a:cs typeface="Calibri" panose="020F0502020204030204" pitchFamily="34" charset="0"/>
              </a:rPr>
              <a:t>P</a:t>
            </a:r>
            <a:r>
              <a:rPr lang="en-US" altLang="en-US" sz="100" dirty="0">
                <a:cs typeface="Calibri" panose="020F0502020204030204" pitchFamily="34" charset="0"/>
              </a:rPr>
              <a:t> </a:t>
            </a:r>
            <a:r>
              <a:rPr lang="en-US" altLang="en-US" sz="2000" dirty="0">
                <a:cs typeface="Calibri" panose="020F0502020204030204" pitchFamily="34" charset="0"/>
              </a:rPr>
              <a:t>L</a:t>
            </a:r>
          </a:p>
        </p:txBody>
      </p:sp>
    </p:spTree>
    <p:extLst>
      <p:ext uri="{BB962C8B-B14F-4D97-AF65-F5344CB8AC3E}">
        <p14:creationId xmlns:p14="http://schemas.microsoft.com/office/powerpoint/2010/main" val="10951198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9EB7F-5CF5-4555-9CCA-AA6478254E42}"/>
              </a:ext>
            </a:extLst>
          </p:cNvPr>
          <p:cNvSpPr>
            <a:spLocks noGrp="1"/>
          </p:cNvSpPr>
          <p:nvPr>
            <p:ph type="title"/>
          </p:nvPr>
        </p:nvSpPr>
        <p:spPr/>
        <p:txBody>
          <a:bodyPr/>
          <a:lstStyle/>
          <a:p>
            <a:r>
              <a:rPr lang="en-US" dirty="0"/>
              <a:t>L</a:t>
            </a:r>
            <a:r>
              <a:rPr lang="en-US" sz="100" dirty="0"/>
              <a:t> </a:t>
            </a:r>
            <a:r>
              <a:rPr lang="en-US" dirty="0"/>
              <a:t>A/Antiphospholipid Antibodies </a:t>
            </a:r>
            <a:r>
              <a:rPr lang="en-US" sz="2000" b="0" dirty="0"/>
              <a:t>(4 of 6)</a:t>
            </a:r>
          </a:p>
        </p:txBody>
      </p:sp>
      <p:sp>
        <p:nvSpPr>
          <p:cNvPr id="3" name="Content Placeholder 2">
            <a:extLst>
              <a:ext uri="{FF2B5EF4-FFF2-40B4-BE49-F238E27FC236}">
                <a16:creationId xmlns:a16="http://schemas.microsoft.com/office/drawing/2014/main" id="{0899C665-496B-49DC-BC7B-57C54207A9BE}"/>
              </a:ext>
            </a:extLst>
          </p:cNvPr>
          <p:cNvSpPr>
            <a:spLocks noGrp="1"/>
          </p:cNvSpPr>
          <p:nvPr>
            <p:ph sz="quarter" idx="13"/>
          </p:nvPr>
        </p:nvSpPr>
        <p:spPr>
          <a:xfrm>
            <a:off x="457200" y="1827743"/>
            <a:ext cx="8229600" cy="417147"/>
          </a:xfrm>
        </p:spPr>
        <p:txBody>
          <a:bodyPr/>
          <a:lstStyle/>
          <a:p>
            <a:r>
              <a:rPr lang="en-US" altLang="en-US" dirty="0"/>
              <a:t>I</a:t>
            </a:r>
            <a:r>
              <a:rPr lang="en-US" altLang="en-US" sz="100" dirty="0"/>
              <a:t> </a:t>
            </a:r>
            <a:r>
              <a:rPr lang="en-US" altLang="en-US" dirty="0"/>
              <a:t>S</a:t>
            </a:r>
            <a:r>
              <a:rPr lang="en-US" altLang="en-US" sz="100" dirty="0"/>
              <a:t> </a:t>
            </a:r>
            <a:r>
              <a:rPr lang="en-US" altLang="en-US" dirty="0"/>
              <a:t>T</a:t>
            </a:r>
            <a:r>
              <a:rPr lang="en-US" altLang="en-US" sz="100" dirty="0"/>
              <a:t> </a:t>
            </a:r>
            <a:r>
              <a:rPr lang="en-US" altLang="en-US" dirty="0"/>
              <a:t>H guidelines for presence of L</a:t>
            </a:r>
            <a:r>
              <a:rPr lang="en-US" altLang="en-US" sz="100" dirty="0"/>
              <a:t> </a:t>
            </a:r>
            <a:r>
              <a:rPr lang="en-US" altLang="en-US" dirty="0"/>
              <a:t>A</a:t>
            </a:r>
          </a:p>
        </p:txBody>
      </p:sp>
      <p:sp>
        <p:nvSpPr>
          <p:cNvPr id="4" name="Content Placeholder 3">
            <a:extLst>
              <a:ext uri="{FF2B5EF4-FFF2-40B4-BE49-F238E27FC236}">
                <a16:creationId xmlns:a16="http://schemas.microsoft.com/office/drawing/2014/main" id="{B252D638-091B-4F83-AB54-2601F8F7B916}"/>
              </a:ext>
            </a:extLst>
          </p:cNvPr>
          <p:cNvSpPr>
            <a:spLocks noGrp="1"/>
          </p:cNvSpPr>
          <p:nvPr>
            <p:ph sz="quarter" idx="14"/>
          </p:nvPr>
        </p:nvSpPr>
        <p:spPr>
          <a:xfrm>
            <a:off x="457200" y="2344707"/>
            <a:ext cx="5818094" cy="440136"/>
          </a:xfrm>
        </p:spPr>
        <p:txBody>
          <a:bodyPr/>
          <a:lstStyle/>
          <a:p>
            <a:pPr lvl="1"/>
            <a:r>
              <a:rPr lang="en-US" altLang="en-US" dirty="0"/>
              <a:t>Double centrifugation to ensure P</a:t>
            </a:r>
            <a:r>
              <a:rPr lang="en-US" altLang="en-US" sz="100" dirty="0"/>
              <a:t> </a:t>
            </a:r>
            <a:r>
              <a:rPr lang="en-US" altLang="en-US" dirty="0" err="1"/>
              <a:t>P</a:t>
            </a:r>
            <a:r>
              <a:rPr lang="en-US" altLang="en-US" sz="100" dirty="0"/>
              <a:t> </a:t>
            </a:r>
            <a:r>
              <a:rPr lang="en-US" altLang="en-US" dirty="0" err="1"/>
              <a:t>P</a:t>
            </a:r>
            <a:endParaRPr lang="en-US" dirty="0"/>
          </a:p>
        </p:txBody>
      </p:sp>
      <p:sp>
        <p:nvSpPr>
          <p:cNvPr id="5" name="Content Placeholder 4">
            <a:extLst>
              <a:ext uri="{FF2B5EF4-FFF2-40B4-BE49-F238E27FC236}">
                <a16:creationId xmlns:a16="http://schemas.microsoft.com/office/drawing/2014/main" id="{E208D184-67F9-431D-BECB-FC699588E8DF}"/>
              </a:ext>
            </a:extLst>
          </p:cNvPr>
          <p:cNvSpPr>
            <a:spLocks noGrp="1"/>
          </p:cNvSpPr>
          <p:nvPr>
            <p:ph sz="quarter" idx="15"/>
          </p:nvPr>
        </p:nvSpPr>
        <p:spPr>
          <a:xfrm>
            <a:off x="457200" y="2865473"/>
            <a:ext cx="8229600" cy="3095321"/>
          </a:xfrm>
        </p:spPr>
        <p:txBody>
          <a:bodyPr/>
          <a:lstStyle/>
          <a:p>
            <a:pPr lvl="2"/>
            <a:r>
              <a:rPr lang="en-US" altLang="en-US" dirty="0"/>
              <a:t>If testing delayed</a:t>
            </a:r>
          </a:p>
          <a:p>
            <a:pPr lvl="3"/>
            <a:r>
              <a:rPr lang="en-US" altLang="en-US" dirty="0"/>
              <a:t>Quick freeze; thaw at 37</a:t>
            </a:r>
            <a:r>
              <a:rPr lang="en-US" altLang="en-US" b="1" dirty="0">
                <a:cs typeface="Lucida Grande" pitchFamily="-106" charset="0"/>
              </a:rPr>
              <a:t>°</a:t>
            </a:r>
            <a:r>
              <a:rPr lang="en-US" altLang="en-US" dirty="0"/>
              <a:t>C</a:t>
            </a:r>
            <a:r>
              <a:rPr lang="en-US" altLang="en-US" sz="100" dirty="0">
                <a:solidFill>
                  <a:schemeClr val="bg1"/>
                </a:solidFill>
              </a:rPr>
              <a:t>elsius</a:t>
            </a:r>
          </a:p>
          <a:p>
            <a:pPr lvl="1"/>
            <a:r>
              <a:rPr lang="en-US" altLang="en-US" dirty="0"/>
              <a:t>Two clot-based assays using different clotting principles</a:t>
            </a:r>
          </a:p>
          <a:p>
            <a:pPr lvl="2"/>
            <a:r>
              <a:rPr lang="en-US" altLang="en-US" dirty="0"/>
              <a:t>d</a:t>
            </a:r>
            <a:r>
              <a:rPr lang="en-US" altLang="en-US" sz="100" dirty="0"/>
              <a:t> </a:t>
            </a:r>
            <a:r>
              <a:rPr lang="en-US" altLang="en-US" dirty="0"/>
              <a:t>R</a:t>
            </a:r>
            <a:r>
              <a:rPr lang="en-US" altLang="en-US" sz="100" dirty="0"/>
              <a:t> </a:t>
            </a:r>
            <a:r>
              <a:rPr lang="en-US" altLang="en-US" dirty="0"/>
              <a:t>V</a:t>
            </a:r>
            <a:r>
              <a:rPr lang="en-US" altLang="en-US" sz="100" dirty="0"/>
              <a:t> </a:t>
            </a:r>
            <a:r>
              <a:rPr lang="en-US" altLang="en-US" dirty="0"/>
              <a:t>T</a:t>
            </a:r>
            <a:r>
              <a:rPr lang="en-US" altLang="en-US" sz="100" dirty="0"/>
              <a:t> </a:t>
            </a:r>
            <a:r>
              <a:rPr lang="en-US" altLang="en-US" dirty="0"/>
              <a:t>T-most robust</a:t>
            </a:r>
          </a:p>
          <a:p>
            <a:pPr lvl="2"/>
            <a:r>
              <a:rPr lang="en-US" altLang="en-US" dirty="0"/>
              <a:t>Low P</a:t>
            </a:r>
            <a:r>
              <a:rPr lang="en-US" altLang="en-US" sz="100" dirty="0"/>
              <a:t> </a:t>
            </a:r>
            <a:r>
              <a:rPr lang="en-US" altLang="en-US" dirty="0"/>
              <a:t>L A</a:t>
            </a:r>
            <a:r>
              <a:rPr lang="en-US" altLang="en-US" sz="100" dirty="0"/>
              <a:t> </a:t>
            </a:r>
            <a:r>
              <a:rPr lang="en-US" altLang="en-US" dirty="0"/>
              <a:t>P</a:t>
            </a:r>
            <a:r>
              <a:rPr lang="en-US" altLang="en-US" sz="100" dirty="0"/>
              <a:t> </a:t>
            </a:r>
            <a:r>
              <a:rPr lang="en-US" altLang="en-US" dirty="0"/>
              <a:t>T</a:t>
            </a:r>
            <a:r>
              <a:rPr lang="en-US" altLang="en-US" sz="100" dirty="0"/>
              <a:t> </a:t>
            </a:r>
            <a:r>
              <a:rPr lang="en-US" altLang="en-US" dirty="0" err="1"/>
              <a:t>T</a:t>
            </a:r>
            <a:r>
              <a:rPr lang="en-US" altLang="en-US" dirty="0"/>
              <a:t> with silica activator</a:t>
            </a:r>
          </a:p>
          <a:p>
            <a:pPr lvl="1"/>
            <a:r>
              <a:rPr lang="en-US" altLang="en-US" dirty="0"/>
              <a:t>Perform T</a:t>
            </a:r>
            <a:r>
              <a:rPr lang="en-US" altLang="en-US" sz="100" dirty="0"/>
              <a:t> </a:t>
            </a:r>
            <a:r>
              <a:rPr lang="en-US" altLang="en-US" dirty="0" err="1"/>
              <a:t>T</a:t>
            </a:r>
            <a:r>
              <a:rPr lang="en-US" altLang="en-US" dirty="0"/>
              <a:t> to detect heparin (absorb if necessary)</a:t>
            </a:r>
          </a:p>
        </p:txBody>
      </p:sp>
      <p:graphicFrame>
        <p:nvGraphicFramePr>
          <p:cNvPr id="6" name="Object 5" descr="less than 10 times 10 cubed per litre">
            <a:extLst>
              <a:ext uri="{FF2B5EF4-FFF2-40B4-BE49-F238E27FC236}">
                <a16:creationId xmlns:a16="http://schemas.microsoft.com/office/drawing/2014/main" id="{15AF7688-3F67-42E5-8626-78E96C6AF223}"/>
              </a:ext>
            </a:extLst>
          </p:cNvPr>
          <p:cNvGraphicFramePr>
            <a:graphicFrameLocks noChangeAspect="1"/>
          </p:cNvGraphicFramePr>
          <p:nvPr>
            <p:extLst>
              <p:ext uri="{D42A27DB-BD31-4B8C-83A1-F6EECF244321}">
                <p14:modId xmlns:p14="http://schemas.microsoft.com/office/powerpoint/2010/main" val="1867819540"/>
              </p:ext>
            </p:extLst>
          </p:nvPr>
        </p:nvGraphicFramePr>
        <p:xfrm>
          <a:off x="5437094" y="2285205"/>
          <a:ext cx="1676400" cy="342900"/>
        </p:xfrm>
        <a:graphic>
          <a:graphicData uri="http://schemas.openxmlformats.org/presentationml/2006/ole">
            <mc:AlternateContent xmlns:mc="http://schemas.openxmlformats.org/markup-compatibility/2006">
              <mc:Choice xmlns:v="urn:schemas-microsoft-com:vml" Requires="v">
                <p:oleObj name="Equation" r:id="rId2" imgW="1676160" imgH="342720" progId="Equation.DSMT4">
                  <p:embed/>
                </p:oleObj>
              </mc:Choice>
              <mc:Fallback>
                <p:oleObj name="Equation" r:id="rId2" imgW="1676160" imgH="342720" progId="Equation.DSMT4">
                  <p:embed/>
                  <p:pic>
                    <p:nvPicPr>
                      <p:cNvPr id="0" name=""/>
                      <p:cNvPicPr/>
                      <p:nvPr/>
                    </p:nvPicPr>
                    <p:blipFill>
                      <a:blip r:embed="rId3"/>
                      <a:stretch>
                        <a:fillRect/>
                      </a:stretch>
                    </p:blipFill>
                    <p:spPr>
                      <a:xfrm>
                        <a:off x="5437094" y="2285205"/>
                        <a:ext cx="1676400" cy="342900"/>
                      </a:xfrm>
                      <a:prstGeom prst="rect">
                        <a:avLst/>
                      </a:prstGeom>
                    </p:spPr>
                  </p:pic>
                </p:oleObj>
              </mc:Fallback>
            </mc:AlternateContent>
          </a:graphicData>
        </a:graphic>
      </p:graphicFrame>
    </p:spTree>
    <p:extLst>
      <p:ext uri="{BB962C8B-B14F-4D97-AF65-F5344CB8AC3E}">
        <p14:creationId xmlns:p14="http://schemas.microsoft.com/office/powerpoint/2010/main" val="16271230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9EB7F-5CF5-4555-9CCA-AA6478254E42}"/>
              </a:ext>
            </a:extLst>
          </p:cNvPr>
          <p:cNvSpPr>
            <a:spLocks noGrp="1"/>
          </p:cNvSpPr>
          <p:nvPr>
            <p:ph type="title"/>
          </p:nvPr>
        </p:nvSpPr>
        <p:spPr/>
        <p:txBody>
          <a:bodyPr/>
          <a:lstStyle/>
          <a:p>
            <a:r>
              <a:rPr lang="en-US" dirty="0"/>
              <a:t>L</a:t>
            </a:r>
            <a:r>
              <a:rPr lang="en-US" sz="100" dirty="0"/>
              <a:t> </a:t>
            </a:r>
            <a:r>
              <a:rPr lang="en-US" dirty="0"/>
              <a:t>A/Antiphospholipid Antibodies </a:t>
            </a:r>
            <a:r>
              <a:rPr lang="en-US" sz="2000" b="0" dirty="0"/>
              <a:t>(5 of 6)</a:t>
            </a:r>
          </a:p>
        </p:txBody>
      </p:sp>
      <p:sp>
        <p:nvSpPr>
          <p:cNvPr id="3" name="Content Placeholder 2">
            <a:extLst>
              <a:ext uri="{FF2B5EF4-FFF2-40B4-BE49-F238E27FC236}">
                <a16:creationId xmlns:a16="http://schemas.microsoft.com/office/drawing/2014/main" id="{0899C665-496B-49DC-BC7B-57C54207A9BE}"/>
              </a:ext>
            </a:extLst>
          </p:cNvPr>
          <p:cNvSpPr>
            <a:spLocks noGrp="1"/>
          </p:cNvSpPr>
          <p:nvPr>
            <p:ph sz="quarter" idx="13"/>
          </p:nvPr>
        </p:nvSpPr>
        <p:spPr>
          <a:xfrm>
            <a:off x="381000" y="1894813"/>
            <a:ext cx="8143875" cy="3187123"/>
          </a:xfrm>
        </p:spPr>
        <p:txBody>
          <a:bodyPr/>
          <a:lstStyle/>
          <a:p>
            <a:r>
              <a:rPr lang="en-US" altLang="en-US" dirty="0"/>
              <a:t>I</a:t>
            </a:r>
            <a:r>
              <a:rPr lang="en-US" altLang="en-US" sz="100" dirty="0"/>
              <a:t> </a:t>
            </a:r>
            <a:r>
              <a:rPr lang="en-US" altLang="en-US" dirty="0"/>
              <a:t>S</a:t>
            </a:r>
            <a:r>
              <a:rPr lang="en-US" altLang="en-US" sz="100" dirty="0"/>
              <a:t> </a:t>
            </a:r>
            <a:r>
              <a:rPr lang="en-US" altLang="en-US" dirty="0"/>
              <a:t>T</a:t>
            </a:r>
            <a:r>
              <a:rPr lang="en-US" altLang="en-US" sz="100" dirty="0"/>
              <a:t> </a:t>
            </a:r>
            <a:r>
              <a:rPr lang="en-US" altLang="en-US" dirty="0"/>
              <a:t>H guidelines for presence of L</a:t>
            </a:r>
            <a:r>
              <a:rPr lang="en-US" altLang="en-US" sz="100" dirty="0"/>
              <a:t> </a:t>
            </a:r>
            <a:r>
              <a:rPr lang="en-US" altLang="en-US" dirty="0"/>
              <a:t>A</a:t>
            </a:r>
          </a:p>
          <a:p>
            <a:pPr lvl="1"/>
            <a:r>
              <a:rPr lang="en-US" altLang="en-US" dirty="0"/>
              <a:t>P</a:t>
            </a:r>
            <a:r>
              <a:rPr lang="en-US" altLang="en-US" sz="100" dirty="0"/>
              <a:t> </a:t>
            </a:r>
            <a:r>
              <a:rPr lang="en-US" altLang="en-US" dirty="0"/>
              <a:t>N</a:t>
            </a:r>
            <a:r>
              <a:rPr lang="en-US" altLang="en-US" sz="100" dirty="0"/>
              <a:t> </a:t>
            </a:r>
            <a:r>
              <a:rPr lang="en-US" altLang="en-US" dirty="0"/>
              <a:t>P for mixing studies prepared by double centrifugation and test 1:1 mixture without incubation</a:t>
            </a:r>
          </a:p>
          <a:p>
            <a:pPr lvl="1"/>
            <a:r>
              <a:rPr lang="en-US" altLang="en-US" dirty="0"/>
              <a:t>Develop cutoff values on at least 40 healthy adult donors &lt;50 years old</a:t>
            </a:r>
          </a:p>
          <a:p>
            <a:pPr lvl="1"/>
            <a:r>
              <a:rPr lang="en-US" altLang="en-US" dirty="0"/>
              <a:t>Perform mixing studies on donor plasmas and calculate the index of circulating anticoagulant (I</a:t>
            </a:r>
            <a:r>
              <a:rPr lang="en-US" altLang="en-US" sz="100" dirty="0"/>
              <a:t> </a:t>
            </a:r>
            <a:r>
              <a:rPr lang="en-US" altLang="en-US" dirty="0"/>
              <a:t>C</a:t>
            </a:r>
            <a:r>
              <a:rPr lang="en-US" altLang="en-US" sz="100" dirty="0"/>
              <a:t> </a:t>
            </a:r>
            <a:r>
              <a:rPr lang="en-US" altLang="en-US" dirty="0"/>
              <a:t>A) as follows:</a:t>
            </a:r>
          </a:p>
        </p:txBody>
      </p:sp>
      <p:sp>
        <p:nvSpPr>
          <p:cNvPr id="8" name="Content Placeholder 7"/>
          <p:cNvSpPr>
            <a:spLocks noGrp="1"/>
          </p:cNvSpPr>
          <p:nvPr>
            <p:ph sz="quarter" idx="14"/>
          </p:nvPr>
        </p:nvSpPr>
        <p:spPr>
          <a:xfrm>
            <a:off x="1228725" y="4770015"/>
            <a:ext cx="257175" cy="459210"/>
          </a:xfrm>
        </p:spPr>
        <p:txBody>
          <a:bodyPr/>
          <a:lstStyle/>
          <a:p>
            <a:pPr marL="0" lvl="2" indent="0"/>
            <a:r>
              <a:rPr lang="en-AU" dirty="0"/>
              <a:t> </a:t>
            </a:r>
            <a:r>
              <a:rPr lang="en-AU" sz="100" dirty="0"/>
              <a:t> </a:t>
            </a:r>
          </a:p>
        </p:txBody>
      </p:sp>
      <p:sp>
        <p:nvSpPr>
          <p:cNvPr id="9" name="Content Placeholder 8"/>
          <p:cNvSpPr>
            <a:spLocks noGrp="1"/>
          </p:cNvSpPr>
          <p:nvPr>
            <p:ph sz="quarter" idx="15"/>
          </p:nvPr>
        </p:nvSpPr>
        <p:spPr>
          <a:xfrm>
            <a:off x="457200" y="5664100"/>
            <a:ext cx="8229600" cy="803375"/>
          </a:xfrm>
        </p:spPr>
        <p:txBody>
          <a:bodyPr/>
          <a:lstStyle/>
          <a:p>
            <a:pPr lvl="1"/>
            <a:r>
              <a:rPr lang="en-US" altLang="en-US" dirty="0"/>
              <a:t>Perform confirmatory test by increasing concentration of P</a:t>
            </a:r>
            <a:r>
              <a:rPr lang="en-US" altLang="en-US" sz="100" dirty="0"/>
              <a:t> </a:t>
            </a:r>
            <a:r>
              <a:rPr lang="en-US" altLang="en-US" dirty="0"/>
              <a:t>L in screening test</a:t>
            </a:r>
          </a:p>
        </p:txBody>
      </p:sp>
      <p:graphicFrame>
        <p:nvGraphicFramePr>
          <p:cNvPr id="10" name="Object 9" descr="I C A % = left bracket left parenthesis clot time of patient P N P mixture minus clot times of P N P right parenthesis divided by clot time of patient right bracket times 100."/>
          <p:cNvGraphicFramePr>
            <a:graphicFrameLocks noChangeAspect="1"/>
          </p:cNvGraphicFramePr>
          <p:nvPr>
            <p:extLst>
              <p:ext uri="{D42A27DB-BD31-4B8C-83A1-F6EECF244321}">
                <p14:modId xmlns:p14="http://schemas.microsoft.com/office/powerpoint/2010/main" val="494403863"/>
              </p:ext>
            </p:extLst>
          </p:nvPr>
        </p:nvGraphicFramePr>
        <p:xfrm>
          <a:off x="1485900" y="4596791"/>
          <a:ext cx="6324037" cy="849872"/>
        </p:xfrm>
        <a:graphic>
          <a:graphicData uri="http://schemas.openxmlformats.org/presentationml/2006/ole">
            <mc:AlternateContent xmlns:mc="http://schemas.openxmlformats.org/markup-compatibility/2006">
              <mc:Choice xmlns:v="urn:schemas-microsoft-com:vml" Requires="v">
                <p:oleObj name="Equation" r:id="rId2" imgW="3213000" imgH="431640" progId="Equation.DSMT4">
                  <p:embed/>
                </p:oleObj>
              </mc:Choice>
              <mc:Fallback>
                <p:oleObj name="Equation" r:id="rId2" imgW="3213000" imgH="431640" progId="Equation.DSMT4">
                  <p:embed/>
                  <p:pic>
                    <p:nvPicPr>
                      <p:cNvPr id="0" name=""/>
                      <p:cNvPicPr/>
                      <p:nvPr/>
                    </p:nvPicPr>
                    <p:blipFill>
                      <a:blip r:embed="rId3"/>
                      <a:stretch>
                        <a:fillRect/>
                      </a:stretch>
                    </p:blipFill>
                    <p:spPr>
                      <a:xfrm>
                        <a:off x="1485900" y="4596791"/>
                        <a:ext cx="6324037" cy="849872"/>
                      </a:xfrm>
                      <a:prstGeom prst="rect">
                        <a:avLst/>
                      </a:prstGeom>
                    </p:spPr>
                  </p:pic>
                </p:oleObj>
              </mc:Fallback>
            </mc:AlternateContent>
          </a:graphicData>
        </a:graphic>
      </p:graphicFrame>
    </p:spTree>
    <p:extLst>
      <p:ext uri="{BB962C8B-B14F-4D97-AF65-F5344CB8AC3E}">
        <p14:creationId xmlns:p14="http://schemas.microsoft.com/office/powerpoint/2010/main" val="3052838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81056-0750-48CF-8AE2-20D333A233AE}"/>
              </a:ext>
            </a:extLst>
          </p:cNvPr>
          <p:cNvSpPr>
            <a:spLocks noGrp="1"/>
          </p:cNvSpPr>
          <p:nvPr>
            <p:ph type="title"/>
          </p:nvPr>
        </p:nvSpPr>
        <p:spPr/>
        <p:txBody>
          <a:bodyPr/>
          <a:lstStyle/>
          <a:p>
            <a:r>
              <a:rPr lang="en-US" dirty="0"/>
              <a:t>Figure 36-1</a:t>
            </a:r>
          </a:p>
        </p:txBody>
      </p:sp>
      <p:sp>
        <p:nvSpPr>
          <p:cNvPr id="3" name="Content Placeholder 2"/>
          <p:cNvSpPr>
            <a:spLocks noGrp="1"/>
          </p:cNvSpPr>
          <p:nvPr>
            <p:ph sz="quarter" idx="13"/>
          </p:nvPr>
        </p:nvSpPr>
        <p:spPr>
          <a:xfrm>
            <a:off x="460375" y="2386416"/>
            <a:ext cx="8229600" cy="1288077"/>
          </a:xfrm>
        </p:spPr>
        <p:txBody>
          <a:bodyPr/>
          <a:lstStyle/>
          <a:p>
            <a:pPr marL="432" indent="0" algn="ctr">
              <a:spcBef>
                <a:spcPts val="600"/>
              </a:spcBef>
              <a:buNone/>
            </a:pPr>
            <a:r>
              <a:rPr lang="en-US" dirty="0"/>
              <a:t>C = Volume of sodium citrate</a:t>
            </a:r>
          </a:p>
          <a:p>
            <a:pPr marL="432" indent="0" algn="ctr">
              <a:spcBef>
                <a:spcPts val="600"/>
              </a:spcBef>
              <a:buNone/>
            </a:pPr>
            <a:r>
              <a:rPr lang="en-US" dirty="0"/>
              <a:t>V = Volume of whole blood drawn</a:t>
            </a:r>
          </a:p>
          <a:p>
            <a:pPr marL="432" indent="0" algn="ctr">
              <a:spcBef>
                <a:spcPts val="600"/>
              </a:spcBef>
              <a:buNone/>
            </a:pPr>
            <a:r>
              <a:rPr lang="en-AU" dirty="0"/>
              <a:t>H</a:t>
            </a:r>
            <a:r>
              <a:rPr lang="en-AU" sz="100" dirty="0"/>
              <a:t> </a:t>
            </a:r>
            <a:r>
              <a:rPr lang="en-AU" dirty="0"/>
              <a:t>c</a:t>
            </a:r>
            <a:r>
              <a:rPr lang="en-AU" sz="100" dirty="0"/>
              <a:t> </a:t>
            </a:r>
            <a:r>
              <a:rPr lang="en-AU" dirty="0"/>
              <a:t>t = Patient hematocrit</a:t>
            </a:r>
          </a:p>
        </p:txBody>
      </p:sp>
      <p:sp>
        <p:nvSpPr>
          <p:cNvPr id="5" name="Content Placeholder 4"/>
          <p:cNvSpPr>
            <a:spLocks noGrp="1"/>
          </p:cNvSpPr>
          <p:nvPr>
            <p:ph sz="quarter" idx="14"/>
          </p:nvPr>
        </p:nvSpPr>
        <p:spPr>
          <a:xfrm>
            <a:off x="457199" y="3813618"/>
            <a:ext cx="8441473" cy="1180609"/>
          </a:xfrm>
        </p:spPr>
        <p:txBody>
          <a:bodyPr/>
          <a:lstStyle/>
          <a:p>
            <a:pPr marL="432" indent="0">
              <a:buNone/>
            </a:pPr>
            <a:r>
              <a:rPr lang="en-US" b="1" dirty="0"/>
              <a:t>For example, to draw 5 m</a:t>
            </a:r>
            <a:r>
              <a:rPr lang="en-US" sz="100" b="1" dirty="0">
                <a:solidFill>
                  <a:schemeClr val="bg1"/>
                </a:solidFill>
              </a:rPr>
              <a:t>illi</a:t>
            </a:r>
            <a:r>
              <a:rPr lang="en-US" b="1" dirty="0"/>
              <a:t>L</a:t>
            </a:r>
            <a:r>
              <a:rPr lang="en-US" sz="100" b="1" dirty="0">
                <a:solidFill>
                  <a:schemeClr val="bg1"/>
                </a:solidFill>
              </a:rPr>
              <a:t>itre</a:t>
            </a:r>
            <a:r>
              <a:rPr lang="en-US" b="1" dirty="0"/>
              <a:t> of blood from a patient with a hematocrit of 63% you calculate the amount of sodium citrate to use as follows:</a:t>
            </a:r>
            <a:endParaRPr lang="en-AU" dirty="0"/>
          </a:p>
        </p:txBody>
      </p:sp>
      <p:sp>
        <p:nvSpPr>
          <p:cNvPr id="6" name="Content Placeholder 5"/>
          <p:cNvSpPr>
            <a:spLocks noGrp="1"/>
          </p:cNvSpPr>
          <p:nvPr>
            <p:ph sz="quarter" idx="15"/>
          </p:nvPr>
        </p:nvSpPr>
        <p:spPr>
          <a:xfrm>
            <a:off x="460375" y="5567331"/>
            <a:ext cx="8229600" cy="433357"/>
          </a:xfrm>
        </p:spPr>
        <p:txBody>
          <a:bodyPr/>
          <a:lstStyle/>
          <a:p>
            <a:pPr marL="432" indent="0">
              <a:buNone/>
            </a:pPr>
            <a:r>
              <a:rPr lang="en-US" dirty="0"/>
              <a:t>So mix 5 m</a:t>
            </a:r>
            <a:r>
              <a:rPr lang="en-US" sz="100" dirty="0">
                <a:solidFill>
                  <a:schemeClr val="bg1"/>
                </a:solidFill>
              </a:rPr>
              <a:t>illi</a:t>
            </a:r>
            <a:r>
              <a:rPr lang="en-US" dirty="0"/>
              <a:t>L</a:t>
            </a:r>
            <a:r>
              <a:rPr lang="en-US" sz="100" dirty="0">
                <a:solidFill>
                  <a:schemeClr val="bg1"/>
                </a:solidFill>
              </a:rPr>
              <a:t>itre</a:t>
            </a:r>
            <a:r>
              <a:rPr lang="en-US" dirty="0"/>
              <a:t> of blood with 0.34 m</a:t>
            </a:r>
            <a:r>
              <a:rPr lang="en-US" sz="100" dirty="0">
                <a:solidFill>
                  <a:schemeClr val="bg1"/>
                </a:solidFill>
              </a:rPr>
              <a:t>illi</a:t>
            </a:r>
            <a:r>
              <a:rPr lang="en-US" dirty="0"/>
              <a:t>L</a:t>
            </a:r>
            <a:r>
              <a:rPr lang="en-US" sz="100" dirty="0">
                <a:solidFill>
                  <a:schemeClr val="bg1"/>
                </a:solidFill>
              </a:rPr>
              <a:t>itre</a:t>
            </a:r>
            <a:r>
              <a:rPr lang="en-US" dirty="0"/>
              <a:t> of sodium citrate</a:t>
            </a:r>
            <a:endParaRPr lang="en-AU" dirty="0"/>
          </a:p>
        </p:txBody>
      </p:sp>
      <p:graphicFrame>
        <p:nvGraphicFramePr>
          <p:cNvPr id="13" name="Object 12" descr="C = left parenthesis 1.85 times 10 superscript negative 3 right parenthesis times left parenthesis 100 minus H c t right parenthesis times V"/>
          <p:cNvGraphicFramePr>
            <a:graphicFrameLocks noChangeAspect="1"/>
          </p:cNvGraphicFramePr>
          <p:nvPr>
            <p:extLst>
              <p:ext uri="{D42A27DB-BD31-4B8C-83A1-F6EECF244321}">
                <p14:modId xmlns:p14="http://schemas.microsoft.com/office/powerpoint/2010/main" val="2753721760"/>
              </p:ext>
            </p:extLst>
          </p:nvPr>
        </p:nvGraphicFramePr>
        <p:xfrm>
          <a:off x="2257996" y="1805814"/>
          <a:ext cx="4628008" cy="490025"/>
        </p:xfrm>
        <a:graphic>
          <a:graphicData uri="http://schemas.openxmlformats.org/presentationml/2006/ole">
            <mc:AlternateContent xmlns:mc="http://schemas.openxmlformats.org/markup-compatibility/2006">
              <mc:Choice xmlns:v="urn:schemas-microsoft-com:vml" Requires="v">
                <p:oleObj name="Equation" r:id="rId3" imgW="2158920" imgH="228600" progId="Equation.DSMT4">
                  <p:embed/>
                </p:oleObj>
              </mc:Choice>
              <mc:Fallback>
                <p:oleObj name="Equation" r:id="rId3" imgW="2158920" imgH="228600" progId="Equation.DSMT4">
                  <p:embed/>
                  <p:pic>
                    <p:nvPicPr>
                      <p:cNvPr id="0" name=""/>
                      <p:cNvPicPr/>
                      <p:nvPr/>
                    </p:nvPicPr>
                    <p:blipFill>
                      <a:blip r:embed="rId4"/>
                      <a:stretch>
                        <a:fillRect/>
                      </a:stretch>
                    </p:blipFill>
                    <p:spPr>
                      <a:xfrm>
                        <a:off x="2257996" y="1805814"/>
                        <a:ext cx="4628008" cy="490025"/>
                      </a:xfrm>
                      <a:prstGeom prst="rect">
                        <a:avLst/>
                      </a:prstGeom>
                    </p:spPr>
                  </p:pic>
                </p:oleObj>
              </mc:Fallback>
            </mc:AlternateContent>
          </a:graphicData>
        </a:graphic>
      </p:graphicFrame>
      <p:graphicFrame>
        <p:nvGraphicFramePr>
          <p:cNvPr id="12" name="Object 11" descr="left parenthesis 1.85 times 10 superscript negative 3 right parenthesis times left parenthesis 100 minus 63 right parenthesis times 5 millilitre = 0.34 millilitre."/>
          <p:cNvGraphicFramePr>
            <a:graphicFrameLocks noChangeAspect="1"/>
          </p:cNvGraphicFramePr>
          <p:nvPr>
            <p:extLst>
              <p:ext uri="{D42A27DB-BD31-4B8C-83A1-F6EECF244321}">
                <p14:modId xmlns:p14="http://schemas.microsoft.com/office/powerpoint/2010/main" val="2839371389"/>
              </p:ext>
            </p:extLst>
          </p:nvPr>
        </p:nvGraphicFramePr>
        <p:xfrm>
          <a:off x="457200" y="4922612"/>
          <a:ext cx="5459763" cy="463565"/>
        </p:xfrm>
        <a:graphic>
          <a:graphicData uri="http://schemas.openxmlformats.org/presentationml/2006/ole">
            <mc:AlternateContent xmlns:mc="http://schemas.openxmlformats.org/markup-compatibility/2006">
              <mc:Choice xmlns:v="urn:schemas-microsoft-com:vml" Requires="v">
                <p:oleObj name="Equation" r:id="rId5" imgW="2692080" imgH="228600" progId="Equation.DSMT4">
                  <p:embed/>
                </p:oleObj>
              </mc:Choice>
              <mc:Fallback>
                <p:oleObj name="Equation" r:id="rId5" imgW="2692080" imgH="228600" progId="Equation.DSMT4">
                  <p:embed/>
                  <p:pic>
                    <p:nvPicPr>
                      <p:cNvPr id="0" name=""/>
                      <p:cNvPicPr/>
                      <p:nvPr/>
                    </p:nvPicPr>
                    <p:blipFill>
                      <a:blip r:embed="rId6"/>
                      <a:stretch>
                        <a:fillRect/>
                      </a:stretch>
                    </p:blipFill>
                    <p:spPr>
                      <a:xfrm>
                        <a:off x="457200" y="4922612"/>
                        <a:ext cx="5459763" cy="463565"/>
                      </a:xfrm>
                      <a:prstGeom prst="rect">
                        <a:avLst/>
                      </a:prstGeom>
                    </p:spPr>
                  </p:pic>
                </p:oleObj>
              </mc:Fallback>
            </mc:AlternateContent>
          </a:graphicData>
        </a:graphic>
      </p:graphicFrame>
    </p:spTree>
    <p:extLst>
      <p:ext uri="{BB962C8B-B14F-4D97-AF65-F5344CB8AC3E}">
        <p14:creationId xmlns:p14="http://schemas.microsoft.com/office/powerpoint/2010/main" val="314636165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9EB7F-5CF5-4555-9CCA-AA6478254E42}"/>
              </a:ext>
            </a:extLst>
          </p:cNvPr>
          <p:cNvSpPr>
            <a:spLocks noGrp="1"/>
          </p:cNvSpPr>
          <p:nvPr>
            <p:ph type="title"/>
          </p:nvPr>
        </p:nvSpPr>
        <p:spPr/>
        <p:txBody>
          <a:bodyPr/>
          <a:lstStyle/>
          <a:p>
            <a:r>
              <a:rPr lang="en-US" dirty="0"/>
              <a:t>L</a:t>
            </a:r>
            <a:r>
              <a:rPr lang="en-US" sz="100" dirty="0"/>
              <a:t> </a:t>
            </a:r>
            <a:r>
              <a:rPr lang="en-US" dirty="0"/>
              <a:t>A/Antiphospholipid Antibodies </a:t>
            </a:r>
            <a:r>
              <a:rPr lang="en-US" sz="2000" b="0" dirty="0"/>
              <a:t>(6 of 6)</a:t>
            </a:r>
          </a:p>
        </p:txBody>
      </p:sp>
      <p:sp>
        <p:nvSpPr>
          <p:cNvPr id="3" name="Content Placeholder 2">
            <a:extLst>
              <a:ext uri="{FF2B5EF4-FFF2-40B4-BE49-F238E27FC236}">
                <a16:creationId xmlns:a16="http://schemas.microsoft.com/office/drawing/2014/main" id="{0899C665-496B-49DC-BC7B-57C54207A9BE}"/>
              </a:ext>
            </a:extLst>
          </p:cNvPr>
          <p:cNvSpPr>
            <a:spLocks noGrp="1"/>
          </p:cNvSpPr>
          <p:nvPr>
            <p:ph sz="quarter" idx="13"/>
          </p:nvPr>
        </p:nvSpPr>
        <p:spPr>
          <a:xfrm>
            <a:off x="457200" y="1894019"/>
            <a:ext cx="8096250" cy="2377498"/>
          </a:xfrm>
        </p:spPr>
        <p:txBody>
          <a:bodyPr/>
          <a:lstStyle/>
          <a:p>
            <a:r>
              <a:rPr lang="en-US" altLang="en-US" dirty="0"/>
              <a:t>I</a:t>
            </a:r>
            <a:r>
              <a:rPr lang="en-US" altLang="en-US" sz="100" dirty="0"/>
              <a:t> </a:t>
            </a:r>
            <a:r>
              <a:rPr lang="en-US" altLang="en-US" dirty="0"/>
              <a:t>S</a:t>
            </a:r>
            <a:r>
              <a:rPr lang="en-US" altLang="en-US" sz="100" dirty="0"/>
              <a:t> </a:t>
            </a:r>
            <a:r>
              <a:rPr lang="en-US" altLang="en-US" dirty="0"/>
              <a:t>T</a:t>
            </a:r>
            <a:r>
              <a:rPr lang="en-US" altLang="en-US" sz="100" dirty="0"/>
              <a:t> </a:t>
            </a:r>
            <a:r>
              <a:rPr lang="en-US" altLang="en-US" dirty="0"/>
              <a:t>H guidelines for presence of L</a:t>
            </a:r>
            <a:r>
              <a:rPr lang="en-US" altLang="en-US" sz="100" dirty="0"/>
              <a:t> </a:t>
            </a:r>
            <a:r>
              <a:rPr lang="en-US" altLang="en-US" dirty="0"/>
              <a:t>A</a:t>
            </a:r>
          </a:p>
          <a:p>
            <a:pPr lvl="1"/>
            <a:r>
              <a:rPr lang="en-US" altLang="en-US" dirty="0"/>
              <a:t>Confirmatory testing of healthy donor plasma at low (screen) and high (confirm) P</a:t>
            </a:r>
            <a:r>
              <a:rPr lang="en-US" altLang="en-US" sz="100" dirty="0"/>
              <a:t> </a:t>
            </a:r>
            <a:r>
              <a:rPr lang="en-US" altLang="en-US" dirty="0"/>
              <a:t>L concentrations to obtain C</a:t>
            </a:r>
            <a:r>
              <a:rPr lang="en-US" altLang="en-US" sz="100" dirty="0"/>
              <a:t> </a:t>
            </a:r>
            <a:r>
              <a:rPr lang="en-US" altLang="en-US" dirty="0"/>
              <a:t>Ts</a:t>
            </a:r>
          </a:p>
          <a:p>
            <a:pPr lvl="2"/>
            <a:r>
              <a:rPr lang="en-US" altLang="en-US" dirty="0"/>
              <a:t>Cutoff is value corresponding to mean of individual % corrections defined as:</a:t>
            </a:r>
          </a:p>
        </p:txBody>
      </p:sp>
      <p:sp>
        <p:nvSpPr>
          <p:cNvPr id="4" name="Content Placeholder 3"/>
          <p:cNvSpPr>
            <a:spLocks noGrp="1"/>
          </p:cNvSpPr>
          <p:nvPr>
            <p:ph sz="quarter" idx="14"/>
          </p:nvPr>
        </p:nvSpPr>
        <p:spPr>
          <a:xfrm>
            <a:off x="1771651" y="3978189"/>
            <a:ext cx="291624" cy="431885"/>
          </a:xfrm>
        </p:spPr>
        <p:txBody>
          <a:bodyPr/>
          <a:lstStyle/>
          <a:p>
            <a:pPr marL="0" lvl="3" indent="0"/>
            <a:r>
              <a:rPr lang="en-AU" dirty="0"/>
              <a:t> </a:t>
            </a:r>
            <a:r>
              <a:rPr lang="en-AU" sz="100" dirty="0"/>
              <a:t> </a:t>
            </a:r>
          </a:p>
        </p:txBody>
      </p:sp>
      <p:sp>
        <p:nvSpPr>
          <p:cNvPr id="5" name="Content Placeholder 4"/>
          <p:cNvSpPr>
            <a:spLocks noGrp="1"/>
          </p:cNvSpPr>
          <p:nvPr>
            <p:ph sz="quarter" idx="15"/>
          </p:nvPr>
        </p:nvSpPr>
        <p:spPr>
          <a:xfrm>
            <a:off x="457200" y="4852887"/>
            <a:ext cx="8362950" cy="1595537"/>
          </a:xfrm>
        </p:spPr>
        <p:txBody>
          <a:bodyPr/>
          <a:lstStyle/>
          <a:p>
            <a:pPr lvl="2"/>
            <a:r>
              <a:rPr lang="en-US" altLang="en-US" dirty="0"/>
              <a:t>Result is confirmation of L</a:t>
            </a:r>
            <a:r>
              <a:rPr lang="en-US" altLang="en-US" sz="100" dirty="0"/>
              <a:t> </a:t>
            </a:r>
            <a:r>
              <a:rPr lang="en-US" altLang="en-US" dirty="0"/>
              <a:t>A if percentage correction is above defined cutoff value</a:t>
            </a:r>
          </a:p>
          <a:p>
            <a:pPr lvl="1"/>
            <a:r>
              <a:rPr lang="en-US" dirty="0"/>
              <a:t>Results should be normalized (ratio of result/P</a:t>
            </a:r>
            <a:r>
              <a:rPr lang="en-US" sz="100" dirty="0"/>
              <a:t> </a:t>
            </a:r>
            <a:r>
              <a:rPr lang="en-US" dirty="0"/>
              <a:t>N</a:t>
            </a:r>
            <a:r>
              <a:rPr lang="en-US" sz="100" dirty="0"/>
              <a:t> </a:t>
            </a:r>
            <a:r>
              <a:rPr lang="en-US" dirty="0"/>
              <a:t>P) and with accompanying interpretation</a:t>
            </a:r>
            <a:endParaRPr lang="en-US" altLang="en-US" dirty="0"/>
          </a:p>
        </p:txBody>
      </p:sp>
      <p:graphicFrame>
        <p:nvGraphicFramePr>
          <p:cNvPr id="6" name="Object 5" descr="Left bracket left parenthesis screen C T minus confirm C T right parenthesis divided by screen C T right bracket times 100 = % correction."/>
          <p:cNvGraphicFramePr>
            <a:graphicFrameLocks noChangeAspect="1"/>
          </p:cNvGraphicFramePr>
          <p:nvPr>
            <p:extLst>
              <p:ext uri="{D42A27DB-BD31-4B8C-83A1-F6EECF244321}">
                <p14:modId xmlns:p14="http://schemas.microsoft.com/office/powerpoint/2010/main" val="1890619679"/>
              </p:ext>
            </p:extLst>
          </p:nvPr>
        </p:nvGraphicFramePr>
        <p:xfrm>
          <a:off x="2063275" y="3943864"/>
          <a:ext cx="6196343" cy="793863"/>
        </p:xfrm>
        <a:graphic>
          <a:graphicData uri="http://schemas.openxmlformats.org/presentationml/2006/ole">
            <mc:AlternateContent xmlns:mc="http://schemas.openxmlformats.org/markup-compatibility/2006">
              <mc:Choice xmlns:v="urn:schemas-microsoft-com:vml" Requires="v">
                <p:oleObj name="Equation" r:id="rId2" imgW="3162240" imgH="406080" progId="Equation.DSMT4">
                  <p:embed/>
                </p:oleObj>
              </mc:Choice>
              <mc:Fallback>
                <p:oleObj name="Equation" r:id="rId2" imgW="3162240" imgH="406080" progId="Equation.DSMT4">
                  <p:embed/>
                  <p:pic>
                    <p:nvPicPr>
                      <p:cNvPr id="0" name=""/>
                      <p:cNvPicPr/>
                      <p:nvPr/>
                    </p:nvPicPr>
                    <p:blipFill>
                      <a:blip r:embed="rId3"/>
                      <a:stretch>
                        <a:fillRect/>
                      </a:stretch>
                    </p:blipFill>
                    <p:spPr>
                      <a:xfrm>
                        <a:off x="2063275" y="3943864"/>
                        <a:ext cx="6196343" cy="793863"/>
                      </a:xfrm>
                      <a:prstGeom prst="rect">
                        <a:avLst/>
                      </a:prstGeom>
                    </p:spPr>
                  </p:pic>
                </p:oleObj>
              </mc:Fallback>
            </mc:AlternateContent>
          </a:graphicData>
        </a:graphic>
      </p:graphicFrame>
    </p:spTree>
    <p:extLst>
      <p:ext uri="{BB962C8B-B14F-4D97-AF65-F5344CB8AC3E}">
        <p14:creationId xmlns:p14="http://schemas.microsoft.com/office/powerpoint/2010/main" val="8855499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9EB7F-5CF5-4555-9CCA-AA6478254E42}"/>
              </a:ext>
            </a:extLst>
          </p:cNvPr>
          <p:cNvSpPr>
            <a:spLocks noGrp="1"/>
          </p:cNvSpPr>
          <p:nvPr>
            <p:ph type="title"/>
          </p:nvPr>
        </p:nvSpPr>
        <p:spPr>
          <a:xfrm>
            <a:off x="457200" y="215371"/>
            <a:ext cx="7293429" cy="1097279"/>
          </a:xfrm>
        </p:spPr>
        <p:txBody>
          <a:bodyPr/>
          <a:lstStyle/>
          <a:p>
            <a:r>
              <a:rPr lang="en-US" altLang="en-US" sz="3400" dirty="0">
                <a:cs typeface="Calibri" panose="020F0502020204030204" pitchFamily="34" charset="0"/>
              </a:rPr>
              <a:t>Dilute Russell’s Viper Venom Test (d</a:t>
            </a:r>
            <a:r>
              <a:rPr lang="en-US" altLang="en-US" sz="100" dirty="0">
                <a:cs typeface="Calibri" panose="020F0502020204030204" pitchFamily="34" charset="0"/>
              </a:rPr>
              <a:t> </a:t>
            </a:r>
            <a:r>
              <a:rPr lang="en-US" altLang="en-US" sz="3400" dirty="0">
                <a:cs typeface="Calibri" panose="020F0502020204030204" pitchFamily="34" charset="0"/>
              </a:rPr>
              <a:t>R</a:t>
            </a:r>
            <a:r>
              <a:rPr lang="en-US" altLang="en-US" sz="100" dirty="0">
                <a:cs typeface="Calibri" panose="020F0502020204030204" pitchFamily="34" charset="0"/>
              </a:rPr>
              <a:t> </a:t>
            </a:r>
            <a:r>
              <a:rPr lang="en-US" altLang="en-US" sz="3400" dirty="0">
                <a:cs typeface="Calibri" panose="020F0502020204030204" pitchFamily="34" charset="0"/>
              </a:rPr>
              <a:t>V</a:t>
            </a:r>
            <a:r>
              <a:rPr lang="en-US" altLang="en-US" sz="100" dirty="0">
                <a:cs typeface="Calibri" panose="020F0502020204030204" pitchFamily="34" charset="0"/>
              </a:rPr>
              <a:t> </a:t>
            </a:r>
            <a:r>
              <a:rPr lang="en-US" altLang="en-US" sz="3400" dirty="0">
                <a:cs typeface="Calibri" panose="020F0502020204030204" pitchFamily="34" charset="0"/>
              </a:rPr>
              <a:t>V</a:t>
            </a:r>
            <a:r>
              <a:rPr lang="en-US" altLang="en-US" sz="100" dirty="0">
                <a:cs typeface="Calibri" panose="020F0502020204030204" pitchFamily="34" charset="0"/>
              </a:rPr>
              <a:t> </a:t>
            </a:r>
            <a:r>
              <a:rPr lang="en-US" altLang="en-US" sz="3400" dirty="0">
                <a:cs typeface="Calibri" panose="020F0502020204030204" pitchFamily="34" charset="0"/>
              </a:rPr>
              <a:t>T) </a:t>
            </a:r>
            <a:r>
              <a:rPr lang="en-US" altLang="en-US" sz="2000" b="0" dirty="0">
                <a:cs typeface="Calibri" panose="020F0502020204030204" pitchFamily="34" charset="0"/>
              </a:rPr>
              <a:t>(1 of 2)</a:t>
            </a:r>
            <a:endParaRPr lang="en-US" sz="2000" b="0" dirty="0">
              <a:cs typeface="Calibri" panose="020F0502020204030204" pitchFamily="34" charset="0"/>
            </a:endParaRPr>
          </a:p>
        </p:txBody>
      </p:sp>
      <p:sp>
        <p:nvSpPr>
          <p:cNvPr id="3" name="Content Placeholder 2">
            <a:extLst>
              <a:ext uri="{FF2B5EF4-FFF2-40B4-BE49-F238E27FC236}">
                <a16:creationId xmlns:a16="http://schemas.microsoft.com/office/drawing/2014/main" id="{0899C665-496B-49DC-BC7B-57C54207A9BE}"/>
              </a:ext>
            </a:extLst>
          </p:cNvPr>
          <p:cNvSpPr>
            <a:spLocks noGrp="1"/>
          </p:cNvSpPr>
          <p:nvPr>
            <p:ph sz="quarter" idx="13"/>
          </p:nvPr>
        </p:nvSpPr>
        <p:spPr>
          <a:xfrm>
            <a:off x="457199" y="1890230"/>
            <a:ext cx="8541657" cy="4752399"/>
          </a:xfrm>
        </p:spPr>
        <p:txBody>
          <a:bodyPr/>
          <a:lstStyle/>
          <a:p>
            <a:r>
              <a:rPr lang="en-US" altLang="en-US" dirty="0">
                <a:cs typeface="Calibri" panose="020F0502020204030204" pitchFamily="34" charset="0"/>
              </a:rPr>
              <a:t>Venom from the Russell viper (</a:t>
            </a:r>
            <a:r>
              <a:rPr lang="en-US" altLang="en-US" b="1" dirty="0">
                <a:cs typeface="Calibri" panose="020F0502020204030204" pitchFamily="34" charset="0"/>
              </a:rPr>
              <a:t>Daboia</a:t>
            </a:r>
            <a:r>
              <a:rPr lang="en-US" altLang="en-US" dirty="0">
                <a:cs typeface="Calibri" panose="020F0502020204030204" pitchFamily="34" charset="0"/>
              </a:rPr>
              <a:t>)</a:t>
            </a:r>
          </a:p>
          <a:p>
            <a:r>
              <a:rPr lang="en-US" altLang="en-US" dirty="0">
                <a:cs typeface="Calibri" panose="020F0502020204030204" pitchFamily="34" charset="0"/>
              </a:rPr>
              <a:t>Screening reagent</a:t>
            </a:r>
          </a:p>
          <a:p>
            <a:pPr lvl="1"/>
            <a:r>
              <a:rPr lang="en-US" altLang="en-US" dirty="0">
                <a:cs typeface="Calibri" panose="020F0502020204030204" pitchFamily="34" charset="0"/>
              </a:rPr>
              <a:t>Dilute Russell’s viper venom, calcium chloride, phospholipids (low level)</a:t>
            </a:r>
          </a:p>
          <a:p>
            <a:pPr lvl="1"/>
            <a:r>
              <a:rPr lang="en-US" altLang="en-US" dirty="0">
                <a:cs typeface="Calibri" panose="020F0502020204030204" pitchFamily="34" charset="0"/>
              </a:rPr>
              <a:t>Added to patient’s P</a:t>
            </a:r>
            <a:r>
              <a:rPr lang="en-US" altLang="en-US" sz="100" dirty="0">
                <a:cs typeface="Calibri" panose="020F0502020204030204" pitchFamily="34" charset="0"/>
              </a:rPr>
              <a:t> </a:t>
            </a:r>
            <a:r>
              <a:rPr lang="en-US" altLang="en-US" dirty="0" err="1">
                <a:cs typeface="Calibri" panose="020F0502020204030204" pitchFamily="34" charset="0"/>
              </a:rPr>
              <a:t>P</a:t>
            </a:r>
            <a:r>
              <a:rPr lang="en-US" altLang="en-US" sz="100" dirty="0">
                <a:cs typeface="Calibri" panose="020F0502020204030204" pitchFamily="34" charset="0"/>
              </a:rPr>
              <a:t> </a:t>
            </a:r>
            <a:r>
              <a:rPr lang="en-US" altLang="en-US" dirty="0" err="1">
                <a:cs typeface="Calibri" panose="020F0502020204030204" pitchFamily="34" charset="0"/>
              </a:rPr>
              <a:t>P</a:t>
            </a:r>
            <a:endParaRPr lang="en-US" altLang="en-US" dirty="0">
              <a:cs typeface="Calibri" panose="020F0502020204030204" pitchFamily="34" charset="0"/>
            </a:endParaRPr>
          </a:p>
          <a:p>
            <a:pPr lvl="1"/>
            <a:r>
              <a:rPr lang="en-US" altLang="en-US" dirty="0">
                <a:cs typeface="Calibri" panose="020F0502020204030204" pitchFamily="34" charset="0"/>
              </a:rPr>
              <a:t>Activates F</a:t>
            </a:r>
            <a:r>
              <a:rPr lang="en-US" altLang="en-US" sz="100" dirty="0">
                <a:cs typeface="Calibri" panose="020F0502020204030204" pitchFamily="34" charset="0"/>
              </a:rPr>
              <a:t> </a:t>
            </a:r>
            <a:r>
              <a:rPr lang="en-US" altLang="en-US" dirty="0">
                <a:cs typeface="Calibri" panose="020F0502020204030204" pitchFamily="34" charset="0"/>
              </a:rPr>
              <a:t>X to produce clot</a:t>
            </a:r>
          </a:p>
        </p:txBody>
      </p:sp>
    </p:spTree>
    <p:extLst>
      <p:ext uri="{BB962C8B-B14F-4D97-AF65-F5344CB8AC3E}">
        <p14:creationId xmlns:p14="http://schemas.microsoft.com/office/powerpoint/2010/main" val="75270202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9EB7F-5CF5-4555-9CCA-AA6478254E42}"/>
              </a:ext>
            </a:extLst>
          </p:cNvPr>
          <p:cNvSpPr>
            <a:spLocks noGrp="1"/>
          </p:cNvSpPr>
          <p:nvPr>
            <p:ph type="title"/>
          </p:nvPr>
        </p:nvSpPr>
        <p:spPr>
          <a:xfrm>
            <a:off x="457200" y="215371"/>
            <a:ext cx="7264400" cy="1097279"/>
          </a:xfrm>
        </p:spPr>
        <p:txBody>
          <a:bodyPr/>
          <a:lstStyle/>
          <a:p>
            <a:r>
              <a:rPr lang="en-US" altLang="en-US" sz="3400" dirty="0">
                <a:cs typeface="Calibri" panose="020F0502020204030204" pitchFamily="34" charset="0"/>
              </a:rPr>
              <a:t>Dilute Russell’s Viper Venom Test (d</a:t>
            </a:r>
            <a:r>
              <a:rPr lang="en-US" altLang="en-US" sz="100" dirty="0">
                <a:cs typeface="Calibri" panose="020F0502020204030204" pitchFamily="34" charset="0"/>
              </a:rPr>
              <a:t> </a:t>
            </a:r>
            <a:r>
              <a:rPr lang="en-US" altLang="en-US" sz="3400" dirty="0">
                <a:cs typeface="Calibri" panose="020F0502020204030204" pitchFamily="34" charset="0"/>
              </a:rPr>
              <a:t>R</a:t>
            </a:r>
            <a:r>
              <a:rPr lang="en-US" altLang="en-US" sz="100" dirty="0">
                <a:cs typeface="Calibri" panose="020F0502020204030204" pitchFamily="34" charset="0"/>
              </a:rPr>
              <a:t> </a:t>
            </a:r>
            <a:r>
              <a:rPr lang="en-US" altLang="en-US" sz="3400" dirty="0">
                <a:cs typeface="Calibri" panose="020F0502020204030204" pitchFamily="34" charset="0"/>
              </a:rPr>
              <a:t>V</a:t>
            </a:r>
            <a:r>
              <a:rPr lang="en-US" altLang="en-US" sz="100" dirty="0">
                <a:cs typeface="Calibri" panose="020F0502020204030204" pitchFamily="34" charset="0"/>
              </a:rPr>
              <a:t> </a:t>
            </a:r>
            <a:r>
              <a:rPr lang="en-US" altLang="en-US" sz="3400" dirty="0">
                <a:cs typeface="Calibri" panose="020F0502020204030204" pitchFamily="34" charset="0"/>
              </a:rPr>
              <a:t>V</a:t>
            </a:r>
            <a:r>
              <a:rPr lang="en-US" altLang="en-US" sz="100" dirty="0">
                <a:cs typeface="Calibri" panose="020F0502020204030204" pitchFamily="34" charset="0"/>
              </a:rPr>
              <a:t> </a:t>
            </a:r>
            <a:r>
              <a:rPr lang="en-US" altLang="en-US" sz="3400" dirty="0">
                <a:cs typeface="Calibri" panose="020F0502020204030204" pitchFamily="34" charset="0"/>
              </a:rPr>
              <a:t>T) </a:t>
            </a:r>
            <a:r>
              <a:rPr lang="en-US" altLang="en-US" sz="2000" b="0" dirty="0">
                <a:cs typeface="Calibri" panose="020F0502020204030204" pitchFamily="34" charset="0"/>
              </a:rPr>
              <a:t>(2 of 2)</a:t>
            </a:r>
            <a:endParaRPr lang="en-US" sz="2000" b="0" dirty="0">
              <a:cs typeface="Calibri" panose="020F0502020204030204" pitchFamily="34" charset="0"/>
            </a:endParaRPr>
          </a:p>
        </p:txBody>
      </p:sp>
      <p:sp>
        <p:nvSpPr>
          <p:cNvPr id="3" name="Content Placeholder 2">
            <a:extLst>
              <a:ext uri="{FF2B5EF4-FFF2-40B4-BE49-F238E27FC236}">
                <a16:creationId xmlns:a16="http://schemas.microsoft.com/office/drawing/2014/main" id="{0899C665-496B-49DC-BC7B-57C54207A9BE}"/>
              </a:ext>
            </a:extLst>
          </p:cNvPr>
          <p:cNvSpPr>
            <a:spLocks noGrp="1"/>
          </p:cNvSpPr>
          <p:nvPr>
            <p:ph sz="quarter" idx="13"/>
          </p:nvPr>
        </p:nvSpPr>
        <p:spPr>
          <a:xfrm>
            <a:off x="457199" y="2120994"/>
            <a:ext cx="8541657" cy="4752399"/>
          </a:xfrm>
        </p:spPr>
        <p:txBody>
          <a:bodyPr/>
          <a:lstStyle/>
          <a:p>
            <a:r>
              <a:rPr lang="en-US" altLang="en-US" dirty="0">
                <a:cs typeface="Calibri" panose="020F0502020204030204" pitchFamily="34" charset="0"/>
              </a:rPr>
              <a:t>Determine ratio of patient’s C</a:t>
            </a:r>
            <a:r>
              <a:rPr lang="en-US" altLang="en-US" sz="100" dirty="0">
                <a:cs typeface="Calibri" panose="020F0502020204030204" pitchFamily="34" charset="0"/>
              </a:rPr>
              <a:t> </a:t>
            </a:r>
            <a:r>
              <a:rPr lang="en-US" altLang="en-US" dirty="0">
                <a:cs typeface="Calibri" panose="020F0502020204030204" pitchFamily="34" charset="0"/>
              </a:rPr>
              <a:t>T to C</a:t>
            </a:r>
            <a:r>
              <a:rPr lang="en-US" altLang="en-US" sz="100" dirty="0">
                <a:cs typeface="Calibri" panose="020F0502020204030204" pitchFamily="34" charset="0"/>
              </a:rPr>
              <a:t> </a:t>
            </a:r>
            <a:r>
              <a:rPr lang="en-US" altLang="en-US" dirty="0">
                <a:cs typeface="Calibri" panose="020F0502020204030204" pitchFamily="34" charset="0"/>
              </a:rPr>
              <a:t>T of normal control</a:t>
            </a:r>
          </a:p>
          <a:p>
            <a:pPr lvl="1"/>
            <a:r>
              <a:rPr lang="en-US" altLang="en-US" dirty="0">
                <a:cs typeface="Calibri" panose="020F0502020204030204" pitchFamily="34" charset="0"/>
              </a:rPr>
              <a:t>L</a:t>
            </a:r>
            <a:r>
              <a:rPr lang="en-US" altLang="en-US" sz="100" dirty="0">
                <a:cs typeface="Calibri" panose="020F0502020204030204" pitchFamily="34" charset="0"/>
              </a:rPr>
              <a:t> </a:t>
            </a:r>
            <a:r>
              <a:rPr lang="en-US" altLang="en-US" dirty="0">
                <a:cs typeface="Calibri" panose="020F0502020204030204" pitchFamily="34" charset="0"/>
              </a:rPr>
              <a:t>A/a</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L is present if patient’s d R</a:t>
            </a:r>
            <a:r>
              <a:rPr lang="en-US" altLang="en-US" sz="100" dirty="0">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err="1">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T is longer than normal control</a:t>
            </a:r>
          </a:p>
          <a:p>
            <a:pPr lvl="2"/>
            <a:r>
              <a:rPr lang="en-US" altLang="en-US" dirty="0">
                <a:cs typeface="Calibri" panose="020F0502020204030204" pitchFamily="34" charset="0"/>
              </a:rPr>
              <a:t>Ratio of patient’s C</a:t>
            </a:r>
            <a:r>
              <a:rPr lang="en-US" altLang="en-US" sz="100" dirty="0">
                <a:cs typeface="Calibri" panose="020F0502020204030204" pitchFamily="34" charset="0"/>
              </a:rPr>
              <a:t> </a:t>
            </a:r>
            <a:r>
              <a:rPr lang="en-US" altLang="en-US" dirty="0">
                <a:cs typeface="Calibri" panose="020F0502020204030204" pitchFamily="34" charset="0"/>
              </a:rPr>
              <a:t>T to normal control C</a:t>
            </a:r>
            <a:r>
              <a:rPr lang="en-US" altLang="en-US" sz="100" dirty="0">
                <a:cs typeface="Calibri" panose="020F0502020204030204" pitchFamily="34" charset="0"/>
              </a:rPr>
              <a:t> </a:t>
            </a:r>
            <a:r>
              <a:rPr lang="en-US" altLang="en-US" dirty="0">
                <a:cs typeface="Calibri" panose="020F0502020204030204" pitchFamily="34" charset="0"/>
              </a:rPr>
              <a:t>T is &lt;1.2 normally</a:t>
            </a:r>
          </a:p>
          <a:p>
            <a:pPr lvl="1"/>
            <a:r>
              <a:rPr lang="en-US" altLang="en-US" dirty="0">
                <a:cs typeface="Calibri" panose="020F0502020204030204" pitchFamily="34" charset="0"/>
              </a:rPr>
              <a:t>Confirmatory test</a:t>
            </a:r>
          </a:p>
          <a:p>
            <a:pPr lvl="2"/>
            <a:r>
              <a:rPr lang="en-US" altLang="en-US" dirty="0">
                <a:cs typeface="Calibri" panose="020F0502020204030204" pitchFamily="34" charset="0"/>
              </a:rPr>
              <a:t>Use higher P</a:t>
            </a:r>
            <a:r>
              <a:rPr lang="en-US" altLang="en-US" sz="100" dirty="0">
                <a:cs typeface="Calibri" panose="020F0502020204030204" pitchFamily="34" charset="0"/>
              </a:rPr>
              <a:t> </a:t>
            </a:r>
            <a:r>
              <a:rPr lang="en-US" altLang="en-US" dirty="0">
                <a:cs typeface="Calibri" panose="020F0502020204030204" pitchFamily="34" charset="0"/>
              </a:rPr>
              <a:t>L concentration R</a:t>
            </a:r>
            <a:r>
              <a:rPr lang="en-US" altLang="en-US" sz="100" dirty="0">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err="1">
                <a:cs typeface="Calibri" panose="020F0502020204030204" pitchFamily="34" charset="0"/>
              </a:rPr>
              <a:t>V</a:t>
            </a:r>
            <a:endParaRPr lang="en-US" altLang="en-US" dirty="0">
              <a:cs typeface="Calibri" panose="020F0502020204030204" pitchFamily="34" charset="0"/>
            </a:endParaRPr>
          </a:p>
          <a:p>
            <a:pPr lvl="2"/>
            <a:r>
              <a:rPr lang="en-US" altLang="en-US" dirty="0">
                <a:cs typeface="Calibri" panose="020F0502020204030204" pitchFamily="34" charset="0"/>
              </a:rPr>
              <a:t>Report ratio of high and low P</a:t>
            </a:r>
            <a:r>
              <a:rPr lang="en-US" altLang="en-US" sz="100" dirty="0">
                <a:cs typeface="Calibri" panose="020F0502020204030204" pitchFamily="34" charset="0"/>
              </a:rPr>
              <a:t> </a:t>
            </a:r>
            <a:r>
              <a:rPr lang="en-US" altLang="en-US" dirty="0">
                <a:cs typeface="Calibri" panose="020F0502020204030204" pitchFamily="34" charset="0"/>
              </a:rPr>
              <a:t>L tests</a:t>
            </a:r>
          </a:p>
        </p:txBody>
      </p:sp>
    </p:spTree>
    <p:extLst>
      <p:ext uri="{BB962C8B-B14F-4D97-AF65-F5344CB8AC3E}">
        <p14:creationId xmlns:p14="http://schemas.microsoft.com/office/powerpoint/2010/main" val="368179233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1D2D2-32B6-4FA5-B207-7615BD474C6D}"/>
              </a:ext>
            </a:extLst>
          </p:cNvPr>
          <p:cNvSpPr>
            <a:spLocks noGrp="1"/>
          </p:cNvSpPr>
          <p:nvPr>
            <p:ph type="title"/>
          </p:nvPr>
        </p:nvSpPr>
        <p:spPr/>
        <p:txBody>
          <a:bodyPr/>
          <a:lstStyle/>
          <a:p>
            <a:r>
              <a:rPr lang="en-US" dirty="0"/>
              <a:t>Hexagonal Phospholipids</a:t>
            </a:r>
          </a:p>
        </p:txBody>
      </p:sp>
      <p:sp>
        <p:nvSpPr>
          <p:cNvPr id="3" name="Content Placeholder 2">
            <a:extLst>
              <a:ext uri="{FF2B5EF4-FFF2-40B4-BE49-F238E27FC236}">
                <a16:creationId xmlns:a16="http://schemas.microsoft.com/office/drawing/2014/main" id="{B586D2FF-D3FC-48C5-A0DA-8EFD9909F13A}"/>
              </a:ext>
            </a:extLst>
          </p:cNvPr>
          <p:cNvSpPr>
            <a:spLocks noGrp="1"/>
          </p:cNvSpPr>
          <p:nvPr>
            <p:ph sz="quarter" idx="13"/>
          </p:nvPr>
        </p:nvSpPr>
        <p:spPr>
          <a:xfrm>
            <a:off x="457200" y="2030459"/>
            <a:ext cx="8229600" cy="4434275"/>
          </a:xfrm>
        </p:spPr>
        <p:txBody>
          <a:bodyPr/>
          <a:lstStyle/>
          <a:p>
            <a:r>
              <a:rPr lang="en-US" altLang="en-US" dirty="0">
                <a:cs typeface="Calibri" panose="020F0502020204030204" pitchFamily="34" charset="0"/>
              </a:rPr>
              <a:t>Substitutes egg phosphatidylethanolamine in a hexagonal phase configuration (H</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P)</a:t>
            </a:r>
          </a:p>
          <a:p>
            <a:pPr lvl="1"/>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L Abs recognize the H</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err="1">
                <a:cs typeface="Calibri" panose="020F0502020204030204" pitchFamily="34" charset="0"/>
              </a:rPr>
              <a:t>P</a:t>
            </a:r>
            <a:r>
              <a:rPr lang="en-US" altLang="en-US" dirty="0">
                <a:cs typeface="Calibri" panose="020F0502020204030204" pitchFamily="34" charset="0"/>
              </a:rPr>
              <a:t> configuration</a:t>
            </a:r>
          </a:p>
          <a:p>
            <a:pPr lvl="1"/>
            <a:r>
              <a:rPr lang="en-US" altLang="en-US" dirty="0">
                <a:cs typeface="Calibri" panose="020F0502020204030204" pitchFamily="34" charset="0"/>
              </a:rPr>
              <a:t>Addition of H</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err="1">
                <a:cs typeface="Calibri" panose="020F0502020204030204" pitchFamily="34" charset="0"/>
              </a:rPr>
              <a:t>P</a:t>
            </a:r>
            <a:endParaRPr lang="en-US" altLang="en-US" dirty="0">
              <a:cs typeface="Calibri" panose="020F0502020204030204" pitchFamily="34" charset="0"/>
            </a:endParaRPr>
          </a:p>
          <a:p>
            <a:pPr lvl="2"/>
            <a:r>
              <a:rPr lang="en-US" altLang="en-US" dirty="0">
                <a:cs typeface="Calibri" panose="020F0502020204030204" pitchFamily="34" charset="0"/>
              </a:rPr>
              <a:t>Neutralizes inhibitory effect of the a</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L antibodies</a:t>
            </a:r>
          </a:p>
          <a:p>
            <a:pPr lvl="2"/>
            <a:r>
              <a:rPr lang="en-US" altLang="en-US" dirty="0">
                <a:cs typeface="Calibri" panose="020F0502020204030204" pitchFamily="34" charset="0"/>
              </a:rPr>
              <a:t>Does not neutralize factor-specific antibodies</a:t>
            </a:r>
          </a:p>
          <a:p>
            <a:pPr lvl="1"/>
            <a:r>
              <a:rPr lang="en-US" altLang="en-US" dirty="0">
                <a:cs typeface="Calibri" panose="020F0502020204030204" pitchFamily="34" charset="0"/>
              </a:rPr>
              <a:t>Incubate test plasma with and without H</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err="1">
                <a:cs typeface="Calibri" panose="020F0502020204030204" pitchFamily="34" charset="0"/>
              </a:rPr>
              <a:t>P</a:t>
            </a:r>
            <a:endParaRPr lang="en-US" altLang="en-US" dirty="0">
              <a:cs typeface="Calibri" panose="020F0502020204030204" pitchFamily="34" charset="0"/>
            </a:endParaRPr>
          </a:p>
          <a:p>
            <a:pPr lvl="2"/>
            <a:r>
              <a:rPr lang="en-US" altLang="en-US" dirty="0">
                <a:cs typeface="Calibri" panose="020F0502020204030204" pitchFamily="34" charset="0"/>
              </a:rPr>
              <a:t>Perform A</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err="1">
                <a:cs typeface="Calibri" panose="020F0502020204030204" pitchFamily="34" charset="0"/>
              </a:rPr>
              <a:t>T</a:t>
            </a:r>
            <a:r>
              <a:rPr lang="en-US" altLang="en-US" dirty="0">
                <a:cs typeface="Calibri" panose="020F0502020204030204" pitchFamily="34" charset="0"/>
              </a:rPr>
              <a:t> on both mixtures</a:t>
            </a:r>
          </a:p>
          <a:p>
            <a:pPr lvl="2"/>
            <a:r>
              <a:rPr lang="en-US" altLang="en-US" dirty="0">
                <a:cs typeface="Calibri" panose="020F0502020204030204" pitchFamily="34" charset="0"/>
              </a:rPr>
              <a:t>Test with H</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err="1">
                <a:cs typeface="Calibri" panose="020F0502020204030204" pitchFamily="34" charset="0"/>
              </a:rPr>
              <a:t>P</a:t>
            </a:r>
            <a:r>
              <a:rPr lang="en-US" altLang="en-US" dirty="0">
                <a:cs typeface="Calibri" panose="020F0502020204030204" pitchFamily="34" charset="0"/>
              </a:rPr>
              <a:t> will have a shortened clotting time</a:t>
            </a:r>
          </a:p>
        </p:txBody>
      </p:sp>
    </p:spTree>
    <p:extLst>
      <p:ext uri="{BB962C8B-B14F-4D97-AF65-F5344CB8AC3E}">
        <p14:creationId xmlns:p14="http://schemas.microsoft.com/office/powerpoint/2010/main" val="24031398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93D25-6A4F-4472-87D0-403E0D9FE573}"/>
              </a:ext>
            </a:extLst>
          </p:cNvPr>
          <p:cNvSpPr>
            <a:spLocks noGrp="1"/>
          </p:cNvSpPr>
          <p:nvPr>
            <p:ph type="title"/>
          </p:nvPr>
        </p:nvSpPr>
        <p:spPr/>
        <p:txBody>
          <a:bodyPr/>
          <a:lstStyle/>
          <a:p>
            <a:r>
              <a:rPr lang="en-US" dirty="0"/>
              <a:t>Specific Factor Inhibitor Assay </a:t>
            </a:r>
            <a:r>
              <a:rPr lang="en-US" sz="2000" b="0" dirty="0"/>
              <a:t>(1 of 2)</a:t>
            </a:r>
          </a:p>
        </p:txBody>
      </p:sp>
      <p:sp>
        <p:nvSpPr>
          <p:cNvPr id="3" name="Content Placeholder 2">
            <a:extLst>
              <a:ext uri="{FF2B5EF4-FFF2-40B4-BE49-F238E27FC236}">
                <a16:creationId xmlns:a16="http://schemas.microsoft.com/office/drawing/2014/main" id="{A52DFE49-BF27-49DA-9B64-4AF3D1C34DBC}"/>
              </a:ext>
            </a:extLst>
          </p:cNvPr>
          <p:cNvSpPr>
            <a:spLocks noGrp="1"/>
          </p:cNvSpPr>
          <p:nvPr>
            <p:ph sz="quarter" idx="13"/>
          </p:nvPr>
        </p:nvSpPr>
        <p:spPr>
          <a:xfrm>
            <a:off x="457200" y="1886526"/>
            <a:ext cx="8229600" cy="4434275"/>
          </a:xfrm>
        </p:spPr>
        <p:txBody>
          <a:bodyPr/>
          <a:lstStyle/>
          <a:p>
            <a:r>
              <a:rPr lang="en-US" altLang="en-US" sz="2200" dirty="0">
                <a:cs typeface="Calibri" panose="020F0502020204030204" pitchFamily="34" charset="0"/>
              </a:rPr>
              <a:t>Nijmegen-Bethesda assay</a:t>
            </a:r>
          </a:p>
          <a:p>
            <a:pPr lvl="1"/>
            <a:r>
              <a:rPr lang="en-US" altLang="en-US" sz="2200" dirty="0">
                <a:cs typeface="Calibri" panose="020F0502020204030204" pitchFamily="34" charset="0"/>
              </a:rPr>
              <a:t>Developed to measure F</a:t>
            </a:r>
            <a:r>
              <a:rPr lang="en-US" altLang="en-US" sz="100" dirty="0">
                <a:cs typeface="Calibri" panose="020F0502020204030204" pitchFamily="34" charset="0"/>
              </a:rPr>
              <a:t> </a:t>
            </a:r>
            <a:r>
              <a:rPr lang="en-US" altLang="en-US" sz="2200" dirty="0">
                <a:cs typeface="Calibri" panose="020F0502020204030204" pitchFamily="34" charset="0"/>
              </a:rPr>
              <a:t>V</a:t>
            </a:r>
            <a:r>
              <a:rPr lang="en-US" altLang="en-US" sz="100" dirty="0">
                <a:cs typeface="Calibri" panose="020F0502020204030204" pitchFamily="34" charset="0"/>
              </a:rPr>
              <a:t> </a:t>
            </a:r>
            <a:r>
              <a:rPr lang="en-US" altLang="en-US" sz="2200" dirty="0">
                <a:cs typeface="Calibri" panose="020F0502020204030204" pitchFamily="34" charset="0"/>
              </a:rPr>
              <a:t>I</a:t>
            </a:r>
            <a:r>
              <a:rPr lang="en-US" altLang="en-US" sz="100" dirty="0">
                <a:cs typeface="Calibri" panose="020F0502020204030204" pitchFamily="34" charset="0"/>
              </a:rPr>
              <a:t> </a:t>
            </a:r>
            <a:r>
              <a:rPr lang="en-US" altLang="en-US" sz="2200" dirty="0" err="1">
                <a:cs typeface="Calibri" panose="020F0502020204030204" pitchFamily="34" charset="0"/>
              </a:rPr>
              <a:t>I</a:t>
            </a:r>
            <a:r>
              <a:rPr lang="en-US" altLang="en-US" sz="100" dirty="0">
                <a:cs typeface="Calibri" panose="020F0502020204030204" pitchFamily="34" charset="0"/>
              </a:rPr>
              <a:t> </a:t>
            </a:r>
            <a:r>
              <a:rPr lang="en-US" altLang="en-US" sz="2200" dirty="0" err="1">
                <a:cs typeface="Calibri" panose="020F0502020204030204" pitchFamily="34" charset="0"/>
              </a:rPr>
              <a:t>I</a:t>
            </a:r>
            <a:r>
              <a:rPr lang="en-US" altLang="en-US" sz="2200" dirty="0">
                <a:cs typeface="Calibri" panose="020F0502020204030204" pitchFamily="34" charset="0"/>
              </a:rPr>
              <a:t> inhibitors</a:t>
            </a:r>
          </a:p>
          <a:p>
            <a:pPr lvl="2"/>
            <a:r>
              <a:rPr lang="en-US" altLang="en-US" sz="2200" dirty="0">
                <a:cs typeface="Calibri" panose="020F0502020204030204" pitchFamily="34" charset="0"/>
              </a:rPr>
              <a:t>Develop in 3-52% of patients with severe hemophilia A</a:t>
            </a:r>
          </a:p>
          <a:p>
            <a:pPr lvl="1"/>
            <a:r>
              <a:rPr lang="en-US" altLang="en-US" sz="2200" dirty="0">
                <a:cs typeface="Calibri" panose="020F0502020204030204" pitchFamily="34" charset="0"/>
              </a:rPr>
              <a:t>Can be used for other inhibitors to coagulation proteins</a:t>
            </a:r>
          </a:p>
          <a:p>
            <a:r>
              <a:rPr lang="en-US" altLang="en-US" sz="2200" dirty="0">
                <a:cs typeface="Calibri" panose="020F0502020204030204" pitchFamily="34" charset="0"/>
              </a:rPr>
              <a:t>Specific inhibitors</a:t>
            </a:r>
          </a:p>
          <a:p>
            <a:pPr lvl="1"/>
            <a:r>
              <a:rPr lang="en-US" altLang="en-US" sz="2200" dirty="0">
                <a:cs typeface="Calibri" panose="020F0502020204030204" pitchFamily="34" charset="0"/>
              </a:rPr>
              <a:t>Occur in 10-15% of hemophiliacs at any time after first factor concentrate infusion</a:t>
            </a:r>
          </a:p>
          <a:p>
            <a:pPr lvl="1"/>
            <a:r>
              <a:rPr lang="en-US" altLang="en-US" sz="2200" dirty="0">
                <a:cs typeface="Calibri" panose="020F0502020204030204" pitchFamily="34" charset="0"/>
              </a:rPr>
              <a:t>Monitor patient’s response to treatment by ordering F</a:t>
            </a:r>
            <a:r>
              <a:rPr lang="en-US" altLang="en-US" sz="100" dirty="0">
                <a:cs typeface="Calibri" panose="020F0502020204030204" pitchFamily="34" charset="0"/>
              </a:rPr>
              <a:t> </a:t>
            </a:r>
            <a:r>
              <a:rPr lang="en-US" altLang="en-US" sz="2200" dirty="0">
                <a:cs typeface="Calibri" panose="020F0502020204030204" pitchFamily="34" charset="0"/>
              </a:rPr>
              <a:t>V</a:t>
            </a:r>
            <a:r>
              <a:rPr lang="en-US" altLang="en-US" sz="100" dirty="0">
                <a:cs typeface="Calibri" panose="020F0502020204030204" pitchFamily="34" charset="0"/>
              </a:rPr>
              <a:t> </a:t>
            </a:r>
            <a:r>
              <a:rPr lang="en-US" altLang="en-US" sz="2200" dirty="0">
                <a:cs typeface="Calibri" panose="020F0502020204030204" pitchFamily="34" charset="0"/>
              </a:rPr>
              <a:t>I</a:t>
            </a:r>
            <a:r>
              <a:rPr lang="en-US" altLang="en-US" sz="100" dirty="0">
                <a:cs typeface="Calibri" panose="020F0502020204030204" pitchFamily="34" charset="0"/>
              </a:rPr>
              <a:t> </a:t>
            </a:r>
            <a:r>
              <a:rPr lang="en-US" altLang="en-US" sz="2200" dirty="0" err="1">
                <a:cs typeface="Calibri" panose="020F0502020204030204" pitchFamily="34" charset="0"/>
              </a:rPr>
              <a:t>I</a:t>
            </a:r>
            <a:r>
              <a:rPr lang="en-US" altLang="en-US" sz="100" dirty="0">
                <a:cs typeface="Calibri" panose="020F0502020204030204" pitchFamily="34" charset="0"/>
              </a:rPr>
              <a:t> </a:t>
            </a:r>
            <a:r>
              <a:rPr lang="en-US" altLang="en-US" sz="2200" dirty="0">
                <a:cs typeface="Calibri" panose="020F0502020204030204" pitchFamily="34" charset="0"/>
              </a:rPr>
              <a:t>I:C assays</a:t>
            </a:r>
          </a:p>
          <a:p>
            <a:pPr lvl="1"/>
            <a:r>
              <a:rPr lang="en-US" altLang="en-US" sz="2200" dirty="0">
                <a:cs typeface="Calibri" panose="020F0502020204030204" pitchFamily="34" charset="0"/>
              </a:rPr>
              <a:t>If bleeding does not stop-could be presence of inhibitor</a:t>
            </a:r>
          </a:p>
        </p:txBody>
      </p:sp>
    </p:spTree>
    <p:extLst>
      <p:ext uri="{BB962C8B-B14F-4D97-AF65-F5344CB8AC3E}">
        <p14:creationId xmlns:p14="http://schemas.microsoft.com/office/powerpoint/2010/main" val="27006269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93D25-6A4F-4472-87D0-403E0D9FE573}"/>
              </a:ext>
            </a:extLst>
          </p:cNvPr>
          <p:cNvSpPr>
            <a:spLocks noGrp="1"/>
          </p:cNvSpPr>
          <p:nvPr>
            <p:ph type="title"/>
          </p:nvPr>
        </p:nvSpPr>
        <p:spPr/>
        <p:txBody>
          <a:bodyPr/>
          <a:lstStyle/>
          <a:p>
            <a:r>
              <a:rPr lang="en-US" dirty="0"/>
              <a:t>Specific Factor Inhibitor Assay </a:t>
            </a:r>
            <a:r>
              <a:rPr lang="en-US" sz="2000" b="0" dirty="0"/>
              <a:t>(2 of 2)</a:t>
            </a:r>
          </a:p>
        </p:txBody>
      </p:sp>
      <p:sp>
        <p:nvSpPr>
          <p:cNvPr id="3" name="Content Placeholder 2">
            <a:extLst>
              <a:ext uri="{FF2B5EF4-FFF2-40B4-BE49-F238E27FC236}">
                <a16:creationId xmlns:a16="http://schemas.microsoft.com/office/drawing/2014/main" id="{A52DFE49-BF27-49DA-9B64-4AF3D1C34DBC}"/>
              </a:ext>
            </a:extLst>
          </p:cNvPr>
          <p:cNvSpPr>
            <a:spLocks noGrp="1"/>
          </p:cNvSpPr>
          <p:nvPr>
            <p:ph sz="quarter" idx="13"/>
          </p:nvPr>
        </p:nvSpPr>
        <p:spPr>
          <a:xfrm>
            <a:off x="457200" y="1894993"/>
            <a:ext cx="8229600" cy="4434275"/>
          </a:xfrm>
        </p:spPr>
        <p:txBody>
          <a:bodyPr/>
          <a:lstStyle/>
          <a:p>
            <a:r>
              <a:rPr lang="en-US" altLang="en-US" dirty="0">
                <a:cs typeface="Calibri" panose="020F0502020204030204" pitchFamily="34" charset="0"/>
              </a:rPr>
              <a:t>Nijmegen-Bethesda inhibitor assay</a:t>
            </a:r>
          </a:p>
          <a:p>
            <a:pPr lvl="1"/>
            <a:r>
              <a:rPr lang="en-US" altLang="en-US" dirty="0">
                <a:cs typeface="Calibri" panose="020F0502020204030204" pitchFamily="34" charset="0"/>
              </a:rPr>
              <a:t>Mix patient’s plasma with equal volume of P</a:t>
            </a:r>
            <a:r>
              <a:rPr lang="en-US" altLang="en-US" sz="100" dirty="0">
                <a:cs typeface="Calibri" panose="020F0502020204030204" pitchFamily="34" charset="0"/>
              </a:rPr>
              <a:t> </a:t>
            </a:r>
            <a:r>
              <a:rPr lang="en-US" altLang="en-US" dirty="0">
                <a:cs typeface="Calibri" panose="020F0502020204030204" pitchFamily="34" charset="0"/>
              </a:rPr>
              <a:t>N</a:t>
            </a:r>
            <a:r>
              <a:rPr lang="en-US" altLang="en-US" sz="100" dirty="0">
                <a:cs typeface="Calibri" panose="020F0502020204030204" pitchFamily="34" charset="0"/>
              </a:rPr>
              <a:t> </a:t>
            </a:r>
            <a:r>
              <a:rPr lang="en-US" altLang="en-US" dirty="0">
                <a:cs typeface="Calibri" panose="020F0502020204030204" pitchFamily="34" charset="0"/>
              </a:rPr>
              <a:t>P of known F</a:t>
            </a:r>
            <a:r>
              <a:rPr lang="en-US" altLang="en-US" sz="100" dirty="0">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err="1">
                <a:cs typeface="Calibri" panose="020F0502020204030204" pitchFamily="34" charset="0"/>
              </a:rPr>
              <a:t>I</a:t>
            </a:r>
            <a:r>
              <a:rPr lang="en-US" altLang="en-US" sz="100" dirty="0">
                <a:cs typeface="Calibri" panose="020F0502020204030204" pitchFamily="34" charset="0"/>
              </a:rPr>
              <a:t> </a:t>
            </a:r>
            <a:r>
              <a:rPr lang="en-US" altLang="en-US" dirty="0" err="1">
                <a:cs typeface="Calibri" panose="020F0502020204030204" pitchFamily="34" charset="0"/>
              </a:rPr>
              <a:t>I</a:t>
            </a:r>
            <a:r>
              <a:rPr lang="en-US" altLang="en-US" dirty="0">
                <a:cs typeface="Calibri" panose="020F0502020204030204" pitchFamily="34" charset="0"/>
              </a:rPr>
              <a:t> activity</a:t>
            </a:r>
          </a:p>
          <a:p>
            <a:pPr lvl="1"/>
            <a:r>
              <a:rPr lang="en-US" altLang="en-US" dirty="0">
                <a:cs typeface="Calibri" panose="020F0502020204030204" pitchFamily="34" charset="0"/>
              </a:rPr>
              <a:t>Perform F</a:t>
            </a:r>
            <a:r>
              <a:rPr lang="en-US" altLang="en-US" sz="100" dirty="0">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err="1">
                <a:cs typeface="Calibri" panose="020F0502020204030204" pitchFamily="34" charset="0"/>
              </a:rPr>
              <a:t>I</a:t>
            </a:r>
            <a:r>
              <a:rPr lang="en-US" altLang="en-US" sz="100" dirty="0">
                <a:cs typeface="Calibri" panose="020F0502020204030204" pitchFamily="34" charset="0"/>
              </a:rPr>
              <a:t> </a:t>
            </a:r>
            <a:r>
              <a:rPr lang="en-US" altLang="en-US" dirty="0" err="1">
                <a:cs typeface="Calibri" panose="020F0502020204030204" pitchFamily="34" charset="0"/>
              </a:rPr>
              <a:t>I</a:t>
            </a:r>
            <a:r>
              <a:rPr lang="en-US" altLang="en-US" dirty="0">
                <a:cs typeface="Calibri" panose="020F0502020204030204" pitchFamily="34" charset="0"/>
              </a:rPr>
              <a:t> assay on incubation mixture to measure residual activity</a:t>
            </a:r>
          </a:p>
          <a:p>
            <a:pPr lvl="1"/>
            <a:r>
              <a:rPr lang="en-US" altLang="en-US" dirty="0">
                <a:cs typeface="Calibri" panose="020F0502020204030204" pitchFamily="34" charset="0"/>
              </a:rPr>
              <a:t>Convert activity to Bethesda units (B</a:t>
            </a:r>
            <a:r>
              <a:rPr lang="en-US" altLang="en-US" sz="100" dirty="0">
                <a:cs typeface="Calibri" panose="020F0502020204030204" pitchFamily="34" charset="0"/>
              </a:rPr>
              <a:t> </a:t>
            </a:r>
            <a:r>
              <a:rPr lang="en-US" altLang="en-US" dirty="0">
                <a:cs typeface="Calibri" panose="020F0502020204030204" pitchFamily="34" charset="0"/>
              </a:rPr>
              <a:t>U) using standard Bethesda chart</a:t>
            </a:r>
          </a:p>
          <a:p>
            <a:pPr lvl="1"/>
            <a:r>
              <a:rPr lang="en-US" altLang="en-US" dirty="0">
                <a:cs typeface="Calibri" panose="020F0502020204030204" pitchFamily="34" charset="0"/>
              </a:rPr>
              <a:t>Testing should be performed on pre-infusion trough sample</a:t>
            </a:r>
          </a:p>
        </p:txBody>
      </p:sp>
    </p:spTree>
    <p:extLst>
      <p:ext uri="{BB962C8B-B14F-4D97-AF65-F5344CB8AC3E}">
        <p14:creationId xmlns:p14="http://schemas.microsoft.com/office/powerpoint/2010/main" val="382328409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CECFE-236C-4F72-B711-BE4F287E4D7E}"/>
              </a:ext>
            </a:extLst>
          </p:cNvPr>
          <p:cNvSpPr>
            <a:spLocks noGrp="1"/>
          </p:cNvSpPr>
          <p:nvPr>
            <p:ph type="ctrTitle"/>
          </p:nvPr>
        </p:nvSpPr>
        <p:spPr/>
        <p:txBody>
          <a:bodyPr>
            <a:normAutofit fontScale="90000"/>
          </a:bodyPr>
          <a:lstStyle/>
          <a:p>
            <a:r>
              <a:rPr lang="en-US" dirty="0"/>
              <a:t>Laboratory Investigation of the Fibrinolytic System</a:t>
            </a:r>
          </a:p>
        </p:txBody>
      </p:sp>
    </p:spTree>
    <p:extLst>
      <p:ext uri="{BB962C8B-B14F-4D97-AF65-F5344CB8AC3E}">
        <p14:creationId xmlns:p14="http://schemas.microsoft.com/office/powerpoint/2010/main" val="41009188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295AF-2F55-4ED5-B78C-558B8EB2793C}"/>
              </a:ext>
            </a:extLst>
          </p:cNvPr>
          <p:cNvSpPr>
            <a:spLocks noGrp="1"/>
          </p:cNvSpPr>
          <p:nvPr>
            <p:ph type="title"/>
          </p:nvPr>
        </p:nvSpPr>
        <p:spPr/>
        <p:txBody>
          <a:bodyPr/>
          <a:lstStyle/>
          <a:p>
            <a:r>
              <a:rPr lang="en-US" sz="3400" dirty="0"/>
              <a:t>Introduction-Laboratory Investigation of the Fibrinolytic System</a:t>
            </a:r>
          </a:p>
        </p:txBody>
      </p:sp>
      <p:sp>
        <p:nvSpPr>
          <p:cNvPr id="3" name="Content Placeholder 2">
            <a:extLst>
              <a:ext uri="{FF2B5EF4-FFF2-40B4-BE49-F238E27FC236}">
                <a16:creationId xmlns:a16="http://schemas.microsoft.com/office/drawing/2014/main" id="{B04E5539-864A-4F43-9F80-652586858E70}"/>
              </a:ext>
            </a:extLst>
          </p:cNvPr>
          <p:cNvSpPr>
            <a:spLocks noGrp="1"/>
          </p:cNvSpPr>
          <p:nvPr>
            <p:ph sz="quarter" idx="13"/>
          </p:nvPr>
        </p:nvSpPr>
        <p:spPr>
          <a:xfrm>
            <a:off x="457200" y="1979660"/>
            <a:ext cx="8229600" cy="4434275"/>
          </a:xfrm>
        </p:spPr>
        <p:txBody>
          <a:bodyPr/>
          <a:lstStyle/>
          <a:p>
            <a:r>
              <a:rPr lang="en-US" altLang="en-US" dirty="0">
                <a:cs typeface="Calibri" panose="020F0502020204030204" pitchFamily="34" charset="0"/>
              </a:rPr>
              <a:t>D-dimer</a:t>
            </a:r>
          </a:p>
          <a:p>
            <a:r>
              <a:rPr lang="en-US" altLang="en-US" dirty="0">
                <a:cs typeface="Calibri" panose="020F0502020204030204" pitchFamily="34" charset="0"/>
              </a:rPr>
              <a:t>Fibrin degradation products</a:t>
            </a:r>
          </a:p>
          <a:p>
            <a:r>
              <a:rPr lang="en-US" altLang="en-US" dirty="0">
                <a:cs typeface="Calibri" panose="020F0502020204030204" pitchFamily="34" charset="0"/>
              </a:rPr>
              <a:t>Euglobulin clot lysis</a:t>
            </a:r>
          </a:p>
          <a:p>
            <a:r>
              <a:rPr lang="en-US" altLang="en-US" dirty="0">
                <a:cs typeface="Calibri" panose="020F0502020204030204" pitchFamily="34" charset="0"/>
                <a:sym typeface="Symbol" panose="05050102010706020507" pitchFamily="18" charset="2"/>
              </a:rPr>
              <a:t></a:t>
            </a:r>
            <a:r>
              <a:rPr lang="en-US" altLang="en-US" baseline="-25000" dirty="0">
                <a:cs typeface="Calibri" panose="020F0502020204030204" pitchFamily="34" charset="0"/>
                <a:sym typeface="Symbol" panose="05050102010706020507" pitchFamily="18" charset="2"/>
              </a:rPr>
              <a:t>2</a:t>
            </a:r>
            <a:r>
              <a:rPr lang="en-US" altLang="en-US" dirty="0">
                <a:cs typeface="Calibri" panose="020F0502020204030204" pitchFamily="34" charset="0"/>
                <a:sym typeface="Symbol" panose="05050102010706020507" pitchFamily="18" charset="2"/>
              </a:rPr>
              <a:t>-antiplasmin activity</a:t>
            </a:r>
            <a:endParaRPr lang="en-US" altLang="en-US" dirty="0">
              <a:cs typeface="Calibri" panose="020F0502020204030204" pitchFamily="34" charset="0"/>
            </a:endParaRPr>
          </a:p>
        </p:txBody>
      </p:sp>
    </p:spTree>
    <p:extLst>
      <p:ext uri="{BB962C8B-B14F-4D97-AF65-F5344CB8AC3E}">
        <p14:creationId xmlns:p14="http://schemas.microsoft.com/office/powerpoint/2010/main" val="9240789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CBF2D-6F0F-43C3-B6A0-F67FACEADD6A}"/>
              </a:ext>
            </a:extLst>
          </p:cNvPr>
          <p:cNvSpPr>
            <a:spLocks noGrp="1"/>
          </p:cNvSpPr>
          <p:nvPr>
            <p:ph type="title"/>
          </p:nvPr>
        </p:nvSpPr>
        <p:spPr/>
        <p:txBody>
          <a:bodyPr/>
          <a:lstStyle/>
          <a:p>
            <a:r>
              <a:rPr lang="en-US" dirty="0"/>
              <a:t>D-Dimer </a:t>
            </a:r>
            <a:r>
              <a:rPr lang="en-US" sz="2000" b="0" dirty="0"/>
              <a:t>(1 of 3)</a:t>
            </a:r>
          </a:p>
        </p:txBody>
      </p:sp>
      <p:sp>
        <p:nvSpPr>
          <p:cNvPr id="3" name="Content Placeholder 2">
            <a:extLst>
              <a:ext uri="{FF2B5EF4-FFF2-40B4-BE49-F238E27FC236}">
                <a16:creationId xmlns:a16="http://schemas.microsoft.com/office/drawing/2014/main" id="{EDB634AA-DAC7-4F60-98B7-034FF478F6C0}"/>
              </a:ext>
            </a:extLst>
          </p:cNvPr>
          <p:cNvSpPr>
            <a:spLocks noGrp="1"/>
          </p:cNvSpPr>
          <p:nvPr>
            <p:ph sz="quarter" idx="13"/>
          </p:nvPr>
        </p:nvSpPr>
        <p:spPr>
          <a:xfrm>
            <a:off x="457200" y="1911926"/>
            <a:ext cx="8229600" cy="4434275"/>
          </a:xfrm>
        </p:spPr>
        <p:txBody>
          <a:bodyPr/>
          <a:lstStyle/>
          <a:p>
            <a:r>
              <a:rPr lang="en-US" altLang="en-US" dirty="0">
                <a:cs typeface="Calibri" panose="020F0502020204030204" pitchFamily="34" charset="0"/>
              </a:rPr>
              <a:t>Specific degradation fragment</a:t>
            </a:r>
          </a:p>
          <a:p>
            <a:pPr lvl="1"/>
            <a:r>
              <a:rPr lang="en-US" altLang="en-US" dirty="0">
                <a:cs typeface="Calibri" panose="020F0502020204030204" pitchFamily="34" charset="0"/>
              </a:rPr>
              <a:t>Results from plasmin lysis of fibrin clot</a:t>
            </a:r>
          </a:p>
          <a:p>
            <a:pPr lvl="2"/>
            <a:r>
              <a:rPr lang="en-US" altLang="en-US" dirty="0">
                <a:cs typeface="Calibri" panose="020F0502020204030204" pitchFamily="34" charset="0"/>
              </a:rPr>
              <a:t>Fibrin clot has been cross-linked by F</a:t>
            </a:r>
            <a:r>
              <a:rPr lang="en-US" altLang="en-US" sz="100" dirty="0">
                <a:cs typeface="Calibri" panose="020F0502020204030204" pitchFamily="34" charset="0"/>
              </a:rPr>
              <a:t> </a:t>
            </a:r>
            <a:r>
              <a:rPr lang="en-US" altLang="en-US" dirty="0">
                <a:cs typeface="Calibri" panose="020F0502020204030204" pitchFamily="34" charset="0"/>
              </a:rPr>
              <a:t>X</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err="1">
                <a:cs typeface="Calibri" panose="020F0502020204030204" pitchFamily="34" charset="0"/>
              </a:rPr>
              <a:t>I</a:t>
            </a:r>
            <a:r>
              <a:rPr lang="en-US" altLang="en-US" sz="100" dirty="0">
                <a:cs typeface="Calibri" panose="020F0502020204030204" pitchFamily="34" charset="0"/>
              </a:rPr>
              <a:t> </a:t>
            </a:r>
            <a:r>
              <a:rPr lang="en-US" altLang="en-US" dirty="0" err="1">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a</a:t>
            </a:r>
          </a:p>
          <a:p>
            <a:pPr lvl="1"/>
            <a:r>
              <a:rPr lang="en-US" altLang="en-US" dirty="0">
                <a:cs typeface="Calibri" panose="020F0502020204030204" pitchFamily="34" charset="0"/>
              </a:rPr>
              <a:t>Excellent marker for D</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C</a:t>
            </a:r>
          </a:p>
          <a:p>
            <a:pPr lvl="1"/>
            <a:r>
              <a:rPr lang="en-US" altLang="en-US" dirty="0">
                <a:cs typeface="Calibri" panose="020F0502020204030204" pitchFamily="34" charset="0"/>
              </a:rPr>
              <a:t>Also elevated in</a:t>
            </a:r>
          </a:p>
          <a:p>
            <a:pPr lvl="2"/>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E</a:t>
            </a:r>
          </a:p>
          <a:p>
            <a:pPr lvl="3"/>
            <a:r>
              <a:rPr lang="en-US" altLang="en-US" dirty="0">
                <a:cs typeface="Calibri" panose="020F0502020204030204" pitchFamily="34" charset="0"/>
              </a:rPr>
              <a:t>Pulmonary embolism</a:t>
            </a:r>
          </a:p>
          <a:p>
            <a:pPr lvl="3"/>
            <a:r>
              <a:rPr lang="en-US" altLang="en-US" dirty="0">
                <a:cs typeface="Calibri" panose="020F0502020204030204" pitchFamily="34" charset="0"/>
              </a:rPr>
              <a:t>Deep vein thrombosis</a:t>
            </a:r>
          </a:p>
          <a:p>
            <a:pPr lvl="2"/>
            <a:r>
              <a:rPr lang="en-US" altLang="en-US" dirty="0">
                <a:cs typeface="Calibri" panose="020F0502020204030204" pitchFamily="34" charset="0"/>
              </a:rPr>
              <a:t>Trauma, surgery, sepsis</a:t>
            </a:r>
          </a:p>
        </p:txBody>
      </p:sp>
    </p:spTree>
    <p:extLst>
      <p:ext uri="{BB962C8B-B14F-4D97-AF65-F5344CB8AC3E}">
        <p14:creationId xmlns:p14="http://schemas.microsoft.com/office/powerpoint/2010/main" val="323584890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CBF2D-6F0F-43C3-B6A0-F67FACEADD6A}"/>
              </a:ext>
            </a:extLst>
          </p:cNvPr>
          <p:cNvSpPr>
            <a:spLocks noGrp="1"/>
          </p:cNvSpPr>
          <p:nvPr>
            <p:ph type="title"/>
          </p:nvPr>
        </p:nvSpPr>
        <p:spPr/>
        <p:txBody>
          <a:bodyPr/>
          <a:lstStyle/>
          <a:p>
            <a:r>
              <a:rPr lang="en-US" dirty="0"/>
              <a:t>D-Dimer </a:t>
            </a:r>
            <a:r>
              <a:rPr lang="en-US" sz="2000" b="0" dirty="0"/>
              <a:t>(2 of 3)</a:t>
            </a:r>
          </a:p>
        </p:txBody>
      </p:sp>
      <p:sp>
        <p:nvSpPr>
          <p:cNvPr id="3" name="Content Placeholder 2">
            <a:extLst>
              <a:ext uri="{FF2B5EF4-FFF2-40B4-BE49-F238E27FC236}">
                <a16:creationId xmlns:a16="http://schemas.microsoft.com/office/drawing/2014/main" id="{EDB634AA-DAC7-4F60-98B7-034FF478F6C0}"/>
              </a:ext>
            </a:extLst>
          </p:cNvPr>
          <p:cNvSpPr>
            <a:spLocks noGrp="1"/>
          </p:cNvSpPr>
          <p:nvPr>
            <p:ph sz="quarter" idx="13"/>
          </p:nvPr>
        </p:nvSpPr>
        <p:spPr>
          <a:xfrm>
            <a:off x="457200" y="1971193"/>
            <a:ext cx="8077200" cy="4434275"/>
          </a:xfrm>
        </p:spPr>
        <p:txBody>
          <a:bodyPr/>
          <a:lstStyle/>
          <a:p>
            <a:r>
              <a:rPr lang="en-US" altLang="en-US" dirty="0">
                <a:cs typeface="Calibri" panose="020F0502020204030204" pitchFamily="34" charset="0"/>
              </a:rPr>
              <a:t>D-dimer test</a:t>
            </a:r>
          </a:p>
          <a:p>
            <a:pPr lvl="1"/>
            <a:r>
              <a:rPr lang="en-US" altLang="en-US" dirty="0">
                <a:cs typeface="Calibri" panose="020F0502020204030204" pitchFamily="34" charset="0"/>
              </a:rPr>
              <a:t>Immunoturbidometric method</a:t>
            </a:r>
          </a:p>
          <a:p>
            <a:pPr lvl="1"/>
            <a:r>
              <a:rPr lang="en-US" altLang="en-US" dirty="0">
                <a:cs typeface="Calibri" panose="020F0502020204030204" pitchFamily="34" charset="0"/>
              </a:rPr>
              <a:t>Uses monoclonal antibodies against D-dimer fragment</a:t>
            </a:r>
          </a:p>
          <a:p>
            <a:pPr lvl="1"/>
            <a:r>
              <a:rPr lang="en-US" altLang="en-US" dirty="0">
                <a:cs typeface="Calibri" panose="020F0502020204030204" pitchFamily="34" charset="0"/>
              </a:rPr>
              <a:t>Three methodologies</a:t>
            </a:r>
          </a:p>
          <a:p>
            <a:pPr marL="1371600" lvl="2" indent="-457200">
              <a:buFont typeface="+mj-lt"/>
              <a:buAutoNum type="arabicPeriod"/>
            </a:pPr>
            <a:r>
              <a:rPr lang="en-US" altLang="en-US" dirty="0">
                <a:cs typeface="Calibri" panose="020F0502020204030204" pitchFamily="34" charset="0"/>
              </a:rPr>
              <a:t>E</a:t>
            </a:r>
            <a:r>
              <a:rPr lang="en-US" altLang="en-US" sz="100" dirty="0">
                <a:cs typeface="Calibri" panose="020F0502020204030204" pitchFamily="34" charset="0"/>
              </a:rPr>
              <a:t> </a:t>
            </a:r>
            <a:r>
              <a:rPr lang="en-US" altLang="en-US" dirty="0">
                <a:cs typeface="Calibri" panose="020F0502020204030204" pitchFamily="34" charset="0"/>
              </a:rPr>
              <a:t>L</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S</a:t>
            </a:r>
            <a:r>
              <a:rPr lang="en-US" altLang="en-US" sz="100" dirty="0">
                <a:cs typeface="Calibri" panose="020F0502020204030204" pitchFamily="34" charset="0"/>
              </a:rPr>
              <a:t> </a:t>
            </a:r>
            <a:r>
              <a:rPr lang="en-US" altLang="en-US" dirty="0">
                <a:cs typeface="Calibri" panose="020F0502020204030204" pitchFamily="34" charset="0"/>
              </a:rPr>
              <a:t>A</a:t>
            </a:r>
          </a:p>
          <a:p>
            <a:pPr marL="1371600" lvl="2" indent="-457200">
              <a:buFont typeface="+mj-lt"/>
              <a:buAutoNum type="arabicPeriod"/>
            </a:pPr>
            <a:r>
              <a:rPr lang="en-US" altLang="en-US" dirty="0">
                <a:cs typeface="Calibri" panose="020F0502020204030204" pitchFamily="34" charset="0"/>
              </a:rPr>
              <a:t>Manual latex- or hemagglutination</a:t>
            </a:r>
          </a:p>
          <a:p>
            <a:pPr marL="1371600" lvl="2" indent="-457200">
              <a:buFont typeface="+mj-lt"/>
              <a:buAutoNum type="arabicPeriod"/>
            </a:pPr>
            <a:r>
              <a:rPr lang="en-US" altLang="en-US" dirty="0">
                <a:cs typeface="Calibri" panose="020F0502020204030204" pitchFamily="34" charset="0"/>
              </a:rPr>
              <a:t>Automated immunoturbidimetric methods</a:t>
            </a:r>
          </a:p>
        </p:txBody>
      </p:sp>
    </p:spTree>
    <p:extLst>
      <p:ext uri="{BB962C8B-B14F-4D97-AF65-F5344CB8AC3E}">
        <p14:creationId xmlns:p14="http://schemas.microsoft.com/office/powerpoint/2010/main" val="2772953476"/>
      </p:ext>
    </p:extLst>
  </p:cSld>
  <p:clrMapOvr>
    <a:masterClrMapping/>
  </p:clrMapOvr>
</p:sld>
</file>

<file path=ppt/theme/theme1.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12258</TotalTime>
  <Words>9307</Words>
  <Application>Microsoft Office PowerPoint</Application>
  <PresentationFormat>On-screen Show (4:3)</PresentationFormat>
  <Paragraphs>1303</Paragraphs>
  <Slides>151</Slides>
  <Notes>9</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151</vt:i4>
      </vt:variant>
    </vt:vector>
  </HeadingPairs>
  <TitlesOfParts>
    <vt:vector size="162" baseType="lpstr">
      <vt:lpstr>Arial</vt:lpstr>
      <vt:lpstr>Calibri</vt:lpstr>
      <vt:lpstr>Calibri Light</vt:lpstr>
      <vt:lpstr>Lucida Grande</vt:lpstr>
      <vt:lpstr>Noto Sans Symbols</vt:lpstr>
      <vt:lpstr>Symbol</vt:lpstr>
      <vt:lpstr>Times New Roman</vt:lpstr>
      <vt:lpstr>Verdana</vt:lpstr>
      <vt:lpstr>1_508 Lecture</vt:lpstr>
      <vt:lpstr>Retrospect</vt:lpstr>
      <vt:lpstr>Equation</vt:lpstr>
      <vt:lpstr>Clinical Laboratory Hematology</vt:lpstr>
      <vt:lpstr>Specimen Collection and Processing</vt:lpstr>
      <vt:lpstr>Specimen Collection (1 of 8)</vt:lpstr>
      <vt:lpstr>Specimen Collection (2 of 8)</vt:lpstr>
      <vt:lpstr>Specimen Collection (3 of 8)</vt:lpstr>
      <vt:lpstr>Specimen Collection (4 of 8)</vt:lpstr>
      <vt:lpstr>Specimen Collection (5 of 8)</vt:lpstr>
      <vt:lpstr>Specimen Collection (6 of 8)</vt:lpstr>
      <vt:lpstr>Figure 36-1</vt:lpstr>
      <vt:lpstr>Specimen Collection (7 of 8)</vt:lpstr>
      <vt:lpstr>Specimen Collection (8 of 8)</vt:lpstr>
      <vt:lpstr>Specimen Processing (1 of 6)</vt:lpstr>
      <vt:lpstr>Specimen Processing (2 of 6)</vt:lpstr>
      <vt:lpstr>Specimen Processing (3 of 6)</vt:lpstr>
      <vt:lpstr>Specimen Processing (4 of 6)</vt:lpstr>
      <vt:lpstr>Specimen Processing (5 of 6)</vt:lpstr>
      <vt:lpstr>Specimen Processing (6 of 6)</vt:lpstr>
      <vt:lpstr>Table 36-1. Potential Sources of Error in Coagulation Testing</vt:lpstr>
      <vt:lpstr>Laboratory Investigation of Primary Hemostasis</vt:lpstr>
      <vt:lpstr>Laboratory Investigation of Primary Hemostasis (1 of 2)</vt:lpstr>
      <vt:lpstr>Laboratory Investigation of Primary Hemostasis (2 of 2)</vt:lpstr>
      <vt:lpstr>Bleeding Time (B T)</vt:lpstr>
      <vt:lpstr>Platelet Function Analyzer (P F A) (1 of 3)</vt:lpstr>
      <vt:lpstr>Platelet Function Analyzer (P F A) (2 of 3)</vt:lpstr>
      <vt:lpstr>Platelet Function Analyzer (P F A) (3 of 3)</vt:lpstr>
      <vt:lpstr>Table 36-2 Expected Results with the P F A</vt:lpstr>
      <vt:lpstr>P O C Platelet Aggregation</vt:lpstr>
      <vt:lpstr>Platelet Aggregometry</vt:lpstr>
      <vt:lpstr>P R P Light Transmission Aggregometry (1 of 6)</vt:lpstr>
      <vt:lpstr>P R P Light Transmission Aggregometry (2 of 6)</vt:lpstr>
      <vt:lpstr>P R P Light Transmission Aggregometry (3 of 6)</vt:lpstr>
      <vt:lpstr>P R P Light Transmission Aggregometry (4 of 6)</vt:lpstr>
      <vt:lpstr>P R P Light Transmission Aggregometry (5 of 6)</vt:lpstr>
      <vt:lpstr>P R P Light Transmission Aggregometry (6 of 6)</vt:lpstr>
      <vt:lpstr>Figure 36-2 Normal Platelet Aggregation Curves</vt:lpstr>
      <vt:lpstr>Table 36-3 Typical Pattern of Response to Aggregating Reagents in Qualitative Platelet Disorders a (1 of 2)</vt:lpstr>
      <vt:lpstr>Table 36-3 Typical Pattern of Response to Aggregating Reagents in Qualitative Platelet Disorders a (2 of 2)</vt:lpstr>
      <vt:lpstr>Figure 36-3 Platelet Aggregation Patterns in Various Disorders</vt:lpstr>
      <vt:lpstr>Whole Blood Aggregation</vt:lpstr>
      <vt:lpstr>Platelet Aggregometer (1 of 2)</vt:lpstr>
      <vt:lpstr>Platelet Aggregometer (2 of 2)</vt:lpstr>
      <vt:lpstr>Additional Tests Evaluating Platelets</vt:lpstr>
      <vt:lpstr>Laboratory Investigation of Secondary Hemostasis</vt:lpstr>
      <vt:lpstr>Table 36-4 Laboratory Tests in Preterm and Term Infants as Compared with Those of Adults and Older Children</vt:lpstr>
      <vt:lpstr>Introduction-Laboratory Investigation of Secondary Hemostasis</vt:lpstr>
      <vt:lpstr>Prothrombin Time (P T) (1 of 4)</vt:lpstr>
      <vt:lpstr>Prothrombin Time (P T) (2 of 4)</vt:lpstr>
      <vt:lpstr>Prothrombin Time (P T) (3 of 4)</vt:lpstr>
      <vt:lpstr>Prothrombin Time (P T) (4 of 4)</vt:lpstr>
      <vt:lpstr>Activated Partial Thromboplastin Time (A P T T) (1 of 3)</vt:lpstr>
      <vt:lpstr>Activated Partial Thromboplastin Time (A P T T) (2 of 3)</vt:lpstr>
      <vt:lpstr>Activated Partial Thromboplastin Time (A P T T) (3 of 3)</vt:lpstr>
      <vt:lpstr>Thrombin Time (T T) (1 of 2)</vt:lpstr>
      <vt:lpstr>Thrombin Time (T T) (2 of 2)</vt:lpstr>
      <vt:lpstr>Quantitative Fibrinogen Assay (1 of 2)</vt:lpstr>
      <vt:lpstr>Quantitative Fibrinogen Assay (2 of 2)</vt:lpstr>
      <vt:lpstr>Figure 36-4 Fibrinogen Standard Curve</vt:lpstr>
      <vt:lpstr>Tests to Evaluate Specific Factor Deficiency</vt:lpstr>
      <vt:lpstr>Mixing Studies (1 of 2)</vt:lpstr>
      <vt:lpstr>Mixing Studies (2 of 2)</vt:lpstr>
      <vt:lpstr>Table 36-5 Differentiation of Factor Deficiency from Circulating Inhibitors Using the Mixing Study Procedure</vt:lpstr>
      <vt:lpstr>Specific Coagulation Factors (1 of 5)</vt:lpstr>
      <vt:lpstr>Specific Coagulation Factors (2 of 5)</vt:lpstr>
      <vt:lpstr>Specific Coagulation Factors (3 of 5)</vt:lpstr>
      <vt:lpstr>Table 36-6 Dilutions for Factor Assays</vt:lpstr>
      <vt:lpstr>Figure 36-5 Factor Activity Curve Using an F V I I I Reference Plasma Activity of 95.0%</vt:lpstr>
      <vt:lpstr>Specific Coagulation Factors (4 of 5)</vt:lpstr>
      <vt:lpstr>Specific Coagulation Factors (5 of 5)</vt:lpstr>
      <vt:lpstr>Reptilase Time (1 of 2)</vt:lpstr>
      <vt:lpstr>Reptilase Time (2 of 2)</vt:lpstr>
      <vt:lpstr>Table 36-7 Differentiation of Conditions Associated with a Prolonged Thrombin Time Using the Reptilase Time</vt:lpstr>
      <vt:lpstr>Prekallikrein Screening Test</vt:lpstr>
      <vt:lpstr>Factor Thirteen (1 of 2)</vt:lpstr>
      <vt:lpstr>Factor  Thirteen (2 of 2)</vt:lpstr>
      <vt:lpstr>Laboratory Testing for V W F (1 of 5)</vt:lpstr>
      <vt:lpstr>Laboratory Testing for V W F (2 of 5)</vt:lpstr>
      <vt:lpstr>Table 36-8 Relationship between Blood Groups and Von Willebrand Factor Level</vt:lpstr>
      <vt:lpstr>Laboratory Testing for V W F (3 of 5)</vt:lpstr>
      <vt:lpstr>Laboratory Testing for V W F (4 of 5)</vt:lpstr>
      <vt:lpstr>Laboratory Testing for V W F (5 of 5)</vt:lpstr>
      <vt:lpstr>V W F Multimer Analysis</vt:lpstr>
      <vt:lpstr>Collagen-Binding Assays for V W D</vt:lpstr>
      <vt:lpstr>A D A M T S-13</vt:lpstr>
      <vt:lpstr>Identification of Inhibitors</vt:lpstr>
      <vt:lpstr>L A/Antiphospholipid Antibodies (1 of 6)</vt:lpstr>
      <vt:lpstr>L A/Antiphospholipid Antibodies (2 of 6)</vt:lpstr>
      <vt:lpstr>L A/Antiphospholipid Antibodies (3 of 6)</vt:lpstr>
      <vt:lpstr>L A/Antiphospholipid Antibodies (4 of 6)</vt:lpstr>
      <vt:lpstr>L A/Antiphospholipid Antibodies (5 of 6)</vt:lpstr>
      <vt:lpstr>L A/Antiphospholipid Antibodies (6 of 6)</vt:lpstr>
      <vt:lpstr>Dilute Russell’s Viper Venom Test (d R V V T) (1 of 2)</vt:lpstr>
      <vt:lpstr>Dilute Russell’s Viper Venom Test (d R V V T) (2 of 2)</vt:lpstr>
      <vt:lpstr>Hexagonal Phospholipids</vt:lpstr>
      <vt:lpstr>Specific Factor Inhibitor Assay (1 of 2)</vt:lpstr>
      <vt:lpstr>Specific Factor Inhibitor Assay (2 of 2)</vt:lpstr>
      <vt:lpstr>Laboratory Investigation of the Fibrinolytic System</vt:lpstr>
      <vt:lpstr>Introduction-Laboratory Investigation of the Fibrinolytic System</vt:lpstr>
      <vt:lpstr>D-Dimer (1 of 3)</vt:lpstr>
      <vt:lpstr>D-Dimer (2 of 3)</vt:lpstr>
      <vt:lpstr>D-Dimer (3 of 3)</vt:lpstr>
      <vt:lpstr>Table 36-9 Partial List of Non-Venous Thromboembolism Causes of Elevated D-Dimer</vt:lpstr>
      <vt:lpstr>Fibrin Degradation Products (1 of 2)</vt:lpstr>
      <vt:lpstr>Fibrin Degradation Products (2 of 2)</vt:lpstr>
      <vt:lpstr>Euglobulin Clot Lysis</vt:lpstr>
      <vt:lpstr>2-Antiplasmin Activity</vt:lpstr>
      <vt:lpstr>Laboratory Investigation of Hemostasis (Primary, Secondary, or Fibrinolytic Pathway) Using Global Assays</vt:lpstr>
      <vt:lpstr>Global Testing (1 of 4)</vt:lpstr>
      <vt:lpstr>Global Testing (2 of 4)</vt:lpstr>
      <vt:lpstr>Global Testing (3 of 4)</vt:lpstr>
      <vt:lpstr>Global Testing (4 of 4)</vt:lpstr>
      <vt:lpstr>Figure 36-6 Principle of Thromboelastography</vt:lpstr>
      <vt:lpstr>Figure 36-7 Thromboelastography Results</vt:lpstr>
      <vt:lpstr>Laboratory Investigation of Hereditary and Acquired Thrombophilia (Hypercoagulable States)</vt:lpstr>
      <vt:lpstr>Laboratory Investigation of Hypercoagulable States (1 of 2)</vt:lpstr>
      <vt:lpstr>Laboratory Investigation of Hypercoagulable States (2 of 2)</vt:lpstr>
      <vt:lpstr>Antithrombin (A T) (1 of 2)</vt:lpstr>
      <vt:lpstr>Antithrombin (A T) (2 of 2)</vt:lpstr>
      <vt:lpstr>Protein C (1 of 3)</vt:lpstr>
      <vt:lpstr>Protein C (2 of 3)</vt:lpstr>
      <vt:lpstr>Protein C (3 of 3)</vt:lpstr>
      <vt:lpstr>Protein S (1 of 2)</vt:lpstr>
      <vt:lpstr>Protein S (2 of 2)</vt:lpstr>
      <vt:lpstr>Activated Protein C Resistance (A P C R)</vt:lpstr>
      <vt:lpstr>Prothrombin G20210A</vt:lpstr>
      <vt:lpstr>Additional Testing for Thrombosis</vt:lpstr>
      <vt:lpstr>Molecular Markers of Hemostatic Activation</vt:lpstr>
      <vt:lpstr>Molecular Markers of Hemostatic Activation (1 of 2)</vt:lpstr>
      <vt:lpstr>Molecular Markers of Hemostatic Activation (2 of 2)</vt:lpstr>
      <vt:lpstr>Table 36-10 Immunochemical Markers of Hemostatic Activation</vt:lpstr>
      <vt:lpstr>Laboratory Evaluation: Assessment for Pharmaceutical Intervention of Hemostasis</vt:lpstr>
      <vt:lpstr>Oral Vitamin K Antagonist Therapy (1 of 5)</vt:lpstr>
      <vt:lpstr>Oral Vitamin K Antagonist Therapy (2 of 5)</vt:lpstr>
      <vt:lpstr>Oral Vitamin K Antagonist Therapy (3 of 5)</vt:lpstr>
      <vt:lpstr>Figure 36-8 International Normalized Ratio (I N R) Calculation Formula</vt:lpstr>
      <vt:lpstr>Oral Vitamin K Antagonist Therapy (4 of 5)</vt:lpstr>
      <vt:lpstr>Oral Vitamin K Antagonist Therapy (5 of 5)</vt:lpstr>
      <vt:lpstr>Direct Oral Anticoagulants (D O A Cs)</vt:lpstr>
      <vt:lpstr>Heparin Therapy Monitoring</vt:lpstr>
      <vt:lpstr>A P T T and Heparin Monitoring</vt:lpstr>
      <vt:lpstr>Table 36-11 Factors Affecting the Monitoring of Heparin</vt:lpstr>
      <vt:lpstr>Heparin Therapy-T T</vt:lpstr>
      <vt:lpstr>Heparin Therapy-Anti-X a Assay</vt:lpstr>
      <vt:lpstr>Hemostasis Instrumentation</vt:lpstr>
      <vt:lpstr>Electromechanical Clot Detection Systems (1 of 2)</vt:lpstr>
      <vt:lpstr>Electromechanical Clot Detection Systems (2 of 2)</vt:lpstr>
      <vt:lpstr>Optical/Photometric/Turbidimetric Clot Detection Systems</vt:lpstr>
      <vt:lpstr>Chromogenic Detection Methods</vt:lpstr>
      <vt:lpstr>Immunologic Detection Methods</vt:lpstr>
      <vt:lpstr>Selecting a Hemostasis Analyzer (1 of 2)</vt:lpstr>
      <vt:lpstr>Selecting a Hemostasis Analyzer (2 of 2)</vt:lpstr>
      <vt:lpstr>Point-of-Care Hemostasis Instrumentation</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Laboratory Hematology, Fourth Edition, Chapter 36, Hemostasis: Laboratory Testing and Instrumentation</dc:title>
  <dc:subject>Health</dc:subject>
  <dc:creator>McKenzie/Piwowar/Williams</dc:creator>
  <cp:keywords>Clinical Laboratory Hematology</cp:keywords>
  <cp:lastModifiedBy>Tyler Thomas</cp:lastModifiedBy>
  <cp:revision>1848</cp:revision>
  <dcterms:modified xsi:type="dcterms:W3CDTF">2025-01-30T15:48:12Z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