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5" r:id="rId8"/>
    <p:sldId id="263" r:id="rId9"/>
    <p:sldId id="264"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93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69B5418-B86F-4BA7-9314-1997CFE556E7}" type="datetimeFigureOut">
              <a:rPr lang="en-US" smtClean="0"/>
              <a:t>1/12/2015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E803D5A-4628-4DED-B0A6-55B1625E125A}"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9B5418-B86F-4BA7-9314-1997CFE556E7}"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03D5A-4628-4DED-B0A6-55B1625E125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E803D5A-4628-4DED-B0A6-55B1625E125A}"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9B5418-B86F-4BA7-9314-1997CFE556E7}"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69B5418-B86F-4BA7-9314-1997CFE556E7}"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E803D5A-4628-4DED-B0A6-55B1625E125A}"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69B5418-B86F-4BA7-9314-1997CFE556E7}" type="datetimeFigureOut">
              <a:rPr lang="en-US" smtClean="0"/>
              <a:t>1/12/2015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E803D5A-4628-4DED-B0A6-55B1625E125A}"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69B5418-B86F-4BA7-9314-1997CFE556E7}"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03D5A-4628-4DED-B0A6-55B1625E125A}"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69B5418-B86F-4BA7-9314-1997CFE556E7}" type="datetimeFigureOut">
              <a:rPr lang="en-US" smtClean="0"/>
              <a:t>1/12/2015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E803D5A-4628-4DED-B0A6-55B1625E125A}"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9B5418-B86F-4BA7-9314-1997CFE556E7}" type="datetimeFigureOut">
              <a:rPr lang="en-US" smtClean="0"/>
              <a:t>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E803D5A-4628-4DED-B0A6-55B1625E12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69B5418-B86F-4BA7-9314-1997CFE556E7}" type="datetimeFigureOut">
              <a:rPr lang="en-US" smtClean="0"/>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E803D5A-4628-4DED-B0A6-55B1625E12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E803D5A-4628-4DED-B0A6-55B1625E125A}"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69B5418-B86F-4BA7-9314-1997CFE556E7}" type="datetimeFigureOut">
              <a:rPr lang="en-US" smtClean="0"/>
              <a:t>1/12/2015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E803D5A-4628-4DED-B0A6-55B1625E125A}"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69B5418-B86F-4BA7-9314-1997CFE556E7}" type="datetimeFigureOut">
              <a:rPr lang="en-US" smtClean="0"/>
              <a:t>1/12/2015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69B5418-B86F-4BA7-9314-1997CFE556E7}" type="datetimeFigureOut">
              <a:rPr lang="en-US" smtClean="0"/>
              <a:t>1/12/2015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E803D5A-4628-4DED-B0A6-55B1625E125A}"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5.xml"/><Relationship Id="rId5" Type="http://schemas.openxmlformats.org/officeDocument/2006/relationships/image" Target="../media/image14.jpe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581400"/>
            <a:ext cx="6400800" cy="1752600"/>
          </a:xfrm>
        </p:spPr>
        <p:txBody>
          <a:bodyPr>
            <a:normAutofit/>
          </a:bodyPr>
          <a:lstStyle/>
          <a:p>
            <a:r>
              <a:rPr lang="en-US" dirty="0" smtClean="0">
                <a:latin typeface="Times New Roman" panose="02020603050405020304" pitchFamily="18" charset="0"/>
                <a:cs typeface="Times New Roman" panose="02020603050405020304" pitchFamily="18" charset="0"/>
              </a:rPr>
              <a:t>Training and Competency Assessment</a:t>
            </a:r>
          </a:p>
          <a:p>
            <a:endParaRPr lang="en-US"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University of Chicago Medicine</a:t>
            </a:r>
          </a:p>
          <a:p>
            <a:r>
              <a:rPr lang="en-US" sz="1300" dirty="0" smtClean="0">
                <a:latin typeface="Times New Roman" panose="02020603050405020304" pitchFamily="18" charset="0"/>
                <a:cs typeface="Times New Roman" panose="02020603050405020304" pitchFamily="18" charset="0"/>
              </a:rPr>
              <a:t>Point-of-Care Testing </a:t>
            </a:r>
          </a:p>
        </p:txBody>
      </p:sp>
      <p:sp>
        <p:nvSpPr>
          <p:cNvPr id="2" name="Title 1"/>
          <p:cNvSpPr>
            <a:spLocks noGrp="1"/>
          </p:cNvSpPr>
          <p:nvPr>
            <p:ph type="ctrTitle"/>
          </p:nvPr>
        </p:nvSpPr>
        <p:spPr>
          <a:xfrm>
            <a:off x="685800" y="762000"/>
            <a:ext cx="7772400" cy="1470025"/>
          </a:xfrm>
        </p:spPr>
        <p:txBody>
          <a:bodyPr>
            <a:normAutofit/>
          </a:bodyPr>
          <a:lstStyle/>
          <a:p>
            <a:r>
              <a:rPr lang="en-US" dirty="0" smtClean="0">
                <a:latin typeface="Times New Roman" panose="02020603050405020304" pitchFamily="18" charset="0"/>
                <a:cs typeface="Times New Roman" panose="02020603050405020304" pitchFamily="18" charset="0"/>
              </a:rPr>
              <a:t>Hemoccult® Single Slides</a:t>
            </a:r>
            <a:br>
              <a:rPr lang="en-US"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Screening Test For Fecal Occult Blood</a:t>
            </a:r>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524000" y="5715000"/>
            <a:ext cx="6096000" cy="523220"/>
          </a:xfrm>
          <a:prstGeom prst="rect">
            <a:avLst/>
          </a:prstGeom>
          <a:noFill/>
        </p:spPr>
        <p:txBody>
          <a:bodyPr wrap="square" rtlCol="0">
            <a:spAutoFit/>
          </a:bodyPr>
          <a:lstStyle/>
          <a:p>
            <a:pPr algn="ctr"/>
            <a:r>
              <a:rPr lang="en-US" sz="1400" dirty="0" smtClean="0"/>
              <a:t>This presentation should not be used or copied without the express permission of the UCM Point-of-Care Testing Group.</a:t>
            </a:r>
            <a:endParaRPr lang="en-US" sz="1400" dirty="0"/>
          </a:p>
        </p:txBody>
      </p:sp>
    </p:spTree>
    <p:extLst>
      <p:ext uri="{BB962C8B-B14F-4D97-AF65-F5344CB8AC3E}">
        <p14:creationId xmlns:p14="http://schemas.microsoft.com/office/powerpoint/2010/main" val="1674119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sz="quarter" idx="1"/>
          </p:nvPr>
        </p:nvSpPr>
        <p:spPr>
          <a:xfrm>
            <a:off x="301752" y="1527048"/>
            <a:ext cx="8503920" cy="4949952"/>
          </a:xfrm>
        </p:spPr>
        <p:txBody>
          <a:bodyPr>
            <a:noAutofit/>
          </a:bodyPr>
          <a:lstStyle/>
          <a:p>
            <a:pPr marL="274320" lvl="1">
              <a:buClr>
                <a:schemeClr val="accent1"/>
              </a:buClr>
              <a:buSzPct val="85000"/>
              <a:buFont typeface="Wingdings 2"/>
              <a:buChar char=""/>
            </a:pPr>
            <a:r>
              <a:rPr lang="en-US" sz="2000" dirty="0" smtClean="0">
                <a:solidFill>
                  <a:schemeClr val="tx1"/>
                </a:solidFill>
                <a:latin typeface="Times New Roman" panose="02020603050405020304" pitchFamily="18" charset="0"/>
                <a:cs typeface="Times New Roman" panose="02020603050405020304" pitchFamily="18" charset="0"/>
              </a:rPr>
              <a:t>Slide cards are sensitive to heat and light, similar to developer must store at room temperature. </a:t>
            </a:r>
            <a:r>
              <a:rPr lang="en-US" sz="2000" dirty="0">
                <a:solidFill>
                  <a:schemeClr val="tx1"/>
                </a:solidFill>
                <a:latin typeface="Times New Roman" panose="02020603050405020304" pitchFamily="18" charset="0"/>
                <a:cs typeface="Times New Roman" panose="02020603050405020304" pitchFamily="18" charset="0"/>
              </a:rPr>
              <a:t>Keep developer away from heat and tightly capped when not in use. It is flammable and subject to evaporation</a:t>
            </a:r>
            <a:r>
              <a:rPr lang="en-US" sz="2000" dirty="0" smtClean="0">
                <a:solidFill>
                  <a:schemeClr val="tx1"/>
                </a:solidFill>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Wait 3-5 minutes before applying developer directly over each smear</a:t>
            </a:r>
          </a:p>
          <a:p>
            <a:r>
              <a:rPr lang="en-US" sz="2000" dirty="0" smtClean="0">
                <a:latin typeface="Times New Roman" panose="02020603050405020304" pitchFamily="18" charset="0"/>
                <a:cs typeface="Times New Roman" panose="02020603050405020304" pitchFamily="18" charset="0"/>
              </a:rPr>
              <a:t>Read test results within 60 seconds</a:t>
            </a:r>
          </a:p>
          <a:p>
            <a:r>
              <a:rPr lang="en-US" sz="2000" dirty="0" smtClean="0">
                <a:latin typeface="Times New Roman" panose="02020603050405020304" pitchFamily="18" charset="0"/>
                <a:cs typeface="Times New Roman" panose="02020603050405020304" pitchFamily="18" charset="0"/>
              </a:rPr>
              <a:t>Then develop the on-slide performance monitor (internal quality control) by applying one drop of developer between the positive and the negative Performance Monitor areas on the back of the slide card.  Read the results within 10 seconds</a:t>
            </a:r>
          </a:p>
          <a:p>
            <a:pPr lvl="1"/>
            <a:r>
              <a:rPr lang="en-US" sz="1600" dirty="0" smtClean="0">
                <a:solidFill>
                  <a:schemeClr val="tx1"/>
                </a:solidFill>
                <a:latin typeface="Times New Roman" panose="02020603050405020304" pitchFamily="18" charset="0"/>
                <a:cs typeface="Times New Roman" panose="02020603050405020304" pitchFamily="18" charset="0"/>
              </a:rPr>
              <a:t>Positive (+) should be </a:t>
            </a:r>
            <a:r>
              <a:rPr lang="en-US" sz="1600" dirty="0" smtClean="0">
                <a:solidFill>
                  <a:srgbClr val="0070C0"/>
                </a:solidFill>
                <a:latin typeface="Times New Roman" panose="02020603050405020304" pitchFamily="18" charset="0"/>
                <a:cs typeface="Times New Roman" panose="02020603050405020304" pitchFamily="18" charset="0"/>
              </a:rPr>
              <a:t>blue</a:t>
            </a:r>
          </a:p>
          <a:p>
            <a:pPr lvl="1"/>
            <a:r>
              <a:rPr lang="en-US" sz="1600" dirty="0" smtClean="0">
                <a:solidFill>
                  <a:schemeClr val="tx1"/>
                </a:solidFill>
                <a:latin typeface="Times New Roman" panose="02020603050405020304" pitchFamily="18" charset="0"/>
                <a:cs typeface="Times New Roman" panose="02020603050405020304" pitchFamily="18" charset="0"/>
              </a:rPr>
              <a:t>Negative (–) should be colorless</a:t>
            </a:r>
          </a:p>
          <a:p>
            <a:r>
              <a:rPr lang="en-US" sz="2000" dirty="0" smtClean="0">
                <a:latin typeface="Times New Roman" panose="02020603050405020304" pitchFamily="18" charset="0"/>
                <a:cs typeface="Times New Roman" panose="02020603050405020304" pitchFamily="18" charset="0"/>
              </a:rPr>
              <a:t>If performance monitor results are expected, record results in appropriate log </a:t>
            </a:r>
          </a:p>
          <a:p>
            <a:r>
              <a:rPr lang="en-US" sz="2000" dirty="0" smtClean="0">
                <a:latin typeface="Times New Roman" panose="02020603050405020304" pitchFamily="18" charset="0"/>
                <a:cs typeface="Times New Roman" panose="02020603050405020304" pitchFamily="18" charset="0"/>
              </a:rPr>
              <a:t>If performance monitor results are not as expected, take appropriate action</a:t>
            </a:r>
          </a:p>
          <a:p>
            <a:pPr lvl="1"/>
            <a:r>
              <a:rPr lang="en-US" sz="1800" dirty="0" smtClean="0">
                <a:solidFill>
                  <a:schemeClr val="tx1"/>
                </a:solidFill>
                <a:latin typeface="Times New Roman" panose="02020603050405020304" pitchFamily="18" charset="0"/>
                <a:cs typeface="Times New Roman" panose="02020603050405020304" pitchFamily="18" charset="0"/>
              </a:rPr>
              <a:t>Repeat using new slide card, or new card from new box, and/or new developer</a:t>
            </a:r>
            <a:endParaRPr lang="en-US"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8982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Background on How Hemoccult Test Works</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sz="2400" dirty="0">
                <a:latin typeface="Times New Roman" panose="02020603050405020304" pitchFamily="18" charset="0"/>
                <a:cs typeface="Times New Roman" panose="02020603050405020304" pitchFamily="18" charset="0"/>
              </a:rPr>
              <a:t>The Hemoccult</a:t>
            </a:r>
            <a:r>
              <a:rPr lang="en-US" sz="2400" baseline="300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test is a rapid, convenient and qualitative method for detecting fecal occult blood, which may be indicative of gastrointestinal disease.  It is not a test for colorectal cancer or any other specific disease.  It is for used as a diagnostic aid during examinations, to monitor for bleeding in patients with iron deficiency anemia, peptic ulcer, ulcerative colitis, and other conditions. </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Hemoccult</a:t>
            </a:r>
            <a:r>
              <a:rPr lang="en-US" sz="2400" baseline="300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test is based on the oxidation of guaiac by hydrogen peroxide to a blue-colored compound.  The heme portion of hemoglobin, if present in the fecal specimen, has peroxidase activity which catalyzes the oxidation of alpha-</a:t>
            </a:r>
            <a:r>
              <a:rPr lang="en-US" sz="2400" dirty="0" err="1">
                <a:latin typeface="Times New Roman" panose="02020603050405020304" pitchFamily="18" charset="0"/>
                <a:cs typeface="Times New Roman" panose="02020603050405020304" pitchFamily="18" charset="0"/>
              </a:rPr>
              <a:t>guaiaconic</a:t>
            </a:r>
            <a:r>
              <a:rPr lang="en-US" sz="2400" dirty="0">
                <a:latin typeface="Times New Roman" panose="02020603050405020304" pitchFamily="18" charset="0"/>
                <a:cs typeface="Times New Roman" panose="02020603050405020304" pitchFamily="18" charset="0"/>
              </a:rPr>
              <a:t> acid (active component in guaiac paper) by hydrogen peroxide (active component of the developer) to form a highly conjugated blue </a:t>
            </a:r>
            <a:r>
              <a:rPr lang="en-US" sz="2400" dirty="0" err="1">
                <a:latin typeface="Times New Roman" panose="02020603050405020304" pitchFamily="18" charset="0"/>
                <a:cs typeface="Times New Roman" panose="02020603050405020304" pitchFamily="18" charset="0"/>
              </a:rPr>
              <a:t>quinone</a:t>
            </a:r>
            <a:r>
              <a:rPr lang="en-US" sz="2400" dirty="0">
                <a:latin typeface="Times New Roman" panose="02020603050405020304" pitchFamily="18" charset="0"/>
                <a:cs typeface="Times New Roman" panose="02020603050405020304" pitchFamily="18" charset="0"/>
              </a:rPr>
              <a:t> compound.  The Hemoccult slide contains a specially prepared, stabilized guaiac paper and is ready for use without additional preparation. </a:t>
            </a:r>
          </a:p>
        </p:txBody>
      </p:sp>
    </p:spTree>
    <p:extLst>
      <p:ext uri="{BB962C8B-B14F-4D97-AF65-F5344CB8AC3E}">
        <p14:creationId xmlns:p14="http://schemas.microsoft.com/office/powerpoint/2010/main" val="2220253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and Reagents</a:t>
            </a:r>
            <a:endParaRPr lang="en-US" dirty="0"/>
          </a:p>
        </p:txBody>
      </p:sp>
      <p:sp>
        <p:nvSpPr>
          <p:cNvPr id="3" name="Content Placeholder 2"/>
          <p:cNvSpPr>
            <a:spLocks noGrp="1"/>
          </p:cNvSpPr>
          <p:nvPr>
            <p:ph sz="half" idx="1"/>
          </p:nvPr>
        </p:nvSpPr>
        <p:spPr/>
        <p:txBody>
          <a:bodyPr/>
          <a:lstStyle/>
          <a:p>
            <a:r>
              <a:rPr lang="en-US" dirty="0" smtClean="0"/>
              <a:t>Patient Envelopes with instructions for diet and sample collection</a:t>
            </a:r>
          </a:p>
          <a:p>
            <a:r>
              <a:rPr lang="en-US" dirty="0"/>
              <a:t>Hemoccult Product Instructions</a:t>
            </a:r>
          </a:p>
          <a:p>
            <a:r>
              <a:rPr lang="en-US" dirty="0"/>
              <a:t>Hemoccult Developer</a:t>
            </a:r>
          </a:p>
          <a:p>
            <a:r>
              <a:rPr lang="en-US" dirty="0" smtClean="0"/>
              <a:t>Hemoccult </a:t>
            </a:r>
            <a:r>
              <a:rPr lang="en-US" dirty="0"/>
              <a:t>Slides (Test Cards)</a:t>
            </a:r>
          </a:p>
          <a:p>
            <a:r>
              <a:rPr lang="en-US" dirty="0" smtClean="0"/>
              <a:t>Applicator Sticks</a:t>
            </a:r>
            <a:endParaRPr lang="en-US" dirty="0"/>
          </a:p>
        </p:txBody>
      </p:sp>
      <p:pic>
        <p:nvPicPr>
          <p:cNvPr id="9" name="Content Placeholder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800600" y="1693069"/>
            <a:ext cx="4038600" cy="4038600"/>
          </a:xfrm>
          <a:prstGeom prst="rect">
            <a:avLst/>
          </a:prstGeom>
          <a:ln>
            <a:noFill/>
          </a:ln>
          <a:effectLst>
            <a:outerShdw blurRad="190500" algn="tl" rotWithShape="0">
              <a:srgbClr val="000000">
                <a:alpha val="70000"/>
              </a:srgbClr>
            </a:outerShdw>
          </a:effectLst>
        </p:spPr>
      </p:pic>
      <p:cxnSp>
        <p:nvCxnSpPr>
          <p:cNvPr id="13" name="Straight Arrow Connector 12"/>
          <p:cNvCxnSpPr/>
          <p:nvPr/>
        </p:nvCxnSpPr>
        <p:spPr>
          <a:xfrm>
            <a:off x="1752600" y="4572000"/>
            <a:ext cx="46482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a:off x="3886200" y="3733800"/>
            <a:ext cx="4191000" cy="15240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flipV="1">
            <a:off x="3124200" y="4876800"/>
            <a:ext cx="3048000" cy="76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144219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and Stability</a:t>
            </a:r>
            <a:endParaRPr lang="en-US" dirty="0"/>
          </a:p>
        </p:txBody>
      </p:sp>
      <p:sp>
        <p:nvSpPr>
          <p:cNvPr id="3" name="Content Placeholder 2"/>
          <p:cNvSpPr>
            <a:spLocks noGrp="1"/>
          </p:cNvSpPr>
          <p:nvPr>
            <p:ph sz="quarter" idx="1"/>
          </p:nvPr>
        </p:nvSpPr>
        <p:spPr/>
        <p:txBody>
          <a:bodyPr/>
          <a:lstStyle/>
          <a:p>
            <a:r>
              <a:rPr lang="en-US" dirty="0" smtClean="0">
                <a:latin typeface="Times New Roman" panose="02020603050405020304" pitchFamily="18" charset="0"/>
                <a:cs typeface="Times New Roman" panose="02020603050405020304" pitchFamily="18" charset="0"/>
              </a:rPr>
              <a:t>Store all test components at controlled room temperature (15 to 30</a:t>
            </a:r>
            <a:r>
              <a:rPr lang="as-IN" baseline="30000" dirty="0" smtClean="0">
                <a:latin typeface="Times New Roman" panose="02020603050405020304" pitchFamily="18" charset="0"/>
                <a:cs typeface="Vrinda"/>
              </a:rPr>
              <a:t>৹</a:t>
            </a:r>
            <a:r>
              <a:rPr lang="en-US" dirty="0" smtClean="0">
                <a:latin typeface="Times New Roman" panose="02020603050405020304" pitchFamily="18" charset="0"/>
                <a:cs typeface="Times New Roman" panose="02020603050405020304" pitchFamily="18" charset="0"/>
              </a:rPr>
              <a:t> C) in original packaging</a:t>
            </a:r>
          </a:p>
          <a:p>
            <a:r>
              <a:rPr lang="en-US" dirty="0" smtClean="0">
                <a:latin typeface="Times New Roman" panose="02020603050405020304" pitchFamily="18" charset="0"/>
                <a:cs typeface="Times New Roman" panose="02020603050405020304" pitchFamily="18" charset="0"/>
              </a:rPr>
              <a:t>Protect slides (Test Cards) from heat and light</a:t>
            </a:r>
          </a:p>
          <a:p>
            <a:r>
              <a:rPr lang="en-US" dirty="0" smtClean="0">
                <a:latin typeface="Times New Roman" panose="02020603050405020304" pitchFamily="18" charset="0"/>
                <a:cs typeface="Times New Roman" panose="02020603050405020304" pitchFamily="18" charset="0"/>
              </a:rPr>
              <a:t>Do not store near volatile chemicals</a:t>
            </a:r>
          </a:p>
          <a:p>
            <a:r>
              <a:rPr lang="en-US" dirty="0" smtClean="0">
                <a:latin typeface="Times New Roman" panose="02020603050405020304" pitchFamily="18" charset="0"/>
                <a:cs typeface="Times New Roman" panose="02020603050405020304" pitchFamily="18" charset="0"/>
              </a:rPr>
              <a:t>Do not use after expiration date</a:t>
            </a:r>
          </a:p>
          <a:p>
            <a:pPr marL="274320" lvl="1">
              <a:buClr>
                <a:schemeClr val="accent1"/>
              </a:buClr>
              <a:buSzPct val="85000"/>
              <a:buFont typeface="Wingdings 2"/>
              <a:buChar char=""/>
            </a:pPr>
            <a:r>
              <a:rPr lang="en-US" sz="2700" dirty="0">
                <a:solidFill>
                  <a:schemeClr val="tx1"/>
                </a:solidFill>
                <a:latin typeface="Times New Roman" panose="02020603050405020304" pitchFamily="18" charset="0"/>
                <a:cs typeface="Times New Roman" panose="02020603050405020304" pitchFamily="18" charset="0"/>
              </a:rPr>
              <a:t>Use Hemoccult Developer (</a:t>
            </a:r>
            <a:r>
              <a:rPr lang="en-US" sz="2700" dirty="0">
                <a:solidFill>
                  <a:srgbClr val="FFFF00"/>
                </a:solidFill>
                <a:latin typeface="Times New Roman" panose="02020603050405020304" pitchFamily="18" charset="0"/>
                <a:cs typeface="Times New Roman" panose="02020603050405020304" pitchFamily="18" charset="0"/>
              </a:rPr>
              <a:t>yellow</a:t>
            </a:r>
            <a:r>
              <a:rPr lang="en-US" sz="2700" dirty="0">
                <a:solidFill>
                  <a:schemeClr val="tx1"/>
                </a:solidFill>
                <a:latin typeface="Times New Roman" panose="02020603050405020304" pitchFamily="18" charset="0"/>
                <a:cs typeface="Times New Roman" panose="02020603050405020304" pitchFamily="18" charset="0"/>
              </a:rPr>
              <a:t> and </a:t>
            </a:r>
            <a:r>
              <a:rPr lang="en-US" sz="2700" dirty="0">
                <a:solidFill>
                  <a:srgbClr val="00B050"/>
                </a:solidFill>
                <a:latin typeface="Times New Roman" panose="02020603050405020304" pitchFamily="18" charset="0"/>
                <a:cs typeface="Times New Roman" panose="02020603050405020304" pitchFamily="18" charset="0"/>
              </a:rPr>
              <a:t>green</a:t>
            </a:r>
            <a:r>
              <a:rPr lang="en-US" sz="2700" dirty="0">
                <a:solidFill>
                  <a:schemeClr val="tx1"/>
                </a:solidFill>
                <a:latin typeface="Times New Roman" panose="02020603050405020304" pitchFamily="18" charset="0"/>
                <a:cs typeface="Times New Roman" panose="02020603050405020304" pitchFamily="18" charset="0"/>
              </a:rPr>
              <a:t> striped label with yellow bottle cap) only with Hemoccult slides. </a:t>
            </a:r>
            <a:r>
              <a:rPr lang="en-US" sz="2700" b="1" dirty="0">
                <a:solidFill>
                  <a:schemeClr val="tx1"/>
                </a:solidFill>
                <a:latin typeface="Times New Roman" panose="02020603050405020304" pitchFamily="18" charset="0"/>
                <a:cs typeface="Times New Roman" panose="02020603050405020304" pitchFamily="18" charset="0"/>
              </a:rPr>
              <a:t>Do not interchange</a:t>
            </a:r>
            <a:r>
              <a:rPr lang="en-US" sz="2700" dirty="0">
                <a:solidFill>
                  <a:schemeClr val="tx1"/>
                </a:solidFill>
                <a:latin typeface="Times New Roman" panose="02020603050405020304" pitchFamily="18" charset="0"/>
                <a:cs typeface="Times New Roman" panose="02020603050405020304" pitchFamily="18" charset="0"/>
              </a:rPr>
              <a:t> with Hemoccult II</a:t>
            </a:r>
            <a:r>
              <a:rPr lang="en-US" sz="2700" baseline="30000" dirty="0">
                <a:solidFill>
                  <a:schemeClr val="tx1"/>
                </a:solidFill>
                <a:latin typeface="Times New Roman" panose="02020603050405020304" pitchFamily="18" charset="0"/>
                <a:cs typeface="Times New Roman" panose="02020603050405020304" pitchFamily="18" charset="0"/>
              </a:rPr>
              <a:t>®</a:t>
            </a:r>
            <a:r>
              <a:rPr lang="en-US" sz="2700" dirty="0">
                <a:solidFill>
                  <a:schemeClr val="tx1"/>
                </a:solidFill>
                <a:latin typeface="Times New Roman" panose="02020603050405020304" pitchFamily="18" charset="0"/>
                <a:cs typeface="Times New Roman" panose="02020603050405020304" pitchFamily="18" charset="0"/>
              </a:rPr>
              <a:t> SENSA test reagents which are identified by </a:t>
            </a:r>
            <a:r>
              <a:rPr lang="en-US" sz="2700" dirty="0">
                <a:solidFill>
                  <a:srgbClr val="0070C0"/>
                </a:solidFill>
                <a:latin typeface="Times New Roman" panose="02020603050405020304" pitchFamily="18" charset="0"/>
                <a:cs typeface="Times New Roman" panose="02020603050405020304" pitchFamily="18" charset="0"/>
              </a:rPr>
              <a:t>blue</a:t>
            </a:r>
            <a:r>
              <a:rPr lang="en-US" sz="2700" dirty="0">
                <a:solidFill>
                  <a:schemeClr val="tx1"/>
                </a:solidFill>
                <a:latin typeface="Times New Roman" panose="02020603050405020304" pitchFamily="18" charset="0"/>
                <a:cs typeface="Times New Roman" panose="02020603050405020304" pitchFamily="18" charset="0"/>
              </a:rPr>
              <a:t> and </a:t>
            </a:r>
            <a:r>
              <a:rPr lang="en-US" sz="2700" dirty="0">
                <a:solidFill>
                  <a:srgbClr val="00B050"/>
                </a:solidFill>
                <a:latin typeface="Times New Roman" panose="02020603050405020304" pitchFamily="18" charset="0"/>
                <a:cs typeface="Times New Roman" panose="02020603050405020304" pitchFamily="18" charset="0"/>
              </a:rPr>
              <a:t>green</a:t>
            </a:r>
            <a:r>
              <a:rPr lang="en-US" sz="2700" dirty="0">
                <a:solidFill>
                  <a:schemeClr val="tx1"/>
                </a:solidFill>
                <a:latin typeface="Times New Roman" panose="02020603050405020304" pitchFamily="18" charset="0"/>
                <a:cs typeface="Times New Roman" panose="02020603050405020304" pitchFamily="18" charset="0"/>
              </a:rPr>
              <a:t> striped </a:t>
            </a:r>
            <a:r>
              <a:rPr lang="en-US" sz="2700" dirty="0" smtClean="0">
                <a:solidFill>
                  <a:schemeClr val="tx1"/>
                </a:solidFill>
                <a:latin typeface="Times New Roman" panose="02020603050405020304" pitchFamily="18" charset="0"/>
                <a:cs typeface="Times New Roman" panose="02020603050405020304" pitchFamily="18" charset="0"/>
              </a:rPr>
              <a:t>packaging</a:t>
            </a:r>
            <a:endParaRPr lang="en-US" sz="27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54687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Specimen Collection and Patient Instructions</a:t>
            </a:r>
            <a:endParaRPr lang="en-US" dirty="0"/>
          </a:p>
        </p:txBody>
      </p:sp>
      <p:sp>
        <p:nvSpPr>
          <p:cNvPr id="3" name="Content Placeholder 2"/>
          <p:cNvSpPr>
            <a:spLocks noGrp="1"/>
          </p:cNvSpPr>
          <p:nvPr>
            <p:ph sz="quarter" idx="1"/>
          </p:nvPr>
        </p:nvSpPr>
        <p:spPr/>
        <p:txBody>
          <a:bodyPr/>
          <a:lstStyle/>
          <a:p>
            <a:r>
              <a:rPr lang="en-US" dirty="0" smtClean="0">
                <a:latin typeface="Times New Roman" panose="02020603050405020304" pitchFamily="18" charset="0"/>
                <a:cs typeface="Times New Roman" panose="02020603050405020304" pitchFamily="18" charset="0"/>
              </a:rPr>
              <a:t>Provider preformed specimen collection</a:t>
            </a:r>
          </a:p>
          <a:p>
            <a:r>
              <a:rPr lang="en-US" dirty="0" smtClean="0">
                <a:latin typeface="Times New Roman" panose="02020603050405020304" pitchFamily="18" charset="0"/>
                <a:cs typeface="Times New Roman" panose="02020603050405020304" pitchFamily="18" charset="0"/>
              </a:rPr>
              <a:t>Patient Preparation</a:t>
            </a:r>
          </a:p>
          <a:p>
            <a:pPr lvl="1"/>
            <a:r>
              <a:rPr lang="en-US" dirty="0" smtClean="0">
                <a:latin typeface="Times New Roman" panose="02020603050405020304" pitchFamily="18" charset="0"/>
                <a:cs typeface="Times New Roman" panose="02020603050405020304" pitchFamily="18" charset="0"/>
              </a:rPr>
              <a:t>Eat a well balanced diet, with the following exceptions:</a:t>
            </a:r>
          </a:p>
          <a:p>
            <a:pPr lvl="2"/>
            <a:r>
              <a:rPr lang="en-US" dirty="0" smtClean="0">
                <a:latin typeface="Times New Roman" panose="02020603050405020304" pitchFamily="18" charset="0"/>
                <a:cs typeface="Times New Roman" panose="02020603050405020304" pitchFamily="18" charset="0"/>
              </a:rPr>
              <a:t>Avoid 7 days prior to and during the test period:</a:t>
            </a:r>
          </a:p>
          <a:p>
            <a:pPr lvl="3"/>
            <a:r>
              <a:rPr lang="en-US" dirty="0" smtClean="0">
                <a:latin typeface="Times New Roman" panose="02020603050405020304" pitchFamily="18" charset="0"/>
                <a:cs typeface="Times New Roman" panose="02020603050405020304" pitchFamily="18" charset="0"/>
              </a:rPr>
              <a:t>Non-steroidal anti-inflammatory drugs such as ibuprofen, naproxen, or aspirin (more than one adult aspirin a day)</a:t>
            </a:r>
          </a:p>
          <a:p>
            <a:pPr lvl="2"/>
            <a:r>
              <a:rPr lang="en-US" dirty="0" smtClean="0">
                <a:latin typeface="Times New Roman" panose="02020603050405020304" pitchFamily="18" charset="0"/>
                <a:cs typeface="Times New Roman" panose="02020603050405020304" pitchFamily="18" charset="0"/>
              </a:rPr>
              <a:t>Avoid 72 hours prior to and during the test period:</a:t>
            </a:r>
          </a:p>
          <a:p>
            <a:pPr lvl="3"/>
            <a:r>
              <a:rPr lang="en-US" dirty="0" smtClean="0">
                <a:latin typeface="Times New Roman" panose="02020603050405020304" pitchFamily="18" charset="0"/>
                <a:cs typeface="Times New Roman" panose="02020603050405020304" pitchFamily="18" charset="0"/>
              </a:rPr>
              <a:t>Vitamin C in excess of 250 mg per day, Red meat, processed meats and livers, and </a:t>
            </a:r>
            <a:r>
              <a:rPr lang="en-US" dirty="0">
                <a:latin typeface="Times New Roman" panose="02020603050405020304" pitchFamily="18" charset="0"/>
                <a:cs typeface="Times New Roman" panose="02020603050405020304" pitchFamily="18" charset="0"/>
              </a:rPr>
              <a:t>Some raw vegetables and fruits that are high in peroxidase (horseradish, turnips, melons, and radishes) </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2932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Preparing the Test</a:t>
            </a:r>
            <a:endParaRPr lang="en-US" dirty="0"/>
          </a:p>
        </p:txBody>
      </p:sp>
      <p:sp>
        <p:nvSpPr>
          <p:cNvPr id="3" name="Content Placeholder 2"/>
          <p:cNvSpPr>
            <a:spLocks noGrp="1"/>
          </p:cNvSpPr>
          <p:nvPr>
            <p:ph sz="quarter" idx="2"/>
          </p:nvPr>
        </p:nvSpPr>
        <p:spPr>
          <a:xfrm>
            <a:off x="301752" y="2286000"/>
            <a:ext cx="4041648" cy="4419599"/>
          </a:xfrm>
        </p:spPr>
        <p:txBody>
          <a:bodyPr>
            <a:normAutofit fontScale="40000" lnSpcReduction="20000"/>
          </a:bodyPr>
          <a:lstStyle/>
          <a:p>
            <a:pPr marL="0" indent="0">
              <a:buNone/>
            </a:pPr>
            <a:endParaRPr lang="en-US" dirty="0" smtClean="0"/>
          </a:p>
          <a:p>
            <a:pPr marL="514350" indent="-514350">
              <a:buAutoNum type="arabicPeriod"/>
            </a:pPr>
            <a:r>
              <a:rPr lang="en-US" sz="4000" dirty="0" smtClean="0"/>
              <a:t>Check expiration date</a:t>
            </a:r>
          </a:p>
          <a:p>
            <a:pPr marL="514350" indent="-514350">
              <a:buFont typeface="+mj-lt"/>
              <a:buAutoNum type="arabicPeriod"/>
            </a:pPr>
            <a:r>
              <a:rPr lang="en-US" sz="4000" dirty="0" smtClean="0"/>
              <a:t>Label slide card with patient name on front of the card in space provided</a:t>
            </a:r>
          </a:p>
          <a:p>
            <a:pPr marL="514350" indent="-514350">
              <a:buFont typeface="+mj-lt"/>
              <a:buAutoNum type="arabicPeriod"/>
            </a:pPr>
            <a:r>
              <a:rPr lang="en-US" sz="4000" dirty="0" smtClean="0"/>
              <a:t>Put on gloves</a:t>
            </a:r>
          </a:p>
          <a:p>
            <a:pPr marL="514350" indent="-514350">
              <a:buFont typeface="+mj-lt"/>
              <a:buAutoNum type="arabicPeriod"/>
            </a:pPr>
            <a:r>
              <a:rPr lang="en-US" sz="4000" dirty="0" smtClean="0"/>
              <a:t>Open the Hemoccult slide packet</a:t>
            </a:r>
          </a:p>
          <a:p>
            <a:pPr marL="514350" indent="-514350">
              <a:buFont typeface="+mj-lt"/>
              <a:buAutoNum type="arabicPeriod"/>
            </a:pPr>
            <a:r>
              <a:rPr lang="en-US" sz="4000" dirty="0" smtClean="0"/>
              <a:t>Using an applicator stick, collect small fecal sample</a:t>
            </a:r>
          </a:p>
          <a:p>
            <a:pPr marL="514350" indent="-514350">
              <a:buFont typeface="+mj-lt"/>
              <a:buAutoNum type="arabicPeriod"/>
            </a:pPr>
            <a:r>
              <a:rPr lang="en-US" sz="4000" dirty="0" smtClean="0"/>
              <a:t>Apply thin smear covering Box A</a:t>
            </a:r>
          </a:p>
          <a:p>
            <a:pPr marL="514350" indent="-514350">
              <a:buFont typeface="+mj-lt"/>
              <a:buAutoNum type="arabicPeriod"/>
            </a:pPr>
            <a:r>
              <a:rPr lang="en-US" sz="4000" dirty="0" smtClean="0"/>
              <a:t>Reuse applicator to </a:t>
            </a:r>
            <a:r>
              <a:rPr lang="en-US" sz="4000" dirty="0"/>
              <a:t>o</a:t>
            </a:r>
            <a:r>
              <a:rPr lang="en-US" sz="4000" dirty="0" smtClean="0"/>
              <a:t>btain second sample  from a different part of feces.  Apply thin smear covering Box B</a:t>
            </a:r>
          </a:p>
          <a:p>
            <a:pPr marL="514350" indent="-514350">
              <a:buFont typeface="+mj-lt"/>
              <a:buAutoNum type="arabicPeriod"/>
            </a:pPr>
            <a:r>
              <a:rPr lang="en-US" sz="4000" dirty="0" smtClean="0"/>
              <a:t>Close cover flap.  Dispose of applicator in waste container</a:t>
            </a:r>
          </a:p>
          <a:p>
            <a:pPr marL="514350" indent="-514350">
              <a:buFont typeface="+mj-lt"/>
              <a:buAutoNum type="arabicPeriod"/>
            </a:pPr>
            <a:r>
              <a:rPr lang="en-US" sz="4000" dirty="0" smtClean="0"/>
              <a:t>Wait 3 to 5 minutes to let sample react with guaiac paper</a:t>
            </a:r>
          </a:p>
        </p:txBody>
      </p:sp>
      <p:sp>
        <p:nvSpPr>
          <p:cNvPr id="2" name="Title 1"/>
          <p:cNvSpPr>
            <a:spLocks noGrp="1"/>
          </p:cNvSpPr>
          <p:nvPr>
            <p:ph type="title"/>
          </p:nvPr>
        </p:nvSpPr>
        <p:spPr/>
        <p:txBody>
          <a:bodyPr/>
          <a:lstStyle/>
          <a:p>
            <a:r>
              <a:rPr lang="en-US" dirty="0" smtClean="0"/>
              <a:t>Test Procedure</a:t>
            </a:r>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4638675" y="3609196"/>
            <a:ext cx="3886200" cy="1434190"/>
          </a:xfrm>
          <a:prstGeom prst="rect">
            <a:avLst/>
          </a:prstGeom>
          <a:ln>
            <a:noFill/>
          </a:ln>
          <a:effectLst>
            <a:outerShdw blurRad="190500" algn="tl" rotWithShape="0">
              <a:srgbClr val="000000">
                <a:alpha val="70000"/>
              </a:srgbClr>
            </a:outerShdw>
          </a:effectLst>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3133723" y="3592866"/>
            <a:ext cx="3886201" cy="1466848"/>
          </a:xfrm>
          <a:prstGeom prst="rect">
            <a:avLst/>
          </a:prstGeom>
          <a:ln>
            <a:noFill/>
          </a:ln>
          <a:effectLst>
            <a:outerShdw blurRad="190500" algn="tl" rotWithShape="0">
              <a:srgbClr val="000000">
                <a:alpha val="70000"/>
              </a:srgbClr>
            </a:outerShdw>
          </a:effectLst>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6200261" y="3539733"/>
            <a:ext cx="3886200" cy="1531142"/>
          </a:xfrm>
          <a:prstGeom prst="rect">
            <a:avLst/>
          </a:prstGeom>
          <a:ln>
            <a:noFill/>
          </a:ln>
          <a:effectLst>
            <a:outerShdw blurRad="190500" algn="tl" rotWithShape="0">
              <a:srgbClr val="000000">
                <a:alpha val="70000"/>
              </a:srgbClr>
            </a:outerShdw>
          </a:effectLst>
        </p:spPr>
      </p:pic>
      <p:cxnSp>
        <p:nvCxnSpPr>
          <p:cNvPr id="15" name="Straight Arrow Connector 14"/>
          <p:cNvCxnSpPr>
            <a:endCxn id="23" idx="1"/>
          </p:cNvCxnSpPr>
          <p:nvPr/>
        </p:nvCxnSpPr>
        <p:spPr>
          <a:xfrm>
            <a:off x="3771900" y="3048000"/>
            <a:ext cx="2370366" cy="79579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7" name="Elbow Connector 16"/>
          <p:cNvCxnSpPr/>
          <p:nvPr/>
        </p:nvCxnSpPr>
        <p:spPr>
          <a:xfrm rot="16200000" flipH="1">
            <a:off x="3048000" y="2743200"/>
            <a:ext cx="2590800" cy="2286000"/>
          </a:xfrm>
          <a:prstGeom prst="bentConnector3">
            <a:avLst>
              <a:gd name="adj1" fmla="val 420"/>
            </a:avLst>
          </a:prstGeom>
          <a:ln>
            <a:tailEnd type="arrow"/>
          </a:ln>
        </p:spPr>
        <p:style>
          <a:lnRef idx="3">
            <a:schemeClr val="dk1"/>
          </a:lnRef>
          <a:fillRef idx="0">
            <a:schemeClr val="dk1"/>
          </a:fillRef>
          <a:effectRef idx="2">
            <a:schemeClr val="dk1"/>
          </a:effectRef>
          <a:fontRef idx="minor">
            <a:schemeClr val="tx1"/>
          </a:fontRef>
        </p:style>
      </p:cxnSp>
      <p:sp>
        <p:nvSpPr>
          <p:cNvPr id="20" name="TextBox 19"/>
          <p:cNvSpPr txBox="1"/>
          <p:nvPr/>
        </p:nvSpPr>
        <p:spPr>
          <a:xfrm>
            <a:off x="4476750" y="5867400"/>
            <a:ext cx="4210050" cy="369332"/>
          </a:xfrm>
          <a:prstGeom prst="rect">
            <a:avLst/>
          </a:prstGeom>
          <a:noFill/>
        </p:spPr>
        <p:txBody>
          <a:bodyPr wrap="square" rtlCol="0">
            <a:spAutoFit/>
          </a:bodyPr>
          <a:lstStyle/>
          <a:p>
            <a:r>
              <a:rPr lang="en-US" dirty="0" smtClean="0"/>
              <a:t>Back Side	       Front Side	</a:t>
            </a:r>
            <a:endParaRPr lang="en-US" dirty="0"/>
          </a:p>
        </p:txBody>
      </p:sp>
      <p:sp>
        <p:nvSpPr>
          <p:cNvPr id="23" name="TextBox 22"/>
          <p:cNvSpPr txBox="1"/>
          <p:nvPr/>
        </p:nvSpPr>
        <p:spPr>
          <a:xfrm>
            <a:off x="6142266" y="3736070"/>
            <a:ext cx="900790" cy="215444"/>
          </a:xfrm>
          <a:prstGeom prst="rect">
            <a:avLst/>
          </a:prstGeom>
          <a:noFill/>
        </p:spPr>
        <p:txBody>
          <a:bodyPr wrap="square" rtlCol="0">
            <a:spAutoFit/>
          </a:bodyPr>
          <a:lstStyle/>
          <a:p>
            <a:r>
              <a:rPr lang="en-US" sz="800" dirty="0" smtClean="0"/>
              <a:t>Heinrik Bui</a:t>
            </a:r>
            <a:endParaRPr lang="en-US" sz="800" dirty="0"/>
          </a:p>
        </p:txBody>
      </p:sp>
      <p:pic>
        <p:nvPicPr>
          <p:cNvPr id="8" name="Content Placeholder 7"/>
          <p:cNvPicPr>
            <a:picLocks noGrp="1" noChangeAspect="1"/>
          </p:cNvPicPr>
          <p:nvPr>
            <p:ph sz="quarter" idx="4"/>
          </p:nvPr>
        </p:nvPicPr>
        <p:blipFill>
          <a:blip r:embed="rId5">
            <a:extLst>
              <a:ext uri="{28A0092B-C50C-407E-A947-70E740481C1C}">
                <a14:useLocalDpi xmlns:a14="http://schemas.microsoft.com/office/drawing/2010/main" val="0"/>
              </a:ext>
            </a:extLst>
          </a:blip>
          <a:stretch>
            <a:fillRect/>
          </a:stretch>
        </p:blipFill>
        <p:spPr>
          <a:xfrm>
            <a:off x="7530190" y="4419600"/>
            <a:ext cx="1226342" cy="1210753"/>
          </a:xfrm>
          <a:prstGeom prst="ellipse">
            <a:avLst/>
          </a:prstGeom>
          <a:ln>
            <a:noFill/>
          </a:ln>
          <a:effectLst>
            <a:softEdge rad="112500"/>
          </a:effectLst>
        </p:spPr>
      </p:pic>
      <p:cxnSp>
        <p:nvCxnSpPr>
          <p:cNvPr id="25" name="Straight Arrow Connector 24"/>
          <p:cNvCxnSpPr/>
          <p:nvPr/>
        </p:nvCxnSpPr>
        <p:spPr>
          <a:xfrm flipV="1">
            <a:off x="4114800" y="4114800"/>
            <a:ext cx="3505200" cy="3048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3284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Developing the Test</a:t>
            </a:r>
            <a:endParaRPr lang="en-US" dirty="0"/>
          </a:p>
        </p:txBody>
      </p:sp>
      <p:sp>
        <p:nvSpPr>
          <p:cNvPr id="4" name="Content Placeholder 3"/>
          <p:cNvSpPr>
            <a:spLocks noGrp="1"/>
          </p:cNvSpPr>
          <p:nvPr>
            <p:ph sz="quarter" idx="2"/>
          </p:nvPr>
        </p:nvSpPr>
        <p:spPr/>
        <p:txBody>
          <a:bodyPr>
            <a:normAutofit fontScale="85000" lnSpcReduction="20000"/>
          </a:bodyPr>
          <a:lstStyle/>
          <a:p>
            <a:pPr marL="514350" indent="-514350">
              <a:buAutoNum type="arabicPeriod" startAt="10"/>
            </a:pPr>
            <a:r>
              <a:rPr lang="en-US" dirty="0" smtClean="0"/>
              <a:t>Open back of slide and apply two drops of Hemoccult Developer to guaiac paper directly over each smear (Box A and Box B)</a:t>
            </a:r>
          </a:p>
          <a:p>
            <a:pPr marL="514350" indent="-514350">
              <a:buAutoNum type="arabicPeriod" startAt="10"/>
            </a:pPr>
            <a:r>
              <a:rPr lang="en-US" sz="2700" dirty="0" smtClean="0">
                <a:solidFill>
                  <a:schemeClr val="tx1"/>
                </a:solidFill>
                <a:latin typeface="Times New Roman" panose="02020603050405020304" pitchFamily="18" charset="0"/>
                <a:cs typeface="Times New Roman" panose="02020603050405020304" pitchFamily="18" charset="0"/>
              </a:rPr>
              <a:t>Read results within </a:t>
            </a:r>
            <a:r>
              <a:rPr lang="en-US" sz="2700" dirty="0">
                <a:solidFill>
                  <a:schemeClr val="tx1"/>
                </a:solidFill>
                <a:latin typeface="Times New Roman" panose="02020603050405020304" pitchFamily="18" charset="0"/>
                <a:cs typeface="Times New Roman" panose="02020603050405020304" pitchFamily="18" charset="0"/>
              </a:rPr>
              <a:t>60 seconds. Observe specimen for color change.  Any trace of </a:t>
            </a:r>
            <a:r>
              <a:rPr lang="en-US" sz="2700" dirty="0">
                <a:solidFill>
                  <a:srgbClr val="0070C0"/>
                </a:solidFill>
                <a:latin typeface="Times New Roman" panose="02020603050405020304" pitchFamily="18" charset="0"/>
                <a:cs typeface="Times New Roman" panose="02020603050405020304" pitchFamily="18" charset="0"/>
              </a:rPr>
              <a:t>blue</a:t>
            </a:r>
            <a:r>
              <a:rPr lang="en-US" sz="2700" dirty="0">
                <a:solidFill>
                  <a:schemeClr val="tx1"/>
                </a:solidFill>
                <a:latin typeface="Times New Roman" panose="02020603050405020304" pitchFamily="18" charset="0"/>
                <a:cs typeface="Times New Roman" panose="02020603050405020304" pitchFamily="18" charset="0"/>
              </a:rPr>
              <a:t> on or at the edge of the smear is positive for occult blood.</a:t>
            </a:r>
          </a:p>
          <a:p>
            <a:endParaRPr lang="en-US" dirty="0"/>
          </a:p>
        </p:txBody>
      </p:sp>
      <p:sp>
        <p:nvSpPr>
          <p:cNvPr id="6" name="Title 5"/>
          <p:cNvSpPr>
            <a:spLocks noGrp="1"/>
          </p:cNvSpPr>
          <p:nvPr>
            <p:ph type="title"/>
          </p:nvPr>
        </p:nvSpPr>
        <p:spPr/>
        <p:txBody>
          <a:bodyPr/>
          <a:lstStyle/>
          <a:p>
            <a:r>
              <a:rPr lang="en-US" dirty="0" smtClean="0"/>
              <a:t>Test Procedure</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184900" y="3263900"/>
            <a:ext cx="2946400" cy="1752600"/>
          </a:xfrm>
          <a:prstGeom prst="rect">
            <a:avLst/>
          </a:prstGeom>
          <a:ln>
            <a:noFill/>
          </a:ln>
          <a:effectLst>
            <a:outerShdw blurRad="190500" algn="tl" rotWithShape="0">
              <a:srgbClr val="000000">
                <a:alpha val="70000"/>
              </a:srgbClr>
            </a:outerShdw>
          </a:effectLst>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4269693" y="3295876"/>
            <a:ext cx="2946402" cy="1732188"/>
          </a:xfrm>
          <a:prstGeom prst="rect">
            <a:avLst/>
          </a:prstGeom>
          <a:ln>
            <a:noFill/>
          </a:ln>
          <a:effectLst>
            <a:outerShdw blurRad="190500" algn="tl" rotWithShape="0">
              <a:srgbClr val="000000">
                <a:alpha val="70000"/>
              </a:srgbClr>
            </a:outerShdw>
          </a:effectLst>
        </p:spPr>
      </p:pic>
      <p:pic>
        <p:nvPicPr>
          <p:cNvPr id="7" name="Content Placeholder 6"/>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829078" y="4724400"/>
            <a:ext cx="1559820" cy="1533604"/>
          </a:xfrm>
          <a:prstGeom prst="ellipse">
            <a:avLst/>
          </a:prstGeom>
          <a:ln>
            <a:noFill/>
          </a:ln>
          <a:effectLst>
            <a:softEdge rad="112500"/>
          </a:effectLst>
        </p:spPr>
      </p:pic>
      <p:sp>
        <p:nvSpPr>
          <p:cNvPr id="11" name="TextBox 10"/>
          <p:cNvSpPr txBox="1"/>
          <p:nvPr/>
        </p:nvSpPr>
        <p:spPr>
          <a:xfrm>
            <a:off x="7239000" y="5296617"/>
            <a:ext cx="1295400" cy="338554"/>
          </a:xfrm>
          <a:prstGeom prst="rect">
            <a:avLst/>
          </a:prstGeom>
          <a:noFill/>
        </p:spPr>
        <p:txBody>
          <a:bodyPr wrap="square" rtlCol="0">
            <a:spAutoFit/>
          </a:bodyPr>
          <a:lstStyle/>
          <a:p>
            <a:r>
              <a:rPr lang="en-US" sz="1600" dirty="0" smtClean="0"/>
              <a:t>Back Side</a:t>
            </a:r>
            <a:endParaRPr lang="en-US" sz="1600" dirty="0"/>
          </a:p>
        </p:txBody>
      </p:sp>
      <p:cxnSp>
        <p:nvCxnSpPr>
          <p:cNvPr id="13" name="Straight Arrow Connector 12"/>
          <p:cNvCxnSpPr/>
          <p:nvPr/>
        </p:nvCxnSpPr>
        <p:spPr>
          <a:xfrm>
            <a:off x="3962400" y="3962400"/>
            <a:ext cx="3276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05518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301752" y="1524000"/>
            <a:ext cx="8613648" cy="732974"/>
          </a:xfrm>
        </p:spPr>
        <p:txBody>
          <a:bodyPr/>
          <a:lstStyle/>
          <a:p>
            <a:r>
              <a:rPr lang="en-US" dirty="0" smtClean="0"/>
              <a:t>Developing the Performance Monitors (Internal Quality Control)</a:t>
            </a:r>
            <a:endParaRPr lang="en-US" dirty="0"/>
          </a:p>
        </p:txBody>
      </p:sp>
      <p:sp>
        <p:nvSpPr>
          <p:cNvPr id="5" name="Content Placeholder 4"/>
          <p:cNvSpPr>
            <a:spLocks noGrp="1"/>
          </p:cNvSpPr>
          <p:nvPr>
            <p:ph sz="quarter" idx="2"/>
          </p:nvPr>
        </p:nvSpPr>
        <p:spPr/>
        <p:txBody>
          <a:bodyPr>
            <a:normAutofit fontScale="47500" lnSpcReduction="20000"/>
          </a:bodyPr>
          <a:lstStyle/>
          <a:p>
            <a:pPr marL="514350" indent="-514350">
              <a:buAutoNum type="arabicPeriod" startAt="12"/>
            </a:pPr>
            <a:r>
              <a:rPr lang="en-US" sz="3200" dirty="0" smtClean="0">
                <a:latin typeface="Times New Roman" panose="02020603050405020304" pitchFamily="18" charset="0"/>
                <a:cs typeface="Times New Roman" panose="02020603050405020304" pitchFamily="18" charset="0"/>
              </a:rPr>
              <a:t>Apply one (1) drop of Hemoccult Developer between the positive (+) and negative (–) Performance Monitors areas</a:t>
            </a:r>
          </a:p>
          <a:p>
            <a:pPr marL="514350" indent="-514350">
              <a:buAutoNum type="arabicPeriod" startAt="12"/>
            </a:pPr>
            <a:r>
              <a:rPr lang="en-US" sz="3200" dirty="0" smtClean="0">
                <a:latin typeface="Times New Roman" panose="02020603050405020304" pitchFamily="18" charset="0"/>
                <a:cs typeface="Times New Roman" panose="02020603050405020304" pitchFamily="18" charset="0"/>
              </a:rPr>
              <a:t>Read results within 10 seconds</a:t>
            </a:r>
          </a:p>
          <a:p>
            <a:pPr marL="514350" indent="-514350">
              <a:buAutoNum type="arabicPeriod" startAt="12"/>
            </a:pPr>
            <a:r>
              <a:rPr lang="en-US" sz="3200" dirty="0" smtClean="0">
                <a:solidFill>
                  <a:schemeClr val="tx1"/>
                </a:solidFill>
                <a:latin typeface="Times New Roman" panose="02020603050405020304" pitchFamily="18" charset="0"/>
                <a:cs typeface="Times New Roman" panose="02020603050405020304" pitchFamily="18" charset="0"/>
              </a:rPr>
              <a:t>If </a:t>
            </a:r>
            <a:r>
              <a:rPr lang="en-US" sz="3200" dirty="0">
                <a:solidFill>
                  <a:schemeClr val="tx1"/>
                </a:solidFill>
                <a:latin typeface="Times New Roman" panose="02020603050405020304" pitchFamily="18" charset="0"/>
                <a:cs typeface="Times New Roman" panose="02020603050405020304" pitchFamily="18" charset="0"/>
              </a:rPr>
              <a:t>the slide developer is functional, a blue color will appear in the positive performance monitor and no blue color will appear in the negative performance </a:t>
            </a:r>
            <a:r>
              <a:rPr lang="en-US" sz="3200" dirty="0" smtClean="0">
                <a:solidFill>
                  <a:schemeClr val="tx1"/>
                </a:solidFill>
                <a:latin typeface="Times New Roman" panose="02020603050405020304" pitchFamily="18" charset="0"/>
                <a:cs typeface="Times New Roman" panose="02020603050405020304" pitchFamily="18" charset="0"/>
              </a:rPr>
              <a:t>monitor</a:t>
            </a:r>
          </a:p>
          <a:p>
            <a:pPr marL="274320" lvl="1" indent="0">
              <a:buNone/>
            </a:pPr>
            <a:endParaRPr lang="en-US" sz="2500" dirty="0" smtClean="0">
              <a:solidFill>
                <a:schemeClr val="tx1"/>
              </a:solidFill>
              <a:latin typeface="Times New Roman" panose="02020603050405020304" pitchFamily="18" charset="0"/>
              <a:cs typeface="Times New Roman" panose="02020603050405020304" pitchFamily="18" charset="0"/>
            </a:endParaRPr>
          </a:p>
          <a:p>
            <a:pPr marL="274320" lvl="1" indent="0">
              <a:buNone/>
            </a:pPr>
            <a:r>
              <a:rPr lang="en-US" sz="2500" dirty="0" smtClean="0">
                <a:solidFill>
                  <a:schemeClr val="tx1"/>
                </a:solidFill>
                <a:latin typeface="Times New Roman" panose="02020603050405020304" pitchFamily="18" charset="0"/>
                <a:cs typeface="Times New Roman" panose="02020603050405020304" pitchFamily="18" charset="0"/>
              </a:rPr>
              <a:t>Should internal quality controls (QC) </a:t>
            </a:r>
            <a:r>
              <a:rPr lang="en-US" sz="2500" dirty="0">
                <a:solidFill>
                  <a:schemeClr val="tx1"/>
                </a:solidFill>
                <a:latin typeface="Times New Roman" panose="02020603050405020304" pitchFamily="18" charset="0"/>
                <a:cs typeface="Times New Roman" panose="02020603050405020304" pitchFamily="18" charset="0"/>
              </a:rPr>
              <a:t>fail to perform properly, specimen collection and test procedure must be repeated with new slide card</a:t>
            </a:r>
            <a:r>
              <a:rPr lang="en-US" sz="2500" dirty="0" smtClean="0">
                <a:solidFill>
                  <a:schemeClr val="tx1"/>
                </a:solidFill>
                <a:latin typeface="Times New Roman" panose="02020603050405020304" pitchFamily="18" charset="0"/>
                <a:cs typeface="Times New Roman" panose="02020603050405020304" pitchFamily="18" charset="0"/>
              </a:rPr>
              <a:t>.</a:t>
            </a:r>
          </a:p>
          <a:p>
            <a:pPr marL="274320" lvl="1" indent="0">
              <a:buNone/>
            </a:pPr>
            <a:endParaRPr lang="en-US" sz="2500" dirty="0">
              <a:solidFill>
                <a:schemeClr val="tx1"/>
              </a:solidFill>
              <a:latin typeface="Times New Roman" panose="02020603050405020304" pitchFamily="18" charset="0"/>
              <a:cs typeface="Times New Roman" panose="02020603050405020304" pitchFamily="18" charset="0"/>
            </a:endParaRPr>
          </a:p>
          <a:p>
            <a:pPr marL="274320" lvl="1" indent="0">
              <a:buNone/>
            </a:pPr>
            <a:r>
              <a:rPr lang="en-US" sz="2500" dirty="0" smtClean="0">
                <a:solidFill>
                  <a:schemeClr val="tx1"/>
                </a:solidFill>
                <a:latin typeface="Times New Roman" panose="02020603050405020304" pitchFamily="18" charset="0"/>
                <a:cs typeface="Times New Roman" panose="02020603050405020304" pitchFamily="18" charset="0"/>
              </a:rPr>
              <a:t>If internal QC fail again, obtain new lot # of slides and new lot # of developer. Repeat the test.  Record the corrective action on Hemoccult Quality Control Log. Notify manufacturer and return failed lot of slides and developer to the manufacturer.</a:t>
            </a:r>
          </a:p>
        </p:txBody>
      </p:sp>
      <p:sp>
        <p:nvSpPr>
          <p:cNvPr id="2" name="Title 1"/>
          <p:cNvSpPr>
            <a:spLocks noGrp="1"/>
          </p:cNvSpPr>
          <p:nvPr>
            <p:ph type="title"/>
          </p:nvPr>
        </p:nvSpPr>
        <p:spPr/>
        <p:txBody>
          <a:bodyPr/>
          <a:lstStyle/>
          <a:p>
            <a:r>
              <a:rPr lang="en-US" dirty="0" smtClean="0"/>
              <a:t>Test Procedure</a:t>
            </a:r>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4182533" y="3361267"/>
            <a:ext cx="3173790" cy="1785257"/>
          </a:xfrm>
          <a:prstGeom prst="rect">
            <a:avLst/>
          </a:prstGeom>
          <a:ln>
            <a:noFill/>
          </a:ln>
          <a:effectLst>
            <a:outerShdw blurRad="190500" algn="tl" rotWithShape="0">
              <a:srgbClr val="000000">
                <a:alpha val="70000"/>
              </a:srgbClr>
            </a:outerShdw>
          </a:effectLst>
        </p:spPr>
      </p:pic>
      <p:pic>
        <p:nvPicPr>
          <p:cNvPr id="8" name="Content Placeholder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781842" y="3784095"/>
            <a:ext cx="1398729" cy="1129695"/>
          </a:xfrm>
          <a:prstGeom prst="ellipse">
            <a:avLst/>
          </a:prstGeom>
          <a:ln>
            <a:noFill/>
          </a:ln>
          <a:effectLst>
            <a:softEdge rad="112500"/>
          </a:effectLst>
        </p:spPr>
      </p:pic>
      <p:pic>
        <p:nvPicPr>
          <p:cNvPr id="9" name="Content Placeholder 5"/>
          <p:cNvPicPr>
            <a:picLocks/>
          </p:cNvPicPr>
          <p:nvPr/>
        </p:nvPicPr>
        <p:blipFill>
          <a:blip r:embed="rId4">
            <a:extLst>
              <a:ext uri="{28A0092B-C50C-407E-A947-70E740481C1C}">
                <a14:useLocalDpi xmlns:a14="http://schemas.microsoft.com/office/drawing/2010/main" val="0"/>
              </a:ext>
            </a:extLst>
          </a:blip>
          <a:stretch>
            <a:fillRect/>
          </a:stretch>
        </p:blipFill>
        <p:spPr>
          <a:xfrm>
            <a:off x="6662057" y="4946447"/>
            <a:ext cx="1638300" cy="830745"/>
          </a:xfrm>
          <a:prstGeom prst="rect">
            <a:avLst/>
          </a:prstGeom>
          <a:ln>
            <a:noFill/>
          </a:ln>
          <a:effectLst>
            <a:softEdge rad="112500"/>
          </a:effectLst>
        </p:spPr>
      </p:pic>
      <p:sp>
        <p:nvSpPr>
          <p:cNvPr id="11" name="TextBox 10"/>
          <p:cNvSpPr txBox="1"/>
          <p:nvPr/>
        </p:nvSpPr>
        <p:spPr>
          <a:xfrm>
            <a:off x="5197928" y="5502237"/>
            <a:ext cx="1143000" cy="338554"/>
          </a:xfrm>
          <a:prstGeom prst="rect">
            <a:avLst/>
          </a:prstGeom>
          <a:noFill/>
        </p:spPr>
        <p:txBody>
          <a:bodyPr wrap="square" rtlCol="0">
            <a:spAutoFit/>
          </a:bodyPr>
          <a:lstStyle/>
          <a:p>
            <a:r>
              <a:rPr lang="en-US" sz="1600" dirty="0" smtClean="0"/>
              <a:t>Back Side</a:t>
            </a:r>
            <a:endParaRPr lang="en-US" sz="1600" dirty="0"/>
          </a:p>
        </p:txBody>
      </p:sp>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6922709" y="2889307"/>
            <a:ext cx="1078896" cy="634282"/>
          </a:xfrm>
          <a:prstGeom prst="rect">
            <a:avLst/>
          </a:prstGeom>
          <a:ln>
            <a:noFill/>
          </a:ln>
          <a:effectLst>
            <a:outerShdw blurRad="190500" algn="tl" rotWithShape="0">
              <a:srgbClr val="000000">
                <a:alpha val="70000"/>
              </a:srgbClr>
            </a:outerShdw>
          </a:effectLst>
        </p:spPr>
      </p:pic>
      <p:cxnSp>
        <p:nvCxnSpPr>
          <p:cNvPr id="14" name="Straight Arrow Connector 13"/>
          <p:cNvCxnSpPr/>
          <p:nvPr/>
        </p:nvCxnSpPr>
        <p:spPr>
          <a:xfrm>
            <a:off x="4114800" y="2819400"/>
            <a:ext cx="1752600" cy="1752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39989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p:txBody>
          <a:bodyPr/>
          <a:lstStyle/>
          <a:p>
            <a:r>
              <a:rPr lang="en-US" dirty="0" smtClean="0"/>
              <a:t>Patient Result</a:t>
            </a:r>
            <a:endParaRPr lang="en-US" dirty="0"/>
          </a:p>
        </p:txBody>
      </p:sp>
      <p:sp>
        <p:nvSpPr>
          <p:cNvPr id="11" name="Content Placeholder 10"/>
          <p:cNvSpPr>
            <a:spLocks noGrp="1"/>
          </p:cNvSpPr>
          <p:nvPr>
            <p:ph sz="quarter" idx="2"/>
          </p:nvPr>
        </p:nvSpPr>
        <p:spPr/>
        <p:txBody>
          <a:bodyPr>
            <a:normAutofit/>
          </a:bodyPr>
          <a:lstStyle/>
          <a:p>
            <a:r>
              <a:rPr lang="en-US" dirty="0" smtClean="0">
                <a:latin typeface="Times New Roman" panose="02020603050405020304" pitchFamily="18" charset="0"/>
                <a:cs typeface="Times New Roman" panose="02020603050405020304" pitchFamily="18" charset="0"/>
              </a:rPr>
              <a:t>Negative</a:t>
            </a:r>
          </a:p>
          <a:p>
            <a:pPr lvl="1"/>
            <a:r>
              <a:rPr lang="en-US" dirty="0">
                <a:solidFill>
                  <a:schemeClr val="tx1"/>
                </a:solidFill>
                <a:latin typeface="Times New Roman" panose="02020603050405020304" pitchFamily="18" charset="0"/>
                <a:cs typeface="Times New Roman" panose="02020603050405020304" pitchFamily="18" charset="0"/>
              </a:rPr>
              <a:t>No detectable blue on or at the edge of the smears   indicates the test is negative for occult blood.</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Positive</a:t>
            </a:r>
          </a:p>
          <a:p>
            <a:pPr lvl="1"/>
            <a:r>
              <a:rPr lang="en-US" dirty="0">
                <a:solidFill>
                  <a:schemeClr val="tx1"/>
                </a:solidFill>
                <a:latin typeface="Times New Roman" panose="02020603050405020304" pitchFamily="18" charset="0"/>
                <a:cs typeface="Times New Roman" panose="02020603050405020304" pitchFamily="18" charset="0"/>
              </a:rPr>
              <a:t>Any trace of </a:t>
            </a:r>
            <a:r>
              <a:rPr lang="en-US" dirty="0">
                <a:solidFill>
                  <a:srgbClr val="0070C0"/>
                </a:solidFill>
                <a:latin typeface="Times New Roman" panose="02020603050405020304" pitchFamily="18" charset="0"/>
                <a:cs typeface="Times New Roman" panose="02020603050405020304" pitchFamily="18" charset="0"/>
              </a:rPr>
              <a:t>blue</a:t>
            </a:r>
            <a:r>
              <a:rPr lang="en-US" dirty="0">
                <a:solidFill>
                  <a:schemeClr val="tx1"/>
                </a:solidFill>
                <a:latin typeface="Times New Roman" panose="02020603050405020304" pitchFamily="18" charset="0"/>
                <a:cs typeface="Times New Roman" panose="02020603050405020304" pitchFamily="18" charset="0"/>
              </a:rPr>
              <a:t> on or at the edge of one or more of the smears    indicates the test is positive for occult blood.</a:t>
            </a:r>
            <a:endParaRPr lang="en-US" dirty="0" smtClean="0">
              <a:solidFill>
                <a:schemeClr val="tx1"/>
              </a:solidFill>
              <a:latin typeface="Times New Roman" panose="02020603050405020304" pitchFamily="18" charset="0"/>
              <a:cs typeface="Times New Roman" panose="02020603050405020304" pitchFamily="18" charset="0"/>
            </a:endParaRPr>
          </a:p>
        </p:txBody>
      </p:sp>
      <p:pic>
        <p:nvPicPr>
          <p:cNvPr id="14" name="Content Placeholder 13"/>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572000" y="2514600"/>
            <a:ext cx="4114799" cy="148877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2" name="Title 1"/>
          <p:cNvSpPr>
            <a:spLocks noGrp="1"/>
          </p:cNvSpPr>
          <p:nvPr>
            <p:ph type="title"/>
          </p:nvPr>
        </p:nvSpPr>
        <p:spPr/>
        <p:txBody>
          <a:bodyPr/>
          <a:lstStyle/>
          <a:p>
            <a:r>
              <a:rPr lang="en-US" dirty="0" smtClean="0"/>
              <a:t>Interpretation</a:t>
            </a:r>
            <a:endParaRPr lang="en-US" dirty="0"/>
          </a:p>
        </p:txBody>
      </p:sp>
      <p:cxnSp>
        <p:nvCxnSpPr>
          <p:cNvPr id="17" name="Straight Arrow Connector 16"/>
          <p:cNvCxnSpPr/>
          <p:nvPr/>
        </p:nvCxnSpPr>
        <p:spPr>
          <a:xfrm>
            <a:off x="2291443" y="2819400"/>
            <a:ext cx="2438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2291443" y="4724400"/>
            <a:ext cx="2438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4495800"/>
            <a:ext cx="4109357" cy="15240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4081080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1829</TotalTime>
  <Words>893</Words>
  <Application>Microsoft Office PowerPoint</Application>
  <PresentationFormat>On-screen Show (4:3)</PresentationFormat>
  <Paragraphs>75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Hemoccult® Single Slides Screening Test For Fecal Occult Blood</vt:lpstr>
      <vt:lpstr>Background on How Hemoccult Test Works</vt:lpstr>
      <vt:lpstr>Materials and Reagents</vt:lpstr>
      <vt:lpstr>Storage and Stability</vt:lpstr>
      <vt:lpstr>Specimen Collection and Patient Instructions</vt:lpstr>
      <vt:lpstr>Test Procedure</vt:lpstr>
      <vt:lpstr>Test Procedure</vt:lpstr>
      <vt:lpstr>Test Procedure</vt:lpstr>
      <vt:lpstr>Interpretation</vt:lpstr>
      <vt:lpstr>Review</vt:lpstr>
    </vt:vector>
  </TitlesOfParts>
  <Company>The University of Chicago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Bui, Heinrik [UCH]</dc:creator>
  <cp:lastModifiedBy>Resurreccion, Janina [UCH]</cp:lastModifiedBy>
  <cp:revision>52</cp:revision>
  <dcterms:created xsi:type="dcterms:W3CDTF">2014-09-11T23:23:28Z</dcterms:created>
  <dcterms:modified xsi:type="dcterms:W3CDTF">2015-01-12T19:35:08Z</dcterms:modified>
</cp:coreProperties>
</file>