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65" r:id="rId3"/>
    <p:sldId id="282" r:id="rId4"/>
    <p:sldId id="283" r:id="rId5"/>
    <p:sldId id="284" r:id="rId6"/>
    <p:sldId id="279" r:id="rId7"/>
    <p:sldId id="278" r:id="rId8"/>
    <p:sldId id="276" r:id="rId9"/>
    <p:sldId id="266" r:id="rId10"/>
    <p:sldId id="267" r:id="rId11"/>
    <p:sldId id="257" r:id="rId12"/>
    <p:sldId id="258" r:id="rId13"/>
    <p:sldId id="260" r:id="rId14"/>
    <p:sldId id="261" r:id="rId15"/>
    <p:sldId id="263" r:id="rId16"/>
    <p:sldId id="275" r:id="rId17"/>
    <p:sldId id="268" r:id="rId18"/>
    <p:sldId id="285" r:id="rId19"/>
    <p:sldId id="269" r:id="rId20"/>
    <p:sldId id="287" r:id="rId21"/>
    <p:sldId id="281" r:id="rId22"/>
    <p:sldId id="304" r:id="rId23"/>
    <p:sldId id="306" r:id="rId24"/>
    <p:sldId id="305" r:id="rId25"/>
    <p:sldId id="288" r:id="rId26"/>
    <p:sldId id="310" r:id="rId27"/>
    <p:sldId id="290" r:id="rId28"/>
    <p:sldId id="307" r:id="rId29"/>
    <p:sldId id="289" r:id="rId30"/>
    <p:sldId id="291" r:id="rId31"/>
    <p:sldId id="292" r:id="rId32"/>
    <p:sldId id="302" r:id="rId33"/>
    <p:sldId id="280" r:id="rId34"/>
    <p:sldId id="303" r:id="rId35"/>
    <p:sldId id="293" r:id="rId36"/>
    <p:sldId id="270" r:id="rId37"/>
    <p:sldId id="271" r:id="rId38"/>
    <p:sldId id="272" r:id="rId39"/>
    <p:sldId id="296" r:id="rId40"/>
    <p:sldId id="273" r:id="rId41"/>
    <p:sldId id="286" r:id="rId42"/>
    <p:sldId id="297" r:id="rId43"/>
    <p:sldId id="274" r:id="rId44"/>
    <p:sldId id="277" r:id="rId45"/>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0000FF"/>
    <a:srgbClr val="FFFF00"/>
    <a:srgbClr val="FF0000"/>
    <a:srgbClr val="003399"/>
    <a:srgbClr val="336699"/>
    <a:srgbClr val="0099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52" autoAdjust="0"/>
    <p:restoredTop sz="89494" autoAdjust="0"/>
  </p:normalViewPr>
  <p:slideViewPr>
    <p:cSldViewPr>
      <p:cViewPr varScale="1">
        <p:scale>
          <a:sx n="88" d="100"/>
          <a:sy n="88" d="100"/>
        </p:scale>
        <p:origin x="123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11/24/2014</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a:t>
            </a:r>
            <a:r>
              <a:rPr lang="en-US" dirty="0" smtClean="0"/>
              <a:t>In-service: </a:t>
            </a:r>
            <a:r>
              <a:rPr lang="en-US" dirty="0"/>
              <a:t>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11/24/2014</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11/24/2014</a:t>
            </a:fld>
            <a:endParaRPr lang="en-US" dirty="0" smtClean="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44</a:t>
            </a:fld>
            <a:endParaRPr lang="en-US" dirty="0" smtClean="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8194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Waste Type</a:t>
            </a:r>
          </a:p>
          <a:p>
            <a:pPr lvl="0"/>
            <a:r>
              <a:rPr lang="en-US" smtClean="0"/>
              <a:t>Chemicals</a:t>
            </a:r>
          </a:p>
          <a:p>
            <a:pPr lvl="0"/>
            <a:r>
              <a:rPr lang="en-US" smtClean="0"/>
              <a:t>Disposal Method</a:t>
            </a:r>
          </a:p>
          <a:p>
            <a:pPr lvl="0"/>
            <a:r>
              <a:rPr lang="en-US" smtClean="0"/>
              <a:t>Hazardous Waste</a:t>
            </a:r>
          </a:p>
          <a:p>
            <a:pPr lvl="0"/>
            <a:r>
              <a:rPr lang="en-US" smtClean="0"/>
              <a:t> </a:t>
            </a:r>
          </a:p>
          <a:p>
            <a:pPr lvl="0"/>
            <a:r>
              <a:rPr lang="en-US" smtClean="0"/>
              <a:t>Still bottoms, Paraffin waste, alcohols, Cytologix: alcohol and combined dye waste, Dako DAB, paraffin contaminated xylene, acetone, Stains</a:t>
            </a:r>
          </a:p>
          <a:p>
            <a:pPr lvl="0"/>
            <a:r>
              <a:rPr lang="en-US" smtClean="0"/>
              <a:t>55 gallon drum labeled with yellow Hazardous waste label.  </a:t>
            </a:r>
          </a:p>
          <a:p>
            <a:pPr lvl="0"/>
            <a:r>
              <a:rPr lang="en-US" smtClean="0"/>
              <a:t> </a:t>
            </a:r>
          </a:p>
          <a:p>
            <a:pPr lvl="0"/>
            <a:r>
              <a:rPr lang="en-US" smtClean="0"/>
              <a:t>Disposed of by ONYX</a:t>
            </a:r>
          </a:p>
          <a:p>
            <a:pPr lvl="0"/>
            <a:r>
              <a:rPr lang="en-US" smtClean="0"/>
              <a:t>Non-Hazardous Waste</a:t>
            </a:r>
          </a:p>
          <a:p>
            <a:pPr lvl="0"/>
            <a:r>
              <a:rPr lang="en-US" smtClean="0"/>
              <a:t>Sure Path density reagent</a:t>
            </a:r>
          </a:p>
          <a:p>
            <a:pPr lvl="0"/>
            <a:r>
              <a:rPr lang="en-US" smtClean="0"/>
              <a:t>55 gallon drum labeled with green Non-Hazardous waste label.</a:t>
            </a:r>
          </a:p>
          <a:p>
            <a:pPr lvl="0"/>
            <a:r>
              <a:rPr lang="en-US" smtClean="0"/>
              <a:t> </a:t>
            </a:r>
          </a:p>
          <a:p>
            <a:pPr lvl="0"/>
            <a:r>
              <a:rPr lang="en-US" smtClean="0"/>
              <a:t>Disposed of by ONYX</a:t>
            </a:r>
          </a:p>
          <a:p>
            <a:pPr lvl="0"/>
            <a:r>
              <a:rPr lang="en-US" smtClean="0"/>
              <a:t>Other chemical waste</a:t>
            </a:r>
          </a:p>
          <a:p>
            <a:pPr lvl="0"/>
            <a:r>
              <a:rPr lang="en-US" smtClean="0"/>
              <a:t>Chemical reagents in their original containers.  An MSDS must be provided.  Do not label as hazardous waste.</a:t>
            </a:r>
          </a:p>
          <a:p>
            <a:pPr lvl="0"/>
            <a:r>
              <a:rPr lang="en-US" smtClean="0"/>
              <a:t>Place chemicals in plastic container labeled Chemical Disposal container.</a:t>
            </a:r>
          </a:p>
          <a:p>
            <a:pPr lvl="0"/>
            <a:r>
              <a:rPr lang="en-US" smtClean="0"/>
              <a:t> </a:t>
            </a:r>
          </a:p>
          <a:p>
            <a:pPr lvl="0"/>
            <a:r>
              <a:rPr lang="en-US" smtClean="0"/>
              <a:t>Disposal method determined by Histology safety staff</a:t>
            </a:r>
          </a:p>
          <a:p>
            <a:pPr lvl="0"/>
            <a:r>
              <a:rPr lang="en-US" smtClean="0"/>
              <a:t> </a:t>
            </a:r>
          </a:p>
          <a:p>
            <a:pPr lvl="0"/>
            <a:r>
              <a:rPr lang="en-US" smtClean="0"/>
              <a:t>Disposed of by ONYX</a:t>
            </a:r>
          </a:p>
          <a:p>
            <a:pPr lvl="0"/>
            <a:r>
              <a:rPr lang="en-US" smtClean="0"/>
              <a:t>Mercury Waste</a:t>
            </a:r>
          </a:p>
          <a:p>
            <a:pPr lvl="0"/>
            <a:r>
              <a:rPr lang="en-US" smtClean="0"/>
              <a:t>Broken or unused Mercury devices</a:t>
            </a:r>
          </a:p>
          <a:p>
            <a:pPr lvl="0"/>
            <a:r>
              <a:rPr lang="en-US" smtClean="0"/>
              <a:t>Place chemicals in plastic container labeled Mercury Disposal container.</a:t>
            </a:r>
          </a:p>
          <a:p>
            <a:pPr lvl="0"/>
            <a:r>
              <a:rPr lang="en-US" smtClean="0"/>
              <a:t> </a:t>
            </a:r>
          </a:p>
          <a:p>
            <a:pPr lvl="0"/>
            <a:r>
              <a:rPr lang="en-US" smtClean="0"/>
              <a:t>Disposed of by ONYX</a:t>
            </a:r>
          </a:p>
          <a:p>
            <a:pPr lvl="0"/>
            <a:r>
              <a:rPr lang="en-US" smtClean="0"/>
              <a:t>Trace Metal waste</a:t>
            </a:r>
          </a:p>
          <a:p>
            <a:pPr lvl="0"/>
            <a:r>
              <a:rPr lang="en-US" smtClean="0"/>
              <a:t>Trace Metal waste from the Cytologix instrument or from manual special stain procedures.</a:t>
            </a:r>
          </a:p>
          <a:p>
            <a:pPr lvl="0"/>
            <a:r>
              <a:rPr lang="en-US" smtClean="0"/>
              <a:t>Place trace metals in the 4 liter, amber glass bottle, with yellow Hazardous Waste label designated for trace metals.</a:t>
            </a:r>
          </a:p>
          <a:p>
            <a:pPr lvl="0"/>
            <a:r>
              <a:rPr lang="en-US" smtClean="0"/>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dirty="0" smtClean="0">
                <a:latin typeface="+mn-lt"/>
              </a:rPr>
              <a:t>Histology &amp; Cytology </a:t>
            </a:r>
            <a:br>
              <a:rPr lang="en-US" dirty="0" smtClean="0">
                <a:latin typeface="+mn-lt"/>
              </a:rPr>
            </a:br>
            <a:r>
              <a:rPr lang="en-US" dirty="0" smtClean="0">
                <a:latin typeface="+mn-lt"/>
              </a:rPr>
              <a:t>Chemical</a:t>
            </a:r>
            <a:br>
              <a:rPr lang="en-US" dirty="0" smtClean="0">
                <a:latin typeface="+mn-lt"/>
              </a:rPr>
            </a:br>
            <a:r>
              <a:rPr lang="en-US" dirty="0" smtClean="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smtClean="0"/>
              <a:t>Park Nicollet Health Services</a:t>
            </a:r>
          </a:p>
          <a:p>
            <a:r>
              <a:rPr lang="en-US" dirty="0" smtClean="0"/>
              <a:t>Methodist Hospital Laboratory</a:t>
            </a:r>
          </a:p>
        </p:txBody>
      </p:sp>
    </p:spTree>
  </p:cSld>
  <p:clrMapOvr>
    <a:masterClrMapping/>
  </p:clrMapOvr>
  <p:transition advTm="1000">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r>
              <a:rPr lang="en-US" sz="3600" b="0" u="sng" dirty="0" smtClean="0">
                <a:latin typeface="+mn-lt"/>
              </a:rPr>
              <a:t/>
            </a:r>
            <a:br>
              <a:rPr lang="en-US" sz="3600" b="0" u="sng" dirty="0" smtClean="0">
                <a:latin typeface="+mn-lt"/>
              </a:rPr>
            </a:br>
            <a:r>
              <a:rPr lang="en-US" sz="3600" b="0" u="sng" dirty="0" smtClean="0">
                <a:latin typeface="+mn-lt"/>
              </a:rPr>
              <a:t>Formaldehyde:</a:t>
            </a:r>
            <a:r>
              <a:rPr lang="en-US" sz="3600" b="0" dirty="0" smtClean="0">
                <a:latin typeface="+mn-lt"/>
              </a:rPr>
              <a:t>  </a:t>
            </a:r>
            <a:br>
              <a:rPr lang="en-US" sz="3600" b="0" dirty="0" smtClean="0">
                <a:latin typeface="+mn-lt"/>
              </a:rPr>
            </a:br>
            <a:r>
              <a:rPr lang="en-US" sz="3600" b="0" dirty="0" smtClean="0">
                <a:latin typeface="+mn-lt"/>
              </a:rPr>
              <a:t>  </a:t>
            </a:r>
            <a:br>
              <a:rPr lang="en-US" sz="3600" b="0" dirty="0" smtClean="0">
                <a:latin typeface="+mn-lt"/>
              </a:rPr>
            </a:br>
            <a:r>
              <a:rPr lang="en-US" sz="3600" b="0" dirty="0" smtClean="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smtClean="0"/>
              <a:t>Exposure to concentrated liquid can cause serious corneal burns.</a:t>
            </a:r>
          </a:p>
          <a:p>
            <a:pPr>
              <a:lnSpc>
                <a:spcPct val="90000"/>
              </a:lnSpc>
              <a:buFontTx/>
              <a:buChar char="•"/>
            </a:pPr>
            <a:r>
              <a:rPr lang="en-US" sz="2400" dirty="0" smtClean="0"/>
              <a:t>Can cause eczema and dermatitis.</a:t>
            </a:r>
          </a:p>
          <a:p>
            <a:pPr>
              <a:lnSpc>
                <a:spcPct val="90000"/>
              </a:lnSpc>
              <a:buFontTx/>
              <a:buChar char="•"/>
            </a:pPr>
            <a:r>
              <a:rPr lang="en-US" sz="2400" dirty="0" smtClean="0"/>
              <a:t>Irritation of upper respiratory tract can occur.  </a:t>
            </a:r>
          </a:p>
          <a:p>
            <a:pPr>
              <a:lnSpc>
                <a:spcPct val="90000"/>
              </a:lnSpc>
              <a:buFontTx/>
              <a:buChar char="•"/>
            </a:pPr>
            <a:r>
              <a:rPr lang="en-US" sz="2400" dirty="0" smtClean="0"/>
              <a:t>Levels above 10ppm can cause severe reactions such as coughing and chest tightness.</a:t>
            </a:r>
          </a:p>
          <a:p>
            <a:pPr>
              <a:lnSpc>
                <a:spcPct val="90000"/>
              </a:lnSpc>
              <a:buFontTx/>
              <a:buChar char="•"/>
            </a:pPr>
            <a:r>
              <a:rPr lang="en-US" sz="2400" dirty="0" smtClean="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1905000" cy="1143000"/>
          </a:xfrm>
          <a:noFill/>
        </p:spPr>
        <p:txBody>
          <a:bodyPr/>
          <a:lstStyle/>
          <a:p>
            <a:r>
              <a:rPr lang="en-US" sz="3600" b="0" dirty="0" smtClean="0">
                <a:latin typeface="+mn-lt"/>
              </a:rPr>
              <a:t>Xylene</a:t>
            </a:r>
          </a:p>
        </p:txBody>
      </p:sp>
      <p:sp>
        <p:nvSpPr>
          <p:cNvPr id="13315" name="Rectangle 3"/>
          <p:cNvSpPr>
            <a:spLocks noGrp="1" noChangeArrowheads="1"/>
          </p:cNvSpPr>
          <p:nvPr>
            <p:ph type="body" idx="1"/>
          </p:nvPr>
        </p:nvSpPr>
        <p:spPr>
          <a:xfrm>
            <a:off x="838200" y="1447800"/>
            <a:ext cx="7162800" cy="3733800"/>
          </a:xfrm>
          <a:noFill/>
        </p:spPr>
        <p:txBody>
          <a:bodyPr/>
          <a:lstStyle/>
          <a:p>
            <a:pPr>
              <a:buFontTx/>
              <a:buChar char="•"/>
            </a:pPr>
            <a:r>
              <a:rPr lang="en-US" sz="2400" dirty="0" smtClean="0"/>
              <a:t>Colorless, highly flammable liquid with aromatic, benzene-like odor.</a:t>
            </a:r>
          </a:p>
          <a:p>
            <a:pPr>
              <a:buFontTx/>
              <a:buChar char="•"/>
            </a:pPr>
            <a:r>
              <a:rPr lang="en-US" sz="2400" dirty="0" smtClean="0"/>
              <a:t>Xylene is immiscible with water.</a:t>
            </a:r>
          </a:p>
          <a:p>
            <a:endParaRPr lang="en-US" sz="2400" dirty="0" smtClean="0"/>
          </a:p>
          <a:p>
            <a:pPr lvl="1"/>
            <a:r>
              <a:rPr lang="en-US" sz="2400" dirty="0" smtClean="0"/>
              <a:t>PEL is 100 ppm/8 hr day</a:t>
            </a:r>
          </a:p>
          <a:p>
            <a:pPr lvl="1"/>
            <a:r>
              <a:rPr lang="en-US" sz="2400" dirty="0" smtClean="0"/>
              <a:t>STEL is 150 ppm/15min</a:t>
            </a:r>
          </a:p>
          <a:p>
            <a:pPr lvl="1"/>
            <a:r>
              <a:rPr lang="en-US" sz="2400" dirty="0" smtClean="0"/>
              <a:t>NFPA Rating: </a:t>
            </a:r>
            <a:r>
              <a:rPr lang="en-US" sz="2400" dirty="0" smtClean="0">
                <a:solidFill>
                  <a:srgbClr val="0000FF"/>
                </a:solidFill>
              </a:rPr>
              <a:t>Health 2</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p:txBody>
      </p:sp>
    </p:spTree>
  </p:cSld>
  <p:clrMapOvr>
    <a:masterClrMapping/>
  </p:clrMapOvr>
  <p:transition advTm="1000">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smtClean="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smtClean="0"/>
              <a:t>Inhalation may result in nausea, vomiting, headache, ringing of the ears, and severe breathing difficulties.</a:t>
            </a:r>
          </a:p>
          <a:p>
            <a:pPr>
              <a:lnSpc>
                <a:spcPct val="90000"/>
              </a:lnSpc>
              <a:buFontTx/>
              <a:buChar char="•"/>
            </a:pPr>
            <a:r>
              <a:rPr lang="en-US" sz="2400" dirty="0" smtClean="0"/>
              <a:t>Chronic inhalation can cause headaches, loss of appetite, nervousness, and pale skin. </a:t>
            </a:r>
          </a:p>
          <a:p>
            <a:pPr>
              <a:lnSpc>
                <a:spcPct val="90000"/>
              </a:lnSpc>
              <a:buFontTx/>
              <a:buChar char="•"/>
            </a:pPr>
            <a:r>
              <a:rPr lang="en-US" sz="2400" dirty="0" smtClean="0"/>
              <a:t>Repeated or prolonged skin contact may cause a skin rash. </a:t>
            </a:r>
          </a:p>
          <a:p>
            <a:pPr>
              <a:lnSpc>
                <a:spcPct val="90000"/>
              </a:lnSpc>
              <a:buFontTx/>
              <a:buChar char="•"/>
            </a:pPr>
            <a:r>
              <a:rPr lang="en-US" sz="2400" dirty="0" smtClean="0"/>
              <a:t>Severe eye irritation may occur. </a:t>
            </a:r>
          </a:p>
          <a:p>
            <a:pPr>
              <a:lnSpc>
                <a:spcPct val="90000"/>
              </a:lnSpc>
              <a:buFontTx/>
              <a:buChar char="•"/>
            </a:pPr>
            <a:r>
              <a:rPr lang="en-US" sz="2400" dirty="0" smtClean="0"/>
              <a:t>May affect CNS.</a:t>
            </a:r>
          </a:p>
          <a:p>
            <a:pPr>
              <a:lnSpc>
                <a:spcPct val="90000"/>
              </a:lnSpc>
              <a:buFontTx/>
              <a:buChar char="•"/>
            </a:pPr>
            <a:r>
              <a:rPr lang="en-US" sz="2400" dirty="0" smtClean="0"/>
              <a:t>Small amounts aspirated into the lungs can produce severe hemorrhagic pneumonitis and severe pulmonary injury or death.</a:t>
            </a:r>
          </a:p>
          <a:p>
            <a:pPr>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Alcohol - Methanol, Ethanol, Isopropanol facts:</a:t>
            </a:r>
          </a:p>
        </p:txBody>
      </p:sp>
      <p:sp>
        <p:nvSpPr>
          <p:cNvPr id="15363" name="Rectangle 3"/>
          <p:cNvSpPr>
            <a:spLocks noGrp="1" noChangeArrowheads="1"/>
          </p:cNvSpPr>
          <p:nvPr>
            <p:ph type="body" idx="1"/>
          </p:nvPr>
        </p:nvSpPr>
        <p:spPr>
          <a:xfrm>
            <a:off x="990600" y="1981200"/>
            <a:ext cx="6096000" cy="1524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1000ppm/8hr day</a:t>
            </a:r>
          </a:p>
          <a:p>
            <a:pPr lvl="1">
              <a:lnSpc>
                <a:spcPct val="90000"/>
              </a:lnSpc>
            </a:pPr>
            <a:r>
              <a:rPr lang="en-US" sz="2400" dirty="0" smtClean="0"/>
              <a:t>NFPA Rating:  </a:t>
            </a:r>
            <a:r>
              <a:rPr lang="en-US" sz="2400" dirty="0" smtClean="0">
                <a:solidFill>
                  <a:srgbClr val="0000FF"/>
                </a:solidFill>
              </a:rPr>
              <a:t>Health 1</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p:txBody>
      </p:sp>
    </p:spTree>
  </p:cSld>
  <p:clrMapOvr>
    <a:masterClrMapping/>
  </p:clrMapOvr>
  <p:transition advTm="1000">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smtClean="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smtClean="0"/>
              <a:t>Mild irritation, redness, cracking and drying of skin</a:t>
            </a:r>
          </a:p>
          <a:p>
            <a:pPr>
              <a:buFontTx/>
              <a:buChar char="•"/>
            </a:pPr>
            <a:r>
              <a:rPr lang="en-US" sz="2400" dirty="0" smtClean="0"/>
              <a:t>Eye irritation, redness, blurred vision</a:t>
            </a:r>
          </a:p>
          <a:p>
            <a:pPr>
              <a:buFontTx/>
              <a:buChar char="•"/>
            </a:pPr>
            <a:r>
              <a:rPr lang="en-US" sz="2400" dirty="0" smtClean="0"/>
              <a:t>Harmful vapor causes irritation of the respiratory tract.  </a:t>
            </a:r>
          </a:p>
          <a:p>
            <a:pPr>
              <a:buFontTx/>
              <a:buChar char="•"/>
            </a:pPr>
            <a:r>
              <a:rPr lang="en-US" sz="2400" dirty="0" smtClean="0"/>
              <a:t>High concentrations of vapor may cause CNS depression, with weakness, drowsiness, nausea, vomiting, diarrhea, fatigue. </a:t>
            </a:r>
          </a:p>
        </p:txBody>
      </p:sp>
    </p:spTree>
  </p:cSld>
  <p:clrMapOvr>
    <a:masterClrMapping/>
  </p:clrMapOvr>
  <p:transition advTm="1000">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smtClean="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smtClean="0"/>
          </a:p>
          <a:p>
            <a:pPr>
              <a:buFontTx/>
              <a:buChar char="•"/>
            </a:pPr>
            <a:r>
              <a:rPr lang="en-US" sz="2400" dirty="0" smtClean="0"/>
              <a:t>Make sure you have proper ventilation</a:t>
            </a:r>
          </a:p>
          <a:p>
            <a:pPr>
              <a:buFontTx/>
              <a:buChar char="•"/>
            </a:pPr>
            <a:r>
              <a:rPr lang="en-US" sz="2400" dirty="0" smtClean="0"/>
              <a:t>PPE--use gloves and eye protection and apron (where splashing is possible) </a:t>
            </a:r>
          </a:p>
          <a:p>
            <a:pPr>
              <a:buFontTx/>
              <a:buChar char="•"/>
            </a:pPr>
            <a:r>
              <a:rPr lang="en-US" sz="2400" dirty="0" smtClean="0"/>
              <a:t>Know safe spill cleanup procedures:</a:t>
            </a:r>
          </a:p>
          <a:p>
            <a:pPr lvl="1">
              <a:buFontTx/>
              <a:buChar char="•"/>
            </a:pPr>
            <a:r>
              <a:rPr lang="en-US" sz="2200" dirty="0" smtClean="0"/>
              <a:t>C360: Spill Cleanup Procedure </a:t>
            </a:r>
          </a:p>
          <a:p>
            <a:pPr lvl="1">
              <a:buFontTx/>
              <a:buChar char="•"/>
            </a:pPr>
            <a:r>
              <a:rPr lang="en-US" sz="2200" dirty="0" smtClean="0"/>
              <a:t>Posted by spill kits in histology processor room, cytology hood room and at the MOHS clinic by the #2 cryostat.</a:t>
            </a:r>
          </a:p>
          <a:p>
            <a:pPr lvl="1">
              <a:buFontTx/>
              <a:buChar char="•"/>
            </a:pPr>
            <a:r>
              <a:rPr lang="en-US" sz="2200" dirty="0" smtClean="0"/>
              <a:t>Spill kits are checked quarterly for expiration date during the safety audit.</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smtClean="0">
                <a:latin typeface="+mn-lt"/>
              </a:rPr>
              <a:t>Limiting Exposure-Work Practices</a:t>
            </a:r>
          </a:p>
        </p:txBody>
      </p:sp>
      <p:sp>
        <p:nvSpPr>
          <p:cNvPr id="18435" name="Rectangle 3"/>
          <p:cNvSpPr>
            <a:spLocks noGrp="1" noChangeArrowheads="1"/>
          </p:cNvSpPr>
          <p:nvPr>
            <p:ph type="body" idx="1"/>
          </p:nvPr>
        </p:nvSpPr>
        <p:spPr>
          <a:xfrm>
            <a:off x="304800" y="1371600"/>
            <a:ext cx="8077200" cy="4114800"/>
          </a:xfrm>
        </p:spPr>
        <p:txBody>
          <a:bodyPr/>
          <a:lstStyle/>
          <a:p>
            <a:endParaRPr lang="en-US" sz="2000" b="1" dirty="0" smtClean="0"/>
          </a:p>
          <a:p>
            <a:pPr lvl="1"/>
            <a:r>
              <a:rPr lang="en-US" sz="2400" dirty="0" smtClean="0"/>
              <a:t>No eating, drinking, gum chewing, applying cosmetics (including lip balm) in lab work areas.</a:t>
            </a:r>
          </a:p>
          <a:p>
            <a:pPr lvl="1"/>
            <a:r>
              <a:rPr lang="en-US" sz="2400" dirty="0" smtClean="0"/>
              <a:t>Wash all areas of exposed skin thoroughly prior to leaving work area.</a:t>
            </a:r>
          </a:p>
          <a:p>
            <a:pPr lvl="1"/>
            <a:r>
              <a:rPr lang="en-US" sz="2400" dirty="0" smtClean="0"/>
              <a:t>Never leave an instrument unattended that could present a health or safety accident.</a:t>
            </a:r>
          </a:p>
          <a:p>
            <a:pPr lvl="1"/>
            <a:r>
              <a:rPr lang="en-US" sz="2400" dirty="0" smtClean="0"/>
              <a:t>Any unsafe acts should be reported to supervisor</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smtClean="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smtClean="0"/>
              <a:t>Clean all spills immediately and discard waste properly.</a:t>
            </a:r>
          </a:p>
          <a:p>
            <a:pPr lvl="1"/>
            <a:r>
              <a:rPr lang="en-US" sz="2400" dirty="0" smtClean="0"/>
              <a:t>Keep workspaces orderly and reasonably clear of unnecessary chemicals and equipment.</a:t>
            </a:r>
          </a:p>
          <a:p>
            <a:pPr lvl="1"/>
            <a:r>
              <a:rPr lang="en-US" sz="2400" dirty="0" smtClean="0"/>
              <a:t>Clean work area at the end of each shift.</a:t>
            </a:r>
          </a:p>
          <a:p>
            <a:pPr lvl="1"/>
            <a:r>
              <a:rPr lang="en-US" sz="2400" dirty="0" smtClean="0"/>
              <a:t>Keep all labels facing front so they are visible.</a:t>
            </a:r>
          </a:p>
          <a:p>
            <a:pPr lvl="1"/>
            <a:r>
              <a:rPr lang="en-US" sz="2400" dirty="0" smtClean="0"/>
              <a:t>Keep chemical containers clean, </a:t>
            </a:r>
            <a:r>
              <a:rPr lang="en-US" sz="2400" b="1" dirty="0" smtClean="0"/>
              <a:t>properly labeled</a:t>
            </a:r>
            <a:r>
              <a:rPr lang="en-US" sz="2400" dirty="0" smtClean="0"/>
              <a:t>, and return them to storage after use.</a:t>
            </a:r>
          </a:p>
        </p:txBody>
      </p:sp>
    </p:spTree>
  </p:cSld>
  <p:clrMapOvr>
    <a:masterClrMapping/>
  </p:clrMapOvr>
  <p:transition advTm="1000">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smtClean="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smtClean="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smtClean="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smtClean="0"/>
              <a:t>Toxic (carcinogen, teratogen, mutagen, or a reproductive toxic agent).</a:t>
            </a:r>
          </a:p>
          <a:p>
            <a:pPr marL="952500" lvl="1" indent="-495300">
              <a:lnSpc>
                <a:spcPct val="90000"/>
              </a:lnSpc>
              <a:buFontTx/>
              <a:buAutoNum type="arabicPeriod"/>
            </a:pPr>
            <a:r>
              <a:rPr lang="en-US" sz="2200" dirty="0" smtClean="0"/>
              <a:t>Corrosive</a:t>
            </a:r>
          </a:p>
          <a:p>
            <a:pPr marL="952500" lvl="1" indent="-495300">
              <a:lnSpc>
                <a:spcPct val="90000"/>
              </a:lnSpc>
              <a:buFontTx/>
              <a:buAutoNum type="arabicPeriod"/>
            </a:pPr>
            <a:r>
              <a:rPr lang="en-US" sz="2200" dirty="0" smtClean="0"/>
              <a:t>Flammable</a:t>
            </a:r>
          </a:p>
          <a:p>
            <a:pPr marL="952500" lvl="1" indent="-495300">
              <a:lnSpc>
                <a:spcPct val="90000"/>
              </a:lnSpc>
              <a:buFontTx/>
              <a:buAutoNum type="arabicPeriod"/>
            </a:pPr>
            <a:r>
              <a:rPr lang="en-US" sz="2200" dirty="0" smtClean="0"/>
              <a:t>Reactive</a:t>
            </a:r>
          </a:p>
          <a:p>
            <a:pPr marL="533400" indent="-533400">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smtClean="0">
                <a:latin typeface="+mn-lt"/>
              </a:rPr>
              <a:t>Chemical Disposal</a:t>
            </a:r>
          </a:p>
        </p:txBody>
      </p:sp>
      <p:sp>
        <p:nvSpPr>
          <p:cNvPr id="21507" name="Rectangle 3"/>
          <p:cNvSpPr>
            <a:spLocks noGrp="1" noChangeArrowheads="1"/>
          </p:cNvSpPr>
          <p:nvPr>
            <p:ph type="body" idx="1"/>
          </p:nvPr>
        </p:nvSpPr>
        <p:spPr>
          <a:xfrm>
            <a:off x="838200" y="1752600"/>
            <a:ext cx="7315200" cy="3048000"/>
          </a:xfrm>
        </p:spPr>
        <p:txBody>
          <a:bodyPr/>
          <a:lstStyle/>
          <a:p>
            <a:pPr>
              <a:buFontTx/>
              <a:buChar char="•"/>
            </a:pPr>
            <a:r>
              <a:rPr lang="en-US" sz="2400" dirty="0" smtClean="0"/>
              <a:t>Recycling of 10% formalin, xylene and alcohol keeps need for disposal to a minimum.</a:t>
            </a:r>
          </a:p>
          <a:p>
            <a:pPr>
              <a:buFontTx/>
              <a:buChar char="•"/>
            </a:pPr>
            <a:r>
              <a:rPr lang="en-US" sz="2400" dirty="0" smtClean="0"/>
              <a:t>Xylene and alcohols that cannot be recycled are discarded in a hazardous waste container.</a:t>
            </a:r>
          </a:p>
          <a:p>
            <a:pPr>
              <a:buFontTx/>
              <a:buChar char="•"/>
            </a:pPr>
            <a:r>
              <a:rPr lang="en-US" sz="2400" dirty="0" smtClean="0"/>
              <a:t>Hazardous waste satellite containers are located at the site of generation and are emptied into the permanent waste containers.</a:t>
            </a:r>
          </a:p>
        </p:txBody>
      </p:sp>
    </p:spTree>
  </p:cSld>
  <p:clrMapOvr>
    <a:masterClrMapping/>
  </p:clrMapOvr>
  <p:transition advTm="1000">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smtClean="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smtClean="0"/>
              <a:t>Learn about SDS’s</a:t>
            </a:r>
          </a:p>
          <a:p>
            <a:pPr>
              <a:lnSpc>
                <a:spcPct val="90000"/>
              </a:lnSpc>
              <a:buFontTx/>
              <a:buChar char="•"/>
            </a:pPr>
            <a:r>
              <a:rPr lang="en-US" sz="2400" dirty="0" smtClean="0"/>
              <a:t>Understand NFPA chemical hazard labels as defined in SDS</a:t>
            </a:r>
          </a:p>
          <a:p>
            <a:pPr>
              <a:lnSpc>
                <a:spcPct val="90000"/>
              </a:lnSpc>
              <a:buFontTx/>
              <a:buChar char="•"/>
            </a:pPr>
            <a:r>
              <a:rPr lang="en-US" sz="2400" dirty="0" smtClean="0"/>
              <a:t>Detect and explain signs and symptoms of exposure to formaldehyde, xylene, &amp; alcohol</a:t>
            </a:r>
          </a:p>
          <a:p>
            <a:pPr>
              <a:lnSpc>
                <a:spcPct val="90000"/>
              </a:lnSpc>
              <a:buFontTx/>
              <a:buChar char="•"/>
            </a:pPr>
            <a:r>
              <a:rPr lang="en-US" sz="2400" dirty="0" smtClean="0"/>
              <a:t>Understand how to limit exposure to hazardous chemicals, and how to relieve acute symptoms</a:t>
            </a:r>
          </a:p>
          <a:p>
            <a:pPr>
              <a:lnSpc>
                <a:spcPct val="90000"/>
              </a:lnSpc>
              <a:buFontTx/>
              <a:buChar char="•"/>
            </a:pPr>
            <a:r>
              <a:rPr lang="en-US" sz="2400" dirty="0" smtClean="0"/>
              <a:t>Know who to notify or contact for help</a:t>
            </a:r>
          </a:p>
          <a:p>
            <a:pPr>
              <a:lnSpc>
                <a:spcPct val="90000"/>
              </a:lnSpc>
              <a:buFontTx/>
              <a:buChar char="•"/>
            </a:pPr>
            <a:r>
              <a:rPr lang="en-US" sz="2400" dirty="0" smtClean="0"/>
              <a:t>Understand spill clean-up procedures</a:t>
            </a:r>
          </a:p>
          <a:p>
            <a:pPr>
              <a:lnSpc>
                <a:spcPct val="90000"/>
              </a:lnSpc>
              <a:buFontTx/>
              <a:buChar char="•"/>
            </a:pPr>
            <a:r>
              <a:rPr lang="en-US" sz="2400" dirty="0" smtClean="0"/>
              <a:t>Understand the use of monitoring devices. </a:t>
            </a:r>
          </a:p>
          <a:p>
            <a:pPr>
              <a:lnSpc>
                <a:spcPct val="90000"/>
              </a:lnSpc>
              <a:buFontTx/>
              <a:buChar char="•"/>
            </a:pPr>
            <a:r>
              <a:rPr lang="en-US" sz="2400" dirty="0" smtClean="0"/>
              <a:t>Learn proper disposal of chemicals (hazardous/non-hazardous) and storage requirements</a:t>
            </a:r>
          </a:p>
          <a:p>
            <a:pPr>
              <a:lnSpc>
                <a:spcPct val="90000"/>
              </a:lnSpc>
              <a:buFontTx/>
              <a:buChar char="•"/>
            </a:pPr>
            <a:r>
              <a:rPr lang="en-US" sz="2400" dirty="0" smtClean="0"/>
              <a:t>Know where resources are located</a:t>
            </a:r>
          </a:p>
          <a:p>
            <a:pPr>
              <a:lnSpc>
                <a:spcPct val="90000"/>
              </a:lnSpc>
              <a:buFontTx/>
              <a:buChar char="•"/>
            </a:pPr>
            <a:r>
              <a:rPr lang="en-US" sz="2400" dirty="0" smtClean="0"/>
              <a:t>Learn how to use the PAPR for chemical spill clean up.</a:t>
            </a:r>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smtClean="0">
                <a:latin typeface="+mn-lt"/>
              </a:rPr>
              <a:t>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smtClean="0"/>
              <a:t>    Bring chemical waste to the hazardous waste storage room for disposal.  Follow the “Chemical Waste Definitions and Disposal” chart to determine how to dispose of the chemical. Types of waste are:</a:t>
            </a:r>
          </a:p>
          <a:p>
            <a:pPr lvl="1"/>
            <a:r>
              <a:rPr lang="en-US" sz="2400" dirty="0" smtClean="0"/>
              <a:t>Hazardous Waste-Flammable</a:t>
            </a:r>
          </a:p>
          <a:p>
            <a:pPr lvl="1"/>
            <a:r>
              <a:rPr lang="en-US" sz="2400" dirty="0" smtClean="0"/>
              <a:t>Other Chemical Waste</a:t>
            </a:r>
          </a:p>
          <a:p>
            <a:pPr lvl="1"/>
            <a:r>
              <a:rPr lang="en-US" sz="2400" dirty="0" smtClean="0"/>
              <a:t>Liquid-Non hazardous thimersol Waste</a:t>
            </a:r>
          </a:p>
          <a:p>
            <a:pPr lvl="1"/>
            <a:r>
              <a:rPr lang="en-US" sz="2400" dirty="0" smtClean="0"/>
              <a:t>Solid Mercury Waste</a:t>
            </a:r>
          </a:p>
          <a:p>
            <a:pPr lvl="1"/>
            <a:r>
              <a:rPr lang="en-US" sz="2400" dirty="0" smtClean="0"/>
              <a:t>Hazardous Waste-Trace metals</a:t>
            </a:r>
          </a:p>
          <a:p>
            <a:pPr>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smtClean="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2263256659"/>
              </p:ext>
            </p:extLst>
          </p:nvPr>
        </p:nvGraphicFramePr>
        <p:xfrm>
          <a:off x="228600" y="838200"/>
          <a:ext cx="8686800" cy="5971922"/>
        </p:xfrm>
        <a:graphic>
          <a:graphicData uri="http://schemas.openxmlformats.org/drawingml/2006/table">
            <a:tbl>
              <a:tblPr/>
              <a:tblGrid>
                <a:gridCol w="1752600"/>
                <a:gridCol w="3886200"/>
                <a:gridCol w="3048000"/>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smtClean="0">
                          <a:ln>
                            <a:noFill/>
                          </a:ln>
                          <a:solidFill>
                            <a:schemeClr val="tx2"/>
                          </a:solidFill>
                          <a:effectLst/>
                          <a:latin typeface="Arial" charset="0"/>
                          <a:cs typeface="Times New Roman" pitchFamily="18" charset="0"/>
                        </a:rPr>
                        <a:t>stainers</a:t>
                      </a:r>
                      <a:r>
                        <a:rPr kumimoji="1" lang="en-US" sz="1200" b="0" i="0" u="none" strike="noStrike" cap="none" normalizeH="0" baseline="0" dirty="0" smtClean="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chemeClr val="tx2"/>
                          </a:solidFill>
                          <a:effectLst/>
                          <a:latin typeface="Arial" charset="0"/>
                          <a:cs typeface="Times New Roman" pitchFamily="18" charset="0"/>
                        </a:rPr>
                        <a:t>Red and white hazardous waste label and includes:</a:t>
                      </a:r>
                    </a:p>
                    <a:p>
                      <a:pPr marL="342900" marR="0" lvl="2" indent="0" algn="ctr" defTabSz="914400" rtl="0" eaLnBrk="0" fontAlgn="base" latinLnBrk="0" hangingPunct="0">
                        <a:lnSpc>
                          <a:spcPct val="100000"/>
                        </a:lnSpc>
                        <a:spcBef>
                          <a:spcPct val="20000"/>
                        </a:spcBef>
                        <a:spcAft>
                          <a:spcPct val="0"/>
                        </a:spcAft>
                        <a:buClr>
                          <a:schemeClr val="hlink"/>
                        </a:buClr>
                        <a:buSzPct val="65000"/>
                        <a:buFont typeface="Monotype Sorts" pitchFamily="2" charset="2"/>
                        <a:buNone/>
                        <a:tabLst>
                          <a:tab pos="177800" algn="l"/>
                          <a:tab pos="228600" algn="l"/>
                        </a:tabLst>
                      </a:pPr>
                      <a:r>
                        <a:rPr kumimoji="1" lang="en-US" sz="1200" b="0" i="0" u="none" strike="noStrike" cap="none" normalizeH="0" baseline="0" dirty="0" smtClean="0">
                          <a:ln>
                            <a:noFill/>
                          </a:ln>
                          <a:solidFill>
                            <a:schemeClr val="tx2"/>
                          </a:solidFill>
                          <a:effectLst/>
                          <a:latin typeface="Arial" charset="0"/>
                          <a:cs typeface="Times New Roman" pitchFamily="18" charset="0"/>
                        </a:rPr>
                        <a:t>Description of the waste and the date that the drum is put into service (date that hazardous waste is first added to the drum) 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Chemistry Electro-phoresis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55 gallon drum labeled Non-hazardous  waste – Mercury label (Thimersol)</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and SDS in plastic container labeled Chemical Disposal container.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smtClean="0">
                          <a:ln>
                            <a:noFill/>
                          </a:ln>
                          <a:solidFill>
                            <a:schemeClr val="tx2"/>
                          </a:solidFill>
                          <a:effectLst/>
                          <a:latin typeface="Arial" charset="0"/>
                          <a:cs typeface="Times New Roman" pitchFamily="18" charset="0"/>
                        </a:rPr>
                        <a:t>Dako</a:t>
                      </a:r>
                      <a:r>
                        <a:rPr kumimoji="1" lang="en-US" sz="1200" b="0" i="0" u="none" strike="noStrike" cap="none" normalizeH="0" baseline="0" dirty="0" smtClean="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smtClean="0">
                <a:latin typeface="+mn-lt"/>
              </a:rPr>
              <a:t>Histology Hazardous </a:t>
            </a:r>
            <a:r>
              <a:rPr lang="en-US" sz="3600" b="0" dirty="0">
                <a:latin typeface="+mn-lt"/>
              </a:rPr>
              <a:t>W</a:t>
            </a:r>
            <a:r>
              <a:rPr lang="en-US" sz="3600" b="0" dirty="0" smtClean="0">
                <a:latin typeface="+mn-lt"/>
              </a:rPr>
              <a:t>aste:</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1152749805"/>
              </p:ext>
            </p:extLst>
          </p:nvPr>
        </p:nvGraphicFramePr>
        <p:xfrm>
          <a:off x="381000" y="1524000"/>
          <a:ext cx="8534400" cy="5084619"/>
        </p:xfrm>
        <a:graphic>
          <a:graphicData uri="http://schemas.openxmlformats.org/drawingml/2006/table">
            <a:tbl>
              <a:tblPr/>
              <a:tblGrid>
                <a:gridCol w="2212975"/>
                <a:gridCol w="3476625"/>
                <a:gridCol w="2844800"/>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Red flammable container located under the hood.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Red 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IHC </a:t>
                      </a:r>
                      <a:r>
                        <a:rPr kumimoji="1" lang="en-US" sz="1600" b="0" i="0" u="none" strike="noStrike" cap="none" normalizeH="0" baseline="0" dirty="0" err="1" smtClean="0">
                          <a:ln>
                            <a:noFill/>
                          </a:ln>
                          <a:solidFill>
                            <a:schemeClr val="tx2"/>
                          </a:solidFill>
                          <a:effectLst/>
                          <a:latin typeface="Arial" charset="0"/>
                          <a:cs typeface="Times New Roman" pitchFamily="18" charset="0"/>
                        </a:rPr>
                        <a:t>Chromogen</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Leica Bond and </a:t>
                      </a: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smtClean="0">
                          <a:ln>
                            <a:noFill/>
                          </a:ln>
                          <a:solidFill>
                            <a:schemeClr val="tx2"/>
                          </a:solidFill>
                          <a:effectLst/>
                          <a:latin typeface="Arial" charset="0"/>
                          <a:cs typeface="Times New Roman" pitchFamily="18" charset="0"/>
                        </a:rPr>
                        <a:t>stainer</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3835727545"/>
              </p:ext>
            </p:extLst>
          </p:nvPr>
        </p:nvGraphicFramePr>
        <p:xfrm>
          <a:off x="316201" y="2209800"/>
          <a:ext cx="8450263" cy="3392172"/>
        </p:xfrm>
        <a:graphic>
          <a:graphicData uri="http://schemas.openxmlformats.org/drawingml/2006/table">
            <a:tbl>
              <a:tblPr/>
              <a:tblGrid>
                <a:gridCol w="2687638"/>
                <a:gridCol w="2967037"/>
                <a:gridCol w="2795588"/>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barrel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barrel</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Gill III Hematoxylin – Surgipath &amp; Richard Allen Heme II</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Auto-Stainer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barrel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EA-50 – Surgipath &amp; Richard Allen Eosin</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Auto-Stainer</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barrel</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Auto-Stainer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barrel</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*Recycle or Hazardous waste barrel</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barrel</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644" name="Rectangle 404"/>
          <p:cNvSpPr>
            <a:spLocks noChangeArrowheads="1"/>
          </p:cNvSpPr>
          <p:nvPr/>
        </p:nvSpPr>
        <p:spPr bwMode="auto">
          <a:xfrm>
            <a:off x="304800" y="5791200"/>
            <a:ext cx="8458200" cy="646331"/>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waste barrels are located in the flammable storage room – hallway between Histology and Surgery. Find key in Histology (or call Security x35101 if needed).</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smtClean="0">
              <a:solidFill>
                <a:schemeClr val="tx2"/>
              </a:solidFill>
              <a:latin typeface="+mn-lt"/>
            </a:endParaRPr>
          </a:p>
          <a:p>
            <a:r>
              <a:rPr lang="en-US" sz="3600" dirty="0" smtClean="0">
                <a:solidFill>
                  <a:schemeClr val="tx2"/>
                </a:solidFill>
                <a:latin typeface="+mn-lt"/>
              </a:rPr>
              <a:t>Cytology </a:t>
            </a:r>
            <a:r>
              <a:rPr lang="en-US" sz="3600" dirty="0">
                <a:solidFill>
                  <a:schemeClr val="tx2"/>
                </a:solidFill>
                <a:latin typeface="+mn-lt"/>
              </a:rPr>
              <a:t>Hazardous </a:t>
            </a:r>
            <a:r>
              <a:rPr lang="en-US" sz="3600" dirty="0" smtClean="0">
                <a:solidFill>
                  <a:schemeClr val="tx2"/>
                </a:solidFill>
                <a:latin typeface="+mn-lt"/>
              </a:rPr>
              <a:t>Waste</a:t>
            </a:r>
          </a:p>
          <a:p>
            <a:endParaRPr lang="en-US" sz="3200" dirty="0" smtClean="0">
              <a:solidFill>
                <a:schemeClr val="tx2"/>
              </a:solidFill>
              <a:latin typeface="+mn-lt"/>
            </a:endParaRPr>
          </a:p>
          <a:p>
            <a:r>
              <a:rPr lang="en-US" sz="3200" dirty="0" smtClean="0">
                <a:solidFill>
                  <a:schemeClr val="tx2"/>
                </a:solidFill>
                <a:latin typeface="+mn-lt"/>
              </a:rPr>
              <a:t>Chemical </a:t>
            </a:r>
            <a:r>
              <a:rPr lang="en-US" sz="3200" dirty="0">
                <a:solidFill>
                  <a:schemeClr val="tx2"/>
                </a:solidFill>
                <a:latin typeface="+mn-lt"/>
              </a:rPr>
              <a:t>Disposal Chart</a:t>
            </a:r>
            <a:endParaRPr lang="en-US" sz="3200" u="sng"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r>
              <a:rPr lang="en-US" sz="3600" b="0" dirty="0" smtClean="0">
                <a:latin typeface="+mn-lt"/>
              </a:rPr>
              <a:t/>
            </a:r>
            <a:br>
              <a:rPr lang="en-US" sz="3600" b="0" dirty="0" smtClean="0">
                <a:latin typeface="+mn-lt"/>
              </a:rPr>
            </a:br>
            <a:r>
              <a:rPr lang="en-US" sz="3600" b="0" dirty="0" smtClean="0">
                <a:latin typeface="+mn-lt"/>
              </a:rPr>
              <a:t>Employee Responsibility</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smtClean="0">
                <a:solidFill>
                  <a:schemeClr val="accent4"/>
                </a:solidFill>
              </a:rPr>
              <a:t>Keep containers closed when not in use.</a:t>
            </a:r>
          </a:p>
          <a:p>
            <a:pPr>
              <a:buFontTx/>
              <a:buChar char="•"/>
            </a:pPr>
            <a:r>
              <a:rPr lang="en-US" sz="2400" dirty="0" smtClean="0">
                <a:solidFill>
                  <a:schemeClr val="accent4"/>
                </a:solidFill>
              </a:rPr>
              <a:t>Separate incompatible waste.</a:t>
            </a:r>
          </a:p>
          <a:p>
            <a:pPr>
              <a:buFontTx/>
              <a:buChar char="•"/>
            </a:pPr>
            <a:r>
              <a:rPr lang="en-US" sz="2400" dirty="0" smtClean="0">
                <a:solidFill>
                  <a:schemeClr val="accent4"/>
                </a:solidFill>
              </a:rPr>
              <a:t>Visually inspect the satellite containers/ containers at site of generation daily.</a:t>
            </a:r>
          </a:p>
          <a:p>
            <a:pPr>
              <a:buFontTx/>
              <a:buChar char="•"/>
            </a:pPr>
            <a:r>
              <a:rPr lang="en-US" sz="2400" dirty="0" smtClean="0">
                <a:solidFill>
                  <a:schemeClr val="accent4"/>
                </a:solidFill>
              </a:rPr>
              <a:t>Ensure that the containers are properly labeled.</a:t>
            </a:r>
          </a:p>
          <a:p>
            <a:pPr>
              <a:buFontTx/>
              <a:buChar char="•"/>
            </a:pPr>
            <a:r>
              <a:rPr lang="en-US" sz="2400" dirty="0" smtClean="0">
                <a:solidFill>
                  <a:schemeClr val="accent4"/>
                </a:solidFill>
              </a:rPr>
              <a:t>Document the volume (in gallons) of waste that is being disposed.</a:t>
            </a:r>
          </a:p>
          <a:p>
            <a:pPr>
              <a:buFontTx/>
              <a:buChar char="•"/>
            </a:pPr>
            <a:r>
              <a:rPr lang="en-US" sz="2400" dirty="0" smtClean="0">
                <a:solidFill>
                  <a:schemeClr val="accent4"/>
                </a:solidFill>
              </a:rPr>
              <a:t>Correct unsafe situations immediately.</a:t>
            </a:r>
          </a:p>
          <a:p>
            <a:pPr>
              <a:buFontTx/>
              <a:buChar char="•"/>
            </a:pPr>
            <a:r>
              <a:rPr lang="en-US" sz="2400" dirty="0" smtClean="0">
                <a:solidFill>
                  <a:schemeClr val="accent4"/>
                </a:solidFill>
              </a:rPr>
              <a:t>Know where to find universal spill procedures</a:t>
            </a:r>
            <a:r>
              <a:rPr lang="en-US" dirty="0" smtClean="0">
                <a:solidFill>
                  <a:schemeClr val="accent4"/>
                </a:solidFill>
              </a:rPr>
              <a:t>.</a:t>
            </a:r>
          </a:p>
        </p:txBody>
      </p:sp>
    </p:spTree>
  </p:cSld>
  <p:clrMapOvr>
    <a:masterClrMapping/>
  </p:clrMapOvr>
  <p:transition advTm="1000">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381000"/>
            <a:ext cx="7848600" cy="1143000"/>
          </a:xfrm>
        </p:spPr>
        <p:txBody>
          <a:bodyPr/>
          <a:lstStyle/>
          <a:p>
            <a:r>
              <a:rPr lang="en-US" sz="3600" b="0" dirty="0" smtClean="0">
                <a:latin typeface="+mn-lt"/>
              </a:rPr>
              <a:t>Hazardous Waste Storage Drum</a:t>
            </a:r>
          </a:p>
        </p:txBody>
      </p:sp>
      <p:sp>
        <p:nvSpPr>
          <p:cNvPr id="27651" name="Rectangle 3"/>
          <p:cNvSpPr>
            <a:spLocks noGrp="1" noChangeArrowheads="1"/>
          </p:cNvSpPr>
          <p:nvPr>
            <p:ph type="body" idx="1"/>
          </p:nvPr>
        </p:nvSpPr>
        <p:spPr>
          <a:xfrm>
            <a:off x="533400" y="1295400"/>
            <a:ext cx="7772400" cy="4419600"/>
          </a:xfrm>
        </p:spPr>
        <p:txBody>
          <a:bodyPr/>
          <a:lstStyle/>
          <a:p>
            <a:r>
              <a:rPr lang="en-US" sz="2400" dirty="0" smtClean="0"/>
              <a:t>For </a:t>
            </a:r>
            <a:r>
              <a:rPr lang="en-US" sz="2400" u="sng" dirty="0" smtClean="0"/>
              <a:t>hazardous</a:t>
            </a:r>
            <a:r>
              <a:rPr lang="en-US" sz="2400" dirty="0" smtClean="0"/>
              <a:t> waste</a:t>
            </a:r>
          </a:p>
          <a:p>
            <a:pPr lvl="1"/>
            <a:r>
              <a:rPr lang="en-US" sz="2000" dirty="0" smtClean="0"/>
              <a:t>Labeled with a red and white hazardous waste label and includes:</a:t>
            </a:r>
          </a:p>
          <a:p>
            <a:pPr lvl="2"/>
            <a:r>
              <a:rPr lang="en-US" sz="2000" dirty="0" smtClean="0"/>
              <a:t>Description of the waste and the date that the drum is put into service (date that hazardous waste is first added to the drum)</a:t>
            </a:r>
          </a:p>
          <a:p>
            <a:pPr lvl="1"/>
            <a:r>
              <a:rPr lang="en-US" sz="2000" dirty="0" smtClean="0"/>
              <a:t>Hazardous waste drum </a:t>
            </a:r>
            <a:r>
              <a:rPr lang="en-US" sz="2000" b="1" u="sng" dirty="0" smtClean="0"/>
              <a:t>must be clamped</a:t>
            </a:r>
            <a:r>
              <a:rPr lang="en-US" sz="2000" dirty="0" smtClean="0"/>
              <a:t> with the grounding wire (flammable liquids</a:t>
            </a:r>
            <a:r>
              <a:rPr lang="en-US" sz="2200" dirty="0" smtClean="0"/>
              <a:t>)</a:t>
            </a:r>
          </a:p>
          <a:p>
            <a:pPr lvl="1"/>
            <a:r>
              <a:rPr lang="en-US" sz="2000" dirty="0" smtClean="0"/>
              <a:t>Record the amount of chemical discarded in the hazardous waste drum in the “Hazardous Waste Procedure and Log Book” under the </a:t>
            </a:r>
            <a:r>
              <a:rPr lang="en-US" sz="2000" u="sng" dirty="0" smtClean="0"/>
              <a:t>Hazardous</a:t>
            </a:r>
            <a:r>
              <a:rPr lang="en-US" sz="2000" dirty="0" smtClean="0"/>
              <a:t> waste tab.</a:t>
            </a:r>
            <a:endParaRPr lang="en-US" sz="2000" b="1" dirty="0" smtClean="0"/>
          </a:p>
          <a:p>
            <a:pPr lvl="2"/>
            <a:r>
              <a:rPr lang="en-US" sz="1800" b="1" dirty="0" smtClean="0"/>
              <a:t>Record the amount dumped into the drum in gallons</a:t>
            </a:r>
          </a:p>
        </p:txBody>
      </p:sp>
    </p:spTree>
  </p:cSld>
  <p:clrMapOvr>
    <a:masterClrMapping/>
  </p:clrMapOvr>
  <p:transition advTm="1000">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5271" y="533400"/>
            <a:ext cx="6096000" cy="1143000"/>
          </a:xfrm>
        </p:spPr>
        <p:txBody>
          <a:bodyPr/>
          <a:lstStyle/>
          <a:p>
            <a:r>
              <a:rPr lang="en-US" sz="3600" b="0" dirty="0" smtClean="0">
                <a:latin typeface="+mn-lt"/>
              </a:rPr>
              <a:t>Flammable Storage Room - PPE</a:t>
            </a:r>
            <a:endParaRPr lang="en-US" sz="3600" b="0" dirty="0">
              <a:latin typeface="+mn-lt"/>
            </a:endParaRPr>
          </a:p>
        </p:txBody>
      </p:sp>
      <p:pic>
        <p:nvPicPr>
          <p:cNvPr id="4" name="Table Placeholder 3"/>
          <p:cNvPicPr>
            <a:picLocks noGrp="1" noChangeAspect="1"/>
          </p:cNvPicPr>
          <p:nvPr>
            <p:ph sz="half" idx="1"/>
          </p:nvPr>
        </p:nvPicPr>
        <p:blipFill>
          <a:blip r:embed="rId2"/>
          <a:stretch>
            <a:fillRect/>
          </a:stretch>
        </p:blipFill>
        <p:spPr>
          <a:xfrm>
            <a:off x="1387928" y="1981200"/>
            <a:ext cx="2971800" cy="3978639"/>
          </a:xfrm>
          <a:prstGeom prst="rect">
            <a:avLst/>
          </a:prstGeom>
        </p:spPr>
      </p:pic>
      <p:sp>
        <p:nvSpPr>
          <p:cNvPr id="5" name="Content Placeholder 4"/>
          <p:cNvSpPr>
            <a:spLocks noGrp="1"/>
          </p:cNvSpPr>
          <p:nvPr>
            <p:ph sz="half" idx="2"/>
          </p:nvPr>
        </p:nvSpPr>
        <p:spPr>
          <a:xfrm>
            <a:off x="4724400" y="1981200"/>
            <a:ext cx="2971800" cy="4114800"/>
          </a:xfrm>
        </p:spPr>
        <p:txBody>
          <a:bodyPr/>
          <a:lstStyle/>
          <a:p>
            <a:r>
              <a:rPr lang="en-US" dirty="0" smtClean="0"/>
              <a:t>   </a:t>
            </a:r>
            <a:r>
              <a:rPr lang="en-US" sz="2400" dirty="0" smtClean="0"/>
              <a:t>A chemical resistant apron and mask are available for use in the Flammable Storage Room when disposing chemicals</a:t>
            </a:r>
            <a:r>
              <a:rPr lang="en-US" dirty="0" smtClean="0"/>
              <a:t>.</a:t>
            </a:r>
            <a:endParaRPr lang="en-US" dirty="0"/>
          </a:p>
        </p:txBody>
      </p:sp>
    </p:spTree>
    <p:extLst>
      <p:ext uri="{BB962C8B-B14F-4D97-AF65-F5344CB8AC3E}">
        <p14:creationId xmlns:p14="http://schemas.microsoft.com/office/powerpoint/2010/main" val="520569321"/>
      </p:ext>
    </p:extLst>
  </p:cSld>
  <p:clrMapOvr>
    <a:masterClrMapping/>
  </p:clrMapOvr>
  <p:transition advTm="1000">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a:xfrm>
            <a:off x="762000" y="533400"/>
            <a:ext cx="6477000" cy="1143000"/>
          </a:xfrm>
        </p:spPr>
        <p:txBody>
          <a:bodyPr/>
          <a:lstStyle/>
          <a:p>
            <a:pPr algn="ctr"/>
            <a:r>
              <a:rPr lang="en-US" sz="3600" b="0" dirty="0" smtClean="0">
                <a:latin typeface="+mn-lt"/>
              </a:rPr>
              <a:t>Non-Hazardous Waste Storage Drum</a:t>
            </a:r>
          </a:p>
        </p:txBody>
      </p:sp>
      <p:sp>
        <p:nvSpPr>
          <p:cNvPr id="28675" name="Rectangle 1027"/>
          <p:cNvSpPr>
            <a:spLocks noGrp="1" noChangeArrowheads="1"/>
          </p:cNvSpPr>
          <p:nvPr>
            <p:ph type="body" idx="1"/>
          </p:nvPr>
        </p:nvSpPr>
        <p:spPr>
          <a:xfrm>
            <a:off x="228600" y="2057400"/>
            <a:ext cx="8610600" cy="4495800"/>
          </a:xfrm>
        </p:spPr>
        <p:txBody>
          <a:bodyPr/>
          <a:lstStyle/>
          <a:p>
            <a:pPr>
              <a:lnSpc>
                <a:spcPct val="90000"/>
              </a:lnSpc>
            </a:pPr>
            <a:r>
              <a:rPr lang="en-US" sz="2400" dirty="0" smtClean="0">
                <a:solidFill>
                  <a:schemeClr val="accent4"/>
                </a:solidFill>
              </a:rPr>
              <a:t>55 gallon drum for  Non-Hazardous waste:</a:t>
            </a:r>
          </a:p>
          <a:p>
            <a:pPr lvl="1">
              <a:lnSpc>
                <a:spcPct val="90000"/>
              </a:lnSpc>
            </a:pPr>
            <a:r>
              <a:rPr lang="en-US" sz="2200" dirty="0" smtClean="0">
                <a:solidFill>
                  <a:schemeClr val="accent4"/>
                </a:solidFill>
              </a:rPr>
              <a:t>	Mercury (</a:t>
            </a:r>
            <a:r>
              <a:rPr lang="en-US" sz="2200" dirty="0" err="1" smtClean="0">
                <a:solidFill>
                  <a:schemeClr val="accent4"/>
                </a:solidFill>
              </a:rPr>
              <a:t>Thimersol</a:t>
            </a:r>
            <a:r>
              <a:rPr lang="en-US" sz="2200" dirty="0" smtClean="0">
                <a:solidFill>
                  <a:schemeClr val="accent4"/>
                </a:solidFill>
              </a:rPr>
              <a:t>)</a:t>
            </a:r>
          </a:p>
          <a:p>
            <a:pPr marL="457200" lvl="1" indent="0">
              <a:lnSpc>
                <a:spcPct val="90000"/>
              </a:lnSpc>
              <a:buNone/>
            </a:pPr>
            <a:endParaRPr lang="en-US" sz="2200" dirty="0" smtClean="0">
              <a:solidFill>
                <a:schemeClr val="accent4"/>
              </a:solidFill>
            </a:endParaRPr>
          </a:p>
          <a:p>
            <a:pPr>
              <a:lnSpc>
                <a:spcPct val="90000"/>
              </a:lnSpc>
            </a:pPr>
            <a:r>
              <a:rPr lang="en-US" sz="2400" dirty="0" smtClean="0">
                <a:solidFill>
                  <a:schemeClr val="accent4"/>
                </a:solidFill>
              </a:rPr>
              <a:t>Label with a Non-Hazardous mercury waste label and include:</a:t>
            </a:r>
          </a:p>
          <a:p>
            <a:pPr lvl="1">
              <a:lnSpc>
                <a:spcPct val="90000"/>
              </a:lnSpc>
            </a:pPr>
            <a:r>
              <a:rPr lang="en-US" sz="2400" dirty="0" smtClean="0">
                <a:solidFill>
                  <a:schemeClr val="accent4"/>
                </a:solidFill>
              </a:rPr>
              <a:t>Date the drum is put into use.</a:t>
            </a:r>
          </a:p>
          <a:p>
            <a:pPr lvl="1">
              <a:lnSpc>
                <a:spcPct val="90000"/>
              </a:lnSpc>
            </a:pPr>
            <a:r>
              <a:rPr lang="en-US" sz="2400" dirty="0" smtClean="0">
                <a:solidFill>
                  <a:schemeClr val="accent4"/>
                </a:solidFill>
              </a:rPr>
              <a:t>The barrel will be labeled by Clean Harbors with the appropriate Waste Label.</a:t>
            </a:r>
          </a:p>
          <a:p>
            <a:pPr lvl="1">
              <a:lnSpc>
                <a:spcPct val="90000"/>
              </a:lnSpc>
            </a:pPr>
            <a:r>
              <a:rPr lang="en-US" sz="2400" dirty="0" smtClean="0">
                <a:solidFill>
                  <a:schemeClr val="accent4"/>
                </a:solidFill>
              </a:rPr>
              <a:t>Clean Harbors </a:t>
            </a:r>
            <a:r>
              <a:rPr lang="en-US" sz="2400" u="sng" dirty="0" smtClean="0">
                <a:solidFill>
                  <a:schemeClr val="accent4"/>
                </a:solidFill>
              </a:rPr>
              <a:t>only</a:t>
            </a:r>
            <a:r>
              <a:rPr lang="en-US" sz="2400" dirty="0" smtClean="0">
                <a:solidFill>
                  <a:schemeClr val="accent4"/>
                </a:solidFill>
              </a:rPr>
              <a:t>, is authorized to add mercury waste to the drum.</a:t>
            </a:r>
          </a:p>
          <a:p>
            <a:pPr lvl="1">
              <a:lnSpc>
                <a:spcPct val="90000"/>
              </a:lnSpc>
            </a:pPr>
            <a:r>
              <a:rPr lang="en-US" sz="2400" dirty="0" smtClean="0">
                <a:solidFill>
                  <a:schemeClr val="accent4"/>
                </a:solidFill>
              </a:rPr>
              <a:t>Clean Harbors checks the levels of the drum weekly and does not keep a log for this drum.</a:t>
            </a:r>
          </a:p>
          <a:p>
            <a:pPr>
              <a:lnSpc>
                <a:spcPct val="90000"/>
              </a:lnSpc>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534400" cy="1143000"/>
          </a:xfrm>
        </p:spPr>
        <p:txBody>
          <a:bodyPr/>
          <a:lstStyle/>
          <a:p>
            <a:r>
              <a:rPr lang="en-US" sz="3600" b="0" dirty="0" smtClean="0">
                <a:latin typeface="+mn-lt"/>
              </a:rPr>
              <a:t>Discarding Waste</a:t>
            </a:r>
            <a:endParaRPr lang="en-US" sz="3600" b="0" dirty="0">
              <a:latin typeface="+mn-lt"/>
            </a:endParaRPr>
          </a:p>
        </p:txBody>
      </p:sp>
      <p:sp>
        <p:nvSpPr>
          <p:cNvPr id="3" name="Content Placeholder 2"/>
          <p:cNvSpPr>
            <a:spLocks noGrp="1"/>
          </p:cNvSpPr>
          <p:nvPr>
            <p:ph idx="1"/>
          </p:nvPr>
        </p:nvSpPr>
        <p:spPr>
          <a:xfrm>
            <a:off x="533400" y="1524000"/>
            <a:ext cx="8382000" cy="4267200"/>
          </a:xfrm>
        </p:spPr>
        <p:txBody>
          <a:bodyPr/>
          <a:lstStyle/>
          <a:p>
            <a:pPr>
              <a:buFont typeface="Arial" pitchFamily="34" charset="0"/>
              <a:buChar char="•"/>
            </a:pPr>
            <a:r>
              <a:rPr lang="en-US" sz="2400" dirty="0" smtClean="0"/>
              <a:t>Double check to verify that the amount to be added to drum does not exceed its capacity.</a:t>
            </a:r>
          </a:p>
          <a:p>
            <a:pPr>
              <a:lnSpc>
                <a:spcPct val="90000"/>
              </a:lnSpc>
              <a:buFontTx/>
              <a:buChar char="•"/>
            </a:pPr>
            <a:r>
              <a:rPr lang="en-US" sz="2400" dirty="0" smtClean="0"/>
              <a:t>Remove cap from drum and attach the appropriate funnel</a:t>
            </a:r>
          </a:p>
          <a:p>
            <a:pPr lvl="1">
              <a:lnSpc>
                <a:spcPct val="90000"/>
              </a:lnSpc>
            </a:pPr>
            <a:r>
              <a:rPr lang="en-US" sz="2400" dirty="0" smtClean="0"/>
              <a:t>yellow for hazardous waste</a:t>
            </a:r>
          </a:p>
          <a:p>
            <a:pPr lvl="1">
              <a:lnSpc>
                <a:spcPct val="90000"/>
              </a:lnSpc>
            </a:pPr>
            <a:r>
              <a:rPr lang="en-US" sz="2400" dirty="0" smtClean="0"/>
              <a:t>Black with red cover for Non-Hazardous waste –Mercury (Thimersol)</a:t>
            </a:r>
          </a:p>
          <a:p>
            <a:pPr>
              <a:buFont typeface="Arial" pitchFamily="34" charset="0"/>
              <a:buChar char="•"/>
            </a:pPr>
            <a:r>
              <a:rPr lang="en-US" sz="2400" dirty="0" smtClean="0"/>
              <a:t>Dispose of chemicals by pouring slowly so as to not splash.</a:t>
            </a:r>
          </a:p>
          <a:p>
            <a:pPr>
              <a:buFont typeface="Arial" pitchFamily="34" charset="0"/>
              <a:buChar char="•"/>
            </a:pPr>
            <a:r>
              <a:rPr lang="en-US" sz="2400" dirty="0" smtClean="0"/>
              <a:t>Remove funnel and screw lid back on. </a:t>
            </a:r>
          </a:p>
          <a:p>
            <a:pPr>
              <a:buFont typeface="Arial" pitchFamily="34" charset="0"/>
              <a:buChar char="•"/>
            </a:pPr>
            <a:r>
              <a:rPr lang="en-US" sz="2400" dirty="0" smtClean="0"/>
              <a:t>If drum overflows, clean up with towels and dispose in designated bucket. The towels are now considered hazardous waste.  </a:t>
            </a:r>
          </a:p>
          <a:p>
            <a:endParaRPr lang="en-US" dirty="0"/>
          </a:p>
        </p:txBody>
      </p:sp>
    </p:spTree>
  </p:cSld>
  <p:clrMapOvr>
    <a:masterClrMapping/>
  </p:clrMapOvr>
  <p:transition advTm="1000">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smtClean="0">
                <a:latin typeface="+mn-lt"/>
              </a:rPr>
              <a:t>Chemical Waste Disposal Containers</a:t>
            </a:r>
          </a:p>
        </p:txBody>
      </p:sp>
      <p:sp>
        <p:nvSpPr>
          <p:cNvPr id="30723" name="Rectangle 3"/>
          <p:cNvSpPr>
            <a:spLocks noGrp="1" noChangeArrowheads="1"/>
          </p:cNvSpPr>
          <p:nvPr>
            <p:ph type="body" idx="1"/>
          </p:nvPr>
        </p:nvSpPr>
        <p:spPr>
          <a:xfrm>
            <a:off x="381000" y="2057400"/>
            <a:ext cx="8458200" cy="4114800"/>
          </a:xfrm>
        </p:spPr>
        <p:txBody>
          <a:bodyPr/>
          <a:lstStyle/>
          <a:p>
            <a:r>
              <a:rPr lang="en-US" sz="2400" dirty="0" smtClean="0"/>
              <a:t>The Chemical Waste Disposal Container (plastic container) is located in the hazardous waste storage room.</a:t>
            </a:r>
          </a:p>
          <a:p>
            <a:pPr lvl="1"/>
            <a:r>
              <a:rPr lang="en-US" sz="2400" dirty="0" smtClean="0"/>
              <a:t>Chemicals must be in their original containers</a:t>
            </a:r>
          </a:p>
          <a:p>
            <a:pPr lvl="1"/>
            <a:r>
              <a:rPr lang="en-US" sz="2400" dirty="0" smtClean="0"/>
              <a:t>An SDS must be provided</a:t>
            </a:r>
          </a:p>
          <a:p>
            <a:pPr lvl="1"/>
            <a:r>
              <a:rPr lang="en-US" sz="2400" dirty="0" smtClean="0"/>
              <a:t>DO NOT label as hazardous waste</a:t>
            </a:r>
          </a:p>
          <a:p>
            <a:pPr lvl="1"/>
            <a:r>
              <a:rPr lang="en-US" sz="2400" dirty="0" smtClean="0"/>
              <a:t>Record discarded chemicals into the “Hazardous Waste  Log Book” under the Other Chemical tab</a:t>
            </a:r>
          </a:p>
          <a:p>
            <a:pPr lvl="1"/>
            <a:r>
              <a:rPr lang="en-US" sz="2400" dirty="0" smtClean="0"/>
              <a:t>Clean Harbors will determine which chemicals are hazardous and dispose of them appropriately.</a:t>
            </a:r>
          </a:p>
        </p:txBody>
      </p:sp>
    </p:spTree>
  </p:cSld>
  <p:clrMapOvr>
    <a:masterClrMapping/>
  </p:clrMapOvr>
  <p:transition advTm="1000">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smtClean="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smtClean="0"/>
              <a:t>Safety Data Sheets (SDS) contain specific information on the chemical properties and health hazards of the chemical you are using.</a:t>
            </a:r>
          </a:p>
          <a:p>
            <a:pPr lvl="1"/>
            <a:r>
              <a:rPr lang="en-US" sz="2400" dirty="0" smtClean="0"/>
              <a:t>All chemical containers must be labeled with chemical name, manufacturer name and address, and appropriate hazard warnings.</a:t>
            </a:r>
          </a:p>
          <a:p>
            <a:pPr lvl="1"/>
            <a:r>
              <a:rPr lang="en-US" sz="2400" dirty="0" smtClean="0"/>
              <a:t>Each SDS includes the hazard warning code for the four color coded hazard areas of the NFPA diamond</a:t>
            </a:r>
            <a:r>
              <a:rPr lang="en-US" dirty="0" smtClean="0"/>
              <a:t>.</a:t>
            </a:r>
          </a:p>
        </p:txBody>
      </p:sp>
    </p:spTree>
  </p:cSld>
  <p:clrMapOvr>
    <a:masterClrMapping/>
  </p:clrMapOvr>
  <p:transition advTm="1000">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smtClean="0">
                <a:latin typeface="+mn-lt"/>
              </a:rPr>
              <a:t>Solid Mercury Waste Containers</a:t>
            </a:r>
          </a:p>
        </p:txBody>
      </p:sp>
      <p:sp>
        <p:nvSpPr>
          <p:cNvPr id="31747" name="Rectangle 3"/>
          <p:cNvSpPr>
            <a:spLocks noGrp="1" noChangeArrowheads="1"/>
          </p:cNvSpPr>
          <p:nvPr>
            <p:ph type="body" idx="1"/>
          </p:nvPr>
        </p:nvSpPr>
        <p:spPr>
          <a:xfrm>
            <a:off x="228600" y="2362200"/>
            <a:ext cx="8610600" cy="2971800"/>
          </a:xfrm>
        </p:spPr>
        <p:txBody>
          <a:bodyPr/>
          <a:lstStyle/>
          <a:p>
            <a:r>
              <a:rPr lang="en-US" sz="2400" dirty="0" smtClean="0"/>
              <a:t>Solid Mercury Disposal Container (Plastic container) in the hazardous waste storage room</a:t>
            </a:r>
          </a:p>
          <a:p>
            <a:endParaRPr lang="en-US" sz="2400" dirty="0" smtClean="0"/>
          </a:p>
          <a:p>
            <a:pPr lvl="1"/>
            <a:r>
              <a:rPr lang="en-US" sz="2400" dirty="0" smtClean="0"/>
              <a:t>For disposal of broken or unused mercury devices</a:t>
            </a:r>
          </a:p>
          <a:p>
            <a:pPr lvl="1"/>
            <a:r>
              <a:rPr lang="en-US" sz="2400" dirty="0" smtClean="0"/>
              <a:t>Log chemicals into the “Hazardous Waste Procedure and Log Book” under the Mercury Waste tab.</a:t>
            </a:r>
          </a:p>
          <a:p>
            <a:pPr lvl="1">
              <a:buFont typeface="Monotype Sorts" pitchFamily="2" charset="2"/>
              <a:buNone/>
            </a:pPr>
            <a:endParaRPr lang="en-US" sz="2400" dirty="0" smtClean="0"/>
          </a:p>
          <a:p>
            <a:pPr lvl="1"/>
            <a:endParaRPr lang="en-US" dirty="0" smtClean="0"/>
          </a:p>
        </p:txBody>
      </p:sp>
    </p:spTree>
  </p:cSld>
  <p:clrMapOvr>
    <a:masterClrMapping/>
  </p:clrMapOvr>
  <p:transition advTm="1000">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smtClean="0">
                <a:latin typeface="+mn-lt"/>
              </a:rPr>
              <a:t>Trace Metal Container</a:t>
            </a:r>
          </a:p>
        </p:txBody>
      </p:sp>
      <p:sp>
        <p:nvSpPr>
          <p:cNvPr id="32771" name="Rectangle 3"/>
          <p:cNvSpPr>
            <a:spLocks noGrp="1" noChangeArrowheads="1"/>
          </p:cNvSpPr>
          <p:nvPr>
            <p:ph type="body" idx="1"/>
          </p:nvPr>
        </p:nvSpPr>
        <p:spPr>
          <a:xfrm>
            <a:off x="381000" y="1752600"/>
            <a:ext cx="8382000" cy="4114800"/>
          </a:xfrm>
        </p:spPr>
        <p:txBody>
          <a:bodyPr/>
          <a:lstStyle/>
          <a:p>
            <a:r>
              <a:rPr lang="en-US" sz="2000" dirty="0" smtClean="0"/>
              <a:t>Satellite Trace metal containers are stored by the </a:t>
            </a:r>
            <a:r>
              <a:rPr lang="en-US" sz="2000" dirty="0" err="1" smtClean="0"/>
              <a:t>Dako</a:t>
            </a:r>
            <a:r>
              <a:rPr lang="en-US" sz="2000" dirty="0" smtClean="0"/>
              <a:t> Artisan instrument in Histology.  </a:t>
            </a:r>
          </a:p>
          <a:p>
            <a:pPr lvl="1"/>
            <a:r>
              <a:rPr lang="en-US" sz="2000" dirty="0" smtClean="0"/>
              <a:t>Satellite Accumulation label:</a:t>
            </a:r>
          </a:p>
          <a:p>
            <a:pPr lvl="2"/>
            <a:r>
              <a:rPr lang="en-US" sz="2000" dirty="0" smtClean="0"/>
              <a:t>Label container with a red and white hazardous waste label</a:t>
            </a:r>
            <a:r>
              <a:rPr lang="en-US" sz="1800" dirty="0" smtClean="0"/>
              <a:t>.</a:t>
            </a:r>
            <a:r>
              <a:rPr lang="en-US" sz="2000" dirty="0" smtClean="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explosion room.</a:t>
            </a:r>
          </a:p>
          <a:p>
            <a:pPr lvl="1"/>
            <a:r>
              <a:rPr lang="en-US" sz="2000" dirty="0" smtClean="0"/>
              <a:t>Transfer filled 4 liter containers (1 gallon) to the explosion room.</a:t>
            </a:r>
          </a:p>
          <a:p>
            <a:pPr lvl="1"/>
            <a:r>
              <a:rPr lang="en-US" sz="2000" dirty="0" smtClean="0"/>
              <a:t>Log discarded chemicals into the “Hazardous Waste Procedure and Log Book” under the Trace Metal Waste tab</a:t>
            </a:r>
          </a:p>
          <a:p>
            <a:pPr lvl="2">
              <a:buFont typeface="Monotype Sorts" pitchFamily="2" charset="2"/>
              <a:buNone/>
            </a:pPr>
            <a:endParaRPr lang="en-US" sz="2000" dirty="0" smtClean="0"/>
          </a:p>
          <a:p>
            <a:pPr lvl="1">
              <a:buFont typeface="Monotype Sorts" pitchFamily="2" charset="2"/>
              <a:buNone/>
            </a:pPr>
            <a:endParaRPr lang="en-US" sz="2200" dirty="0" smtClean="0"/>
          </a:p>
          <a:p>
            <a:pPr lvl="1">
              <a:buFont typeface="Monotype Sorts" pitchFamily="2" charset="2"/>
              <a:buNone/>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smtClean="0">
                <a:latin typeface="+mn-lt"/>
              </a:rPr>
              <a:t>Hazardous Waste Storage – </a:t>
            </a:r>
            <a:br>
              <a:rPr lang="en-US" sz="3600" b="0" dirty="0" smtClean="0">
                <a:latin typeface="+mn-lt"/>
              </a:rPr>
            </a:br>
            <a:r>
              <a:rPr lang="en-US" sz="3600" b="0" dirty="0" smtClean="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smtClean="0"/>
              <a:t>Weekly</a:t>
            </a:r>
            <a:r>
              <a:rPr lang="en-US" dirty="0" smtClean="0"/>
              <a:t> inspections of hazardous waste are performed by Clean Harbors because of the potential effect of these materials.</a:t>
            </a:r>
          </a:p>
          <a:p>
            <a:pPr>
              <a:buFontTx/>
              <a:buChar char="•"/>
            </a:pPr>
            <a:r>
              <a:rPr lang="en-US" dirty="0" smtClean="0"/>
              <a:t>Inspections are in compliance with Minnesota hazardous waste regulations.</a:t>
            </a:r>
          </a:p>
          <a:p>
            <a:endParaRPr lang="en-US" dirty="0" smtClean="0">
              <a:solidFill>
                <a:srgbClr val="FF0000"/>
              </a:solidFill>
            </a:endParaRPr>
          </a:p>
        </p:txBody>
      </p:sp>
    </p:spTree>
  </p:cSld>
  <p:clrMapOvr>
    <a:masterClrMapping/>
  </p:clrMapOvr>
  <p:transition advTm="1000">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smtClean="0">
                <a:latin typeface="+mn-lt"/>
              </a:rPr>
              <a:t>Hazardous Waste – </a:t>
            </a:r>
            <a:br>
              <a:rPr lang="en-US" sz="3600" b="0" dirty="0" smtClean="0">
                <a:latin typeface="+mn-lt"/>
              </a:rPr>
            </a:br>
            <a:r>
              <a:rPr lang="en-US" sz="3600" b="0" dirty="0" smtClean="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smtClean="0"/>
              <a:t>Allows a hazardous waste generator (our lab) to slowly accumulate at the site of waste generation.</a:t>
            </a:r>
          </a:p>
          <a:p>
            <a:pPr>
              <a:buFont typeface="Arial" pitchFamily="34" charset="0"/>
              <a:buChar char="•"/>
            </a:pPr>
            <a:r>
              <a:rPr lang="en-US" sz="1800" dirty="0" smtClean="0">
                <a:solidFill>
                  <a:schemeClr val="accent1">
                    <a:lumMod val="25000"/>
                  </a:schemeClr>
                </a:solidFill>
              </a:rPr>
              <a:t>Satellite-accumulation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smtClean="0">
                <a:solidFill>
                  <a:schemeClr val="accent1">
                    <a:lumMod val="25000"/>
                  </a:schemeClr>
                </a:solidFill>
              </a:rPr>
              <a:t>Satellite accumulation containers that are located away from the operator during waste accumulation, or that have been filled and moved into the</a:t>
            </a:r>
          </a:p>
          <a:p>
            <a:r>
              <a:rPr lang="en-US" sz="1800" dirty="0" smtClean="0">
                <a:solidFill>
                  <a:schemeClr val="accent1">
                    <a:lumMod val="25000"/>
                  </a:schemeClr>
                </a:solidFill>
              </a:rPr>
              <a:t>      permanent storage area must be inspected weekly. These inspections must be</a:t>
            </a:r>
          </a:p>
          <a:p>
            <a:r>
              <a:rPr lang="en-US" sz="1800" dirty="0" smtClean="0">
                <a:solidFill>
                  <a:schemeClr val="accent1">
                    <a:lumMod val="25000"/>
                  </a:schemeClr>
                </a:solidFill>
              </a:rPr>
              <a:t>      documented.</a:t>
            </a:r>
          </a:p>
          <a:p>
            <a:r>
              <a:rPr lang="en-US" sz="2000" dirty="0" smtClean="0"/>
              <a:t>Attach an </a:t>
            </a:r>
            <a:r>
              <a:rPr lang="en-US" sz="2000" u="sng" dirty="0" smtClean="0"/>
              <a:t>Accumulation label</a:t>
            </a:r>
            <a:r>
              <a:rPr lang="en-US" sz="2000" dirty="0" smtClean="0"/>
              <a:t> to the satellite container if you are NOT dumping into a Drum (I.e. trace metal waste)</a:t>
            </a:r>
          </a:p>
          <a:p>
            <a:pPr lvl="1">
              <a:lnSpc>
                <a:spcPct val="90000"/>
              </a:lnSpc>
            </a:pPr>
            <a:r>
              <a:rPr lang="en-US" sz="1800" dirty="0" smtClean="0"/>
              <a:t>Record the contents of the container.</a:t>
            </a:r>
          </a:p>
          <a:p>
            <a:pPr lvl="1">
              <a:lnSpc>
                <a:spcPct val="90000"/>
              </a:lnSpc>
            </a:pPr>
            <a:r>
              <a:rPr lang="en-US" sz="1800" dirty="0" smtClean="0"/>
              <a:t>Record the date you first add waste</a:t>
            </a:r>
          </a:p>
          <a:p>
            <a:pPr lvl="1">
              <a:lnSpc>
                <a:spcPct val="90000"/>
              </a:lnSpc>
            </a:pPr>
            <a:r>
              <a:rPr lang="en-US" sz="1800" dirty="0" smtClean="0"/>
              <a:t>Record the date you fill (accumulation start date) the container.</a:t>
            </a:r>
          </a:p>
          <a:p>
            <a:pPr lvl="1">
              <a:lnSpc>
                <a:spcPct val="90000"/>
              </a:lnSpc>
            </a:pPr>
            <a:r>
              <a:rPr lang="en-US" sz="1800" b="1" dirty="0" smtClean="0"/>
              <a:t>The “accumulation start date” is the date the container is full.</a:t>
            </a:r>
          </a:p>
          <a:p>
            <a:pPr>
              <a:lnSpc>
                <a:spcPct val="90000"/>
              </a:lnSpc>
            </a:pPr>
            <a:endParaRPr lang="en-US" sz="2400" dirty="0" smtClean="0">
              <a:solidFill>
                <a:srgbClr val="FF0000"/>
              </a:solidFill>
            </a:endParaRPr>
          </a:p>
          <a:p>
            <a:pPr>
              <a:lnSpc>
                <a:spcPct val="90000"/>
              </a:lnSpc>
            </a:pPr>
            <a:endParaRPr lang="en-US" sz="2400" dirty="0" smtClean="0"/>
          </a:p>
          <a:p>
            <a:pPr>
              <a:lnSpc>
                <a:spcPct val="90000"/>
              </a:lnSpc>
            </a:pPr>
            <a:endParaRPr lang="en-US" sz="2400" dirty="0" smtClean="0"/>
          </a:p>
          <a:p>
            <a:pPr lvl="1">
              <a:lnSpc>
                <a:spcPct val="90000"/>
              </a:lnSpc>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smtClean="0"/>
              <a:t>    You have </a:t>
            </a:r>
            <a:r>
              <a:rPr lang="en-US" sz="2000" b="1" u="sng" dirty="0" smtClean="0"/>
              <a:t>3 days</a:t>
            </a:r>
            <a:r>
              <a:rPr lang="en-US" sz="2000" dirty="0" smtClean="0"/>
              <a:t> from the accumulation start date to move the container to the permanent storage area (hazardous waste disposal room)</a:t>
            </a:r>
          </a:p>
          <a:p>
            <a:pPr>
              <a:lnSpc>
                <a:spcPct val="90000"/>
              </a:lnSpc>
            </a:pPr>
            <a:endParaRPr lang="en-US" sz="2000" dirty="0" smtClean="0"/>
          </a:p>
          <a:p>
            <a:pPr>
              <a:lnSpc>
                <a:spcPct val="90000"/>
              </a:lnSpc>
            </a:pPr>
            <a:endParaRPr lang="en-US" sz="2000" dirty="0" smtClean="0"/>
          </a:p>
          <a:p>
            <a:pPr>
              <a:lnSpc>
                <a:spcPct val="90000"/>
              </a:lnSpc>
            </a:pPr>
            <a:r>
              <a:rPr lang="en-US" sz="2000" dirty="0" smtClean="0">
                <a:solidFill>
                  <a:schemeClr val="bg2"/>
                </a:solidFill>
              </a:rPr>
              <a:t>     </a:t>
            </a:r>
            <a:r>
              <a:rPr lang="en-US" sz="2000" dirty="0" smtClean="0">
                <a:solidFill>
                  <a:schemeClr val="tx2"/>
                </a:solidFill>
              </a:rPr>
              <a:t>Clean Harbors has </a:t>
            </a:r>
            <a:r>
              <a:rPr lang="en-US" sz="2000" b="1" u="sng" dirty="0" smtClean="0">
                <a:solidFill>
                  <a:schemeClr val="tx2"/>
                </a:solidFill>
              </a:rPr>
              <a:t>90 days</a:t>
            </a:r>
            <a:r>
              <a:rPr lang="en-US" sz="2000" dirty="0" smtClean="0">
                <a:solidFill>
                  <a:schemeClr val="tx2"/>
                </a:solidFill>
              </a:rPr>
              <a:t> to move the container of waste off site.  </a:t>
            </a:r>
          </a:p>
          <a:p>
            <a:pPr>
              <a:lnSpc>
                <a:spcPct val="90000"/>
              </a:lnSpc>
            </a:pPr>
            <a:r>
              <a:rPr lang="en-US" sz="2000" dirty="0">
                <a:solidFill>
                  <a:schemeClr val="tx2"/>
                </a:solidFill>
              </a:rPr>
              <a:t> </a:t>
            </a:r>
            <a:r>
              <a:rPr lang="en-US" sz="2000" dirty="0" smtClean="0">
                <a:solidFill>
                  <a:schemeClr val="tx2"/>
                </a:solidFill>
              </a:rPr>
              <a:t>    Clean Harbors is responsible for the shipping.</a:t>
            </a:r>
          </a:p>
          <a:p>
            <a:pPr>
              <a:lnSpc>
                <a:spcPct val="90000"/>
              </a:lnSpc>
            </a:pPr>
            <a:r>
              <a:rPr lang="en-US" sz="2000" dirty="0" smtClean="0">
                <a:solidFill>
                  <a:schemeClr val="tx2"/>
                </a:solidFill>
              </a:rPr>
              <a:t>     If waste is shipped more than 200 miles from the generating facility (Methodist Hospital), you have 270 days to move waste off site.  </a:t>
            </a:r>
          </a:p>
          <a:p>
            <a:pPr>
              <a:lnSpc>
                <a:spcPct val="90000"/>
              </a:lnSpc>
            </a:pPr>
            <a:endParaRPr lang="en-US" sz="2000" dirty="0" smtClean="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smtClean="0">
                <a:solidFill>
                  <a:schemeClr val="tx2"/>
                </a:solidFill>
                <a:latin typeface="+mn-lt"/>
              </a:rPr>
              <a:t>Accumulation  Storage          &amp; Shipping</a:t>
            </a:r>
            <a:endParaRPr lang="en-US" sz="3600"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smtClean="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smtClean="0"/>
              <a:t>Clean Harbors is responsible for the shipping and completion of manifests.</a:t>
            </a:r>
          </a:p>
          <a:p>
            <a:pPr marL="533400" indent="-533400">
              <a:lnSpc>
                <a:spcPct val="90000"/>
              </a:lnSpc>
              <a:buFontTx/>
              <a:buAutoNum type="arabicPeriod"/>
            </a:pPr>
            <a:r>
              <a:rPr lang="en-US" dirty="0" smtClean="0"/>
              <a:t>Clean Harbors will supply the </a:t>
            </a:r>
            <a:r>
              <a:rPr lang="en-US" sz="2400" i="1" dirty="0" smtClean="0"/>
              <a:t>Land Disposal Restriction</a:t>
            </a:r>
            <a:r>
              <a:rPr lang="en-US" i="1" dirty="0" smtClean="0"/>
              <a:t> </a:t>
            </a:r>
            <a:r>
              <a:rPr lang="en-US" dirty="0" smtClean="0"/>
              <a:t>form with the manifest for disposal. </a:t>
            </a:r>
          </a:p>
          <a:p>
            <a:pPr marL="533400" indent="-533400">
              <a:lnSpc>
                <a:spcPct val="90000"/>
              </a:lnSpc>
              <a:buFontTx/>
              <a:buAutoNum type="arabicPeriod"/>
            </a:pPr>
            <a:endParaRPr lang="en-US" dirty="0" smtClean="0"/>
          </a:p>
          <a:p>
            <a:pPr marL="533400" indent="-533400">
              <a:lnSpc>
                <a:spcPct val="90000"/>
              </a:lnSpc>
            </a:pPr>
            <a:r>
              <a:rPr lang="en-US" dirty="0" smtClean="0"/>
              <a:t>	</a:t>
            </a:r>
          </a:p>
          <a:p>
            <a:pPr marL="533400" indent="-533400">
              <a:lnSpc>
                <a:spcPct val="90000"/>
              </a:lnSpc>
              <a:buFont typeface="Arial" pitchFamily="34" charset="0"/>
              <a:buChar char="•"/>
            </a:pPr>
            <a:r>
              <a:rPr lang="en-US" dirty="0" smtClean="0"/>
              <a:t>Contact Clean Harbors on-site at #3-5116 with questions or concerns with hazardous waste and spills.</a:t>
            </a:r>
            <a:endParaRPr lang="en-US" b="1" dirty="0" smtClean="0">
              <a:solidFill>
                <a:schemeClr val="bg2">
                  <a:lumMod val="50000"/>
                  <a:lumOff val="50000"/>
                </a:schemeClr>
              </a:solidFill>
            </a:endParaRPr>
          </a:p>
        </p:txBody>
      </p:sp>
    </p:spTree>
  </p:cSld>
  <p:clrMapOvr>
    <a:masterClrMapping/>
  </p:clrMapOvr>
  <p:transition advTm="1000">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smtClean="0">
                <a:latin typeface="+mn-lt"/>
              </a:rPr>
              <a:t>Chemical Spill Clean-Up</a:t>
            </a:r>
          </a:p>
        </p:txBody>
      </p:sp>
      <p:sp>
        <p:nvSpPr>
          <p:cNvPr id="38915" name="Rectangle 3"/>
          <p:cNvSpPr>
            <a:spLocks noGrp="1" noChangeArrowheads="1"/>
          </p:cNvSpPr>
          <p:nvPr>
            <p:ph type="body" idx="1"/>
          </p:nvPr>
        </p:nvSpPr>
        <p:spPr>
          <a:xfrm>
            <a:off x="228600" y="1295400"/>
            <a:ext cx="8534400" cy="5867400"/>
          </a:xfrm>
        </p:spPr>
        <p:txBody>
          <a:bodyPr/>
          <a:lstStyle/>
          <a:p>
            <a:r>
              <a:rPr lang="en-US" sz="2000" b="1" u="sng" dirty="0" smtClean="0"/>
              <a:t>Refer to the Safety section of C360</a:t>
            </a:r>
          </a:p>
          <a:p>
            <a:endParaRPr lang="en-US" sz="2000" b="1" u="sng" dirty="0" smtClean="0"/>
          </a:p>
          <a:p>
            <a:pPr>
              <a:lnSpc>
                <a:spcPct val="50000"/>
              </a:lnSpc>
            </a:pPr>
            <a:endParaRPr lang="en-US" sz="2000" b="1" dirty="0" smtClean="0"/>
          </a:p>
          <a:p>
            <a:pPr>
              <a:lnSpc>
                <a:spcPct val="60000"/>
              </a:lnSpc>
            </a:pPr>
            <a:r>
              <a:rPr lang="en-US" sz="2000" b="1" dirty="0" smtClean="0"/>
              <a:t>SMALL SPILL OR LEAK (</a:t>
            </a:r>
            <a:r>
              <a:rPr lang="en-US" sz="2000" dirty="0" smtClean="0"/>
              <a:t>less than 500ml)</a:t>
            </a:r>
            <a:br>
              <a:rPr lang="en-US" sz="2000" dirty="0" smtClean="0"/>
            </a:br>
            <a:endParaRPr lang="en-US" sz="2000" dirty="0" smtClean="0"/>
          </a:p>
          <a:p>
            <a:pPr lvl="1"/>
            <a:r>
              <a:rPr lang="en-US" sz="2000" dirty="0" smtClean="0"/>
              <a:t>Isolate spill area and restrict entry.</a:t>
            </a:r>
          </a:p>
          <a:p>
            <a:pPr lvl="1"/>
            <a:r>
              <a:rPr lang="en-US" sz="2000" dirty="0" smtClean="0"/>
              <a:t>Immediately don PPE, and bring spill response Pak to the spill area.</a:t>
            </a:r>
          </a:p>
          <a:p>
            <a:pPr lvl="1"/>
            <a:r>
              <a:rPr lang="en-US" sz="2000" dirty="0" smtClean="0"/>
              <a:t>Place the Universal Sorbent Pads, and/or the Hazorb Pint or Lab pillows (depending on the size of the spill) on top and around the spill. This helps contain the liquid. Pick up the saturated pads/pillows and place the pads in the enclosed yellow disposal bags. Secure the bags with ties supplied and label according to content. Take bag labeled with type of  hazardous waste to the explosion room to await disposal by Clean Harbors.</a:t>
            </a:r>
          </a:p>
          <a:p>
            <a:pPr lvl="1">
              <a:buNone/>
            </a:pPr>
            <a:endParaRPr lang="en-US" sz="2000" dirty="0" smtClean="0"/>
          </a:p>
        </p:txBody>
      </p:sp>
    </p:spTree>
  </p:cSld>
  <p:clrMapOvr>
    <a:masterClrMapping/>
  </p:clrMapOvr>
  <p:transition advTm="1000">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smtClean="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smtClean="0"/>
              <a:t>LARGE SPILLS</a:t>
            </a:r>
            <a:r>
              <a:rPr lang="en-US" sz="2000" dirty="0" smtClean="0"/>
              <a:t> </a:t>
            </a:r>
            <a:r>
              <a:rPr lang="en-US" sz="2000" b="1" dirty="0" smtClean="0"/>
              <a:t>(500 ml/0.5 liter or greater)</a:t>
            </a:r>
          </a:p>
          <a:p>
            <a:pPr lvl="1">
              <a:lnSpc>
                <a:spcPct val="90000"/>
              </a:lnSpc>
            </a:pPr>
            <a:r>
              <a:rPr lang="en-US" sz="2000" dirty="0" smtClean="0"/>
              <a:t>Isolate hazard area and restrict entry.</a:t>
            </a:r>
          </a:p>
          <a:p>
            <a:pPr lvl="1">
              <a:lnSpc>
                <a:spcPct val="90000"/>
              </a:lnSpc>
            </a:pPr>
            <a:r>
              <a:rPr lang="en-US" sz="2000" dirty="0" smtClean="0"/>
              <a:t>Notify supervisor, and call Safety and Security at ext. 35101</a:t>
            </a:r>
          </a:p>
          <a:p>
            <a:pPr lvl="1">
              <a:lnSpc>
                <a:spcPct val="90000"/>
              </a:lnSpc>
            </a:pPr>
            <a:r>
              <a:rPr lang="en-US" sz="2000" dirty="0" smtClean="0"/>
              <a:t>Obtain and put on a chemical PAPR. </a:t>
            </a:r>
          </a:p>
          <a:p>
            <a:pPr lvl="1">
              <a:lnSpc>
                <a:spcPct val="90000"/>
              </a:lnSpc>
            </a:pPr>
            <a:r>
              <a:rPr lang="en-US" sz="2000" dirty="0" smtClean="0"/>
              <a:t>With the appropriate PPE in place bring the Spill Response Pak to the spill site. Place the universal sorbent pads, and/or lab pillows (depending on the size of the spill) on top and around the spill. This helps to contain the liquid. Pick up the saturated pads/pillows and place them in the enclosed yellow disposal bags. Secure the bags with the twist ties supplied and label contents. Take the bag to the explosion room to await disposal by Clean Harbors.</a:t>
            </a:r>
          </a:p>
        </p:txBody>
      </p:sp>
    </p:spTree>
  </p:cSld>
  <p:clrMapOvr>
    <a:masterClrMapping/>
  </p:clrMapOvr>
  <p:transition advTm="1000">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smtClean="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smtClean="0"/>
          </a:p>
          <a:p>
            <a:pPr lvl="1"/>
            <a:r>
              <a:rPr lang="en-US" sz="2000" dirty="0" smtClean="0"/>
              <a:t>For inhalation: move to fresh air immediately.</a:t>
            </a:r>
          </a:p>
          <a:p>
            <a:pPr lvl="1"/>
            <a:r>
              <a:rPr lang="en-US" sz="2000" dirty="0" smtClean="0"/>
              <a:t>For a splash or spill on skin or in eye(s):</a:t>
            </a:r>
          </a:p>
          <a:p>
            <a:pPr marL="1371600" lvl="2" indent="-457200">
              <a:buAutoNum type="arabicPeriod"/>
            </a:pPr>
            <a:r>
              <a:rPr lang="en-US" sz="2000" dirty="0" smtClean="0"/>
              <a:t>Remove contaminated clothing ASAP.</a:t>
            </a:r>
          </a:p>
          <a:p>
            <a:pPr marL="1371600" lvl="2" indent="-457200">
              <a:buAutoNum type="arabicPeriod"/>
            </a:pPr>
            <a:r>
              <a:rPr lang="en-US" sz="2000" dirty="0" smtClean="0"/>
              <a:t>Flush area continuously for at least 15 minutes under a safety shower, faucet, or eye wash.</a:t>
            </a:r>
          </a:p>
          <a:p>
            <a:pPr marL="1371600" lvl="2" indent="-457200">
              <a:buAutoNum type="arabicPeriod"/>
            </a:pPr>
            <a:r>
              <a:rPr lang="en-US" sz="2000" dirty="0" smtClean="0"/>
              <a:t>Wash chemical off with soap.</a:t>
            </a:r>
          </a:p>
          <a:p>
            <a:pPr lvl="2"/>
            <a:r>
              <a:rPr lang="en-US" sz="2000" dirty="0" smtClean="0"/>
              <a:t>Do not use neutralizing agents, cream, lotions, or salves on the skin.</a:t>
            </a:r>
          </a:p>
          <a:p>
            <a:pPr lvl="1"/>
            <a:r>
              <a:rPr lang="en-US" sz="2000" dirty="0" smtClean="0"/>
              <a:t>You </a:t>
            </a:r>
            <a:r>
              <a:rPr lang="en-US" sz="2000" b="1" dirty="0" smtClean="0"/>
              <a:t>MUST</a:t>
            </a:r>
            <a:r>
              <a:rPr lang="en-US" sz="2000" dirty="0" smtClean="0"/>
              <a:t> report the exposure to EOHS (Employee Occupational Heath Services) within 24 hours at  </a:t>
            </a:r>
            <a:r>
              <a:rPr lang="en-US" sz="2000" b="1" dirty="0" smtClean="0"/>
              <a:t>952-993-5080.</a:t>
            </a:r>
          </a:p>
          <a:p>
            <a:pPr lvl="1"/>
            <a:r>
              <a:rPr lang="en-US" sz="2000" dirty="0" smtClean="0"/>
              <a:t>If you have a serious or life-threatening exposure, go immediately to the ER, bringing a copy of the SDS with you if possible.</a:t>
            </a:r>
          </a:p>
        </p:txBody>
      </p:sp>
    </p:spTree>
  </p:cSld>
  <p:clrMapOvr>
    <a:masterClrMapping/>
  </p:clrMapOvr>
  <p:transition advTm="1000">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smtClean="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smtClean="0"/>
              <a:t>Safety Shower</a:t>
            </a:r>
          </a:p>
          <a:p>
            <a:pPr lvl="1">
              <a:lnSpc>
                <a:spcPct val="90000"/>
              </a:lnSpc>
            </a:pPr>
            <a:r>
              <a:rPr lang="en-US" sz="2000" dirty="0" smtClean="0"/>
              <a:t>Located in the H&amp;E staining area</a:t>
            </a:r>
          </a:p>
          <a:p>
            <a:pPr lvl="1">
              <a:lnSpc>
                <a:spcPct val="90000"/>
              </a:lnSpc>
            </a:pPr>
            <a:r>
              <a:rPr lang="en-US" sz="2000" dirty="0" smtClean="0"/>
              <a:t>Shower is checked weekly by Histology.</a:t>
            </a:r>
            <a:r>
              <a:rPr lang="en-US" sz="2200" dirty="0" smtClean="0"/>
              <a:t>  </a:t>
            </a:r>
          </a:p>
          <a:p>
            <a:pPr>
              <a:lnSpc>
                <a:spcPct val="90000"/>
              </a:lnSpc>
            </a:pPr>
            <a:endParaRPr lang="en-US" sz="2000" b="1" dirty="0" smtClean="0"/>
          </a:p>
          <a:p>
            <a:pPr>
              <a:lnSpc>
                <a:spcPct val="90000"/>
              </a:lnSpc>
            </a:pPr>
            <a:r>
              <a:rPr lang="en-US" sz="2000" b="1" dirty="0" smtClean="0"/>
              <a:t>Eye Washes</a:t>
            </a:r>
          </a:p>
          <a:p>
            <a:pPr lvl="1">
              <a:lnSpc>
                <a:spcPct val="90000"/>
              </a:lnSpc>
            </a:pPr>
            <a:r>
              <a:rPr lang="en-US" sz="2000" dirty="0" smtClean="0"/>
              <a:t>Located in the clean sink in the Histology special stain area and is close the grossing area</a:t>
            </a:r>
          </a:p>
          <a:p>
            <a:pPr lvl="1">
              <a:lnSpc>
                <a:spcPct val="90000"/>
              </a:lnSpc>
            </a:pPr>
            <a:r>
              <a:rPr lang="en-US" sz="2000" dirty="0" smtClean="0"/>
              <a:t>Located by the freezer in the Histology cutting area</a:t>
            </a:r>
          </a:p>
          <a:p>
            <a:pPr lvl="1">
              <a:lnSpc>
                <a:spcPct val="90000"/>
              </a:lnSpc>
            </a:pPr>
            <a:r>
              <a:rPr lang="en-US" sz="2000" dirty="0" smtClean="0"/>
              <a:t>Located in the cytology prep lab</a:t>
            </a:r>
          </a:p>
          <a:p>
            <a:pPr lvl="1">
              <a:lnSpc>
                <a:spcPct val="90000"/>
              </a:lnSpc>
            </a:pPr>
            <a:r>
              <a:rPr lang="en-US" sz="2000" dirty="0" smtClean="0"/>
              <a:t>Eye washes are checked weekly by Histology/Cytology staff, including cleaning of the covers with 10% bleach solution</a:t>
            </a:r>
          </a:p>
          <a:p>
            <a:pPr>
              <a:lnSpc>
                <a:spcPct val="90000"/>
              </a:lnSpc>
            </a:pPr>
            <a:endParaRPr lang="en-US" sz="2000" b="1" dirty="0" smtClean="0"/>
          </a:p>
          <a:p>
            <a:pPr>
              <a:lnSpc>
                <a:spcPct val="90000"/>
              </a:lnSpc>
            </a:pPr>
            <a:r>
              <a:rPr lang="en-US" sz="2000" b="1" dirty="0" smtClean="0"/>
              <a:t>Note:</a:t>
            </a:r>
            <a:r>
              <a:rPr lang="en-US" sz="2200" dirty="0" smtClean="0"/>
              <a:t>  </a:t>
            </a:r>
            <a:r>
              <a:rPr lang="en-US" sz="2000" dirty="0" smtClean="0"/>
              <a:t>Procedure for checking safety shower and eye washes can be found in the safety section of C360.</a:t>
            </a:r>
            <a:endParaRPr lang="en-US" sz="2200" dirty="0" smtClean="0"/>
          </a:p>
          <a:p>
            <a:pPr>
              <a:lnSpc>
                <a:spcPct val="90000"/>
              </a:lnSpc>
              <a:buFontTx/>
              <a:buChar char="•"/>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smtClean="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smtClean="0"/>
              <a:t>SDS’s for chemicals are written by the manufacturer of the chemical</a:t>
            </a:r>
          </a:p>
          <a:p>
            <a:pPr>
              <a:lnSpc>
                <a:spcPct val="90000"/>
              </a:lnSpc>
            </a:pPr>
            <a:endParaRPr lang="en-US" dirty="0" smtClean="0"/>
          </a:p>
          <a:p>
            <a:pPr>
              <a:lnSpc>
                <a:spcPct val="90000"/>
              </a:lnSpc>
              <a:buFontTx/>
              <a:buChar char="•"/>
            </a:pPr>
            <a:r>
              <a:rPr lang="en-US" dirty="0" smtClean="0"/>
              <a:t>The technical specialist obtains an SDS sheet from the manufacturer for each chemical used</a:t>
            </a:r>
          </a:p>
          <a:p>
            <a:pPr lvl="1">
              <a:lnSpc>
                <a:spcPct val="90000"/>
              </a:lnSpc>
            </a:pPr>
            <a:r>
              <a:rPr lang="en-US" dirty="0" smtClean="0"/>
              <a:t>The SDS is sent to Environmental Services Safety Officer to be placed on Facets Damarco</a:t>
            </a:r>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smtClean="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smtClean="0"/>
              <a:t>Levels of formaldehyde and xylene are monitored for Histotechs and Cytology </a:t>
            </a:r>
            <a:r>
              <a:rPr lang="en-US" sz="2000" dirty="0"/>
              <a:t>P</a:t>
            </a:r>
            <a:r>
              <a:rPr lang="en-US" sz="2000" dirty="0" smtClean="0"/>
              <a:t>rep staff whenever:</a:t>
            </a:r>
          </a:p>
          <a:p>
            <a:pPr lvl="1"/>
            <a:r>
              <a:rPr lang="en-US" sz="2000" dirty="0" smtClean="0"/>
              <a:t>Problems with the levels are suspected </a:t>
            </a:r>
          </a:p>
          <a:p>
            <a:pPr lvl="1"/>
            <a:r>
              <a:rPr lang="en-US" sz="2000" dirty="0" smtClean="0"/>
              <a:t>A new instrument is acquired </a:t>
            </a:r>
          </a:p>
          <a:p>
            <a:pPr lvl="1"/>
            <a:r>
              <a:rPr lang="en-US" sz="2000" dirty="0" smtClean="0"/>
              <a:t>A new employee is hired</a:t>
            </a:r>
          </a:p>
          <a:p>
            <a:pPr lvl="1"/>
            <a:r>
              <a:rPr lang="en-US" sz="2000" dirty="0" smtClean="0"/>
              <a:t>An employee’s exposure is above the action level; the monitoring is repeated every 6 months until the monitoring falls below the STEL or action level</a:t>
            </a:r>
          </a:p>
          <a:p>
            <a:endParaRPr lang="en-US" sz="2000" dirty="0" smtClean="0"/>
          </a:p>
          <a:p>
            <a:r>
              <a:rPr lang="en-US" sz="2000" dirty="0" smtClean="0"/>
              <a:t>Refer to “Employee Monitoring for Xylene/Formaldehyde Exposure” in the Pathology/Histology section of C360.</a:t>
            </a:r>
          </a:p>
          <a:p>
            <a:r>
              <a:rPr lang="en-US" sz="2000" dirty="0" smtClean="0"/>
              <a:t>Chemical Hygiene Plan is located in the </a:t>
            </a:r>
            <a:r>
              <a:rPr lang="en-US" sz="2000" dirty="0"/>
              <a:t>S</a:t>
            </a:r>
            <a:r>
              <a:rPr lang="en-US" sz="2000" dirty="0" smtClean="0"/>
              <a:t>afety section of C360.</a:t>
            </a:r>
          </a:p>
        </p:txBody>
      </p:sp>
    </p:spTree>
  </p:cSld>
  <p:clrMapOvr>
    <a:masterClrMapping/>
  </p:clrMapOvr>
  <p:transition advTm="1000">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smtClean="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smtClean="0">
                <a:solidFill>
                  <a:srgbClr val="008080"/>
                </a:solidFill>
              </a:rPr>
              <a:t>Safety and Security:  3-5101 or 113</a:t>
            </a:r>
          </a:p>
          <a:p>
            <a:endParaRPr lang="en-US" dirty="0" smtClean="0">
              <a:solidFill>
                <a:srgbClr val="008080"/>
              </a:solidFill>
            </a:endParaRPr>
          </a:p>
          <a:p>
            <a:r>
              <a:rPr lang="en-US" dirty="0" smtClean="0">
                <a:solidFill>
                  <a:srgbClr val="008080"/>
                </a:solidFill>
              </a:rPr>
              <a:t>Employee Occupational Health Services:  3-5080</a:t>
            </a:r>
          </a:p>
          <a:p>
            <a:endParaRPr lang="en-US" dirty="0" smtClean="0">
              <a:solidFill>
                <a:srgbClr val="008080"/>
              </a:solidFill>
            </a:endParaRPr>
          </a:p>
          <a:p>
            <a:r>
              <a:rPr lang="en-US" dirty="0" smtClean="0">
                <a:solidFill>
                  <a:srgbClr val="008080"/>
                </a:solidFill>
              </a:rPr>
              <a:t>Clean Harbors:  1-800-483-3718</a:t>
            </a:r>
          </a:p>
          <a:p>
            <a:endParaRPr lang="en-US" dirty="0" smtClean="0">
              <a:solidFill>
                <a:srgbClr val="008080"/>
              </a:solidFill>
            </a:endParaRPr>
          </a:p>
          <a:p>
            <a:r>
              <a:rPr lang="en-US" dirty="0" smtClean="0">
                <a:solidFill>
                  <a:srgbClr val="008080"/>
                </a:solidFill>
              </a:rPr>
              <a:t>Damarco SDS service:  877-451-6919</a:t>
            </a:r>
          </a:p>
          <a:p>
            <a:endParaRPr lang="en-US" dirty="0" smtClean="0"/>
          </a:p>
          <a:p>
            <a:endParaRPr lang="en-US" dirty="0" smtClean="0"/>
          </a:p>
        </p:txBody>
      </p:sp>
    </p:spTree>
  </p:cSld>
  <p:clrMapOvr>
    <a:masterClrMapping/>
  </p:clrMapOvr>
  <p:transition advTm="1000">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smtClean="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smtClean="0"/>
              <a:t>Compliance 360</a:t>
            </a:r>
          </a:p>
          <a:p>
            <a:pPr lvl="1">
              <a:buFontTx/>
              <a:buChar char="•"/>
            </a:pPr>
            <a:r>
              <a:rPr lang="en-US" sz="2200" dirty="0" smtClean="0"/>
              <a:t>Pathology / Histology section</a:t>
            </a:r>
          </a:p>
          <a:p>
            <a:pPr lvl="1">
              <a:buFontTx/>
              <a:buChar char="•"/>
            </a:pPr>
            <a:r>
              <a:rPr lang="en-US" sz="2200" dirty="0" smtClean="0"/>
              <a:t>Safety section</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smtClean="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smtClean="0"/>
              <a:t>The following documents related to this topic are available to all employees:</a:t>
            </a:r>
          </a:p>
          <a:p>
            <a:pPr lvl="1">
              <a:lnSpc>
                <a:spcPct val="60000"/>
              </a:lnSpc>
            </a:pPr>
            <a:endParaRPr lang="en-US" sz="2000" dirty="0" smtClean="0"/>
          </a:p>
          <a:p>
            <a:pPr lvl="1"/>
            <a:r>
              <a:rPr lang="en-US" sz="2000" dirty="0" smtClean="0"/>
              <a:t>Chemical Hygiene Plan--describes policies, procedures, equipment, PPE, and work practices that are capable of protecting employees from the health hazards presented by hazardous chemicals used in laboratories.  It is located in the Laboratory Safety Manual.</a:t>
            </a:r>
          </a:p>
          <a:p>
            <a:pPr lvl="1"/>
            <a:r>
              <a:rPr lang="en-US" sz="2000" dirty="0" smtClean="0"/>
              <a:t>Occupational Exposure to Hazardous Chemicals In the Laboratory (OSHA Standard)</a:t>
            </a:r>
          </a:p>
          <a:p>
            <a:pPr lvl="1"/>
            <a:r>
              <a:rPr lang="en-US" sz="2000" dirty="0" smtClean="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smtClean="0"/>
              <a:t> </a:t>
            </a:r>
            <a:r>
              <a:rPr lang="en-US" sz="3600" dirty="0" smtClean="0">
                <a:latin typeface="+mn-lt"/>
              </a:rPr>
              <a:t>Quiz time!</a:t>
            </a:r>
          </a:p>
        </p:txBody>
      </p:sp>
    </p:spTree>
  </p:cSld>
  <p:clrMapOvr>
    <a:masterClrMapping/>
  </p:clrMapOvr>
  <p:transition advTm="100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smtClean="0">
                <a:latin typeface="+mn-lt"/>
              </a:rPr>
              <a:t>SDS-How to obtain</a:t>
            </a:r>
          </a:p>
        </p:txBody>
      </p:sp>
      <p:sp>
        <p:nvSpPr>
          <p:cNvPr id="7171" name="Rectangle 1027"/>
          <p:cNvSpPr>
            <a:spLocks noGrp="1" noChangeArrowheads="1"/>
          </p:cNvSpPr>
          <p:nvPr>
            <p:ph type="body" idx="1"/>
          </p:nvPr>
        </p:nvSpPr>
        <p:spPr>
          <a:xfrm>
            <a:off x="381000" y="2057400"/>
            <a:ext cx="8001000" cy="3657600"/>
          </a:xfrm>
        </p:spPr>
        <p:txBody>
          <a:bodyPr/>
          <a:lstStyle/>
          <a:p>
            <a:pPr>
              <a:lnSpc>
                <a:spcPct val="90000"/>
              </a:lnSpc>
              <a:buFontTx/>
              <a:buChar char="•"/>
            </a:pPr>
            <a:r>
              <a:rPr lang="en-US" dirty="0" smtClean="0"/>
              <a:t>Contact Damarco (on-line SDS service)</a:t>
            </a:r>
          </a:p>
          <a:p>
            <a:pPr lvl="1">
              <a:lnSpc>
                <a:spcPct val="90000"/>
              </a:lnSpc>
            </a:pPr>
            <a:r>
              <a:rPr lang="en-US" dirty="0" smtClean="0"/>
              <a:t>Phone:  1-877-451-6919</a:t>
            </a:r>
          </a:p>
          <a:p>
            <a:pPr lvl="1">
              <a:lnSpc>
                <a:spcPct val="90000"/>
              </a:lnSpc>
            </a:pPr>
            <a:r>
              <a:rPr lang="en-US" dirty="0" smtClean="0"/>
              <a:t>Damarco web site:  </a:t>
            </a:r>
            <a:r>
              <a:rPr lang="en-US" dirty="0" smtClean="0">
                <a:hlinkClick r:id="rId2"/>
              </a:rPr>
              <a:t>www.Damarco.com</a:t>
            </a:r>
            <a:endParaRPr lang="en-US" dirty="0" smtClean="0"/>
          </a:p>
          <a:p>
            <a:pPr lvl="1">
              <a:lnSpc>
                <a:spcPct val="90000"/>
              </a:lnSpc>
            </a:pPr>
            <a:r>
              <a:rPr lang="en-US" dirty="0"/>
              <a:t>Facets Home Page (Left tree) under Medical Clicks</a:t>
            </a:r>
          </a:p>
          <a:p>
            <a:pPr lvl="1">
              <a:lnSpc>
                <a:spcPct val="90000"/>
              </a:lnSpc>
            </a:pPr>
            <a:r>
              <a:rPr lang="en-US" dirty="0"/>
              <a:t>Facets Home Page (Right tree) under Quick Clicks, Demarco Solutions</a:t>
            </a:r>
          </a:p>
          <a:p>
            <a:pPr lvl="1">
              <a:lnSpc>
                <a:spcPct val="90000"/>
              </a:lnSpc>
            </a:pPr>
            <a:r>
              <a:rPr lang="en-US" dirty="0"/>
              <a:t>Facets. Lab Page (bottom of page)</a:t>
            </a:r>
          </a:p>
          <a:p>
            <a:pPr lvl="1">
              <a:lnSpc>
                <a:spcPct val="90000"/>
              </a:lnSpc>
            </a:pPr>
            <a:endParaRPr lang="en-US" dirty="0" smtClean="0"/>
          </a:p>
          <a:p>
            <a:pPr>
              <a:lnSpc>
                <a:spcPct val="90000"/>
              </a:lnSpc>
              <a:buFontTx/>
              <a:buChar char="•"/>
            </a:pP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smtClean="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smtClean="0"/>
              <a:t>A commonly used hazard warning for chemicals is the </a:t>
            </a:r>
            <a:r>
              <a:rPr lang="en-US" sz="2400" u="sng" dirty="0" smtClean="0"/>
              <a:t>National Fire Prevention Association</a:t>
            </a:r>
            <a:r>
              <a:rPr lang="en-US" sz="2400" dirty="0" smtClean="0"/>
              <a:t> (NFPA) diamond label. The diamond is divided into 4 sections, each having a designated color rating and a number.</a:t>
            </a:r>
            <a:br>
              <a:rPr lang="en-US" sz="2400" dirty="0" smtClean="0"/>
            </a:br>
            <a:endParaRPr lang="en-US" sz="2400" dirty="0" smtClean="0"/>
          </a:p>
          <a:p>
            <a:pPr>
              <a:lnSpc>
                <a:spcPct val="90000"/>
              </a:lnSpc>
            </a:pPr>
            <a:r>
              <a:rPr lang="en-US" sz="2400" dirty="0" smtClean="0"/>
              <a:t>Color Codes:</a:t>
            </a:r>
          </a:p>
          <a:p>
            <a:pPr lvl="1">
              <a:lnSpc>
                <a:spcPct val="90000"/>
              </a:lnSpc>
            </a:pPr>
            <a:r>
              <a:rPr lang="en-US" sz="2200" dirty="0">
                <a:solidFill>
                  <a:srgbClr val="0000FF"/>
                </a:solidFill>
              </a:rPr>
              <a:t>B</a:t>
            </a:r>
            <a:r>
              <a:rPr lang="en-US" sz="2200" dirty="0" smtClean="0">
                <a:solidFill>
                  <a:srgbClr val="0000FF"/>
                </a:solidFill>
              </a:rPr>
              <a:t>lue</a:t>
            </a:r>
            <a:r>
              <a:rPr lang="en-US" sz="2200" dirty="0" smtClean="0"/>
              <a:t> = health section</a:t>
            </a:r>
          </a:p>
          <a:p>
            <a:pPr lvl="1">
              <a:lnSpc>
                <a:spcPct val="90000"/>
              </a:lnSpc>
            </a:pPr>
            <a:r>
              <a:rPr lang="en-US" sz="2200" dirty="0">
                <a:solidFill>
                  <a:srgbClr val="FF0000"/>
                </a:solidFill>
              </a:rPr>
              <a:t>R</a:t>
            </a:r>
            <a:r>
              <a:rPr lang="en-US" sz="2200" dirty="0" smtClean="0">
                <a:solidFill>
                  <a:srgbClr val="FF0000"/>
                </a:solidFill>
              </a:rPr>
              <a:t>ed</a:t>
            </a:r>
            <a:r>
              <a:rPr lang="en-US" sz="2200" dirty="0" smtClean="0"/>
              <a:t> = flammability rating</a:t>
            </a:r>
          </a:p>
          <a:p>
            <a:pPr lvl="1">
              <a:lnSpc>
                <a:spcPct val="90000"/>
              </a:lnSpc>
            </a:pPr>
            <a:r>
              <a:rPr lang="en-US" sz="2200" dirty="0">
                <a:solidFill>
                  <a:srgbClr val="CCCC00"/>
                </a:solidFill>
              </a:rPr>
              <a:t>Y</a:t>
            </a:r>
            <a:r>
              <a:rPr lang="en-US" sz="2200" dirty="0" smtClean="0">
                <a:solidFill>
                  <a:srgbClr val="CCCC00"/>
                </a:solidFill>
              </a:rPr>
              <a:t>ellow</a:t>
            </a:r>
            <a:r>
              <a:rPr lang="en-US" sz="2200" dirty="0" smtClean="0"/>
              <a:t> = reactivity</a:t>
            </a:r>
          </a:p>
          <a:p>
            <a:pPr lvl="1">
              <a:lnSpc>
                <a:spcPct val="90000"/>
              </a:lnSpc>
            </a:pPr>
            <a:r>
              <a:rPr lang="en-US" sz="2200" dirty="0"/>
              <a:t>W</a:t>
            </a:r>
            <a:r>
              <a:rPr lang="en-US" sz="2200" dirty="0" smtClean="0"/>
              <a:t>hite = special symbols</a:t>
            </a:r>
          </a:p>
        </p:txBody>
      </p:sp>
    </p:spTree>
  </p:cSld>
  <p:clrMapOvr>
    <a:masterClrMapping/>
  </p:clrMapOvr>
  <p:transition advTm="1000">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smtClean="0">
                <a:latin typeface="+mn-lt"/>
              </a:rPr>
              <a:t>NFPA Chemical Hazard Label</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smtClean="0"/>
              <a:t>   The chemical manufacturer uses the NFPA </a:t>
            </a:r>
          </a:p>
          <a:p>
            <a:r>
              <a:rPr lang="en-US" dirty="0" smtClean="0"/>
              <a:t>	0 to 4 rating system to number the appropriate color coded hazard area</a:t>
            </a:r>
          </a:p>
          <a:p>
            <a:pPr lvl="1"/>
            <a:r>
              <a:rPr lang="en-US" dirty="0" smtClean="0"/>
              <a:t>4 = severe</a:t>
            </a:r>
          </a:p>
          <a:p>
            <a:pPr lvl="1"/>
            <a:r>
              <a:rPr lang="en-US" dirty="0" smtClean="0"/>
              <a:t>3 = serious</a:t>
            </a:r>
          </a:p>
          <a:p>
            <a:pPr lvl="1"/>
            <a:r>
              <a:rPr lang="en-US" dirty="0" smtClean="0"/>
              <a:t>2 = dangerous</a:t>
            </a:r>
          </a:p>
          <a:p>
            <a:pPr lvl="1"/>
            <a:r>
              <a:rPr lang="en-US" dirty="0" smtClean="0"/>
              <a:t>1 = minor</a:t>
            </a:r>
          </a:p>
          <a:p>
            <a:pPr lvl="1"/>
            <a:r>
              <a:rPr lang="en-US" dirty="0" smtClean="0"/>
              <a:t>0 = none</a:t>
            </a:r>
          </a:p>
          <a:p>
            <a:pPr lvl="1">
              <a:buFont typeface="Monotype Sorts" pitchFamily="2" charset="2"/>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smtClean="0">
                <a:latin typeface="+mn-lt"/>
              </a:rPr>
              <a:t>Storage-Chemicals</a:t>
            </a:r>
          </a:p>
        </p:txBody>
      </p:sp>
      <p:sp>
        <p:nvSpPr>
          <p:cNvPr id="10243" name="Rectangle 1027"/>
          <p:cNvSpPr>
            <a:spLocks noGrp="1" noChangeArrowheads="1"/>
          </p:cNvSpPr>
          <p:nvPr>
            <p:ph type="body" idx="1"/>
          </p:nvPr>
        </p:nvSpPr>
        <p:spPr>
          <a:xfrm>
            <a:off x="914400" y="1676400"/>
            <a:ext cx="7467600" cy="3124200"/>
          </a:xfrm>
        </p:spPr>
        <p:txBody>
          <a:bodyPr/>
          <a:lstStyle/>
          <a:p>
            <a:pPr>
              <a:lnSpc>
                <a:spcPct val="90000"/>
              </a:lnSpc>
              <a:buFontTx/>
              <a:buChar char="•"/>
            </a:pPr>
            <a:r>
              <a:rPr lang="en-US" dirty="0" smtClean="0"/>
              <a:t>Formalin, xylene, and alcohol are to be stored in a flammable liquid safety cabinet when not in use.</a:t>
            </a:r>
          </a:p>
          <a:p>
            <a:pPr>
              <a:lnSpc>
                <a:spcPct val="90000"/>
              </a:lnSpc>
              <a:buFontTx/>
              <a:buChar char="•"/>
            </a:pPr>
            <a:endParaRPr lang="en-US" dirty="0" smtClean="0"/>
          </a:p>
          <a:p>
            <a:pPr>
              <a:lnSpc>
                <a:spcPct val="90000"/>
              </a:lnSpc>
              <a:buFontTx/>
              <a:buChar char="•"/>
            </a:pPr>
            <a:r>
              <a:rPr lang="en-US" dirty="0" smtClean="0"/>
              <a:t>Excess chemicals are stored in the hazardous waste storage room.</a:t>
            </a:r>
          </a:p>
        </p:txBody>
      </p:sp>
    </p:spTree>
  </p:cSld>
  <p:clrMapOvr>
    <a:masterClrMapping/>
  </p:clrMapOvr>
  <p:transition advTm="1000">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4800600" cy="1066800"/>
          </a:xfrm>
          <a:noFill/>
        </p:spPr>
        <p:txBody>
          <a:bodyPr/>
          <a:lstStyle/>
          <a:p>
            <a:r>
              <a:rPr lang="en-US" sz="3600" b="0" dirty="0" smtClean="0">
                <a:latin typeface="+mn-lt"/>
              </a:rPr>
              <a:t>Formaldehyde facts:</a:t>
            </a:r>
          </a:p>
        </p:txBody>
      </p:sp>
      <p:sp>
        <p:nvSpPr>
          <p:cNvPr id="11267" name="Rectangle 1027"/>
          <p:cNvSpPr>
            <a:spLocks noGrp="1" noChangeArrowheads="1"/>
          </p:cNvSpPr>
          <p:nvPr>
            <p:ph type="body" idx="1"/>
          </p:nvPr>
        </p:nvSpPr>
        <p:spPr>
          <a:xfrm>
            <a:off x="838200" y="1447800"/>
            <a:ext cx="7086600" cy="4114800"/>
          </a:xfrm>
          <a:noFill/>
        </p:spPr>
        <p:txBody>
          <a:bodyPr/>
          <a:lstStyle/>
          <a:p>
            <a:pPr>
              <a:lnSpc>
                <a:spcPct val="90000"/>
              </a:lnSpc>
              <a:buFontTx/>
              <a:buChar char="•"/>
            </a:pPr>
            <a:r>
              <a:rPr lang="en-US" sz="2400" dirty="0" smtClean="0"/>
              <a:t>Formalin is a colorless, aqueous solution containing not less than 37% of formaldehyde. </a:t>
            </a:r>
          </a:p>
          <a:p>
            <a:pPr>
              <a:lnSpc>
                <a:spcPct val="90000"/>
              </a:lnSpc>
              <a:buFontTx/>
              <a:buChar char="•"/>
            </a:pPr>
            <a:r>
              <a:rPr lang="en-US" sz="2400" dirty="0" smtClean="0"/>
              <a:t>Formaldehyde &amp; formalin should be stored in tightly closed containers at room temperature.</a:t>
            </a:r>
          </a:p>
          <a:p>
            <a:pPr>
              <a:lnSpc>
                <a:spcPct val="90000"/>
              </a:lnSpc>
              <a:buFontTx/>
              <a:buChar char="•"/>
            </a:pPr>
            <a:r>
              <a:rPr lang="en-US" sz="2400" dirty="0" smtClean="0"/>
              <a:t>Most formalin used in the laboratory is a 10% formaldehyde which contains methanol.</a:t>
            </a:r>
          </a:p>
          <a:p>
            <a:pPr lvl="1">
              <a:lnSpc>
                <a:spcPct val="90000"/>
              </a:lnSpc>
            </a:pPr>
            <a:r>
              <a:rPr lang="en-US" sz="2400" dirty="0" smtClean="0"/>
              <a:t>PEL (Permissible Exposure Limit) is 0.75 ppm/8hr day</a:t>
            </a:r>
          </a:p>
          <a:p>
            <a:pPr lvl="1">
              <a:lnSpc>
                <a:spcPct val="90000"/>
              </a:lnSpc>
            </a:pPr>
            <a:r>
              <a:rPr lang="en-US" sz="2400" dirty="0" smtClean="0"/>
              <a:t>STEL(Short-Term Exposure Limit) is 2.0 ppm</a:t>
            </a:r>
          </a:p>
          <a:p>
            <a:pPr lvl="1">
              <a:lnSpc>
                <a:spcPct val="90000"/>
              </a:lnSpc>
            </a:pPr>
            <a:r>
              <a:rPr lang="en-US" sz="2400" dirty="0" smtClean="0"/>
              <a:t>NFPA Rating:  </a:t>
            </a:r>
            <a:r>
              <a:rPr lang="en-US" sz="2400" dirty="0" smtClean="0">
                <a:solidFill>
                  <a:srgbClr val="0000FF"/>
                </a:solidFill>
              </a:rPr>
              <a:t>Health 2</a:t>
            </a:r>
            <a:r>
              <a:rPr lang="en-US" sz="2400" dirty="0" smtClean="0"/>
              <a:t>, </a:t>
            </a:r>
            <a:r>
              <a:rPr lang="en-US" sz="2400" dirty="0" smtClean="0">
                <a:solidFill>
                  <a:srgbClr val="FF0000"/>
                </a:solidFill>
              </a:rPr>
              <a:t>Fire 2</a:t>
            </a:r>
            <a:r>
              <a:rPr lang="en-US" sz="2400" dirty="0" smtClean="0"/>
              <a:t>, </a:t>
            </a:r>
            <a:r>
              <a:rPr lang="en-US" sz="2400" dirty="0" smtClean="0">
                <a:solidFill>
                  <a:srgbClr val="CCCC00"/>
                </a:solidFill>
              </a:rPr>
              <a:t>Reactivity  0</a:t>
            </a:r>
          </a:p>
          <a:p>
            <a:pPr>
              <a:lnSpc>
                <a:spcPct val="90000"/>
              </a:lnSpc>
              <a:buFontTx/>
              <a:buChar char="•"/>
            </a:pPr>
            <a:r>
              <a:rPr lang="en-US" sz="2400" dirty="0" smtClean="0"/>
              <a:t>Probable carcinogen (mainly nasopharyngeal cancers)</a:t>
            </a:r>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2554</TotalTime>
  <Words>3025</Words>
  <Application>Microsoft Office PowerPoint</Application>
  <PresentationFormat>On-screen Show (4:3)</PresentationFormat>
  <Paragraphs>348</Paragraphs>
  <Slides>44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Arial Narrow</vt:lpstr>
      <vt:lpstr>Monotype Sorts</vt:lpstr>
      <vt:lpstr>Times New Roman</vt:lpstr>
      <vt:lpstr>Default Design</vt:lpstr>
      <vt:lpstr>Histology &amp; Cytology  Chemical In-service:</vt:lpstr>
      <vt:lpstr>In-service Objectives</vt:lpstr>
      <vt:lpstr>SDS  -  What is it?</vt:lpstr>
      <vt:lpstr>Safety Data Sheets (continued)</vt:lpstr>
      <vt:lpstr>SDS-How to obtain</vt:lpstr>
      <vt:lpstr>NFPA Color-Coded Diamond</vt:lpstr>
      <vt:lpstr>NFPA Chemical Hazard Label</vt:lpstr>
      <vt:lpstr>Storage-Chemicals</vt:lpstr>
      <vt:lpstr>Formaldehyde facts:</vt:lpstr>
      <vt:lpstr> Formaldehyde:      Signs and Symptoms of Exposure</vt:lpstr>
      <vt:lpstr>Xylene</vt:lpstr>
      <vt:lpstr>Xylene Health Hazards:</vt:lpstr>
      <vt:lpstr>Alcohol - Methanol, Ethanol, Isopropanol facts:</vt:lpstr>
      <vt:lpstr>Alcohol Health Hazards:</vt:lpstr>
      <vt:lpstr>Limiting exposure to chemicals:</vt:lpstr>
      <vt:lpstr>Limiting Exposure-Work Practices</vt:lpstr>
      <vt:lpstr>Limiting Exposure-Housekeeping</vt:lpstr>
      <vt:lpstr>Hazardous Waste-Definition</vt:lpstr>
      <vt:lpstr>Chemical Disposal</vt:lpstr>
      <vt:lpstr>Chemical Waste – Storage Area</vt:lpstr>
      <vt:lpstr>Chemical Waste Definitions and Disposal</vt:lpstr>
      <vt:lpstr>Histology Hazardous Waste:  Generate, Collect and Transfer</vt:lpstr>
      <vt:lpstr>PowerPoint Presentation</vt:lpstr>
      <vt:lpstr> Employee Responsibility  Handling and Storage</vt:lpstr>
      <vt:lpstr>Hazardous Waste Storage Drum</vt:lpstr>
      <vt:lpstr>Flammable Storage Room - PPE</vt:lpstr>
      <vt:lpstr>Non-Hazardous Waste Storage Drum</vt:lpstr>
      <vt:lpstr>Discarding Waste</vt:lpstr>
      <vt:lpstr>Chemical Waste Disposal Containers</vt:lpstr>
      <vt:lpstr>Solid Mercury Waste Containers</vt:lpstr>
      <vt:lpstr>Trace Metal Container</vt:lpstr>
      <vt:lpstr>Hazardous Waste Storage –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Richardson, Patti R.</cp:lastModifiedBy>
  <cp:revision>180</cp:revision>
  <cp:lastPrinted>2002-07-30T12:17:10Z</cp:lastPrinted>
  <dcterms:created xsi:type="dcterms:W3CDTF">2002-07-29T12:40:43Z</dcterms:created>
  <dcterms:modified xsi:type="dcterms:W3CDTF">2014-11-24T19:43:37Z</dcterms:modified>
</cp:coreProperties>
</file>