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65" r:id="rId3"/>
    <p:sldId id="282" r:id="rId4"/>
    <p:sldId id="283" r:id="rId5"/>
    <p:sldId id="284" r:id="rId6"/>
    <p:sldId id="279" r:id="rId7"/>
    <p:sldId id="278" r:id="rId8"/>
    <p:sldId id="276" r:id="rId9"/>
    <p:sldId id="266" r:id="rId10"/>
    <p:sldId id="267" r:id="rId11"/>
    <p:sldId id="257" r:id="rId12"/>
    <p:sldId id="258" r:id="rId13"/>
    <p:sldId id="260" r:id="rId14"/>
    <p:sldId id="261" r:id="rId15"/>
    <p:sldId id="263" r:id="rId16"/>
    <p:sldId id="275" r:id="rId17"/>
    <p:sldId id="268" r:id="rId18"/>
    <p:sldId id="285" r:id="rId19"/>
    <p:sldId id="269" r:id="rId20"/>
    <p:sldId id="287" r:id="rId21"/>
    <p:sldId id="281" r:id="rId22"/>
    <p:sldId id="304" r:id="rId23"/>
    <p:sldId id="306" r:id="rId24"/>
    <p:sldId id="305" r:id="rId25"/>
    <p:sldId id="288" r:id="rId26"/>
    <p:sldId id="310" r:id="rId27"/>
    <p:sldId id="290" r:id="rId28"/>
    <p:sldId id="307" r:id="rId29"/>
    <p:sldId id="289" r:id="rId30"/>
    <p:sldId id="291" r:id="rId31"/>
    <p:sldId id="292" r:id="rId32"/>
    <p:sldId id="302" r:id="rId33"/>
    <p:sldId id="280" r:id="rId34"/>
    <p:sldId id="303" r:id="rId35"/>
    <p:sldId id="293" r:id="rId36"/>
    <p:sldId id="270" r:id="rId37"/>
    <p:sldId id="271" r:id="rId38"/>
    <p:sldId id="272" r:id="rId39"/>
    <p:sldId id="296" r:id="rId40"/>
    <p:sldId id="273" r:id="rId41"/>
    <p:sldId id="286" r:id="rId42"/>
    <p:sldId id="297" r:id="rId43"/>
    <p:sldId id="274" r:id="rId44"/>
    <p:sldId id="277" r:id="rId45"/>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00FF"/>
    <a:srgbClr val="FFFF00"/>
    <a:srgbClr val="FF0000"/>
    <a:srgbClr val="003399"/>
    <a:srgbClr val="336699"/>
    <a:srgbClr val="0099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52" autoAdjust="0"/>
    <p:restoredTop sz="89494" autoAdjust="0"/>
  </p:normalViewPr>
  <p:slideViewPr>
    <p:cSldViewPr>
      <p:cViewPr varScale="1">
        <p:scale>
          <a:sx n="88" d="100"/>
          <a:sy n="88" d="100"/>
        </p:scale>
        <p:origin x="123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11/24/2014</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11/24/2014</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11/24/2014</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44</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smtClean="0">
                <a:latin typeface="+mn-lt"/>
              </a:rPr>
              <a:t>Histology &amp;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1905000" cy="1143000"/>
          </a:xfrm>
          <a:noFill/>
        </p:spPr>
        <p:txBody>
          <a:bodyPr/>
          <a:lstStyle/>
          <a:p>
            <a:r>
              <a:rPr lang="en-US" sz="3600" b="0" dirty="0" smtClean="0">
                <a:latin typeface="+mn-lt"/>
              </a:rPr>
              <a:t>Xylene</a:t>
            </a:r>
          </a:p>
        </p:txBody>
      </p:sp>
      <p:sp>
        <p:nvSpPr>
          <p:cNvPr id="13315" name="Rectangle 3"/>
          <p:cNvSpPr>
            <a:spLocks noGrp="1" noChangeArrowheads="1"/>
          </p:cNvSpPr>
          <p:nvPr>
            <p:ph type="body" idx="1"/>
          </p:nvPr>
        </p:nvSpPr>
        <p:spPr>
          <a:xfrm>
            <a:off x="838200" y="1447800"/>
            <a:ext cx="7162800" cy="37338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p>
          <a:p>
            <a:endParaRPr lang="en-US" sz="2400" dirty="0" smtClean="0"/>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p:txBody>
      </p:sp>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Alcohol - Methanol, Ethanol, Isopropanol facts:</a:t>
            </a:r>
          </a:p>
        </p:txBody>
      </p:sp>
      <p:sp>
        <p:nvSpPr>
          <p:cNvPr id="15363" name="Rectangle 3"/>
          <p:cNvSpPr>
            <a:spLocks noGrp="1" noChangeArrowheads="1"/>
          </p:cNvSpPr>
          <p:nvPr>
            <p:ph type="body" idx="1"/>
          </p:nvPr>
        </p:nvSpPr>
        <p:spPr>
          <a:xfrm>
            <a:off x="990600" y="1981200"/>
            <a:ext cx="6096000" cy="1524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1000ppm/8hr day</a:t>
            </a:r>
          </a:p>
          <a:p>
            <a:pPr lvl="1">
              <a:lnSpc>
                <a:spcPct val="90000"/>
              </a:lnSpc>
            </a:pPr>
            <a:r>
              <a:rPr lang="en-US" sz="2400" dirty="0" smtClean="0"/>
              <a:t>NFPA Rating:  </a:t>
            </a:r>
            <a:r>
              <a:rPr lang="en-US" sz="2400" dirty="0" smtClean="0">
                <a:solidFill>
                  <a:srgbClr val="0000FF"/>
                </a:solidFill>
              </a:rPr>
              <a:t>Health 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p:txBody>
      </p:sp>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and eye protection and apron (where splashing is possible) </a:t>
            </a:r>
          </a:p>
          <a:p>
            <a:pPr>
              <a:buFontTx/>
              <a:buChar char="•"/>
            </a:pPr>
            <a:r>
              <a:rPr lang="en-US" sz="2400" dirty="0" smtClean="0"/>
              <a:t>Know safe spill cleanup procedures:</a:t>
            </a:r>
          </a:p>
          <a:p>
            <a:pPr lvl="1">
              <a:buFontTx/>
              <a:buChar char="•"/>
            </a:pPr>
            <a:r>
              <a:rPr lang="en-US" sz="2200" dirty="0" smtClean="0"/>
              <a:t>C360: Spill Cleanup Procedure </a:t>
            </a:r>
          </a:p>
          <a:p>
            <a:pPr lvl="1">
              <a:buFontTx/>
              <a:buChar char="•"/>
            </a:pPr>
            <a:r>
              <a:rPr lang="en-US" sz="2200" dirty="0" smtClean="0"/>
              <a:t>Posted by spill kits in histology processor room, cytology hood room and at the MOHS clinic by the #2 cryostat.</a:t>
            </a:r>
          </a:p>
          <a:p>
            <a:pPr lvl="1">
              <a:buFontTx/>
              <a:buChar char="•"/>
            </a:pPr>
            <a:r>
              <a:rPr lang="en-US" sz="2200" dirty="0" smtClean="0"/>
              <a:t>Spill kits are checked quarterly for expiration date during the safety audit.</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1148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dirty="0" smtClean="0"/>
              <a:t>Keep workspaces 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048000"/>
          </a:xfrm>
        </p:spPr>
        <p:txBody>
          <a:bodyPr/>
          <a:lstStyle/>
          <a:p>
            <a:pPr>
              <a:buFontTx/>
              <a:buChar char="•"/>
            </a:pPr>
            <a:r>
              <a:rPr lang="en-US" sz="2400" dirty="0" smtClean="0"/>
              <a:t>Recycling of 10% formalin, xylene and alcohol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emptied into the permanent waste containers.</a:t>
            </a:r>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room for disposal.  Follow the “Chemical Waste Definitions and Disposal” chart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Liquid-Non hazardous thimersol Waste</a:t>
            </a:r>
          </a:p>
          <a:p>
            <a:pPr lvl="1"/>
            <a:r>
              <a:rPr lang="en-US" sz="2400" dirty="0" smtClean="0"/>
              <a:t>Solid Mercury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2263256659"/>
              </p:ext>
            </p:extLst>
          </p:nvPr>
        </p:nvGraphicFramePr>
        <p:xfrm>
          <a:off x="228600" y="838200"/>
          <a:ext cx="8686800" cy="5971922"/>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chemeClr val="tx2"/>
                          </a:solidFill>
                          <a:effectLst/>
                          <a:latin typeface="Arial" charset="0"/>
                          <a:cs typeface="Times New Roman" pitchFamily="18" charset="0"/>
                        </a:rPr>
                        <a:t>Red and white hazardous waste label and includes:</a:t>
                      </a:r>
                    </a:p>
                    <a:p>
                      <a:pPr marL="342900" marR="0" lvl="2" indent="0" algn="ctr" defTabSz="914400" rtl="0" eaLnBrk="0" fontAlgn="base" latinLnBrk="0" hangingPunct="0">
                        <a:lnSpc>
                          <a:spcPct val="100000"/>
                        </a:lnSpc>
                        <a:spcBef>
                          <a:spcPct val="20000"/>
                        </a:spcBef>
                        <a:spcAft>
                          <a:spcPct val="0"/>
                        </a:spcAft>
                        <a:buClr>
                          <a:schemeClr val="hlink"/>
                        </a:buClr>
                        <a:buSzPct val="65000"/>
                        <a:buFont typeface="Monotype Sorts" pitchFamily="2" charset="2"/>
                        <a:buNone/>
                        <a:tabLst>
                          <a:tab pos="177800" algn="l"/>
                          <a:tab pos="228600" algn="l"/>
                        </a:tabLst>
                      </a:pPr>
                      <a:r>
                        <a:rPr kumimoji="1" lang="en-US" sz="1200" b="0" i="0" u="none" strike="noStrike" cap="none" normalizeH="0" baseline="0" dirty="0" smtClean="0">
                          <a:ln>
                            <a:noFill/>
                          </a:ln>
                          <a:solidFill>
                            <a:schemeClr val="tx2"/>
                          </a:solidFill>
                          <a:effectLst/>
                          <a:latin typeface="Arial" charset="0"/>
                          <a:cs typeface="Times New Roman" pitchFamily="18" charset="0"/>
                        </a:rPr>
                        <a:t>Description of the waste and the date that the drum is put into service (date that hazardous waste is first added to the drum) 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Chemistry Electro-phoresis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55 gallon drum labeled Non-hazardous  waste – Mercury label (Thimersol)</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 Disposal container.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1152749805"/>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Red flammable container located under the hood.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Red 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835727545"/>
              </p:ext>
            </p:extLst>
          </p:nvPr>
        </p:nvGraphicFramePr>
        <p:xfrm>
          <a:off x="316201" y="2209800"/>
          <a:ext cx="8450263" cy="3392172"/>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Auto-Stainer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barrel</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barrel</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waste barrels are located in the flammable storage room –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Document the volume (in gallons) of waste that is being disposed.</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381000"/>
            <a:ext cx="7848600" cy="1143000"/>
          </a:xfrm>
        </p:spPr>
        <p:txBody>
          <a:bodyPr/>
          <a:lstStyle/>
          <a:p>
            <a:r>
              <a:rPr lang="en-US" sz="3600" b="0" dirty="0" smtClean="0">
                <a:latin typeface="+mn-lt"/>
              </a:rPr>
              <a:t>Hazardous Waste Storage Drum</a:t>
            </a:r>
          </a:p>
        </p:txBody>
      </p:sp>
      <p:sp>
        <p:nvSpPr>
          <p:cNvPr id="27651" name="Rectangle 3"/>
          <p:cNvSpPr>
            <a:spLocks noGrp="1" noChangeArrowheads="1"/>
          </p:cNvSpPr>
          <p:nvPr>
            <p:ph type="body" idx="1"/>
          </p:nvPr>
        </p:nvSpPr>
        <p:spPr>
          <a:xfrm>
            <a:off x="533400" y="1295400"/>
            <a:ext cx="7772400" cy="4419600"/>
          </a:xfrm>
        </p:spPr>
        <p:txBody>
          <a:bodyPr/>
          <a:lstStyle/>
          <a:p>
            <a:r>
              <a:rPr lang="en-US" sz="2400" dirty="0" smtClean="0"/>
              <a:t>For </a:t>
            </a:r>
            <a:r>
              <a:rPr lang="en-US" sz="2400" u="sng" dirty="0" smtClean="0"/>
              <a:t>hazardous</a:t>
            </a:r>
            <a:r>
              <a:rPr lang="en-US" sz="2400" dirty="0" smtClean="0"/>
              <a:t> waste</a:t>
            </a:r>
          </a:p>
          <a:p>
            <a:pPr lvl="1"/>
            <a:r>
              <a:rPr lang="en-US" sz="2000" dirty="0" smtClean="0"/>
              <a:t>Labeled with a red and white hazardous waste label and includes:</a:t>
            </a:r>
          </a:p>
          <a:p>
            <a:pPr lvl="2"/>
            <a:r>
              <a:rPr lang="en-US" sz="2000" dirty="0" smtClean="0"/>
              <a:t>Description of the waste and the date that the drum is put into service (date that hazardous waste is first added to the drum)</a:t>
            </a:r>
          </a:p>
          <a:p>
            <a:pPr lvl="1"/>
            <a:r>
              <a:rPr lang="en-US" sz="2000" dirty="0" smtClean="0"/>
              <a:t>Hazardous waste drum </a:t>
            </a:r>
            <a:r>
              <a:rPr lang="en-US" sz="2000" b="1" u="sng" dirty="0" smtClean="0"/>
              <a:t>must be clamped</a:t>
            </a:r>
            <a:r>
              <a:rPr lang="en-US" sz="2000" dirty="0" smtClean="0"/>
              <a:t> with the grounding wire (flammable liquids</a:t>
            </a:r>
            <a:r>
              <a:rPr lang="en-US" sz="2200" dirty="0" smtClean="0"/>
              <a:t>)</a:t>
            </a:r>
          </a:p>
          <a:p>
            <a:pPr lvl="1"/>
            <a:r>
              <a:rPr lang="en-US" sz="2000" dirty="0" smtClean="0"/>
              <a:t>Record the amount of chemical discarded in the hazardous waste drum in the “Hazardous Waste Procedure and Log Book” under the </a:t>
            </a:r>
            <a:r>
              <a:rPr lang="en-US" sz="2000" u="sng" dirty="0" smtClean="0"/>
              <a:t>Hazardous</a:t>
            </a:r>
            <a:r>
              <a:rPr lang="en-US" sz="2000" dirty="0" smtClean="0"/>
              <a:t> waste tab.</a:t>
            </a:r>
            <a:endParaRPr lang="en-US" sz="2000" b="1" dirty="0" smtClean="0"/>
          </a:p>
          <a:p>
            <a:pPr lvl="2"/>
            <a:r>
              <a:rPr lang="en-US" sz="1800" b="1" dirty="0" smtClean="0"/>
              <a:t>Record the amount dumped into the drum in gallons</a:t>
            </a:r>
          </a:p>
        </p:txBody>
      </p:sp>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5271" y="533400"/>
            <a:ext cx="6096000" cy="1143000"/>
          </a:xfrm>
        </p:spPr>
        <p:txBody>
          <a:bodyPr/>
          <a:lstStyle/>
          <a:p>
            <a:r>
              <a:rPr lang="en-US" sz="3600" b="0" dirty="0" smtClean="0">
                <a:latin typeface="+mn-lt"/>
              </a:rPr>
              <a:t>Flammable Storage Room - PPE</a:t>
            </a:r>
            <a:endParaRPr lang="en-US" sz="3600" b="0" dirty="0">
              <a:latin typeface="+mn-lt"/>
            </a:endParaRPr>
          </a:p>
        </p:txBody>
      </p:sp>
      <p:pic>
        <p:nvPicPr>
          <p:cNvPr id="4" name="Table Placeholder 3"/>
          <p:cNvPicPr>
            <a:picLocks noGrp="1" noChangeAspect="1"/>
          </p:cNvPicPr>
          <p:nvPr>
            <p:ph sz="half" idx="1"/>
          </p:nvPr>
        </p:nvPicPr>
        <p:blipFill>
          <a:blip r:embed="rId2"/>
          <a:stretch>
            <a:fillRect/>
          </a:stretch>
        </p:blipFill>
        <p:spPr>
          <a:xfrm>
            <a:off x="1387928" y="1981200"/>
            <a:ext cx="2971800" cy="3978639"/>
          </a:xfrm>
          <a:prstGeom prst="rect">
            <a:avLst/>
          </a:prstGeom>
        </p:spPr>
      </p:pic>
      <p:sp>
        <p:nvSpPr>
          <p:cNvPr id="5" name="Content Placeholder 4"/>
          <p:cNvSpPr>
            <a:spLocks noGrp="1"/>
          </p:cNvSpPr>
          <p:nvPr>
            <p:ph sz="half" idx="2"/>
          </p:nvPr>
        </p:nvSpPr>
        <p:spPr>
          <a:xfrm>
            <a:off x="4724400" y="1981200"/>
            <a:ext cx="2971800" cy="4114800"/>
          </a:xfrm>
        </p:spPr>
        <p:txBody>
          <a:bodyPr/>
          <a:lstStyle/>
          <a:p>
            <a:r>
              <a:rPr lang="en-US" dirty="0" smtClean="0"/>
              <a:t>   </a:t>
            </a:r>
            <a:r>
              <a:rPr lang="en-US" sz="2400" dirty="0" smtClean="0"/>
              <a:t>A chemical resistant apron and mask are available for use in the Flammable Storage Room when disposing chemicals</a:t>
            </a:r>
            <a:r>
              <a:rPr lang="en-US" dirty="0" smtClean="0"/>
              <a:t>.</a:t>
            </a:r>
            <a:endParaRPr lang="en-US" dirty="0"/>
          </a:p>
        </p:txBody>
      </p:sp>
    </p:spTree>
    <p:extLst>
      <p:ext uri="{BB962C8B-B14F-4D97-AF65-F5344CB8AC3E}">
        <p14:creationId xmlns:p14="http://schemas.microsoft.com/office/powerpoint/2010/main" val="520569321"/>
      </p:ext>
    </p:extLst>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762000" y="533400"/>
            <a:ext cx="6477000" cy="1143000"/>
          </a:xfrm>
        </p:spPr>
        <p:txBody>
          <a:bodyPr/>
          <a:lstStyle/>
          <a:p>
            <a:pPr algn="ctr"/>
            <a:r>
              <a:rPr lang="en-US" sz="3600" b="0" dirty="0" smtClean="0">
                <a:latin typeface="+mn-lt"/>
              </a:rPr>
              <a:t>Non-Hazardous Waste Storage Drum</a:t>
            </a:r>
          </a:p>
        </p:txBody>
      </p:sp>
      <p:sp>
        <p:nvSpPr>
          <p:cNvPr id="28675" name="Rectangle 1027"/>
          <p:cNvSpPr>
            <a:spLocks noGrp="1" noChangeArrowheads="1"/>
          </p:cNvSpPr>
          <p:nvPr>
            <p:ph type="body" idx="1"/>
          </p:nvPr>
        </p:nvSpPr>
        <p:spPr>
          <a:xfrm>
            <a:off x="228600" y="2057400"/>
            <a:ext cx="8610600" cy="4495800"/>
          </a:xfrm>
        </p:spPr>
        <p:txBody>
          <a:bodyPr/>
          <a:lstStyle/>
          <a:p>
            <a:pPr>
              <a:lnSpc>
                <a:spcPct val="90000"/>
              </a:lnSpc>
            </a:pPr>
            <a:r>
              <a:rPr lang="en-US" sz="2400" dirty="0" smtClean="0">
                <a:solidFill>
                  <a:schemeClr val="accent4"/>
                </a:solidFill>
              </a:rPr>
              <a:t>55 gallon drum for  Non-Hazardous waste:</a:t>
            </a:r>
          </a:p>
          <a:p>
            <a:pPr lvl="1">
              <a:lnSpc>
                <a:spcPct val="90000"/>
              </a:lnSpc>
            </a:pPr>
            <a:r>
              <a:rPr lang="en-US" sz="2200" dirty="0" smtClean="0">
                <a:solidFill>
                  <a:schemeClr val="accent4"/>
                </a:solidFill>
              </a:rPr>
              <a:t>	Mercury (</a:t>
            </a:r>
            <a:r>
              <a:rPr lang="en-US" sz="2200" dirty="0" err="1" smtClean="0">
                <a:solidFill>
                  <a:schemeClr val="accent4"/>
                </a:solidFill>
              </a:rPr>
              <a:t>Thimersol</a:t>
            </a:r>
            <a:r>
              <a:rPr lang="en-US" sz="2200" dirty="0" smtClean="0">
                <a:solidFill>
                  <a:schemeClr val="accent4"/>
                </a:solidFill>
              </a:rPr>
              <a:t>)</a:t>
            </a:r>
          </a:p>
          <a:p>
            <a:pPr marL="457200" lvl="1" indent="0">
              <a:lnSpc>
                <a:spcPct val="90000"/>
              </a:lnSpc>
              <a:buNone/>
            </a:pPr>
            <a:endParaRPr lang="en-US" sz="2200" dirty="0" smtClean="0">
              <a:solidFill>
                <a:schemeClr val="accent4"/>
              </a:solidFill>
            </a:endParaRPr>
          </a:p>
          <a:p>
            <a:pPr>
              <a:lnSpc>
                <a:spcPct val="90000"/>
              </a:lnSpc>
            </a:pPr>
            <a:r>
              <a:rPr lang="en-US" sz="2400" dirty="0" smtClean="0">
                <a:solidFill>
                  <a:schemeClr val="accent4"/>
                </a:solidFill>
              </a:rPr>
              <a:t>Label with a Non-Hazardous mercury waste label and include:</a:t>
            </a:r>
          </a:p>
          <a:p>
            <a:pPr lvl="1">
              <a:lnSpc>
                <a:spcPct val="90000"/>
              </a:lnSpc>
            </a:pPr>
            <a:r>
              <a:rPr lang="en-US" sz="2400" dirty="0" smtClean="0">
                <a:solidFill>
                  <a:schemeClr val="accent4"/>
                </a:solidFill>
              </a:rPr>
              <a:t>Date the drum is put into use.</a:t>
            </a:r>
          </a:p>
          <a:p>
            <a:pPr lvl="1">
              <a:lnSpc>
                <a:spcPct val="90000"/>
              </a:lnSpc>
            </a:pPr>
            <a:r>
              <a:rPr lang="en-US" sz="2400" dirty="0" smtClean="0">
                <a:solidFill>
                  <a:schemeClr val="accent4"/>
                </a:solidFill>
              </a:rPr>
              <a:t>The barrel will be labeled by Clean Harbors with the appropriate Waste Label.</a:t>
            </a:r>
          </a:p>
          <a:p>
            <a:pPr lvl="1">
              <a:lnSpc>
                <a:spcPct val="90000"/>
              </a:lnSpc>
            </a:pPr>
            <a:r>
              <a:rPr lang="en-US" sz="2400" dirty="0" smtClean="0">
                <a:solidFill>
                  <a:schemeClr val="accent4"/>
                </a:solidFill>
              </a:rPr>
              <a:t>Clean Harbors </a:t>
            </a:r>
            <a:r>
              <a:rPr lang="en-US" sz="2400" u="sng" dirty="0" smtClean="0">
                <a:solidFill>
                  <a:schemeClr val="accent4"/>
                </a:solidFill>
              </a:rPr>
              <a:t>only</a:t>
            </a:r>
            <a:r>
              <a:rPr lang="en-US" sz="2400" dirty="0" smtClean="0">
                <a:solidFill>
                  <a:schemeClr val="accent4"/>
                </a:solidFill>
              </a:rPr>
              <a:t>, is authorized to add mercury waste to the drum.</a:t>
            </a:r>
          </a:p>
          <a:p>
            <a:pPr lvl="1">
              <a:lnSpc>
                <a:spcPct val="90000"/>
              </a:lnSpc>
            </a:pPr>
            <a:r>
              <a:rPr lang="en-US" sz="2400" dirty="0" smtClean="0">
                <a:solidFill>
                  <a:schemeClr val="accent4"/>
                </a:solidFill>
              </a:rPr>
              <a:t>Clean Harbors checks the levels of the drum weekly and does not keep a log for this drum.</a:t>
            </a:r>
          </a:p>
          <a:p>
            <a:pPr>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143000"/>
          </a:xfrm>
        </p:spPr>
        <p:txBody>
          <a:bodyPr/>
          <a:lstStyle/>
          <a:p>
            <a:r>
              <a:rPr lang="en-US" sz="3600" b="0" dirty="0" smtClean="0">
                <a:latin typeface="+mn-lt"/>
              </a:rPr>
              <a:t>Discarding Waste</a:t>
            </a:r>
            <a:endParaRPr lang="en-US" sz="3600" b="0" dirty="0">
              <a:latin typeface="+mn-lt"/>
            </a:endParaRPr>
          </a:p>
        </p:txBody>
      </p:sp>
      <p:sp>
        <p:nvSpPr>
          <p:cNvPr id="3" name="Content Placeholder 2"/>
          <p:cNvSpPr>
            <a:spLocks noGrp="1"/>
          </p:cNvSpPr>
          <p:nvPr>
            <p:ph idx="1"/>
          </p:nvPr>
        </p:nvSpPr>
        <p:spPr>
          <a:xfrm>
            <a:off x="533400" y="1524000"/>
            <a:ext cx="8382000" cy="4267200"/>
          </a:xfrm>
        </p:spPr>
        <p:txBody>
          <a:bodyPr/>
          <a:lstStyle/>
          <a:p>
            <a:pPr>
              <a:buFont typeface="Arial" pitchFamily="34" charset="0"/>
              <a:buChar char="•"/>
            </a:pPr>
            <a:r>
              <a:rPr lang="en-US" sz="2400" dirty="0" smtClean="0"/>
              <a:t>Double check to verify that the amount to be added to drum does not exceed its capacity.</a:t>
            </a:r>
          </a:p>
          <a:p>
            <a:pPr>
              <a:lnSpc>
                <a:spcPct val="90000"/>
              </a:lnSpc>
              <a:buFontTx/>
              <a:buChar char="•"/>
            </a:pPr>
            <a:r>
              <a:rPr lang="en-US" sz="2400" dirty="0" smtClean="0"/>
              <a:t>Remove cap from drum and attach the appropriate funnel</a:t>
            </a:r>
          </a:p>
          <a:p>
            <a:pPr lvl="1">
              <a:lnSpc>
                <a:spcPct val="90000"/>
              </a:lnSpc>
            </a:pPr>
            <a:r>
              <a:rPr lang="en-US" sz="2400" dirty="0" smtClean="0"/>
              <a:t>yellow for hazardous waste</a:t>
            </a:r>
          </a:p>
          <a:p>
            <a:pPr lvl="1">
              <a:lnSpc>
                <a:spcPct val="90000"/>
              </a:lnSpc>
            </a:pPr>
            <a:r>
              <a:rPr lang="en-US" sz="2400" dirty="0" smtClean="0"/>
              <a:t>Black with red cover for Non-Hazardous waste –Mercury (Thimersol)</a:t>
            </a:r>
          </a:p>
          <a:p>
            <a:pPr>
              <a:buFont typeface="Arial" pitchFamily="34" charset="0"/>
              <a:buChar char="•"/>
            </a:pPr>
            <a:r>
              <a:rPr lang="en-US" sz="2400" dirty="0" smtClean="0"/>
              <a:t>Dispose of chemicals by pouring slowly so as to not splash.</a:t>
            </a:r>
          </a:p>
          <a:p>
            <a:pPr>
              <a:buFont typeface="Arial" pitchFamily="34" charset="0"/>
              <a:buChar char="•"/>
            </a:pPr>
            <a:r>
              <a:rPr lang="en-US" sz="2400" dirty="0" smtClean="0"/>
              <a:t>Remove funnel and screw lid back on. </a:t>
            </a:r>
          </a:p>
          <a:p>
            <a:pPr>
              <a:buFont typeface="Arial" pitchFamily="34" charset="0"/>
              <a:buChar char="•"/>
            </a:pPr>
            <a:r>
              <a:rPr lang="en-US" sz="2400" dirty="0" smtClean="0"/>
              <a:t>If drum overflows, clean up with towels and dispose in designated bucket. The towels are now considered hazardous waste.  </a:t>
            </a:r>
          </a:p>
          <a:p>
            <a:endParaRPr lang="en-US" dirty="0"/>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 Waste Disposal Containers</a:t>
            </a:r>
          </a:p>
        </p:txBody>
      </p:sp>
      <p:sp>
        <p:nvSpPr>
          <p:cNvPr id="30723" name="Rectangle 3"/>
          <p:cNvSpPr>
            <a:spLocks noGrp="1" noChangeArrowheads="1"/>
          </p:cNvSpPr>
          <p:nvPr>
            <p:ph type="body" idx="1"/>
          </p:nvPr>
        </p:nvSpPr>
        <p:spPr>
          <a:xfrm>
            <a:off x="381000" y="2057400"/>
            <a:ext cx="8458200" cy="4114800"/>
          </a:xfrm>
        </p:spPr>
        <p:txBody>
          <a:bodyPr/>
          <a:lstStyle/>
          <a:p>
            <a:r>
              <a:rPr lang="en-US" sz="2400" dirty="0" smtClean="0"/>
              <a:t>The Chemical Waste Disposal Container (plastic container) is located in the hazardous waste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Record discarded chemicals into the “Hazardous Waste  Log Book” under the Other Chemical tab</a:t>
            </a:r>
          </a:p>
          <a:p>
            <a:pPr lvl="1"/>
            <a:r>
              <a:rPr lang="en-US" sz="2400" dirty="0" smtClean="0"/>
              <a:t>Clean 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Solid Mercury Waste Containers</a:t>
            </a:r>
          </a:p>
        </p:txBody>
      </p:sp>
      <p:sp>
        <p:nvSpPr>
          <p:cNvPr id="31747" name="Rectangle 3"/>
          <p:cNvSpPr>
            <a:spLocks noGrp="1" noChangeArrowheads="1"/>
          </p:cNvSpPr>
          <p:nvPr>
            <p:ph type="body" idx="1"/>
          </p:nvPr>
        </p:nvSpPr>
        <p:spPr>
          <a:xfrm>
            <a:off x="228600" y="2362200"/>
            <a:ext cx="8610600" cy="2971800"/>
          </a:xfrm>
        </p:spPr>
        <p:txBody>
          <a:bodyPr/>
          <a:lstStyle/>
          <a:p>
            <a:r>
              <a:rPr lang="en-US" sz="2400" dirty="0" smtClean="0"/>
              <a:t>Solid Mercury Disposal Container (Plastic container) in the hazardous waste storage room</a:t>
            </a:r>
          </a:p>
          <a:p>
            <a:endParaRPr lang="en-US" sz="2400" dirty="0" smtClean="0"/>
          </a:p>
          <a:p>
            <a:pPr lvl="1"/>
            <a:r>
              <a:rPr lang="en-US" sz="2400" dirty="0" smtClean="0"/>
              <a:t>For disposal of broken or unused mercury devices</a:t>
            </a:r>
          </a:p>
          <a:p>
            <a:pPr lvl="1"/>
            <a:r>
              <a:rPr lang="en-US" sz="2400" dirty="0" smtClean="0"/>
              <a:t>Log chemicals into the “Hazardous Waste Procedure and Log Book” under the Mercury Waste tab.</a:t>
            </a:r>
          </a:p>
          <a:p>
            <a:pPr lvl="1">
              <a:buFont typeface="Monotype Sorts" pitchFamily="2" charset="2"/>
              <a:buNone/>
            </a:pPr>
            <a:endParaRPr lang="en-US" sz="2400" dirty="0" smtClean="0"/>
          </a:p>
          <a:p>
            <a:pPr lvl="1"/>
            <a:endParaRPr lang="en-US" dirty="0" smtClean="0"/>
          </a:p>
        </p:txBody>
      </p:sp>
    </p:spTree>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752600"/>
            <a:ext cx="8382000" cy="41148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explosion room.</a:t>
            </a:r>
          </a:p>
          <a:p>
            <a:pPr lvl="1"/>
            <a:r>
              <a:rPr lang="en-US" sz="2000" dirty="0" smtClean="0"/>
              <a:t>Transfer filled 4 liter containers (1 gallon) to the explosion room.</a:t>
            </a:r>
          </a:p>
          <a:p>
            <a:pPr lvl="1"/>
            <a:r>
              <a:rPr lang="en-US" sz="2000" dirty="0" smtClean="0"/>
              <a:t>Log discarded chemicals into the “Hazardous Waste Procedure and Log Book” under the Trace Metal Waste tab</a:t>
            </a:r>
          </a:p>
          <a:p>
            <a:pPr lvl="2">
              <a:buFont typeface="Monotype Sorts" pitchFamily="2" charset="2"/>
              <a:buNone/>
            </a:pPr>
            <a:endParaRPr lang="en-US" sz="2000" dirty="0" smtClean="0"/>
          </a:p>
          <a:p>
            <a:pPr lvl="1">
              <a:buFont typeface="Monotype Sorts" pitchFamily="2" charset="2"/>
              <a:buNone/>
            </a:pPr>
            <a:endParaRPr lang="en-US" sz="2200" dirty="0" smtClean="0"/>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Hazardous Waste Storage –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(our lab) to slowly accumulate at the site of waste generation.</a:t>
            </a:r>
          </a:p>
          <a:p>
            <a:pPr>
              <a:buFont typeface="Arial" pitchFamily="34" charset="0"/>
              <a:buChar char="•"/>
            </a:pPr>
            <a:r>
              <a:rPr lang="en-US" sz="1800" dirty="0" smtClean="0">
                <a:solidFill>
                  <a:schemeClr val="accent1">
                    <a:lumMod val="25000"/>
                  </a:schemeClr>
                </a:solidFill>
              </a:rPr>
              <a:t>Satellite-accumulation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storage area must be inspected weekly. These inspections must be</a:t>
            </a:r>
          </a:p>
          <a:p>
            <a:r>
              <a:rPr lang="en-US" sz="1800" dirty="0" smtClean="0">
                <a:solidFill>
                  <a:schemeClr val="accent1">
                    <a:lumMod val="25000"/>
                  </a:schemeClr>
                </a:solidFill>
              </a:rPr>
              <a:t>      documented.</a:t>
            </a:r>
          </a:p>
          <a:p>
            <a:r>
              <a:rPr lang="en-US" sz="2000" dirty="0" smtClean="0"/>
              <a:t>Attach an </a:t>
            </a:r>
            <a:r>
              <a:rPr lang="en-US" sz="2000" u="sng" dirty="0" smtClean="0"/>
              <a:t>Accumulation label</a:t>
            </a:r>
            <a:r>
              <a:rPr lang="en-US" sz="2000" dirty="0" smtClean="0"/>
              <a:t> to the satellite container if you are NOT dumping into a Drum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You have </a:t>
            </a:r>
            <a:r>
              <a:rPr lang="en-US" sz="2000" b="1" u="sng" dirty="0" smtClean="0"/>
              <a:t>3 days</a:t>
            </a:r>
            <a:r>
              <a:rPr lang="en-US" sz="2000" dirty="0" smtClean="0"/>
              <a:t> from the accumulation start date to move the container to the permanent storage area (hazardous waste disposal room)</a:t>
            </a:r>
          </a:p>
          <a:p>
            <a:pPr>
              <a:lnSpc>
                <a:spcPct val="90000"/>
              </a:lnSpc>
            </a:pPr>
            <a:endParaRPr lang="en-US" sz="2000" dirty="0" smtClean="0"/>
          </a:p>
          <a:p>
            <a:pPr>
              <a:lnSpc>
                <a:spcPct val="90000"/>
              </a:lnSpc>
            </a:pPr>
            <a:endParaRPr lang="en-US" sz="2000" dirty="0" smtClean="0"/>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t>Clean Harbors will supply the </a:t>
            </a:r>
            <a:r>
              <a:rPr lang="en-US" sz="2400" i="1" dirty="0" smtClean="0"/>
              <a:t>Land Disposal Restriction</a:t>
            </a:r>
            <a:r>
              <a:rPr lang="en-US" i="1" dirty="0" smtClean="0"/>
              <a:t> </a:t>
            </a:r>
            <a:r>
              <a:rPr lang="en-US" dirty="0" smtClean="0"/>
              <a:t>form with the manifest for disposal. </a:t>
            </a:r>
          </a:p>
          <a:p>
            <a:pPr marL="533400" indent="-533400">
              <a:lnSpc>
                <a:spcPct val="90000"/>
              </a:lnSpc>
              <a:buFontTx/>
              <a:buAutoNum type="arabicPeriod"/>
            </a:pPr>
            <a:endParaRPr lang="en-US" dirty="0" smtClean="0"/>
          </a:p>
          <a:p>
            <a:pPr marL="533400" indent="-533400">
              <a:lnSpc>
                <a:spcPct val="90000"/>
              </a:lnSpc>
            </a:pPr>
            <a:r>
              <a:rPr lang="en-US" dirty="0" smtClean="0"/>
              <a:t>	</a:t>
            </a:r>
          </a:p>
          <a:p>
            <a:pPr marL="533400" indent="-533400">
              <a:lnSpc>
                <a:spcPct val="90000"/>
              </a:lnSpc>
              <a:buFont typeface="Arial" pitchFamily="34" charset="0"/>
              <a:buChar char="•"/>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a:t>
            </a:r>
          </a:p>
        </p:txBody>
      </p:sp>
      <p:sp>
        <p:nvSpPr>
          <p:cNvPr id="38915" name="Rectangle 3"/>
          <p:cNvSpPr>
            <a:spLocks noGrp="1" noChangeArrowheads="1"/>
          </p:cNvSpPr>
          <p:nvPr>
            <p:ph type="body" idx="1"/>
          </p:nvPr>
        </p:nvSpPr>
        <p:spPr>
          <a:xfrm>
            <a:off x="228600" y="1295400"/>
            <a:ext cx="8534400" cy="5867400"/>
          </a:xfrm>
        </p:spPr>
        <p:txBody>
          <a:bodyPr/>
          <a:lstStyle/>
          <a:p>
            <a:r>
              <a:rPr lang="en-US" sz="2000" b="1" u="sng" dirty="0" smtClean="0"/>
              <a:t>Refer to the Safety section of C360</a:t>
            </a:r>
          </a:p>
          <a:p>
            <a:endParaRPr lang="en-US" sz="2000" b="1" u="sng" dirty="0" smtClean="0"/>
          </a:p>
          <a:p>
            <a:pPr>
              <a:lnSpc>
                <a:spcPct val="50000"/>
              </a:lnSpc>
            </a:pPr>
            <a:endParaRPr lang="en-US" sz="2000" b="1" dirty="0" smtClean="0"/>
          </a:p>
          <a:p>
            <a:pPr>
              <a:lnSpc>
                <a:spcPct val="60000"/>
              </a:lnSpc>
            </a:pPr>
            <a:r>
              <a:rPr lang="en-US" sz="2000" b="1" dirty="0" smtClean="0"/>
              <a:t>SMALL SPILL OR LEAK (</a:t>
            </a:r>
            <a:r>
              <a:rPr lang="en-US" sz="2000" dirty="0" smtClean="0"/>
              <a:t>less than 500ml)</a:t>
            </a:r>
            <a:br>
              <a:rPr lang="en-US" sz="2000" dirty="0" smtClean="0"/>
            </a:br>
            <a:endParaRPr lang="en-US" sz="2000" dirty="0" smtClean="0"/>
          </a:p>
          <a:p>
            <a:pPr lvl="1"/>
            <a:r>
              <a:rPr lang="en-US" sz="2000" dirty="0" smtClean="0"/>
              <a:t>Isolate spill area and restrict entry.</a:t>
            </a:r>
          </a:p>
          <a:p>
            <a:pPr lvl="1"/>
            <a:r>
              <a:rPr lang="en-US" sz="2000" dirty="0" smtClean="0"/>
              <a:t>Immediately don PPE, and bring spill response Pak to the spill area.</a:t>
            </a:r>
          </a:p>
          <a:p>
            <a:pPr lvl="1"/>
            <a:r>
              <a:rPr lang="en-US" sz="2000" dirty="0" smtClean="0"/>
              <a:t>Place the Universal Sorbent Pads, and/or the Hazorb Pint or Lab pillows (depending on the size of the spill) on top and around the spill. This helps contain the liquid. Pick up the saturated pads/pillows and place the pads in the enclosed yellow disposal bags. Secure the bags with ties supplied and label according to content. Take bag labeled with type of  hazardous waste to the explosion room to await disposal by Clean Harbors.</a:t>
            </a:r>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LARGE SPILLS</a:t>
            </a:r>
            <a:r>
              <a:rPr lang="en-US" sz="2000" dirty="0" smtClean="0"/>
              <a:t> </a:t>
            </a:r>
            <a:r>
              <a:rPr lang="en-US" sz="2000" b="1" dirty="0" smtClean="0"/>
              <a:t>(500 ml/0.5 liter or greater)</a:t>
            </a:r>
          </a:p>
          <a:p>
            <a:pPr lvl="1">
              <a:lnSpc>
                <a:spcPct val="90000"/>
              </a:lnSpc>
            </a:pPr>
            <a:r>
              <a:rPr lang="en-US" sz="2000" dirty="0" smtClean="0"/>
              <a:t>Isolate hazard area and restrict entry.</a:t>
            </a:r>
          </a:p>
          <a:p>
            <a:pPr lvl="1">
              <a:lnSpc>
                <a:spcPct val="90000"/>
              </a:lnSpc>
            </a:pPr>
            <a:r>
              <a:rPr lang="en-US" sz="2000" dirty="0" smtClean="0"/>
              <a:t>Notify supervisor, and call Safety and Security at ext. 35101</a:t>
            </a:r>
          </a:p>
          <a:p>
            <a:pPr lvl="1">
              <a:lnSpc>
                <a:spcPct val="90000"/>
              </a:lnSpc>
            </a:pPr>
            <a:r>
              <a:rPr lang="en-US" sz="2000" dirty="0" smtClean="0"/>
              <a:t>Obtain and put on a chemical PAPR. </a:t>
            </a:r>
          </a:p>
          <a:p>
            <a:pPr lvl="1">
              <a:lnSpc>
                <a:spcPct val="90000"/>
              </a:lnSpc>
            </a:pPr>
            <a:r>
              <a:rPr lang="en-US" sz="2000" dirty="0" smtClean="0"/>
              <a:t>With the appropriate PPE in place bring the Spill Response Pak to the spill site. Place the universal sorbent pads, and/or lab pillows (depending on the size of the spill) on top and around the spill. This helps to contain the liquid. Pick up the saturated pads/pillows and place them in the enclosed yellow disposal bags. Secure the bags with the twist ties supplied and label contents. Take the bag to the explosion room to await disposal by Clean Harbors.</a:t>
            </a:r>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You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ER,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in the H&amp;E staining area</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in the Histology special stain area and is close the grossing area</a:t>
            </a:r>
          </a:p>
          <a:p>
            <a:pPr lvl="1">
              <a:lnSpc>
                <a:spcPct val="90000"/>
              </a:lnSpc>
            </a:pPr>
            <a:r>
              <a:rPr lang="en-US" sz="2000" dirty="0" smtClean="0"/>
              <a:t>Located by the freezer in the Histology cutting area</a:t>
            </a:r>
          </a:p>
          <a:p>
            <a:pPr lvl="1">
              <a:lnSpc>
                <a:spcPct val="90000"/>
              </a:lnSpc>
            </a:pPr>
            <a:r>
              <a:rPr lang="en-US" sz="2000" dirty="0" smtClean="0"/>
              <a:t>Located in the cytology prep lab</a:t>
            </a:r>
          </a:p>
          <a:p>
            <a:pPr lvl="1">
              <a:lnSpc>
                <a:spcPct val="90000"/>
              </a:lnSpc>
            </a:pPr>
            <a:r>
              <a:rPr lang="en-US" sz="2000" dirty="0" smtClean="0"/>
              <a:t>Eye washes are checked weekly by Histology/Cytology staff, including cleaning of the covers with 10% bleach solution</a:t>
            </a: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Environmental Services Safety Officer to be placed on Facets Damarco</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“Employee Monitoring for Xylene/Formaldehyde Exposure” in the Pathology/Histology section of C360.</a:t>
            </a:r>
          </a:p>
          <a:p>
            <a:r>
              <a:rPr lang="en-US" sz="2000" dirty="0" smtClean="0"/>
              <a:t>Chemical Hygiene Plan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113</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1-800-483-3718</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81000" y="2057400"/>
            <a:ext cx="8001000" cy="3657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a:t>Facets Home Page (Left tree) under Medical Clicks</a:t>
            </a:r>
          </a:p>
          <a:p>
            <a:pPr lvl="1">
              <a:lnSpc>
                <a:spcPct val="90000"/>
              </a:lnSpc>
            </a:pPr>
            <a:r>
              <a:rPr lang="en-US" dirty="0"/>
              <a:t>Facets Home Page (Right tree) under Quick Clicks, Demarco Solutions</a:t>
            </a:r>
          </a:p>
          <a:p>
            <a:pPr lvl="1">
              <a:lnSpc>
                <a:spcPct val="90000"/>
              </a:lnSpc>
            </a:pPr>
            <a:r>
              <a:rPr lang="en-US" dirty="0"/>
              <a:t>Facets. Lab Page (bottom of page)</a:t>
            </a:r>
          </a:p>
          <a:p>
            <a:pPr lvl="1">
              <a:lnSpc>
                <a:spcPct val="90000"/>
              </a:lnSpc>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Label</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3124200"/>
          </a:xfrm>
        </p:spPr>
        <p:txBody>
          <a:bodyPr/>
          <a:lstStyle/>
          <a:p>
            <a:pPr>
              <a:lnSpc>
                <a:spcPct val="90000"/>
              </a:lnSpc>
              <a:buFontTx/>
              <a:buChar char="•"/>
            </a:pPr>
            <a:r>
              <a:rPr lang="en-US" dirty="0" smtClean="0"/>
              <a:t>Formalin, xylene, and alcohol are to be stored in a flammable liquid safety cabinet when not in use.</a:t>
            </a:r>
          </a:p>
          <a:p>
            <a:pPr>
              <a:lnSpc>
                <a:spcPct val="90000"/>
              </a:lnSpc>
              <a:buFontTx/>
              <a:buChar char="•"/>
            </a:pPr>
            <a:endParaRPr lang="en-US" dirty="0" smtClean="0"/>
          </a:p>
          <a:p>
            <a:pPr>
              <a:lnSpc>
                <a:spcPct val="90000"/>
              </a:lnSpc>
              <a:buFontTx/>
              <a:buChar char="•"/>
            </a:pPr>
            <a:r>
              <a:rPr lang="en-US" dirty="0" smtClean="0"/>
              <a:t>Excess chemicals are stored in the hazardous waste storage room.</a:t>
            </a:r>
          </a:p>
        </p:txBody>
      </p:sp>
    </p:spTree>
  </p:cSld>
  <p:clrMapOvr>
    <a:masterClrMapping/>
  </p:clrMapOvr>
  <p:transition advTm="1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4800600" cy="1066800"/>
          </a:xfrm>
          <a:noFill/>
        </p:spPr>
        <p:txBody>
          <a:bodyPr/>
          <a:lstStyle/>
          <a:p>
            <a:r>
              <a:rPr lang="en-US" sz="3600" b="0" dirty="0" smtClean="0">
                <a:latin typeface="+mn-lt"/>
              </a:rPr>
              <a:t>Formaldehyde facts:</a:t>
            </a:r>
          </a:p>
        </p:txBody>
      </p:sp>
      <p:sp>
        <p:nvSpPr>
          <p:cNvPr id="11267" name="Rectangle 1027"/>
          <p:cNvSpPr>
            <a:spLocks noGrp="1" noChangeArrowheads="1"/>
          </p:cNvSpPr>
          <p:nvPr>
            <p:ph type="body" idx="1"/>
          </p:nvPr>
        </p:nvSpPr>
        <p:spPr>
          <a:xfrm>
            <a:off x="838200" y="1447800"/>
            <a:ext cx="7086600" cy="4114800"/>
          </a:xfrm>
          <a:noFill/>
        </p:spPr>
        <p:txBody>
          <a:bodyPr/>
          <a:lstStyle/>
          <a:p>
            <a:pPr>
              <a:lnSpc>
                <a:spcPct val="90000"/>
              </a:lnSpc>
              <a:buFontTx/>
              <a:buChar char="•"/>
            </a:pPr>
            <a:r>
              <a:rPr lang="en-US" sz="2400" dirty="0" smtClean="0"/>
              <a:t>Formalin is a colorless, aqueous solution containing not less than 37% of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a:lnSpc>
                <a:spcPct val="90000"/>
              </a:lnSpc>
              <a:buFontTx/>
              <a:buChar char="•"/>
            </a:pPr>
            <a:r>
              <a:rPr lang="en-US" sz="2400" dirty="0" smtClean="0"/>
              <a:t>Probable carcinogen (mainly nasopharyngeal cancers)</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2554</TotalTime>
  <Words>3025</Words>
  <Application>Microsoft Office PowerPoint</Application>
  <PresentationFormat>On-screen Show (4:3)</PresentationFormat>
  <Paragraphs>348</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Narrow</vt:lpstr>
      <vt:lpstr>Monotype Sorts</vt:lpstr>
      <vt:lpstr>Times New Roman</vt:lpstr>
      <vt:lpstr>Default Design</vt:lpstr>
      <vt:lpstr>Histology &amp; Cytology  Chemical In-service:</vt:lpstr>
      <vt:lpstr>In-service Objectives</vt:lpstr>
      <vt:lpstr>SDS  -  What is it?</vt:lpstr>
      <vt:lpstr>Safety Data Sheets (continued)</vt:lpstr>
      <vt:lpstr>SDS-How to obtain</vt:lpstr>
      <vt:lpstr>NFPA Color-Coded Diamond</vt:lpstr>
      <vt:lpstr>NFPA Chemical Hazard Label</vt:lpstr>
      <vt:lpstr>Storage-Chemicals</vt:lpstr>
      <vt:lpstr>Formaldehyde facts:</vt:lpstr>
      <vt:lpstr> Formaldehyde:      Signs and Symptoms of Exposure</vt:lpstr>
      <vt:lpstr>Xylene</vt:lpstr>
      <vt:lpstr>Xylene Health Hazards:</vt:lpstr>
      <vt:lpstr>Alcohol - Methanol, Ethanol, Isopropanol facts:</vt:lpstr>
      <vt:lpstr>Alcohol Health Hazards:</vt:lpstr>
      <vt:lpstr>Limiting exposure to chemicals:</vt:lpstr>
      <vt:lpstr>Limiting Exposure-Work Practices</vt:lpstr>
      <vt:lpstr>Limiting Exposure-Housekeeping</vt:lpstr>
      <vt:lpstr>Hazardous Waste-Definition</vt:lpstr>
      <vt:lpstr>Chemical Disposal</vt:lpstr>
      <vt:lpstr>Chemical Waste – Storage Area</vt:lpstr>
      <vt:lpstr>Chemical Waste Definitions and Disposal</vt:lpstr>
      <vt:lpstr>Histology Hazardous Waste:  Generate, Collect and Transfer</vt:lpstr>
      <vt:lpstr>PowerPoint Presentation</vt:lpstr>
      <vt:lpstr> Employee Responsibility  Handling and Storage</vt:lpstr>
      <vt:lpstr>Hazardous Waste Storage Drum</vt:lpstr>
      <vt:lpstr>Flammable Storage Room - PPE</vt:lpstr>
      <vt:lpstr>Non-Hazardous Waste Storage Drum</vt:lpstr>
      <vt:lpstr>Discarding Waste</vt:lpstr>
      <vt:lpstr>Chemical Waste Disposal Containers</vt:lpstr>
      <vt:lpstr>Solid Mercury Waste Containers</vt:lpstr>
      <vt:lpstr>Trace Metal Container</vt:lpstr>
      <vt:lpstr>Hazardous Waste Storage –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Richardson, Patti R.</cp:lastModifiedBy>
  <cp:revision>180</cp:revision>
  <cp:lastPrinted>2002-07-30T12:17:10Z</cp:lastPrinted>
  <dcterms:created xsi:type="dcterms:W3CDTF">2002-07-29T12:40:43Z</dcterms:created>
  <dcterms:modified xsi:type="dcterms:W3CDTF">2014-11-24T19:43:37Z</dcterms:modified>
</cp:coreProperties>
</file>