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8" r:id="rId30"/>
    <p:sldId id="310" r:id="rId31"/>
    <p:sldId id="307" r:id="rId32"/>
    <p:sldId id="289" r:id="rId33"/>
    <p:sldId id="291" r:id="rId34"/>
    <p:sldId id="292" r:id="rId35"/>
    <p:sldId id="302" r:id="rId36"/>
    <p:sldId id="280" r:id="rId37"/>
    <p:sldId id="303" r:id="rId38"/>
    <p:sldId id="293" r:id="rId39"/>
    <p:sldId id="314" r:id="rId40"/>
    <p:sldId id="270" r:id="rId41"/>
    <p:sldId id="313" r:id="rId42"/>
    <p:sldId id="271" r:id="rId43"/>
    <p:sldId id="272" r:id="rId44"/>
    <p:sldId id="296" r:id="rId45"/>
    <p:sldId id="273" r:id="rId46"/>
    <p:sldId id="286" r:id="rId47"/>
    <p:sldId id="297" r:id="rId48"/>
    <p:sldId id="274" r:id="rId49"/>
    <p:sldId id="277" r:id="rId50"/>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8080"/>
    <a:srgbClr val="0000FF"/>
    <a:srgbClr val="FFFF00"/>
    <a:srgbClr val="FF0000"/>
    <a:srgbClr val="003399"/>
    <a:srgbClr val="3366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52" autoAdjust="0"/>
    <p:restoredTop sz="89494" autoAdjust="0"/>
  </p:normalViewPr>
  <p:slideViewPr>
    <p:cSldViewPr>
      <p:cViewPr varScale="1">
        <p:scale>
          <a:sx n="92" d="100"/>
          <a:sy n="92" d="100"/>
        </p:scale>
        <p:origin x="11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10/25/2016</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10/25/2016</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10/25/2016</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49</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smtClean="0">
                <a:latin typeface="+mn-lt"/>
              </a:rPr>
              <a:t>2016</a:t>
            </a:r>
            <a:br>
              <a:rPr lang="en-US" dirty="0" smtClean="0">
                <a:latin typeface="+mn-lt"/>
              </a:rPr>
            </a:br>
            <a:r>
              <a:rPr lang="en-US" dirty="0" smtClean="0">
                <a:latin typeface="+mn-lt"/>
              </a:rPr>
              <a:t>Histology </a:t>
            </a:r>
            <a:r>
              <a:rPr lang="en-US" dirty="0" smtClean="0">
                <a:latin typeface="+mn-lt"/>
              </a:rPr>
              <a:t>&amp;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smtClean="0"/>
              <a:t>Formalin, xylene, and alcohol are to be stored in a flammable liquid safety cabinet when not in use.</a:t>
            </a:r>
          </a:p>
          <a:p>
            <a:pPr>
              <a:lnSpc>
                <a:spcPct val="90000"/>
              </a:lnSpc>
              <a:buFontTx/>
              <a:buChar char="•"/>
            </a:pPr>
            <a:endParaRPr lang="en-US" dirty="0" smtClean="0"/>
          </a:p>
          <a:p>
            <a:pPr>
              <a:lnSpc>
                <a:spcPct val="90000"/>
              </a:lnSpc>
              <a:buFontTx/>
              <a:buChar char="•"/>
            </a:pPr>
            <a:r>
              <a:rPr lang="en-US" dirty="0" smtClean="0"/>
              <a:t>Excess chemicals are stored in the permanent hazardous waste storage room</a:t>
            </a:r>
            <a:r>
              <a:rPr lang="en-US" dirty="0" smtClean="0"/>
              <a:t>.</a:t>
            </a:r>
            <a:br>
              <a:rPr lang="en-US" dirty="0" smtClean="0"/>
            </a:br>
            <a:endParaRPr lang="en-US" dirty="0" smtClean="0"/>
          </a:p>
          <a:p>
            <a:pPr>
              <a:lnSpc>
                <a:spcPct val="90000"/>
              </a:lnSpc>
              <a:buFontTx/>
              <a:buChar char="•"/>
            </a:pPr>
            <a:r>
              <a:rPr lang="en-US" dirty="0" smtClean="0"/>
              <a:t>Up to one gallon of flammable liquid may be stored outside of a fire-resistant safety cabinet per 100 ft</a:t>
            </a:r>
            <a:r>
              <a:rPr lang="en-US" baseline="30000" dirty="0" smtClean="0"/>
              <a:t>2 </a:t>
            </a:r>
            <a:r>
              <a:rPr lang="en-US" dirty="0" smtClean="0"/>
              <a:t>of defined space.</a:t>
            </a:r>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smtClean="0">
                <a:latin typeface="+mn-lt"/>
              </a:rPr>
              <a:t>Formaldehyde </a:t>
            </a:r>
            <a:r>
              <a:rPr lang="en-US" sz="3600" b="0" dirty="0" smtClean="0">
                <a:latin typeface="+mn-lt"/>
              </a:rPr>
              <a:t>facts</a:t>
            </a:r>
            <a:r>
              <a:rPr lang="en-US" sz="2000" b="0" dirty="0" smtClean="0">
                <a:latin typeface="+mn-lt"/>
              </a:rPr>
              <a:t>(see SDS for complete data):</a:t>
            </a:r>
            <a:endParaRPr lang="en-US" sz="2000" b="0" dirty="0" smtClean="0">
              <a:latin typeface="+mn-lt"/>
            </a:endParaRP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smtClean="0"/>
              <a:t>Formalin is a colorless, aqueous solution containing not less than 37%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solution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a:t>
            </a:r>
            <a:r>
              <a:rPr lang="en-US" sz="2400" dirty="0" smtClean="0">
                <a:solidFill>
                  <a:srgbClr val="0000FF"/>
                </a:solidFill>
              </a:rPr>
              <a:t>3</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a:t>
            </a:r>
            <a:r>
              <a:rPr lang="en-US" sz="2400" dirty="0" smtClean="0">
                <a:solidFill>
                  <a:srgbClr val="009999"/>
                </a:solidFill>
              </a:rPr>
              <a:t>DANGER; Pictograms = 		</a:t>
            </a:r>
          </a:p>
          <a:p>
            <a:pPr marL="457200" lvl="1" indent="0">
              <a:lnSpc>
                <a:spcPct val="90000"/>
              </a:lnSpc>
              <a:buNone/>
            </a:pPr>
            <a:r>
              <a:rPr lang="en-US" sz="2400" dirty="0" smtClean="0">
                <a:solidFill>
                  <a:srgbClr val="009999"/>
                </a:solidFill>
              </a:rPr>
              <a:t> 					</a:t>
            </a:r>
          </a:p>
          <a:p>
            <a:pPr lvl="1">
              <a:lnSpc>
                <a:spcPct val="90000"/>
              </a:lnSpc>
            </a:pPr>
            <a:r>
              <a:rPr lang="en-US" sz="2400" dirty="0" smtClean="0"/>
              <a:t>Known carcinogen</a:t>
            </a:r>
            <a:endParaRPr lang="en-US" sz="2400" dirty="0" smtClean="0"/>
          </a:p>
          <a:p>
            <a:pPr>
              <a:lnSpc>
                <a:spcPct val="90000"/>
              </a:lnSpc>
            </a:pPr>
            <a:endParaRPr lang="en-US" dirty="0" smtClean="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smtClean="0">
                <a:latin typeface="+mn-lt"/>
              </a:rPr>
              <a:t>Xylene facts</a:t>
            </a:r>
            <a:r>
              <a:rPr lang="en-US" sz="2000" b="0" dirty="0" smtClean="0"/>
              <a:t>(see </a:t>
            </a:r>
            <a:r>
              <a:rPr lang="en-US" sz="2000" b="0" dirty="0"/>
              <a:t>SDS for complete data):</a:t>
            </a:r>
            <a:endParaRPr lang="en-US" sz="2000" b="0" dirty="0" smtClean="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r>
              <a:rPr lang="en-US" sz="2400" dirty="0" smtClean="0"/>
              <a:t>.</a:t>
            </a:r>
            <a:endParaRPr lang="en-US" sz="2400" dirty="0" smtClean="0"/>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a:t>
            </a:r>
            <a:r>
              <a:rPr lang="en-US" sz="2400" dirty="0" smtClean="0">
                <a:solidFill>
                  <a:srgbClr val="0000FF"/>
                </a:solidFill>
              </a:rPr>
              <a:t>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r>
              <a:rPr lang="en-US" sz="2400" dirty="0" smtClean="0">
                <a:solidFill>
                  <a:srgbClr val="009999"/>
                </a:solidFill>
              </a:rPr>
              <a:t>GHS Rating:  Signal Word = DANGER; </a:t>
            </a:r>
            <a:r>
              <a:rPr lang="en-US" sz="2400" dirty="0" smtClean="0">
                <a:solidFill>
                  <a:srgbClr val="009999"/>
                </a:solidFill>
              </a:rPr>
              <a:t>Pictograms =</a:t>
            </a:r>
          </a:p>
          <a:p>
            <a:pPr marL="457200" lvl="1" indent="0">
              <a:buNone/>
            </a:pPr>
            <a:r>
              <a:rPr lang="en-US" sz="2400" dirty="0" smtClean="0">
                <a:solidFill>
                  <a:srgbClr val="009999"/>
                </a:solidFill>
              </a:rPr>
              <a:t> 		 	</a:t>
            </a:r>
          </a:p>
          <a:p>
            <a:pPr lvl="1"/>
            <a:r>
              <a:rPr lang="en-US" sz="2400" dirty="0" smtClean="0">
                <a:solidFill>
                  <a:srgbClr val="009999"/>
                </a:solidFill>
              </a:rPr>
              <a:t>Suspect carcinogen</a:t>
            </a:r>
            <a:endParaRPr lang="en-US" sz="2400" dirty="0" smtClean="0">
              <a:solidFill>
                <a:srgbClr val="009999"/>
              </a:solidFill>
            </a:endParaRP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Methanol facts</a:t>
            </a:r>
            <a:r>
              <a:rPr lang="en-US" sz="2000" b="0" dirty="0" smtClean="0"/>
              <a:t>(see </a:t>
            </a:r>
            <a:r>
              <a:rPr lang="en-US" sz="2000" b="0" dirty="0"/>
              <a:t>SDS for complete data</a:t>
            </a:r>
            <a:r>
              <a:rPr lang="en-US" sz="2000" b="0" dirty="0" smtClean="0"/>
              <a:t>)</a:t>
            </a:r>
            <a:r>
              <a:rPr lang="en-US" sz="2000" b="0" dirty="0" smtClean="0">
                <a:latin typeface="+mn-lt"/>
              </a:rPr>
              <a:t>:</a:t>
            </a:r>
            <a:endParaRPr lang="en-US" sz="2000" b="0" dirty="0" smtClean="0">
              <a:latin typeface="+mn-lt"/>
            </a:endParaRP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a:t>
            </a:r>
            <a:r>
              <a:rPr lang="en-US" sz="2400" dirty="0" smtClean="0"/>
              <a:t>200ppm/8hr </a:t>
            </a:r>
            <a:r>
              <a:rPr lang="en-US" sz="2400" dirty="0" smtClean="0"/>
              <a:t>day</a:t>
            </a:r>
          </a:p>
          <a:p>
            <a:pPr lvl="1">
              <a:lnSpc>
                <a:spcPct val="90000"/>
              </a:lnSpc>
            </a:pPr>
            <a:r>
              <a:rPr lang="en-US" sz="2400" dirty="0" smtClean="0"/>
              <a:t>NFPA Rating:  </a:t>
            </a:r>
            <a:r>
              <a:rPr lang="en-US" sz="2400" dirty="0" smtClean="0">
                <a:solidFill>
                  <a:srgbClr val="0000FF"/>
                </a:solidFill>
              </a:rPr>
              <a:t>Health </a:t>
            </a:r>
            <a:r>
              <a:rPr lang="en-US" sz="2400" dirty="0" smtClean="0">
                <a:solidFill>
                  <a:srgbClr val="0000FF"/>
                </a:solidFill>
              </a:rPr>
              <a:t>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a:t>
            </a:r>
            <a:r>
              <a:rPr lang="en-US" sz="2400" dirty="0" smtClean="0">
                <a:solidFill>
                  <a:srgbClr val="009999"/>
                </a:solidFill>
              </a:rPr>
              <a:t>= </a:t>
            </a:r>
            <a:endParaRPr lang="en-US" sz="2400" dirty="0" smtClean="0">
              <a:solidFill>
                <a:srgbClr val="009999"/>
              </a:solidFill>
            </a:endParaRP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Ethanol facts</a:t>
            </a:r>
            <a:r>
              <a:rPr lang="en-US" sz="2000" b="0" dirty="0" smtClean="0"/>
              <a:t>(see </a:t>
            </a:r>
            <a:r>
              <a:rPr lang="en-US" sz="2000" b="0" dirty="0"/>
              <a:t>SDS for complete data</a:t>
            </a:r>
            <a:r>
              <a:rPr lang="en-US" sz="2000" b="0" dirty="0" smtClean="0"/>
              <a:t>)</a:t>
            </a:r>
            <a:r>
              <a:rPr lang="en-US" sz="2000" b="0" dirty="0" smtClean="0">
                <a:latin typeface="+mn-lt"/>
              </a:rPr>
              <a:t>:</a:t>
            </a:r>
            <a:endParaRPr lang="en-US" sz="2000" b="0" dirty="0" smtClean="0">
              <a:latin typeface="+mn-lt"/>
            </a:endParaRP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a:t>
            </a:r>
            <a:r>
              <a:rPr lang="en-US" sz="2400" dirty="0" smtClean="0"/>
              <a:t>1000</a:t>
            </a:r>
            <a:r>
              <a:rPr lang="en-US" sz="2400" dirty="0" smtClean="0"/>
              <a:t>ppm/8hr </a:t>
            </a:r>
            <a:r>
              <a:rPr lang="en-US" sz="2400" dirty="0" smtClean="0"/>
              <a:t>day</a:t>
            </a:r>
          </a:p>
          <a:p>
            <a:pPr lvl="1">
              <a:lnSpc>
                <a:spcPct val="90000"/>
              </a:lnSpc>
            </a:pPr>
            <a:r>
              <a:rPr lang="en-US" sz="2400" dirty="0" smtClean="0"/>
              <a:t>NFPA Rating:  </a:t>
            </a:r>
            <a:r>
              <a:rPr lang="en-US" sz="2400" dirty="0" smtClean="0">
                <a:solidFill>
                  <a:srgbClr val="0000FF"/>
                </a:solidFill>
              </a:rPr>
              <a:t>Health </a:t>
            </a:r>
            <a:r>
              <a:rPr lang="en-US" sz="2400" dirty="0">
                <a:solidFill>
                  <a:srgbClr val="0000FF"/>
                </a:solidFill>
              </a:rPr>
              <a:t>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a:t>
            </a:r>
            <a:r>
              <a:rPr lang="en-US" sz="2400" dirty="0" smtClean="0">
                <a:solidFill>
                  <a:srgbClr val="009999"/>
                </a:solidFill>
              </a:rPr>
              <a:t>= </a:t>
            </a:r>
            <a:endParaRPr lang="en-US" sz="2400" dirty="0" smtClean="0">
              <a:solidFill>
                <a:srgbClr val="009999"/>
              </a:solidFill>
            </a:endParaRP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Isopropanol facts</a:t>
            </a:r>
            <a:r>
              <a:rPr lang="en-US" sz="2000" b="0" dirty="0" smtClean="0"/>
              <a:t>(see </a:t>
            </a:r>
            <a:r>
              <a:rPr lang="en-US" sz="2000" b="0" dirty="0"/>
              <a:t>SDS for complete data</a:t>
            </a:r>
            <a:r>
              <a:rPr lang="en-US" sz="2000" b="0" dirty="0" smtClean="0"/>
              <a:t>)</a:t>
            </a:r>
            <a:r>
              <a:rPr lang="en-US" sz="2000" b="0" dirty="0" smtClean="0">
                <a:latin typeface="+mn-lt"/>
              </a:rPr>
              <a:t>:</a:t>
            </a:r>
            <a:endParaRPr lang="en-US" sz="2000" b="0" dirty="0" smtClean="0">
              <a:latin typeface="+mn-lt"/>
            </a:endParaRP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a:t>
            </a:r>
            <a:r>
              <a:rPr lang="en-US" sz="2400" dirty="0" smtClean="0"/>
              <a:t>400ppm/8hr </a:t>
            </a:r>
            <a:r>
              <a:rPr lang="en-US" sz="2400" dirty="0" smtClean="0"/>
              <a:t>day</a:t>
            </a:r>
          </a:p>
          <a:p>
            <a:pPr lvl="1">
              <a:lnSpc>
                <a:spcPct val="90000"/>
              </a:lnSpc>
            </a:pPr>
            <a:r>
              <a:rPr lang="en-US" sz="2400" dirty="0" smtClean="0"/>
              <a:t>NFPA Rating:  </a:t>
            </a:r>
            <a:r>
              <a:rPr lang="en-US" sz="2400" dirty="0" smtClean="0">
                <a:solidFill>
                  <a:srgbClr val="0000FF"/>
                </a:solidFill>
              </a:rPr>
              <a:t>Health </a:t>
            </a:r>
            <a:r>
              <a:rPr lang="en-US" sz="2400" dirty="0" smtClean="0">
                <a:solidFill>
                  <a:srgbClr val="0000FF"/>
                </a:solidFill>
              </a:rPr>
              <a:t>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a:t>
            </a:r>
            <a:r>
              <a:rPr lang="en-US" sz="2400" dirty="0" smtClean="0">
                <a:solidFill>
                  <a:srgbClr val="009999"/>
                </a:solidFill>
              </a:rPr>
              <a:t>= </a:t>
            </a:r>
            <a:endParaRPr lang="en-US" sz="2400" dirty="0" smtClean="0">
              <a:solidFill>
                <a:srgbClr val="009999"/>
              </a:solidFill>
            </a:endParaRP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and eye protection and apron (where splashing is possible) </a:t>
            </a:r>
          </a:p>
          <a:p>
            <a:pPr>
              <a:buFontTx/>
              <a:buChar char="•"/>
            </a:pPr>
            <a:r>
              <a:rPr lang="en-US" sz="2400" dirty="0" smtClean="0"/>
              <a:t>Know safe spill cleanup procedures:</a:t>
            </a:r>
          </a:p>
          <a:p>
            <a:pPr lvl="1">
              <a:buFontTx/>
              <a:buChar char="•"/>
            </a:pPr>
            <a:r>
              <a:rPr lang="en-US" sz="2200" dirty="0" smtClean="0"/>
              <a:t>C360: Refer to Lab Spill Cleanup Procedure </a:t>
            </a:r>
          </a:p>
          <a:p>
            <a:pPr lvl="1">
              <a:buFontTx/>
              <a:buChar char="•"/>
            </a:pPr>
            <a:r>
              <a:rPr lang="en-US" sz="2200" dirty="0" smtClean="0"/>
              <a:t>Spill kits are checked quarterly, during the Safety Audit, for expiration date and to ensure all components are intact and usable.</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and GHS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1148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smtClean="0"/>
              <a:t>Keep work spaces </a:t>
            </a:r>
            <a:r>
              <a:rPr lang="en-US" sz="2400" dirty="0" smtClean="0"/>
              <a:t>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048000"/>
          </a:xfrm>
        </p:spPr>
        <p:txBody>
          <a:bodyPr/>
          <a:lstStyle/>
          <a:p>
            <a:pPr>
              <a:buFontTx/>
              <a:buChar char="•"/>
            </a:pPr>
            <a:r>
              <a:rPr lang="en-US" sz="2400" dirty="0" smtClean="0"/>
              <a:t>Recycling of 10% formalin, xylene and alcohol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transported to the permanent hazardous chemical waste storage area.</a:t>
            </a: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Permanent 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area for disposal.  Follow the “Chemical Waste Definitions and Disposal” chart (see next slide)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Liquid-Non hazardous </a:t>
            </a:r>
            <a:r>
              <a:rPr lang="en-US" sz="2400" dirty="0" err="1" smtClean="0"/>
              <a:t>thimersol</a:t>
            </a:r>
            <a:r>
              <a:rPr lang="en-US" sz="2400" dirty="0" smtClean="0"/>
              <a:t> (mercury derivative)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1659513513"/>
              </p:ext>
            </p:extLst>
          </p:nvPr>
        </p:nvGraphicFramePr>
        <p:xfrm>
          <a:off x="228600" y="838200"/>
          <a:ext cx="8686800" cy="5971922"/>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chemeClr val="tx2"/>
                          </a:solidFill>
                          <a:effectLst/>
                          <a:latin typeface="Arial" charset="0"/>
                          <a:cs typeface="Times New Roman" pitchFamily="18" charset="0"/>
                        </a:rPr>
                        <a:t>Red and white hazardous waste label and includes:</a:t>
                      </a:r>
                    </a:p>
                    <a:p>
                      <a:pPr marL="342900" marR="0" lvl="2" indent="0" algn="ctr" defTabSz="914400" rtl="0" eaLnBrk="0" fontAlgn="base" latinLnBrk="0" hangingPunct="0">
                        <a:lnSpc>
                          <a:spcPct val="100000"/>
                        </a:lnSpc>
                        <a:spcBef>
                          <a:spcPct val="20000"/>
                        </a:spcBef>
                        <a:spcAft>
                          <a:spcPct val="0"/>
                        </a:spcAft>
                        <a:buClr>
                          <a:schemeClr val="hlink"/>
                        </a:buClr>
                        <a:buSzPct val="65000"/>
                        <a:buFont typeface="Monotype Sorts" pitchFamily="2" charset="2"/>
                        <a:buNone/>
                        <a:tabLst>
                          <a:tab pos="177800" algn="l"/>
                          <a:tab pos="228600" algn="l"/>
                        </a:tabLst>
                      </a:pPr>
                      <a:r>
                        <a:rPr kumimoji="1" lang="en-US" sz="1200" b="0" i="0" u="none" strike="noStrike" cap="none" normalizeH="0" baseline="0" dirty="0" smtClean="0">
                          <a:ln>
                            <a:noFill/>
                          </a:ln>
                          <a:solidFill>
                            <a:schemeClr val="tx2"/>
                          </a:solidFill>
                          <a:effectLst/>
                          <a:latin typeface="Arial" charset="0"/>
                          <a:cs typeface="Times New Roman" pitchFamily="18" charset="0"/>
                        </a:rPr>
                        <a:t>Description of the waste and the date that the drum is put into service (date that hazardous waste is first added to the drum) 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 </a:t>
                      </a:r>
                      <a:r>
                        <a:rPr kumimoji="1" lang="en-US" sz="1200" b="0" i="0" u="none" strike="noStrike" cap="none" normalizeH="0" baseline="0" dirty="0" err="1" smtClean="0">
                          <a:ln>
                            <a:noFill/>
                          </a:ln>
                          <a:solidFill>
                            <a:schemeClr val="tx2"/>
                          </a:solidFill>
                          <a:effectLst/>
                          <a:latin typeface="Arial" charset="0"/>
                          <a:cs typeface="Times New Roman" pitchFamily="18" charset="0"/>
                        </a:rPr>
                        <a:t>Quantiferon</a:t>
                      </a:r>
                      <a:r>
                        <a:rPr kumimoji="1" lang="en-US" sz="1200" b="0" i="0" u="none" strike="noStrike" cap="none" normalizeH="0" baseline="0" dirty="0" smtClean="0">
                          <a:ln>
                            <a:noFill/>
                          </a:ln>
                          <a:solidFill>
                            <a:schemeClr val="tx2"/>
                          </a:solidFill>
                          <a:effectLst/>
                          <a:latin typeface="Arial" charset="0"/>
                          <a:cs typeface="Times New Roman" pitchFamily="18" charset="0"/>
                        </a:rPr>
                        <a:t>, </a:t>
                      </a:r>
                      <a:r>
                        <a:rPr kumimoji="1" lang="en-US" sz="1200" b="0" i="0" u="none" strike="noStrike" cap="none" normalizeH="0" baseline="0" dirty="0" err="1" smtClean="0">
                          <a:ln>
                            <a:noFill/>
                          </a:ln>
                          <a:solidFill>
                            <a:schemeClr val="tx2"/>
                          </a:solidFill>
                          <a:effectLst/>
                          <a:latin typeface="Arial" charset="0"/>
                          <a:cs typeface="Times New Roman" pitchFamily="18" charset="0"/>
                        </a:rPr>
                        <a:t>Cryptococcal</a:t>
                      </a:r>
                      <a:r>
                        <a:rPr kumimoji="1" lang="en-US" sz="1200" b="0" i="0" u="none" strike="noStrike" cap="none" normalizeH="0" baseline="0" dirty="0" smtClean="0">
                          <a:ln>
                            <a:noFill/>
                          </a:ln>
                          <a:solidFill>
                            <a:schemeClr val="tx2"/>
                          </a:solidFill>
                          <a:effectLst/>
                          <a:latin typeface="Arial" charset="0"/>
                          <a:cs typeface="Times New Roman" pitchFamily="18" charset="0"/>
                        </a:rPr>
                        <a:t> antigen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1152749805"/>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Red flammable container located under the hood.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Red 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1869722282"/>
              </p:ext>
            </p:extLst>
          </p:nvPr>
        </p:nvGraphicFramePr>
        <p:xfrm>
          <a:off x="316201" y="2209800"/>
          <a:ext cx="8450263" cy="3445194"/>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a:t>
            </a:r>
            <a:r>
              <a:rPr lang="en-US" sz="1200" dirty="0" smtClean="0">
                <a:solidFill>
                  <a:schemeClr val="bg2"/>
                </a:solidFill>
              </a:rPr>
              <a:t>waste carboys are </a:t>
            </a:r>
            <a:r>
              <a:rPr lang="en-US" sz="1200" dirty="0">
                <a:solidFill>
                  <a:schemeClr val="bg2"/>
                </a:solidFill>
              </a:rPr>
              <a:t>located in the </a:t>
            </a:r>
            <a:r>
              <a:rPr lang="en-US" sz="1200" dirty="0" smtClean="0">
                <a:solidFill>
                  <a:schemeClr val="bg2"/>
                </a:solidFill>
              </a:rPr>
              <a:t>permanent hazardous </a:t>
            </a:r>
            <a:r>
              <a:rPr lang="en-US" sz="1200" smtClean="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Document the volume (in gallons) of waste that is being disposed (Lab staff only document/transfer one gallon carboys, Clean Harbors documents/transfers the 5 gallon carboys).</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81000"/>
            <a:ext cx="7848600" cy="1143000"/>
          </a:xfrm>
        </p:spPr>
        <p:txBody>
          <a:bodyPr/>
          <a:lstStyle/>
          <a:p>
            <a:r>
              <a:rPr lang="en-US" sz="3600" b="0" dirty="0" smtClean="0">
                <a:latin typeface="+mn-lt"/>
              </a:rPr>
              <a:t>Hazardous Waste Storage Drum</a:t>
            </a:r>
          </a:p>
        </p:txBody>
      </p:sp>
      <p:sp>
        <p:nvSpPr>
          <p:cNvPr id="27651" name="Rectangle 3"/>
          <p:cNvSpPr>
            <a:spLocks noGrp="1" noChangeArrowheads="1"/>
          </p:cNvSpPr>
          <p:nvPr>
            <p:ph type="body" idx="1"/>
          </p:nvPr>
        </p:nvSpPr>
        <p:spPr>
          <a:xfrm>
            <a:off x="533400" y="1295400"/>
            <a:ext cx="7772400" cy="4419600"/>
          </a:xfrm>
        </p:spPr>
        <p:txBody>
          <a:bodyPr/>
          <a:lstStyle/>
          <a:p>
            <a:r>
              <a:rPr lang="en-US" sz="2400" dirty="0" smtClean="0"/>
              <a:t>For </a:t>
            </a:r>
            <a:r>
              <a:rPr lang="en-US" sz="2400" u="sng" dirty="0" smtClean="0"/>
              <a:t>hazardous</a:t>
            </a:r>
            <a:r>
              <a:rPr lang="en-US" sz="2400" dirty="0" smtClean="0"/>
              <a:t> waste</a:t>
            </a:r>
          </a:p>
          <a:p>
            <a:pPr lvl="1"/>
            <a:r>
              <a:rPr lang="en-US" sz="2000" dirty="0" smtClean="0"/>
              <a:t>Labeled with a red and white hazardous waste label that includes:</a:t>
            </a:r>
          </a:p>
          <a:p>
            <a:pPr lvl="2"/>
            <a:r>
              <a:rPr lang="en-US" sz="2000" dirty="0" smtClean="0"/>
              <a:t>Description of the waste and the date that the drum is put into service (date that hazardous waste is first added to the drum)</a:t>
            </a:r>
          </a:p>
          <a:p>
            <a:pPr lvl="1"/>
            <a:r>
              <a:rPr lang="en-US" sz="2000" dirty="0" smtClean="0"/>
              <a:t>Hazardous waste drum </a:t>
            </a:r>
            <a:r>
              <a:rPr lang="en-US" sz="2000" b="1" u="sng" dirty="0" smtClean="0"/>
              <a:t>must be clamped</a:t>
            </a:r>
            <a:r>
              <a:rPr lang="en-US" sz="2000" dirty="0" smtClean="0"/>
              <a:t> with the grounding wire (flammable liquids</a:t>
            </a:r>
            <a:r>
              <a:rPr lang="en-US" sz="2200" dirty="0" smtClean="0"/>
              <a:t>)</a:t>
            </a:r>
          </a:p>
          <a:p>
            <a:pPr lvl="1"/>
            <a:r>
              <a:rPr lang="en-US" sz="2000" dirty="0" smtClean="0"/>
              <a:t>Record the amount of chemical discarded in the hazardous waste drum in the “Hazardous Waste Procedure and Log Book” under the </a:t>
            </a:r>
            <a:r>
              <a:rPr lang="en-US" sz="2000" u="sng" dirty="0" smtClean="0"/>
              <a:t>Hazardous</a:t>
            </a:r>
            <a:r>
              <a:rPr lang="en-US" sz="2000" dirty="0" smtClean="0"/>
              <a:t> waste tab.</a:t>
            </a:r>
            <a:endParaRPr lang="en-US" sz="2000" b="1" dirty="0" smtClean="0"/>
          </a:p>
          <a:p>
            <a:pPr lvl="2"/>
            <a:r>
              <a:rPr lang="en-US" sz="1800" b="1" dirty="0" smtClean="0"/>
              <a:t>Record the amount dumped into the drum in gallons</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 or the GHS pictogram/signal word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271" y="533400"/>
            <a:ext cx="6096000" cy="1143000"/>
          </a:xfrm>
        </p:spPr>
        <p:txBody>
          <a:bodyPr/>
          <a:lstStyle/>
          <a:p>
            <a:r>
              <a:rPr lang="en-US" sz="3600" b="0" dirty="0" smtClean="0">
                <a:latin typeface="+mn-lt"/>
              </a:rPr>
              <a:t>Permanent Hazardous Chemical Waste Storage Room - PPE</a:t>
            </a:r>
            <a:endParaRPr lang="en-US" sz="3600" b="0" dirty="0">
              <a:latin typeface="+mn-lt"/>
            </a:endParaRPr>
          </a:p>
        </p:txBody>
      </p:sp>
      <p:pic>
        <p:nvPicPr>
          <p:cNvPr id="4" name="Table Placeholder 3"/>
          <p:cNvPicPr>
            <a:picLocks noGrp="1" noChangeAspect="1"/>
          </p:cNvPicPr>
          <p:nvPr>
            <p:ph sz="half" idx="1"/>
          </p:nvPr>
        </p:nvPicPr>
        <p:blipFill>
          <a:blip r:embed="rId2"/>
          <a:stretch>
            <a:fillRect/>
          </a:stretch>
        </p:blipFill>
        <p:spPr>
          <a:xfrm>
            <a:off x="1387928" y="1981200"/>
            <a:ext cx="2971800" cy="3978639"/>
          </a:xfrm>
          <a:prstGeom prst="rect">
            <a:avLst/>
          </a:prstGeom>
        </p:spPr>
      </p:pic>
      <p:sp>
        <p:nvSpPr>
          <p:cNvPr id="5" name="Content Placeholder 4"/>
          <p:cNvSpPr>
            <a:spLocks noGrp="1"/>
          </p:cNvSpPr>
          <p:nvPr>
            <p:ph sz="half" idx="2"/>
          </p:nvPr>
        </p:nvSpPr>
        <p:spPr>
          <a:xfrm>
            <a:off x="4724400" y="1981200"/>
            <a:ext cx="2971800" cy="4114800"/>
          </a:xfrm>
        </p:spPr>
        <p:txBody>
          <a:bodyPr/>
          <a:lstStyle/>
          <a:p>
            <a:r>
              <a:rPr lang="en-US" dirty="0" smtClean="0"/>
              <a:t>   </a:t>
            </a:r>
            <a:r>
              <a:rPr lang="en-US" sz="2400" dirty="0" smtClean="0"/>
              <a:t>A chemical resistant apron, gloves, and mask are available for use in the Flammable Storage Room when transferring chemicals</a:t>
            </a:r>
            <a:r>
              <a:rPr lang="en-US" dirty="0" smtClean="0"/>
              <a:t>.</a:t>
            </a:r>
            <a:endParaRPr lang="en-US" dirty="0"/>
          </a:p>
        </p:txBody>
      </p:sp>
    </p:spTree>
    <p:extLst>
      <p:ext uri="{BB962C8B-B14F-4D97-AF65-F5344CB8AC3E}">
        <p14:creationId xmlns:p14="http://schemas.microsoft.com/office/powerpoint/2010/main" val="520569321"/>
      </p:ext>
    </p:extLst>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143000"/>
          </a:xfrm>
        </p:spPr>
        <p:txBody>
          <a:bodyPr/>
          <a:lstStyle/>
          <a:p>
            <a:r>
              <a:rPr lang="en-US" sz="3600" b="0" dirty="0" smtClean="0">
                <a:latin typeface="+mn-lt"/>
              </a:rPr>
              <a:t>Transferring Waste</a:t>
            </a:r>
            <a:endParaRPr lang="en-US" sz="3600" b="0" dirty="0">
              <a:latin typeface="+mn-lt"/>
            </a:endParaRPr>
          </a:p>
        </p:txBody>
      </p:sp>
      <p:sp>
        <p:nvSpPr>
          <p:cNvPr id="3" name="Content Placeholder 2"/>
          <p:cNvSpPr>
            <a:spLocks noGrp="1"/>
          </p:cNvSpPr>
          <p:nvPr>
            <p:ph idx="1"/>
          </p:nvPr>
        </p:nvSpPr>
        <p:spPr>
          <a:xfrm>
            <a:off x="533400" y="1524000"/>
            <a:ext cx="8382000" cy="4267200"/>
          </a:xfrm>
        </p:spPr>
        <p:txBody>
          <a:bodyPr/>
          <a:lstStyle/>
          <a:p>
            <a:pPr>
              <a:buFont typeface="Arial" pitchFamily="34" charset="0"/>
              <a:buChar char="•"/>
            </a:pPr>
            <a:r>
              <a:rPr lang="en-US" sz="2400" dirty="0" smtClean="0"/>
              <a:t>Double check with flashlight to verify that the amount to be added to drum does not exceed its capacity.</a:t>
            </a:r>
          </a:p>
          <a:p>
            <a:pPr>
              <a:lnSpc>
                <a:spcPct val="90000"/>
              </a:lnSpc>
              <a:buFontTx/>
              <a:buChar char="•"/>
            </a:pPr>
            <a:r>
              <a:rPr lang="en-US" sz="2400" dirty="0" smtClean="0"/>
              <a:t>Remove cap from drum and attach the yellow funnel for hazardous waste.</a:t>
            </a:r>
          </a:p>
          <a:p>
            <a:pPr>
              <a:buFont typeface="Arial" pitchFamily="34" charset="0"/>
              <a:buChar char="•"/>
            </a:pPr>
            <a:r>
              <a:rPr lang="en-US" sz="2400" dirty="0" smtClean="0"/>
              <a:t>Transfer chemicals by pouring slowly so as to not splash.</a:t>
            </a:r>
          </a:p>
          <a:p>
            <a:pPr>
              <a:buFont typeface="Arial" pitchFamily="34" charset="0"/>
              <a:buChar char="•"/>
            </a:pPr>
            <a:r>
              <a:rPr lang="en-US" sz="2400" dirty="0" smtClean="0"/>
              <a:t>Remove funnel and screw lid back on. </a:t>
            </a:r>
          </a:p>
          <a:p>
            <a:pPr>
              <a:buFont typeface="Arial" pitchFamily="34" charset="0"/>
              <a:buChar char="•"/>
            </a:pPr>
            <a:r>
              <a:rPr lang="en-US" sz="2400" dirty="0" smtClean="0"/>
              <a:t>If drum overflows, clean up with appropriate chemical spill kit following lab chemical spill clean up protocol.   </a:t>
            </a:r>
          </a:p>
          <a:p>
            <a:endParaRPr lang="en-US" dirty="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smtClean="0"/>
              <a:t>The Chemicals for </a:t>
            </a:r>
            <a:r>
              <a:rPr lang="en-US" sz="2400" dirty="0"/>
              <a:t>E</a:t>
            </a:r>
            <a:r>
              <a:rPr lang="en-US" sz="2400" dirty="0" smtClean="0"/>
              <a:t>valuation Bin (plastic container) is located in the permanent hazardous waste chemical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Record discarded chemicals into the “Hazardous Waste  Log Book” under the Other Chemical tab</a:t>
            </a:r>
          </a:p>
          <a:p>
            <a:pPr lvl="1"/>
            <a:r>
              <a:rPr lang="en-US" sz="2400" dirty="0" smtClean="0"/>
              <a:t>Clean 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smtClean="0"/>
          </a:p>
          <a:p>
            <a:pPr lvl="1"/>
            <a:r>
              <a:rPr lang="en-US" sz="2400" dirty="0" smtClean="0"/>
              <a:t>For disposal instructions of broken mercury devices contact Clean Harbors at 3-5116</a:t>
            </a:r>
          </a:p>
          <a:p>
            <a:pPr lvl="1"/>
            <a:r>
              <a:rPr lang="en-US" sz="2400" dirty="0" smtClean="0"/>
              <a:t>Place intact mercury devices into the Chemicals for Evaluation Bin</a:t>
            </a:r>
          </a:p>
          <a:p>
            <a:pPr lvl="1"/>
            <a:r>
              <a:rPr lang="en-US" sz="2400" dirty="0"/>
              <a:t>Record </a:t>
            </a:r>
            <a:r>
              <a:rPr lang="en-US" sz="2400" dirty="0" smtClean="0"/>
              <a:t>intact mercury devices </a:t>
            </a:r>
            <a:r>
              <a:rPr lang="en-US" sz="2400" dirty="0"/>
              <a:t>into the “Hazardous Waste </a:t>
            </a:r>
            <a:r>
              <a:rPr lang="en-US" sz="2400" dirty="0" smtClean="0"/>
              <a:t>Log </a:t>
            </a:r>
            <a:r>
              <a:rPr lang="en-US" sz="2400" dirty="0"/>
              <a:t>Book” under the Other Chemical </a:t>
            </a:r>
            <a:r>
              <a:rPr lang="en-US" sz="2400" dirty="0" smtClean="0"/>
              <a:t>tab</a:t>
            </a:r>
          </a:p>
          <a:p>
            <a:pPr lvl="1">
              <a:buFont typeface="Monotype Sorts" pitchFamily="2" charset="2"/>
              <a:buNone/>
            </a:pPr>
            <a:endParaRPr lang="en-US" sz="2400" dirty="0" smtClean="0"/>
          </a:p>
          <a:p>
            <a:pPr lvl="1"/>
            <a:endParaRPr lang="en-US"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smtClean="0"/>
              <a:t>Transfer filled 1 gallon containers to the </a:t>
            </a:r>
            <a:r>
              <a:rPr lang="en-US" sz="2000" dirty="0"/>
              <a:t>permanent hazardous chemical waste storage room.</a:t>
            </a:r>
            <a:endParaRPr lang="en-US" sz="2000" dirty="0" smtClean="0"/>
          </a:p>
          <a:p>
            <a:pPr lvl="1"/>
            <a:r>
              <a:rPr lang="en-US" sz="2000" dirty="0" smtClean="0"/>
              <a:t>Log discarded chemicals into the “Hazardous Waste Procedure and Log Book” under the Trace Metal Waste tab.</a:t>
            </a:r>
          </a:p>
          <a:p>
            <a:pPr lvl="2">
              <a:buFont typeface="Monotype Sorts" pitchFamily="2" charset="2"/>
              <a:buNone/>
            </a:pPr>
            <a:endParaRPr lang="en-US" sz="2000" dirty="0" smtClean="0"/>
          </a:p>
          <a:p>
            <a:pPr lvl="1">
              <a:buFont typeface="Monotype Sorts" pitchFamily="2" charset="2"/>
              <a:buNone/>
            </a:pPr>
            <a:endParaRPr lang="en-US" sz="2200" dirty="0" smtClean="0"/>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Permanent Hazardous Chemical Waste Storage Room–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(PN lab) to slowly accumulate at the site of waste generation.</a:t>
            </a:r>
          </a:p>
          <a:p>
            <a:pPr>
              <a:buFont typeface="Arial" pitchFamily="34" charset="0"/>
              <a:buChar char="•"/>
            </a:pPr>
            <a:r>
              <a:rPr lang="en-US" sz="1800" dirty="0" smtClean="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hazardous chemical waste storage area must be inspected weekly. These inspections must be documented.</a:t>
            </a:r>
          </a:p>
          <a:p>
            <a:r>
              <a:rPr lang="en-US" sz="2000" dirty="0" smtClean="0"/>
              <a:t>Attach an </a:t>
            </a:r>
            <a:r>
              <a:rPr lang="en-US" sz="2000" u="sng" dirty="0" smtClean="0"/>
              <a:t>Accumulation label</a:t>
            </a:r>
            <a:r>
              <a:rPr lang="en-US" sz="2000" dirty="0" smtClean="0"/>
              <a:t> to the satellite container if you are NOT dumping into a Drum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You have </a:t>
            </a:r>
            <a:r>
              <a:rPr lang="en-US" sz="2000" b="1" u="sng" dirty="0" smtClean="0"/>
              <a:t>3 days</a:t>
            </a:r>
            <a:r>
              <a:rPr lang="en-US" sz="2000" dirty="0" smtClean="0"/>
              <a:t> from the accumulation start date to move the container to the permanent hazardous chemical waste storage area</a:t>
            </a:r>
          </a:p>
          <a:p>
            <a:pPr>
              <a:lnSpc>
                <a:spcPct val="90000"/>
              </a:lnSpc>
            </a:pPr>
            <a:endParaRPr lang="en-US" sz="2000" dirty="0" smtClean="0">
              <a:solidFill>
                <a:schemeClr val="bg2"/>
              </a:solidFill>
            </a:endParaRPr>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solidFill>
                  <a:schemeClr val="bg2">
                    <a:lumMod val="50000"/>
                    <a:lumOff val="50000"/>
                  </a:schemeClr>
                </a:solidFill>
              </a:rPr>
              <a:t>Clean Harbors will supply the </a:t>
            </a:r>
            <a:r>
              <a:rPr lang="en-US" sz="2400" i="1" dirty="0" smtClean="0">
                <a:solidFill>
                  <a:schemeClr val="bg2">
                    <a:lumMod val="50000"/>
                    <a:lumOff val="50000"/>
                  </a:schemeClr>
                </a:solidFill>
              </a:rPr>
              <a:t>Land Disposal Restriction</a:t>
            </a:r>
            <a:r>
              <a:rPr lang="en-US" i="1" dirty="0" smtClean="0">
                <a:solidFill>
                  <a:schemeClr val="bg2">
                    <a:lumMod val="50000"/>
                    <a:lumOff val="50000"/>
                  </a:schemeClr>
                </a:solidFill>
              </a:rPr>
              <a:t> </a:t>
            </a:r>
            <a:r>
              <a:rPr lang="en-US" dirty="0" smtClean="0">
                <a:solidFill>
                  <a:schemeClr val="bg2">
                    <a:lumMod val="50000"/>
                    <a:lumOff val="50000"/>
                  </a:schemeClr>
                </a:solidFill>
              </a:rPr>
              <a:t>form with the manifest for disposal.</a:t>
            </a:r>
          </a:p>
          <a:p>
            <a:pPr marL="533400" indent="-533400">
              <a:lnSpc>
                <a:spcPct val="90000"/>
              </a:lnSpc>
              <a:buFontTx/>
              <a:buAutoNum type="arabicPeriod"/>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smtClean="0"/>
              <a:t>Chemical Spill Clean-Up</a:t>
            </a:r>
            <a:endParaRPr lang="en-US" dirty="0"/>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smtClean="0"/>
              <a:t>For Trained Chemical PAPR Team Members:</a:t>
            </a:r>
          </a:p>
          <a:p>
            <a:pPr lvl="2">
              <a:lnSpc>
                <a:spcPct val="90000"/>
              </a:lnSpc>
            </a:pPr>
            <a:r>
              <a:rPr lang="en-US" sz="1800" dirty="0" smtClean="0"/>
              <a:t>Upon evaluation of initial spill, if any symptoms occur evacuate area,  notify </a:t>
            </a:r>
            <a:r>
              <a:rPr lang="en-US" sz="1800" dirty="0"/>
              <a:t>supervisor, and call Safety and Security at ext. 3-5101</a:t>
            </a:r>
          </a:p>
          <a:p>
            <a:pPr lvl="2">
              <a:lnSpc>
                <a:spcPct val="90000"/>
              </a:lnSpc>
            </a:pPr>
            <a:r>
              <a:rPr lang="en-US" sz="1800" dirty="0" smtClean="0"/>
              <a:t>If further evaluation of spill is needed or trained personnel determine clean up is feasible, obtain </a:t>
            </a:r>
            <a:r>
              <a:rPr lang="en-US" sz="1800" dirty="0"/>
              <a:t>and put on a chemical </a:t>
            </a:r>
            <a:r>
              <a:rPr lang="en-US" sz="1800" dirty="0" smtClean="0"/>
              <a:t>PAPR from the EC along with other necessary PPE. </a:t>
            </a:r>
            <a:endParaRPr lang="en-US" sz="1800" dirty="0"/>
          </a:p>
          <a:p>
            <a:pPr lvl="2">
              <a:lnSpc>
                <a:spcPct val="90000"/>
              </a:lnSpc>
            </a:pPr>
            <a:r>
              <a:rPr lang="en-US" sz="1800" dirty="0"/>
              <a:t>With the appropriate PPE in place bring </a:t>
            </a:r>
            <a:r>
              <a:rPr lang="en-US" sz="1800" dirty="0" smtClean="0"/>
              <a:t>the appropriate </a:t>
            </a:r>
            <a:r>
              <a:rPr lang="en-US" sz="1800" dirty="0"/>
              <a:t>Spill </a:t>
            </a:r>
            <a:r>
              <a:rPr lang="en-US" sz="1800" dirty="0" smtClean="0"/>
              <a:t>Kit </a:t>
            </a:r>
            <a:r>
              <a:rPr lang="en-US" sz="1800" dirty="0"/>
              <a:t>to the spill site. Place the </a:t>
            </a:r>
            <a:r>
              <a:rPr lang="en-US" sz="1800" dirty="0" smtClean="0"/>
              <a:t>absorbent material on top and around the spill. </a:t>
            </a:r>
            <a:r>
              <a:rPr lang="en-US" sz="1800" dirty="0"/>
              <a:t>This helps to contain the liquid. </a:t>
            </a:r>
            <a:r>
              <a:rPr lang="en-US" sz="1800" dirty="0" smtClean="0"/>
              <a:t>Place the saturated absorbent material in </a:t>
            </a:r>
            <a:r>
              <a:rPr lang="en-US" sz="1800" dirty="0"/>
              <a:t>the </a:t>
            </a:r>
            <a:r>
              <a:rPr lang="en-US" sz="1800" dirty="0" smtClean="0"/>
              <a:t>enclosed </a:t>
            </a:r>
            <a:r>
              <a:rPr lang="en-US" sz="1800" dirty="0"/>
              <a:t>disposal bags. Secure the bags with the twist ties supplied and label contents. </a:t>
            </a:r>
            <a:r>
              <a:rPr lang="en-US" sz="1800" dirty="0" smtClean="0"/>
              <a:t>Notify Clean Harbors at 3-5116 and place bag in </a:t>
            </a:r>
            <a:r>
              <a:rPr lang="en-US" sz="1800" dirty="0"/>
              <a:t>the </a:t>
            </a:r>
            <a:r>
              <a:rPr lang="en-US" sz="1800" dirty="0" smtClean="0"/>
              <a:t>permanent hazardous chemical waste storage room to </a:t>
            </a:r>
            <a:r>
              <a:rPr lang="en-US" sz="1800" dirty="0"/>
              <a:t>await disposal by Clean </a:t>
            </a:r>
            <a:r>
              <a:rPr lang="en-US" sz="1800" dirty="0" smtClean="0"/>
              <a:t>Harbors</a:t>
            </a:r>
            <a:r>
              <a:rPr lang="en-US" sz="1800" dirty="0" smtClean="0"/>
              <a:t>.</a:t>
            </a:r>
          </a:p>
          <a:p>
            <a:pPr lvl="2">
              <a:lnSpc>
                <a:spcPct val="90000"/>
              </a:lnSpc>
            </a:pPr>
            <a:r>
              <a:rPr lang="en-US" sz="1800" dirty="0" smtClean="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EOHS Safety Officer to be placed on Facets </a:t>
            </a:r>
            <a:r>
              <a:rPr lang="en-US" dirty="0" err="1" smtClean="0"/>
              <a:t>Damarco</a:t>
            </a: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smtClean="0"/>
              <a:t>Refer to the Lab Spill Clean Up Policy in C360</a:t>
            </a:r>
          </a:p>
          <a:p>
            <a:endParaRPr lang="en-US" sz="2000" b="1" u="sng" dirty="0" smtClean="0"/>
          </a:p>
          <a:p>
            <a:pPr>
              <a:lnSpc>
                <a:spcPct val="50000"/>
              </a:lnSpc>
            </a:pPr>
            <a:endParaRPr lang="en-US" sz="2000" b="1" dirty="0" smtClean="0"/>
          </a:p>
          <a:p>
            <a:pPr>
              <a:lnSpc>
                <a:spcPct val="60000"/>
              </a:lnSpc>
            </a:pPr>
            <a:r>
              <a:rPr lang="en-US" sz="2000" b="1" dirty="0" smtClean="0"/>
              <a:t>Routine SPILL OR LEAK </a:t>
            </a:r>
            <a:r>
              <a:rPr lang="en-US" sz="2000" dirty="0" smtClean="0"/>
              <a:t/>
            </a:r>
            <a:br>
              <a:rPr lang="en-US" sz="2000" dirty="0" smtClean="0"/>
            </a:br>
            <a:endParaRPr lang="en-US" sz="2000" dirty="0" smtClean="0"/>
          </a:p>
          <a:p>
            <a:pPr lvl="1"/>
            <a:r>
              <a:rPr lang="en-US" sz="2000" dirty="0" smtClean="0"/>
              <a:t>Minimal exposure symptoms</a:t>
            </a:r>
          </a:p>
          <a:p>
            <a:pPr lvl="1"/>
            <a:r>
              <a:rPr lang="en-US" sz="2000" dirty="0" smtClean="0"/>
              <a:t>Low impact agent</a:t>
            </a:r>
          </a:p>
          <a:p>
            <a:pPr lvl="1"/>
            <a:r>
              <a:rPr lang="en-US" sz="2000" dirty="0" smtClean="0"/>
              <a:t>Clean up may be managed with existing Lab resources</a:t>
            </a:r>
          </a:p>
          <a:p>
            <a:pPr lvl="1"/>
            <a:r>
              <a:rPr lang="en-US" sz="2000" dirty="0" smtClean="0"/>
              <a:t>No Lab occupant safety/health issues</a:t>
            </a:r>
          </a:p>
          <a:p>
            <a:pPr lvl="1"/>
            <a:r>
              <a:rPr lang="en-US" sz="2000" dirty="0" smtClean="0"/>
              <a:t>No evacuation needed</a:t>
            </a:r>
          </a:p>
          <a:p>
            <a:pPr lvl="1"/>
            <a:r>
              <a:rPr lang="en-US" sz="2000" dirty="0" smtClean="0"/>
              <a:t>No indoor air quality compromised</a:t>
            </a:r>
          </a:p>
          <a:p>
            <a:pPr lvl="1"/>
            <a:endParaRPr lang="en-US" sz="2000" dirty="0" smtClean="0"/>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a:t>
            </a:r>
            <a:r>
              <a:rPr lang="en-US" b="0" dirty="0" smtClean="0"/>
              <a:t>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smtClean="0"/>
              <a:t>Urgent </a:t>
            </a:r>
            <a:r>
              <a:rPr lang="en-US" sz="2000" b="1" dirty="0"/>
              <a:t>SPILL OR LEAK </a:t>
            </a:r>
            <a:r>
              <a:rPr lang="en-US" sz="2000" dirty="0"/>
              <a:t/>
            </a:r>
            <a:br>
              <a:rPr lang="en-US" sz="2000" dirty="0"/>
            </a:br>
            <a:endParaRPr lang="en-US" sz="2000" dirty="0"/>
          </a:p>
          <a:p>
            <a:pPr lvl="1"/>
            <a:r>
              <a:rPr lang="en-US" sz="2000" dirty="0" smtClean="0"/>
              <a:t>Response is Required </a:t>
            </a:r>
          </a:p>
          <a:p>
            <a:pPr lvl="1"/>
            <a:r>
              <a:rPr lang="en-US" sz="2000" dirty="0" smtClean="0"/>
              <a:t>There is no reported physical or health endangerment to lab occupants</a:t>
            </a:r>
          </a:p>
          <a:p>
            <a:pPr lvl="1"/>
            <a:r>
              <a:rPr lang="en-US" sz="2000" dirty="0" smtClean="0"/>
              <a:t>Manageable exposure symptoms</a:t>
            </a:r>
          </a:p>
          <a:p>
            <a:pPr lvl="1"/>
            <a:r>
              <a:rPr lang="en-US" sz="2000" dirty="0" smtClean="0"/>
              <a:t>Medium impact agent</a:t>
            </a:r>
          </a:p>
          <a:p>
            <a:pPr lvl="1"/>
            <a:r>
              <a:rPr lang="en-US" sz="2000" dirty="0" smtClean="0"/>
              <a:t>Clean up may need additional internal resources</a:t>
            </a:r>
          </a:p>
          <a:p>
            <a:pPr lvl="1"/>
            <a:r>
              <a:rPr lang="en-US" sz="2000" dirty="0" smtClean="0"/>
              <a:t>Manageable Lab occupant safety/health issues</a:t>
            </a:r>
          </a:p>
          <a:p>
            <a:pPr lvl="1"/>
            <a:r>
              <a:rPr lang="en-US" sz="2000" dirty="0" smtClean="0"/>
              <a:t>Lab evacuation may be temporarily needed</a:t>
            </a:r>
          </a:p>
          <a:p>
            <a:pPr lvl="1"/>
            <a:r>
              <a:rPr lang="en-US" sz="2000" dirty="0" smtClean="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Emergency SPILL or LEAK</a:t>
            </a:r>
          </a:p>
          <a:p>
            <a:pPr lvl="1">
              <a:lnSpc>
                <a:spcPct val="90000"/>
              </a:lnSpc>
            </a:pPr>
            <a:endParaRPr lang="en-US" sz="2000" dirty="0" smtClean="0"/>
          </a:p>
          <a:p>
            <a:pPr lvl="1">
              <a:lnSpc>
                <a:spcPct val="90000"/>
              </a:lnSpc>
            </a:pPr>
            <a:r>
              <a:rPr lang="en-US" sz="2000" dirty="0" smtClean="0"/>
              <a:t>The situation is immediately dangerous to the life, health or personal safety of occupants</a:t>
            </a:r>
          </a:p>
          <a:p>
            <a:pPr lvl="1">
              <a:lnSpc>
                <a:spcPct val="90000"/>
              </a:lnSpc>
            </a:pPr>
            <a:r>
              <a:rPr lang="en-US" sz="2000" dirty="0" smtClean="0"/>
              <a:t>Intense exposure symptoms.</a:t>
            </a:r>
          </a:p>
          <a:p>
            <a:pPr lvl="1">
              <a:lnSpc>
                <a:spcPct val="90000"/>
              </a:lnSpc>
            </a:pPr>
            <a:r>
              <a:rPr lang="en-US" sz="2000" dirty="0" smtClean="0"/>
              <a:t>High impact agent</a:t>
            </a:r>
          </a:p>
          <a:p>
            <a:pPr lvl="1">
              <a:lnSpc>
                <a:spcPct val="90000"/>
              </a:lnSpc>
            </a:pPr>
            <a:r>
              <a:rPr lang="en-US" sz="2000" dirty="0" smtClean="0"/>
              <a:t>Clean up may need external resources (Clean Harbors, Fire </a:t>
            </a:r>
            <a:r>
              <a:rPr lang="en-US" sz="2000" dirty="0" err="1" smtClean="0"/>
              <a:t>HazMat</a:t>
            </a:r>
            <a:r>
              <a:rPr lang="en-US" sz="2000" dirty="0" smtClean="0"/>
              <a:t> team)</a:t>
            </a:r>
          </a:p>
          <a:p>
            <a:pPr lvl="1">
              <a:lnSpc>
                <a:spcPct val="90000"/>
              </a:lnSpc>
            </a:pPr>
            <a:r>
              <a:rPr lang="en-US" sz="2000" dirty="0" smtClean="0"/>
              <a:t>Immediate team member issues</a:t>
            </a:r>
          </a:p>
          <a:p>
            <a:pPr lvl="1">
              <a:lnSpc>
                <a:spcPct val="90000"/>
              </a:lnSpc>
            </a:pPr>
            <a:r>
              <a:rPr lang="en-US" sz="2000" dirty="0" smtClean="0"/>
              <a:t>Evacuation required</a:t>
            </a:r>
          </a:p>
          <a:p>
            <a:pPr lvl="1">
              <a:lnSpc>
                <a:spcPct val="90000"/>
              </a:lnSpc>
            </a:pPr>
            <a:r>
              <a:rPr lang="en-US" sz="2000" dirty="0" smtClean="0"/>
              <a:t>Indoor air quality is hazardous or impacting personal health or comfort</a:t>
            </a:r>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Employee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EC,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in the H&amp;E staining area.</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in the Histology special stain area and is close to the grossing area.</a:t>
            </a:r>
          </a:p>
          <a:p>
            <a:pPr lvl="1">
              <a:lnSpc>
                <a:spcPct val="90000"/>
              </a:lnSpc>
            </a:pPr>
            <a:r>
              <a:rPr lang="en-US" sz="2000" dirty="0" smtClean="0"/>
              <a:t>Located by the freezer in the Histology cutting area.</a:t>
            </a:r>
          </a:p>
          <a:p>
            <a:pPr lvl="1">
              <a:lnSpc>
                <a:spcPct val="90000"/>
              </a:lnSpc>
            </a:pPr>
            <a:r>
              <a:rPr lang="en-US" sz="2000" dirty="0" smtClean="0"/>
              <a:t>Located in the Cytology prep lab.</a:t>
            </a:r>
          </a:p>
          <a:p>
            <a:pPr lvl="1">
              <a:lnSpc>
                <a:spcPct val="90000"/>
              </a:lnSpc>
            </a:pPr>
            <a:r>
              <a:rPr lang="en-US" sz="2000" dirty="0" smtClean="0"/>
              <a:t>Eye washes are checked weekly by Histology/Cytology staff, including cleaning of the covers with 10% bleach solution</a:t>
            </a: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a:t>
            </a:r>
            <a:r>
              <a:rPr lang="en-US" sz="2000" b="1" dirty="0" smtClean="0"/>
              <a:t>Formaldehyde </a:t>
            </a:r>
            <a:r>
              <a:rPr lang="en-US" sz="2000" b="1" dirty="0"/>
              <a:t>and Xylene </a:t>
            </a:r>
            <a:r>
              <a:rPr lang="en-US" sz="2000" b="1" dirty="0" smtClean="0"/>
              <a:t>Monitoring</a:t>
            </a:r>
            <a:r>
              <a:rPr lang="en-US" sz="2000" dirty="0" smtClean="0"/>
              <a:t> in the Pathology/Histology section of C360.</a:t>
            </a:r>
          </a:p>
          <a:p>
            <a:r>
              <a:rPr lang="en-US" sz="2000" b="1" dirty="0" smtClean="0"/>
              <a:t>Chemical Hygiene Plan</a:t>
            </a:r>
            <a:r>
              <a:rPr lang="en-US" sz="2000" dirty="0" smtClean="0"/>
              <a:t>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111</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952-993-5116 (on-site rep, days)</a:t>
            </a:r>
          </a:p>
          <a:p>
            <a:r>
              <a:rPr lang="en-US" dirty="0" smtClean="0">
                <a:solidFill>
                  <a:srgbClr val="008080"/>
                </a:solidFill>
              </a:rPr>
              <a:t>1-800-645-8265 (after hours)</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81000" y="2057400"/>
            <a:ext cx="8001000" cy="3657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a:t>Facets Home Page (Left tree) under Medical </a:t>
            </a:r>
            <a:r>
              <a:rPr lang="en-US" dirty="0" smtClean="0"/>
              <a:t>Clicks and then Safety Data Sheets</a:t>
            </a:r>
            <a:endParaRPr lang="en-US" dirty="0"/>
          </a:p>
          <a:p>
            <a:pPr lvl="1">
              <a:lnSpc>
                <a:spcPct val="90000"/>
              </a:lnSpc>
            </a:pPr>
            <a:r>
              <a:rPr lang="en-US" dirty="0"/>
              <a:t>Facets Home Page </a:t>
            </a:r>
            <a:r>
              <a:rPr lang="en-US" dirty="0" smtClean="0"/>
              <a:t>under EOHS department, Quick Links, </a:t>
            </a:r>
            <a:r>
              <a:rPr lang="en-US" dirty="0" err="1" smtClean="0"/>
              <a:t>Damarco</a:t>
            </a:r>
            <a:r>
              <a:rPr lang="en-US" dirty="0" smtClean="0"/>
              <a:t> Solutions (SDS)</a:t>
            </a:r>
            <a:endParaRPr lang="en-US" dirty="0"/>
          </a:p>
          <a:p>
            <a:pPr lvl="1">
              <a:lnSpc>
                <a:spcPct val="90000"/>
              </a:lnSpc>
            </a:pPr>
            <a:r>
              <a:rPr lang="en-US" dirty="0" smtClean="0"/>
              <a:t>Facets, </a:t>
            </a:r>
            <a:r>
              <a:rPr lang="en-US" dirty="0"/>
              <a:t>Lab </a:t>
            </a:r>
            <a:r>
              <a:rPr lang="en-US" dirty="0" smtClean="0"/>
              <a:t>Home Page </a:t>
            </a:r>
            <a:r>
              <a:rPr lang="en-US" dirty="0"/>
              <a:t>(bottom of page)</a:t>
            </a:r>
          </a:p>
          <a:p>
            <a:pPr marL="457200" lvl="1" indent="0">
              <a:lnSpc>
                <a:spcPct val="90000"/>
              </a:lnSpc>
              <a:buNone/>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smtClean="0"/>
              <a:t>GHS Secondary Label</a:t>
            </a:r>
            <a:endParaRPr lang="en-US" dirty="0"/>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a:t>
            </a:r>
            <a:r>
              <a:rPr lang="en-US" sz="2400" dirty="0" smtClean="0"/>
              <a:t>in </a:t>
            </a:r>
            <a:r>
              <a:rPr lang="en-US" sz="2400" dirty="0"/>
              <a:t>the </a:t>
            </a:r>
            <a:r>
              <a:rPr lang="en-US" sz="2400" dirty="0" smtClean="0"/>
              <a:t>OSHA </a:t>
            </a:r>
            <a:r>
              <a:rPr lang="en-US" sz="2400" u="sng" dirty="0" smtClean="0"/>
              <a:t>Globally Harmonized System</a:t>
            </a:r>
            <a:r>
              <a:rPr lang="en-US" sz="2400" dirty="0" smtClean="0"/>
              <a:t> of Classification of Chemicals (GHS). This system uses pictograms and signal words to classify chemicals</a:t>
            </a:r>
            <a:r>
              <a:rPr lang="en-US" dirty="0" smtClean="0"/>
              <a:t>.</a:t>
            </a:r>
          </a:p>
          <a:p>
            <a:endParaRPr lang="en-US" dirty="0"/>
          </a:p>
        </p:txBody>
      </p:sp>
      <p:pic>
        <p:nvPicPr>
          <p:cNvPr id="4" name="Content Placeholder 3"/>
          <p:cNvPicPr>
            <a:picLocks noChangeAspect="1"/>
          </p:cNvPicPr>
          <p:nvPr/>
        </p:nvPicPr>
        <p:blipFill>
          <a:blip r:embed="rId2"/>
          <a:stretch>
            <a:fillRect/>
          </a:stretch>
        </p:blipFill>
        <p:spPr bwMode="auto">
          <a:xfrm>
            <a:off x="3886200" y="39624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smtClean="0"/>
              <a:t>GHS Chemical Hazard Rating</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2838</TotalTime>
  <Words>3338</Words>
  <Application>Microsoft Office PowerPoint</Application>
  <PresentationFormat>On-screen Show (4:3)</PresentationFormat>
  <Paragraphs>373</Paragraphs>
  <Slides>49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Arial Narrow</vt:lpstr>
      <vt:lpstr>Monotype Sorts</vt:lpstr>
      <vt:lpstr>Times New Roman</vt:lpstr>
      <vt:lpstr>Default Design</vt:lpstr>
      <vt:lpstr>2016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Permanent Hazardous Chemical Waste – Storage Area</vt:lpstr>
      <vt:lpstr>Chemical Waste Definitions and Disposal</vt:lpstr>
      <vt:lpstr>Histology Hazardous Waste:  Generate, Collect and Transfer</vt:lpstr>
      <vt:lpstr>PowerPoint Presentation</vt:lpstr>
      <vt:lpstr> Employee Responsibility  Handling and Storage</vt:lpstr>
      <vt:lpstr>Hazardous Waste Storage Drum</vt:lpstr>
      <vt:lpstr>Permanent Hazardous Chemical Waste Storage Room - PPE</vt:lpstr>
      <vt:lpstr>Transferring Waste</vt:lpstr>
      <vt:lpstr>Chemicals for Evaluation Bin</vt:lpstr>
      <vt:lpstr>Chemicals for Evaluation Bin Continued</vt:lpstr>
      <vt:lpstr>Trace Metal Container</vt:lpstr>
      <vt:lpstr>Permanent 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243</cp:revision>
  <cp:lastPrinted>2002-07-30T12:17:10Z</cp:lastPrinted>
  <dcterms:created xsi:type="dcterms:W3CDTF">2002-07-29T12:40:43Z</dcterms:created>
  <dcterms:modified xsi:type="dcterms:W3CDTF">2016-10-25T21:32:07Z</dcterms:modified>
</cp:coreProperties>
</file>