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72" r:id="rId3"/>
    <p:sldId id="265" r:id="rId4"/>
    <p:sldId id="259" r:id="rId5"/>
    <p:sldId id="258" r:id="rId6"/>
    <p:sldId id="260" r:id="rId7"/>
    <p:sldId id="262" r:id="rId8"/>
    <p:sldId id="266" r:id="rId9"/>
    <p:sldId id="267" r:id="rId10"/>
    <p:sldId id="268" r:id="rId11"/>
    <p:sldId id="270" r:id="rId12"/>
    <p:sldId id="269" r:id="rId13"/>
    <p:sldId id="271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0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0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7659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61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5012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7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38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8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7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8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4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2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7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9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8C7E1-DB80-4664-95E8-BD676E2C8C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F213BF-FB3B-41BE-95CD-2804850D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8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700" y="251495"/>
            <a:ext cx="8182335" cy="1826687"/>
          </a:xfrm>
        </p:spPr>
        <p:txBody>
          <a:bodyPr/>
          <a:lstStyle/>
          <a:p>
            <a:pPr algn="ctr"/>
            <a:r>
              <a:rPr lang="en-US" dirty="0" smtClean="0"/>
              <a:t>Good Laboratory</a:t>
            </a:r>
            <a:br>
              <a:rPr lang="en-US" dirty="0" smtClean="0"/>
            </a:br>
            <a:r>
              <a:rPr lang="en-US" dirty="0" smtClean="0"/>
              <a:t>Practice: Documentation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2322546"/>
            <a:ext cx="4093194" cy="34671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71407" y="3635196"/>
            <a:ext cx="3776354" cy="8418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Information for </a:t>
            </a:r>
            <a:r>
              <a:rPr lang="en-US" smtClean="0"/>
              <a:t>Our </a:t>
            </a:r>
            <a:r>
              <a:rPr lang="en-US" smtClean="0"/>
              <a:t>AP </a:t>
            </a:r>
            <a:r>
              <a:rPr lang="en-US" dirty="0" smtClean="0"/>
              <a:t>Laboratory Team at Park Nicollet</a:t>
            </a:r>
          </a:p>
          <a:p>
            <a:r>
              <a:rPr lang="en-US" dirty="0" smtClean="0"/>
              <a:t>October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6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48071"/>
            <a:ext cx="8134157" cy="3527690"/>
          </a:xfrm>
        </p:spPr>
        <p:txBody>
          <a:bodyPr/>
          <a:lstStyle/>
          <a:p>
            <a:r>
              <a:rPr lang="en-US" dirty="0" smtClean="0"/>
              <a:t>Use liquid correction fluid</a:t>
            </a:r>
          </a:p>
          <a:p>
            <a:r>
              <a:rPr lang="en-US" dirty="0" smtClean="0"/>
              <a:t>Use pencil or red ink</a:t>
            </a:r>
          </a:p>
          <a:p>
            <a:r>
              <a:rPr lang="en-US" dirty="0" smtClean="0"/>
              <a:t>Backdate</a:t>
            </a:r>
          </a:p>
          <a:p>
            <a:r>
              <a:rPr lang="en-US" dirty="0" smtClean="0"/>
              <a:t>Record data before the action or event has occurred (fraud)</a:t>
            </a:r>
          </a:p>
          <a:p>
            <a:r>
              <a:rPr lang="en-US" dirty="0" smtClean="0"/>
              <a:t>Enter data that is incorrect or that has not been performed (fraud) </a:t>
            </a:r>
          </a:p>
          <a:p>
            <a:r>
              <a:rPr lang="en-US" dirty="0" smtClean="0"/>
              <a:t>Leave blank spaces</a:t>
            </a:r>
          </a:p>
          <a:p>
            <a:r>
              <a:rPr lang="en-US" dirty="0" smtClean="0"/>
              <a:t>Write fraudulent information</a:t>
            </a:r>
          </a:p>
          <a:p>
            <a:r>
              <a:rPr lang="en-US" dirty="0" smtClean="0"/>
              <a:t>Scribble or write illegibly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8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2312"/>
          </a:xfrm>
        </p:spPr>
        <p:txBody>
          <a:bodyPr/>
          <a:lstStyle/>
          <a:p>
            <a:r>
              <a:rPr lang="en-US" dirty="0" smtClean="0"/>
              <a:t>How to Make 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965430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Place a single line through the incorrect entry</a:t>
            </a:r>
          </a:p>
          <a:p>
            <a:r>
              <a:rPr lang="en-US" sz="2400" dirty="0" smtClean="0"/>
              <a:t>Briefly/legibly explain correction (i.e. “error”)</a:t>
            </a:r>
            <a:endParaRPr lang="en-US" sz="2400" dirty="0"/>
          </a:p>
          <a:p>
            <a:r>
              <a:rPr lang="en-US" sz="2400" dirty="0" smtClean="0"/>
              <a:t>Enter the correct data near the original or reference it and write on bottom of form</a:t>
            </a:r>
          </a:p>
          <a:p>
            <a:r>
              <a:rPr lang="en-US" sz="2400" dirty="0" smtClean="0"/>
              <a:t>Write your initial or signature and date of the correction (time may also be required in certain instances).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95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Best Practice for Making 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425039"/>
            <a:ext cx="4184035" cy="4616322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</a:rPr>
              <a:t>DO THIS</a:t>
            </a:r>
            <a:r>
              <a:rPr lang="en-US" sz="2000" dirty="0" smtClean="0"/>
              <a:t>	</a:t>
            </a:r>
          </a:p>
          <a:p>
            <a:pPr marL="0" indent="0">
              <a:buNone/>
            </a:pPr>
            <a:r>
              <a:rPr lang="en-US" sz="2600" dirty="0" smtClean="0"/>
              <a:t>1. Cross out mistake single line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63.7     </a:t>
            </a:r>
          </a:p>
          <a:p>
            <a:pPr marL="0" indent="0">
              <a:buNone/>
            </a:pPr>
            <a:r>
              <a:rPr lang="en-US" sz="2600" dirty="0" smtClean="0"/>
              <a:t>2. Write correct data next to it, legibly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62.5  </a:t>
            </a:r>
          </a:p>
          <a:p>
            <a:pPr marL="0" indent="0">
              <a:buNone/>
            </a:pPr>
            <a:r>
              <a:rPr lang="en-US" sz="2600" dirty="0" smtClean="0"/>
              <a:t>3. Initial and date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SH 5-25-16</a:t>
            </a:r>
          </a:p>
          <a:p>
            <a:pPr marL="0" indent="0">
              <a:buNone/>
            </a:pPr>
            <a:r>
              <a:rPr lang="en-US" sz="2600" dirty="0" smtClean="0"/>
              <a:t>4. If clarification is needed add the corrective action</a:t>
            </a:r>
          </a:p>
          <a:p>
            <a:pPr marL="0" indent="0">
              <a:buNone/>
            </a:pPr>
            <a:r>
              <a:rPr lang="en-US" sz="2600" dirty="0" smtClean="0"/>
              <a:t>For example: “temperature out of range” or “entered data on wrong day”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				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20101" y="2874094"/>
            <a:ext cx="745958" cy="120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5919537" y="3031958"/>
            <a:ext cx="60158" cy="1323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145" y="1425039"/>
            <a:ext cx="4501857" cy="371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46676" cy="2572987"/>
          </a:xfrm>
        </p:spPr>
        <p:txBody>
          <a:bodyPr>
            <a:normAutofit/>
          </a:bodyPr>
          <a:lstStyle/>
          <a:p>
            <a:r>
              <a:rPr lang="en-US" dirty="0" smtClean="0"/>
              <a:t>THANK YOU for Documenting Well &amp; Making our Histology Lab GREAT!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182" y="3097975"/>
            <a:ext cx="335280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00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– This presentation will help you review &amp;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7320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Expectations for documentation</a:t>
            </a:r>
          </a:p>
          <a:p>
            <a:r>
              <a:rPr lang="en-US" dirty="0" smtClean="0"/>
              <a:t>Purpose &amp; elements of good documentation</a:t>
            </a:r>
          </a:p>
          <a:p>
            <a:r>
              <a:rPr lang="en-US" dirty="0" smtClean="0"/>
              <a:t>Document types</a:t>
            </a:r>
          </a:p>
          <a:p>
            <a:r>
              <a:rPr lang="en-US" dirty="0" smtClean="0"/>
              <a:t>Why good documentation is important</a:t>
            </a:r>
          </a:p>
          <a:p>
            <a:r>
              <a:rPr lang="en-US" dirty="0" smtClean="0"/>
              <a:t>Documentation requirements</a:t>
            </a:r>
          </a:p>
          <a:p>
            <a:r>
              <a:rPr lang="en-US" dirty="0" smtClean="0"/>
              <a:t>What “Not to do”</a:t>
            </a:r>
          </a:p>
          <a:p>
            <a:r>
              <a:rPr lang="en-US" dirty="0" smtClean="0"/>
              <a:t>Best Practice for how to make corrections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87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Documentation: What is the purpose &amp; practice? Key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so important?</a:t>
            </a:r>
          </a:p>
          <a:p>
            <a:pPr lvl="1"/>
            <a:r>
              <a:rPr lang="en-US" sz="1800" dirty="0" smtClean="0"/>
              <a:t>What If I don’t document?</a:t>
            </a:r>
          </a:p>
          <a:p>
            <a:pPr lvl="3"/>
            <a:r>
              <a:rPr lang="en-US" sz="1800" dirty="0" smtClean="0"/>
              <a:t>What are the requirements of documentation?</a:t>
            </a:r>
          </a:p>
          <a:p>
            <a:pPr lvl="4"/>
            <a:r>
              <a:rPr lang="en-US" sz="1800" dirty="0" smtClean="0"/>
              <a:t>How can I fulfill the requirements?</a:t>
            </a:r>
          </a:p>
          <a:p>
            <a:pPr lvl="5"/>
            <a:r>
              <a:rPr lang="en-US" sz="1800" dirty="0" smtClean="0"/>
              <a:t>What should I </a:t>
            </a:r>
            <a:r>
              <a:rPr lang="en-US" sz="1800" u="sng" dirty="0" smtClean="0"/>
              <a:t>not</a:t>
            </a:r>
            <a:r>
              <a:rPr lang="en-US" sz="1800" dirty="0" smtClean="0"/>
              <a:t> do?</a:t>
            </a:r>
          </a:p>
          <a:p>
            <a:pPr lvl="6"/>
            <a:r>
              <a:rPr lang="en-US" sz="1800" dirty="0" smtClean="0"/>
              <a:t>How are corrections made?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36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54" y="360218"/>
            <a:ext cx="8596668" cy="9304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 types that require documentation…are there others?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0294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Standard operating procedures (SOP’s)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Training assessments (competency)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Forms and log sheets, including maintenance forms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Electronic Quality records  (daily H&amp;E controls, electronic data capture)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QC forms and materials (IHC logs, control block logs, and controls)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Corrective Action for non-conformance (orphan tissue, histology quality forms, best care)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Validation documentation  (validating procedures, new tests, LIS)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Internal/External inspections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5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is Documentation So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60" y="1710047"/>
            <a:ext cx="9630888" cy="42956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Regulatory requirement (CAP)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Authentication that all required procedures were correctly carried out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Documentation is the proof that our lab has a Quality Control </a:t>
            </a:r>
            <a:r>
              <a:rPr lang="en-US" dirty="0"/>
              <a:t>P</a:t>
            </a:r>
            <a:r>
              <a:rPr lang="en-US" dirty="0" smtClean="0"/>
              <a:t>lan and that we follow 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Are there other reasons?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372" y="3030847"/>
            <a:ext cx="3532560" cy="285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04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40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</a:t>
            </a:r>
            <a:r>
              <a:rPr lang="en-US" sz="4900" b="1" dirty="0" smtClean="0">
                <a:solidFill>
                  <a:schemeClr val="accent4"/>
                </a:solidFill>
              </a:rPr>
              <a:t>What if I don’t document?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May affect patient safety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Data can be lost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Complete record is not made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Regulatory action possible (defects)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No documentation = it was not done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sz="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250" y="1899330"/>
            <a:ext cx="2265522" cy="242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67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262"/>
            <a:ext cx="8596668" cy="1479138"/>
          </a:xfrm>
        </p:spPr>
        <p:txBody>
          <a:bodyPr/>
          <a:lstStyle/>
          <a:p>
            <a:pPr algn="ctr"/>
            <a:r>
              <a:rPr lang="en-US" dirty="0" smtClean="0"/>
              <a:t>What are the Requirements of </a:t>
            </a:r>
            <a:r>
              <a:rPr lang="en-US" dirty="0"/>
              <a:t>D</a:t>
            </a:r>
            <a:r>
              <a:rPr lang="en-US" dirty="0" smtClean="0"/>
              <a:t>ocumentation?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39" y="1930400"/>
            <a:ext cx="9310255" cy="3259117"/>
          </a:xfrm>
        </p:spPr>
        <p:txBody>
          <a:bodyPr>
            <a:noAutofit/>
          </a:bodyPr>
          <a:lstStyle/>
          <a:p>
            <a:pPr>
              <a:buSzPct val="95000"/>
            </a:pPr>
            <a:r>
              <a:rPr lang="en-US" sz="2400" dirty="0" smtClean="0"/>
              <a:t>Identifiable information</a:t>
            </a:r>
          </a:p>
          <a:p>
            <a:r>
              <a:rPr lang="en-US" sz="2400" dirty="0" smtClean="0"/>
              <a:t>Prompt documentation</a:t>
            </a:r>
          </a:p>
          <a:p>
            <a:r>
              <a:rPr lang="en-US" sz="2400" dirty="0" smtClean="0"/>
              <a:t>Accurate information</a:t>
            </a:r>
          </a:p>
          <a:p>
            <a:r>
              <a:rPr lang="en-US" sz="2400" dirty="0" smtClean="0"/>
              <a:t>Legible</a:t>
            </a:r>
          </a:p>
          <a:p>
            <a:r>
              <a:rPr lang="en-US" sz="2400" dirty="0" smtClean="0"/>
              <a:t>Signature (or initials)</a:t>
            </a:r>
          </a:p>
          <a:p>
            <a:r>
              <a:rPr lang="en-US" sz="2400" dirty="0" smtClean="0"/>
              <a:t>Date (month, day &amp; year)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897" y="1945254"/>
            <a:ext cx="3222216" cy="322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7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9190"/>
          </a:xfrm>
        </p:spPr>
        <p:txBody>
          <a:bodyPr/>
          <a:lstStyle/>
          <a:p>
            <a:r>
              <a:rPr lang="en-US" dirty="0" smtClean="0"/>
              <a:t>Documents Need to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093" y="2089337"/>
            <a:ext cx="6804119" cy="413333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was done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How it was done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When the work was performed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Who performed the work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907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9190"/>
          </a:xfrm>
        </p:spPr>
        <p:txBody>
          <a:bodyPr/>
          <a:lstStyle/>
          <a:p>
            <a:r>
              <a:rPr lang="en-US" dirty="0" smtClean="0"/>
              <a:t>How Can I Fulfill the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202" y="1365662"/>
            <a:ext cx="9191060" cy="4141311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General Elements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Write clearly and make it legible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Use permanent ink (blue or black only – </a:t>
            </a:r>
            <a:r>
              <a:rPr lang="en-US" sz="2400" u="sng" dirty="0" smtClean="0"/>
              <a:t>no Red</a:t>
            </a:r>
            <a:r>
              <a:rPr lang="en-US" sz="24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Signature or initial (as required) and date (month, day &amp; year)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Document as you go – don’t wait “until later”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u="sng" dirty="0" smtClean="0"/>
              <a:t>N/A</a:t>
            </a:r>
            <a:r>
              <a:rPr lang="en-US" sz="2400" dirty="0" smtClean="0"/>
              <a:t> blank spots if it is not applicable for that day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Record data to its completeness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3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921</TotalTime>
  <Words>476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Good Laboratory Practice: Documentation</vt:lpstr>
      <vt:lpstr>Objectives – This presentation will help you review &amp; learn:</vt:lpstr>
      <vt:lpstr>Documentation: What is the purpose &amp; practice? Key Questions</vt:lpstr>
      <vt:lpstr>Document types that require documentation…are there others?</vt:lpstr>
      <vt:lpstr>Why is Documentation So Important?</vt:lpstr>
      <vt:lpstr>        What if I don’t document?  May affect patient safety  Data can be lost   Complete record is not made  Regulatory action possible (defects)  No documentation = it was not done  </vt:lpstr>
      <vt:lpstr>What are the Requirements of Documentation?</vt:lpstr>
      <vt:lpstr>Documents Need to Show</vt:lpstr>
      <vt:lpstr>How Can I Fulfill the Requirements?</vt:lpstr>
      <vt:lpstr>Do NOT:</vt:lpstr>
      <vt:lpstr>How to Make Corrections</vt:lpstr>
      <vt:lpstr>Best Practice for Making Corrections</vt:lpstr>
      <vt:lpstr>THANK YOU for Documenting Well &amp; Making our Histology Lab GREAT!</vt:lpstr>
    </vt:vector>
  </TitlesOfParts>
  <Company>Park Nicollet Health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Laboratory practice</dc:title>
  <dc:creator>Hatfield, Sherrie</dc:creator>
  <cp:lastModifiedBy>Richardson, Patti R.</cp:lastModifiedBy>
  <cp:revision>34</cp:revision>
  <cp:lastPrinted>2017-10-17T14:56:35Z</cp:lastPrinted>
  <dcterms:created xsi:type="dcterms:W3CDTF">2016-05-04T14:53:36Z</dcterms:created>
  <dcterms:modified xsi:type="dcterms:W3CDTF">2017-10-17T16:00:07Z</dcterms:modified>
</cp:coreProperties>
</file>