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7" r:id="rId5"/>
    <p:sldId id="367" r:id="rId6"/>
    <p:sldId id="384" r:id="rId7"/>
    <p:sldId id="385" r:id="rId8"/>
    <p:sldId id="386" r:id="rId9"/>
    <p:sldId id="371" r:id="rId10"/>
    <p:sldId id="383" r:id="rId11"/>
    <p:sldId id="387" r:id="rId12"/>
    <p:sldId id="388" r:id="rId13"/>
    <p:sldId id="389" r:id="rId14"/>
    <p:sldId id="390" r:id="rId15"/>
    <p:sldId id="391" r:id="rId16"/>
    <p:sldId id="392" r:id="rId17"/>
    <p:sldId id="394" r:id="rId18"/>
    <p:sldId id="370" r:id="rId19"/>
    <p:sldId id="372" r:id="rId20"/>
    <p:sldId id="397" r:id="rId21"/>
    <p:sldId id="380" r:id="rId22"/>
    <p:sldId id="381" r:id="rId23"/>
    <p:sldId id="382" r:id="rId24"/>
    <p:sldId id="393" r:id="rId25"/>
  </p:sldIdLst>
  <p:sldSz cx="9144000" cy="6858000" type="screen4x3"/>
  <p:notesSz cx="7010400" cy="92964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6685" initials="b6685"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EDB"/>
    <a:srgbClr val="FFB733"/>
    <a:srgbClr val="00AA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8" autoAdjust="0"/>
    <p:restoredTop sz="87689" autoAdjust="0"/>
  </p:normalViewPr>
  <p:slideViewPr>
    <p:cSldViewPr snapToGrid="0" snapToObjects="1">
      <p:cViewPr varScale="1">
        <p:scale>
          <a:sx n="81" d="100"/>
          <a:sy n="81" d="100"/>
        </p:scale>
        <p:origin x="1902"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7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7EC829A-14A7-4D6A-AB28-1AC796492443}" type="datetimeFigureOut">
              <a:rPr lang="en-US" smtClean="0"/>
              <a:t>11/29/2017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6156C4-AB15-4FFD-A968-775F279E99C5}" type="slidenum">
              <a:rPr lang="en-US" smtClean="0"/>
              <a:t>‹#›</a:t>
            </a:fld>
            <a:endParaRPr lang="en-US"/>
          </a:p>
        </p:txBody>
      </p:sp>
    </p:spTree>
    <p:extLst>
      <p:ext uri="{BB962C8B-B14F-4D97-AF65-F5344CB8AC3E}">
        <p14:creationId xmlns:p14="http://schemas.microsoft.com/office/powerpoint/2010/main" val="158516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5CE1C9-DBA7-432C-ADD4-06DAD43F5152}" type="slidenum">
              <a:rPr lang="en-US" smtClean="0"/>
              <a:t>1</a:t>
            </a:fld>
            <a:endParaRPr lang="en-US"/>
          </a:p>
        </p:txBody>
      </p:sp>
    </p:spTree>
    <p:extLst>
      <p:ext uri="{BB962C8B-B14F-4D97-AF65-F5344CB8AC3E}">
        <p14:creationId xmlns:p14="http://schemas.microsoft.com/office/powerpoint/2010/main" val="137667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156C4-AB15-4FFD-A968-775F279E99C5}" type="slidenum">
              <a:rPr lang="en-US" smtClean="0"/>
              <a:t>2</a:t>
            </a:fld>
            <a:endParaRPr lang="en-US"/>
          </a:p>
        </p:txBody>
      </p:sp>
    </p:spTree>
    <p:extLst>
      <p:ext uri="{BB962C8B-B14F-4D97-AF65-F5344CB8AC3E}">
        <p14:creationId xmlns:p14="http://schemas.microsoft.com/office/powerpoint/2010/main" val="195495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dirty="0" smtClean="0">
                <a:solidFill>
                  <a:srgbClr val="FF0000"/>
                </a:solidFill>
              </a:rPr>
              <a:t>*</a:t>
            </a:r>
            <a:r>
              <a:rPr lang="en-US" dirty="0" smtClean="0"/>
              <a:t> </a:t>
            </a:r>
            <a:r>
              <a:rPr lang="en-US" dirty="0" smtClean="0">
                <a:solidFill>
                  <a:srgbClr val="FF0000"/>
                </a:solidFill>
              </a:rPr>
              <a:t>Both procedures will be sent out as a c360 survey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176156C4-AB15-4FFD-A968-775F279E99C5}" type="slidenum">
              <a:rPr lang="en-US" smtClean="0"/>
              <a:t>6</a:t>
            </a:fld>
            <a:endParaRPr lang="en-US"/>
          </a:p>
        </p:txBody>
      </p:sp>
    </p:spTree>
    <p:extLst>
      <p:ext uri="{BB962C8B-B14F-4D97-AF65-F5344CB8AC3E}">
        <p14:creationId xmlns:p14="http://schemas.microsoft.com/office/powerpoint/2010/main" val="18396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anose="020F0502020204030204" pitchFamily="34" charset="0"/>
                <a:ea typeface="Calibri" panose="020F0502020204030204" pitchFamily="34" charset="0"/>
                <a:cs typeface="Times New Roman" panose="02020603050405020304" pitchFamily="18" charset="0"/>
              </a:rPr>
              <a:t>CAP standards are based</a:t>
            </a:r>
            <a:r>
              <a:rPr lang="en-US" sz="1200" b="0" baseline="0" dirty="0" smtClean="0">
                <a:latin typeface="Calibri" panose="020F0502020204030204" pitchFamily="34" charset="0"/>
                <a:ea typeface="Calibri" panose="020F0502020204030204" pitchFamily="34" charset="0"/>
                <a:cs typeface="Times New Roman" panose="02020603050405020304" pitchFamily="18" charset="0"/>
              </a:rPr>
              <a:t> on CMS regulations.</a:t>
            </a:r>
            <a:endParaRPr lang="en-US" sz="1200" b="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anose="020F0502020204030204" pitchFamily="34" charset="0"/>
                <a:ea typeface="Calibri" panose="020F0502020204030204" pitchFamily="34" charset="0"/>
                <a:cs typeface="Times New Roman" panose="02020603050405020304" pitchFamily="18" charset="0"/>
              </a:rPr>
              <a:t>CMS Cod</a:t>
            </a:r>
            <a:r>
              <a:rPr lang="en-US" sz="1200" b="0" baseline="0" dirty="0" smtClean="0">
                <a:latin typeface="Calibri" panose="020F0502020204030204" pitchFamily="34" charset="0"/>
                <a:ea typeface="Calibri" panose="020F0502020204030204" pitchFamily="34" charset="0"/>
                <a:cs typeface="Times New Roman" panose="02020603050405020304" pitchFamily="18" charset="0"/>
              </a:rPr>
              <a:t>e of Federal Regulations </a:t>
            </a:r>
            <a:r>
              <a:rPr lang="en-US" sz="1200" b="0" dirty="0" smtClean="0">
                <a:latin typeface="Calibri" panose="020F0502020204030204" pitchFamily="34" charset="0"/>
                <a:ea typeface="Calibri" panose="020F0502020204030204" pitchFamily="34" charset="0"/>
                <a:cs typeface="Times New Roman" panose="02020603050405020304" pitchFamily="18" charset="0"/>
              </a:rPr>
              <a:t>§493.801(b) </a:t>
            </a:r>
            <a:r>
              <a:rPr lang="en-US" sz="1200" dirty="0" smtClean="0">
                <a:latin typeface="Calibri" panose="020F0502020204030204" pitchFamily="34" charset="0"/>
                <a:ea typeface="Calibri" panose="020F0502020204030204" pitchFamily="34" charset="0"/>
                <a:cs typeface="Times New Roman" panose="02020603050405020304" pitchFamily="18" charset="0"/>
              </a:rPr>
              <a:t>Standard: Testing of proficiency testing samples (b)(3)Laboratories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76156C4-AB15-4FFD-A968-775F279E99C5}" type="slidenum">
              <a:rPr lang="en-US" smtClean="0"/>
              <a:t>15</a:t>
            </a:fld>
            <a:endParaRPr lang="en-US"/>
          </a:p>
        </p:txBody>
      </p:sp>
    </p:spTree>
    <p:extLst>
      <p:ext uri="{BB962C8B-B14F-4D97-AF65-F5344CB8AC3E}">
        <p14:creationId xmlns:p14="http://schemas.microsoft.com/office/powerpoint/2010/main" val="72790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cxnSp>
        <p:nvCxnSpPr>
          <p:cNvPr id="8" name="Straight Connector 7"/>
          <p:cNvCxnSpPr/>
          <p:nvPr userDrawn="1"/>
        </p:nvCxnSpPr>
        <p:spPr>
          <a:xfrm>
            <a:off x="3984173" y="1683657"/>
            <a:ext cx="459377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3" hasCustomPrompt="1"/>
          </p:nvPr>
        </p:nvSpPr>
        <p:spPr>
          <a:xfrm>
            <a:off x="4121603" y="1813832"/>
            <a:ext cx="4594225" cy="812800"/>
          </a:xfrm>
        </p:spPr>
        <p:txBody>
          <a:bodyPr>
            <a:normAutofit/>
          </a:bodyPr>
          <a:lstStyle>
            <a:lvl1pPr marL="0" indent="0" algn="r">
              <a:buNone/>
              <a:defRPr sz="2800" baseline="0">
                <a:solidFill>
                  <a:schemeClr val="bg1"/>
                </a:solidFill>
              </a:defRPr>
            </a:lvl1pPr>
          </a:lstStyle>
          <a:p>
            <a:pPr lvl="0"/>
            <a:r>
              <a:rPr lang="en-US" dirty="0" smtClean="0"/>
              <a:t>Click to add class name</a:t>
            </a:r>
          </a:p>
        </p:txBody>
      </p:sp>
    </p:spTree>
    <p:extLst>
      <p:ext uri="{BB962C8B-B14F-4D97-AF65-F5344CB8AC3E}">
        <p14:creationId xmlns:p14="http://schemas.microsoft.com/office/powerpoint/2010/main" val="283681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F383C4-15E6-8C43-9322-F300067A48E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91170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F383C4-15E6-8C43-9322-F300067A48E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91170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F383C4-15E6-8C43-9322-F300067A48E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91170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F383C4-15E6-8C43-9322-F300067A48E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91170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383C4-15E6-8C43-9322-F300067A48EE}"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94337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920" t="41791" r="20309" b="42605"/>
          <a:stretch/>
        </p:blipFill>
        <p:spPr bwMode="auto">
          <a:xfrm>
            <a:off x="600502" y="2197289"/>
            <a:ext cx="7730805" cy="270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06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F0134E-CA9F-47E3-A92B-5A43E016A017}"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496B6-7930-489C-861F-0A4CF7A672A6}" type="slidenum">
              <a:rPr lang="en-US" smtClean="0"/>
              <a:t>‹#›</a:t>
            </a:fld>
            <a:endParaRPr lang="en-US"/>
          </a:p>
        </p:txBody>
      </p:sp>
    </p:spTree>
    <p:extLst>
      <p:ext uri="{BB962C8B-B14F-4D97-AF65-F5344CB8AC3E}">
        <p14:creationId xmlns:p14="http://schemas.microsoft.com/office/powerpoint/2010/main" val="38843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5" descr="2046_02_Feb_Leader_Meeting_PPT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852787" cy="1143000"/>
          </a:xfrm>
        </p:spPr>
        <p:txBody>
          <a:bodyPr/>
          <a:lstStyle>
            <a:lvl1pPr algn="l">
              <a:defRPr sz="3600">
                <a:solidFill>
                  <a:schemeClr val="tx1">
                    <a:lumMod val="75000"/>
                    <a:lumOff val="25000"/>
                  </a:schemeClr>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65000"/>
                    <a:lumOff val="35000"/>
                  </a:schemeClr>
                </a:solidFill>
                <a:latin typeface="Tahoma" pitchFamily="34" charset="0"/>
                <a:cs typeface="Tahoma" pitchFamily="34" charset="0"/>
              </a:defRPr>
            </a:lvl1pPr>
            <a:lvl2pPr>
              <a:defRPr>
                <a:solidFill>
                  <a:schemeClr val="tx1">
                    <a:lumMod val="65000"/>
                    <a:lumOff val="35000"/>
                  </a:schemeClr>
                </a:solidFill>
                <a:latin typeface="Tahoma" pitchFamily="34" charset="0"/>
                <a:cs typeface="Tahoma" pitchFamily="34" charset="0"/>
              </a:defRPr>
            </a:lvl2pPr>
            <a:lvl3pPr>
              <a:defRPr>
                <a:solidFill>
                  <a:schemeClr val="tx1">
                    <a:lumMod val="65000"/>
                    <a:lumOff val="35000"/>
                  </a:schemeClr>
                </a:solidFill>
                <a:latin typeface="Tahoma" pitchFamily="34" charset="0"/>
                <a:cs typeface="Tahoma" pitchFamily="34" charset="0"/>
              </a:defRPr>
            </a:lvl3pPr>
            <a:lvl4pPr>
              <a:defRPr>
                <a:solidFill>
                  <a:schemeClr val="tx1">
                    <a:lumMod val="65000"/>
                    <a:lumOff val="35000"/>
                  </a:schemeClr>
                </a:solidFill>
                <a:latin typeface="Tahoma" pitchFamily="34" charset="0"/>
                <a:cs typeface="Tahoma" pitchFamily="34" charset="0"/>
              </a:defRPr>
            </a:lvl4pPr>
            <a:lvl5pPr>
              <a:defRPr>
                <a:solidFill>
                  <a:schemeClr val="tx1">
                    <a:lumMod val="65000"/>
                    <a:lumOff val="35000"/>
                  </a:schemeClr>
                </a:solidFill>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2"/>
          <p:cNvSpPr>
            <a:spLocks noGrp="1"/>
          </p:cNvSpPr>
          <p:nvPr>
            <p:ph type="dt" sz="half" idx="10"/>
          </p:nvPr>
        </p:nvSpPr>
        <p:spPr/>
        <p:txBody>
          <a:bodyPr/>
          <a:lstStyle>
            <a:lvl1pPr>
              <a:defRPr/>
            </a:lvl1pPr>
          </a:lstStyle>
          <a:p>
            <a:pPr>
              <a:defRPr/>
            </a:pPr>
            <a:fld id="{B2493DD1-2CD1-463F-A3F8-0ECC6D6CDA4A}" type="datetimeFigureOut">
              <a:rPr lang="en-US"/>
              <a:pPr>
                <a:defRPr/>
              </a:pPr>
              <a:t>11/29/2017</a:t>
            </a:fld>
            <a:endParaRPr lang="en-US" dirty="0"/>
          </a:p>
        </p:txBody>
      </p:sp>
      <p:sp>
        <p:nvSpPr>
          <p:cNvPr id="7" name="Footer Placeholder 3"/>
          <p:cNvSpPr>
            <a:spLocks noGrp="1"/>
          </p:cNvSpPr>
          <p:nvPr>
            <p:ph type="ftr" sz="quarter" idx="11"/>
          </p:nvPr>
        </p:nvSpPr>
        <p:spPr/>
        <p:txBody>
          <a:bodyPr/>
          <a:lstStyle>
            <a:lvl1pPr>
              <a:defRPr dirty="0"/>
            </a:lvl1pPr>
          </a:lstStyle>
          <a:p>
            <a:pPr>
              <a:defRPr/>
            </a:pPr>
            <a:endParaRPr lang="en-US"/>
          </a:p>
        </p:txBody>
      </p:sp>
      <p:sp>
        <p:nvSpPr>
          <p:cNvPr id="8"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A577A9C-9AFA-4050-8D87-E4063D127933}" type="slidenum">
              <a:rPr lang="en-US" altLang="en-US"/>
              <a:pPr>
                <a:defRPr/>
              </a:pPr>
              <a:t>‹#›</a:t>
            </a:fld>
            <a:endParaRPr lang="en-US" altLang="en-US" dirty="0"/>
          </a:p>
        </p:txBody>
      </p:sp>
    </p:spTree>
    <p:extLst>
      <p:ext uri="{BB962C8B-B14F-4D97-AF65-F5344CB8AC3E}">
        <p14:creationId xmlns:p14="http://schemas.microsoft.com/office/powerpoint/2010/main" val="2584369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F0134E-CA9F-47E3-A92B-5A43E016A017}"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496B6-7930-489C-861F-0A4CF7A672A6}" type="slidenum">
              <a:rPr lang="en-US" smtClean="0"/>
              <a:t>‹#›</a:t>
            </a:fld>
            <a:endParaRPr lang="en-US"/>
          </a:p>
        </p:txBody>
      </p:sp>
    </p:spTree>
    <p:extLst>
      <p:ext uri="{BB962C8B-B14F-4D97-AF65-F5344CB8AC3E}">
        <p14:creationId xmlns:p14="http://schemas.microsoft.com/office/powerpoint/2010/main" val="185231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91281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404542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404542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404542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189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F383C4-15E6-8C43-9322-F300067A48EE}"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1896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F383C4-15E6-8C43-9322-F300067A48E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179760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FF383C4-15E6-8C43-9322-F300067A48EE}"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E6D8-9165-0746-8A68-354B8C0EF1D3}" type="slidenum">
              <a:rPr lang="en-US" smtClean="0"/>
              <a:t>‹#›</a:t>
            </a:fld>
            <a:endParaRPr lang="en-US"/>
          </a:p>
        </p:txBody>
      </p:sp>
    </p:spTree>
    <p:extLst>
      <p:ext uri="{BB962C8B-B14F-4D97-AF65-F5344CB8AC3E}">
        <p14:creationId xmlns:p14="http://schemas.microsoft.com/office/powerpoint/2010/main" val="391170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383C4-15E6-8C43-9322-F300067A48EE}" type="datetimeFigureOut">
              <a:rPr lang="en-US" smtClean="0"/>
              <a:t>11/29/2017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7E6D8-9165-0746-8A68-354B8C0EF1D3}" type="slidenum">
              <a:rPr lang="en-US" smtClean="0"/>
              <a:t>‹#›</a:t>
            </a:fld>
            <a:endParaRPr lang="en-US"/>
          </a:p>
        </p:txBody>
      </p:sp>
    </p:spTree>
    <p:extLst>
      <p:ext uri="{BB962C8B-B14F-4D97-AF65-F5344CB8AC3E}">
        <p14:creationId xmlns:p14="http://schemas.microsoft.com/office/powerpoint/2010/main" val="111859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5" r:id="rId6"/>
    <p:sldLayoutId id="2147483664" r:id="rId7"/>
    <p:sldLayoutId id="2147483654" r:id="rId8"/>
    <p:sldLayoutId id="2147483666" r:id="rId9"/>
    <p:sldLayoutId id="2147483667" r:id="rId10"/>
    <p:sldLayoutId id="2147483668" r:id="rId11"/>
    <p:sldLayoutId id="2147483669" r:id="rId12"/>
    <p:sldLayoutId id="2147483670" r:id="rId13"/>
    <p:sldLayoutId id="2147483655" r:id="rId14"/>
    <p:sldLayoutId id="2147483671" r:id="rId15"/>
    <p:sldLayoutId id="2147483673" r:id="rId16"/>
    <p:sldLayoutId id="2147483674" r:id="rId17"/>
    <p:sldLayoutId id="2147483675"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Autofit/>
          </a:bodyPr>
          <a:lstStyle/>
          <a:p>
            <a:pPr algn="ctr"/>
            <a:r>
              <a:rPr lang="en-US" sz="4000" b="1" dirty="0" smtClean="0">
                <a:latin typeface="Copperplate Gothic Bold" panose="020E0705020206020404" pitchFamily="34" charset="0"/>
              </a:rPr>
              <a:t>Laboratory Proficiency Testing</a:t>
            </a:r>
            <a:endParaRPr lang="en-US" sz="4000" b="1" dirty="0">
              <a:latin typeface="Copperplate Gothic Bold" panose="020E0705020206020404" pitchFamily="34" charset="0"/>
            </a:endParaRPr>
          </a:p>
        </p:txBody>
      </p:sp>
    </p:spTree>
    <p:custDataLst>
      <p:tags r:id="rId1"/>
    </p:custDataLst>
    <p:extLst>
      <p:ext uri="{BB962C8B-B14F-4D97-AF65-F5344CB8AC3E}">
        <p14:creationId xmlns:p14="http://schemas.microsoft.com/office/powerpoint/2010/main" val="321353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PT Testing </a:t>
            </a:r>
            <a:endParaRPr lang="en-US" sz="3600" dirty="0"/>
          </a:p>
        </p:txBody>
      </p:sp>
      <p:sp>
        <p:nvSpPr>
          <p:cNvPr id="3" name="Content Placeholder 2"/>
          <p:cNvSpPr>
            <a:spLocks noGrp="1"/>
          </p:cNvSpPr>
          <p:nvPr>
            <p:ph idx="1"/>
          </p:nvPr>
        </p:nvSpPr>
        <p:spPr>
          <a:xfrm>
            <a:off x="457200" y="1600200"/>
            <a:ext cx="8229600" cy="4995153"/>
          </a:xfrm>
        </p:spPr>
        <p:txBody>
          <a:bodyPr>
            <a:normAutofit/>
          </a:bodyPr>
          <a:lstStyle/>
          <a:p>
            <a:r>
              <a:rPr lang="en-US" sz="2800" dirty="0"/>
              <a:t>Compile </a:t>
            </a:r>
            <a:r>
              <a:rPr lang="en-US" sz="2800" dirty="0" smtClean="0"/>
              <a:t>PT results </a:t>
            </a:r>
            <a:r>
              <a:rPr lang="en-US" sz="2800" dirty="0"/>
              <a:t>for survey.</a:t>
            </a:r>
          </a:p>
          <a:p>
            <a:r>
              <a:rPr lang="en-US" sz="2800" dirty="0" smtClean="0"/>
              <a:t>Submit results online.  Instructions </a:t>
            </a:r>
            <a:r>
              <a:rPr lang="en-US" sz="2800" dirty="0"/>
              <a:t>for CAP </a:t>
            </a:r>
            <a:r>
              <a:rPr lang="en-US" sz="2800" dirty="0" smtClean="0"/>
              <a:t>online submission are </a:t>
            </a:r>
            <a:r>
              <a:rPr lang="en-US" sz="2800" dirty="0"/>
              <a:t>located in Procedure:  QSE 5.6 Proficiency Testing  Document # </a:t>
            </a:r>
            <a:r>
              <a:rPr lang="en-US" sz="2800" dirty="0" smtClean="0"/>
              <a:t>104925.</a:t>
            </a:r>
            <a:endParaRPr lang="en-US" sz="2800" dirty="0"/>
          </a:p>
          <a:p>
            <a:r>
              <a:rPr lang="en-US" sz="2800" dirty="0"/>
              <a:t>Ensure CAP submission page </a:t>
            </a:r>
            <a:r>
              <a:rPr lang="en-US" sz="2800" dirty="0" smtClean="0"/>
              <a:t>states “received” </a:t>
            </a:r>
            <a:r>
              <a:rPr lang="en-US" sz="2800" dirty="0"/>
              <a:t>on all </a:t>
            </a:r>
            <a:r>
              <a:rPr lang="en-US" sz="2800" dirty="0" smtClean="0"/>
              <a:t>lines.</a:t>
            </a:r>
            <a:endParaRPr lang="en-US" sz="2800" dirty="0"/>
          </a:p>
          <a:p>
            <a:r>
              <a:rPr lang="en-US" sz="2800" dirty="0"/>
              <a:t>Assemble event face sheet, original </a:t>
            </a:r>
            <a:r>
              <a:rPr lang="en-US" sz="2800" dirty="0" smtClean="0"/>
              <a:t>PT </a:t>
            </a:r>
            <a:r>
              <a:rPr lang="en-US" sz="2800" dirty="0"/>
              <a:t>paperwork, instrument printout or test paperwork, and final copy of report sheets.</a:t>
            </a:r>
          </a:p>
          <a:p>
            <a:r>
              <a:rPr lang="en-US" sz="2800" dirty="0"/>
              <a:t>Store with </a:t>
            </a:r>
            <a:r>
              <a:rPr lang="en-US" sz="2800" dirty="0" smtClean="0"/>
              <a:t>PT records</a:t>
            </a:r>
            <a:r>
              <a:rPr lang="en-US" sz="2800" dirty="0"/>
              <a:t>.</a:t>
            </a:r>
          </a:p>
          <a:p>
            <a:endParaRPr lang="en-US" dirty="0"/>
          </a:p>
        </p:txBody>
      </p:sp>
    </p:spTree>
    <p:extLst>
      <p:ext uri="{BB962C8B-B14F-4D97-AF65-F5344CB8AC3E}">
        <p14:creationId xmlns:p14="http://schemas.microsoft.com/office/powerpoint/2010/main" val="6516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PT Due Dates</a:t>
            </a:r>
            <a:endParaRPr lang="en-US" sz="3600" dirty="0"/>
          </a:p>
        </p:txBody>
      </p:sp>
      <p:sp>
        <p:nvSpPr>
          <p:cNvPr id="3" name="Content Placeholder 2"/>
          <p:cNvSpPr>
            <a:spLocks noGrp="1"/>
          </p:cNvSpPr>
          <p:nvPr>
            <p:ph idx="1"/>
          </p:nvPr>
        </p:nvSpPr>
        <p:spPr>
          <a:xfrm>
            <a:off x="457200" y="1297859"/>
            <a:ext cx="8229600" cy="3288889"/>
          </a:xfrm>
        </p:spPr>
        <p:txBody>
          <a:bodyPr/>
          <a:lstStyle/>
          <a:p>
            <a:r>
              <a:rPr lang="en-US" dirty="0"/>
              <a:t>Every survey has a due date.</a:t>
            </a:r>
          </a:p>
          <a:p>
            <a:r>
              <a:rPr lang="en-US" dirty="0"/>
              <a:t>The results must be received by CAP by the due date.</a:t>
            </a:r>
          </a:p>
          <a:p>
            <a:r>
              <a:rPr lang="en-US" dirty="0"/>
              <a:t>If results are not received, alternative assessment must be done and our report will reflect a proficiency failure.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051" y="4431020"/>
            <a:ext cx="2357898" cy="2357898"/>
          </a:xfrm>
          <a:prstGeom prst="rect">
            <a:avLst/>
          </a:prstGeom>
        </p:spPr>
      </p:pic>
    </p:spTree>
    <p:extLst>
      <p:ext uri="{BB962C8B-B14F-4D97-AF65-F5344CB8AC3E}">
        <p14:creationId xmlns:p14="http://schemas.microsoft.com/office/powerpoint/2010/main" val="4036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PT Result Receipt</a:t>
            </a:r>
            <a:endParaRPr lang="en-US" sz="3600" dirty="0"/>
          </a:p>
        </p:txBody>
      </p:sp>
      <p:sp>
        <p:nvSpPr>
          <p:cNvPr id="3" name="Content Placeholder 2"/>
          <p:cNvSpPr>
            <a:spLocks noGrp="1"/>
          </p:cNvSpPr>
          <p:nvPr>
            <p:ph idx="1"/>
          </p:nvPr>
        </p:nvSpPr>
        <p:spPr>
          <a:xfrm>
            <a:off x="457200" y="1821426"/>
            <a:ext cx="8229600" cy="5036574"/>
          </a:xfrm>
        </p:spPr>
        <p:txBody>
          <a:bodyPr>
            <a:normAutofit/>
          </a:bodyPr>
          <a:lstStyle/>
          <a:p>
            <a:r>
              <a:rPr lang="en-US" sz="2800" dirty="0"/>
              <a:t>Results are mailed back to the testing lab in a large white envelope with CAP on the return address.</a:t>
            </a:r>
          </a:p>
          <a:p>
            <a:r>
              <a:rPr lang="en-US" sz="2800" dirty="0"/>
              <a:t>Open these envelopes upon receipt and look at the survey results.</a:t>
            </a:r>
          </a:p>
          <a:p>
            <a:r>
              <a:rPr lang="en-US" sz="2800" dirty="0"/>
              <a:t>If there is anything other than acceptable for the results, print a Form: QSE: 5.5 Proficiency Test Deficiency Corrective Action  Document # </a:t>
            </a:r>
            <a:r>
              <a:rPr lang="en-US" sz="2800" dirty="0" smtClean="0"/>
              <a:t>104858.</a:t>
            </a:r>
            <a:endParaRPr lang="en-US" sz="2800" dirty="0"/>
          </a:p>
          <a:p>
            <a:r>
              <a:rPr lang="en-US" sz="2800" dirty="0"/>
              <a:t>Notify a</a:t>
            </a:r>
            <a:r>
              <a:rPr lang="en-US" sz="2800" dirty="0" smtClean="0"/>
              <a:t> leader </a:t>
            </a:r>
            <a:r>
              <a:rPr lang="en-US" sz="2800" dirty="0"/>
              <a:t>that proficiency results were received and if there is </a:t>
            </a:r>
            <a:r>
              <a:rPr lang="en-US" sz="2800" dirty="0" smtClean="0"/>
              <a:t>a deficiency noted.</a:t>
            </a:r>
            <a:endParaRPr lang="en-US" sz="2800" dirty="0"/>
          </a:p>
          <a:p>
            <a:pPr marL="0" indent="0">
              <a:buNone/>
            </a:pPr>
            <a:endParaRPr lang="en-US" dirty="0"/>
          </a:p>
        </p:txBody>
      </p:sp>
    </p:spTree>
    <p:extLst>
      <p:ext uri="{BB962C8B-B14F-4D97-AF65-F5344CB8AC3E}">
        <p14:creationId xmlns:p14="http://schemas.microsoft.com/office/powerpoint/2010/main" val="353546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6" y="324464"/>
            <a:ext cx="8111613" cy="884903"/>
          </a:xfrm>
        </p:spPr>
        <p:txBody>
          <a:bodyPr>
            <a:normAutofit fontScale="90000"/>
          </a:bodyPr>
          <a:lstStyle/>
          <a:p>
            <a:pPr algn="ctr"/>
            <a:r>
              <a:rPr lang="en-US" sz="4000" dirty="0" smtClean="0"/>
              <a:t>PT Result Review</a:t>
            </a:r>
            <a:r>
              <a:rPr lang="en-US" sz="3600" dirty="0"/>
              <a:t/>
            </a:r>
            <a:br>
              <a:rPr lang="en-US" sz="3600" dirty="0"/>
            </a:br>
            <a:r>
              <a:rPr lang="en-US" sz="3600" dirty="0"/>
              <a:t> </a:t>
            </a:r>
          </a:p>
        </p:txBody>
      </p:sp>
      <p:sp>
        <p:nvSpPr>
          <p:cNvPr id="3" name="Content Placeholder 2"/>
          <p:cNvSpPr>
            <a:spLocks noGrp="1"/>
          </p:cNvSpPr>
          <p:nvPr>
            <p:ph idx="1"/>
          </p:nvPr>
        </p:nvSpPr>
        <p:spPr>
          <a:xfrm>
            <a:off x="457200" y="1010265"/>
            <a:ext cx="8229600" cy="4977063"/>
          </a:xfrm>
        </p:spPr>
        <p:txBody>
          <a:bodyPr>
            <a:noAutofit/>
          </a:bodyPr>
          <a:lstStyle/>
          <a:p>
            <a:pPr marL="457200" lvl="1" indent="0">
              <a:buNone/>
            </a:pPr>
            <a:endParaRPr lang="en-US" dirty="0" smtClean="0"/>
          </a:p>
          <a:p>
            <a:pPr marL="457200" lvl="1" indent="0">
              <a:buNone/>
            </a:pPr>
            <a:r>
              <a:rPr lang="en-US" dirty="0" smtClean="0"/>
              <a:t>Satisfactory results:</a:t>
            </a:r>
          </a:p>
          <a:p>
            <a:pPr lvl="2">
              <a:buFont typeface="Arial" panose="020B0604020202020204" pitchFamily="34" charset="0"/>
              <a:buChar char="•"/>
            </a:pPr>
            <a:r>
              <a:rPr lang="en-US" dirty="0"/>
              <a:t>S</a:t>
            </a:r>
            <a:r>
              <a:rPr lang="en-US" dirty="0" smtClean="0"/>
              <a:t>upervisor/TS sign proficiency paperwork. </a:t>
            </a:r>
          </a:p>
          <a:p>
            <a:pPr lvl="2">
              <a:buFont typeface="Arial" panose="020B0604020202020204" pitchFamily="34" charset="0"/>
              <a:buChar char="•"/>
            </a:pPr>
            <a:r>
              <a:rPr lang="en-US" dirty="0"/>
              <a:t>H</a:t>
            </a:r>
            <a:r>
              <a:rPr lang="en-US" dirty="0" smtClean="0"/>
              <a:t>igh complexity testing requires Medical Director’s signature.</a:t>
            </a:r>
          </a:p>
          <a:p>
            <a:pPr lvl="2">
              <a:buFont typeface="Arial" panose="020B0604020202020204" pitchFamily="34" charset="0"/>
              <a:buChar char="•"/>
            </a:pPr>
            <a:r>
              <a:rPr lang="en-US" dirty="0" smtClean="0"/>
              <a:t>PT paperwork filed.</a:t>
            </a:r>
          </a:p>
          <a:p>
            <a:pPr lvl="1">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929" y="3728245"/>
            <a:ext cx="3008125" cy="2436581"/>
          </a:xfrm>
          <a:prstGeom prst="rect">
            <a:avLst/>
          </a:prstGeom>
        </p:spPr>
      </p:pic>
    </p:spTree>
    <p:extLst>
      <p:ext uri="{BB962C8B-B14F-4D97-AF65-F5344CB8AC3E}">
        <p14:creationId xmlns:p14="http://schemas.microsoft.com/office/powerpoint/2010/main" val="31934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7246"/>
          </a:xfrm>
        </p:spPr>
        <p:txBody>
          <a:bodyPr>
            <a:normAutofit fontScale="90000"/>
          </a:bodyPr>
          <a:lstStyle/>
          <a:p>
            <a:pPr algn="ctr"/>
            <a:r>
              <a:rPr lang="en-US" sz="4000" dirty="0"/>
              <a:t>PT </a:t>
            </a:r>
            <a:r>
              <a:rPr lang="en-US" sz="4000" dirty="0" smtClean="0"/>
              <a:t>Result Review</a:t>
            </a:r>
            <a:r>
              <a:rPr lang="en-US" dirty="0"/>
              <a:t/>
            </a:r>
            <a:br>
              <a:rPr lang="en-US" dirty="0"/>
            </a:br>
            <a:endParaRPr lang="en-US" dirty="0"/>
          </a:p>
        </p:txBody>
      </p:sp>
      <p:sp>
        <p:nvSpPr>
          <p:cNvPr id="3" name="Content Placeholder 2"/>
          <p:cNvSpPr>
            <a:spLocks noGrp="1"/>
          </p:cNvSpPr>
          <p:nvPr>
            <p:ph idx="1"/>
          </p:nvPr>
        </p:nvSpPr>
        <p:spPr>
          <a:xfrm>
            <a:off x="457200" y="825910"/>
            <a:ext cx="8229600" cy="3878825"/>
          </a:xfrm>
        </p:spPr>
        <p:txBody>
          <a:bodyPr/>
          <a:lstStyle/>
          <a:p>
            <a:pPr marL="457200" lvl="1" indent="0">
              <a:buNone/>
            </a:pPr>
            <a:r>
              <a:rPr lang="en-US" dirty="0"/>
              <a:t>Unsatisfactory </a:t>
            </a:r>
            <a:r>
              <a:rPr lang="en-US" dirty="0" smtClean="0"/>
              <a:t>results:</a:t>
            </a:r>
          </a:p>
          <a:p>
            <a:pPr lvl="2">
              <a:buFont typeface="Arial" panose="020B0604020202020204" pitchFamily="34" charset="0"/>
              <a:buChar char="•"/>
            </a:pPr>
            <a:r>
              <a:rPr lang="en-US" dirty="0"/>
              <a:t>S</a:t>
            </a:r>
            <a:r>
              <a:rPr lang="en-US" dirty="0" smtClean="0"/>
              <a:t>upervisor/TS works with team members to complete </a:t>
            </a:r>
            <a:r>
              <a:rPr lang="en-US" dirty="0"/>
              <a:t>corrective action </a:t>
            </a:r>
            <a:r>
              <a:rPr lang="en-US" dirty="0" smtClean="0"/>
              <a:t>steps that </a:t>
            </a:r>
            <a:r>
              <a:rPr lang="en-US" dirty="0"/>
              <a:t>could include, but not limited to the following:</a:t>
            </a:r>
          </a:p>
          <a:p>
            <a:pPr lvl="3"/>
            <a:r>
              <a:rPr lang="en-US" sz="2400" dirty="0"/>
              <a:t>Rerun PT samples, patient comparisons, review QC and calibration, testing personnel re-education.</a:t>
            </a:r>
          </a:p>
          <a:p>
            <a:pPr marL="457200" lvl="1" indent="0">
              <a:buNone/>
            </a:pPr>
            <a:r>
              <a:rPr lang="en-US" dirty="0" smtClean="0"/>
              <a:t>If </a:t>
            </a:r>
            <a:r>
              <a:rPr lang="en-US" dirty="0"/>
              <a:t>corrective action does not fix the problem, patient testing may need to be ceased pending issue resolution.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03" y="4704735"/>
            <a:ext cx="1887794" cy="1887794"/>
          </a:xfrm>
          <a:prstGeom prst="rect">
            <a:avLst/>
          </a:prstGeom>
        </p:spPr>
      </p:pic>
    </p:spTree>
    <p:extLst>
      <p:ext uri="{BB962C8B-B14F-4D97-AF65-F5344CB8AC3E}">
        <p14:creationId xmlns:p14="http://schemas.microsoft.com/office/powerpoint/2010/main" val="31977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8335"/>
            <a:ext cx="8229600" cy="1143000"/>
          </a:xfrm>
        </p:spPr>
        <p:txBody>
          <a:bodyPr>
            <a:normAutofit/>
          </a:bodyPr>
          <a:lstStyle/>
          <a:p>
            <a:pPr algn="ctr"/>
            <a:r>
              <a:rPr lang="en-US" sz="3600" dirty="0" smtClean="0"/>
              <a:t>Inter-Laboratory Communication</a:t>
            </a:r>
            <a:endParaRPr lang="en-US" sz="3600" dirty="0"/>
          </a:p>
        </p:txBody>
      </p:sp>
      <p:sp>
        <p:nvSpPr>
          <p:cNvPr id="3" name="Content Placeholder 2"/>
          <p:cNvSpPr>
            <a:spLocks noGrp="1"/>
          </p:cNvSpPr>
          <p:nvPr>
            <p:ph idx="1"/>
          </p:nvPr>
        </p:nvSpPr>
        <p:spPr>
          <a:xfrm>
            <a:off x="252919" y="1345690"/>
            <a:ext cx="8891081" cy="5512310"/>
          </a:xfrm>
        </p:spPr>
        <p:txBody>
          <a:bodyPr>
            <a:normAutofit fontScale="25000" lnSpcReduction="20000"/>
          </a:bodyPr>
          <a:lstStyle/>
          <a:p>
            <a:pPr marL="0" indent="0">
              <a:buNone/>
            </a:pPr>
            <a:r>
              <a:rPr lang="en-US" sz="9600" b="1" dirty="0">
                <a:ea typeface="Calibri" panose="020F0502020204030204" pitchFamily="34" charset="0"/>
                <a:cs typeface="Times New Roman" panose="02020603050405020304" pitchFamily="18" charset="0"/>
              </a:rPr>
              <a:t>CMS Code of Federal Regulations §493.801(b) Standard: </a:t>
            </a:r>
            <a:endParaRPr lang="en-US" sz="9600" b="1" dirty="0" smtClean="0">
              <a:ea typeface="Calibri" panose="020F0502020204030204" pitchFamily="34" charset="0"/>
              <a:cs typeface="Times New Roman" panose="02020603050405020304" pitchFamily="18" charset="0"/>
            </a:endParaRPr>
          </a:p>
          <a:p>
            <a:pPr marL="0" indent="0">
              <a:buNone/>
            </a:pPr>
            <a:r>
              <a:rPr lang="en-US" sz="9600" dirty="0" smtClean="0">
                <a:ea typeface="Calibri" panose="020F0502020204030204" pitchFamily="34" charset="0"/>
                <a:cs typeface="Times New Roman" panose="02020603050405020304" pitchFamily="18" charset="0"/>
              </a:rPr>
              <a:t>Testing </a:t>
            </a:r>
            <a:r>
              <a:rPr lang="en-US" sz="9600" dirty="0">
                <a:ea typeface="Calibri" panose="020F0502020204030204" pitchFamily="34" charset="0"/>
                <a:cs typeface="Times New Roman" panose="02020603050405020304" pitchFamily="18" charset="0"/>
              </a:rPr>
              <a:t>of proficiency testing samples (b)(3)Laboratories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a:t>
            </a:r>
            <a:r>
              <a:rPr lang="en-US" sz="9600" dirty="0" smtClean="0">
                <a:ea typeface="Calibri" panose="020F0502020204030204" pitchFamily="34" charset="0"/>
                <a:cs typeface="Times New Roman" panose="02020603050405020304" pitchFamily="18" charset="0"/>
              </a:rPr>
              <a:t>.</a:t>
            </a:r>
            <a:endParaRPr lang="en-US" sz="9600" dirty="0" smtClean="0"/>
          </a:p>
          <a:p>
            <a:pPr marL="0" indent="0">
              <a:buNone/>
            </a:pPr>
            <a:endParaRPr lang="en-US" sz="9600" i="1" dirty="0" smtClean="0"/>
          </a:p>
          <a:p>
            <a:pPr marL="0" indent="0">
              <a:buNone/>
            </a:pPr>
            <a:r>
              <a:rPr lang="en-US" sz="9600" b="1" i="1" dirty="0" smtClean="0"/>
              <a:t>CAP Checklist </a:t>
            </a:r>
            <a:r>
              <a:rPr lang="en-US" sz="9600" i="1" dirty="0" smtClean="0"/>
              <a:t>– based on CMS regulation</a:t>
            </a:r>
          </a:p>
          <a:p>
            <a:pPr marL="0" indent="0">
              <a:buNone/>
            </a:pPr>
            <a:r>
              <a:rPr lang="en-US" sz="9600" i="1" dirty="0" smtClean="0"/>
              <a:t>**</a:t>
            </a:r>
            <a:r>
              <a:rPr lang="en-US" sz="9600" i="1" dirty="0"/>
              <a:t>REVISED** 08/21/2017</a:t>
            </a:r>
            <a:endParaRPr lang="en-US" sz="9600" dirty="0"/>
          </a:p>
          <a:p>
            <a:pPr marL="0" indent="0">
              <a:buNone/>
            </a:pPr>
            <a:r>
              <a:rPr lang="en-US" sz="9600" dirty="0"/>
              <a:t>COM.01800 PT </a:t>
            </a:r>
            <a:r>
              <a:rPr lang="en-US" sz="9600" dirty="0" smtClean="0"/>
              <a:t>Inter-laboratory </a:t>
            </a:r>
            <a:r>
              <a:rPr lang="en-US" sz="9600" dirty="0"/>
              <a:t>Communication Phase II</a:t>
            </a:r>
          </a:p>
          <a:p>
            <a:pPr marL="0" indent="0">
              <a:buNone/>
            </a:pPr>
            <a:endParaRPr lang="en-US" sz="9600" dirty="0" smtClean="0"/>
          </a:p>
          <a:p>
            <a:pPr marL="0" indent="0">
              <a:buNone/>
            </a:pPr>
            <a:r>
              <a:rPr lang="en-US" sz="9600" dirty="0" smtClean="0"/>
              <a:t>There </a:t>
            </a:r>
            <a:r>
              <a:rPr lang="en-US" sz="9600" dirty="0"/>
              <a:t>is no </a:t>
            </a:r>
            <a:r>
              <a:rPr lang="en-US" sz="9600" dirty="0" smtClean="0"/>
              <a:t>inter-laboratory </a:t>
            </a:r>
            <a:r>
              <a:rPr lang="en-US" sz="9600" dirty="0"/>
              <a:t>communication about proficiency testing samples until </a:t>
            </a:r>
            <a:r>
              <a:rPr lang="en-US" sz="9600" dirty="0" smtClean="0"/>
              <a:t>after</a:t>
            </a:r>
            <a:r>
              <a:rPr lang="en-US" sz="9600" dirty="0"/>
              <a:t> </a:t>
            </a:r>
            <a:r>
              <a:rPr lang="en-US" sz="9600" dirty="0" smtClean="0"/>
              <a:t>the </a:t>
            </a:r>
            <a:r>
              <a:rPr lang="en-US" sz="9600" dirty="0"/>
              <a:t>deadline for submission of data to the proficiency testing provider</a:t>
            </a:r>
            <a:r>
              <a:rPr lang="en-US" sz="9600" dirty="0" smtClean="0"/>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98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Inter-Laboratory Communication</a:t>
            </a:r>
          </a:p>
        </p:txBody>
      </p:sp>
      <p:sp>
        <p:nvSpPr>
          <p:cNvPr id="3" name="Content Placeholder 2"/>
          <p:cNvSpPr>
            <a:spLocks noGrp="1"/>
          </p:cNvSpPr>
          <p:nvPr>
            <p:ph idx="1"/>
          </p:nvPr>
        </p:nvSpPr>
        <p:spPr>
          <a:xfrm>
            <a:off x="457199" y="1640265"/>
            <a:ext cx="8422849" cy="4977352"/>
          </a:xfrm>
        </p:spPr>
        <p:txBody>
          <a:bodyPr>
            <a:normAutofit/>
          </a:bodyPr>
          <a:lstStyle/>
          <a:p>
            <a:pPr marL="0" indent="0">
              <a:buNone/>
            </a:pPr>
            <a:r>
              <a:rPr lang="en-US" sz="2800" b="1" i="1" dirty="0" smtClean="0"/>
              <a:t>Park Nicollet Laboratory Policy</a:t>
            </a:r>
          </a:p>
          <a:p>
            <a:pPr marL="0" indent="0">
              <a:buNone/>
            </a:pPr>
            <a:r>
              <a:rPr lang="en-US" sz="2800" b="1" i="1" dirty="0" smtClean="0"/>
              <a:t> </a:t>
            </a:r>
            <a:r>
              <a:rPr lang="en-US" sz="2800" b="1" i="1" dirty="0"/>
              <a:t>QSE 5.6 Proficiency Testing 104925</a:t>
            </a:r>
          </a:p>
          <a:p>
            <a:pPr marL="0" indent="0">
              <a:buNone/>
            </a:pPr>
            <a:endParaRPr lang="en-US" sz="2800" b="1" i="1" dirty="0" smtClean="0"/>
          </a:p>
          <a:p>
            <a:pPr marL="0" indent="0">
              <a:buNone/>
            </a:pPr>
            <a:r>
              <a:rPr lang="en-US" sz="2800" i="1" dirty="0" smtClean="0"/>
              <a:t>6. Inter-laboratory communication about proficiency testing is prohibited.</a:t>
            </a:r>
          </a:p>
          <a:p>
            <a:pPr marL="0" indent="0">
              <a:buNone/>
            </a:pPr>
            <a:r>
              <a:rPr lang="en-US" sz="2800" i="1" dirty="0" smtClean="0"/>
              <a:t>	a. PNHS </a:t>
            </a:r>
            <a:r>
              <a:rPr lang="en-US" sz="2800" i="1" dirty="0"/>
              <a:t>employees who perform, or are </a:t>
            </a:r>
            <a:r>
              <a:rPr lang="en-US" sz="2800" i="1" dirty="0" smtClean="0"/>
              <a:t>involved </a:t>
            </a:r>
            <a:r>
              <a:rPr lang="en-US" sz="2800" i="1" dirty="0"/>
              <a:t>with any part of a proficiency survey </a:t>
            </a:r>
            <a:r>
              <a:rPr lang="en-US" sz="2800" i="1" dirty="0" smtClean="0"/>
              <a:t>at </a:t>
            </a:r>
            <a:r>
              <a:rPr lang="en-US" sz="2800" i="1" dirty="0"/>
              <a:t>one site cannot be involved with the same </a:t>
            </a:r>
            <a:r>
              <a:rPr lang="en-US" sz="2800" i="1" dirty="0" smtClean="0"/>
              <a:t>proficiency </a:t>
            </a:r>
            <a:r>
              <a:rPr lang="en-US" sz="2800" i="1" dirty="0"/>
              <a:t>survey at another site. </a:t>
            </a:r>
            <a:endParaRPr lang="en-US" sz="2800" dirty="0"/>
          </a:p>
          <a:p>
            <a:endParaRPr lang="en-US" sz="2800" dirty="0"/>
          </a:p>
        </p:txBody>
      </p:sp>
    </p:spTree>
    <p:extLst>
      <p:ext uri="{BB962C8B-B14F-4D97-AF65-F5344CB8AC3E}">
        <p14:creationId xmlns:p14="http://schemas.microsoft.com/office/powerpoint/2010/main" val="63016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Referral</a:t>
            </a:r>
            <a:endParaRPr lang="en-US" sz="3600" dirty="0"/>
          </a:p>
        </p:txBody>
      </p:sp>
      <p:sp>
        <p:nvSpPr>
          <p:cNvPr id="3" name="Content Placeholder 2"/>
          <p:cNvSpPr>
            <a:spLocks noGrp="1"/>
          </p:cNvSpPr>
          <p:nvPr>
            <p:ph idx="1"/>
          </p:nvPr>
        </p:nvSpPr>
        <p:spPr>
          <a:xfrm>
            <a:off x="457199" y="1640265"/>
            <a:ext cx="8422849" cy="4977352"/>
          </a:xfrm>
        </p:spPr>
        <p:txBody>
          <a:bodyPr>
            <a:normAutofit/>
          </a:bodyPr>
          <a:lstStyle/>
          <a:p>
            <a:pPr marL="0" indent="0">
              <a:buNone/>
            </a:pPr>
            <a:r>
              <a:rPr lang="en-US" sz="2800" b="1" i="1" dirty="0" smtClean="0"/>
              <a:t>Park Nicollet Laboratory Policy</a:t>
            </a:r>
          </a:p>
          <a:p>
            <a:pPr marL="0" indent="0">
              <a:buNone/>
            </a:pPr>
            <a:r>
              <a:rPr lang="en-US" sz="2800" b="1" i="1" dirty="0" smtClean="0"/>
              <a:t> </a:t>
            </a:r>
            <a:r>
              <a:rPr lang="en-US" sz="2800" b="1" i="1" dirty="0"/>
              <a:t>QSE 5.6 Proficiency Testing 104925</a:t>
            </a:r>
          </a:p>
          <a:p>
            <a:pPr marL="0" indent="0">
              <a:buNone/>
            </a:pPr>
            <a:endParaRPr lang="en-US" sz="2800" b="1" i="1" dirty="0" smtClean="0"/>
          </a:p>
          <a:p>
            <a:pPr marL="0" indent="0">
              <a:buNone/>
            </a:pPr>
            <a:r>
              <a:rPr lang="en-US" sz="2800" i="1" dirty="0" smtClean="0"/>
              <a:t>7. Referral </a:t>
            </a:r>
            <a:r>
              <a:rPr lang="en-US" sz="2800" i="1" dirty="0"/>
              <a:t>of proficiency specimens to another laboratory for any reason is strictly prohibited. Only after the submission deadline has passed can specimens be used for internal purposes such as competency, educational activities, or quality improvement.</a:t>
            </a:r>
          </a:p>
          <a:p>
            <a:pPr marL="0" indent="0">
              <a:buNone/>
            </a:pPr>
            <a:endParaRPr lang="en-US" sz="2800" dirty="0"/>
          </a:p>
        </p:txBody>
      </p:sp>
    </p:spTree>
    <p:extLst>
      <p:ext uri="{BB962C8B-B14F-4D97-AF65-F5344CB8AC3E}">
        <p14:creationId xmlns:p14="http://schemas.microsoft.com/office/powerpoint/2010/main" val="61883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PT Expectations</a:t>
            </a:r>
            <a:endParaRPr lang="en-US" sz="3600" dirty="0"/>
          </a:p>
        </p:txBody>
      </p:sp>
      <p:sp>
        <p:nvSpPr>
          <p:cNvPr id="3" name="Content Placeholder 2"/>
          <p:cNvSpPr>
            <a:spLocks noGrp="1"/>
          </p:cNvSpPr>
          <p:nvPr>
            <p:ph idx="1"/>
          </p:nvPr>
        </p:nvSpPr>
        <p:spPr>
          <a:xfrm>
            <a:off x="457200" y="1312607"/>
            <a:ext cx="8229600" cy="2639961"/>
          </a:xfrm>
        </p:spPr>
        <p:txBody>
          <a:bodyPr>
            <a:normAutofit/>
          </a:bodyPr>
          <a:lstStyle/>
          <a:p>
            <a:r>
              <a:rPr lang="en-US" sz="2800" dirty="0"/>
              <a:t>A</a:t>
            </a:r>
            <a:r>
              <a:rPr lang="en-US" sz="2800" dirty="0" smtClean="0"/>
              <a:t>ll proficiency testing samples will be assigned to testing personnel.</a:t>
            </a:r>
          </a:p>
          <a:p>
            <a:r>
              <a:rPr lang="en-US" sz="2800" dirty="0" smtClean="0"/>
              <a:t>It is important to perform PT testing when assigned.</a:t>
            </a:r>
          </a:p>
          <a:p>
            <a:r>
              <a:rPr lang="en-US" sz="2800" dirty="0" smtClean="0"/>
              <a:t>If unable to perform PT testing as assigned, a leader must be notified immediately.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845" y="4180656"/>
            <a:ext cx="1740310" cy="1612642"/>
          </a:xfrm>
          <a:prstGeom prst="rect">
            <a:avLst/>
          </a:prstGeom>
        </p:spPr>
      </p:pic>
    </p:spTree>
    <p:extLst>
      <p:ext uri="{BB962C8B-B14F-4D97-AF65-F5344CB8AC3E}">
        <p14:creationId xmlns:p14="http://schemas.microsoft.com/office/powerpoint/2010/main" val="10901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PT Expectations</a:t>
            </a:r>
            <a:endParaRPr lang="en-US" sz="3600" dirty="0"/>
          </a:p>
        </p:txBody>
      </p:sp>
      <p:sp>
        <p:nvSpPr>
          <p:cNvPr id="3" name="Content Placeholder 2"/>
          <p:cNvSpPr>
            <a:spLocks noGrp="1"/>
          </p:cNvSpPr>
          <p:nvPr>
            <p:ph idx="1"/>
          </p:nvPr>
        </p:nvSpPr>
        <p:spPr>
          <a:xfrm>
            <a:off x="457200" y="1600200"/>
            <a:ext cx="8229600" cy="4761689"/>
          </a:xfrm>
        </p:spPr>
        <p:txBody>
          <a:bodyPr>
            <a:normAutofit fontScale="92500" lnSpcReduction="10000"/>
          </a:bodyPr>
          <a:lstStyle/>
          <a:p>
            <a:r>
              <a:rPr lang="en-US" sz="3000" dirty="0" smtClean="0"/>
              <a:t>Testing personnel are only allowed </a:t>
            </a:r>
            <a:r>
              <a:rPr lang="en-US" sz="3000" dirty="0"/>
              <a:t>to perform </a:t>
            </a:r>
            <a:r>
              <a:rPr lang="en-US" sz="3000" dirty="0" smtClean="0"/>
              <a:t>a single </a:t>
            </a:r>
            <a:r>
              <a:rPr lang="en-US" sz="3000" dirty="0"/>
              <a:t>survey event at one </a:t>
            </a:r>
            <a:r>
              <a:rPr lang="en-US" sz="3000" dirty="0" smtClean="0"/>
              <a:t>site.</a:t>
            </a:r>
          </a:p>
          <a:p>
            <a:r>
              <a:rPr lang="en-US" sz="3000" dirty="0"/>
              <a:t>S</a:t>
            </a:r>
            <a:r>
              <a:rPr lang="en-US" sz="3000" dirty="0" smtClean="0"/>
              <a:t>amples within a testing platform cannot be split among </a:t>
            </a:r>
            <a:r>
              <a:rPr lang="en-US" sz="3000" dirty="0"/>
              <a:t>testing </a:t>
            </a:r>
            <a:r>
              <a:rPr lang="en-US" sz="3000" dirty="0" smtClean="0"/>
              <a:t>personnel.</a:t>
            </a:r>
            <a:endParaRPr lang="en-US" sz="3000" dirty="0"/>
          </a:p>
          <a:p>
            <a:pPr lvl="1"/>
            <a:r>
              <a:rPr lang="en-US" sz="3000" dirty="0" smtClean="0"/>
              <a:t>For example:  If there are 5 samples for FLU, one individual has to perform all of them.</a:t>
            </a:r>
          </a:p>
          <a:p>
            <a:r>
              <a:rPr lang="en-US" sz="3000" dirty="0"/>
              <a:t>T</a:t>
            </a:r>
            <a:r>
              <a:rPr lang="en-US" sz="3000" dirty="0" smtClean="0"/>
              <a:t>esting platforms within PT survey may be split among testing personnel.</a:t>
            </a:r>
          </a:p>
          <a:p>
            <a:pPr marL="457200" lvl="1" indent="0">
              <a:buNone/>
            </a:pPr>
            <a:r>
              <a:rPr lang="en-US" sz="3000" dirty="0" smtClean="0"/>
              <a:t>- For example:  Urine pregnancy can be done by one individual and urine microscopic can be completed by a different individual. </a:t>
            </a:r>
          </a:p>
          <a:p>
            <a:endParaRPr lang="en-US" dirty="0"/>
          </a:p>
          <a:p>
            <a:endParaRPr lang="en-US" dirty="0"/>
          </a:p>
        </p:txBody>
      </p:sp>
    </p:spTree>
    <p:extLst>
      <p:ext uri="{BB962C8B-B14F-4D97-AF65-F5344CB8AC3E}">
        <p14:creationId xmlns:p14="http://schemas.microsoft.com/office/powerpoint/2010/main" val="31069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Testing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3648" y="2991475"/>
            <a:ext cx="3632617" cy="2986548"/>
          </a:xfrm>
        </p:spPr>
      </p:pic>
      <p:pic>
        <p:nvPicPr>
          <p:cNvPr id="3" name="Picture 2"/>
          <p:cNvPicPr>
            <a:picLocks noChangeAspect="1"/>
          </p:cNvPicPr>
          <p:nvPr/>
        </p:nvPicPr>
        <p:blipFill>
          <a:blip r:embed="rId4"/>
          <a:stretch>
            <a:fillRect/>
          </a:stretch>
        </p:blipFill>
        <p:spPr>
          <a:xfrm>
            <a:off x="867266" y="1674959"/>
            <a:ext cx="3242821" cy="2633033"/>
          </a:xfrm>
          <a:prstGeom prst="rect">
            <a:avLst/>
          </a:prstGeom>
        </p:spPr>
      </p:pic>
    </p:spTree>
    <p:extLst>
      <p:ext uri="{BB962C8B-B14F-4D97-AF65-F5344CB8AC3E}">
        <p14:creationId xmlns:p14="http://schemas.microsoft.com/office/powerpoint/2010/main" val="405443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PT Reporting Expectations</a:t>
            </a:r>
            <a:endParaRPr lang="en-US" sz="3600" dirty="0"/>
          </a:p>
        </p:txBody>
      </p:sp>
      <p:sp>
        <p:nvSpPr>
          <p:cNvPr id="3" name="Content Placeholder 2"/>
          <p:cNvSpPr>
            <a:spLocks noGrp="1"/>
          </p:cNvSpPr>
          <p:nvPr>
            <p:ph idx="1"/>
          </p:nvPr>
        </p:nvSpPr>
        <p:spPr>
          <a:xfrm>
            <a:off x="457200" y="1732936"/>
            <a:ext cx="8229600" cy="4525963"/>
          </a:xfrm>
        </p:spPr>
        <p:txBody>
          <a:bodyPr>
            <a:normAutofit/>
          </a:bodyPr>
          <a:lstStyle/>
          <a:p>
            <a:r>
              <a:rPr lang="en-US" sz="2800" dirty="0" smtClean="0"/>
              <a:t>It is expected to report PT results on the CAP website from the instrument printout to decrease the chance of transcription errors.</a:t>
            </a:r>
          </a:p>
          <a:p>
            <a:r>
              <a:rPr lang="en-US" sz="2800" dirty="0" smtClean="0"/>
              <a:t>It is prohibited to enter and/or double check results if you have performed the PT survey at the other site. </a:t>
            </a:r>
          </a:p>
          <a:p>
            <a:r>
              <a:rPr lang="en-US" sz="2800" dirty="0" smtClean="0"/>
              <a:t>Remember, PT testing is treated as a patient, therefore transcription errors are considered a failure.</a:t>
            </a:r>
            <a:endParaRPr lang="en-US" sz="2800" dirty="0"/>
          </a:p>
        </p:txBody>
      </p:sp>
    </p:spTree>
    <p:extLst>
      <p:ext uri="{BB962C8B-B14F-4D97-AF65-F5344CB8AC3E}">
        <p14:creationId xmlns:p14="http://schemas.microsoft.com/office/powerpoint/2010/main" val="67235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7968"/>
          </a:xfrm>
        </p:spPr>
        <p:txBody>
          <a:bodyPr>
            <a:normAutofit/>
          </a:bodyPr>
          <a:lstStyle/>
          <a:p>
            <a:pPr algn="ctr"/>
            <a:r>
              <a:rPr lang="en-US" dirty="0" smtClean="0"/>
              <a:t>Thanks</a:t>
            </a:r>
            <a:endParaRPr lang="en-US" dirty="0"/>
          </a:p>
        </p:txBody>
      </p:sp>
      <p:sp>
        <p:nvSpPr>
          <p:cNvPr id="3" name="Content Placeholder 2"/>
          <p:cNvSpPr>
            <a:spLocks noGrp="1"/>
          </p:cNvSpPr>
          <p:nvPr>
            <p:ph idx="1"/>
          </p:nvPr>
        </p:nvSpPr>
        <p:spPr>
          <a:xfrm>
            <a:off x="457200" y="1132145"/>
            <a:ext cx="8229600" cy="4525963"/>
          </a:xfrm>
        </p:spPr>
        <p:txBody>
          <a:bodyPr/>
          <a:lstStyle/>
          <a:p>
            <a:pPr marL="0" indent="0" algn="ctr">
              <a:buNone/>
            </a:pPr>
            <a:endParaRPr lang="en-US" dirty="0"/>
          </a:p>
          <a:p>
            <a:pPr marL="0" indent="0" algn="ctr">
              <a:buNone/>
            </a:pPr>
            <a:endParaRPr lang="en-US" dirty="0" smtClean="0"/>
          </a:p>
          <a:p>
            <a:pPr marL="0" indent="0" algn="ctr">
              <a:buNone/>
            </a:pPr>
            <a:r>
              <a:rPr lang="en-US" dirty="0" smtClean="0"/>
              <a:t>(</a:t>
            </a:r>
            <a:endParaRPr lang="en-US" dirty="0"/>
          </a:p>
        </p:txBody>
      </p:sp>
      <p:pic>
        <p:nvPicPr>
          <p:cNvPr id="1026" name="Picture 2" descr="Image result for picture of baby ani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693" y="1566993"/>
            <a:ext cx="4140614" cy="490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1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3" y="232589"/>
            <a:ext cx="8229600" cy="1143000"/>
          </a:xfrm>
        </p:spPr>
        <p:txBody>
          <a:bodyPr>
            <a:normAutofit/>
          </a:bodyPr>
          <a:lstStyle/>
          <a:p>
            <a:pPr algn="ctr"/>
            <a:r>
              <a:rPr lang="en-US" sz="3600" dirty="0" smtClean="0"/>
              <a:t>What is Proficiency Testing?</a:t>
            </a:r>
            <a:endParaRPr lang="en-US" sz="3600" dirty="0"/>
          </a:p>
        </p:txBody>
      </p:sp>
      <p:sp>
        <p:nvSpPr>
          <p:cNvPr id="3" name="Content Placeholder 2"/>
          <p:cNvSpPr>
            <a:spLocks noGrp="1"/>
          </p:cNvSpPr>
          <p:nvPr>
            <p:ph idx="1"/>
          </p:nvPr>
        </p:nvSpPr>
        <p:spPr>
          <a:xfrm>
            <a:off x="457200" y="1375589"/>
            <a:ext cx="8229600" cy="3373392"/>
          </a:xfrm>
        </p:spPr>
        <p:txBody>
          <a:bodyPr>
            <a:normAutofit/>
          </a:bodyPr>
          <a:lstStyle/>
          <a:p>
            <a:r>
              <a:rPr lang="en-US" sz="2800" dirty="0"/>
              <a:t>A program that sends </a:t>
            </a:r>
            <a:r>
              <a:rPr lang="en-US" sz="2800" dirty="0" smtClean="0"/>
              <a:t>specimens </a:t>
            </a:r>
            <a:r>
              <a:rPr lang="en-US" sz="2800" dirty="0"/>
              <a:t>with known values to </a:t>
            </a:r>
            <a:r>
              <a:rPr lang="en-US" sz="2800" dirty="0" smtClean="0"/>
              <a:t>be tested </a:t>
            </a:r>
            <a:r>
              <a:rPr lang="en-US" sz="2800" dirty="0"/>
              <a:t>by </a:t>
            </a:r>
            <a:r>
              <a:rPr lang="en-US" sz="2800" dirty="0" smtClean="0"/>
              <a:t>participating laboratory</a:t>
            </a:r>
            <a:r>
              <a:rPr lang="en-US" sz="2800" dirty="0"/>
              <a:t>.</a:t>
            </a:r>
          </a:p>
          <a:p>
            <a:r>
              <a:rPr lang="en-US" sz="2800" dirty="0"/>
              <a:t>This program is intended to spot check the accuracy of </a:t>
            </a:r>
            <a:r>
              <a:rPr lang="en-US" sz="2800" dirty="0" smtClean="0"/>
              <a:t>the testing process.</a:t>
            </a:r>
            <a:endParaRPr lang="en-US" sz="2800" dirty="0"/>
          </a:p>
          <a:p>
            <a:r>
              <a:rPr lang="en-US" sz="2800" dirty="0"/>
              <a:t>It is our accreditation report card</a:t>
            </a:r>
            <a:r>
              <a:rPr lang="en-US" sz="2800" dirty="0" smtClean="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413" y="4066810"/>
            <a:ext cx="2772698" cy="2218158"/>
          </a:xfrm>
          <a:prstGeom prst="rect">
            <a:avLst/>
          </a:prstGeom>
        </p:spPr>
      </p:pic>
    </p:spTree>
    <p:extLst>
      <p:ext uri="{BB962C8B-B14F-4D97-AF65-F5344CB8AC3E}">
        <p14:creationId xmlns:p14="http://schemas.microsoft.com/office/powerpoint/2010/main" val="24309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Why </a:t>
            </a:r>
            <a:r>
              <a:rPr lang="en-US" sz="3600" dirty="0"/>
              <a:t>do we participate in proficiency testing?</a:t>
            </a:r>
          </a:p>
        </p:txBody>
      </p:sp>
      <p:sp>
        <p:nvSpPr>
          <p:cNvPr id="3" name="Content Placeholder 2"/>
          <p:cNvSpPr>
            <a:spLocks noGrp="1"/>
          </p:cNvSpPr>
          <p:nvPr>
            <p:ph idx="1"/>
          </p:nvPr>
        </p:nvSpPr>
        <p:spPr>
          <a:xfrm>
            <a:off x="612843" y="1578078"/>
            <a:ext cx="8229600" cy="5161936"/>
          </a:xfrm>
        </p:spPr>
        <p:txBody>
          <a:bodyPr>
            <a:normAutofit fontScale="92500" lnSpcReduction="10000"/>
          </a:bodyPr>
          <a:lstStyle/>
          <a:p>
            <a:r>
              <a:rPr lang="en-US" sz="3000" dirty="0"/>
              <a:t>Each laboratory is assigned a unique CLIA certificate.   PT enrollment and participation is required for </a:t>
            </a:r>
            <a:r>
              <a:rPr lang="en-US" sz="3000" b="1" dirty="0"/>
              <a:t>each </a:t>
            </a:r>
            <a:r>
              <a:rPr lang="en-US" sz="3000" dirty="0"/>
              <a:t>CLIA certificate.</a:t>
            </a:r>
          </a:p>
          <a:p>
            <a:r>
              <a:rPr lang="en-US" sz="3000" dirty="0" smtClean="0"/>
              <a:t>To </a:t>
            </a:r>
            <a:r>
              <a:rPr lang="en-US" sz="3000" dirty="0"/>
              <a:t>ensure QUALITY in our laboratories.</a:t>
            </a:r>
          </a:p>
          <a:p>
            <a:r>
              <a:rPr lang="en-US" sz="3000" dirty="0"/>
              <a:t>Every lab is required to be accredited by a certifying agency.</a:t>
            </a:r>
          </a:p>
          <a:p>
            <a:r>
              <a:rPr lang="en-US" sz="3000" dirty="0"/>
              <a:t>Park Nicollet is accredited by CAP (College of American Pathologists</a:t>
            </a:r>
            <a:r>
              <a:rPr lang="en-US" sz="3000" dirty="0" smtClean="0"/>
              <a:t>).</a:t>
            </a:r>
            <a:endParaRPr lang="en-US" sz="3000" dirty="0"/>
          </a:p>
          <a:p>
            <a:r>
              <a:rPr lang="en-US" sz="3000" dirty="0"/>
              <a:t>Our labs are required to adhere to CAP guidelines which are spelled out in a variety of </a:t>
            </a:r>
            <a:r>
              <a:rPr lang="en-US" sz="3000" dirty="0" smtClean="0"/>
              <a:t>checklists</a:t>
            </a:r>
            <a:r>
              <a:rPr lang="en-US" sz="3000" dirty="0"/>
              <a:t>.</a:t>
            </a:r>
          </a:p>
          <a:p>
            <a:r>
              <a:rPr lang="en-US" sz="3000" dirty="0"/>
              <a:t>There are 11 specific </a:t>
            </a:r>
            <a:r>
              <a:rPr lang="en-US" sz="3000" dirty="0" smtClean="0"/>
              <a:t>checklist </a:t>
            </a:r>
            <a:r>
              <a:rPr lang="en-US" sz="3000" dirty="0"/>
              <a:t>items for proficiency testing.</a:t>
            </a:r>
          </a:p>
          <a:p>
            <a:endParaRPr lang="en-US" dirty="0"/>
          </a:p>
        </p:txBody>
      </p:sp>
    </p:spTree>
    <p:extLst>
      <p:ext uri="{BB962C8B-B14F-4D97-AF65-F5344CB8AC3E}">
        <p14:creationId xmlns:p14="http://schemas.microsoft.com/office/powerpoint/2010/main" val="55126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200"/>
            <a:ext cx="8229600" cy="1143000"/>
          </a:xfrm>
        </p:spPr>
        <p:txBody>
          <a:bodyPr>
            <a:noAutofit/>
          </a:bodyPr>
          <a:lstStyle/>
          <a:p>
            <a:pPr algn="ctr"/>
            <a:r>
              <a:rPr lang="en-US" sz="3600" dirty="0" smtClean="0"/>
              <a:t>PT Implications</a:t>
            </a:r>
            <a:endParaRPr lang="en-US" sz="3600" dirty="0"/>
          </a:p>
        </p:txBody>
      </p:sp>
      <p:sp>
        <p:nvSpPr>
          <p:cNvPr id="3" name="Content Placeholder 2"/>
          <p:cNvSpPr>
            <a:spLocks noGrp="1"/>
          </p:cNvSpPr>
          <p:nvPr>
            <p:ph idx="1"/>
          </p:nvPr>
        </p:nvSpPr>
        <p:spPr>
          <a:xfrm>
            <a:off x="457200" y="3982065"/>
            <a:ext cx="8229600" cy="1607574"/>
          </a:xfrm>
        </p:spPr>
        <p:txBody>
          <a:bodyPr>
            <a:normAutofit/>
          </a:bodyPr>
          <a:lstStyle/>
          <a:p>
            <a:pPr marL="0" indent="0" algn="ctr">
              <a:buNone/>
            </a:pPr>
            <a:r>
              <a:rPr lang="en-US" sz="2800" dirty="0"/>
              <a:t>CAP has the authority to cease all laboratory testing if checklist standards are not </a:t>
            </a:r>
            <a:r>
              <a:rPr lang="en-US" sz="2800" dirty="0" smtClean="0"/>
              <a:t>met or if </a:t>
            </a:r>
            <a:r>
              <a:rPr lang="en-US" sz="2800" dirty="0"/>
              <a:t>multiple errors are </a:t>
            </a:r>
            <a:r>
              <a:rPr lang="en-US" sz="2800" dirty="0" smtClean="0"/>
              <a:t>made.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598" y="1533832"/>
            <a:ext cx="1994047" cy="1994047"/>
          </a:xfrm>
          <a:prstGeom prst="rect">
            <a:avLst/>
          </a:prstGeom>
        </p:spPr>
      </p:pic>
    </p:spTree>
    <p:extLst>
      <p:ext uri="{BB962C8B-B14F-4D97-AF65-F5344CB8AC3E}">
        <p14:creationId xmlns:p14="http://schemas.microsoft.com/office/powerpoint/2010/main" val="2774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Park Nicollet Policy</a:t>
            </a:r>
            <a:endParaRPr lang="en-US" sz="3600"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sz="2800" b="1" dirty="0" smtClean="0"/>
              <a:t>QSE 5.5 Proficiency Testing and Review 104946</a:t>
            </a:r>
          </a:p>
          <a:p>
            <a:pPr marL="571500" lvl="1" indent="-171450">
              <a:buFont typeface="Arial" panose="020B0604020202020204" pitchFamily="34" charset="0"/>
              <a:buChar char="•"/>
            </a:pPr>
            <a:r>
              <a:rPr lang="en-US" dirty="0" smtClean="0"/>
              <a:t>Process </a:t>
            </a:r>
            <a:r>
              <a:rPr lang="en-US" dirty="0"/>
              <a:t>for PT testing and review of results with responsible </a:t>
            </a:r>
            <a:r>
              <a:rPr lang="en-US" dirty="0" smtClean="0"/>
              <a:t>parties.</a:t>
            </a:r>
            <a:endParaRPr lang="en-US" dirty="0"/>
          </a:p>
          <a:p>
            <a:pPr marL="571500" lvl="1" indent="-171450">
              <a:buFont typeface="Arial" panose="020B0604020202020204" pitchFamily="34" charset="0"/>
              <a:buChar char="•"/>
            </a:pPr>
            <a:r>
              <a:rPr lang="en-US" dirty="0"/>
              <a:t>Includes guidance for standard review and trouble shooting of </a:t>
            </a:r>
            <a:r>
              <a:rPr lang="en-US" dirty="0" smtClean="0"/>
              <a:t>results.</a:t>
            </a:r>
            <a:endParaRPr lang="en-US" dirty="0"/>
          </a:p>
          <a:p>
            <a:pPr marL="0" indent="0">
              <a:buNone/>
            </a:pPr>
            <a:r>
              <a:rPr lang="en-US" sz="2800" b="1" dirty="0" smtClean="0"/>
              <a:t>QSE 5.6 Proficiency Testing 104925</a:t>
            </a:r>
          </a:p>
          <a:p>
            <a:pPr marL="571500" lvl="1" indent="-171450">
              <a:buFont typeface="Arial" panose="020B0604020202020204" pitchFamily="34" charset="0"/>
              <a:buChar char="•"/>
            </a:pPr>
            <a:r>
              <a:rPr lang="en-US" dirty="0" smtClean="0"/>
              <a:t>Detailed step-by-step process for PT testing and submission.</a:t>
            </a:r>
            <a:endParaRPr lang="en-US" dirty="0"/>
          </a:p>
          <a:p>
            <a:endParaRPr lang="en-US" dirty="0"/>
          </a:p>
        </p:txBody>
      </p:sp>
    </p:spTree>
    <p:extLst>
      <p:ext uri="{BB962C8B-B14F-4D97-AF65-F5344CB8AC3E}">
        <p14:creationId xmlns:p14="http://schemas.microsoft.com/office/powerpoint/2010/main" val="7766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normAutofit/>
          </a:bodyPr>
          <a:lstStyle/>
          <a:p>
            <a:pPr algn="ctr"/>
            <a:r>
              <a:rPr lang="en-US" sz="3600" dirty="0" smtClean="0"/>
              <a:t>PT Receipt</a:t>
            </a:r>
            <a:endParaRPr lang="en-US" sz="3600" dirty="0"/>
          </a:p>
        </p:txBody>
      </p:sp>
      <p:sp>
        <p:nvSpPr>
          <p:cNvPr id="3" name="Content Placeholder 2"/>
          <p:cNvSpPr>
            <a:spLocks noGrp="1"/>
          </p:cNvSpPr>
          <p:nvPr>
            <p:ph idx="1"/>
          </p:nvPr>
        </p:nvSpPr>
        <p:spPr>
          <a:xfrm>
            <a:off x="457200" y="1331276"/>
            <a:ext cx="8686800" cy="5705833"/>
          </a:xfrm>
        </p:spPr>
        <p:txBody>
          <a:bodyPr>
            <a:normAutofit/>
          </a:bodyPr>
          <a:lstStyle/>
          <a:p>
            <a:r>
              <a:rPr lang="en-US" sz="2800" dirty="0"/>
              <a:t>Open materials, date and initial.</a:t>
            </a:r>
          </a:p>
          <a:p>
            <a:r>
              <a:rPr lang="en-US" sz="2800" dirty="0"/>
              <a:t>Check sample integrity and condition.</a:t>
            </a:r>
          </a:p>
          <a:p>
            <a:pPr lvl="1"/>
            <a:r>
              <a:rPr lang="en-US" dirty="0" smtClean="0"/>
              <a:t> </a:t>
            </a:r>
            <a:r>
              <a:rPr lang="en-US" dirty="0"/>
              <a:t>If sample is compromised, contact individual responsible for PT </a:t>
            </a:r>
            <a:r>
              <a:rPr lang="en-US" dirty="0" smtClean="0"/>
              <a:t>survey immediately</a:t>
            </a:r>
            <a:r>
              <a:rPr lang="en-US" dirty="0"/>
              <a:t>.</a:t>
            </a:r>
          </a:p>
          <a:p>
            <a:pPr lvl="1"/>
            <a:r>
              <a:rPr lang="en-US" dirty="0" smtClean="0"/>
              <a:t> </a:t>
            </a:r>
            <a:r>
              <a:rPr lang="en-US" dirty="0"/>
              <a:t>If there are time limitations for testing, contact individual responsible for PT </a:t>
            </a:r>
            <a:r>
              <a:rPr lang="en-US" dirty="0" smtClean="0"/>
              <a:t>survey </a:t>
            </a:r>
            <a:r>
              <a:rPr lang="en-US" dirty="0"/>
              <a:t>immediately.</a:t>
            </a:r>
          </a:p>
          <a:p>
            <a:r>
              <a:rPr lang="en-US" sz="2800" dirty="0"/>
              <a:t>Place samples in appropriate storage conditions.</a:t>
            </a:r>
          </a:p>
          <a:p>
            <a:r>
              <a:rPr lang="en-US" sz="2800" dirty="0"/>
              <a:t>Place paperwork in designated area.</a:t>
            </a:r>
          </a:p>
          <a:p>
            <a:r>
              <a:rPr lang="en-US" sz="2800" dirty="0"/>
              <a:t>Start Form: </a:t>
            </a:r>
            <a:r>
              <a:rPr lang="en-US" sz="2800" dirty="0" smtClean="0"/>
              <a:t>QSE </a:t>
            </a:r>
            <a:r>
              <a:rPr lang="en-US" sz="2800" dirty="0"/>
              <a:t>5.5.1 Proficiency Testing Survey – Event Face Sheet  </a:t>
            </a:r>
            <a:r>
              <a:rPr lang="en-US" sz="2800" dirty="0" smtClean="0"/>
              <a:t>Document #107426</a:t>
            </a:r>
            <a:endParaRPr lang="en-US" sz="2800" dirty="0"/>
          </a:p>
          <a:p>
            <a:endParaRPr lang="en-US" dirty="0"/>
          </a:p>
        </p:txBody>
      </p:sp>
    </p:spTree>
    <p:extLst>
      <p:ext uri="{BB962C8B-B14F-4D97-AF65-F5344CB8AC3E}">
        <p14:creationId xmlns:p14="http://schemas.microsoft.com/office/powerpoint/2010/main" val="22552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PT </a:t>
            </a:r>
            <a:r>
              <a:rPr lang="en-US" sz="3600" dirty="0" smtClean="0"/>
              <a:t>Receipt</a:t>
            </a:r>
            <a:endParaRPr lang="en-US" sz="3600" dirty="0"/>
          </a:p>
        </p:txBody>
      </p:sp>
      <p:sp>
        <p:nvSpPr>
          <p:cNvPr id="3" name="Content Placeholder 2"/>
          <p:cNvSpPr>
            <a:spLocks noGrp="1"/>
          </p:cNvSpPr>
          <p:nvPr>
            <p:ph idx="1"/>
          </p:nvPr>
        </p:nvSpPr>
        <p:spPr>
          <a:xfrm>
            <a:off x="457200" y="1821426"/>
            <a:ext cx="8229600" cy="4525963"/>
          </a:xfrm>
        </p:spPr>
        <p:txBody>
          <a:bodyPr/>
          <a:lstStyle/>
          <a:p>
            <a:r>
              <a:rPr lang="en-US" sz="2800" dirty="0"/>
              <a:t>Communication with the appropriate team members/leaders is essential when receiving  a survey</a:t>
            </a:r>
            <a:r>
              <a:rPr lang="en-US" sz="2800" dirty="0" smtClean="0"/>
              <a:t>.</a:t>
            </a:r>
          </a:p>
          <a:p>
            <a:r>
              <a:rPr lang="en-US" sz="2800" dirty="0" smtClean="0"/>
              <a:t>Individuals </a:t>
            </a:r>
            <a:r>
              <a:rPr lang="en-US" sz="2800" dirty="0"/>
              <a:t>responsible for </a:t>
            </a:r>
            <a:r>
              <a:rPr lang="en-US" sz="2800" dirty="0" smtClean="0"/>
              <a:t>PT distribute the PT </a:t>
            </a:r>
            <a:r>
              <a:rPr lang="en-US" sz="2800" dirty="0"/>
              <a:t>materials </a:t>
            </a:r>
            <a:r>
              <a:rPr lang="en-US" sz="2800" dirty="0" smtClean="0"/>
              <a:t>to pre-assigned </a:t>
            </a:r>
            <a:r>
              <a:rPr lang="en-US" sz="2800" dirty="0"/>
              <a:t>employees.  </a:t>
            </a:r>
          </a:p>
          <a:p>
            <a:r>
              <a:rPr lang="en-US" sz="2800" dirty="0" smtClean="0"/>
              <a:t>Individual responsible gives </a:t>
            </a:r>
            <a:r>
              <a:rPr lang="en-US" sz="2800" dirty="0"/>
              <a:t>copy of paperwork, proficiency test checklist, and sample to assigned employee.</a:t>
            </a:r>
          </a:p>
          <a:p>
            <a:endParaRPr lang="en-US" dirty="0"/>
          </a:p>
        </p:txBody>
      </p:sp>
    </p:spTree>
    <p:extLst>
      <p:ext uri="{BB962C8B-B14F-4D97-AF65-F5344CB8AC3E}">
        <p14:creationId xmlns:p14="http://schemas.microsoft.com/office/powerpoint/2010/main" val="42693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dirty="0"/>
              <a:t>PT </a:t>
            </a:r>
            <a:r>
              <a:rPr lang="en-US" sz="3600" dirty="0" smtClean="0"/>
              <a:t>Testing</a:t>
            </a:r>
            <a:endParaRPr lang="en-US" sz="3600" dirty="0"/>
          </a:p>
        </p:txBody>
      </p:sp>
      <p:sp>
        <p:nvSpPr>
          <p:cNvPr id="3" name="Content Placeholder 2"/>
          <p:cNvSpPr>
            <a:spLocks noGrp="1"/>
          </p:cNvSpPr>
          <p:nvPr>
            <p:ph idx="1"/>
          </p:nvPr>
        </p:nvSpPr>
        <p:spPr>
          <a:xfrm>
            <a:off x="457200" y="1175231"/>
            <a:ext cx="8686800" cy="5948240"/>
          </a:xfrm>
        </p:spPr>
        <p:txBody>
          <a:bodyPr>
            <a:normAutofit fontScale="85000" lnSpcReduction="20000"/>
          </a:bodyPr>
          <a:lstStyle/>
          <a:p>
            <a:r>
              <a:rPr lang="en-US" dirty="0" smtClean="0"/>
              <a:t>Read </a:t>
            </a:r>
            <a:r>
              <a:rPr lang="en-US" dirty="0"/>
              <a:t>and follow all proficiency </a:t>
            </a:r>
            <a:r>
              <a:rPr lang="en-US" dirty="0" smtClean="0"/>
              <a:t>survey </a:t>
            </a:r>
            <a:r>
              <a:rPr lang="en-US" dirty="0"/>
              <a:t>testing, processing and </a:t>
            </a:r>
            <a:r>
              <a:rPr lang="en-US" dirty="0" smtClean="0"/>
              <a:t>reporting instructions</a:t>
            </a:r>
            <a:r>
              <a:rPr lang="en-US" dirty="0"/>
              <a:t>, which may include handling precautions, reconstitution, </a:t>
            </a:r>
            <a:r>
              <a:rPr lang="en-US" dirty="0" smtClean="0"/>
              <a:t>stability</a:t>
            </a:r>
            <a:r>
              <a:rPr lang="en-US" dirty="0"/>
              <a:t>, or pretreatment, if applicable.</a:t>
            </a:r>
          </a:p>
          <a:p>
            <a:r>
              <a:rPr lang="en-US" dirty="0"/>
              <a:t>Prepare specimen(s) according to instructions; date, initial and add expiration date.</a:t>
            </a:r>
          </a:p>
          <a:p>
            <a:r>
              <a:rPr lang="en-US" dirty="0"/>
              <a:t>Perform testing on sample (</a:t>
            </a:r>
            <a:r>
              <a:rPr lang="en-US" dirty="0" smtClean="0"/>
              <a:t>same as patient testing) – must be done on first available work day of the testing personnel. </a:t>
            </a:r>
            <a:endParaRPr lang="en-US" dirty="0"/>
          </a:p>
          <a:p>
            <a:r>
              <a:rPr lang="en-US" dirty="0"/>
              <a:t>Record test code, instrument code, method, and test results on survey report copy, attach any instrument printout or test paperwork, and return to individual responsible for proficiency testing.  </a:t>
            </a:r>
          </a:p>
          <a:p>
            <a:r>
              <a:rPr lang="en-US" dirty="0"/>
              <a:t>Sign </a:t>
            </a:r>
            <a:r>
              <a:rPr lang="en-US" dirty="0" smtClean="0"/>
              <a:t>and date attestation </a:t>
            </a:r>
            <a:r>
              <a:rPr lang="en-US" dirty="0"/>
              <a:t>form.</a:t>
            </a:r>
          </a:p>
          <a:p>
            <a:r>
              <a:rPr lang="en-US" dirty="0"/>
              <a:t>Store remaining sample in appropriate storage location.</a:t>
            </a:r>
          </a:p>
          <a:p>
            <a:endParaRPr lang="en-US" dirty="0"/>
          </a:p>
        </p:txBody>
      </p:sp>
    </p:spTree>
    <p:extLst>
      <p:ext uri="{BB962C8B-B14F-4D97-AF65-F5344CB8AC3E}">
        <p14:creationId xmlns:p14="http://schemas.microsoft.com/office/powerpoint/2010/main" val="29410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Rockwel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28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7BBE0EF8FE144AFDC0B4D0F3851E8" ma:contentTypeVersion="2" ma:contentTypeDescription="Create a new document." ma:contentTypeScope="" ma:versionID="8001262cd2d6af20af2491722c1c4ef4">
  <xsd:schema xmlns:xsd="http://www.w3.org/2001/XMLSchema" xmlns:xs="http://www.w3.org/2001/XMLSchema" xmlns:p="http://schemas.microsoft.com/office/2006/metadata/properties" xmlns:ns2="6b8d8283-9891-4a7a-959e-afeb59f87160" targetNamespace="http://schemas.microsoft.com/office/2006/metadata/properties" ma:root="true" ma:fieldsID="d17afad213d740a680b171b20d3c10c2" ns2:_="">
    <xsd:import namespace="6b8d8283-9891-4a7a-959e-afeb59f87160"/>
    <xsd:element name="properties">
      <xsd:complexType>
        <xsd:sequence>
          <xsd:element name="documentManagement">
            <xsd:complexType>
              <xsd:all>
                <xsd:element ref="ns2:Topic"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d8283-9891-4a7a-959e-afeb59f87160" elementFormDefault="qualified">
    <xsd:import namespace="http://schemas.microsoft.com/office/2006/documentManagement/types"/>
    <xsd:import namespace="http://schemas.microsoft.com/office/infopath/2007/PartnerControls"/>
    <xsd:element name="Topic" ma:index="8" nillable="true" ma:displayName="Topic" ma:default="Diversity Summit" ma:format="Dropdown" ma:internalName="Topic">
      <xsd:simpleType>
        <xsd:restriction base="dms:Choice">
          <xsd:enumeration value="Diversity Summit"/>
          <xsd:enumeration value="Leader Week"/>
          <xsd:enumeration value="Leader Week: Final Class Materials"/>
          <xsd:enumeration value="Lead Well:  Behavioral Interviewing"/>
          <xsd:enumeration value="Lead Well:  Coaching"/>
          <xsd:enumeration value="Lead Well:  Crucial Conversations"/>
          <xsd:enumeration value="Lead Well:  Development Planning"/>
          <xsd:enumeration value="Lead Well:  Diversity"/>
          <xsd:enumeration value="Lead Well:  Engaging Teams"/>
          <xsd:enumeration value="Lead Well:  Leading through Change"/>
          <xsd:enumeration value="Lead Well:  Presentation Design &amp; Delivery"/>
          <xsd:enumeration value="Leadership Symposium"/>
          <xsd:enumeration value="Mentoring"/>
          <xsd:enumeration value="New Leader Welcome Series: Lead Well"/>
          <xsd:enumeration value="New Leader Welcome Series: Lead Well Handouts"/>
          <xsd:enumeration value="New Leader Welcome Series: Day-to-day Essentials"/>
          <xsd:enumeration value="New Leader Welcome Series: First time Leader"/>
          <xsd:enumeration value="People Connection"/>
          <xsd:enumeration value="Project Planning: Branding &amp; Templates"/>
          <xsd:enumeration value="Project Planning: Communications"/>
          <xsd:enumeration value="Project Planning: Logistics"/>
          <xsd:enumeration value="Project Planning: Research and Articles"/>
          <xsd:enumeration value="Strategy Updates &amp; Presentations"/>
          <xsd:enumeration value="Welcoming New Leaders - Onboarding"/>
        </xsd:restriction>
      </xsd:simpleType>
    </xsd:element>
    <xsd:element name="Year" ma:index="9" nillable="true" ma:displayName="Year" ma:default="2016" ma:format="Dropdown" ma:internalName="Year">
      <xsd:simpleType>
        <xsd:restriction base="dms:Choice">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6b8d8283-9891-4a7a-959e-afeb59f87160">Project Planning: Branding &amp; Templates</Topic>
    <Year xmlns="6b8d8283-9891-4a7a-959e-afeb59f87160">2016</Year>
  </documentManagement>
</p:properties>
</file>

<file path=customXml/itemProps1.xml><?xml version="1.0" encoding="utf-8"?>
<ds:datastoreItem xmlns:ds="http://schemas.openxmlformats.org/officeDocument/2006/customXml" ds:itemID="{9B116469-8901-4772-B00B-6345347DBA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8d8283-9891-4a7a-959e-afeb59f871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61CBB1-28D0-4C1B-AEE7-D846B323813C}">
  <ds:schemaRefs>
    <ds:schemaRef ds:uri="http://schemas.microsoft.com/sharepoint/v3/contenttype/forms"/>
  </ds:schemaRefs>
</ds:datastoreItem>
</file>

<file path=customXml/itemProps3.xml><?xml version="1.0" encoding="utf-8"?>
<ds:datastoreItem xmlns:ds="http://schemas.openxmlformats.org/officeDocument/2006/customXml" ds:itemID="{F458E522-8F53-4C89-B0E8-0F053E26AC0F}">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6b8d8283-9891-4a7a-959e-afeb59f87160"/>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5433</TotalTime>
  <Words>1158</Words>
  <Application>Microsoft Office PowerPoint</Application>
  <PresentationFormat>On-screen Show (4:3)</PresentationFormat>
  <Paragraphs>113</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Copperplate Gothic Bold</vt:lpstr>
      <vt:lpstr>Rockwell</vt:lpstr>
      <vt:lpstr>Tahoma</vt:lpstr>
      <vt:lpstr>Times New Roman</vt:lpstr>
      <vt:lpstr>Office Theme</vt:lpstr>
      <vt:lpstr>PowerPoint Presentation</vt:lpstr>
      <vt:lpstr>Proficiency Testing</vt:lpstr>
      <vt:lpstr>What is Proficiency Testing?</vt:lpstr>
      <vt:lpstr>Why do we participate in proficiency testing?</vt:lpstr>
      <vt:lpstr>PT Implications</vt:lpstr>
      <vt:lpstr>Park Nicollet Policy</vt:lpstr>
      <vt:lpstr>PT Receipt</vt:lpstr>
      <vt:lpstr>PT Receipt</vt:lpstr>
      <vt:lpstr>PT Testing</vt:lpstr>
      <vt:lpstr>PT Testing </vt:lpstr>
      <vt:lpstr>PT Due Dates</vt:lpstr>
      <vt:lpstr>PT Result Receipt</vt:lpstr>
      <vt:lpstr>PT Result Review  </vt:lpstr>
      <vt:lpstr>PT Result Review </vt:lpstr>
      <vt:lpstr>Inter-Laboratory Communication</vt:lpstr>
      <vt:lpstr>Inter-Laboratory Communication</vt:lpstr>
      <vt:lpstr>Referral</vt:lpstr>
      <vt:lpstr>PT Expectations</vt:lpstr>
      <vt:lpstr>PT Expectations</vt:lpstr>
      <vt:lpstr>PT Reporting Expectations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Nieland</dc:creator>
  <cp:lastModifiedBy>Burby, Pamela L.</cp:lastModifiedBy>
  <cp:revision>204</cp:revision>
  <cp:lastPrinted>2017-09-05T15:58:31Z</cp:lastPrinted>
  <dcterms:created xsi:type="dcterms:W3CDTF">2015-11-04T15:04:55Z</dcterms:created>
  <dcterms:modified xsi:type="dcterms:W3CDTF">2017-11-29T14:37:25Z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0x010100F407BBE0EF8FE144AFDC0B4D0F3851E8</vt:lpwstr>
  </property>
  <property fmtid="{D5CDD505-2E9C-101B-9397-08002B2CF9AE}" pid="3" name="ArticulateGUID">
    <vt:lpwstr>F2CDDDB7-46E9-41F0-9148-739CA19B5694</vt:lpwstr>
  </property>
  <property fmtid="{D5CDD505-2E9C-101B-9397-08002B2CF9AE}" pid="4" name="ArticulatePath">
    <vt:lpwstr>IPSL Dir Retreat 4_17</vt:lpwstr>
  </property>
</Properties>
</file>