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5"/>
  </p:notesMasterIdLst>
  <p:sldIdLst>
    <p:sldId id="280" r:id="rId2"/>
    <p:sldId id="261" r:id="rId3"/>
    <p:sldId id="258" r:id="rId4"/>
    <p:sldId id="291" r:id="rId5"/>
    <p:sldId id="290" r:id="rId6"/>
    <p:sldId id="294" r:id="rId7"/>
    <p:sldId id="293" r:id="rId8"/>
    <p:sldId id="296" r:id="rId9"/>
    <p:sldId id="292" r:id="rId10"/>
    <p:sldId id="295" r:id="rId11"/>
    <p:sldId id="297" r:id="rId12"/>
    <p:sldId id="298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C3DC"/>
    <a:srgbClr val="7EC352"/>
    <a:srgbClr val="4777B2"/>
    <a:srgbClr val="222021"/>
    <a:srgbClr val="291E60"/>
    <a:srgbClr val="60489D"/>
    <a:srgbClr val="878A8F"/>
    <a:srgbClr val="F37021"/>
    <a:srgbClr val="B35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24"/>
    <p:restoredTop sz="93622"/>
  </p:normalViewPr>
  <p:slideViewPr>
    <p:cSldViewPr snapToGrid="0" snapToObjects="1" showGuides="1">
      <p:cViewPr varScale="1">
        <p:scale>
          <a:sx n="95" d="100"/>
          <a:sy n="95" d="100"/>
        </p:scale>
        <p:origin x="22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B053-79E6-CC48-BD95-EEAAB69FE8E5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EEF15-5609-C848-B62A-20DC87DAC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BC885-57E7-C540-8365-36432F0F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9D15AE-54B5-8943-ADCA-CE582183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52B-ECB0-D043-834B-D829A67FF777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294A9A-C7EA-044F-B6E9-6922A0FA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62BAAB-3A3C-074A-B97D-C9CB4D5B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F2961A8-41D7-6646-ACBD-AEA501D3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3758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492F5D-F05E-F84F-962C-92C223D0083F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96B482-A4CD-3141-A0EA-BBC2E0C4BE80}"/>
              </a:ext>
            </a:extLst>
          </p:cNvPr>
          <p:cNvSpPr/>
          <p:nvPr userDrawn="1"/>
        </p:nvSpPr>
        <p:spPr>
          <a:xfrm rot="16200000">
            <a:off x="711327" y="5815299"/>
            <a:ext cx="612648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xmlns="" id="{A028DE74-4A02-BA40-A9E0-36500FA0B6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1100" y="5541095"/>
            <a:ext cx="10172700" cy="6095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Callout or call to action goes here  </a:t>
            </a:r>
          </a:p>
        </p:txBody>
      </p:sp>
    </p:spTree>
    <p:extLst>
      <p:ext uri="{BB962C8B-B14F-4D97-AF65-F5344CB8AC3E}">
        <p14:creationId xmlns:p14="http://schemas.microsoft.com/office/powerpoint/2010/main" val="284942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8DDC27-AEDB-9B45-AD8B-F301C9C09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DD45CF-913A-CF4D-83DC-76974A46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3B2F-1D99-0F43-BFBF-698C74FAA067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ACF22B-2958-484D-A0BF-5FFBDABD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4C211D-BE74-A24B-8FF0-5A532878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63FB7C68-2A47-854A-ADD8-9F71EDEB19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9225"/>
            <a:ext cx="12192000" cy="6132513"/>
          </a:xfrm>
          <a:pattFill prst="dotDmnd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Museo Sans 500" panose="02000000000000000000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image</a:t>
            </a:r>
            <a:br>
              <a:rPr lang="en-US" dirty="0"/>
            </a:br>
            <a:r>
              <a:rPr lang="en-US" dirty="0"/>
              <a:t>Right click and choose ”Crop” to scale and adjust 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5A3F7-9033-034F-9DDE-9B30778A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D6B6C-2BDD-E742-AD81-C0E7102B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8D6-22DD-1F43-8230-1804E4768E84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C3DEA8-D9C5-E24D-8FFF-5BFA5672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D8BCC2-DC64-794A-883C-E522844F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08BEC4D-FD3F-A64D-A82A-DCB9B8F3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3758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FBFCD0-51A6-FC48-89D5-2942DC59E1B5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A97C26-1918-4C41-8996-3D7D72DAF734}"/>
              </a:ext>
            </a:extLst>
          </p:cNvPr>
          <p:cNvSpPr/>
          <p:nvPr userDrawn="1"/>
        </p:nvSpPr>
        <p:spPr>
          <a:xfrm rot="16200000">
            <a:off x="711327" y="5815299"/>
            <a:ext cx="612648" cy="73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xmlns="" id="{FD413FE7-9795-8B4F-B989-9006F1FE7B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1100" y="5541095"/>
            <a:ext cx="10172700" cy="6095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Callout or call to action goes here  </a:t>
            </a:r>
          </a:p>
        </p:txBody>
      </p:sp>
    </p:spTree>
    <p:extLst>
      <p:ext uri="{BB962C8B-B14F-4D97-AF65-F5344CB8AC3E}">
        <p14:creationId xmlns:p14="http://schemas.microsoft.com/office/powerpoint/2010/main" val="317048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5A3F7-9033-034F-9DDE-9B30778A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D6B6C-2BDD-E742-AD81-C0E7102B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8D6-22DD-1F43-8230-1804E4768E84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C3DEA8-D9C5-E24D-8FFF-5BFA5672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D8BCC2-DC64-794A-883C-E522844F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08BEC4D-FD3F-A64D-A82A-DCB9B8F3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697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FBFCD0-51A6-FC48-89D5-2942DC59E1B5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628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D6B6C-2BDD-E742-AD81-C0E7102B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8D6-22DD-1F43-8230-1804E4768E84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C3DEA8-D9C5-E24D-8FFF-5BFA5672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D8BCC2-DC64-794A-883C-E522844F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FBFCD0-51A6-FC48-89D5-2942DC59E1B5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xmlns="" id="{84C402B0-FD26-6E4C-BF79-27D528FCE4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9225"/>
            <a:ext cx="12192000" cy="6132513"/>
          </a:xfrm>
          <a:pattFill prst="dotDmnd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Museo Sans 500" panose="02000000000000000000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image</a:t>
            </a:r>
            <a:br>
              <a:rPr lang="en-US" dirty="0"/>
            </a:br>
            <a:r>
              <a:rPr lang="en-US" dirty="0"/>
              <a:t>Right click and choose ”Crop” to scale and adjust 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7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31363B-0EA0-CE40-990F-BACA398C4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67F26-1D5E-E04D-B3E6-8BF44310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F0BF7-5586-B94B-9F44-628F89EB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3293-7D6B-AC4B-9597-DD78AF05258E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D21374-EF5B-F345-9341-4A65E529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096BB5-4FEB-1F4E-94F3-F1A3185C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97CB9E5-BEC3-4A42-813B-19E033C72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5996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1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31363B-0EA0-CE40-990F-BACA398C4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238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F0BF7-5586-B94B-9F44-628F89EB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3293-7D6B-AC4B-9597-DD78AF05258E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D21374-EF5B-F345-9341-4A65E529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096BB5-4FEB-1F4E-94F3-F1A3185C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C0782E4C-321C-CE49-8BA5-9DDCAF0967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9225"/>
            <a:ext cx="12192000" cy="6132513"/>
          </a:xfrm>
          <a:pattFill prst="dotDmnd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Museo Sans 500" panose="02000000000000000000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image</a:t>
            </a:r>
            <a:br>
              <a:rPr lang="en-US" dirty="0"/>
            </a:br>
            <a:r>
              <a:rPr lang="en-US" dirty="0"/>
              <a:t>Right click and choose ”Crop” to scale and adjust 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3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5B527236-CAA6-7A41-B27F-27863B285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59417"/>
            <a:ext cx="4028267" cy="2377650"/>
          </a:xfrm>
        </p:spPr>
        <p:txBody>
          <a:bodyPr anchor="b">
            <a:noAutofit/>
          </a:bodyPr>
          <a:lstStyle>
            <a:lvl1pPr algn="l">
              <a:defRPr sz="5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04BB457-B025-944A-8FE3-8B1E362F1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6056"/>
            <a:ext cx="4028268" cy="88717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xmlns="" id="{199E0FCE-31D1-F645-8AB7-8B6915CD6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80180" y="0"/>
            <a:ext cx="6711820" cy="6858001"/>
          </a:xfrm>
          <a:custGeom>
            <a:avLst/>
            <a:gdLst>
              <a:gd name="connsiteX0" fmla="*/ 1375140 w 6711820"/>
              <a:gd name="connsiteY0" fmla="*/ 0 h 6858001"/>
              <a:gd name="connsiteX1" fmla="*/ 6711820 w 6711820"/>
              <a:gd name="connsiteY1" fmla="*/ 0 h 6858001"/>
              <a:gd name="connsiteX2" fmla="*/ 6711820 w 6711820"/>
              <a:gd name="connsiteY2" fmla="*/ 6858001 h 6858001"/>
              <a:gd name="connsiteX3" fmla="*/ 1375139 w 6711820"/>
              <a:gd name="connsiteY3" fmla="*/ 6858001 h 6858001"/>
              <a:gd name="connsiteX4" fmla="*/ 1289558 w 6711820"/>
              <a:gd name="connsiteY4" fmla="*/ 6768197 h 6858001"/>
              <a:gd name="connsiteX5" fmla="*/ 0 w 6711820"/>
              <a:gd name="connsiteY5" fmla="*/ 3429001 h 6858001"/>
              <a:gd name="connsiteX6" fmla="*/ 1289558 w 6711820"/>
              <a:gd name="connsiteY6" fmla="*/ 8980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1820" h="6858001">
                <a:moveTo>
                  <a:pt x="1375140" y="0"/>
                </a:moveTo>
                <a:lnTo>
                  <a:pt x="6711820" y="0"/>
                </a:lnTo>
                <a:lnTo>
                  <a:pt x="6711820" y="6858001"/>
                </a:lnTo>
                <a:lnTo>
                  <a:pt x="1375139" y="6858001"/>
                </a:lnTo>
                <a:lnTo>
                  <a:pt x="1289558" y="6768197"/>
                </a:lnTo>
                <a:cubicBezTo>
                  <a:pt x="488334" y="5886254"/>
                  <a:pt x="0" y="4714682"/>
                  <a:pt x="0" y="3429001"/>
                </a:cubicBezTo>
                <a:cubicBezTo>
                  <a:pt x="0" y="2143321"/>
                  <a:pt x="488334" y="971748"/>
                  <a:pt x="1289558" y="89806"/>
                </a:cubicBezTo>
                <a:close/>
              </a:path>
            </a:pathLst>
          </a:custGeom>
          <a:pattFill prst="divot">
            <a:fgClr>
              <a:schemeClr val="accent4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/>
            </a:lvl1pPr>
          </a:lstStyle>
          <a:p>
            <a:r>
              <a:rPr lang="en-US" dirty="0"/>
              <a:t>Place cover image</a:t>
            </a:r>
            <a:br>
              <a:rPr lang="en-US" dirty="0"/>
            </a:br>
            <a:r>
              <a:rPr lang="en-US" dirty="0"/>
              <a:t>Right click and choose ”Crop” to scale and adjust placement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4D26C0-1B1B-4547-A3E0-5DB8061BF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826" y="5679833"/>
            <a:ext cx="2069695" cy="435515"/>
          </a:xfrm>
          <a:prstGeom prst="rect">
            <a:avLst/>
          </a:prstGeom>
        </p:spPr>
      </p:pic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xmlns="" id="{5EB529B1-319F-DE47-A085-14A9560624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826" y="3413255"/>
            <a:ext cx="1133856" cy="109728"/>
          </a:xfr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b="0" i="0"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3727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5B527236-CAA6-7A41-B27F-27863B285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33970"/>
            <a:ext cx="5067299" cy="2387600"/>
          </a:xfrm>
        </p:spPr>
        <p:txBody>
          <a:bodyPr anchor="b">
            <a:normAutofit/>
          </a:bodyPr>
          <a:lstStyle>
            <a:lvl1pPr algn="l">
              <a:defRPr sz="5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04BB457-B025-944A-8FE3-8B1E362F1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060559"/>
            <a:ext cx="5067299" cy="88717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09196FA-9C1B-AE4A-AF09-94935F8436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1324" y="0"/>
            <a:ext cx="5400675" cy="6858000"/>
          </a:xfrm>
          <a:pattFill prst="divot">
            <a:fgClr>
              <a:schemeClr val="accent5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Place cover image</a:t>
            </a:r>
            <a:br>
              <a:rPr lang="en-US" dirty="0"/>
            </a:br>
            <a:r>
              <a:rPr lang="en-US" dirty="0"/>
              <a:t>Right click and choose ”Crop” </a:t>
            </a:r>
            <a:br>
              <a:rPr lang="en-US" dirty="0"/>
            </a:br>
            <a:r>
              <a:rPr lang="en-US" dirty="0"/>
              <a:t>to scale and adjust placement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xmlns="" id="{462B96C8-D3F1-984C-8D8F-8832F1EAB87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4826" y="3397758"/>
            <a:ext cx="1133856" cy="10972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>
              <a:buNone/>
              <a:defRPr b="0" i="0"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EE9A89-446A-594D-85AA-C8826FCA0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826" y="5679833"/>
            <a:ext cx="2069695" cy="4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B69D9D-5B8C-0A40-8236-47E2A54B9B9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935" y="1077913"/>
            <a:ext cx="1018413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935" y="3669030"/>
            <a:ext cx="10184130" cy="15887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D1F7FB-B4D2-984F-8DF6-5D7678996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0880" y="5505238"/>
            <a:ext cx="3017539" cy="65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7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BC885-57E7-C540-8365-36432F0F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9D15AE-54B5-8943-ADCA-CE582183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52B-ECB0-D043-834B-D829A67FF777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294A9A-C7EA-044F-B6E9-6922A0FA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62BAAB-3A3C-074A-B97D-C9CB4D5B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F2961A8-41D7-6646-ACBD-AEA501D3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6977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492F5D-F05E-F84F-962C-92C223D0083F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3853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9D15AE-54B5-8943-ADCA-CE582183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A52B-ECB0-D043-834B-D829A67FF777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294A9A-C7EA-044F-B6E9-6922A0FA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62BAAB-3A3C-074A-B97D-C9CB4D5B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492F5D-F05E-F84F-962C-92C223D0083F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F6E5589-5B41-924F-8B85-3223D392F3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9225"/>
            <a:ext cx="12192000" cy="6132513"/>
          </a:xfrm>
          <a:pattFill prst="dotDmnd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Museo Sans 500" panose="02000000000000000000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image</a:t>
            </a:r>
            <a:br>
              <a:rPr lang="en-US" dirty="0"/>
            </a:br>
            <a:r>
              <a:rPr lang="en-US" dirty="0"/>
              <a:t>Right click and choose ”Crop” to scale and adjust 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3C33CE-1ACE-AE49-BDB7-3D092B71D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5039F-C71B-6546-A1A4-3AD22040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7945B8-D3E0-E843-84C1-8CDAF13C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CDE3-76D9-DB47-BF14-839A681CE00A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B14177-DEF1-D449-B52F-01C04748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44459D-D1F0-D445-B067-B7666D8B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99A734E-CB33-F943-918A-032367E2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5996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3C33CE-1ACE-AE49-BDB7-3D092B71D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7945B8-D3E0-E843-84C1-8CDAF13C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CDE3-76D9-DB47-BF14-839A681CE00A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B14177-DEF1-D449-B52F-01C04748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44459D-D1F0-D445-B067-B7666D8B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xmlns="" id="{6917E00A-9731-3F44-B3BB-012F94B8DC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9225"/>
            <a:ext cx="12192000" cy="6132513"/>
          </a:xfrm>
          <a:pattFill prst="dotDmnd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Museo Sans 500" panose="02000000000000000000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image</a:t>
            </a:r>
            <a:br>
              <a:rPr lang="en-US" dirty="0"/>
            </a:br>
            <a:r>
              <a:rPr lang="en-US" dirty="0"/>
              <a:t>Right click and choose ”Crop” to scale and adjust 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3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61ABB-0D15-0F4C-85E0-841885E9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CF2F38-A281-9647-B40B-090AF069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20F-5CD7-9A4F-8B9F-6A1D359C765C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3BFFDB-1B35-6A4F-B2DD-D6C5A79D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FBC538-4ECF-0A4B-A4D3-650C18A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36BE5F7-A635-0A4C-AB09-398BD4BE2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1"/>
            <a:ext cx="10515600" cy="3824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ED7293-E525-4940-8718-70EEFD8939D8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DA3DD37-116A-2B4E-8706-FD22D010791A}"/>
              </a:ext>
            </a:extLst>
          </p:cNvPr>
          <p:cNvSpPr/>
          <p:nvPr userDrawn="1"/>
        </p:nvSpPr>
        <p:spPr>
          <a:xfrm rot="16200000">
            <a:off x="711327" y="5815299"/>
            <a:ext cx="612648" cy="73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xmlns="" id="{AB47EFC8-7A3E-2B4B-A105-926981A1E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1100" y="5541095"/>
            <a:ext cx="10172700" cy="6095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Callout or call to action goes here  </a:t>
            </a:r>
          </a:p>
        </p:txBody>
      </p:sp>
    </p:spTree>
    <p:extLst>
      <p:ext uri="{BB962C8B-B14F-4D97-AF65-F5344CB8AC3E}">
        <p14:creationId xmlns:p14="http://schemas.microsoft.com/office/powerpoint/2010/main" val="120294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61ABB-0D15-0F4C-85E0-841885E9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CF2F38-A281-9647-B40B-090AF069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20F-5CD7-9A4F-8B9F-6A1D359C765C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3BFFDB-1B35-6A4F-B2DD-D6C5A79D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FBC538-4ECF-0A4B-A4D3-650C18A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36BE5F7-A635-0A4C-AB09-398BD4BE2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1"/>
            <a:ext cx="10515600" cy="46977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ED7293-E525-4940-8718-70EEFD8939D8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829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CF2F38-A281-9647-B40B-090AF069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20F-5CD7-9A4F-8B9F-6A1D359C765C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3BFFDB-1B35-6A4F-B2DD-D6C5A79D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FBC538-4ECF-0A4B-A4D3-650C18A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ED7293-E525-4940-8718-70EEFD8939D8}"/>
              </a:ext>
            </a:extLst>
          </p:cNvPr>
          <p:cNvSpPr/>
          <p:nvPr userDrawn="1"/>
        </p:nvSpPr>
        <p:spPr>
          <a:xfrm>
            <a:off x="1524" y="0"/>
            <a:ext cx="12190476" cy="1492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xmlns="" id="{0D739747-99BC-9044-8043-D41C494EC4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9225"/>
            <a:ext cx="12192000" cy="6132513"/>
          </a:xfrm>
          <a:pattFill prst="dotDmnd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Museo Sans 500" panose="02000000000000000000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image</a:t>
            </a:r>
            <a:br>
              <a:rPr lang="en-US" dirty="0"/>
            </a:br>
            <a:r>
              <a:rPr lang="en-US" dirty="0"/>
              <a:t>Right click and choose ”Crop” to scale and adjust 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8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8DDC27-AEDB-9B45-AD8B-F301C9C09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04685-F1B4-9646-BFBA-F9994AF8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DD45CF-913A-CF4D-83DC-76974A46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3B2F-1D99-0F43-BFBF-698C74FAA067}" type="datetime1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ACF22B-2958-484D-A0BF-5FFBDABD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4C211D-BE74-A24B-8FF0-5A532878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2C0AEE2-FAE6-9B44-89A3-8C86D173F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5996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1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EF103A-43D3-F245-A574-ECA927840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04E94-812C-D945-925E-6852A59E5282}" type="datetime1">
              <a:rPr lang="en-US" smtClean="0"/>
              <a:pPr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4B7F-EB97-A244-8BDB-01F26E59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New Brand PPT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28865C-E121-3F45-BF6B-BE3236F19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1651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D3EA8-7F0B-DE44-B535-550C9408B3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1A4C1A-B716-AF49-9889-6435750340D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699262" y="6420840"/>
            <a:ext cx="1122225" cy="2361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6EC364E-E61B-E84B-B7DE-7CB6E95DA9F9}"/>
              </a:ext>
            </a:extLst>
          </p:cNvPr>
          <p:cNvCxnSpPr/>
          <p:nvPr userDrawn="1"/>
        </p:nvCxnSpPr>
        <p:spPr>
          <a:xfrm>
            <a:off x="10439400" y="6426676"/>
            <a:ext cx="0" cy="2244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002AFE5D-77EB-C848-9E96-284417C0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7340"/>
            <a:ext cx="10515600" cy="459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B8B08E15-4D27-A341-BEB4-F74F8B54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433"/>
            <a:ext cx="10515600" cy="91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60" r:id="rId2"/>
    <p:sldLayoutId id="2147483766" r:id="rId3"/>
    <p:sldLayoutId id="2147483759" r:id="rId4"/>
    <p:sldLayoutId id="2147483767" r:id="rId5"/>
    <p:sldLayoutId id="2147483753" r:id="rId6"/>
    <p:sldLayoutId id="2147483772" r:id="rId7"/>
    <p:sldLayoutId id="2147483768" r:id="rId8"/>
    <p:sldLayoutId id="2147483757" r:id="rId9"/>
    <p:sldLayoutId id="2147483769" r:id="rId10"/>
    <p:sldLayoutId id="2147483755" r:id="rId11"/>
    <p:sldLayoutId id="2147483773" r:id="rId12"/>
    <p:sldLayoutId id="2147483770" r:id="rId13"/>
    <p:sldLayoutId id="2147483758" r:id="rId14"/>
    <p:sldLayoutId id="2147483771" r:id="rId15"/>
    <p:sldLayoutId id="2147483762" r:id="rId16"/>
    <p:sldLayoutId id="2147483763" r:id="rId17"/>
    <p:sldLayoutId id="2147483765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F2015-9825-564F-B683-6A25166F1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37" y="725027"/>
            <a:ext cx="10394310" cy="1336432"/>
          </a:xfrm>
        </p:spPr>
        <p:txBody>
          <a:bodyPr/>
          <a:lstStyle/>
          <a:p>
            <a:pPr algn="ctr"/>
            <a:r>
              <a:rPr lang="en-US" sz="4000" dirty="0" smtClean="0"/>
              <a:t>Lot-to-Lot Testing on Non-waived </a:t>
            </a:r>
            <a:r>
              <a:rPr lang="en-US" sz="4000" dirty="0"/>
              <a:t>K</a:t>
            </a:r>
            <a:r>
              <a:rPr lang="en-US" sz="4000" dirty="0" smtClean="0"/>
              <a:t>it Tests in Beaker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91ACA3-4CD7-034D-B8ED-6BCFCF18D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6055"/>
            <a:ext cx="876976" cy="11019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74" y="2195546"/>
            <a:ext cx="10756825" cy="137381"/>
          </a:xfrm>
          <a:prstGeom prst="rect">
            <a:avLst/>
          </a:prstGeom>
        </p:spPr>
      </p:pic>
      <p:sp>
        <p:nvSpPr>
          <p:cNvPr id="21" name="Plus 20"/>
          <p:cNvSpPr/>
          <p:nvPr/>
        </p:nvSpPr>
        <p:spPr>
          <a:xfrm>
            <a:off x="4834192" y="2697554"/>
            <a:ext cx="914400" cy="914400"/>
          </a:xfrm>
          <a:prstGeom prst="mathPlu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243" y="2744384"/>
            <a:ext cx="1959014" cy="9355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817" y="2829769"/>
            <a:ext cx="2463826" cy="9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3404-9A07-CA4A-A51A-BB1D98A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in New Kits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48F46-F0A7-874F-A112-9B2A09A1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F6F-42A6-7B48-A76D-2529E1B3C91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24211-7FB2-334E-8ED2-82BD913A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4DD7-1F7D-A848-8153-B8FE9F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1054" y="6399849"/>
            <a:ext cx="1651756" cy="365125"/>
          </a:xfrm>
        </p:spPr>
        <p:txBody>
          <a:bodyPr/>
          <a:lstStyle/>
          <a:p>
            <a:fld id="{0DAA1E9F-3FE3-1545-B28E-F6DF3EA165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57E12-31E4-294E-A686-1521663B2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5508493" cy="4599623"/>
          </a:xfrm>
        </p:spPr>
        <p:txBody>
          <a:bodyPr/>
          <a:lstStyle/>
          <a:p>
            <a:r>
              <a:rPr lang="en-US" dirty="0" smtClean="0"/>
              <a:t>Since we are now using the kit as the </a:t>
            </a:r>
            <a:r>
              <a:rPr lang="en-US" b="1" dirty="0" smtClean="0"/>
              <a:t>material</a:t>
            </a:r>
            <a:r>
              <a:rPr lang="en-US" dirty="0" smtClean="0"/>
              <a:t>. We need to apply rules to the kit.</a:t>
            </a:r>
          </a:p>
          <a:p>
            <a:r>
              <a:rPr lang="en-US" dirty="0" smtClean="0"/>
              <a:t>Rules have been applied to current kits, going forward when bringing in new kits </a:t>
            </a:r>
            <a:r>
              <a:rPr lang="en-US" b="1" dirty="0" smtClean="0"/>
              <a:t>QC Checking Setup</a:t>
            </a:r>
            <a:r>
              <a:rPr lang="en-US" dirty="0" smtClean="0"/>
              <a:t> needs to be selected to carry rules forward.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692" y="1715177"/>
            <a:ext cx="5704193" cy="35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3404-9A07-CA4A-A51A-BB1D98A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Rules? No Problem, you can add them.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48F46-F0A7-874F-A112-9B2A09A1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F6F-42A6-7B48-A76D-2529E1B3C91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24211-7FB2-334E-8ED2-82BD913A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4DD7-1F7D-A848-8153-B8FE9F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1E9F-3FE3-1545-B28E-F6DF3EA165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57E12-31E4-294E-A686-1521663B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rules should be applied to the kit: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7679"/>
            <a:ext cx="11174506" cy="422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9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3404-9A07-CA4A-A51A-BB1D98A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Results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48F46-F0A7-874F-A112-9B2A09A1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F6F-42A6-7B48-A76D-2529E1B3C91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24211-7FB2-334E-8ED2-82BD913A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4DD7-1F7D-A848-8153-B8FE9F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1E9F-3FE3-1545-B28E-F6DF3EA165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57E12-31E4-294E-A686-1521663B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rules are in place you will get a Green dot when the </a:t>
            </a:r>
            <a:r>
              <a:rPr lang="en-US" b="1" dirty="0" smtClean="0"/>
              <a:t>Acceptable </a:t>
            </a:r>
            <a:r>
              <a:rPr lang="en-US" dirty="0" smtClean="0"/>
              <a:t>line is resulted as Pass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14" y="2656972"/>
            <a:ext cx="5099312" cy="27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56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FB45C-7F21-2F4C-B294-ABE0736FF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Further Reading	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ED781C-9DE4-E042-AF9C-701BC3AAE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093" y="3611475"/>
            <a:ext cx="5067299" cy="15881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C360: </a:t>
            </a:r>
          </a:p>
          <a:p>
            <a:r>
              <a:rPr lang="en-US" dirty="0" smtClean="0"/>
              <a:t>Lot-to-Lot Comparison107684</a:t>
            </a:r>
          </a:p>
          <a:p>
            <a:r>
              <a:rPr lang="en-US" dirty="0" smtClean="0"/>
              <a:t>QC Materials 107682</a:t>
            </a:r>
          </a:p>
          <a:p>
            <a:r>
              <a:rPr lang="en-US" dirty="0" smtClean="0"/>
              <a:t>QC Result Entry 107656</a:t>
            </a: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7F9788C-8229-384F-9087-CDFDFA463D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930060" y="0"/>
            <a:ext cx="5400675" cy="6858000"/>
          </a:xfrm>
          <a:pattFill prst="pct40">
            <a:fgClr>
              <a:schemeClr val="accent5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6930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3404-9A07-CA4A-A51A-BB1D98A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Lot-to-Lots?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48F46-F0A7-874F-A112-9B2A09A1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F6F-42A6-7B48-A76D-2529E1B3C91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24211-7FB2-334E-8ED2-82BD913A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4DD7-1F7D-A848-8153-B8FE9F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1E9F-3FE3-1545-B28E-F6DF3EA165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57E12-31E4-294E-A686-1521663B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on all </a:t>
            </a:r>
            <a:r>
              <a:rPr lang="en-US" dirty="0" err="1" smtClean="0"/>
              <a:t>nonwaived</a:t>
            </a:r>
            <a:r>
              <a:rPr lang="en-US" dirty="0" smtClean="0"/>
              <a:t> tests to </a:t>
            </a:r>
            <a:r>
              <a:rPr lang="en-US" dirty="0" smtClean="0"/>
              <a:t>confirm that new lots </a:t>
            </a:r>
            <a:r>
              <a:rPr lang="en-US" dirty="0" smtClean="0"/>
              <a:t>are </a:t>
            </a:r>
            <a:r>
              <a:rPr lang="en-US" dirty="0" smtClean="0"/>
              <a:t>acceptable and will not affect patient testing</a:t>
            </a:r>
          </a:p>
          <a:p>
            <a:r>
              <a:rPr lang="en-US" dirty="0" smtClean="0"/>
              <a:t>Also it is a requirement, CAP COM.30450 </a:t>
            </a:r>
          </a:p>
          <a:p>
            <a:r>
              <a:rPr lang="en-US" dirty="0" smtClean="0"/>
              <a:t>Here is the excerpt pertaining to Qualitative testing: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71" y="3699644"/>
            <a:ext cx="7164482" cy="24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8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A54B3-F662-144E-B4C4-770E170F1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007" y="158265"/>
            <a:ext cx="10184130" cy="220483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kits/</a:t>
            </a:r>
            <a:r>
              <a:rPr lang="en-US" sz="4800" dirty="0" err="1" smtClean="0"/>
              <a:t>cartriges</a:t>
            </a:r>
            <a:r>
              <a:rPr lang="en-US" sz="4800" dirty="0" smtClean="0"/>
              <a:t> do we order lot-to-lot </a:t>
            </a:r>
            <a:r>
              <a:rPr lang="en-US" sz="4400" dirty="0" smtClean="0"/>
              <a:t>testing on</a:t>
            </a:r>
            <a:r>
              <a:rPr lang="en-US" sz="4800" dirty="0" smtClean="0"/>
              <a:t>?	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3619E4-7769-9447-BF31-A15EF1F90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935" y="2446222"/>
            <a:ext cx="10184130" cy="262355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Serum Pregnancy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Affirm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Amnisure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Genexpert</a:t>
            </a:r>
            <a:r>
              <a:rPr lang="en-US" dirty="0"/>
              <a:t> Strep A (only at sites using green </a:t>
            </a:r>
            <a:r>
              <a:rPr lang="en-US" dirty="0" err="1"/>
              <a:t>eswabs</a:t>
            </a:r>
            <a:r>
              <a:rPr lang="en-US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iStat</a:t>
            </a:r>
            <a:r>
              <a:rPr lang="en-US" dirty="0" smtClean="0"/>
              <a:t> Chem8 </a:t>
            </a: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89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3404-9A07-CA4A-A51A-BB1D98A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lot-to-lots: 2 Options	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48F46-F0A7-874F-A112-9B2A09A1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F6F-42A6-7B48-A76D-2529E1B3C91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24211-7FB2-334E-8ED2-82BD913A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4DD7-1F7D-A848-8153-B8FE9F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1E9F-3FE3-1545-B28E-F6DF3EA165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57E12-31E4-294E-A686-1521663B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Order and Perform QC on the new lot and current lot at the same time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Use previous results from the current lot and perform test on the new kit</a:t>
            </a:r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3404-9A07-CA4A-A51A-BB1D98A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for both options, order the lot to lot test	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48F46-F0A7-874F-A112-9B2A09A1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F6F-42A6-7B48-A76D-2529E1B3C91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24211-7FB2-334E-8ED2-82BD913A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4DD7-1F7D-A848-8153-B8FE9F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1E9F-3FE3-1545-B28E-F6DF3EA16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57E12-31E4-294E-A686-1521663B2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6130718" cy="45996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Quality Control function select the </a:t>
            </a:r>
            <a:r>
              <a:rPr lang="en-US" b="1" i="1" u="sng" dirty="0" smtClean="0"/>
              <a:t>Kit</a:t>
            </a:r>
            <a:r>
              <a:rPr lang="en-US" b="1" i="1" dirty="0" smtClean="0"/>
              <a:t> </a:t>
            </a:r>
            <a:r>
              <a:rPr lang="en-US" i="1" dirty="0" smtClean="0"/>
              <a:t>as the material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For tests with a positive and negative control: Select QC Lot to lot as the test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Affirm and Chem8 Select QC Affirm lot to lot or QC Chem8 lot to lot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066388" y="1577340"/>
            <a:ext cx="4404191" cy="44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3404-9A07-CA4A-A51A-BB1D98A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1: Perform QC on current and new lot concurrently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48F46-F0A7-874F-A112-9B2A09A1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F6F-42A6-7B48-A76D-2529E1B3C91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24211-7FB2-334E-8ED2-82BD913A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4DD7-1F7D-A848-8153-B8FE9F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1E9F-3FE3-1545-B28E-F6DF3EA165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57E12-31E4-294E-A686-1521663B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the external quality controls, using the control product as the </a:t>
            </a:r>
            <a:r>
              <a:rPr lang="en-US" b="1" dirty="0" smtClean="0"/>
              <a:t>material</a:t>
            </a:r>
            <a:r>
              <a:rPr lang="en-US" dirty="0" smtClean="0"/>
              <a:t> and the associated QC </a:t>
            </a:r>
            <a:r>
              <a:rPr lang="en-US" b="1" dirty="0" smtClean="0"/>
              <a:t>test, </a:t>
            </a:r>
            <a:r>
              <a:rPr lang="en-US" dirty="0" smtClean="0"/>
              <a:t>for both the current and new kit lot.</a:t>
            </a:r>
          </a:p>
          <a:p>
            <a:r>
              <a:rPr lang="en-US" dirty="0" smtClean="0"/>
              <a:t>In total you will have ordered 5 QC tests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Perform and result all QC Tests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88693" y="3697804"/>
            <a:ext cx="8973664" cy="14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1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3404-9A07-CA4A-A51A-BB1D98A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2: Perform QC on new lot and perform historical lookback for current lot QC									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48F46-F0A7-874F-A112-9B2A09A1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F6F-42A6-7B48-A76D-2529E1B3C91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24211-7FB2-334E-8ED2-82BD913A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4DD7-1F7D-A848-8153-B8FE9F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1E9F-3FE3-1545-B28E-F6DF3EA165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57E12-31E4-294E-A686-1521663B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the external quality controls, using the control product as the </a:t>
            </a:r>
            <a:r>
              <a:rPr lang="en-US" b="1" dirty="0"/>
              <a:t>material</a:t>
            </a:r>
            <a:r>
              <a:rPr lang="en-US" dirty="0" smtClean="0"/>
              <a:t> </a:t>
            </a:r>
            <a:r>
              <a:rPr lang="en-US" dirty="0"/>
              <a:t>and the associated QC </a:t>
            </a:r>
            <a:r>
              <a:rPr lang="en-US" b="1" dirty="0"/>
              <a:t>test, </a:t>
            </a:r>
            <a:r>
              <a:rPr lang="en-US" dirty="0" smtClean="0"/>
              <a:t>for </a:t>
            </a:r>
            <a:r>
              <a:rPr lang="en-US" b="1" dirty="0" smtClean="0"/>
              <a:t>only </a:t>
            </a:r>
            <a:r>
              <a:rPr lang="en-US" dirty="0" smtClean="0"/>
              <a:t>the new kit lot</a:t>
            </a:r>
          </a:p>
          <a:p>
            <a:r>
              <a:rPr lang="en-US" dirty="0" smtClean="0"/>
              <a:t>In total you will have 3 ordered QC tests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31" y="3700790"/>
            <a:ext cx="9223204" cy="11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5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3404-9A07-CA4A-A51A-BB1D98A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2</a:t>
            </a:r>
            <a:r>
              <a:rPr lang="en-US" dirty="0"/>
              <a:t> </a:t>
            </a:r>
            <a:r>
              <a:rPr lang="en-US" dirty="0" smtClean="0"/>
              <a:t>cont.								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48F46-F0A7-874F-A112-9B2A09A1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F6F-42A6-7B48-A76D-2529E1B3C91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24211-7FB2-334E-8ED2-82BD913A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4DD7-1F7D-A848-8153-B8FE9F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1E9F-3FE3-1545-B28E-F6DF3EA16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57E12-31E4-294E-A686-1521663B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previous results in the </a:t>
            </a:r>
            <a:r>
              <a:rPr lang="en-US" b="1" dirty="0" smtClean="0"/>
              <a:t>Result Review (Quality Control)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Find the last resulted QC of </a:t>
            </a:r>
            <a:r>
              <a:rPr lang="en-US" smtClean="0"/>
              <a:t>the current lot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60" y="3664983"/>
            <a:ext cx="3918980" cy="20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5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3404-9A07-CA4A-A51A-BB1D98AF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 Cont.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B48F46-F0A7-874F-A112-9B2A09A1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CF6F-42A6-7B48-A76D-2529E1B3C91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24211-7FB2-334E-8ED2-82BD913A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Brand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044DD7-1F7D-A848-8153-B8FE9F90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1E9F-3FE3-1545-B28E-F6DF3EA165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57E12-31E4-294E-A686-1521663B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click on any result line to open up </a:t>
            </a:r>
            <a:r>
              <a:rPr lang="en-US" b="1" dirty="0" smtClean="0"/>
              <a:t>Specimen Inquiry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Record the specimen ID or MPI number </a:t>
            </a:r>
            <a:r>
              <a:rPr lang="en-US" dirty="0"/>
              <a:t>and record in the CURRENT KIT LOT ORDER NUMBER component line of the Lot to Lot test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Complete and record other QC tests</a:t>
            </a:r>
            <a:endParaRPr lang="en-US" dirty="0"/>
          </a:p>
          <a:p>
            <a:pPr marL="3657600" lvl="8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728" y="2149247"/>
            <a:ext cx="2441293" cy="15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860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HP BRAND">
      <a:dk1>
        <a:srgbClr val="212020"/>
      </a:dk1>
      <a:lt1>
        <a:srgbClr val="FFFFFF"/>
      </a:lt1>
      <a:dk2>
        <a:srgbClr val="868A8E"/>
      </a:dk2>
      <a:lt2>
        <a:srgbClr val="C7C8C8"/>
      </a:lt2>
      <a:accent1>
        <a:srgbClr val="60489D"/>
      </a:accent1>
      <a:accent2>
        <a:srgbClr val="B25EA4"/>
      </a:accent2>
      <a:accent3>
        <a:srgbClr val="1776B5"/>
      </a:accent3>
      <a:accent4>
        <a:srgbClr val="36C3DC"/>
      </a:accent4>
      <a:accent5>
        <a:srgbClr val="7EC352"/>
      </a:accent5>
      <a:accent6>
        <a:srgbClr val="00A650"/>
      </a:accent6>
      <a:hlink>
        <a:srgbClr val="0563C1"/>
      </a:hlink>
      <a:folHlink>
        <a:srgbClr val="EF41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552659-558373-PPT-BrandRefreshTemplate-13.33xx7.5" id="{B6AE5936-9850-8840-88FB-24AD77B444E4}" vid="{85BC3899-F3FF-C748-BC22-AB2B44ECF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782</TotalTime>
  <Words>506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Museo Sans 500</vt:lpstr>
      <vt:lpstr>Custom Design</vt:lpstr>
      <vt:lpstr>Lot-to-Lot Testing on Non-waived Kit Tests in Beaker </vt:lpstr>
      <vt:lpstr>Why Do Lot-to-Lots?</vt:lpstr>
      <vt:lpstr>What kits/cartriges do we order lot-to-lot testing on? </vt:lpstr>
      <vt:lpstr>How to perform lot-to-lots: 2 Options </vt:lpstr>
      <vt:lpstr>Step 1 for both options, order the lot to lot test </vt:lpstr>
      <vt:lpstr>Option 1: Perform QC on current and new lot concurrently  </vt:lpstr>
      <vt:lpstr>Option 2: Perform QC on new lot and perform historical lookback for current lot QC         </vt:lpstr>
      <vt:lpstr>Option 2 cont.        </vt:lpstr>
      <vt:lpstr>Option 2 Cont.</vt:lpstr>
      <vt:lpstr>Bringing in New Kits</vt:lpstr>
      <vt:lpstr>No Rules? No Problem, you can add them.</vt:lpstr>
      <vt:lpstr>Acceptable Results </vt:lpstr>
      <vt:lpstr>Further Reading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Nelson, Sarrah</cp:lastModifiedBy>
  <cp:revision>36</cp:revision>
  <cp:lastPrinted>2019-10-03T18:34:43Z</cp:lastPrinted>
  <dcterms:created xsi:type="dcterms:W3CDTF">2019-10-03T18:34:04Z</dcterms:created>
  <dcterms:modified xsi:type="dcterms:W3CDTF">2021-04-01T14:26:04Z</dcterms:modified>
</cp:coreProperties>
</file>