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2"/>
  </p:notesMasterIdLst>
  <p:handoutMasterIdLst>
    <p:handoutMasterId r:id="rId13"/>
  </p:handoutMasterIdLst>
  <p:sldIdLst>
    <p:sldId id="271" r:id="rId2"/>
    <p:sldId id="273" r:id="rId3"/>
    <p:sldId id="274" r:id="rId4"/>
    <p:sldId id="293" r:id="rId5"/>
    <p:sldId id="278" r:id="rId6"/>
    <p:sldId id="280" r:id="rId7"/>
    <p:sldId id="285" r:id="rId8"/>
    <p:sldId id="291" r:id="rId9"/>
    <p:sldId id="287" r:id="rId10"/>
    <p:sldId id="275" r:id="rId1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7EDB"/>
    <a:srgbClr val="522398"/>
    <a:srgbClr val="A1A1A4"/>
    <a:srgbClr val="009B48"/>
    <a:srgbClr val="4E84C4"/>
    <a:srgbClr val="00A160"/>
    <a:srgbClr val="492A92"/>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42" autoAdjust="0"/>
  </p:normalViewPr>
  <p:slideViewPr>
    <p:cSldViewPr snapToGrid="0" snapToObjects="1">
      <p:cViewPr varScale="1">
        <p:scale>
          <a:sx n="85" d="100"/>
          <a:sy n="85" d="100"/>
        </p:scale>
        <p:origin x="1584" y="7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Syncopal</a:t>
            </a:r>
            <a:r>
              <a:rPr lang="en-US" baseline="0" dirty="0"/>
              <a:t> Events</a:t>
            </a:r>
          </a:p>
          <a:p>
            <a:pPr>
              <a:defRPr/>
            </a:pPr>
            <a:r>
              <a:rPr lang="en-US" baseline="0" dirty="0"/>
              <a:t>Code Blue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567892018157525E-2"/>
          <c:y val="0.17732432904952272"/>
          <c:w val="0.91343214324126221"/>
          <c:h val="0.67614525639706513"/>
        </c:manualLayout>
      </c:layout>
      <c:barChart>
        <c:barDir val="col"/>
        <c:grouping val="clustered"/>
        <c:varyColors val="0"/>
        <c:ser>
          <c:idx val="0"/>
          <c:order val="0"/>
          <c:tx>
            <c:strRef>
              <c:f>Sheet1!$B$1</c:f>
              <c:strCache>
                <c:ptCount val="1"/>
                <c:pt idx="0">
                  <c:v>Syncope/Dizziness</c:v>
                </c:pt>
              </c:strCache>
            </c:strRef>
          </c:tx>
          <c:spPr>
            <a:solidFill>
              <a:schemeClr val="accent1"/>
            </a:solidFill>
            <a:ln>
              <a:noFill/>
            </a:ln>
            <a:effectLst/>
          </c:spPr>
          <c:invertIfNegative val="0"/>
          <c:cat>
            <c:strRef>
              <c:f>Sheet1!$A$2:$A$5</c:f>
              <c:strCache>
                <c:ptCount val="2"/>
                <c:pt idx="0">
                  <c:v>2020</c:v>
                </c:pt>
                <c:pt idx="1">
                  <c:v>Q2 of 2021</c:v>
                </c:pt>
              </c:strCache>
            </c:strRef>
          </c:cat>
          <c:val>
            <c:numRef>
              <c:f>Sheet1!$B$2:$B$5</c:f>
              <c:numCache>
                <c:formatCode>0%</c:formatCode>
                <c:ptCount val="4"/>
                <c:pt idx="0">
                  <c:v>0.59</c:v>
                </c:pt>
                <c:pt idx="1">
                  <c:v>0.52</c:v>
                </c:pt>
              </c:numCache>
            </c:numRef>
          </c:val>
          <c:extLst>
            <c:ext xmlns:c16="http://schemas.microsoft.com/office/drawing/2014/chart" uri="{C3380CC4-5D6E-409C-BE32-E72D297353CC}">
              <c16:uniqueId val="{00000000-E585-4F13-8797-290ED89FC4BC}"/>
            </c:ext>
          </c:extLst>
        </c:ser>
        <c:ser>
          <c:idx val="1"/>
          <c:order val="1"/>
          <c:tx>
            <c:strRef>
              <c:f>Sheet1!$C$1</c:f>
              <c:strCache>
                <c:ptCount val="1"/>
                <c:pt idx="0">
                  <c:v>Lab Events</c:v>
                </c:pt>
              </c:strCache>
            </c:strRef>
          </c:tx>
          <c:spPr>
            <a:solidFill>
              <a:schemeClr val="accent2"/>
            </a:solidFill>
            <a:ln>
              <a:noFill/>
            </a:ln>
            <a:effectLst/>
          </c:spPr>
          <c:invertIfNegative val="0"/>
          <c:cat>
            <c:strRef>
              <c:f>Sheet1!$A$2:$A$5</c:f>
              <c:strCache>
                <c:ptCount val="2"/>
                <c:pt idx="0">
                  <c:v>2020</c:v>
                </c:pt>
                <c:pt idx="1">
                  <c:v>Q2 of 2021</c:v>
                </c:pt>
              </c:strCache>
            </c:strRef>
          </c:cat>
          <c:val>
            <c:numRef>
              <c:f>Sheet1!$C$2:$C$5</c:f>
              <c:numCache>
                <c:formatCode>0%</c:formatCode>
                <c:ptCount val="4"/>
                <c:pt idx="0">
                  <c:v>0.36</c:v>
                </c:pt>
                <c:pt idx="1">
                  <c:v>0.26</c:v>
                </c:pt>
              </c:numCache>
            </c:numRef>
          </c:val>
          <c:extLst>
            <c:ext xmlns:c16="http://schemas.microsoft.com/office/drawing/2014/chart" uri="{C3380CC4-5D6E-409C-BE32-E72D297353CC}">
              <c16:uniqueId val="{00000001-E585-4F13-8797-290ED89FC4BC}"/>
            </c:ext>
          </c:extLst>
        </c:ser>
        <c:dLbls>
          <c:showLegendKey val="0"/>
          <c:showVal val="0"/>
          <c:showCatName val="0"/>
          <c:showSerName val="0"/>
          <c:showPercent val="0"/>
          <c:showBubbleSize val="0"/>
        </c:dLbls>
        <c:gapWidth val="219"/>
        <c:overlap val="-27"/>
        <c:axId val="472378672"/>
        <c:axId val="472380632"/>
      </c:barChart>
      <c:catAx>
        <c:axId val="47237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380632"/>
        <c:crosses val="autoZero"/>
        <c:auto val="1"/>
        <c:lblAlgn val="ctr"/>
        <c:lblOffset val="100"/>
        <c:noMultiLvlLbl val="0"/>
      </c:catAx>
      <c:valAx>
        <c:axId val="472380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37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E65CCF-30E4-44A9-AD52-5D9A03EF47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66E399D1-41C0-4E78-8940-3F0D97F0F8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cs typeface="+mn-cs"/>
              </a:defRPr>
            </a:lvl1pPr>
          </a:lstStyle>
          <a:p>
            <a:pPr>
              <a:defRPr/>
            </a:pPr>
            <a:fld id="{51306A20-79ED-497F-9BD3-D28DA86DBCAA}" type="datetimeFigureOut">
              <a:rPr lang="en-US"/>
              <a:pPr>
                <a:defRPr/>
              </a:pPr>
              <a:t>9/29/2021</a:t>
            </a:fld>
            <a:endParaRPr lang="en-US"/>
          </a:p>
        </p:txBody>
      </p:sp>
      <p:sp>
        <p:nvSpPr>
          <p:cNvPr id="4" name="Footer Placeholder 3">
            <a:extLst>
              <a:ext uri="{FF2B5EF4-FFF2-40B4-BE49-F238E27FC236}">
                <a16:creationId xmlns:a16="http://schemas.microsoft.com/office/drawing/2014/main" id="{2838B8FF-D172-4AC7-B022-A90B195EEA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cs typeface="+mn-cs"/>
              </a:defRPr>
            </a:lvl1pPr>
          </a:lstStyle>
          <a:p>
            <a:pPr>
              <a:defRPr/>
            </a:pPr>
            <a:endParaRPr lang="en-US"/>
          </a:p>
        </p:txBody>
      </p:sp>
      <p:sp>
        <p:nvSpPr>
          <p:cNvPr id="5" name="Slide Number Placeholder 4">
            <a:extLst>
              <a:ext uri="{FF2B5EF4-FFF2-40B4-BE49-F238E27FC236}">
                <a16:creationId xmlns:a16="http://schemas.microsoft.com/office/drawing/2014/main" id="{719B0E5D-CCD2-4AE7-9000-C9BD85D97CE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1663353-522A-4E3A-8EC8-CD5FC228230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B9FE9D-60BC-4D79-B373-267D1EA83F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2FC1BC4D-20B7-4089-A2CB-21611A819C3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E765245B-9243-4684-A6AA-D57D8FC79480}" type="datetimeFigureOut">
              <a:rPr lang="en-US"/>
              <a:pPr>
                <a:defRPr/>
              </a:pPr>
              <a:t>9/29/2021</a:t>
            </a:fld>
            <a:endParaRPr lang="en-US"/>
          </a:p>
        </p:txBody>
      </p:sp>
      <p:sp>
        <p:nvSpPr>
          <p:cNvPr id="4" name="Slide Image Placeholder 3">
            <a:extLst>
              <a:ext uri="{FF2B5EF4-FFF2-40B4-BE49-F238E27FC236}">
                <a16:creationId xmlns:a16="http://schemas.microsoft.com/office/drawing/2014/main" id="{6025A1AF-C4BA-4404-B405-24AE2A8E50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B04B481-70DB-4126-87A4-C8BA651E9BF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0FBB2BE-A6D9-47C0-B88F-E24D94C366C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ＭＳ Ｐゴシック"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059DBDA1-875E-4A01-B8FF-96BB5BA6F20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EDA04EC-AB82-483A-9B24-0174BF10B57C}" type="slidenum">
              <a:rPr lang="en-US" altLang="en-US"/>
              <a:pPr/>
              <a:t>‹#›</a:t>
            </a:fld>
            <a:endParaRPr lang="en-US" altLang="en-US"/>
          </a:p>
        </p:txBody>
      </p:sp>
    </p:spTree>
    <p:extLst>
      <p:ext uri="{BB962C8B-B14F-4D97-AF65-F5344CB8AC3E}">
        <p14:creationId xmlns:p14="http://schemas.microsoft.com/office/powerpoint/2010/main" val="2433929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blue data showed that many code blue calls coming from lab are attributed to syncopal events</a:t>
            </a:r>
          </a:p>
          <a:p>
            <a:r>
              <a:rPr lang="en-US" dirty="0"/>
              <a:t>Total in 2020 Syncope/Dizziness 59% / Lab events 36% </a:t>
            </a:r>
          </a:p>
          <a:p>
            <a:r>
              <a:rPr lang="en-US" dirty="0"/>
              <a:t>In Q2 of 2021, Syncope/dizziness 52% / Lab events 26% </a:t>
            </a:r>
          </a:p>
          <a:p>
            <a:endParaRPr lang="en-US" dirty="0"/>
          </a:p>
        </p:txBody>
      </p:sp>
      <p:sp>
        <p:nvSpPr>
          <p:cNvPr id="4" name="Slide Number Placeholder 3"/>
          <p:cNvSpPr>
            <a:spLocks noGrp="1"/>
          </p:cNvSpPr>
          <p:nvPr>
            <p:ph type="sldNum" sz="quarter" idx="5"/>
          </p:nvPr>
        </p:nvSpPr>
        <p:spPr/>
        <p:txBody>
          <a:bodyPr/>
          <a:lstStyle/>
          <a:p>
            <a:fld id="{8EDA04EC-AB82-483A-9B24-0174BF10B57C}" type="slidenum">
              <a:rPr lang="en-US" altLang="en-US" smtClean="0"/>
              <a:pPr/>
              <a:t>3</a:t>
            </a:fld>
            <a:endParaRPr lang="en-US" altLang="en-US"/>
          </a:p>
        </p:txBody>
      </p:sp>
    </p:spTree>
    <p:extLst>
      <p:ext uri="{BB962C8B-B14F-4D97-AF65-F5344CB8AC3E}">
        <p14:creationId xmlns:p14="http://schemas.microsoft.com/office/powerpoint/2010/main" val="36510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 STAT responder can initiate Code Blue response and/or promptly seek clinician evaluation by following disposition criteria </a:t>
            </a:r>
          </a:p>
          <a:p>
            <a:endParaRPr lang="en-US" dirty="0"/>
          </a:p>
        </p:txBody>
      </p:sp>
      <p:sp>
        <p:nvSpPr>
          <p:cNvPr id="4" name="Slide Number Placeholder 3"/>
          <p:cNvSpPr>
            <a:spLocks noGrp="1"/>
          </p:cNvSpPr>
          <p:nvPr>
            <p:ph type="sldNum" sz="quarter" idx="5"/>
          </p:nvPr>
        </p:nvSpPr>
        <p:spPr/>
        <p:txBody>
          <a:bodyPr/>
          <a:lstStyle/>
          <a:p>
            <a:fld id="{8EDA04EC-AB82-483A-9B24-0174BF10B57C}" type="slidenum">
              <a:rPr lang="en-US" altLang="en-US" smtClean="0"/>
              <a:pPr/>
              <a:t>5</a:t>
            </a:fld>
            <a:endParaRPr lang="en-US" altLang="en-US"/>
          </a:p>
        </p:txBody>
      </p:sp>
    </p:spTree>
    <p:extLst>
      <p:ext uri="{BB962C8B-B14F-4D97-AF65-F5344CB8AC3E}">
        <p14:creationId xmlns:p14="http://schemas.microsoft.com/office/powerpoint/2010/main" val="384445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calling the emergency response RN STAT to lab, the lab team will bring the LAB kit close by the patient. Each lab kit will be the same and will be housed at each lab spot</a:t>
            </a:r>
          </a:p>
        </p:txBody>
      </p:sp>
      <p:sp>
        <p:nvSpPr>
          <p:cNvPr id="4" name="Slide Number Placeholder 3"/>
          <p:cNvSpPr>
            <a:spLocks noGrp="1"/>
          </p:cNvSpPr>
          <p:nvPr>
            <p:ph type="sldNum" sz="quarter" idx="5"/>
          </p:nvPr>
        </p:nvSpPr>
        <p:spPr/>
        <p:txBody>
          <a:bodyPr/>
          <a:lstStyle/>
          <a:p>
            <a:fld id="{8EDA04EC-AB82-483A-9B24-0174BF10B57C}" type="slidenum">
              <a:rPr lang="en-US" altLang="en-US" smtClean="0"/>
              <a:pPr/>
              <a:t>6</a:t>
            </a:fld>
            <a:endParaRPr lang="en-US" altLang="en-US"/>
          </a:p>
        </p:txBody>
      </p:sp>
    </p:spTree>
    <p:extLst>
      <p:ext uri="{BB962C8B-B14F-4D97-AF65-F5344CB8AC3E}">
        <p14:creationId xmlns:p14="http://schemas.microsoft.com/office/powerpoint/2010/main" val="423973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A04EC-AB82-483A-9B24-0174BF10B57C}" type="slidenum">
              <a:rPr lang="en-US" altLang="en-US" smtClean="0"/>
              <a:pPr/>
              <a:t>7</a:t>
            </a:fld>
            <a:endParaRPr lang="en-US" altLang="en-US"/>
          </a:p>
        </p:txBody>
      </p:sp>
    </p:spTree>
    <p:extLst>
      <p:ext uri="{BB962C8B-B14F-4D97-AF65-F5344CB8AC3E}">
        <p14:creationId xmlns:p14="http://schemas.microsoft.com/office/powerpoint/2010/main" val="1325065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666957-8936-49A4-9252-0656C0114B9A}"/>
              </a:ext>
            </a:extLst>
          </p:cNvPr>
          <p:cNvSpPr/>
          <p:nvPr/>
        </p:nvSpPr>
        <p:spPr bwMode="white">
          <a:xfrm>
            <a:off x="6870700" y="6032500"/>
            <a:ext cx="2000250" cy="6461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75376CF5-24AD-4466-964A-226DA9138F03}"/>
              </a:ext>
            </a:extLst>
          </p:cNvPr>
          <p:cNvSpPr/>
          <p:nvPr/>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id="{1CA0CC5E-C586-481A-A437-93FA27AEA448}"/>
              </a:ext>
            </a:extLst>
          </p:cNvPr>
          <p:cNvCxnSpPr/>
          <p:nvPr/>
        </p:nvCxnSpPr>
        <p:spPr>
          <a:xfrm>
            <a:off x="1528763" y="2876550"/>
            <a:ext cx="6086475" cy="0"/>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7" name="Picture 12" descr="PN_OneLine_color.png">
            <a:extLst>
              <a:ext uri="{FF2B5EF4-FFF2-40B4-BE49-F238E27FC236}">
                <a16:creationId xmlns:a16="http://schemas.microsoft.com/office/drawing/2014/main" id="{BA00BFA1-0D5E-4A4F-9375-BB2E44A9A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4275" y="1517650"/>
            <a:ext cx="42354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1529556" y="3318031"/>
            <a:ext cx="6084888" cy="965212"/>
          </a:xfrm>
        </p:spPr>
        <p:txBody>
          <a:bodyPr/>
          <a:lstStyle>
            <a:lvl1pPr algn="ctr">
              <a:defRPr sz="4000">
                <a:solidFill>
                  <a:schemeClr val="tx1">
                    <a:lumMod val="75000"/>
                    <a:lumOff val="25000"/>
                  </a:schemeClr>
                </a:solidFill>
                <a:latin typeface="Tahoma" pitchFamily="34" charset="0"/>
                <a:cs typeface="Tahoma"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1529557" y="4419600"/>
            <a:ext cx="6084888" cy="737937"/>
          </a:xfrm>
        </p:spPr>
        <p:txBody>
          <a:bodyPr/>
          <a:lstStyle>
            <a:lvl1pPr marL="0" indent="0" algn="ctr">
              <a:buNone/>
              <a:defRPr sz="28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E14D0DBE-00C0-4B95-8A84-15CC8FBF078C}"/>
              </a:ext>
            </a:extLst>
          </p:cNvPr>
          <p:cNvSpPr>
            <a:spLocks noGrp="1"/>
          </p:cNvSpPr>
          <p:nvPr>
            <p:ph type="dt" sz="half" idx="10"/>
          </p:nvPr>
        </p:nvSpPr>
        <p:spPr/>
        <p:txBody>
          <a:bodyPr/>
          <a:lstStyle>
            <a:lvl1pPr>
              <a:defRPr/>
            </a:lvl1pPr>
          </a:lstStyle>
          <a:p>
            <a:pPr>
              <a:defRPr/>
            </a:pPr>
            <a:fld id="{4744071A-75A5-400D-8F80-B03D031764F9}" type="datetime1">
              <a:rPr lang="en-US"/>
              <a:pPr>
                <a:defRPr/>
              </a:pPr>
              <a:t>9/29/2021</a:t>
            </a:fld>
            <a:endParaRPr lang="en-US"/>
          </a:p>
        </p:txBody>
      </p:sp>
      <p:sp>
        <p:nvSpPr>
          <p:cNvPr id="9" name="Footer Placeholder 4">
            <a:extLst>
              <a:ext uri="{FF2B5EF4-FFF2-40B4-BE49-F238E27FC236}">
                <a16:creationId xmlns:a16="http://schemas.microsoft.com/office/drawing/2014/main" id="{30766FA4-00D6-4925-89A3-0BAC960ADF85}"/>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0" name="Slide Number Placeholder 5">
            <a:extLst>
              <a:ext uri="{FF2B5EF4-FFF2-40B4-BE49-F238E27FC236}">
                <a16:creationId xmlns:a16="http://schemas.microsoft.com/office/drawing/2014/main" id="{895C4FCC-9091-42C2-A824-0DBB9FA7678C}"/>
              </a:ext>
            </a:extLst>
          </p:cNvPr>
          <p:cNvSpPr>
            <a:spLocks noGrp="1"/>
          </p:cNvSpPr>
          <p:nvPr>
            <p:ph type="sldNum" sz="quarter" idx="12"/>
          </p:nvPr>
        </p:nvSpPr>
        <p:spPr/>
        <p:txBody>
          <a:bodyPr/>
          <a:lstStyle>
            <a:lvl1pPr>
              <a:defRPr>
                <a:solidFill>
                  <a:srgbClr val="000000"/>
                </a:solidFill>
              </a:defRPr>
            </a:lvl1pPr>
          </a:lstStyle>
          <a:p>
            <a:fld id="{9C2B05C3-AE3F-47AB-A022-BD318B4F4EBF}" type="slidenum">
              <a:rPr lang="en-US" altLang="en-US"/>
              <a:pPr/>
              <a:t>‹#›</a:t>
            </a:fld>
            <a:endParaRPr lang="en-US" altLang="en-US"/>
          </a:p>
        </p:txBody>
      </p:sp>
    </p:spTree>
    <p:extLst>
      <p:ext uri="{BB962C8B-B14F-4D97-AF65-F5344CB8AC3E}">
        <p14:creationId xmlns:p14="http://schemas.microsoft.com/office/powerpoint/2010/main" val="51013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34ECD-1AEC-4383-BA0E-C8B8DBBE1DDC}"/>
              </a:ext>
            </a:extLst>
          </p:cNvPr>
          <p:cNvSpPr/>
          <p:nvPr/>
        </p:nvSpPr>
        <p:spPr bwMode="white">
          <a:xfrm>
            <a:off x="4508500" y="5183188"/>
            <a:ext cx="4635500" cy="16748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id="{6F789827-0D4C-413C-8151-49737470AEDC}"/>
              </a:ext>
            </a:extLst>
          </p:cNvPr>
          <p:cNvSpPr/>
          <p:nvPr/>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AAF15111-9992-4612-9502-9CEC30B23DFE}"/>
              </a:ext>
            </a:extLst>
          </p:cNvPr>
          <p:cNvSpPr>
            <a:spLocks noGrp="1"/>
          </p:cNvSpPr>
          <p:nvPr>
            <p:ph type="dt" sz="half" idx="10"/>
          </p:nvPr>
        </p:nvSpPr>
        <p:spPr/>
        <p:txBody>
          <a:bodyPr/>
          <a:lstStyle>
            <a:lvl1pPr>
              <a:defRPr/>
            </a:lvl1pPr>
          </a:lstStyle>
          <a:p>
            <a:pPr>
              <a:defRPr/>
            </a:pPr>
            <a:fld id="{A1DBF140-3596-4542-81CE-5E7EAE2765F5}" type="datetime1">
              <a:rPr lang="en-US"/>
              <a:pPr>
                <a:defRPr/>
              </a:pPr>
              <a:t>9/29/2021</a:t>
            </a:fld>
            <a:endParaRPr lang="en-US"/>
          </a:p>
        </p:txBody>
      </p:sp>
      <p:sp>
        <p:nvSpPr>
          <p:cNvPr id="5" name="Footer Placeholder 4">
            <a:extLst>
              <a:ext uri="{FF2B5EF4-FFF2-40B4-BE49-F238E27FC236}">
                <a16:creationId xmlns:a16="http://schemas.microsoft.com/office/drawing/2014/main" id="{47A4ABB1-A4BF-4C46-9024-186B1F82310E}"/>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64DE3170-2956-40F0-B7A7-01B3B4973C0E}"/>
              </a:ext>
            </a:extLst>
          </p:cNvPr>
          <p:cNvSpPr>
            <a:spLocks noGrp="1"/>
          </p:cNvSpPr>
          <p:nvPr>
            <p:ph type="sldNum" sz="quarter" idx="12"/>
          </p:nvPr>
        </p:nvSpPr>
        <p:spPr/>
        <p:txBody>
          <a:bodyPr/>
          <a:lstStyle>
            <a:lvl1pPr>
              <a:defRPr>
                <a:solidFill>
                  <a:srgbClr val="000000"/>
                </a:solidFill>
              </a:defRPr>
            </a:lvl1pPr>
          </a:lstStyle>
          <a:p>
            <a:fld id="{ED354E6B-9C71-4992-8EB7-DDF741BE9D7D}" type="slidenum">
              <a:rPr lang="en-US" altLang="en-US"/>
              <a:pPr/>
              <a:t>‹#›</a:t>
            </a:fld>
            <a:endParaRPr lang="en-US" altLang="en-US"/>
          </a:p>
        </p:txBody>
      </p:sp>
    </p:spTree>
    <p:extLst>
      <p:ext uri="{BB962C8B-B14F-4D97-AF65-F5344CB8AC3E}">
        <p14:creationId xmlns:p14="http://schemas.microsoft.com/office/powerpoint/2010/main" val="172329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281864-AE0A-425C-AD73-C39DC44CB959}"/>
              </a:ext>
            </a:extLst>
          </p:cNvPr>
          <p:cNvCxnSpPr/>
          <p:nvPr/>
        </p:nvCxnSpPr>
        <p:spPr>
          <a:xfrm>
            <a:off x="1568450" y="3406775"/>
            <a:ext cx="6229350" cy="0"/>
          </a:xfrm>
          <a:prstGeom prst="line">
            <a:avLst/>
          </a:prstGeom>
          <a:ln w="76200" cmpd="sng">
            <a:solidFill>
              <a:srgbClr val="009B48"/>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E4EC29B-9479-4EA9-B871-C30FADA944D5}"/>
              </a:ext>
            </a:extLst>
          </p:cNvPr>
          <p:cNvCxnSpPr/>
          <p:nvPr/>
        </p:nvCxnSpPr>
        <p:spPr>
          <a:xfrm>
            <a:off x="1568450" y="3406775"/>
            <a:ext cx="6229350" cy="0"/>
          </a:xfrm>
          <a:prstGeom prst="line">
            <a:avLst/>
          </a:prstGeom>
          <a:ln w="76200" cmpd="sng">
            <a:solidFill>
              <a:srgbClr val="3D7EDB"/>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25DBBD8D-DA43-4E71-8E1F-90C297DF56E8}"/>
              </a:ext>
            </a:extLst>
          </p:cNvPr>
          <p:cNvSpPr/>
          <p:nvPr/>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Title 1"/>
          <p:cNvSpPr>
            <a:spLocks noGrp="1"/>
          </p:cNvSpPr>
          <p:nvPr>
            <p:ph type="ctrTitle"/>
          </p:nvPr>
        </p:nvSpPr>
        <p:spPr>
          <a:xfrm>
            <a:off x="678096" y="1675596"/>
            <a:ext cx="8008704" cy="1470025"/>
          </a:xfrm>
        </p:spPr>
        <p:txBody>
          <a:bodyPr/>
          <a:lstStyle>
            <a:lvl1pPr algn="ctr">
              <a:defRPr sz="3800">
                <a:solidFill>
                  <a:schemeClr val="tx1">
                    <a:lumMod val="75000"/>
                    <a:lumOff val="25000"/>
                  </a:schemeClr>
                </a:solidFill>
                <a:latin typeface="Tahoma" pitchFamily="34" charset="0"/>
                <a:cs typeface="Tahoma" pitchFamily="34" charset="0"/>
              </a:defRPr>
            </a:lvl1pPr>
          </a:lstStyle>
          <a:p>
            <a:r>
              <a:rPr lang="en-US"/>
              <a:t>Click to edit Master title style</a:t>
            </a:r>
            <a:endParaRPr lang="en-US" dirty="0"/>
          </a:p>
        </p:txBody>
      </p:sp>
      <p:sp>
        <p:nvSpPr>
          <p:cNvPr id="7" name="Subtitle 2"/>
          <p:cNvSpPr>
            <a:spLocks noGrp="1"/>
          </p:cNvSpPr>
          <p:nvPr>
            <p:ph type="subTitle" idx="1"/>
          </p:nvPr>
        </p:nvSpPr>
        <p:spPr>
          <a:xfrm>
            <a:off x="678096" y="3714003"/>
            <a:ext cx="8008704" cy="1316755"/>
          </a:xfrm>
        </p:spPr>
        <p:txBody>
          <a:bodyPr/>
          <a:lstStyle>
            <a:lvl1pPr marL="0" indent="0" algn="ctr">
              <a:buNone/>
              <a:defRPr sz="28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54313962-6C31-4BA8-AE63-473B798A3D01}"/>
              </a:ext>
            </a:extLst>
          </p:cNvPr>
          <p:cNvSpPr>
            <a:spLocks noGrp="1"/>
          </p:cNvSpPr>
          <p:nvPr>
            <p:ph type="dt" sz="half" idx="10"/>
          </p:nvPr>
        </p:nvSpPr>
        <p:spPr/>
        <p:txBody>
          <a:bodyPr/>
          <a:lstStyle>
            <a:lvl1pPr>
              <a:defRPr/>
            </a:lvl1pPr>
          </a:lstStyle>
          <a:p>
            <a:pPr>
              <a:defRPr/>
            </a:pPr>
            <a:fld id="{3C950B42-5398-4C84-AA8C-93B2D5BF0AF2}" type="datetime1">
              <a:rPr lang="en-US"/>
              <a:pPr>
                <a:defRPr/>
              </a:pPr>
              <a:t>9/29/2021</a:t>
            </a:fld>
            <a:endParaRPr lang="en-US"/>
          </a:p>
        </p:txBody>
      </p:sp>
      <p:sp>
        <p:nvSpPr>
          <p:cNvPr id="10" name="Footer Placeholder 4">
            <a:extLst>
              <a:ext uri="{FF2B5EF4-FFF2-40B4-BE49-F238E27FC236}">
                <a16:creationId xmlns:a16="http://schemas.microsoft.com/office/drawing/2014/main" id="{DD5A1009-F5DB-4504-BF10-F305FEFE9CE1}"/>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1" name="Slide Number Placeholder 5">
            <a:extLst>
              <a:ext uri="{FF2B5EF4-FFF2-40B4-BE49-F238E27FC236}">
                <a16:creationId xmlns:a16="http://schemas.microsoft.com/office/drawing/2014/main" id="{D983EBEB-DB0E-437A-BD00-5119FFE30AC5}"/>
              </a:ext>
            </a:extLst>
          </p:cNvPr>
          <p:cNvSpPr>
            <a:spLocks noGrp="1"/>
          </p:cNvSpPr>
          <p:nvPr>
            <p:ph type="sldNum" sz="quarter" idx="12"/>
          </p:nvPr>
        </p:nvSpPr>
        <p:spPr/>
        <p:txBody>
          <a:bodyPr/>
          <a:lstStyle>
            <a:lvl1pPr>
              <a:defRPr>
                <a:solidFill>
                  <a:srgbClr val="000000"/>
                </a:solidFill>
              </a:defRPr>
            </a:lvl1pPr>
          </a:lstStyle>
          <a:p>
            <a:fld id="{1DDD6010-0E4C-43D5-A5F7-B27E3DF32F8E}" type="slidenum">
              <a:rPr lang="en-US" altLang="en-US"/>
              <a:pPr/>
              <a:t>‹#›</a:t>
            </a:fld>
            <a:endParaRPr lang="en-US" altLang="en-US"/>
          </a:p>
        </p:txBody>
      </p:sp>
    </p:spTree>
    <p:extLst>
      <p:ext uri="{BB962C8B-B14F-4D97-AF65-F5344CB8AC3E}">
        <p14:creationId xmlns:p14="http://schemas.microsoft.com/office/powerpoint/2010/main" val="377230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Ba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b="0"/>
            </a:lvl1pPr>
          </a:lstStyle>
          <a:p>
            <a:r>
              <a:rPr lang="en-US"/>
              <a:t>Click to edit Master title style</a:t>
            </a:r>
            <a:endParaRPr lang="en-US" dirty="0"/>
          </a:p>
        </p:txBody>
      </p:sp>
      <p:sp>
        <p:nvSpPr>
          <p:cNvPr id="8" name="Content Placeholder 2"/>
          <p:cNvSpPr>
            <a:spLocks noGrp="1"/>
          </p:cNvSpPr>
          <p:nvPr>
            <p:ph idx="1"/>
          </p:nvPr>
        </p:nvSpPr>
        <p:spPr>
          <a:xfrm>
            <a:off x="457200" y="1600201"/>
            <a:ext cx="8229600" cy="4321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84F1C-8508-4066-8965-0D2DD255A541}"/>
              </a:ext>
            </a:extLst>
          </p:cNvPr>
          <p:cNvSpPr>
            <a:spLocks noGrp="1"/>
          </p:cNvSpPr>
          <p:nvPr>
            <p:ph type="dt" sz="half" idx="10"/>
          </p:nvPr>
        </p:nvSpPr>
        <p:spPr/>
        <p:txBody>
          <a:bodyPr/>
          <a:lstStyle>
            <a:lvl1pPr>
              <a:defRPr/>
            </a:lvl1pPr>
          </a:lstStyle>
          <a:p>
            <a:pPr>
              <a:defRPr/>
            </a:pPr>
            <a:fld id="{8FA8E89D-9BDA-4C37-A64D-91A7D8176C93}" type="datetime1">
              <a:rPr lang="en-US"/>
              <a:pPr>
                <a:defRPr/>
              </a:pPr>
              <a:t>9/29/2021</a:t>
            </a:fld>
            <a:endParaRPr lang="en-US"/>
          </a:p>
        </p:txBody>
      </p:sp>
      <p:sp>
        <p:nvSpPr>
          <p:cNvPr id="5" name="Footer Placeholder 4">
            <a:extLst>
              <a:ext uri="{FF2B5EF4-FFF2-40B4-BE49-F238E27FC236}">
                <a16:creationId xmlns:a16="http://schemas.microsoft.com/office/drawing/2014/main" id="{053DBA6F-19F1-4EA7-88DC-6C61158F1866}"/>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783B9CA3-400D-429C-ABF6-562F3448F6D0}"/>
              </a:ext>
            </a:extLst>
          </p:cNvPr>
          <p:cNvSpPr>
            <a:spLocks noGrp="1"/>
          </p:cNvSpPr>
          <p:nvPr>
            <p:ph type="sldNum" sz="quarter" idx="12"/>
          </p:nvPr>
        </p:nvSpPr>
        <p:spPr/>
        <p:txBody>
          <a:bodyPr/>
          <a:lstStyle>
            <a:lvl1pPr>
              <a:defRPr>
                <a:solidFill>
                  <a:srgbClr val="000000"/>
                </a:solidFill>
              </a:defRPr>
            </a:lvl1pPr>
          </a:lstStyle>
          <a:p>
            <a:fld id="{028A051D-B97B-4E0F-9549-B1169E2DDC45}" type="slidenum">
              <a:rPr lang="en-US" altLang="en-US"/>
              <a:pPr/>
              <a:t>‹#›</a:t>
            </a:fld>
            <a:endParaRPr lang="en-US" altLang="en-US"/>
          </a:p>
        </p:txBody>
      </p:sp>
    </p:spTree>
    <p:extLst>
      <p:ext uri="{BB962C8B-B14F-4D97-AF65-F5344CB8AC3E}">
        <p14:creationId xmlns:p14="http://schemas.microsoft.com/office/powerpoint/2010/main" val="401005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Ba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2198" cy="1143000"/>
          </a:xfrm>
        </p:spPr>
        <p:txBody>
          <a:bodyPr>
            <a:normAutofit/>
          </a:bodyPr>
          <a:lstStyle>
            <a:lvl1pPr algn="l">
              <a:defRPr sz="4400" b="0">
                <a:solidFill>
                  <a:schemeClr val="bg1"/>
                </a:solidFill>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418028F-CE2B-4CE0-AB6C-578AEE29F8CB}"/>
              </a:ext>
            </a:extLst>
          </p:cNvPr>
          <p:cNvSpPr>
            <a:spLocks noGrp="1"/>
          </p:cNvSpPr>
          <p:nvPr>
            <p:ph type="dt" sz="half" idx="10"/>
          </p:nvPr>
        </p:nvSpPr>
        <p:spPr/>
        <p:txBody>
          <a:bodyPr/>
          <a:lstStyle>
            <a:lvl1pPr>
              <a:defRPr/>
            </a:lvl1pPr>
          </a:lstStyle>
          <a:p>
            <a:pPr>
              <a:defRPr/>
            </a:pPr>
            <a:fld id="{CB650AC3-F18F-46B2-861F-7A7A386E0F90}" type="datetime1">
              <a:rPr lang="en-US"/>
              <a:pPr>
                <a:defRPr/>
              </a:pPr>
              <a:t>9/29/2021</a:t>
            </a:fld>
            <a:endParaRPr lang="en-US"/>
          </a:p>
        </p:txBody>
      </p:sp>
      <p:sp>
        <p:nvSpPr>
          <p:cNvPr id="4" name="Footer Placeholder 4">
            <a:extLst>
              <a:ext uri="{FF2B5EF4-FFF2-40B4-BE49-F238E27FC236}">
                <a16:creationId xmlns:a16="http://schemas.microsoft.com/office/drawing/2014/main" id="{7BBE94CF-8624-4584-B3A4-7D28122205D5}"/>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5" name="Slide Number Placeholder 5">
            <a:extLst>
              <a:ext uri="{FF2B5EF4-FFF2-40B4-BE49-F238E27FC236}">
                <a16:creationId xmlns:a16="http://schemas.microsoft.com/office/drawing/2014/main" id="{F2E6DD6C-37D5-45F4-8D3E-03C9179E082B}"/>
              </a:ext>
            </a:extLst>
          </p:cNvPr>
          <p:cNvSpPr>
            <a:spLocks noGrp="1"/>
          </p:cNvSpPr>
          <p:nvPr>
            <p:ph type="sldNum" sz="quarter" idx="12"/>
          </p:nvPr>
        </p:nvSpPr>
        <p:spPr/>
        <p:txBody>
          <a:bodyPr/>
          <a:lstStyle>
            <a:lvl1pPr>
              <a:defRPr>
                <a:solidFill>
                  <a:srgbClr val="000000"/>
                </a:solidFill>
              </a:defRPr>
            </a:lvl1pPr>
          </a:lstStyle>
          <a:p>
            <a:fld id="{CAB41EC2-BA8A-4C42-9A97-BD23D0FDF753}" type="slidenum">
              <a:rPr lang="en-US" altLang="en-US"/>
              <a:pPr/>
              <a:t>‹#›</a:t>
            </a:fld>
            <a:endParaRPr lang="en-US" altLang="en-US"/>
          </a:p>
        </p:txBody>
      </p:sp>
    </p:spTree>
    <p:extLst>
      <p:ext uri="{BB962C8B-B14F-4D97-AF65-F5344CB8AC3E}">
        <p14:creationId xmlns:p14="http://schemas.microsoft.com/office/powerpoint/2010/main" val="276543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ock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D42DF2-0B79-45BD-8FBB-6BE3C2509D9B}"/>
              </a:ext>
            </a:extLst>
          </p:cNvPr>
          <p:cNvSpPr/>
          <p:nvPr/>
        </p:nvSpPr>
        <p:spPr>
          <a:xfrm>
            <a:off x="0" y="0"/>
            <a:ext cx="9144000" cy="1600200"/>
          </a:xfrm>
          <a:prstGeom prst="rect">
            <a:avLst/>
          </a:pr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D8503F6F-9C99-440E-8814-82BF16A1C84A}"/>
              </a:ext>
            </a:extLst>
          </p:cNvPr>
          <p:cNvSpPr/>
          <p:nvPr/>
        </p:nvSpPr>
        <p:spPr>
          <a:xfrm>
            <a:off x="0" y="0"/>
            <a:ext cx="9144000" cy="5988050"/>
          </a:xfrm>
          <a:prstGeom prst="rect">
            <a:avLst/>
          </a:prstGeom>
          <a:solidFill>
            <a:srgbClr val="3D7E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Title 1"/>
          <p:cNvSpPr>
            <a:spLocks noGrp="1"/>
          </p:cNvSpPr>
          <p:nvPr>
            <p:ph type="title"/>
          </p:nvPr>
        </p:nvSpPr>
        <p:spPr>
          <a:xfrm>
            <a:off x="457200" y="1301749"/>
            <a:ext cx="7932198" cy="1143000"/>
          </a:xfrm>
        </p:spPr>
        <p:txBody>
          <a:bodyPr/>
          <a:lstStyle>
            <a:lvl1pPr algn="l">
              <a:defRPr b="0">
                <a:solidFill>
                  <a:schemeClr val="bg1"/>
                </a:solidFill>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AC127D29-1901-49AB-8C19-6CA4FDBBDA02}"/>
              </a:ext>
            </a:extLst>
          </p:cNvPr>
          <p:cNvSpPr>
            <a:spLocks noGrp="1"/>
          </p:cNvSpPr>
          <p:nvPr>
            <p:ph type="dt" sz="half" idx="10"/>
          </p:nvPr>
        </p:nvSpPr>
        <p:spPr/>
        <p:txBody>
          <a:bodyPr/>
          <a:lstStyle>
            <a:lvl1pPr>
              <a:defRPr/>
            </a:lvl1pPr>
          </a:lstStyle>
          <a:p>
            <a:pPr>
              <a:defRPr/>
            </a:pPr>
            <a:fld id="{C7C3D337-E576-4DAF-9C50-EC5AA538E903}" type="datetime1">
              <a:rPr lang="en-US"/>
              <a:pPr>
                <a:defRPr/>
              </a:pPr>
              <a:t>9/29/2021</a:t>
            </a:fld>
            <a:endParaRPr lang="en-US"/>
          </a:p>
        </p:txBody>
      </p:sp>
      <p:sp>
        <p:nvSpPr>
          <p:cNvPr id="6" name="Footer Placeholder 4">
            <a:extLst>
              <a:ext uri="{FF2B5EF4-FFF2-40B4-BE49-F238E27FC236}">
                <a16:creationId xmlns:a16="http://schemas.microsoft.com/office/drawing/2014/main" id="{3882601C-E1E7-4B7C-8265-C3C989A11498}"/>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5">
            <a:extLst>
              <a:ext uri="{FF2B5EF4-FFF2-40B4-BE49-F238E27FC236}">
                <a16:creationId xmlns:a16="http://schemas.microsoft.com/office/drawing/2014/main" id="{5BFBCD65-623E-4B24-9EDA-55FC998535B0}"/>
              </a:ext>
            </a:extLst>
          </p:cNvPr>
          <p:cNvSpPr>
            <a:spLocks noGrp="1"/>
          </p:cNvSpPr>
          <p:nvPr>
            <p:ph type="sldNum" sz="quarter" idx="12"/>
          </p:nvPr>
        </p:nvSpPr>
        <p:spPr/>
        <p:txBody>
          <a:bodyPr/>
          <a:lstStyle>
            <a:lvl1pPr>
              <a:defRPr>
                <a:solidFill>
                  <a:srgbClr val="000000"/>
                </a:solidFill>
              </a:defRPr>
            </a:lvl1pPr>
          </a:lstStyle>
          <a:p>
            <a:fld id="{07C9415E-AC10-4B32-878C-2FC76A29672D}" type="slidenum">
              <a:rPr lang="en-US" altLang="en-US"/>
              <a:pPr/>
              <a:t>‹#›</a:t>
            </a:fld>
            <a:endParaRPr lang="en-US" altLang="en-US"/>
          </a:p>
        </p:txBody>
      </p:sp>
    </p:spTree>
    <p:extLst>
      <p:ext uri="{BB962C8B-B14F-4D97-AF65-F5344CB8AC3E}">
        <p14:creationId xmlns:p14="http://schemas.microsoft.com/office/powerpoint/2010/main" val="377732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li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21180-266B-4A57-B318-F77455E6699D}"/>
              </a:ext>
            </a:extLst>
          </p:cNvPr>
          <p:cNvSpPr/>
          <p:nvPr/>
        </p:nvSpPr>
        <p:spPr>
          <a:xfrm>
            <a:off x="0" y="0"/>
            <a:ext cx="9144000" cy="1600200"/>
          </a:xfrm>
          <a:prstGeom prst="rect">
            <a:avLst/>
          </a:pr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id="{163283A9-5D71-421D-89B7-ADC25708908B}"/>
              </a:ext>
            </a:extLst>
          </p:cNvPr>
          <p:cNvSpPr/>
          <p:nvPr/>
        </p:nvSpPr>
        <p:spPr>
          <a:xfrm>
            <a:off x="0" y="0"/>
            <a:ext cx="9144000" cy="5988050"/>
          </a:xfrm>
          <a:prstGeom prst="rect">
            <a:avLst/>
          </a:prstGeom>
          <a:solidFill>
            <a:srgbClr val="3D7E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43C0E8C9-DC62-4863-BA1A-8FEF1C4F0001}"/>
              </a:ext>
            </a:extLst>
          </p:cNvPr>
          <p:cNvSpPr>
            <a:spLocks noGrp="1"/>
          </p:cNvSpPr>
          <p:nvPr>
            <p:ph type="dt" sz="half" idx="10"/>
          </p:nvPr>
        </p:nvSpPr>
        <p:spPr/>
        <p:txBody>
          <a:bodyPr/>
          <a:lstStyle>
            <a:lvl1pPr>
              <a:defRPr/>
            </a:lvl1pPr>
          </a:lstStyle>
          <a:p>
            <a:pPr>
              <a:defRPr/>
            </a:pPr>
            <a:fld id="{9BEA9CDB-A123-471C-999F-5458131EFAD8}" type="datetime1">
              <a:rPr lang="en-US"/>
              <a:pPr>
                <a:defRPr/>
              </a:pPr>
              <a:t>9/29/2021</a:t>
            </a:fld>
            <a:endParaRPr lang="en-US"/>
          </a:p>
        </p:txBody>
      </p:sp>
      <p:sp>
        <p:nvSpPr>
          <p:cNvPr id="5" name="Footer Placeholder 4">
            <a:extLst>
              <a:ext uri="{FF2B5EF4-FFF2-40B4-BE49-F238E27FC236}">
                <a16:creationId xmlns:a16="http://schemas.microsoft.com/office/drawing/2014/main" id="{32CD2F4E-CCAE-451F-8C4E-156630302948}"/>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67B78AFD-289A-47B7-898D-B303B657C4EF}"/>
              </a:ext>
            </a:extLst>
          </p:cNvPr>
          <p:cNvSpPr>
            <a:spLocks noGrp="1"/>
          </p:cNvSpPr>
          <p:nvPr>
            <p:ph type="sldNum" sz="quarter" idx="12"/>
          </p:nvPr>
        </p:nvSpPr>
        <p:spPr/>
        <p:txBody>
          <a:bodyPr/>
          <a:lstStyle>
            <a:lvl1pPr>
              <a:defRPr>
                <a:solidFill>
                  <a:srgbClr val="000000"/>
                </a:solidFill>
              </a:defRPr>
            </a:lvl1pPr>
          </a:lstStyle>
          <a:p>
            <a:fld id="{E62EB2F9-E28C-49C8-871E-527CA185EC71}" type="slidenum">
              <a:rPr lang="en-US" altLang="en-US"/>
              <a:pPr/>
              <a:t>‹#›</a:t>
            </a:fld>
            <a:endParaRPr lang="en-US" altLang="en-US"/>
          </a:p>
        </p:txBody>
      </p:sp>
    </p:spTree>
    <p:extLst>
      <p:ext uri="{BB962C8B-B14F-4D97-AF65-F5344CB8AC3E}">
        <p14:creationId xmlns:p14="http://schemas.microsoft.com/office/powerpoint/2010/main" val="379018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C45C17-3E6C-43A2-8BC9-116B6C12C0B2}"/>
              </a:ext>
            </a:extLst>
          </p:cNvPr>
          <p:cNvSpPr/>
          <p:nvPr/>
        </p:nvSpPr>
        <p:spPr>
          <a:xfrm>
            <a:off x="0" y="0"/>
            <a:ext cx="9144000" cy="1600200"/>
          </a:xfrm>
          <a:prstGeom prst="rect">
            <a:avLst/>
          </a:prstGeom>
          <a:solidFill>
            <a:srgbClr val="3D7E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id="{D45A95EC-C878-46EB-8F3B-25F666F7A4E6}"/>
              </a:ext>
            </a:extLst>
          </p:cNvPr>
          <p:cNvCxnSpPr/>
          <p:nvPr/>
        </p:nvCxnSpPr>
        <p:spPr>
          <a:xfrm>
            <a:off x="4578350" y="2220913"/>
            <a:ext cx="0" cy="3395662"/>
          </a:xfrm>
          <a:prstGeom prst="line">
            <a:avLst/>
          </a:prstGeom>
          <a:ln>
            <a:solidFill>
              <a:srgbClr val="A1A1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lvl1pPr algn="l">
              <a:defRPr sz="4400" b="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43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3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AF2488-AE0D-4A2C-9E33-0BD81252AC92}"/>
              </a:ext>
            </a:extLst>
          </p:cNvPr>
          <p:cNvSpPr>
            <a:spLocks noGrp="1"/>
          </p:cNvSpPr>
          <p:nvPr>
            <p:ph type="dt" sz="half" idx="10"/>
          </p:nvPr>
        </p:nvSpPr>
        <p:spPr/>
        <p:txBody>
          <a:bodyPr/>
          <a:lstStyle>
            <a:lvl1pPr>
              <a:defRPr/>
            </a:lvl1pPr>
          </a:lstStyle>
          <a:p>
            <a:pPr>
              <a:defRPr/>
            </a:pPr>
            <a:fld id="{73B37D7F-5344-4D6C-A8D0-180BD560011F}" type="datetime1">
              <a:rPr lang="en-US"/>
              <a:pPr>
                <a:defRPr/>
              </a:pPr>
              <a:t>9/29/2021</a:t>
            </a:fld>
            <a:endParaRPr lang="en-US"/>
          </a:p>
        </p:txBody>
      </p:sp>
      <p:sp>
        <p:nvSpPr>
          <p:cNvPr id="8" name="Footer Placeholder 4">
            <a:extLst>
              <a:ext uri="{FF2B5EF4-FFF2-40B4-BE49-F238E27FC236}">
                <a16:creationId xmlns:a16="http://schemas.microsoft.com/office/drawing/2014/main" id="{7DDF6567-7693-46C6-B35E-20CDEE9C75AC}"/>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9" name="Slide Number Placeholder 5">
            <a:extLst>
              <a:ext uri="{FF2B5EF4-FFF2-40B4-BE49-F238E27FC236}">
                <a16:creationId xmlns:a16="http://schemas.microsoft.com/office/drawing/2014/main" id="{24451D14-42B9-468B-99F5-2F3F8D50658E}"/>
              </a:ext>
            </a:extLst>
          </p:cNvPr>
          <p:cNvSpPr>
            <a:spLocks noGrp="1"/>
          </p:cNvSpPr>
          <p:nvPr>
            <p:ph type="sldNum" sz="quarter" idx="12"/>
          </p:nvPr>
        </p:nvSpPr>
        <p:spPr/>
        <p:txBody>
          <a:bodyPr/>
          <a:lstStyle>
            <a:lvl1pPr>
              <a:defRPr>
                <a:solidFill>
                  <a:srgbClr val="000000"/>
                </a:solidFill>
              </a:defRPr>
            </a:lvl1pPr>
          </a:lstStyle>
          <a:p>
            <a:fld id="{2A7E6C13-7126-45C2-87B3-0A7339C12F9F}" type="slidenum">
              <a:rPr lang="en-US" altLang="en-US"/>
              <a:pPr/>
              <a:t>‹#›</a:t>
            </a:fld>
            <a:endParaRPr lang="en-US" altLang="en-US"/>
          </a:p>
        </p:txBody>
      </p:sp>
    </p:spTree>
    <p:extLst>
      <p:ext uri="{BB962C8B-B14F-4D97-AF65-F5344CB8AC3E}">
        <p14:creationId xmlns:p14="http://schemas.microsoft.com/office/powerpoint/2010/main" val="391103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8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CB7CFE-2C29-4027-A9C9-0A83FACC37DF}"/>
              </a:ext>
            </a:extLst>
          </p:cNvPr>
          <p:cNvSpPr/>
          <p:nvPr/>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29841" y="457200"/>
            <a:ext cx="2949178" cy="1600200"/>
          </a:xfrm>
        </p:spPr>
        <p:txBody>
          <a:bodyPr anchor="b"/>
          <a:lstStyle>
            <a:lvl1pPr>
              <a:defRPr sz="2400">
                <a:solidFill>
                  <a:schemeClr val="tx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3">
            <a:extLst>
              <a:ext uri="{FF2B5EF4-FFF2-40B4-BE49-F238E27FC236}">
                <a16:creationId xmlns:a16="http://schemas.microsoft.com/office/drawing/2014/main" id="{8C0C116D-1A78-4036-BA47-1C5A29F2D271}"/>
              </a:ext>
            </a:extLst>
          </p:cNvPr>
          <p:cNvSpPr>
            <a:spLocks noGrp="1"/>
          </p:cNvSpPr>
          <p:nvPr>
            <p:ph type="dt" sz="half" idx="10"/>
          </p:nvPr>
        </p:nvSpPr>
        <p:spPr/>
        <p:txBody>
          <a:bodyPr/>
          <a:lstStyle>
            <a:lvl1pPr>
              <a:defRPr/>
            </a:lvl1pPr>
          </a:lstStyle>
          <a:p>
            <a:pPr>
              <a:defRPr/>
            </a:pPr>
            <a:fld id="{BE5412CC-0540-46CB-988D-B69F44F651EB}" type="datetime1">
              <a:rPr lang="en-US"/>
              <a:pPr>
                <a:defRPr/>
              </a:pPr>
              <a:t>9/29/2021</a:t>
            </a:fld>
            <a:endParaRPr lang="en-US"/>
          </a:p>
        </p:txBody>
      </p:sp>
      <p:sp>
        <p:nvSpPr>
          <p:cNvPr id="7" name="Footer Placeholder 4">
            <a:extLst>
              <a:ext uri="{FF2B5EF4-FFF2-40B4-BE49-F238E27FC236}">
                <a16:creationId xmlns:a16="http://schemas.microsoft.com/office/drawing/2014/main" id="{7D84DFDC-5B44-4411-82D2-0186D156DDA1}"/>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8" name="Slide Number Placeholder 5">
            <a:extLst>
              <a:ext uri="{FF2B5EF4-FFF2-40B4-BE49-F238E27FC236}">
                <a16:creationId xmlns:a16="http://schemas.microsoft.com/office/drawing/2014/main" id="{35A5D290-063D-4B2D-8E28-27FFB0E25611}"/>
              </a:ext>
            </a:extLst>
          </p:cNvPr>
          <p:cNvSpPr>
            <a:spLocks noGrp="1"/>
          </p:cNvSpPr>
          <p:nvPr>
            <p:ph type="sldNum" sz="quarter" idx="12"/>
          </p:nvPr>
        </p:nvSpPr>
        <p:spPr/>
        <p:txBody>
          <a:bodyPr/>
          <a:lstStyle>
            <a:lvl1pPr>
              <a:defRPr>
                <a:solidFill>
                  <a:srgbClr val="000000"/>
                </a:solidFill>
              </a:defRPr>
            </a:lvl1pPr>
          </a:lstStyle>
          <a:p>
            <a:fld id="{C9DA3359-D6AE-4E84-9854-727BAB23F955}" type="slidenum">
              <a:rPr lang="en-US" altLang="en-US"/>
              <a:pPr/>
              <a:t>‹#›</a:t>
            </a:fld>
            <a:endParaRPr lang="en-US" altLang="en-US"/>
          </a:p>
        </p:txBody>
      </p:sp>
    </p:spTree>
    <p:extLst>
      <p:ext uri="{BB962C8B-B14F-4D97-AF65-F5344CB8AC3E}">
        <p14:creationId xmlns:p14="http://schemas.microsoft.com/office/powerpoint/2010/main" val="84099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877EF-989C-4DD8-88B6-5219122955B9}"/>
              </a:ext>
            </a:extLst>
          </p:cNvPr>
          <p:cNvSpPr/>
          <p:nvPr/>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29841" y="457200"/>
            <a:ext cx="2949178" cy="1600200"/>
          </a:xfrm>
        </p:spPr>
        <p:txBody>
          <a:bodyPr anchor="b"/>
          <a:lstStyle>
            <a:lvl1pPr>
              <a:defRPr sz="240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3">
            <a:extLst>
              <a:ext uri="{FF2B5EF4-FFF2-40B4-BE49-F238E27FC236}">
                <a16:creationId xmlns:a16="http://schemas.microsoft.com/office/drawing/2014/main" id="{BD6E64E5-EE2D-4D87-8974-308E96BB2657}"/>
              </a:ext>
            </a:extLst>
          </p:cNvPr>
          <p:cNvSpPr>
            <a:spLocks noGrp="1"/>
          </p:cNvSpPr>
          <p:nvPr>
            <p:ph type="dt" sz="half" idx="10"/>
          </p:nvPr>
        </p:nvSpPr>
        <p:spPr/>
        <p:txBody>
          <a:bodyPr/>
          <a:lstStyle>
            <a:lvl1pPr>
              <a:defRPr/>
            </a:lvl1pPr>
          </a:lstStyle>
          <a:p>
            <a:pPr>
              <a:defRPr/>
            </a:pPr>
            <a:fld id="{A26F38E5-0952-45DF-8D3B-C7DE698CE0EB}" type="datetime1">
              <a:rPr lang="en-US"/>
              <a:pPr>
                <a:defRPr/>
              </a:pPr>
              <a:t>9/29/2021</a:t>
            </a:fld>
            <a:endParaRPr lang="en-US"/>
          </a:p>
        </p:txBody>
      </p:sp>
      <p:sp>
        <p:nvSpPr>
          <p:cNvPr id="7" name="Footer Placeholder 4">
            <a:extLst>
              <a:ext uri="{FF2B5EF4-FFF2-40B4-BE49-F238E27FC236}">
                <a16:creationId xmlns:a16="http://schemas.microsoft.com/office/drawing/2014/main" id="{DD0C2E49-F80F-493F-BE33-3E86BC4DFE5B}"/>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8" name="Slide Number Placeholder 5">
            <a:extLst>
              <a:ext uri="{FF2B5EF4-FFF2-40B4-BE49-F238E27FC236}">
                <a16:creationId xmlns:a16="http://schemas.microsoft.com/office/drawing/2014/main" id="{8DF2DE10-BC4D-4841-B643-95DDC677620D}"/>
              </a:ext>
            </a:extLst>
          </p:cNvPr>
          <p:cNvSpPr>
            <a:spLocks noGrp="1"/>
          </p:cNvSpPr>
          <p:nvPr>
            <p:ph type="sldNum" sz="quarter" idx="12"/>
          </p:nvPr>
        </p:nvSpPr>
        <p:spPr/>
        <p:txBody>
          <a:bodyPr/>
          <a:lstStyle>
            <a:lvl1pPr>
              <a:defRPr>
                <a:solidFill>
                  <a:srgbClr val="000000"/>
                </a:solidFill>
              </a:defRPr>
            </a:lvl1pPr>
          </a:lstStyle>
          <a:p>
            <a:fld id="{C8844156-1700-4CC4-B011-3A284C3FCD21}" type="slidenum">
              <a:rPr lang="en-US" altLang="en-US"/>
              <a:pPr/>
              <a:t>‹#›</a:t>
            </a:fld>
            <a:endParaRPr lang="en-US" altLang="en-US"/>
          </a:p>
        </p:txBody>
      </p:sp>
    </p:spTree>
    <p:extLst>
      <p:ext uri="{BB962C8B-B14F-4D97-AF65-F5344CB8AC3E}">
        <p14:creationId xmlns:p14="http://schemas.microsoft.com/office/powerpoint/2010/main" val="363586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D1E39-1867-4765-B217-78E5F4A74098}"/>
              </a:ext>
            </a:extLst>
          </p:cNvPr>
          <p:cNvSpPr/>
          <p:nvPr/>
        </p:nvSpPr>
        <p:spPr>
          <a:xfrm>
            <a:off x="0" y="0"/>
            <a:ext cx="9144000" cy="1600200"/>
          </a:xfrm>
          <a:prstGeom prst="rect">
            <a:avLst/>
          </a:prstGeom>
          <a:solidFill>
            <a:srgbClr val="3D7E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27" name="Title Placeholder 1">
            <a:extLst>
              <a:ext uri="{FF2B5EF4-FFF2-40B4-BE49-F238E27FC236}">
                <a16:creationId xmlns:a16="http://schemas.microsoft.com/office/drawing/2014/main" id="{5EE47E46-CFE5-4298-B1CA-DF11AEA8DAF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39632FA8-EAA6-448F-B80D-068D19D37C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DDF203-B107-4DE9-B540-B30271BF1E3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mn-cs"/>
              </a:defRPr>
            </a:lvl1pPr>
          </a:lstStyle>
          <a:p>
            <a:pPr>
              <a:defRPr/>
            </a:pPr>
            <a:fld id="{03B8D9F6-B774-4EF0-ACA6-323D1AC93D3B}" type="datetime1">
              <a:rPr lang="en-US"/>
              <a:pPr>
                <a:defRPr/>
              </a:pPr>
              <a:t>9/29/2021</a:t>
            </a:fld>
            <a:endParaRPr lang="en-US"/>
          </a:p>
        </p:txBody>
      </p:sp>
      <p:sp>
        <p:nvSpPr>
          <p:cNvPr id="5" name="Footer Placeholder 4">
            <a:extLst>
              <a:ext uri="{FF2B5EF4-FFF2-40B4-BE49-F238E27FC236}">
                <a16:creationId xmlns:a16="http://schemas.microsoft.com/office/drawing/2014/main" id="{844B1E83-2E83-44CE-9555-CA98DEC6D56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B2D15EC-ACA8-4B70-9919-BF454D3FCE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A72CDF-34A5-4434-8DF1-61F3B0FA8044}" type="slidenum">
              <a:rPr lang="en-US" altLang="en-US"/>
              <a:pPr/>
              <a:t>‹#›</a:t>
            </a:fld>
            <a:endParaRPr lang="en-US" altLang="en-US"/>
          </a:p>
        </p:txBody>
      </p:sp>
      <p:pic>
        <p:nvPicPr>
          <p:cNvPr id="1032" name="Picture 8" descr="PN_OneLine_color.png">
            <a:extLst>
              <a:ext uri="{FF2B5EF4-FFF2-40B4-BE49-F238E27FC236}">
                <a16:creationId xmlns:a16="http://schemas.microsoft.com/office/drawing/2014/main" id="{B5A6B0DB-3484-44AA-B597-0B368F679E9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61225" y="6186488"/>
            <a:ext cx="14287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Lst>
  <p:hf sldNum="0" hdr="0" ftr="0" dt="0"/>
  <p:txStyles>
    <p:titleStyle>
      <a:lvl1pPr algn="l" defTabSz="457200" rtl="0" eaLnBrk="1" fontAlgn="base" hangingPunct="1">
        <a:spcBef>
          <a:spcPct val="0"/>
        </a:spcBef>
        <a:spcAft>
          <a:spcPct val="0"/>
        </a:spcAft>
        <a:defRPr sz="4400" kern="1200">
          <a:solidFill>
            <a:schemeClr val="bg1"/>
          </a:solidFill>
          <a:latin typeface="+mj-lt"/>
          <a:ea typeface="MS PGothic" pitchFamily="34" charset="-128"/>
          <a:cs typeface="ＭＳ Ｐゴシック" charset="0"/>
        </a:defRPr>
      </a:lvl1pPr>
      <a:lvl2pPr algn="l" defTabSz="457200" rtl="0" eaLnBrk="1" fontAlgn="base" hangingPunct="1">
        <a:spcBef>
          <a:spcPct val="0"/>
        </a:spcBef>
        <a:spcAft>
          <a:spcPct val="0"/>
        </a:spcAft>
        <a:defRPr sz="4400">
          <a:solidFill>
            <a:schemeClr val="bg1"/>
          </a:solidFill>
          <a:latin typeface="Calibri" charset="0"/>
          <a:ea typeface="MS PGothic" pitchFamily="34" charset="-128"/>
          <a:cs typeface="ＭＳ Ｐゴシック" charset="0"/>
        </a:defRPr>
      </a:lvl2pPr>
      <a:lvl3pPr algn="l" defTabSz="457200" rtl="0" eaLnBrk="1" fontAlgn="base" hangingPunct="1">
        <a:spcBef>
          <a:spcPct val="0"/>
        </a:spcBef>
        <a:spcAft>
          <a:spcPct val="0"/>
        </a:spcAft>
        <a:defRPr sz="4400">
          <a:solidFill>
            <a:schemeClr val="bg1"/>
          </a:solidFill>
          <a:latin typeface="Calibri" charset="0"/>
          <a:ea typeface="MS PGothic" pitchFamily="34" charset="-128"/>
          <a:cs typeface="ＭＳ Ｐゴシック" charset="0"/>
        </a:defRPr>
      </a:lvl3pPr>
      <a:lvl4pPr algn="l" defTabSz="457200" rtl="0" eaLnBrk="1" fontAlgn="base" hangingPunct="1">
        <a:spcBef>
          <a:spcPct val="0"/>
        </a:spcBef>
        <a:spcAft>
          <a:spcPct val="0"/>
        </a:spcAft>
        <a:defRPr sz="4400">
          <a:solidFill>
            <a:schemeClr val="bg1"/>
          </a:solidFill>
          <a:latin typeface="Calibri" charset="0"/>
          <a:ea typeface="MS PGothic" pitchFamily="34" charset="-128"/>
          <a:cs typeface="ＭＳ Ｐゴシック" charset="0"/>
        </a:defRPr>
      </a:lvl4pPr>
      <a:lvl5pPr algn="l" defTabSz="457200" rtl="0" eaLnBrk="1" fontAlgn="base" hangingPunct="1">
        <a:spcBef>
          <a:spcPct val="0"/>
        </a:spcBef>
        <a:spcAft>
          <a:spcPct val="0"/>
        </a:spcAft>
        <a:defRPr sz="4400">
          <a:solidFill>
            <a:schemeClr val="bg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ourses.lumenlearning.com/wmopen-mathforliberalarts/chapter/putting-it-together-collecting-data/" TargetMode="External"/><Relationship Id="rId5" Type="http://schemas.openxmlformats.org/officeDocument/2006/relationships/image" Target="../media/image5.png"/><Relationship Id="rId4" Type="http://schemas.openxmlformats.org/officeDocument/2006/relationships/hyperlink" Target="https://pixabay.com/en/runner-olympic-competitor-sprinting-3048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F2710-9D4E-41D5-9B28-A4FC771E1CBA}"/>
              </a:ext>
            </a:extLst>
          </p:cNvPr>
          <p:cNvSpPr>
            <a:spLocks noGrp="1"/>
          </p:cNvSpPr>
          <p:nvPr>
            <p:ph type="ctrTitle"/>
          </p:nvPr>
        </p:nvSpPr>
        <p:spPr>
          <a:xfrm>
            <a:off x="1529556" y="2800917"/>
            <a:ext cx="5634724" cy="1256165"/>
          </a:xfrm>
        </p:spPr>
        <p:txBody>
          <a:bodyPr/>
          <a:lstStyle/>
          <a:p>
            <a:pPr>
              <a:defRPr/>
            </a:pPr>
            <a:r>
              <a:rPr lang="en-US" sz="4400" dirty="0"/>
              <a:t> </a:t>
            </a:r>
            <a:r>
              <a:rPr lang="en-US" sz="4800" dirty="0"/>
              <a:t>RN STAT </a:t>
            </a:r>
            <a:r>
              <a:rPr lang="en-US" sz="4800"/>
              <a:t>(Pilot)</a:t>
            </a:r>
            <a:endParaRPr lang="en-US" sz="4400" dirty="0"/>
          </a:p>
        </p:txBody>
      </p:sp>
      <p:sp>
        <p:nvSpPr>
          <p:cNvPr id="5" name="Subtitle 2">
            <a:extLst>
              <a:ext uri="{FF2B5EF4-FFF2-40B4-BE49-F238E27FC236}">
                <a16:creationId xmlns:a16="http://schemas.microsoft.com/office/drawing/2014/main" id="{1698CDF9-424C-4AF8-8660-B319B7084C32}"/>
              </a:ext>
            </a:extLst>
          </p:cNvPr>
          <p:cNvSpPr>
            <a:spLocks noGrp="1"/>
          </p:cNvSpPr>
          <p:nvPr>
            <p:ph type="subTitle" idx="1"/>
          </p:nvPr>
        </p:nvSpPr>
        <p:spPr>
          <a:xfrm>
            <a:off x="1529556" y="5090676"/>
            <a:ext cx="6084888" cy="738188"/>
          </a:xfrm>
        </p:spPr>
        <p:txBody>
          <a:bodyPr/>
          <a:lstStyle/>
          <a:p>
            <a:pPr>
              <a:defRPr/>
            </a:pPr>
            <a:r>
              <a:rPr lang="en-US" dirty="0"/>
              <a:t>Park Nicollet Urgent Care Sites Only</a:t>
            </a:r>
          </a:p>
          <a:p>
            <a:pPr eaLnBrk="1" hangingPunct="1">
              <a:defRPr/>
            </a:pPr>
            <a:endParaRPr lang="en-US" dirty="0"/>
          </a:p>
        </p:txBody>
      </p:sp>
      <p:sp>
        <p:nvSpPr>
          <p:cNvPr id="2" name="TextBox 1">
            <a:extLst>
              <a:ext uri="{FF2B5EF4-FFF2-40B4-BE49-F238E27FC236}">
                <a16:creationId xmlns:a16="http://schemas.microsoft.com/office/drawing/2014/main" id="{914F323E-495B-4B92-9F3C-D3708CCCDE1F}"/>
              </a:ext>
            </a:extLst>
          </p:cNvPr>
          <p:cNvSpPr txBox="1"/>
          <p:nvPr/>
        </p:nvSpPr>
        <p:spPr>
          <a:xfrm>
            <a:off x="3241558" y="4045503"/>
            <a:ext cx="2660883" cy="830997"/>
          </a:xfrm>
          <a:prstGeom prst="rect">
            <a:avLst/>
          </a:prstGeom>
          <a:noFill/>
        </p:spPr>
        <p:txBody>
          <a:bodyPr wrap="square" rtlCol="0">
            <a:spAutoFit/>
          </a:bodyPr>
          <a:lstStyle/>
          <a:p>
            <a:pPr algn="ctr"/>
            <a:r>
              <a:rPr lang="en-US" sz="2400" i="1" dirty="0"/>
              <a:t>Lab Response for Syncopal Episodes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9FF3A3A-1620-4FC1-955B-9D8EFE4A0C35}"/>
              </a:ext>
            </a:extLst>
          </p:cNvPr>
          <p:cNvSpPr>
            <a:spLocks noGrp="1"/>
          </p:cNvSpPr>
          <p:nvPr>
            <p:ph type="title"/>
          </p:nvPr>
        </p:nvSpPr>
        <p:spPr>
          <a:xfrm>
            <a:off x="457200" y="530578"/>
            <a:ext cx="8133644" cy="4041422"/>
          </a:xfrm>
        </p:spPr>
        <p:txBody>
          <a:bodyPr/>
          <a:lstStyle/>
          <a:p>
            <a:pPr eaLnBrk="1" hangingPunct="1"/>
            <a:r>
              <a:rPr lang="en-US" altLang="en-US" sz="2800" dirty="0"/>
              <a:t>Go live: October 6</a:t>
            </a:r>
            <a:br>
              <a:rPr lang="en-US" altLang="en-US" sz="2800" dirty="0"/>
            </a:br>
            <a:br>
              <a:rPr lang="en-US" altLang="en-US" sz="2800" dirty="0"/>
            </a:br>
            <a:r>
              <a:rPr lang="en-US" altLang="en-US" sz="2800" dirty="0"/>
              <a:t>Educate/train team members on new process prior to go live.</a:t>
            </a:r>
            <a:br>
              <a:rPr lang="en-US" altLang="en-US" sz="2800" dirty="0"/>
            </a:br>
            <a:br>
              <a:rPr lang="en-US" altLang="en-US" sz="2800" dirty="0"/>
            </a:br>
            <a:r>
              <a:rPr lang="en-US" altLang="en-US" sz="2800" dirty="0"/>
              <a:t>Find location to store the </a:t>
            </a:r>
            <a:r>
              <a:rPr lang="en-US" altLang="en-US" sz="2800" dirty="0" err="1"/>
              <a:t>RNStat</a:t>
            </a:r>
            <a:r>
              <a:rPr lang="en-US" altLang="en-US" sz="2800" dirty="0"/>
              <a:t> Lab Kit.</a:t>
            </a:r>
            <a:br>
              <a:rPr lang="en-US" altLang="en-US" sz="2800" dirty="0"/>
            </a:br>
            <a:br>
              <a:rPr lang="en-US" altLang="en-US" sz="2800" dirty="0"/>
            </a:br>
            <a:r>
              <a:rPr lang="en-US" altLang="en-US" sz="2800" dirty="0"/>
              <a:t>Ensure all team members know how to override barcode scanning on the Nova Meter.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EA6F699-7980-449B-B411-99248B8BA3E2}"/>
              </a:ext>
            </a:extLst>
          </p:cNvPr>
          <p:cNvSpPr>
            <a:spLocks noGrp="1"/>
          </p:cNvSpPr>
          <p:nvPr>
            <p:ph type="title"/>
          </p:nvPr>
        </p:nvSpPr>
        <p:spPr/>
        <p:txBody>
          <a:bodyPr>
            <a:normAutofit fontScale="90000"/>
          </a:bodyPr>
          <a:lstStyle/>
          <a:p>
            <a:pPr eaLnBrk="1" hangingPunct="1"/>
            <a:r>
              <a:rPr lang="en-US" altLang="en-US" dirty="0"/>
              <a:t>What: RN STAT for</a:t>
            </a:r>
            <a:br>
              <a:rPr lang="en-US" altLang="en-US" dirty="0"/>
            </a:br>
            <a:r>
              <a:rPr lang="en-US" altLang="en-US" sz="3600" dirty="0"/>
              <a:t>emergent lab response (syncopal events only)</a:t>
            </a:r>
            <a:endParaRPr lang="en-US" altLang="en-US" dirty="0"/>
          </a:p>
        </p:txBody>
      </p:sp>
      <p:sp>
        <p:nvSpPr>
          <p:cNvPr id="16387" name="Content Placeholder 2">
            <a:extLst>
              <a:ext uri="{FF2B5EF4-FFF2-40B4-BE49-F238E27FC236}">
                <a16:creationId xmlns:a16="http://schemas.microsoft.com/office/drawing/2014/main" id="{8B35D2A7-862D-4C2F-ACDE-9952769B519A}"/>
              </a:ext>
            </a:extLst>
          </p:cNvPr>
          <p:cNvSpPr>
            <a:spLocks noGrp="1"/>
          </p:cNvSpPr>
          <p:nvPr>
            <p:ph idx="1"/>
          </p:nvPr>
        </p:nvSpPr>
        <p:spPr>
          <a:xfrm>
            <a:off x="457200" y="1818527"/>
            <a:ext cx="8229600" cy="4197264"/>
          </a:xfrm>
        </p:spPr>
        <p:txBody>
          <a:bodyPr/>
          <a:lstStyle/>
          <a:p>
            <a:pPr>
              <a:lnSpc>
                <a:spcPct val="150000"/>
              </a:lnSpc>
            </a:pPr>
            <a:r>
              <a:rPr lang="en-US" sz="2000" b="1" dirty="0"/>
              <a:t>Park Nicollet Urgent Care sites will pilot a new RN STAT response for syncopal events (</a:t>
            </a:r>
            <a:r>
              <a:rPr lang="en-US" sz="2000" b="1" i="1" dirty="0"/>
              <a:t>fainting</a:t>
            </a:r>
            <a:r>
              <a:rPr lang="en-US" sz="2000" b="1" dirty="0"/>
              <a:t>) in lab starting October 6</a:t>
            </a:r>
            <a:r>
              <a:rPr lang="en-US" sz="2000" b="1" baseline="30000" dirty="0"/>
              <a:t>th</a:t>
            </a:r>
            <a:r>
              <a:rPr lang="en-US" sz="2000" b="1" dirty="0"/>
              <a:t>, 2021</a:t>
            </a:r>
            <a:endParaRPr lang="en-US" sz="1800" b="1" dirty="0"/>
          </a:p>
          <a:p>
            <a:pPr>
              <a:lnSpc>
                <a:spcPct val="150000"/>
              </a:lnSpc>
            </a:pPr>
            <a:r>
              <a:rPr lang="en-US" altLang="en-US" sz="1800" dirty="0"/>
              <a:t>1 Urgent Care RN will be assigned to respond to RN STAT calls in lab at PN UC locations ONLY. Brookdale, Burnsville, Chanhassen, Plymouth, Maple Grove, St. Louis Park </a:t>
            </a:r>
            <a:r>
              <a:rPr lang="en-US" altLang="en-US" sz="1800" u="sng" dirty="0"/>
              <a:t>(Carlson and Lakeville- temporarily closed- will remain code blue response)</a:t>
            </a:r>
            <a:r>
              <a:rPr lang="en-US" altLang="en-US" sz="1800" dirty="0"/>
              <a:t> </a:t>
            </a:r>
          </a:p>
          <a:p>
            <a:pPr>
              <a:lnSpc>
                <a:spcPct val="150000"/>
              </a:lnSpc>
            </a:pPr>
            <a:r>
              <a:rPr lang="en-US" altLang="en-US" sz="1800" dirty="0"/>
              <a:t>The RN will provide prompt clinical assessment for a patient, visitor or staff who has fainted and is </a:t>
            </a:r>
            <a:r>
              <a:rPr lang="en-US" altLang="en-US" sz="1800" u="sng" dirty="0"/>
              <a:t>not</a:t>
            </a:r>
            <a:r>
              <a:rPr lang="en-US" altLang="en-US" sz="1800" dirty="0"/>
              <a:t> rapidly decompensating </a:t>
            </a:r>
          </a:p>
          <a:p>
            <a:pPr>
              <a:lnSpc>
                <a:spcPct val="150000"/>
              </a:lnSpc>
            </a:pPr>
            <a:r>
              <a:rPr lang="en-US" altLang="en-US" sz="1800" dirty="0"/>
              <a:t>RN STAT response to lab utilizes scope of practice, certified skills, triage protocols, standing orders and designated equipment to provide assessment and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B7FC2E3-433D-4669-B85C-BD7E4050AE6B}"/>
              </a:ext>
            </a:extLst>
          </p:cNvPr>
          <p:cNvSpPr>
            <a:spLocks noGrp="1"/>
          </p:cNvSpPr>
          <p:nvPr>
            <p:ph type="title"/>
          </p:nvPr>
        </p:nvSpPr>
        <p:spPr>
          <a:xfrm>
            <a:off x="457200" y="274638"/>
            <a:ext cx="7932738" cy="1143000"/>
          </a:xfrm>
        </p:spPr>
        <p:txBody>
          <a:bodyPr/>
          <a:lstStyle/>
          <a:p>
            <a:pPr eaLnBrk="1" hangingPunct="1"/>
            <a:r>
              <a:rPr lang="en-US" altLang="en-US" dirty="0"/>
              <a:t>Why start RN STAT calls for Lab?</a:t>
            </a:r>
          </a:p>
        </p:txBody>
      </p:sp>
      <p:graphicFrame>
        <p:nvGraphicFramePr>
          <p:cNvPr id="5" name="Chart 4">
            <a:extLst>
              <a:ext uri="{FF2B5EF4-FFF2-40B4-BE49-F238E27FC236}">
                <a16:creationId xmlns:a16="http://schemas.microsoft.com/office/drawing/2014/main" id="{DFC082DF-85E0-426E-A9CC-DA16555F19E8}"/>
              </a:ext>
            </a:extLst>
          </p:cNvPr>
          <p:cNvGraphicFramePr/>
          <p:nvPr>
            <p:extLst>
              <p:ext uri="{D42A27DB-BD31-4B8C-83A1-F6EECF244321}">
                <p14:modId xmlns:p14="http://schemas.microsoft.com/office/powerpoint/2010/main" val="2910828789"/>
              </p:ext>
            </p:extLst>
          </p:nvPr>
        </p:nvGraphicFramePr>
        <p:xfrm>
          <a:off x="1224792" y="1686188"/>
          <a:ext cx="7038363" cy="47817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2C9E406-6532-48B6-A4C4-A6378F46182B}"/>
              </a:ext>
            </a:extLst>
          </p:cNvPr>
          <p:cNvSpPr txBox="1"/>
          <p:nvPr/>
        </p:nvSpPr>
        <p:spPr>
          <a:xfrm>
            <a:off x="5494791" y="2919369"/>
            <a:ext cx="2567029" cy="2031325"/>
          </a:xfrm>
          <a:prstGeom prst="rect">
            <a:avLst/>
          </a:prstGeom>
          <a:noFill/>
        </p:spPr>
        <p:txBody>
          <a:bodyPr wrap="square" rtlCol="0">
            <a:spAutoFit/>
          </a:bodyPr>
          <a:lstStyle/>
          <a:p>
            <a:r>
              <a:rPr lang="en-US" u="sng" dirty="0"/>
              <a:t>Syncopal Events in 2020: </a:t>
            </a:r>
            <a:r>
              <a:rPr lang="en-US" dirty="0"/>
              <a:t>59%, 36% happened in 			LAB</a:t>
            </a:r>
          </a:p>
          <a:p>
            <a:endParaRPr lang="en-US" dirty="0"/>
          </a:p>
          <a:p>
            <a:r>
              <a:rPr lang="en-US" u="sng" dirty="0"/>
              <a:t>Quarter 2 of 2021: </a:t>
            </a:r>
          </a:p>
          <a:p>
            <a:r>
              <a:rPr lang="en-US" dirty="0"/>
              <a:t>52%, 26% happened in 			LAB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BD94D9-685F-45C2-A6C2-1976C84C27D3}"/>
              </a:ext>
            </a:extLst>
          </p:cNvPr>
          <p:cNvSpPr>
            <a:spLocks noGrp="1"/>
          </p:cNvSpPr>
          <p:nvPr>
            <p:ph type="title"/>
          </p:nvPr>
        </p:nvSpPr>
        <p:spPr>
          <a:xfrm>
            <a:off x="457200" y="274638"/>
            <a:ext cx="8229600" cy="1143000"/>
          </a:xfrm>
        </p:spPr>
        <p:txBody>
          <a:bodyPr/>
          <a:lstStyle/>
          <a:p>
            <a:r>
              <a:rPr lang="en-US" dirty="0"/>
              <a:t>Why do RN STAT instead of Code Blue in Lab?</a:t>
            </a:r>
          </a:p>
        </p:txBody>
      </p:sp>
      <p:pic>
        <p:nvPicPr>
          <p:cNvPr id="4" name="Picture 3">
            <a:extLst>
              <a:ext uri="{FF2B5EF4-FFF2-40B4-BE49-F238E27FC236}">
                <a16:creationId xmlns:a16="http://schemas.microsoft.com/office/drawing/2014/main" id="{0CE31A5A-3AE1-4D47-BA9A-E22C48C57414}"/>
              </a:ext>
            </a:extLst>
          </p:cNvPr>
          <p:cNvPicPr>
            <a:picLocks noChangeAspect="1"/>
          </p:cNvPicPr>
          <p:nvPr/>
        </p:nvPicPr>
        <p:blipFill>
          <a:blip r:embed="rId2"/>
          <a:stretch>
            <a:fillRect/>
          </a:stretch>
        </p:blipFill>
        <p:spPr>
          <a:xfrm>
            <a:off x="955785" y="2417732"/>
            <a:ext cx="2844406" cy="2632136"/>
          </a:xfrm>
          <a:prstGeom prst="rect">
            <a:avLst/>
          </a:prstGeom>
          <a:noFill/>
        </p:spPr>
      </p:pic>
      <p:sp>
        <p:nvSpPr>
          <p:cNvPr id="3" name="Rectangle 2">
            <a:extLst>
              <a:ext uri="{FF2B5EF4-FFF2-40B4-BE49-F238E27FC236}">
                <a16:creationId xmlns:a16="http://schemas.microsoft.com/office/drawing/2014/main" id="{E37B1DDE-E9FE-4A14-B1EE-29524E6BB541}"/>
              </a:ext>
            </a:extLst>
          </p:cNvPr>
          <p:cNvSpPr/>
          <p:nvPr/>
        </p:nvSpPr>
        <p:spPr bwMode="auto">
          <a:xfrm>
            <a:off x="4743449" y="1623317"/>
            <a:ext cx="4224087" cy="4954271"/>
          </a:xfrm>
          <a:prstGeom prst="rect">
            <a:avLst/>
          </a:prstGeom>
          <a:noFill/>
          <a:ln>
            <a:noFill/>
          </a:ln>
        </p:spPr>
        <p:txBody>
          <a:bodyPr vert="horz" wrap="square" lIns="91440" tIns="45720" rIns="91440" bIns="45720" numCol="1" anchor="t" anchorCtr="0" compatLnSpc="1">
            <a:prstTxWarp prst="textNoShape">
              <a:avLst/>
            </a:prstTxWarp>
            <a:normAutofit fontScale="92500"/>
          </a:bodyPr>
          <a:lstStyle/>
          <a:p>
            <a:pPr marL="342900" indent="-342900" eaLnBrk="1" hangingPunct="1">
              <a:lnSpc>
                <a:spcPct val="90000"/>
              </a:lnSpc>
              <a:spcBef>
                <a:spcPct val="20000"/>
              </a:spcBef>
              <a:buFont typeface="Arial" panose="020B0604020202020204" pitchFamily="34" charset="0"/>
              <a:buChar char="•"/>
            </a:pPr>
            <a:r>
              <a:rPr lang="en-US" sz="2200" dirty="0">
                <a:latin typeface="+mn-lt"/>
              </a:rPr>
              <a:t>Staffing- Each code blue called in the lab pulls one UC clinician and 2 RNs from the urgent care setting  and away from patient care along with a Clinic Leader and a PC RN.</a:t>
            </a:r>
          </a:p>
          <a:p>
            <a:pPr marL="342900" indent="-342900" eaLnBrk="1" hangingPunct="1">
              <a:lnSpc>
                <a:spcPct val="90000"/>
              </a:lnSpc>
              <a:spcBef>
                <a:spcPct val="20000"/>
              </a:spcBef>
              <a:buFont typeface="Arial" panose="020B0604020202020204" pitchFamily="34" charset="0"/>
              <a:buChar char="•"/>
            </a:pPr>
            <a:r>
              <a:rPr lang="en-US" sz="2200" dirty="0">
                <a:latin typeface="+mn-lt"/>
              </a:rPr>
              <a:t>Continued support from a Clinic Leader and  RN Supervisor or Staff RN along with UC RN and Lab Staff would be sufficient for the needs</a:t>
            </a:r>
          </a:p>
          <a:p>
            <a:pPr marL="342900" indent="-342900" eaLnBrk="1" hangingPunct="1">
              <a:lnSpc>
                <a:spcPct val="90000"/>
              </a:lnSpc>
              <a:spcBef>
                <a:spcPct val="20000"/>
              </a:spcBef>
              <a:buFont typeface="Arial" panose="020B0604020202020204" pitchFamily="34" charset="0"/>
              <a:buChar char="•"/>
            </a:pPr>
            <a:r>
              <a:rPr lang="en-US" sz="2200" dirty="0">
                <a:latin typeface="+mn-lt"/>
              </a:rPr>
              <a:t>Rare to have a full code blue in lab </a:t>
            </a:r>
          </a:p>
          <a:p>
            <a:pPr marL="342900" indent="-342900" eaLnBrk="1" hangingPunct="1">
              <a:lnSpc>
                <a:spcPct val="90000"/>
              </a:lnSpc>
              <a:spcBef>
                <a:spcPct val="20000"/>
              </a:spcBef>
              <a:buFont typeface="Arial" panose="020B0604020202020204" pitchFamily="34" charset="0"/>
              <a:buChar char="•"/>
            </a:pPr>
            <a:r>
              <a:rPr lang="en-US" sz="2200" dirty="0">
                <a:latin typeface="+mn-lt"/>
              </a:rPr>
              <a:t>Patients were typically dispositioned to home, on to clinic appointment or, urgent care </a:t>
            </a:r>
          </a:p>
          <a:p>
            <a:pPr marL="342900" indent="-342900" eaLnBrk="1" hangingPunct="1">
              <a:lnSpc>
                <a:spcPct val="90000"/>
              </a:lnSpc>
              <a:spcBef>
                <a:spcPct val="20000"/>
              </a:spcBef>
              <a:buFont typeface="Arial" panose="020B0604020202020204" pitchFamily="34" charset="0"/>
              <a:buChar char="•"/>
            </a:pPr>
            <a:r>
              <a:rPr lang="en-US" sz="2200" dirty="0">
                <a:latin typeface="+mn-lt"/>
              </a:rPr>
              <a:t>Lab is trained to provide initial interventions for someone who has fainted</a:t>
            </a:r>
          </a:p>
        </p:txBody>
      </p:sp>
    </p:spTree>
    <p:extLst>
      <p:ext uri="{BB962C8B-B14F-4D97-AF65-F5344CB8AC3E}">
        <p14:creationId xmlns:p14="http://schemas.microsoft.com/office/powerpoint/2010/main" val="418354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6BE5-1A3E-4F13-85E2-C49D89A1190A}"/>
              </a:ext>
            </a:extLst>
          </p:cNvPr>
          <p:cNvSpPr>
            <a:spLocks noGrp="1"/>
          </p:cNvSpPr>
          <p:nvPr>
            <p:ph type="title"/>
          </p:nvPr>
        </p:nvSpPr>
        <p:spPr/>
        <p:txBody>
          <a:bodyPr>
            <a:normAutofit fontScale="90000"/>
          </a:bodyPr>
          <a:lstStyle/>
          <a:p>
            <a:r>
              <a:rPr lang="en-US" sz="3600" dirty="0"/>
              <a:t>Criteria for lab calling RN STAT vs Code Blue</a:t>
            </a:r>
          </a:p>
        </p:txBody>
      </p:sp>
      <p:graphicFrame>
        <p:nvGraphicFramePr>
          <p:cNvPr id="4" name="Table 3">
            <a:extLst>
              <a:ext uri="{FF2B5EF4-FFF2-40B4-BE49-F238E27FC236}">
                <a16:creationId xmlns:a16="http://schemas.microsoft.com/office/drawing/2014/main" id="{65F3D812-2F81-441F-8D17-DE300684A4DB}"/>
              </a:ext>
            </a:extLst>
          </p:cNvPr>
          <p:cNvGraphicFramePr>
            <a:graphicFrameLocks noGrp="1"/>
          </p:cNvGraphicFramePr>
          <p:nvPr>
            <p:extLst>
              <p:ext uri="{D42A27DB-BD31-4B8C-83A1-F6EECF244321}">
                <p14:modId xmlns:p14="http://schemas.microsoft.com/office/powerpoint/2010/main" val="3605566786"/>
              </p:ext>
            </p:extLst>
          </p:nvPr>
        </p:nvGraphicFramePr>
        <p:xfrm>
          <a:off x="370490" y="1754720"/>
          <a:ext cx="8403020" cy="4046594"/>
        </p:xfrm>
        <a:graphic>
          <a:graphicData uri="http://schemas.openxmlformats.org/drawingml/2006/table">
            <a:tbl>
              <a:tblPr firstRow="1" firstCol="1" bandRow="1">
                <a:tableStyleId>{21E4AEA4-8DFA-4A89-87EB-49C32662AFE0}</a:tableStyleId>
              </a:tblPr>
              <a:tblGrid>
                <a:gridCol w="4471332">
                  <a:extLst>
                    <a:ext uri="{9D8B030D-6E8A-4147-A177-3AD203B41FA5}">
                      <a16:colId xmlns:a16="http://schemas.microsoft.com/office/drawing/2014/main" val="2864810239"/>
                    </a:ext>
                  </a:extLst>
                </a:gridCol>
                <a:gridCol w="3931688">
                  <a:extLst>
                    <a:ext uri="{9D8B030D-6E8A-4147-A177-3AD203B41FA5}">
                      <a16:colId xmlns:a16="http://schemas.microsoft.com/office/drawing/2014/main" val="2571768997"/>
                    </a:ext>
                  </a:extLst>
                </a:gridCol>
              </a:tblGrid>
              <a:tr h="539892">
                <a:tc>
                  <a:txBody>
                    <a:bodyPr/>
                    <a:lstStyle/>
                    <a:p>
                      <a:r>
                        <a:rPr lang="en-US" sz="2000" dirty="0">
                          <a:effectLst/>
                        </a:rPr>
                        <a:t>RN STAT  </a:t>
                      </a:r>
                      <a:r>
                        <a:rPr lang="en-US" sz="1600" b="1" i="1" kern="1200" dirty="0">
                          <a:solidFill>
                            <a:schemeClr val="lt1"/>
                          </a:solidFill>
                          <a:effectLst/>
                          <a:latin typeface="+mn-lt"/>
                          <a:ea typeface="+mn-ea"/>
                          <a:cs typeface="+mn-cs"/>
                        </a:rPr>
                        <a:t>available during Urgent Care hours: </a:t>
                      </a:r>
                      <a:endParaRPr lang="en-US" sz="1600" b="1" kern="1200" dirty="0">
                        <a:solidFill>
                          <a:schemeClr val="lt1"/>
                        </a:solidFill>
                        <a:effectLst/>
                        <a:latin typeface="+mn-lt"/>
                        <a:ea typeface="+mn-ea"/>
                        <a:cs typeface="+mn-cs"/>
                      </a:endParaRPr>
                    </a:p>
                    <a:p>
                      <a:r>
                        <a:rPr lang="en-US" sz="1600" b="1" i="1" kern="1200" dirty="0">
                          <a:solidFill>
                            <a:schemeClr val="lt1"/>
                          </a:solidFill>
                          <a:effectLst/>
                          <a:latin typeface="+mn-lt"/>
                          <a:ea typeface="+mn-ea"/>
                          <a:cs typeface="+mn-cs"/>
                        </a:rPr>
                        <a:t>M-F 8am-8pm and Sat &amp; Sun 8am-5pm</a:t>
                      </a:r>
                      <a:endParaRPr lang="en-US" sz="1600" dirty="0">
                        <a:effectLst/>
                      </a:endParaRPr>
                    </a:p>
                  </a:txBody>
                  <a:tcPr marL="68580" marR="68580" marT="0" marB="0"/>
                </a:tc>
                <a:tc>
                  <a:txBody>
                    <a:bodyPr/>
                    <a:lstStyle/>
                    <a:p>
                      <a:pPr marL="0" marR="0">
                        <a:spcBef>
                          <a:spcPts val="0"/>
                        </a:spcBef>
                        <a:spcAft>
                          <a:spcPts val="0"/>
                        </a:spcAft>
                      </a:pPr>
                      <a:r>
                        <a:rPr lang="en-US" sz="2000" dirty="0">
                          <a:effectLst/>
                        </a:rPr>
                        <a:t>Code Blue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6146112"/>
                  </a:ext>
                </a:extLst>
              </a:tr>
              <a:tr h="1851858">
                <a:tc>
                  <a:txBody>
                    <a:bodyPr/>
                    <a:lstStyle/>
                    <a:p>
                      <a:pPr marL="457200" marR="0" lvl="0" indent="-457200">
                        <a:spcBef>
                          <a:spcPts val="0"/>
                        </a:spcBef>
                        <a:spcAft>
                          <a:spcPts val="0"/>
                        </a:spcAft>
                        <a:buFont typeface="Arial" panose="020B0604020202020204" pitchFamily="34" charset="0"/>
                        <a:buChar char="•"/>
                      </a:pPr>
                      <a:r>
                        <a:rPr lang="en-US" sz="2800" b="0" dirty="0">
                          <a:effectLst/>
                        </a:rPr>
                        <a:t>Syncopal event (patient has fainted)</a:t>
                      </a:r>
                      <a:endParaRPr lang="en-US" sz="1800" b="0" dirty="0">
                        <a:effectLst/>
                      </a:endParaRPr>
                    </a:p>
                    <a:p>
                      <a:pPr marL="91440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Patient</a:t>
                      </a:r>
                      <a:r>
                        <a:rPr lang="en-US" sz="1200" u="sng" dirty="0">
                          <a:effectLst/>
                        </a:rPr>
                        <a:t> unable</a:t>
                      </a:r>
                      <a:r>
                        <a:rPr lang="en-US" sz="1200" dirty="0">
                          <a:effectLst/>
                        </a:rPr>
                        <a:t> to communicate</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Change of consciousness</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Seizure</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Hypoglycemia</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Severe tachycardia or severe bradycardia</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Cardiac symptoms, diaphoresis</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Shortness of breath</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Cardiac symptoms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6349927"/>
                  </a:ext>
                </a:extLst>
              </a:tr>
              <a:tr h="411524">
                <a:tc>
                  <a:txBody>
                    <a:bodyPr/>
                    <a:lstStyle/>
                    <a:p>
                      <a:pPr marL="914400" marR="0">
                        <a:spcBef>
                          <a:spcPts val="0"/>
                        </a:spcBef>
                        <a:spcAft>
                          <a:spcPts val="0"/>
                        </a:spcAft>
                      </a:pPr>
                      <a:r>
                        <a:rPr lang="en-US" sz="12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200" dirty="0">
                          <a:effectLst/>
                        </a:rPr>
                        <a:t>Anaphylaxis</a:t>
                      </a:r>
                      <a:endParaRPr lang="en-US" sz="1000" dirty="0">
                        <a:effectLst/>
                      </a:endParaRPr>
                    </a:p>
                    <a:p>
                      <a:pPr marL="742950" marR="0" lvl="1" indent="-285750">
                        <a:spcBef>
                          <a:spcPts val="0"/>
                        </a:spcBef>
                        <a:spcAft>
                          <a:spcPts val="0"/>
                        </a:spcAft>
                        <a:buFont typeface="Courier New" panose="02070309020205020404" pitchFamily="49" charset="0"/>
                        <a:buChar char="o"/>
                      </a:pPr>
                      <a:r>
                        <a:rPr lang="en-US" sz="1200" dirty="0">
                          <a:effectLst/>
                        </a:rPr>
                        <a:t>Difficulty breathing</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3288053"/>
                  </a:ext>
                </a:extLst>
              </a:tr>
              <a:tr h="617286">
                <a:tc>
                  <a:txBody>
                    <a:bodyPr/>
                    <a:lstStyle/>
                    <a:p>
                      <a:pPr marL="457200" marR="0">
                        <a:spcBef>
                          <a:spcPts val="0"/>
                        </a:spcBef>
                        <a:spcAft>
                          <a:spcPts val="0"/>
                        </a:spcAft>
                      </a:pPr>
                      <a:r>
                        <a:rPr lang="en-US" sz="12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200" dirty="0">
                          <a:effectLst/>
                        </a:rPr>
                        <a:t>Patient in CT/MRI, including possible allergic reaction</a:t>
                      </a:r>
                      <a:endParaRPr lang="en-US" sz="1000" dirty="0">
                        <a:effectLst/>
                      </a:endParaRPr>
                    </a:p>
                    <a:p>
                      <a:pPr marL="45720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4283502"/>
                  </a:ext>
                </a:extLst>
              </a:tr>
              <a:tr h="617286">
                <a:tc>
                  <a:txBody>
                    <a:bodyPr/>
                    <a:lstStyle/>
                    <a:p>
                      <a:pPr marL="45720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200" dirty="0">
                          <a:effectLst/>
                        </a:rPr>
                        <a:t>General impression that patient is quickly de-compensating clinically</a:t>
                      </a:r>
                      <a:endParaRPr lang="en-US" sz="1000" dirty="0">
                        <a:effectLst/>
                      </a:endParaRPr>
                    </a:p>
                    <a:p>
                      <a:pPr marL="457200" marR="0">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4628712"/>
                  </a:ext>
                </a:extLst>
              </a:tr>
            </a:tbl>
          </a:graphicData>
        </a:graphic>
      </p:graphicFrame>
      <p:sp>
        <p:nvSpPr>
          <p:cNvPr id="5" name="Rectangle 1">
            <a:extLst>
              <a:ext uri="{FF2B5EF4-FFF2-40B4-BE49-F238E27FC236}">
                <a16:creationId xmlns:a16="http://schemas.microsoft.com/office/drawing/2014/main" id="{CB80D34C-6A16-45C0-97BA-6C313AC8949C}"/>
              </a:ext>
            </a:extLst>
          </p:cNvPr>
          <p:cNvSpPr>
            <a:spLocks noChangeArrowheads="1"/>
          </p:cNvSpPr>
          <p:nvPr/>
        </p:nvSpPr>
        <p:spPr bwMode="auto">
          <a:xfrm>
            <a:off x="6171120" y="6570342"/>
            <a:ext cx="29728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Table 1. RN STAT vs Code Blue Criteria</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A6BA933B-3620-46D5-BE20-7518A5E9F585}"/>
              </a:ext>
            </a:extLst>
          </p:cNvPr>
          <p:cNvSpPr/>
          <p:nvPr/>
        </p:nvSpPr>
        <p:spPr>
          <a:xfrm>
            <a:off x="341166" y="5812587"/>
            <a:ext cx="4483082" cy="830997"/>
          </a:xfrm>
          <a:prstGeom prst="rect">
            <a:avLst/>
          </a:prstGeom>
        </p:spPr>
        <p:txBody>
          <a:bodyPr wrap="square">
            <a:spAutoFit/>
          </a:bodyPr>
          <a:lstStyle/>
          <a:p>
            <a:r>
              <a:rPr lang="en-US" sz="1600" dirty="0"/>
              <a:t>RN STAT responder can initiate Code Blue response and/or promptly seek clinician evaluation by following disposition criteria </a:t>
            </a:r>
          </a:p>
        </p:txBody>
      </p:sp>
    </p:spTree>
    <p:extLst>
      <p:ext uri="{BB962C8B-B14F-4D97-AF65-F5344CB8AC3E}">
        <p14:creationId xmlns:p14="http://schemas.microsoft.com/office/powerpoint/2010/main" val="5510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E3CF-4194-4901-8760-7FA81A6B717D}"/>
              </a:ext>
            </a:extLst>
          </p:cNvPr>
          <p:cNvSpPr>
            <a:spLocks noGrp="1"/>
          </p:cNvSpPr>
          <p:nvPr>
            <p:ph type="title"/>
          </p:nvPr>
        </p:nvSpPr>
        <p:spPr/>
        <p:txBody>
          <a:bodyPr>
            <a:normAutofit/>
          </a:bodyPr>
          <a:lstStyle/>
          <a:p>
            <a:r>
              <a:rPr lang="en-US" sz="3600" dirty="0"/>
              <a:t>Designated Equipment </a:t>
            </a:r>
          </a:p>
        </p:txBody>
      </p:sp>
      <p:graphicFrame>
        <p:nvGraphicFramePr>
          <p:cNvPr id="4" name="Table 4">
            <a:extLst>
              <a:ext uri="{FF2B5EF4-FFF2-40B4-BE49-F238E27FC236}">
                <a16:creationId xmlns:a16="http://schemas.microsoft.com/office/drawing/2014/main" id="{68F7DE8E-B42D-488F-9D50-D82F0A05CFBA}"/>
              </a:ext>
            </a:extLst>
          </p:cNvPr>
          <p:cNvGraphicFramePr>
            <a:graphicFrameLocks noGrp="1"/>
          </p:cNvGraphicFramePr>
          <p:nvPr>
            <p:extLst>
              <p:ext uri="{D42A27DB-BD31-4B8C-83A1-F6EECF244321}">
                <p14:modId xmlns:p14="http://schemas.microsoft.com/office/powerpoint/2010/main" val="1020351416"/>
              </p:ext>
            </p:extLst>
          </p:nvPr>
        </p:nvGraphicFramePr>
        <p:xfrm>
          <a:off x="325821" y="1675766"/>
          <a:ext cx="4246179" cy="2441589"/>
        </p:xfrm>
        <a:graphic>
          <a:graphicData uri="http://schemas.openxmlformats.org/drawingml/2006/table">
            <a:tbl>
              <a:tblPr firstRow="1" bandRow="1">
                <a:tableStyleId>{21E4AEA4-8DFA-4A89-87EB-49C32662AFE0}</a:tableStyleId>
              </a:tblPr>
              <a:tblGrid>
                <a:gridCol w="4246179">
                  <a:extLst>
                    <a:ext uri="{9D8B030D-6E8A-4147-A177-3AD203B41FA5}">
                      <a16:colId xmlns:a16="http://schemas.microsoft.com/office/drawing/2014/main" val="2967203706"/>
                    </a:ext>
                  </a:extLst>
                </a:gridCol>
              </a:tblGrid>
              <a:tr h="397303">
                <a:tc>
                  <a:txBody>
                    <a:bodyPr/>
                    <a:lstStyle/>
                    <a:p>
                      <a:r>
                        <a:rPr lang="en-US" i="0" dirty="0"/>
                        <a:t>Lab to Bring: Lab Kit</a:t>
                      </a:r>
                    </a:p>
                  </a:txBody>
                  <a:tcPr/>
                </a:tc>
                <a:extLst>
                  <a:ext uri="{0D108BD9-81ED-4DB2-BD59-A6C34878D82A}">
                    <a16:rowId xmlns:a16="http://schemas.microsoft.com/office/drawing/2014/main" val="1683523899"/>
                  </a:ext>
                </a:extLst>
              </a:tr>
              <a:tr h="592320">
                <a:tc>
                  <a:txBody>
                    <a:bodyPr/>
                    <a:lstStyle/>
                    <a:p>
                      <a:r>
                        <a:rPr lang="en-US" dirty="0"/>
                        <a:t>Manual Blood Pressure Cuffs with Stethoscope</a:t>
                      </a:r>
                    </a:p>
                  </a:txBody>
                  <a:tcPr/>
                </a:tc>
                <a:extLst>
                  <a:ext uri="{0D108BD9-81ED-4DB2-BD59-A6C34878D82A}">
                    <a16:rowId xmlns:a16="http://schemas.microsoft.com/office/drawing/2014/main" val="3177791020"/>
                  </a:ext>
                </a:extLst>
              </a:tr>
              <a:tr h="397303">
                <a:tc>
                  <a:txBody>
                    <a:bodyPr/>
                    <a:lstStyle/>
                    <a:p>
                      <a:r>
                        <a:rPr lang="en-US" dirty="0"/>
                        <a:t>Oxygen Saturation Monitor</a:t>
                      </a:r>
                    </a:p>
                  </a:txBody>
                  <a:tcPr/>
                </a:tc>
                <a:extLst>
                  <a:ext uri="{0D108BD9-81ED-4DB2-BD59-A6C34878D82A}">
                    <a16:rowId xmlns:a16="http://schemas.microsoft.com/office/drawing/2014/main" val="2292523748"/>
                  </a:ext>
                </a:extLst>
              </a:tr>
              <a:tr h="397303">
                <a:tc>
                  <a:txBody>
                    <a:bodyPr/>
                    <a:lstStyle/>
                    <a:p>
                      <a:r>
                        <a:rPr lang="en-US" dirty="0"/>
                        <a:t>RN STAT Clipboard- </a:t>
                      </a:r>
                      <a:r>
                        <a:rPr lang="en-US" sz="1600" i="1" dirty="0"/>
                        <a:t>RN STAT Response Form, Hypoglycemia SO-07, RN STAT Dispo grid </a:t>
                      </a:r>
                      <a:endParaRPr lang="en-US" i="1" dirty="0"/>
                    </a:p>
                  </a:txBody>
                  <a:tcPr/>
                </a:tc>
                <a:extLst>
                  <a:ext uri="{0D108BD9-81ED-4DB2-BD59-A6C34878D82A}">
                    <a16:rowId xmlns:a16="http://schemas.microsoft.com/office/drawing/2014/main" val="424416916"/>
                  </a:ext>
                </a:extLst>
              </a:tr>
              <a:tr h="3973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Cold Packs- </a:t>
                      </a:r>
                      <a:r>
                        <a:rPr lang="en-US" i="1" u="sng" dirty="0"/>
                        <a:t>Lawson # </a:t>
                      </a:r>
                      <a:r>
                        <a:rPr lang="en-US" sz="1800" b="0" i="1" u="sng" kern="1200" dirty="0">
                          <a:solidFill>
                            <a:schemeClr val="dk1"/>
                          </a:solidFill>
                          <a:effectLst/>
                          <a:latin typeface="+mn-lt"/>
                          <a:ea typeface="+mn-ea"/>
                          <a:cs typeface="+mn-cs"/>
                        </a:rPr>
                        <a:t>8301607</a:t>
                      </a:r>
                    </a:p>
                  </a:txBody>
                  <a:tcPr/>
                </a:tc>
                <a:extLst>
                  <a:ext uri="{0D108BD9-81ED-4DB2-BD59-A6C34878D82A}">
                    <a16:rowId xmlns:a16="http://schemas.microsoft.com/office/drawing/2014/main" val="409462720"/>
                  </a:ext>
                </a:extLst>
              </a:tr>
            </a:tbl>
          </a:graphicData>
        </a:graphic>
      </p:graphicFrame>
      <p:graphicFrame>
        <p:nvGraphicFramePr>
          <p:cNvPr id="5" name="Table 5">
            <a:extLst>
              <a:ext uri="{FF2B5EF4-FFF2-40B4-BE49-F238E27FC236}">
                <a16:creationId xmlns:a16="http://schemas.microsoft.com/office/drawing/2014/main" id="{6505A37A-2A4D-4391-8845-BF7EFF723B5F}"/>
              </a:ext>
            </a:extLst>
          </p:cNvPr>
          <p:cNvGraphicFramePr>
            <a:graphicFrameLocks noGrp="1"/>
          </p:cNvGraphicFramePr>
          <p:nvPr>
            <p:extLst>
              <p:ext uri="{D42A27DB-BD31-4B8C-83A1-F6EECF244321}">
                <p14:modId xmlns:p14="http://schemas.microsoft.com/office/powerpoint/2010/main" val="1736426943"/>
              </p:ext>
            </p:extLst>
          </p:nvPr>
        </p:nvGraphicFramePr>
        <p:xfrm>
          <a:off x="4991453" y="1675766"/>
          <a:ext cx="2952922" cy="1675846"/>
        </p:xfrm>
        <a:graphic>
          <a:graphicData uri="http://schemas.openxmlformats.org/drawingml/2006/table">
            <a:tbl>
              <a:tblPr firstRow="1" bandRow="1">
                <a:tableStyleId>{073A0DAA-6AF3-43AB-8588-CEC1D06C72B9}</a:tableStyleId>
              </a:tblPr>
              <a:tblGrid>
                <a:gridCol w="2952922">
                  <a:extLst>
                    <a:ext uri="{9D8B030D-6E8A-4147-A177-3AD203B41FA5}">
                      <a16:colId xmlns:a16="http://schemas.microsoft.com/office/drawing/2014/main" val="2704418445"/>
                    </a:ext>
                  </a:extLst>
                </a:gridCol>
              </a:tblGrid>
              <a:tr h="451242">
                <a:tc>
                  <a:txBody>
                    <a:bodyPr/>
                    <a:lstStyle/>
                    <a:p>
                      <a:r>
                        <a:rPr lang="en-US" dirty="0"/>
                        <a:t>RN STAT to Bring</a:t>
                      </a:r>
                    </a:p>
                  </a:txBody>
                  <a:tcPr>
                    <a:solidFill>
                      <a:srgbClr val="FF0000"/>
                    </a:solidFill>
                  </a:tcPr>
                </a:tc>
                <a:extLst>
                  <a:ext uri="{0D108BD9-81ED-4DB2-BD59-A6C34878D82A}">
                    <a16:rowId xmlns:a16="http://schemas.microsoft.com/office/drawing/2014/main" val="3037857061"/>
                  </a:ext>
                </a:extLst>
              </a:tr>
              <a:tr h="634741">
                <a:tc>
                  <a:txBody>
                    <a:bodyPr/>
                    <a:lstStyle/>
                    <a:p>
                      <a:pPr algn="l"/>
                      <a:r>
                        <a:rPr lang="en-US" dirty="0"/>
                        <a:t>Donn PPE- </a:t>
                      </a:r>
                      <a:r>
                        <a:rPr lang="en-US" i="1" dirty="0"/>
                        <a:t>eye protection, gown, gloves</a:t>
                      </a:r>
                    </a:p>
                  </a:txBody>
                  <a:tcPr/>
                </a:tc>
                <a:extLst>
                  <a:ext uri="{0D108BD9-81ED-4DB2-BD59-A6C34878D82A}">
                    <a16:rowId xmlns:a16="http://schemas.microsoft.com/office/drawing/2014/main" val="2381864368"/>
                  </a:ext>
                </a:extLst>
              </a:tr>
              <a:tr h="584524">
                <a:tc>
                  <a:txBody>
                    <a:bodyPr/>
                    <a:lstStyle/>
                    <a:p>
                      <a:pPr algn="l"/>
                      <a:r>
                        <a:rPr lang="en-US" dirty="0"/>
                        <a:t>Red Box</a:t>
                      </a:r>
                    </a:p>
                  </a:txBody>
                  <a:tcPr/>
                </a:tc>
                <a:extLst>
                  <a:ext uri="{0D108BD9-81ED-4DB2-BD59-A6C34878D82A}">
                    <a16:rowId xmlns:a16="http://schemas.microsoft.com/office/drawing/2014/main" val="491684513"/>
                  </a:ext>
                </a:extLst>
              </a:tr>
            </a:tbl>
          </a:graphicData>
        </a:graphic>
      </p:graphicFrame>
      <p:sp>
        <p:nvSpPr>
          <p:cNvPr id="7" name="TextBox 6">
            <a:extLst>
              <a:ext uri="{FF2B5EF4-FFF2-40B4-BE49-F238E27FC236}">
                <a16:creationId xmlns:a16="http://schemas.microsoft.com/office/drawing/2014/main" id="{7A823EB2-7022-4C43-B7A9-2B988F5D8E69}"/>
              </a:ext>
            </a:extLst>
          </p:cNvPr>
          <p:cNvSpPr txBox="1"/>
          <p:nvPr/>
        </p:nvSpPr>
        <p:spPr>
          <a:xfrm>
            <a:off x="4868958" y="3346273"/>
            <a:ext cx="3520440" cy="1323439"/>
          </a:xfrm>
          <a:prstGeom prst="rect">
            <a:avLst/>
          </a:prstGeom>
          <a:noFill/>
        </p:spPr>
        <p:txBody>
          <a:bodyPr wrap="square" rtlCol="0">
            <a:spAutoFit/>
          </a:bodyPr>
          <a:lstStyle/>
          <a:p>
            <a:r>
              <a:rPr lang="en-US" sz="1600" i="1" dirty="0"/>
              <a:t>*UC RN to re-stock Lab Kit and Red box</a:t>
            </a:r>
          </a:p>
          <a:p>
            <a:endParaRPr lang="en-US" sz="1600" i="1" dirty="0"/>
          </a:p>
          <a:p>
            <a:endParaRPr lang="en-US" sz="1600" i="1" dirty="0"/>
          </a:p>
          <a:p>
            <a:r>
              <a:rPr lang="en-US" sz="1600" i="1" dirty="0">
                <a:solidFill>
                  <a:srgbClr val="FF0000"/>
                </a:solidFill>
              </a:rPr>
              <a:t>Lab leaders: designate place to store kit and label cabinet</a:t>
            </a:r>
          </a:p>
        </p:txBody>
      </p:sp>
      <p:pic>
        <p:nvPicPr>
          <p:cNvPr id="8" name="Picture 7" descr="A picture containing indoor, wall, floor, different&#10;&#10;Description automatically generated">
            <a:extLst>
              <a:ext uri="{FF2B5EF4-FFF2-40B4-BE49-F238E27FC236}">
                <a16:creationId xmlns:a16="http://schemas.microsoft.com/office/drawing/2014/main" id="{D5140660-481D-4A20-B23D-3209E4AE8D64}"/>
              </a:ext>
            </a:extLst>
          </p:cNvPr>
          <p:cNvPicPr>
            <a:picLocks noChangeAspect="1"/>
          </p:cNvPicPr>
          <p:nvPr/>
        </p:nvPicPr>
        <p:blipFill>
          <a:blip r:embed="rId3"/>
          <a:stretch>
            <a:fillRect/>
          </a:stretch>
        </p:blipFill>
        <p:spPr>
          <a:xfrm>
            <a:off x="866273" y="4375483"/>
            <a:ext cx="3015916" cy="2261936"/>
          </a:xfrm>
          <a:prstGeom prst="rect">
            <a:avLst/>
          </a:prstGeom>
        </p:spPr>
      </p:pic>
    </p:spTree>
    <p:extLst>
      <p:ext uri="{BB962C8B-B14F-4D97-AF65-F5344CB8AC3E}">
        <p14:creationId xmlns:p14="http://schemas.microsoft.com/office/powerpoint/2010/main" val="69379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8384-53D2-4A3B-A2D9-CFFF5C82827E}"/>
              </a:ext>
            </a:extLst>
          </p:cNvPr>
          <p:cNvSpPr>
            <a:spLocks noGrp="1"/>
          </p:cNvSpPr>
          <p:nvPr>
            <p:ph type="title"/>
          </p:nvPr>
        </p:nvSpPr>
        <p:spPr/>
        <p:txBody>
          <a:bodyPr>
            <a:normAutofit/>
          </a:bodyPr>
          <a:lstStyle/>
          <a:p>
            <a:r>
              <a:rPr lang="en-US" dirty="0"/>
              <a:t>Lab Calling RN STAT</a:t>
            </a:r>
          </a:p>
        </p:txBody>
      </p:sp>
      <p:sp>
        <p:nvSpPr>
          <p:cNvPr id="3" name="TextBox 2">
            <a:extLst>
              <a:ext uri="{FF2B5EF4-FFF2-40B4-BE49-F238E27FC236}">
                <a16:creationId xmlns:a16="http://schemas.microsoft.com/office/drawing/2014/main" id="{B02A40BE-35D8-4636-9694-79E8D43821CC}"/>
              </a:ext>
            </a:extLst>
          </p:cNvPr>
          <p:cNvSpPr txBox="1"/>
          <p:nvPr/>
        </p:nvSpPr>
        <p:spPr>
          <a:xfrm>
            <a:off x="1523999" y="1564469"/>
            <a:ext cx="7443832" cy="5201424"/>
          </a:xfrm>
          <a:prstGeom prst="rect">
            <a:avLst/>
          </a:prstGeom>
          <a:noFill/>
        </p:spPr>
        <p:txBody>
          <a:bodyPr wrap="square" rtlCol="0">
            <a:spAutoFit/>
          </a:bodyPr>
          <a:lstStyle/>
          <a:p>
            <a:r>
              <a:rPr lang="en-US" sz="3200" u="sng" dirty="0"/>
              <a:t>Emergency Alert: </a:t>
            </a:r>
          </a:p>
          <a:p>
            <a:endParaRPr lang="en-US" sz="2800" dirty="0"/>
          </a:p>
          <a:p>
            <a:pPr marL="457200" indent="-457200">
              <a:buFont typeface="Arial" panose="020B0604020202020204" pitchFamily="34" charset="0"/>
              <a:buChar char="•"/>
            </a:pPr>
            <a:r>
              <a:rPr lang="en-US" sz="2800" dirty="0"/>
              <a:t>RN STAT to (Building, floor, LAB)</a:t>
            </a:r>
          </a:p>
          <a:p>
            <a:r>
              <a:rPr lang="en-US" sz="2800" dirty="0"/>
              <a:t>		</a:t>
            </a:r>
            <a:r>
              <a:rPr lang="en-US" sz="2000" i="1" dirty="0"/>
              <a:t>*Add site specific directions</a:t>
            </a:r>
          </a:p>
          <a:p>
            <a:pPr marL="457200" indent="-457200">
              <a:buFont typeface="Arial" panose="020B0604020202020204" pitchFamily="34" charset="0"/>
              <a:buChar char="•"/>
            </a:pPr>
            <a:r>
              <a:rPr lang="en-US" sz="2800" dirty="0"/>
              <a:t>Repeat 3x clearly</a:t>
            </a:r>
            <a:endParaRPr lang="en-US" sz="2400" dirty="0"/>
          </a:p>
          <a:p>
            <a:endParaRPr lang="en-US" sz="2400" dirty="0"/>
          </a:p>
          <a:p>
            <a:r>
              <a:rPr lang="en-US" sz="2400" dirty="0"/>
              <a:t>		</a:t>
            </a:r>
            <a:r>
              <a:rPr lang="en-US" sz="3600" b="1" i="1" dirty="0"/>
              <a:t>“RN STAT to 14050, 1</a:t>
            </a:r>
            <a:r>
              <a:rPr lang="en-US" sz="3600" b="1" i="1" baseline="30000" dirty="0"/>
              <a:t>st</a:t>
            </a:r>
            <a:r>
              <a:rPr lang="en-US" sz="3600" b="1" i="1" dirty="0"/>
              <a:t> floor, lab”</a:t>
            </a:r>
          </a:p>
          <a:p>
            <a:r>
              <a:rPr lang="en-US" sz="3600" b="1" i="1" dirty="0"/>
              <a:t>		“RN STAT to 14050, 1</a:t>
            </a:r>
            <a:r>
              <a:rPr lang="en-US" sz="3600" b="1" i="1" baseline="30000" dirty="0"/>
              <a:t>st</a:t>
            </a:r>
            <a:r>
              <a:rPr lang="en-US" sz="3600" b="1" i="1" dirty="0"/>
              <a:t> floor, lab” </a:t>
            </a:r>
          </a:p>
          <a:p>
            <a:r>
              <a:rPr lang="en-US" sz="3600" b="1" i="1" dirty="0"/>
              <a:t>		“RN STAT to 14050, 1</a:t>
            </a:r>
            <a:r>
              <a:rPr lang="en-US" sz="3600" b="1" i="1" baseline="30000" dirty="0"/>
              <a:t>st</a:t>
            </a:r>
            <a:r>
              <a:rPr lang="en-US" sz="3600" b="1" i="1" dirty="0"/>
              <a:t> floor, lab”</a:t>
            </a:r>
            <a:endParaRPr lang="en-US" sz="3200" b="1" i="1" dirty="0"/>
          </a:p>
          <a:p>
            <a:endParaRPr lang="en-US" sz="2800" dirty="0"/>
          </a:p>
          <a:p>
            <a:r>
              <a:rPr lang="en-US" sz="2800" dirty="0"/>
              <a:t>		</a:t>
            </a:r>
          </a:p>
        </p:txBody>
      </p:sp>
      <p:pic>
        <p:nvPicPr>
          <p:cNvPr id="5" name="Picture 4" descr="A picture containing logo&#10;&#10;Description automatically generated">
            <a:extLst>
              <a:ext uri="{FF2B5EF4-FFF2-40B4-BE49-F238E27FC236}">
                <a16:creationId xmlns:a16="http://schemas.microsoft.com/office/drawing/2014/main" id="{D3A81634-FB48-4871-917A-D76B921C03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079842">
            <a:off x="-104862" y="4366805"/>
            <a:ext cx="2596393" cy="2032489"/>
          </a:xfrm>
          <a:prstGeom prst="rect">
            <a:avLst/>
          </a:prstGeom>
        </p:spPr>
      </p:pic>
      <p:pic>
        <p:nvPicPr>
          <p:cNvPr id="7" name="Picture 6" descr="Icon&#10;&#10;Description automatically generated">
            <a:extLst>
              <a:ext uri="{FF2B5EF4-FFF2-40B4-BE49-F238E27FC236}">
                <a16:creationId xmlns:a16="http://schemas.microsoft.com/office/drawing/2014/main" id="{29C22DDE-FC21-4A1A-B755-5A71B5F4B12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05884" y="1844413"/>
            <a:ext cx="1662095" cy="1666000"/>
          </a:xfrm>
          <a:prstGeom prst="rect">
            <a:avLst/>
          </a:prstGeom>
        </p:spPr>
      </p:pic>
    </p:spTree>
    <p:extLst>
      <p:ext uri="{BB962C8B-B14F-4D97-AF65-F5344CB8AC3E}">
        <p14:creationId xmlns:p14="http://schemas.microsoft.com/office/powerpoint/2010/main" val="189300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1BCA-7F7B-4218-8295-A87304E2B586}"/>
              </a:ext>
            </a:extLst>
          </p:cNvPr>
          <p:cNvSpPr>
            <a:spLocks noGrp="1"/>
          </p:cNvSpPr>
          <p:nvPr>
            <p:ph type="title"/>
          </p:nvPr>
        </p:nvSpPr>
        <p:spPr/>
        <p:txBody>
          <a:bodyPr>
            <a:normAutofit fontScale="90000"/>
          </a:bodyPr>
          <a:lstStyle/>
          <a:p>
            <a:r>
              <a:rPr lang="en-US" dirty="0"/>
              <a:t>Hypoglycemia Standing Order SO-07</a:t>
            </a:r>
          </a:p>
        </p:txBody>
      </p:sp>
      <p:sp>
        <p:nvSpPr>
          <p:cNvPr id="3" name="Content Placeholder 2">
            <a:extLst>
              <a:ext uri="{FF2B5EF4-FFF2-40B4-BE49-F238E27FC236}">
                <a16:creationId xmlns:a16="http://schemas.microsoft.com/office/drawing/2014/main" id="{66B65E12-C6B2-4417-A4B4-A32488ECE4E2}"/>
              </a:ext>
            </a:extLst>
          </p:cNvPr>
          <p:cNvSpPr>
            <a:spLocks noGrp="1"/>
          </p:cNvSpPr>
          <p:nvPr>
            <p:ph idx="1"/>
          </p:nvPr>
        </p:nvSpPr>
        <p:spPr>
          <a:xfrm>
            <a:off x="457200" y="1600200"/>
            <a:ext cx="8229600" cy="4983161"/>
          </a:xfrm>
        </p:spPr>
        <p:txBody>
          <a:bodyPr/>
          <a:lstStyle/>
          <a:p>
            <a:pPr marL="0" indent="0">
              <a:buNone/>
            </a:pPr>
            <a:endParaRPr lang="en-US" sz="1800" dirty="0"/>
          </a:p>
          <a:p>
            <a:endParaRPr lang="en-US" sz="1800" dirty="0"/>
          </a:p>
          <a:p>
            <a:r>
              <a:rPr lang="en-US" sz="2400" dirty="0"/>
              <a:t>RN will follow standing order criteria for obtaining a stat BGS during an RN stat response in Lab</a:t>
            </a:r>
          </a:p>
          <a:p>
            <a:r>
              <a:rPr lang="en-US" sz="2400" dirty="0"/>
              <a:t>Lab is responsible for obtaining Stat BGS if RN requests it-may need to use override process as may not have specific beaker label to scan. </a:t>
            </a:r>
          </a:p>
          <a:p>
            <a:endParaRPr lang="en-US" sz="1800" dirty="0"/>
          </a:p>
        </p:txBody>
      </p:sp>
    </p:spTree>
    <p:extLst>
      <p:ext uri="{BB962C8B-B14F-4D97-AF65-F5344CB8AC3E}">
        <p14:creationId xmlns:p14="http://schemas.microsoft.com/office/powerpoint/2010/main" val="238559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BE50-6B59-4271-A641-48D63A9B6228}"/>
              </a:ext>
            </a:extLst>
          </p:cNvPr>
          <p:cNvSpPr>
            <a:spLocks noGrp="1"/>
          </p:cNvSpPr>
          <p:nvPr>
            <p:ph type="title"/>
          </p:nvPr>
        </p:nvSpPr>
        <p:spPr/>
        <p:txBody>
          <a:bodyPr/>
          <a:lstStyle/>
          <a:p>
            <a:r>
              <a:rPr lang="en-US" dirty="0"/>
              <a:t>Lab Team</a:t>
            </a:r>
          </a:p>
        </p:txBody>
      </p:sp>
      <p:sp>
        <p:nvSpPr>
          <p:cNvPr id="4" name="TextBox 3">
            <a:extLst>
              <a:ext uri="{FF2B5EF4-FFF2-40B4-BE49-F238E27FC236}">
                <a16:creationId xmlns:a16="http://schemas.microsoft.com/office/drawing/2014/main" id="{EADE8E15-A6A9-4E3A-86C9-32295E38A4DC}"/>
              </a:ext>
            </a:extLst>
          </p:cNvPr>
          <p:cNvSpPr txBox="1"/>
          <p:nvPr/>
        </p:nvSpPr>
        <p:spPr>
          <a:xfrm>
            <a:off x="457200" y="1709929"/>
            <a:ext cx="8421624"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Continue to assess for prior fainting episodes with lab draws and take precautions </a:t>
            </a:r>
          </a:p>
          <a:p>
            <a:pPr marL="285750" indent="-285750">
              <a:buFont typeface="Arial" panose="020B0604020202020204" pitchFamily="34" charset="0"/>
              <a:buChar char="•"/>
            </a:pPr>
            <a:r>
              <a:rPr lang="en-US" sz="2000" dirty="0"/>
              <a:t>Call emergency response: RN STAT, Building, Floor, LAB</a:t>
            </a:r>
          </a:p>
          <a:p>
            <a:pPr marL="285750" indent="-285750">
              <a:buFont typeface="Arial" panose="020B0604020202020204" pitchFamily="34" charset="0"/>
              <a:buChar char="•"/>
            </a:pPr>
            <a:r>
              <a:rPr lang="en-US" sz="2000" dirty="0"/>
              <a:t>Direct UC Rn and clinic leaders/RN to location</a:t>
            </a:r>
          </a:p>
          <a:p>
            <a:pPr marL="285750" indent="-285750">
              <a:buFont typeface="Arial" panose="020B0604020202020204" pitchFamily="34" charset="0"/>
              <a:buChar char="•"/>
            </a:pPr>
            <a:r>
              <a:rPr lang="en-US" sz="2000" dirty="0"/>
              <a:t>Locate RN STAT Lab Kit </a:t>
            </a:r>
          </a:p>
          <a:p>
            <a:pPr marL="285750" indent="-285750">
              <a:buFont typeface="Arial" panose="020B0604020202020204" pitchFamily="34" charset="0"/>
              <a:buChar char="•"/>
            </a:pPr>
            <a:r>
              <a:rPr lang="en-US" sz="2000" dirty="0"/>
              <a:t>Interventions: </a:t>
            </a:r>
          </a:p>
          <a:p>
            <a:pPr marL="742950" lvl="1" indent="-285750">
              <a:buFont typeface="Arial" panose="020B0604020202020204" pitchFamily="34" charset="0"/>
              <a:buChar char="•"/>
            </a:pPr>
            <a:r>
              <a:rPr lang="en-US" sz="2000" dirty="0"/>
              <a:t>Lay patient down</a:t>
            </a:r>
          </a:p>
          <a:p>
            <a:pPr marL="742950" lvl="1" indent="-285750">
              <a:buFont typeface="Arial" panose="020B0604020202020204" pitchFamily="34" charset="0"/>
              <a:buChar char="•"/>
            </a:pPr>
            <a:r>
              <a:rPr lang="en-US" sz="2000" dirty="0"/>
              <a:t>Elevate feet</a:t>
            </a:r>
          </a:p>
          <a:p>
            <a:pPr marL="742950" lvl="1" indent="-285750">
              <a:buFont typeface="Arial" panose="020B0604020202020204" pitchFamily="34" charset="0"/>
              <a:buChar char="•"/>
            </a:pPr>
            <a:r>
              <a:rPr lang="en-US" sz="2000" dirty="0"/>
              <a:t>Bring RN STAT Lab Kit near patient</a:t>
            </a:r>
          </a:p>
          <a:p>
            <a:pPr marL="742950" lvl="1" indent="-285750">
              <a:buFont typeface="Arial" panose="020B0604020202020204" pitchFamily="34" charset="0"/>
              <a:buChar char="•"/>
            </a:pPr>
            <a:r>
              <a:rPr lang="en-US" sz="2000" dirty="0"/>
              <a:t>Juice and crackers</a:t>
            </a:r>
          </a:p>
          <a:p>
            <a:pPr marL="742950" lvl="1" indent="-285750">
              <a:buFont typeface="Arial" panose="020B0604020202020204" pitchFamily="34" charset="0"/>
              <a:buChar char="•"/>
            </a:pPr>
            <a:r>
              <a:rPr lang="en-US" sz="2000" dirty="0"/>
              <a:t>Cold pack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Lab is responsible to obtaining Stat BGS if RN requests it-may need to use override process as may not have specific beaker label to scan </a:t>
            </a:r>
          </a:p>
          <a:p>
            <a:endParaRPr lang="en-US" sz="2000" dirty="0"/>
          </a:p>
        </p:txBody>
      </p:sp>
    </p:spTree>
    <p:extLst>
      <p:ext uri="{BB962C8B-B14F-4D97-AF65-F5344CB8AC3E}">
        <p14:creationId xmlns:p14="http://schemas.microsoft.com/office/powerpoint/2010/main" val="862643747"/>
      </p:ext>
    </p:extLst>
  </p:cSld>
  <p:clrMapOvr>
    <a:masterClrMapping/>
  </p:clrMapOvr>
</p:sld>
</file>

<file path=ppt/theme/theme1.xml><?xml version="1.0" encoding="utf-8"?>
<a:theme xmlns:a="http://schemas.openxmlformats.org/drawingml/2006/main" name="Park_PPT_Template_BLUE">
  <a:themeElements>
    <a:clrScheme name="HealthPartners">
      <a:dk1>
        <a:sysClr val="windowText" lastClr="000000"/>
      </a:dk1>
      <a:lt1>
        <a:sysClr val="window" lastClr="FFFFFF"/>
      </a:lt1>
      <a:dk2>
        <a:srgbClr val="11034C"/>
      </a:dk2>
      <a:lt2>
        <a:srgbClr val="EEECE1"/>
      </a:lt2>
      <a:accent1>
        <a:srgbClr val="009B48"/>
      </a:accent1>
      <a:accent2>
        <a:srgbClr val="522398"/>
      </a:accent2>
      <a:accent3>
        <a:srgbClr val="3D7EDB"/>
      </a:accent3>
      <a:accent4>
        <a:srgbClr val="C6CD23"/>
      </a:accent4>
      <a:accent5>
        <a:srgbClr val="FDB733"/>
      </a:accent5>
      <a:accent6>
        <a:srgbClr val="58C5C7"/>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rk_PPT_Template_BLUE [Read-Only] [Compatibility Mode]" id="{EDA527AB-D1DB-427F-8787-69A969AB9497}" vid="{2083268F-C6A7-4C1E-A560-538424731C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Park_PPT_Template_BLUE</Template>
  <TotalTime>1074</TotalTime>
  <Words>841</Words>
  <Application>Microsoft Office PowerPoint</Application>
  <PresentationFormat>On-screen Show (4:3)</PresentationFormat>
  <Paragraphs>99</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Symbol</vt:lpstr>
      <vt:lpstr>Tahoma</vt:lpstr>
      <vt:lpstr>Times New Roman</vt:lpstr>
      <vt:lpstr>Park_PPT_Template_BLUE</vt:lpstr>
      <vt:lpstr> RN STAT (Pilot)</vt:lpstr>
      <vt:lpstr>What: RN STAT for emergent lab response (syncopal events only)</vt:lpstr>
      <vt:lpstr>Why start RN STAT calls for Lab?</vt:lpstr>
      <vt:lpstr>Why do RN STAT instead of Code Blue in Lab?</vt:lpstr>
      <vt:lpstr>Criteria for lab calling RN STAT vs Code Blue</vt:lpstr>
      <vt:lpstr>Designated Equipment </vt:lpstr>
      <vt:lpstr>Lab Calling RN STAT</vt:lpstr>
      <vt:lpstr>Hypoglycemia Standing Order SO-07</vt:lpstr>
      <vt:lpstr>Lab Team</vt:lpstr>
      <vt:lpstr>Go live: October 6  Educate/train team members on new process prior to go live.  Find location to store the RNStat Lab Kit.  Ensure all team members know how to override barcode scanning on the Nova Meter.</vt:lpstr>
    </vt:vector>
  </TitlesOfParts>
  <Company>HealthPartners,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Nyemetz, Carmela</dc:creator>
  <cp:lastModifiedBy>Gorter, Ramona (Mona)</cp:lastModifiedBy>
  <cp:revision>76</cp:revision>
  <dcterms:created xsi:type="dcterms:W3CDTF">2021-09-13T14:41:21Z</dcterms:created>
  <dcterms:modified xsi:type="dcterms:W3CDTF">2021-09-29T18:05:44Z</dcterms:modified>
</cp:coreProperties>
</file>