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65" r:id="rId3"/>
    <p:sldId id="282" r:id="rId4"/>
    <p:sldId id="283" r:id="rId5"/>
    <p:sldId id="284" r:id="rId6"/>
    <p:sldId id="279" r:id="rId7"/>
    <p:sldId id="278" r:id="rId8"/>
    <p:sldId id="312" r:id="rId9"/>
    <p:sldId id="311" r:id="rId10"/>
    <p:sldId id="276" r:id="rId11"/>
    <p:sldId id="266" r:id="rId12"/>
    <p:sldId id="267" r:id="rId13"/>
    <p:sldId id="257" r:id="rId14"/>
    <p:sldId id="258" r:id="rId15"/>
    <p:sldId id="316" r:id="rId16"/>
    <p:sldId id="317" r:id="rId17"/>
    <p:sldId id="318" r:id="rId18"/>
    <p:sldId id="261" r:id="rId19"/>
    <p:sldId id="263" r:id="rId20"/>
    <p:sldId id="275" r:id="rId21"/>
    <p:sldId id="268" r:id="rId22"/>
    <p:sldId id="285" r:id="rId23"/>
    <p:sldId id="269" r:id="rId24"/>
    <p:sldId id="287" r:id="rId25"/>
    <p:sldId id="281" r:id="rId26"/>
    <p:sldId id="304" r:id="rId27"/>
    <p:sldId id="306" r:id="rId28"/>
    <p:sldId id="305" r:id="rId29"/>
    <p:sldId id="289" r:id="rId30"/>
    <p:sldId id="291" r:id="rId31"/>
    <p:sldId id="292" r:id="rId32"/>
    <p:sldId id="302" r:id="rId33"/>
    <p:sldId id="280" r:id="rId34"/>
    <p:sldId id="303" r:id="rId35"/>
    <p:sldId id="293" r:id="rId36"/>
    <p:sldId id="314" r:id="rId37"/>
    <p:sldId id="270" r:id="rId38"/>
    <p:sldId id="313" r:id="rId39"/>
    <p:sldId id="271" r:id="rId40"/>
    <p:sldId id="272" r:id="rId41"/>
    <p:sldId id="296" r:id="rId42"/>
    <p:sldId id="273" r:id="rId43"/>
    <p:sldId id="286" r:id="rId44"/>
    <p:sldId id="297" r:id="rId45"/>
    <p:sldId id="274" r:id="rId46"/>
    <p:sldId id="277" r:id="rId47"/>
  </p:sldIdLst>
  <p:sldSz cx="9144000" cy="6858000" type="screen4x3"/>
  <p:notesSz cx="6858000" cy="9296400"/>
  <p:defaultTextStyle>
    <a:defPPr>
      <a:defRPr lang="en-US"/>
    </a:defPPr>
    <a:lvl1pPr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1pPr>
    <a:lvl2pPr marL="4572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2pPr>
    <a:lvl3pPr marL="9144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3pPr>
    <a:lvl4pPr marL="13716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4pPr>
    <a:lvl5pPr marL="18288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umimoji="1"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umimoji="1"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umimoji="1"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umimoji="1"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degj1" initials="v"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009999"/>
    <a:srgbClr val="008080"/>
    <a:srgbClr val="0000FF"/>
    <a:srgbClr val="FFFF00"/>
    <a:srgbClr val="FF0000"/>
    <a:srgbClr val="003399"/>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89494" autoAdjust="0"/>
  </p:normalViewPr>
  <p:slideViewPr>
    <p:cSldViewPr>
      <p:cViewPr varScale="1">
        <p:scale>
          <a:sx n="110" d="100"/>
          <a:sy n="110" d="100"/>
        </p:scale>
        <p:origin x="8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06"/>
    </p:cViewPr>
  </p:sorterViewPr>
  <p:notesViewPr>
    <p:cSldViewPr>
      <p:cViewPr varScale="1">
        <p:scale>
          <a:sx n="85" d="100"/>
          <a:sy n="85" d="100"/>
        </p:scale>
        <p:origin x="-1950"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r>
              <a:rPr lang="en-US" dirty="0"/>
              <a:t>Park Nicollet Health Services</a:t>
            </a:r>
          </a:p>
        </p:txBody>
      </p:sp>
      <p:sp>
        <p:nvSpPr>
          <p:cNvPr id="1433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FDE78C27-2634-4B91-95FE-C33A67CBC498}" type="datetime1">
              <a:rPr lang="en-US"/>
              <a:pPr>
                <a:defRPr/>
              </a:pPr>
              <a:t>10/14/2021</a:t>
            </a:fld>
            <a:endParaRPr lang="en-US" dirty="0"/>
          </a:p>
        </p:txBody>
      </p:sp>
      <p:sp>
        <p:nvSpPr>
          <p:cNvPr id="1434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r>
              <a:rPr lang="en-US" dirty="0"/>
              <a:t>Histology &amp; Cytology In-service: Formaldehyde, Xylene, and Alcohol Safety</a:t>
            </a:r>
          </a:p>
        </p:txBody>
      </p:sp>
      <p:sp>
        <p:nvSpPr>
          <p:cNvPr id="1434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95AC80EC-7B9D-474D-B6B4-F73E296212C6}" type="slidenum">
              <a:rPr lang="en-US"/>
              <a:pPr>
                <a:defRPr/>
              </a:pPr>
              <a:t>‹#›</a:t>
            </a:fld>
            <a:endParaRPr lang="en-US" dirty="0"/>
          </a:p>
        </p:txBody>
      </p:sp>
    </p:spTree>
    <p:extLst>
      <p:ext uri="{BB962C8B-B14F-4D97-AF65-F5344CB8AC3E}">
        <p14:creationId xmlns:p14="http://schemas.microsoft.com/office/powerpoint/2010/main" val="9621856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endParaRPr lang="en-US" dirty="0"/>
          </a:p>
        </p:txBody>
      </p:sp>
      <p:sp>
        <p:nvSpPr>
          <p:cNvPr id="50179" name="Rectangle 9"/>
          <p:cNvSpPr>
            <a:spLocks noGrp="1" noRot="1" noChangeAspect="1" noChangeArrowheads="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6D58B1DA-62F6-46C6-BE59-BA19F3443179}" type="datetime1">
              <a:rPr lang="en-US"/>
              <a:pPr>
                <a:defRPr/>
              </a:pPr>
              <a:t>10/14/2021</a:t>
            </a:fld>
            <a:endParaRPr lang="en-US" dirty="0"/>
          </a:p>
        </p:txBody>
      </p:sp>
      <p:sp>
        <p:nvSpPr>
          <p:cNvPr id="2060" name="Rectangle 12"/>
          <p:cNvSpPr>
            <a:spLocks noGrp="1" noChangeArrowheads="1"/>
          </p:cNvSpPr>
          <p:nvPr>
            <p:ph type="ftr" sz="quarter" idx="4"/>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endParaRPr lang="en-US" dirty="0"/>
          </a:p>
        </p:txBody>
      </p:sp>
      <p:sp>
        <p:nvSpPr>
          <p:cNvPr id="2061" name="Rectangle 13"/>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AC3288C1-0A52-4B84-B741-838562F5BDA2}" type="slidenum">
              <a:rPr lang="en-US"/>
              <a:pPr>
                <a:defRPr/>
              </a:pPr>
              <a:t>‹#›</a:t>
            </a:fld>
            <a:endParaRPr lang="en-US" dirty="0"/>
          </a:p>
        </p:txBody>
      </p:sp>
    </p:spTree>
    <p:extLst>
      <p:ext uri="{BB962C8B-B14F-4D97-AF65-F5344CB8AC3E}">
        <p14:creationId xmlns:p14="http://schemas.microsoft.com/office/powerpoint/2010/main" val="1766852396"/>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1"/>
          <p:cNvSpPr>
            <a:spLocks noGrp="1" noChangeArrowheads="1"/>
          </p:cNvSpPr>
          <p:nvPr>
            <p:ph type="dt" sz="quarter" idx="1"/>
          </p:nvPr>
        </p:nvSpPr>
        <p:spPr>
          <a:noFill/>
        </p:spPr>
        <p:txBody>
          <a:bodyPr/>
          <a:lstStyle/>
          <a:p>
            <a:fld id="{18138991-E68C-4968-9E0F-35AB0E5D2F6F}" type="datetime1">
              <a:rPr lang="en-US" smtClean="0">
                <a:cs typeface="Times New Roman" pitchFamily="18" charset="0"/>
              </a:rPr>
              <a:pPr/>
              <a:t>10/14/2021</a:t>
            </a:fld>
            <a:endParaRPr lang="en-US" dirty="0">
              <a:cs typeface="Times New Roman" pitchFamily="18" charset="0"/>
            </a:endParaRPr>
          </a:p>
        </p:txBody>
      </p:sp>
      <p:sp>
        <p:nvSpPr>
          <p:cNvPr id="51203" name="Rectangle 13"/>
          <p:cNvSpPr>
            <a:spLocks noGrp="1" noChangeArrowheads="1"/>
          </p:cNvSpPr>
          <p:nvPr>
            <p:ph type="sldNum" sz="quarter" idx="5"/>
          </p:nvPr>
        </p:nvSpPr>
        <p:spPr>
          <a:noFill/>
        </p:spPr>
        <p:txBody>
          <a:bodyPr/>
          <a:lstStyle/>
          <a:p>
            <a:fld id="{59970F97-6D2E-4EAE-89FB-C50B9017C10A}" type="slidenum">
              <a:rPr lang="en-US" smtClean="0">
                <a:cs typeface="Times New Roman" pitchFamily="18" charset="0"/>
              </a:rPr>
              <a:pPr/>
              <a:t>46</a:t>
            </a:fld>
            <a:endParaRPr lang="en-US" dirty="0">
              <a:cs typeface="Times New Roman" pitchFamily="18" charset="0"/>
            </a:endParaRPr>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349843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ffectLst/>
        </p:spPr>
        <p:txBody>
          <a:bodyPr/>
          <a:lstStyle/>
          <a:p>
            <a:pPr>
              <a:defRPr/>
            </a:pPr>
            <a:endParaRPr lang="en-US" dirty="0">
              <a:cs typeface="+mn-cs"/>
            </a:endParaRPr>
          </a:p>
        </p:txBody>
      </p:sp>
      <p:sp>
        <p:nvSpPr>
          <p:cNvPr id="5" name="Arc 3"/>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3076" name="Rectangle 4"/>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r>
              <a:rPr lang="en-US"/>
              <a:t>Click to edit Master title style</a:t>
            </a:r>
          </a:p>
        </p:txBody>
      </p:sp>
      <p:sp>
        <p:nvSpPr>
          <p:cNvPr id="3077" name="Rectangle 5"/>
          <p:cNvSpPr>
            <a:spLocks noGrp="1" noChangeArrowheads="1"/>
          </p:cNvSpPr>
          <p:nvPr>
            <p:ph type="subTitle" sz="quarter" idx="1"/>
          </p:nvPr>
        </p:nvSpPr>
        <p:spPr>
          <a:xfrm>
            <a:off x="4191000" y="1752600"/>
            <a:ext cx="4572000" cy="1752600"/>
          </a:xfrm>
        </p:spPr>
        <p:txBody>
          <a:bodyPr/>
          <a:lstStyle>
            <a:lvl1pPr marL="0" indent="0">
              <a:defRPr sz="2400"/>
            </a:lvl1pPr>
          </a:lstStyle>
          <a:p>
            <a:r>
              <a:rPr lang="en-US"/>
              <a:t>Click to edit Master subtitle style</a:t>
            </a:r>
          </a:p>
        </p:txBody>
      </p:sp>
      <p:sp>
        <p:nvSpPr>
          <p:cNvPr id="6" name="Rectangle 6"/>
          <p:cNvSpPr>
            <a:spLocks noGrp="1" noChangeArrowheads="1"/>
          </p:cNvSpPr>
          <p:nvPr>
            <p:ph type="dt" sz="quarter" idx="10"/>
          </p:nvPr>
        </p:nvSpPr>
        <p:spPr/>
        <p:txBody>
          <a:bodyPr/>
          <a:lstStyle>
            <a:lvl1pPr>
              <a:defRPr/>
            </a:lvl1pPr>
          </a:lstStyle>
          <a:p>
            <a:pPr>
              <a:defRPr/>
            </a:pPr>
            <a:endParaRPr lang="en-US" dirty="0"/>
          </a:p>
        </p:txBody>
      </p:sp>
      <p:sp>
        <p:nvSpPr>
          <p:cNvPr id="7" name="Rectangle 7"/>
          <p:cNvSpPr>
            <a:spLocks noGrp="1" noChangeArrowheads="1"/>
          </p:cNvSpPr>
          <p:nvPr>
            <p:ph type="ftr" sz="quarter" idx="11"/>
          </p:nvPr>
        </p:nvSpPr>
        <p:spPr/>
        <p:txBody>
          <a:bodyPr/>
          <a:lstStyle>
            <a:lvl1pPr>
              <a:defRPr/>
            </a:lvl1pPr>
          </a:lstStyle>
          <a:p>
            <a:pPr>
              <a:defRPr/>
            </a:pPr>
            <a:endParaRPr lang="en-US" dirty="0"/>
          </a:p>
        </p:txBody>
      </p:sp>
      <p:sp>
        <p:nvSpPr>
          <p:cNvPr id="8" name="Rectangle 8"/>
          <p:cNvSpPr>
            <a:spLocks noGrp="1" noChangeArrowheads="1"/>
          </p:cNvSpPr>
          <p:nvPr>
            <p:ph type="sldNum" sz="quarter" idx="12"/>
          </p:nvPr>
        </p:nvSpPr>
        <p:spPr/>
        <p:txBody>
          <a:bodyPr/>
          <a:lstStyle>
            <a:lvl1pPr>
              <a:defRPr/>
            </a:lvl1pPr>
          </a:lstStyle>
          <a:p>
            <a:pPr>
              <a:defRPr/>
            </a:pPr>
            <a:fld id="{ACBF4555-BD9E-48E1-869C-E27B218B1B63}" type="slidenum">
              <a:rPr lang="en-US"/>
              <a:pPr>
                <a:defRPr/>
              </a:pPr>
              <a:t>‹#›</a:t>
            </a:fld>
            <a:endParaRPr lang="en-US" dirty="0"/>
          </a:p>
        </p:txBody>
      </p:sp>
    </p:spTree>
  </p:cSld>
  <p:clrMapOvr>
    <a:masterClrMapping/>
  </p:clrMapOvr>
  <p:transition advTm="1000">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1AFAC7CE-1340-4DDD-B3D2-BBBBA97A390E}" type="slidenum">
              <a:rPr lang="en-US"/>
              <a:pPr>
                <a:defRPr/>
              </a:pPr>
              <a:t>‹#›</a:t>
            </a:fld>
            <a:endParaRPr lang="en-US" dirty="0"/>
          </a:p>
        </p:txBody>
      </p:sp>
    </p:spTree>
  </p:cSld>
  <p:clrMapOvr>
    <a:masterClrMapping/>
  </p:clrMapOvr>
  <p:transition advTm="1000">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91400" y="609600"/>
            <a:ext cx="1524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819400" y="609600"/>
            <a:ext cx="44196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49934E07-9AC3-4419-A29D-E2851DE10863}" type="slidenum">
              <a:rPr lang="en-US"/>
              <a:pPr>
                <a:defRPr/>
              </a:pPr>
              <a:t>‹#›</a:t>
            </a:fld>
            <a:endParaRPr lang="en-US" dirty="0"/>
          </a:p>
        </p:txBody>
      </p:sp>
    </p:spTree>
  </p:cSld>
  <p:clrMapOvr>
    <a:masterClrMapping/>
  </p:clrMapOvr>
  <p:transition advTm="1000">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a:t>Click to edit Master title style</a:t>
            </a:r>
          </a:p>
        </p:txBody>
      </p:sp>
      <p:sp>
        <p:nvSpPr>
          <p:cNvPr id="3" name="Table Placeholder 2"/>
          <p:cNvSpPr>
            <a:spLocks noGrp="1"/>
          </p:cNvSpPr>
          <p:nvPr>
            <p:ph type="tbl" idx="1"/>
          </p:nvPr>
        </p:nvSpPr>
        <p:spPr>
          <a:xfrm>
            <a:off x="2819400" y="1981200"/>
            <a:ext cx="6096000" cy="4114800"/>
          </a:xfrm>
        </p:spPr>
        <p:txBody>
          <a:bodyPr/>
          <a:lstStyle/>
          <a:p>
            <a:pPr lvl="0"/>
            <a:endParaRPr lang="en-US" noProof="0" dirty="0"/>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9EAC6345-68E6-43DD-A5D1-02E67F73BFE2}" type="slidenum">
              <a:rPr lang="en-US"/>
              <a:pPr>
                <a:defRPr/>
              </a:pPr>
              <a:t>‹#›</a:t>
            </a:fld>
            <a:endParaRPr lang="en-US" dirty="0"/>
          </a:p>
        </p:txBody>
      </p:sp>
    </p:spTree>
  </p:cSld>
  <p:clrMapOvr>
    <a:masterClrMapping/>
  </p:clrMapOvr>
  <p:transition advTm="1000">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a:t>Click to edit Master title style</a:t>
            </a:r>
          </a:p>
        </p:txBody>
      </p:sp>
      <p:sp>
        <p:nvSpPr>
          <p:cNvPr id="3" name="Text Placeholder 2"/>
          <p:cNvSpPr>
            <a:spLocks noGrp="1"/>
          </p:cNvSpPr>
          <p:nvPr>
            <p:ph type="body" sz="half" idx="1"/>
          </p:nvPr>
        </p:nvSpPr>
        <p:spPr>
          <a:xfrm>
            <a:off x="2819400" y="1981200"/>
            <a:ext cx="2971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43600" y="1981200"/>
            <a:ext cx="2971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3AB2D900-3697-4889-8A2D-4EBF1C294FC2}" type="slidenum">
              <a:rPr lang="en-US"/>
              <a:pPr>
                <a:defRPr/>
              </a:pPr>
              <a:t>‹#›</a:t>
            </a:fld>
            <a:endParaRPr lang="en-US" dirty="0"/>
          </a:p>
        </p:txBody>
      </p:sp>
    </p:spTree>
  </p:cSld>
  <p:clrMapOvr>
    <a:masterClrMapping/>
  </p:clrMapOvr>
  <p:transition advTm="1000">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FA2572F9-7BC7-4E6A-A9C3-CB464210D65E}" type="slidenum">
              <a:rPr lang="en-US"/>
              <a:pPr>
                <a:defRPr/>
              </a:pPr>
              <a:t>‹#›</a:t>
            </a:fld>
            <a:endParaRPr lang="en-US" dirty="0"/>
          </a:p>
        </p:txBody>
      </p:sp>
    </p:spTree>
  </p:cSld>
  <p:clrMapOvr>
    <a:masterClrMapping/>
  </p:clrMapOvr>
  <p:transition advTm="1000">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D372F0E8-45DE-4B27-BD34-5CC5AC5105ED}" type="slidenum">
              <a:rPr lang="en-US"/>
              <a:pPr>
                <a:defRPr/>
              </a:pPr>
              <a:t>‹#›</a:t>
            </a:fld>
            <a:endParaRPr lang="en-US" dirty="0"/>
          </a:p>
        </p:txBody>
      </p:sp>
    </p:spTree>
  </p:cSld>
  <p:clrMapOvr>
    <a:masterClrMapping/>
  </p:clrMapOvr>
  <p:transition advTm="1000">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CAA0837F-F81A-4CFC-A535-D0D1F5EDA01C}" type="slidenum">
              <a:rPr lang="en-US"/>
              <a:pPr>
                <a:defRPr/>
              </a:pPr>
              <a:t>‹#›</a:t>
            </a:fld>
            <a:endParaRPr lang="en-US" dirty="0"/>
          </a:p>
        </p:txBody>
      </p:sp>
    </p:spTree>
  </p:cSld>
  <p:clrMapOvr>
    <a:masterClrMapping/>
  </p:clrMapOvr>
  <p:transition advTm="1000">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779DE843-635E-4BC1-BC8B-EF321BB315D8}" type="slidenum">
              <a:rPr lang="en-US"/>
              <a:pPr>
                <a:defRPr/>
              </a:pPr>
              <a:t>‹#›</a:t>
            </a:fld>
            <a:endParaRPr lang="en-US" dirty="0"/>
          </a:p>
        </p:txBody>
      </p:sp>
    </p:spTree>
  </p:cSld>
  <p:clrMapOvr>
    <a:masterClrMapping/>
  </p:clrMapOvr>
  <p:transition advTm="1000">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BDD05029-E224-410D-9067-BC19AEA253F6}" type="slidenum">
              <a:rPr lang="en-US"/>
              <a:pPr>
                <a:defRPr/>
              </a:pPr>
              <a:t>‹#›</a:t>
            </a:fld>
            <a:endParaRPr lang="en-US" dirty="0"/>
          </a:p>
        </p:txBody>
      </p:sp>
    </p:spTree>
  </p:cSld>
  <p:clrMapOvr>
    <a:masterClrMapping/>
  </p:clrMapOvr>
  <p:transition advTm="1000">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C70E6849-18A7-48B1-9938-453D6BE63E4B}" type="slidenum">
              <a:rPr lang="en-US"/>
              <a:pPr>
                <a:defRPr/>
              </a:pPr>
              <a:t>‹#›</a:t>
            </a:fld>
            <a:endParaRPr lang="en-US" dirty="0"/>
          </a:p>
        </p:txBody>
      </p:sp>
    </p:spTree>
  </p:cSld>
  <p:clrMapOvr>
    <a:masterClrMapping/>
  </p:clrMapOvr>
  <p:transition advTm="1000">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1A613F12-4BCC-4DEE-8D8C-6489A5FC2E92}" type="slidenum">
              <a:rPr lang="en-US"/>
              <a:pPr>
                <a:defRPr/>
              </a:pPr>
              <a:t>‹#›</a:t>
            </a:fld>
            <a:endParaRPr lang="en-US" dirty="0"/>
          </a:p>
        </p:txBody>
      </p:sp>
    </p:spTree>
  </p:cSld>
  <p:clrMapOvr>
    <a:masterClrMapping/>
  </p:clrMapOvr>
  <p:transition advTm="1000">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922AD50E-353A-4E73-8362-554314192B4A}" type="slidenum">
              <a:rPr lang="en-US"/>
              <a:pPr>
                <a:defRPr/>
              </a:pPr>
              <a:t>‹#›</a:t>
            </a:fld>
            <a:endParaRPr lang="en-US" dirty="0"/>
          </a:p>
        </p:txBody>
      </p:sp>
    </p:spTree>
  </p:cSld>
  <p:clrMapOvr>
    <a:masterClrMapping/>
  </p:clrMapOvr>
  <p:transition advTm="1000">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1027" name="Rectangle 3"/>
          <p:cNvSpPr>
            <a:spLocks noGrp="1" noChangeArrowheads="1"/>
          </p:cNvSpPr>
          <p:nvPr>
            <p:ph type="title"/>
          </p:nvPr>
        </p:nvSpPr>
        <p:spPr bwMode="auto">
          <a:xfrm>
            <a:off x="2819400" y="609600"/>
            <a:ext cx="6096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2819400" y="1981200"/>
            <a:ext cx="60960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Waste Type</a:t>
            </a:r>
          </a:p>
          <a:p>
            <a:pPr lvl="0"/>
            <a:r>
              <a:rPr lang="en-US"/>
              <a:t>Chemicals</a:t>
            </a:r>
          </a:p>
          <a:p>
            <a:pPr lvl="0"/>
            <a:r>
              <a:rPr lang="en-US"/>
              <a:t>Disposal Method</a:t>
            </a:r>
          </a:p>
          <a:p>
            <a:pPr lvl="0"/>
            <a:r>
              <a:rPr lang="en-US"/>
              <a:t>Hazardous Waste</a:t>
            </a:r>
          </a:p>
          <a:p>
            <a:pPr lvl="0"/>
            <a:r>
              <a:rPr lang="en-US"/>
              <a:t> </a:t>
            </a:r>
          </a:p>
          <a:p>
            <a:pPr lvl="0"/>
            <a:r>
              <a:rPr lang="en-US"/>
              <a:t>Still bottoms, Paraffin waste, alcohols, Cytologix: alcohol and combined dye waste, Dako DAB, paraffin contaminated xylene, acetone, Stains</a:t>
            </a:r>
          </a:p>
          <a:p>
            <a:pPr lvl="0"/>
            <a:r>
              <a:rPr lang="en-US"/>
              <a:t>55 gallon drum labeled with yellow Hazardous waste label.  </a:t>
            </a:r>
          </a:p>
          <a:p>
            <a:pPr lvl="0"/>
            <a:r>
              <a:rPr lang="en-US"/>
              <a:t> </a:t>
            </a:r>
          </a:p>
          <a:p>
            <a:pPr lvl="0"/>
            <a:r>
              <a:rPr lang="en-US"/>
              <a:t>Disposed of by ONYX</a:t>
            </a:r>
          </a:p>
          <a:p>
            <a:pPr lvl="0"/>
            <a:r>
              <a:rPr lang="en-US"/>
              <a:t>Non-Hazardous Waste</a:t>
            </a:r>
          </a:p>
          <a:p>
            <a:pPr lvl="0"/>
            <a:r>
              <a:rPr lang="en-US"/>
              <a:t>Sure Path density reagent</a:t>
            </a:r>
          </a:p>
          <a:p>
            <a:pPr lvl="0"/>
            <a:r>
              <a:rPr lang="en-US"/>
              <a:t>55 gallon drum labeled with green Non-Hazardous waste label.</a:t>
            </a:r>
          </a:p>
          <a:p>
            <a:pPr lvl="0"/>
            <a:r>
              <a:rPr lang="en-US"/>
              <a:t> </a:t>
            </a:r>
          </a:p>
          <a:p>
            <a:pPr lvl="0"/>
            <a:r>
              <a:rPr lang="en-US"/>
              <a:t>Disposed of by ONYX</a:t>
            </a:r>
          </a:p>
          <a:p>
            <a:pPr lvl="0"/>
            <a:r>
              <a:rPr lang="en-US"/>
              <a:t>Other chemical waste</a:t>
            </a:r>
          </a:p>
          <a:p>
            <a:pPr lvl="0"/>
            <a:r>
              <a:rPr lang="en-US"/>
              <a:t>Chemical reagents in their original containers.  An MSDS must be provided.  Do not label as hazardous waste.</a:t>
            </a:r>
          </a:p>
          <a:p>
            <a:pPr lvl="0"/>
            <a:r>
              <a:rPr lang="en-US"/>
              <a:t>Place chemicals in plastic container labeled Chemical Disposal container.</a:t>
            </a:r>
          </a:p>
          <a:p>
            <a:pPr lvl="0"/>
            <a:r>
              <a:rPr lang="en-US"/>
              <a:t> </a:t>
            </a:r>
          </a:p>
          <a:p>
            <a:pPr lvl="0"/>
            <a:r>
              <a:rPr lang="en-US"/>
              <a:t>Disposal method determined by Histology safety staff</a:t>
            </a:r>
          </a:p>
          <a:p>
            <a:pPr lvl="0"/>
            <a:r>
              <a:rPr lang="en-US"/>
              <a:t> </a:t>
            </a:r>
          </a:p>
          <a:p>
            <a:pPr lvl="0"/>
            <a:r>
              <a:rPr lang="en-US"/>
              <a:t>Disposed of by ONYX</a:t>
            </a:r>
          </a:p>
          <a:p>
            <a:pPr lvl="0"/>
            <a:r>
              <a:rPr lang="en-US"/>
              <a:t>Mercury Waste</a:t>
            </a:r>
          </a:p>
          <a:p>
            <a:pPr lvl="0"/>
            <a:r>
              <a:rPr lang="en-US"/>
              <a:t>Broken or unused Mercury devices</a:t>
            </a:r>
          </a:p>
          <a:p>
            <a:pPr lvl="0"/>
            <a:r>
              <a:rPr lang="en-US"/>
              <a:t>Place chemicals in plastic container labeled Mercury Disposal container.</a:t>
            </a:r>
          </a:p>
          <a:p>
            <a:pPr lvl="0"/>
            <a:r>
              <a:rPr lang="en-US"/>
              <a:t> </a:t>
            </a:r>
          </a:p>
          <a:p>
            <a:pPr lvl="0"/>
            <a:r>
              <a:rPr lang="en-US"/>
              <a:t>Disposed of by ONYX</a:t>
            </a:r>
          </a:p>
          <a:p>
            <a:pPr lvl="0"/>
            <a:r>
              <a:rPr lang="en-US"/>
              <a:t>Trace Metal waste</a:t>
            </a:r>
          </a:p>
          <a:p>
            <a:pPr lvl="0"/>
            <a:r>
              <a:rPr lang="en-US"/>
              <a:t>Trace Metal waste from the Cytologix instrument or from manual special stain procedures.</a:t>
            </a:r>
          </a:p>
          <a:p>
            <a:pPr lvl="0"/>
            <a:r>
              <a:rPr lang="en-US"/>
              <a:t>Place trace metals in the 4 liter, amber glass bottle, with yellow Hazardous Waste label designated for trace metals.</a:t>
            </a:r>
          </a:p>
          <a:p>
            <a:pPr lvl="0"/>
            <a:r>
              <a:rPr lang="en-US"/>
              <a:t>Disposed of by ONYX</a:t>
            </a:r>
          </a:p>
        </p:txBody>
      </p:sp>
      <p:sp>
        <p:nvSpPr>
          <p:cNvPr id="1029" name="Rectangle 5"/>
          <p:cNvSpPr>
            <a:spLocks noGrp="1" noChangeArrowheads="1"/>
          </p:cNvSpPr>
          <p:nvPr>
            <p:ph type="dt" sz="half" idx="2"/>
          </p:nvPr>
        </p:nvSpPr>
        <p:spPr bwMode="auto">
          <a:xfrm>
            <a:off x="304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hlink"/>
                </a:solidFill>
                <a:latin typeface="+mn-lt"/>
                <a:cs typeface="+mn-cs"/>
              </a:defRPr>
            </a:lvl1pPr>
          </a:lstStyle>
          <a:p>
            <a:pPr>
              <a:defRPr/>
            </a:pPr>
            <a:endParaRPr lang="en-US" dirty="0"/>
          </a:p>
        </p:txBody>
      </p:sp>
      <p:sp>
        <p:nvSpPr>
          <p:cNvPr id="1030" name="Rectangle 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hlink"/>
                </a:solidFill>
                <a:latin typeface="+mn-lt"/>
                <a:cs typeface="+mn-cs"/>
              </a:defRPr>
            </a:lvl1pPr>
          </a:lstStyle>
          <a:p>
            <a:pPr>
              <a:defRPr/>
            </a:pPr>
            <a:endParaRPr lang="en-US" dirty="0"/>
          </a:p>
        </p:txBody>
      </p:sp>
      <p:sp>
        <p:nvSpPr>
          <p:cNvPr id="1031" name="Rectangle 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hlink"/>
                </a:solidFill>
                <a:latin typeface="+mn-lt"/>
                <a:cs typeface="+mn-cs"/>
              </a:defRPr>
            </a:lvl1pPr>
          </a:lstStyle>
          <a:p>
            <a:pPr>
              <a:defRPr/>
            </a:pPr>
            <a:fld id="{7779971B-D937-4A18-830B-56665C0C1AF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ransition advTm="1000">
    <p:wipe dir="r"/>
  </p:transition>
  <p:txStyles>
    <p:titleStyle>
      <a:lvl1pPr algn="l" rtl="0" eaLnBrk="0" fontAlgn="base" hangingPunct="0">
        <a:lnSpc>
          <a:spcPct val="70000"/>
        </a:lnSpc>
        <a:spcBef>
          <a:spcPct val="0"/>
        </a:spcBef>
        <a:spcAft>
          <a:spcPct val="0"/>
        </a:spcAft>
        <a:defRPr kumimoji="1" sz="4800" b="1">
          <a:solidFill>
            <a:schemeClr val="tx2"/>
          </a:solidFill>
          <a:latin typeface="+mj-lt"/>
          <a:ea typeface="+mj-ea"/>
          <a:cs typeface="+mj-cs"/>
        </a:defRPr>
      </a:lvl1pPr>
      <a:lvl2pPr algn="l" rtl="0" eaLnBrk="0" fontAlgn="base" hangingPunct="0">
        <a:lnSpc>
          <a:spcPct val="70000"/>
        </a:lnSpc>
        <a:spcBef>
          <a:spcPct val="0"/>
        </a:spcBef>
        <a:spcAft>
          <a:spcPct val="0"/>
        </a:spcAft>
        <a:defRPr kumimoji="1" sz="4800" b="1">
          <a:solidFill>
            <a:schemeClr val="tx2"/>
          </a:solidFill>
          <a:latin typeface="Arial Narrow" pitchFamily="34" charset="0"/>
        </a:defRPr>
      </a:lvl2pPr>
      <a:lvl3pPr algn="l" rtl="0" eaLnBrk="0" fontAlgn="base" hangingPunct="0">
        <a:lnSpc>
          <a:spcPct val="70000"/>
        </a:lnSpc>
        <a:spcBef>
          <a:spcPct val="0"/>
        </a:spcBef>
        <a:spcAft>
          <a:spcPct val="0"/>
        </a:spcAft>
        <a:defRPr kumimoji="1" sz="4800" b="1">
          <a:solidFill>
            <a:schemeClr val="tx2"/>
          </a:solidFill>
          <a:latin typeface="Arial Narrow" pitchFamily="34" charset="0"/>
        </a:defRPr>
      </a:lvl3pPr>
      <a:lvl4pPr algn="l" rtl="0" eaLnBrk="0" fontAlgn="base" hangingPunct="0">
        <a:lnSpc>
          <a:spcPct val="70000"/>
        </a:lnSpc>
        <a:spcBef>
          <a:spcPct val="0"/>
        </a:spcBef>
        <a:spcAft>
          <a:spcPct val="0"/>
        </a:spcAft>
        <a:defRPr kumimoji="1" sz="4800" b="1">
          <a:solidFill>
            <a:schemeClr val="tx2"/>
          </a:solidFill>
          <a:latin typeface="Arial Narrow" pitchFamily="34" charset="0"/>
        </a:defRPr>
      </a:lvl4pPr>
      <a:lvl5pPr algn="l" rtl="0" eaLnBrk="0" fontAlgn="base" hangingPunct="0">
        <a:lnSpc>
          <a:spcPct val="70000"/>
        </a:lnSpc>
        <a:spcBef>
          <a:spcPct val="0"/>
        </a:spcBef>
        <a:spcAft>
          <a:spcPct val="0"/>
        </a:spcAft>
        <a:defRPr kumimoji="1" sz="4800" b="1">
          <a:solidFill>
            <a:schemeClr val="tx2"/>
          </a:solidFill>
          <a:latin typeface="Arial Narrow" pitchFamily="34" charset="0"/>
        </a:defRPr>
      </a:lvl5pPr>
      <a:lvl6pPr marL="457200" algn="l" rtl="0" eaLnBrk="0" fontAlgn="base" hangingPunct="0">
        <a:lnSpc>
          <a:spcPct val="70000"/>
        </a:lnSpc>
        <a:spcBef>
          <a:spcPct val="0"/>
        </a:spcBef>
        <a:spcAft>
          <a:spcPct val="0"/>
        </a:spcAft>
        <a:defRPr kumimoji="1" sz="4800" b="1">
          <a:solidFill>
            <a:schemeClr val="tx2"/>
          </a:solidFill>
          <a:latin typeface="Arial Narrow" pitchFamily="34" charset="0"/>
        </a:defRPr>
      </a:lvl6pPr>
      <a:lvl7pPr marL="914400" algn="l" rtl="0" eaLnBrk="0" fontAlgn="base" hangingPunct="0">
        <a:lnSpc>
          <a:spcPct val="70000"/>
        </a:lnSpc>
        <a:spcBef>
          <a:spcPct val="0"/>
        </a:spcBef>
        <a:spcAft>
          <a:spcPct val="0"/>
        </a:spcAft>
        <a:defRPr kumimoji="1" sz="4800" b="1">
          <a:solidFill>
            <a:schemeClr val="tx2"/>
          </a:solidFill>
          <a:latin typeface="Arial Narrow" pitchFamily="34" charset="0"/>
        </a:defRPr>
      </a:lvl7pPr>
      <a:lvl8pPr marL="1371600" algn="l" rtl="0" eaLnBrk="0" fontAlgn="base" hangingPunct="0">
        <a:lnSpc>
          <a:spcPct val="70000"/>
        </a:lnSpc>
        <a:spcBef>
          <a:spcPct val="0"/>
        </a:spcBef>
        <a:spcAft>
          <a:spcPct val="0"/>
        </a:spcAft>
        <a:defRPr kumimoji="1" sz="4800" b="1">
          <a:solidFill>
            <a:schemeClr val="tx2"/>
          </a:solidFill>
          <a:latin typeface="Arial Narrow" pitchFamily="34" charset="0"/>
        </a:defRPr>
      </a:lvl8pPr>
      <a:lvl9pPr marL="1828800" algn="l" rtl="0" eaLnBrk="0" fontAlgn="base" hangingPunct="0">
        <a:lnSpc>
          <a:spcPct val="70000"/>
        </a:lnSpc>
        <a:spcBef>
          <a:spcPct val="0"/>
        </a:spcBef>
        <a:spcAft>
          <a:spcPct val="0"/>
        </a:spcAft>
        <a:defRPr kumimoji="1" sz="4800" b="1">
          <a:solidFill>
            <a:schemeClr val="tx2"/>
          </a:solidFill>
          <a:latin typeface="Arial Narrow" pitchFamily="34" charset="0"/>
        </a:defRPr>
      </a:lvl9pPr>
    </p:titleStyle>
    <p:bodyStyle>
      <a:lvl1pPr marL="342900" indent="-342900" algn="l" rtl="0" eaLnBrk="0" fontAlgn="base" hangingPunct="0">
        <a:spcBef>
          <a:spcPct val="0"/>
        </a:spcBef>
        <a:spcAft>
          <a:spcPct val="0"/>
        </a:spcAft>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chemeClr val="tx1"/>
          </a:solidFill>
          <a:latin typeface="+mn-lt"/>
          <a:cs typeface="+mn-cs"/>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a:solidFill>
            <a:schemeClr val="tx1"/>
          </a:solidFill>
          <a:latin typeface="+mn-lt"/>
          <a:cs typeface="+mn-cs"/>
        </a:defRPr>
      </a:lvl3pPr>
      <a:lvl4pPr marL="1600200" indent="-228600" algn="l" rtl="0" eaLnBrk="0" fontAlgn="base" hangingPunct="0">
        <a:spcBef>
          <a:spcPct val="20000"/>
        </a:spcBef>
        <a:spcAft>
          <a:spcPct val="0"/>
        </a:spcAft>
        <a:buClr>
          <a:schemeClr val="tx2"/>
        </a:buClr>
        <a:buSzPct val="100000"/>
        <a:buChar char="•"/>
        <a:defRPr kumimoji="1" sz="2000">
          <a:solidFill>
            <a:schemeClr val="tx1"/>
          </a:solidFill>
          <a:latin typeface="+mn-lt"/>
          <a:cs typeface="+mn-cs"/>
        </a:defRPr>
      </a:lvl4pPr>
      <a:lvl5pPr marL="20574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5pPr>
      <a:lvl6pPr marL="25146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6pPr>
      <a:lvl7pPr marL="29718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7pPr>
      <a:lvl8pPr marL="34290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8pPr>
      <a:lvl9pPr marL="38862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damarco.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3352800"/>
            <a:ext cx="6399213" cy="1524000"/>
          </a:xfrm>
          <a:noFill/>
        </p:spPr>
        <p:txBody>
          <a:bodyPr/>
          <a:lstStyle/>
          <a:p>
            <a:r>
              <a:rPr lang="en-US" dirty="0">
                <a:latin typeface="+mn-lt"/>
              </a:rPr>
              <a:t>2021</a:t>
            </a:r>
            <a:br>
              <a:rPr lang="en-US" dirty="0">
                <a:latin typeface="+mn-lt"/>
              </a:rPr>
            </a:br>
            <a:r>
              <a:rPr lang="en-US" dirty="0">
                <a:latin typeface="+mn-lt"/>
              </a:rPr>
              <a:t>Histology &amp; Cytology </a:t>
            </a:r>
            <a:br>
              <a:rPr lang="en-US" dirty="0">
                <a:latin typeface="+mn-lt"/>
              </a:rPr>
            </a:br>
            <a:r>
              <a:rPr lang="en-US" dirty="0">
                <a:latin typeface="+mn-lt"/>
              </a:rPr>
              <a:t>Chemical</a:t>
            </a:r>
            <a:br>
              <a:rPr lang="en-US" dirty="0">
                <a:latin typeface="+mn-lt"/>
              </a:rPr>
            </a:br>
            <a:r>
              <a:rPr lang="en-US" dirty="0">
                <a:latin typeface="+mn-lt"/>
              </a:rPr>
              <a:t>In-service:</a:t>
            </a:r>
          </a:p>
        </p:txBody>
      </p:sp>
      <p:sp>
        <p:nvSpPr>
          <p:cNvPr id="3075" name="Rectangle 3"/>
          <p:cNvSpPr>
            <a:spLocks noGrp="1" noChangeArrowheads="1"/>
          </p:cNvSpPr>
          <p:nvPr>
            <p:ph type="subTitle" idx="1"/>
          </p:nvPr>
        </p:nvSpPr>
        <p:spPr>
          <a:xfrm>
            <a:off x="4572000" y="5029200"/>
            <a:ext cx="4572000" cy="1828800"/>
          </a:xfrm>
          <a:noFill/>
        </p:spPr>
        <p:txBody>
          <a:bodyPr/>
          <a:lstStyle/>
          <a:p>
            <a:r>
              <a:rPr lang="en-US" dirty="0"/>
              <a:t>HP Park Nicollet</a:t>
            </a:r>
          </a:p>
          <a:p>
            <a:r>
              <a:rPr lang="en-US" dirty="0"/>
              <a:t>Methodist Hospital Laboratory</a:t>
            </a:r>
          </a:p>
        </p:txBody>
      </p:sp>
    </p:spTree>
  </p:cSld>
  <p:clrMapOvr>
    <a:masterClrMapping/>
  </p:clrMapOvr>
  <p:transition advTm="1000">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533400"/>
            <a:ext cx="4648200" cy="1143000"/>
          </a:xfrm>
        </p:spPr>
        <p:txBody>
          <a:bodyPr/>
          <a:lstStyle/>
          <a:p>
            <a:r>
              <a:rPr lang="en-US" sz="3600" b="0" dirty="0">
                <a:latin typeface="+mn-lt"/>
              </a:rPr>
              <a:t>Storage-Chemicals</a:t>
            </a:r>
          </a:p>
        </p:txBody>
      </p:sp>
      <p:sp>
        <p:nvSpPr>
          <p:cNvPr id="10243" name="Rectangle 1027"/>
          <p:cNvSpPr>
            <a:spLocks noGrp="1" noChangeArrowheads="1"/>
          </p:cNvSpPr>
          <p:nvPr>
            <p:ph type="body" idx="1"/>
          </p:nvPr>
        </p:nvSpPr>
        <p:spPr>
          <a:xfrm>
            <a:off x="914400" y="1676400"/>
            <a:ext cx="7467600" cy="4114800"/>
          </a:xfrm>
        </p:spPr>
        <p:txBody>
          <a:bodyPr/>
          <a:lstStyle/>
          <a:p>
            <a:pPr>
              <a:lnSpc>
                <a:spcPct val="90000"/>
              </a:lnSpc>
              <a:buFontTx/>
              <a:buChar char="•"/>
            </a:pPr>
            <a:r>
              <a:rPr lang="en-US" dirty="0"/>
              <a:t>Xylene and alcohol are to be stored in a flammable liquid safety cabinet when not in use.</a:t>
            </a:r>
          </a:p>
          <a:p>
            <a:pPr marL="0" indent="0">
              <a:lnSpc>
                <a:spcPct val="90000"/>
              </a:lnSpc>
            </a:pPr>
            <a:endParaRPr lang="en-US" dirty="0"/>
          </a:p>
          <a:p>
            <a:pPr>
              <a:lnSpc>
                <a:spcPct val="90000"/>
              </a:lnSpc>
              <a:buFontTx/>
              <a:buChar char="•"/>
            </a:pPr>
            <a:r>
              <a:rPr lang="en-US" dirty="0"/>
              <a:t>Up to one gallon of flammable liquid may be stored outside of a fire-resistant safety cabinet per 100 ft</a:t>
            </a:r>
            <a:r>
              <a:rPr lang="en-US" baseline="30000" dirty="0"/>
              <a:t>2 </a:t>
            </a:r>
            <a:r>
              <a:rPr lang="en-US" dirty="0"/>
              <a:t>of defined space.</a:t>
            </a:r>
          </a:p>
        </p:txBody>
      </p:sp>
    </p:spTree>
  </p:cSld>
  <p:clrMapOvr>
    <a:masterClrMapping/>
  </p:clrMapOvr>
  <p:transition advTm="1000">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Grp="1" noChangeArrowheads="1"/>
          </p:cNvSpPr>
          <p:nvPr>
            <p:ph type="title"/>
          </p:nvPr>
        </p:nvSpPr>
        <p:spPr>
          <a:xfrm>
            <a:off x="685800" y="533400"/>
            <a:ext cx="7696200" cy="1066800"/>
          </a:xfrm>
          <a:noFill/>
        </p:spPr>
        <p:txBody>
          <a:bodyPr/>
          <a:lstStyle/>
          <a:p>
            <a:r>
              <a:rPr lang="en-US" sz="3600" b="0" dirty="0">
                <a:latin typeface="+mn-lt"/>
              </a:rPr>
              <a:t>Formaldehyde facts</a:t>
            </a:r>
            <a:r>
              <a:rPr lang="en-US" sz="2000" b="0" dirty="0">
                <a:latin typeface="+mn-lt"/>
              </a:rPr>
              <a:t>(see SDS for complete data):</a:t>
            </a:r>
          </a:p>
        </p:txBody>
      </p:sp>
      <p:sp>
        <p:nvSpPr>
          <p:cNvPr id="11267" name="Rectangle 1027"/>
          <p:cNvSpPr>
            <a:spLocks noGrp="1" noChangeArrowheads="1"/>
          </p:cNvSpPr>
          <p:nvPr>
            <p:ph type="body" idx="1"/>
          </p:nvPr>
        </p:nvSpPr>
        <p:spPr>
          <a:xfrm>
            <a:off x="838200" y="1266392"/>
            <a:ext cx="7086600" cy="5286807"/>
          </a:xfrm>
          <a:noFill/>
        </p:spPr>
        <p:txBody>
          <a:bodyPr/>
          <a:lstStyle/>
          <a:p>
            <a:pPr>
              <a:lnSpc>
                <a:spcPct val="90000"/>
              </a:lnSpc>
              <a:buFontTx/>
              <a:buChar char="•"/>
            </a:pPr>
            <a:r>
              <a:rPr lang="en-US" sz="2400" dirty="0"/>
              <a:t>Formalin is a colorless, aqueous solution containing not less than 37% formaldehyde. </a:t>
            </a:r>
          </a:p>
          <a:p>
            <a:pPr>
              <a:lnSpc>
                <a:spcPct val="90000"/>
              </a:lnSpc>
              <a:buFontTx/>
              <a:buChar char="•"/>
            </a:pPr>
            <a:r>
              <a:rPr lang="en-US" sz="2400" dirty="0"/>
              <a:t>Formaldehyde &amp; formalin should be stored in tightly closed containers at room temperature.</a:t>
            </a:r>
          </a:p>
          <a:p>
            <a:pPr>
              <a:lnSpc>
                <a:spcPct val="90000"/>
              </a:lnSpc>
              <a:buFontTx/>
              <a:buChar char="•"/>
            </a:pPr>
            <a:r>
              <a:rPr lang="en-US" sz="2400" dirty="0"/>
              <a:t>Most formalin used in the laboratory is a 10% formaldehyde solution which contains methanol.</a:t>
            </a:r>
          </a:p>
          <a:p>
            <a:pPr lvl="1">
              <a:lnSpc>
                <a:spcPct val="90000"/>
              </a:lnSpc>
            </a:pPr>
            <a:r>
              <a:rPr lang="en-US" sz="2400" dirty="0"/>
              <a:t>PEL (Permissible Exposure Limit) is 0.75 ppm/8hr day</a:t>
            </a:r>
          </a:p>
          <a:p>
            <a:pPr lvl="1">
              <a:lnSpc>
                <a:spcPct val="90000"/>
              </a:lnSpc>
            </a:pPr>
            <a:r>
              <a:rPr lang="en-US" sz="2400" dirty="0"/>
              <a:t>STEL(Short-Term Exposure Limit) is 2.0 ppm</a:t>
            </a:r>
          </a:p>
          <a:p>
            <a:pPr lvl="1">
              <a:lnSpc>
                <a:spcPct val="90000"/>
              </a:lnSpc>
            </a:pPr>
            <a:r>
              <a:rPr lang="en-US" sz="2400" dirty="0"/>
              <a:t>NFPA Rating:  </a:t>
            </a:r>
            <a:r>
              <a:rPr lang="en-US" sz="2400" dirty="0">
                <a:solidFill>
                  <a:srgbClr val="0000FF"/>
                </a:solidFill>
              </a:rPr>
              <a:t>Health 3</a:t>
            </a:r>
            <a:r>
              <a:rPr lang="en-US" sz="2400" dirty="0"/>
              <a:t>, </a:t>
            </a:r>
            <a:r>
              <a:rPr lang="en-US" sz="2400" dirty="0">
                <a:solidFill>
                  <a:srgbClr val="FF0000"/>
                </a:solidFill>
              </a:rPr>
              <a:t>Fire 2</a:t>
            </a:r>
            <a:r>
              <a:rPr lang="en-US" sz="2400" dirty="0"/>
              <a:t>, </a:t>
            </a:r>
            <a:r>
              <a:rPr lang="en-US" sz="2400" dirty="0">
                <a:solidFill>
                  <a:srgbClr val="CCCC00"/>
                </a:solidFill>
              </a:rPr>
              <a:t>Reactivity  0</a:t>
            </a:r>
          </a:p>
          <a:p>
            <a:pPr lvl="1">
              <a:lnSpc>
                <a:spcPct val="90000"/>
              </a:lnSpc>
            </a:pPr>
            <a:r>
              <a:rPr lang="en-US" sz="2400" dirty="0">
                <a:solidFill>
                  <a:srgbClr val="009999"/>
                </a:solidFill>
              </a:rPr>
              <a:t>GHS Rating:  Signal Word = DANGER; Pictograms = 		</a:t>
            </a:r>
          </a:p>
          <a:p>
            <a:pPr marL="457200" lvl="1" indent="0">
              <a:lnSpc>
                <a:spcPct val="90000"/>
              </a:lnSpc>
              <a:buNone/>
            </a:pPr>
            <a:r>
              <a:rPr lang="en-US" sz="2400" dirty="0">
                <a:solidFill>
                  <a:srgbClr val="009999"/>
                </a:solidFill>
              </a:rPr>
              <a:t> 					</a:t>
            </a:r>
          </a:p>
          <a:p>
            <a:pPr lvl="1">
              <a:lnSpc>
                <a:spcPct val="90000"/>
              </a:lnSpc>
            </a:pPr>
            <a:r>
              <a:rPr lang="en-US" sz="2400" dirty="0"/>
              <a:t>Known carcinogen</a:t>
            </a:r>
          </a:p>
          <a:p>
            <a:pPr>
              <a:lnSpc>
                <a:spcPct val="90000"/>
              </a:lnSpc>
            </a:pPr>
            <a:endParaRPr lang="en-US" dirty="0"/>
          </a:p>
        </p:txBody>
      </p:sp>
      <p:pic>
        <p:nvPicPr>
          <p:cNvPr id="4" name="Picture 3" descr="Health Hazard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2850" y="5238572"/>
            <a:ext cx="628650" cy="6286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33900" y="5229226"/>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orrosion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10200" y="5228869"/>
            <a:ext cx="621820" cy="6480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304800"/>
            <a:ext cx="8458200" cy="1143000"/>
          </a:xfrm>
          <a:noFill/>
        </p:spPr>
        <p:txBody>
          <a:bodyPr/>
          <a:lstStyle/>
          <a:p>
            <a:br>
              <a:rPr lang="en-US" sz="3600" b="0" u="sng" dirty="0">
                <a:latin typeface="+mn-lt"/>
              </a:rPr>
            </a:br>
            <a:r>
              <a:rPr lang="en-US" sz="3600" b="0" u="sng" dirty="0">
                <a:latin typeface="+mn-lt"/>
              </a:rPr>
              <a:t>Formaldehyde:</a:t>
            </a:r>
            <a:r>
              <a:rPr lang="en-US" sz="3600" b="0" dirty="0">
                <a:latin typeface="+mn-lt"/>
              </a:rPr>
              <a:t>  </a:t>
            </a:r>
            <a:br>
              <a:rPr lang="en-US" sz="3600" b="0" dirty="0">
                <a:latin typeface="+mn-lt"/>
              </a:rPr>
            </a:br>
            <a:r>
              <a:rPr lang="en-US" sz="3600" b="0" dirty="0">
                <a:latin typeface="+mn-lt"/>
              </a:rPr>
              <a:t>  </a:t>
            </a:r>
            <a:br>
              <a:rPr lang="en-US" sz="3600" b="0" dirty="0">
                <a:latin typeface="+mn-lt"/>
              </a:rPr>
            </a:br>
            <a:r>
              <a:rPr lang="en-US" sz="3600" b="0" dirty="0">
                <a:latin typeface="+mn-lt"/>
              </a:rPr>
              <a:t>Signs and Symptoms of Exposure</a:t>
            </a:r>
          </a:p>
        </p:txBody>
      </p:sp>
      <p:sp>
        <p:nvSpPr>
          <p:cNvPr id="12291" name="Rectangle 1027"/>
          <p:cNvSpPr>
            <a:spLocks noGrp="1" noChangeArrowheads="1"/>
          </p:cNvSpPr>
          <p:nvPr>
            <p:ph type="body" idx="1"/>
          </p:nvPr>
        </p:nvSpPr>
        <p:spPr>
          <a:xfrm>
            <a:off x="533400" y="1981200"/>
            <a:ext cx="7772400" cy="3886200"/>
          </a:xfrm>
          <a:noFill/>
        </p:spPr>
        <p:txBody>
          <a:bodyPr/>
          <a:lstStyle/>
          <a:p>
            <a:pPr>
              <a:lnSpc>
                <a:spcPct val="90000"/>
              </a:lnSpc>
              <a:buFontTx/>
              <a:buChar char="•"/>
            </a:pPr>
            <a:r>
              <a:rPr lang="en-US" sz="2400" dirty="0"/>
              <a:t>Exposure to concentrated liquid can cause serious corneal burns.</a:t>
            </a:r>
          </a:p>
          <a:p>
            <a:pPr>
              <a:lnSpc>
                <a:spcPct val="90000"/>
              </a:lnSpc>
              <a:buFontTx/>
              <a:buChar char="•"/>
            </a:pPr>
            <a:r>
              <a:rPr lang="en-US" sz="2400" dirty="0"/>
              <a:t>Can cause eczema and dermatitis.</a:t>
            </a:r>
          </a:p>
          <a:p>
            <a:pPr>
              <a:lnSpc>
                <a:spcPct val="90000"/>
              </a:lnSpc>
              <a:buFontTx/>
              <a:buChar char="•"/>
            </a:pPr>
            <a:r>
              <a:rPr lang="en-US" sz="2400" dirty="0"/>
              <a:t>Irritation of upper respiratory tract can occur.  </a:t>
            </a:r>
          </a:p>
          <a:p>
            <a:pPr>
              <a:lnSpc>
                <a:spcPct val="90000"/>
              </a:lnSpc>
              <a:buFontTx/>
              <a:buChar char="•"/>
            </a:pPr>
            <a:r>
              <a:rPr lang="en-US" sz="2400" dirty="0"/>
              <a:t>Levels above 10 ppm can cause severe reactions such as coughing and chest tightness.</a:t>
            </a:r>
          </a:p>
          <a:p>
            <a:pPr>
              <a:lnSpc>
                <a:spcPct val="90000"/>
              </a:lnSpc>
              <a:buFontTx/>
              <a:buChar char="•"/>
            </a:pPr>
            <a:r>
              <a:rPr lang="en-US" sz="2400" dirty="0"/>
              <a:t>Sensitization in some people when exposed to formaldehyde vapors, even at very low concentrations, leads to respiratory sensitization resulting in an allergic reaction similar to asthma.  This can be triggered at any time, even in individuals who have worked with formaldehyde in the past with no apparent reaction.</a:t>
            </a:r>
          </a:p>
          <a:p>
            <a:pPr lvl="1">
              <a:lnSpc>
                <a:spcPct val="90000"/>
              </a:lnSpc>
            </a:pPr>
            <a:endParaRPr lang="en-US" sz="2400" dirty="0"/>
          </a:p>
        </p:txBody>
      </p:sp>
    </p:spTree>
  </p:cSld>
  <p:clrMapOvr>
    <a:masterClrMapping/>
  </p:clrMapOvr>
  <p:transition advTm="1000">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381000"/>
            <a:ext cx="6096000" cy="1143000"/>
          </a:xfrm>
          <a:noFill/>
        </p:spPr>
        <p:txBody>
          <a:bodyPr/>
          <a:lstStyle/>
          <a:p>
            <a:r>
              <a:rPr lang="en-US" sz="3600" b="0" dirty="0">
                <a:latin typeface="+mn-lt"/>
              </a:rPr>
              <a:t>Xylene facts</a:t>
            </a:r>
            <a:r>
              <a:rPr lang="en-US" sz="2000" b="0" dirty="0"/>
              <a:t>(see SDS for complete data):</a:t>
            </a:r>
            <a:endParaRPr lang="en-US" sz="2000" b="0" dirty="0">
              <a:latin typeface="+mn-lt"/>
            </a:endParaRPr>
          </a:p>
        </p:txBody>
      </p:sp>
      <p:sp>
        <p:nvSpPr>
          <p:cNvPr id="13315" name="Rectangle 3"/>
          <p:cNvSpPr>
            <a:spLocks noGrp="1" noChangeArrowheads="1"/>
          </p:cNvSpPr>
          <p:nvPr>
            <p:ph type="body" idx="1"/>
          </p:nvPr>
        </p:nvSpPr>
        <p:spPr>
          <a:xfrm>
            <a:off x="838200" y="1447800"/>
            <a:ext cx="7162800" cy="4343400"/>
          </a:xfrm>
          <a:noFill/>
        </p:spPr>
        <p:txBody>
          <a:bodyPr/>
          <a:lstStyle/>
          <a:p>
            <a:pPr>
              <a:buFontTx/>
              <a:buChar char="•"/>
            </a:pPr>
            <a:r>
              <a:rPr lang="en-US" sz="2400" dirty="0"/>
              <a:t>Colorless, highly flammable liquid with aromatic, benzene-like odor.</a:t>
            </a:r>
          </a:p>
          <a:p>
            <a:pPr>
              <a:buFontTx/>
              <a:buChar char="•"/>
            </a:pPr>
            <a:r>
              <a:rPr lang="en-US" sz="2400" dirty="0"/>
              <a:t>Xylene is immiscible with water.</a:t>
            </a:r>
          </a:p>
          <a:p>
            <a:pPr lvl="1"/>
            <a:r>
              <a:rPr lang="en-US" sz="2400" dirty="0"/>
              <a:t>PEL is 100 ppm/8 hr day</a:t>
            </a:r>
          </a:p>
          <a:p>
            <a:pPr lvl="1"/>
            <a:r>
              <a:rPr lang="en-US" sz="2400" dirty="0"/>
              <a:t>STEL is 150 ppm/15min</a:t>
            </a:r>
          </a:p>
          <a:p>
            <a:pPr lvl="1"/>
            <a:r>
              <a:rPr lang="en-US" sz="2400" dirty="0"/>
              <a:t>NFPA Rating: </a:t>
            </a:r>
            <a:r>
              <a:rPr lang="en-US" sz="2400" dirty="0">
                <a:solidFill>
                  <a:srgbClr val="0000FF"/>
                </a:solidFill>
              </a:rPr>
              <a:t>Health 3</a:t>
            </a:r>
            <a:r>
              <a:rPr lang="en-US" sz="2400" dirty="0"/>
              <a:t>, </a:t>
            </a:r>
            <a:r>
              <a:rPr lang="en-US" sz="2400" dirty="0">
                <a:solidFill>
                  <a:srgbClr val="FF0000"/>
                </a:solidFill>
              </a:rPr>
              <a:t>Fire 3</a:t>
            </a:r>
            <a:r>
              <a:rPr lang="en-US" sz="2400" dirty="0"/>
              <a:t>, </a:t>
            </a:r>
            <a:r>
              <a:rPr lang="en-US" sz="2400" dirty="0">
                <a:solidFill>
                  <a:srgbClr val="CCCC00"/>
                </a:solidFill>
              </a:rPr>
              <a:t>Reactivity 0</a:t>
            </a:r>
          </a:p>
          <a:p>
            <a:pPr lvl="1"/>
            <a:r>
              <a:rPr lang="en-US" sz="2400" dirty="0">
                <a:solidFill>
                  <a:srgbClr val="009999"/>
                </a:solidFill>
              </a:rPr>
              <a:t>GHS Rating:  Signal Word = DANGER; Pictograms =</a:t>
            </a:r>
          </a:p>
          <a:p>
            <a:pPr marL="457200" lvl="1" indent="0">
              <a:buNone/>
            </a:pPr>
            <a:r>
              <a:rPr lang="en-US" sz="2400" dirty="0">
                <a:solidFill>
                  <a:srgbClr val="009999"/>
                </a:solidFill>
              </a:rPr>
              <a:t> 		 	</a:t>
            </a:r>
          </a:p>
          <a:p>
            <a:pPr lvl="1"/>
            <a:r>
              <a:rPr lang="en-US" sz="2400" dirty="0">
                <a:solidFill>
                  <a:srgbClr val="009999"/>
                </a:solidFill>
              </a:rPr>
              <a:t>Suspect carcinogen</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0" y="44196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00" y="4423064"/>
            <a:ext cx="704849" cy="7048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53049" y="4448174"/>
            <a:ext cx="704851" cy="7048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533400"/>
            <a:ext cx="7467600" cy="1143000"/>
          </a:xfrm>
          <a:noFill/>
        </p:spPr>
        <p:txBody>
          <a:bodyPr/>
          <a:lstStyle/>
          <a:p>
            <a:r>
              <a:rPr lang="en-US" sz="3600" b="0" dirty="0">
                <a:latin typeface="+mn-lt"/>
              </a:rPr>
              <a:t>Xylene Health Hazards:</a:t>
            </a:r>
          </a:p>
        </p:txBody>
      </p:sp>
      <p:sp>
        <p:nvSpPr>
          <p:cNvPr id="14339" name="Rectangle 3"/>
          <p:cNvSpPr>
            <a:spLocks noGrp="1" noChangeArrowheads="1"/>
          </p:cNvSpPr>
          <p:nvPr>
            <p:ph type="body" idx="1"/>
          </p:nvPr>
        </p:nvSpPr>
        <p:spPr>
          <a:xfrm>
            <a:off x="1143000" y="1600200"/>
            <a:ext cx="7239000" cy="4114800"/>
          </a:xfrm>
          <a:noFill/>
        </p:spPr>
        <p:txBody>
          <a:bodyPr/>
          <a:lstStyle/>
          <a:p>
            <a:pPr>
              <a:lnSpc>
                <a:spcPct val="90000"/>
              </a:lnSpc>
              <a:buFontTx/>
              <a:buChar char="•"/>
            </a:pPr>
            <a:r>
              <a:rPr lang="en-US" sz="2400" dirty="0"/>
              <a:t>Inhalation may result in nausea, vomiting, headache, ringing of the ears, and severe breathing difficulties.</a:t>
            </a:r>
          </a:p>
          <a:p>
            <a:pPr>
              <a:lnSpc>
                <a:spcPct val="90000"/>
              </a:lnSpc>
              <a:buFontTx/>
              <a:buChar char="•"/>
            </a:pPr>
            <a:r>
              <a:rPr lang="en-US" sz="2400" dirty="0"/>
              <a:t>Chronic inhalation can cause headaches, loss of appetite, nervousness, and pale skin. </a:t>
            </a:r>
          </a:p>
          <a:p>
            <a:pPr>
              <a:lnSpc>
                <a:spcPct val="90000"/>
              </a:lnSpc>
              <a:buFontTx/>
              <a:buChar char="•"/>
            </a:pPr>
            <a:r>
              <a:rPr lang="en-US" sz="2400" dirty="0"/>
              <a:t>Repeated or prolonged skin contact may cause a skin rash. </a:t>
            </a:r>
          </a:p>
          <a:p>
            <a:pPr>
              <a:lnSpc>
                <a:spcPct val="90000"/>
              </a:lnSpc>
              <a:buFontTx/>
              <a:buChar char="•"/>
            </a:pPr>
            <a:r>
              <a:rPr lang="en-US" sz="2400" dirty="0"/>
              <a:t>Severe eye irritation may occur. </a:t>
            </a:r>
          </a:p>
          <a:p>
            <a:pPr>
              <a:lnSpc>
                <a:spcPct val="90000"/>
              </a:lnSpc>
              <a:buFontTx/>
              <a:buChar char="•"/>
            </a:pPr>
            <a:r>
              <a:rPr lang="en-US" sz="2400" dirty="0"/>
              <a:t>May affect CNS.</a:t>
            </a:r>
          </a:p>
          <a:p>
            <a:pPr>
              <a:lnSpc>
                <a:spcPct val="90000"/>
              </a:lnSpc>
              <a:buFontTx/>
              <a:buChar char="•"/>
            </a:pPr>
            <a:r>
              <a:rPr lang="en-US" sz="2400" dirty="0"/>
              <a:t>Small amounts aspirated into the lungs can produce severe hemorrhagic pneumonitis and severe pulmonary injury or death.</a:t>
            </a:r>
          </a:p>
          <a:p>
            <a:pPr>
              <a:lnSpc>
                <a:spcPct val="90000"/>
              </a:lnSpc>
              <a:buFontTx/>
              <a:buChar char="•"/>
            </a:pPr>
            <a:endParaRPr lang="en-US" sz="2400" dirty="0"/>
          </a:p>
        </p:txBody>
      </p:sp>
    </p:spTree>
  </p:cSld>
  <p:clrMapOvr>
    <a:masterClrMapping/>
  </p:clrMapOvr>
  <p:transition advTm="1000">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a:latin typeface="+mn-lt"/>
              </a:rPr>
              <a:t>Methanol facts</a:t>
            </a:r>
            <a:r>
              <a:rPr lang="en-US" sz="2000" b="0" dirty="0"/>
              <a:t>(see SDS for complete data)</a:t>
            </a:r>
            <a:r>
              <a:rPr lang="en-US" sz="2000" b="0" dirty="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a:t>Colorless, flammable liquid</a:t>
            </a:r>
          </a:p>
          <a:p>
            <a:pPr lvl="1">
              <a:lnSpc>
                <a:spcPct val="90000"/>
              </a:lnSpc>
            </a:pPr>
            <a:r>
              <a:rPr lang="en-US" sz="2400" dirty="0"/>
              <a:t>PEL is 200ppm/8hr day</a:t>
            </a:r>
          </a:p>
          <a:p>
            <a:pPr lvl="1">
              <a:lnSpc>
                <a:spcPct val="90000"/>
              </a:lnSpc>
            </a:pPr>
            <a:r>
              <a:rPr lang="en-US" sz="2400" dirty="0"/>
              <a:t>NFPA Rating:  </a:t>
            </a:r>
            <a:r>
              <a:rPr lang="en-US" sz="2400" dirty="0">
                <a:solidFill>
                  <a:srgbClr val="0000FF"/>
                </a:solidFill>
              </a:rPr>
              <a:t>Health 3</a:t>
            </a:r>
            <a:r>
              <a:rPr lang="en-US" sz="2400" dirty="0"/>
              <a:t>, </a:t>
            </a:r>
            <a:r>
              <a:rPr lang="en-US" sz="2400" dirty="0">
                <a:solidFill>
                  <a:srgbClr val="FF0000"/>
                </a:solidFill>
              </a:rPr>
              <a:t>Fire 3</a:t>
            </a:r>
            <a:r>
              <a:rPr lang="en-US" sz="2400" dirty="0"/>
              <a:t>, </a:t>
            </a:r>
            <a:r>
              <a:rPr lang="en-US" sz="2400" dirty="0">
                <a:solidFill>
                  <a:srgbClr val="CCCC00"/>
                </a:solidFill>
              </a:rPr>
              <a:t>Reactivity 0</a:t>
            </a:r>
          </a:p>
          <a:p>
            <a:pPr lvl="1">
              <a:lnSpc>
                <a:spcPct val="90000"/>
              </a:lnSpc>
            </a:pPr>
            <a:r>
              <a:rPr lang="en-US" sz="2400" dirty="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3848100"/>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2600" y="3848100"/>
            <a:ext cx="704851" cy="704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4794191"/>
      </p:ext>
    </p:extLst>
  </p:cSld>
  <p:clrMapOvr>
    <a:masterClrMapping/>
  </p:clrMapOvr>
  <p:transition advTm="1000">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a:latin typeface="+mn-lt"/>
              </a:rPr>
              <a:t>Ethanol facts</a:t>
            </a:r>
            <a:r>
              <a:rPr lang="en-US" sz="2000" b="0" dirty="0"/>
              <a:t>(see SDS for complete data)</a:t>
            </a:r>
            <a:r>
              <a:rPr lang="en-US" sz="2000" b="0" dirty="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a:t>Colorless, flammable liquid</a:t>
            </a:r>
          </a:p>
          <a:p>
            <a:pPr lvl="1">
              <a:lnSpc>
                <a:spcPct val="90000"/>
              </a:lnSpc>
            </a:pPr>
            <a:r>
              <a:rPr lang="en-US" sz="2400" dirty="0"/>
              <a:t>PEL is 1000ppm/8hr day</a:t>
            </a:r>
          </a:p>
          <a:p>
            <a:pPr lvl="1">
              <a:lnSpc>
                <a:spcPct val="90000"/>
              </a:lnSpc>
            </a:pPr>
            <a:r>
              <a:rPr lang="en-US" sz="2400" dirty="0"/>
              <a:t>NFPA Rating:  </a:t>
            </a:r>
            <a:r>
              <a:rPr lang="en-US" sz="2400" dirty="0">
                <a:solidFill>
                  <a:srgbClr val="0000FF"/>
                </a:solidFill>
              </a:rPr>
              <a:t>Health 1</a:t>
            </a:r>
            <a:r>
              <a:rPr lang="en-US" sz="2400" dirty="0"/>
              <a:t>, </a:t>
            </a:r>
            <a:r>
              <a:rPr lang="en-US" sz="2400" dirty="0">
                <a:solidFill>
                  <a:srgbClr val="FF0000"/>
                </a:solidFill>
              </a:rPr>
              <a:t>Fire 3</a:t>
            </a:r>
            <a:r>
              <a:rPr lang="en-US" sz="2400" dirty="0"/>
              <a:t>, </a:t>
            </a:r>
            <a:r>
              <a:rPr lang="en-US" sz="2400" dirty="0">
                <a:solidFill>
                  <a:srgbClr val="CCCC00"/>
                </a:solidFill>
              </a:rPr>
              <a:t>Reactivity 0</a:t>
            </a:r>
          </a:p>
          <a:p>
            <a:pPr lvl="1">
              <a:lnSpc>
                <a:spcPct val="90000"/>
              </a:lnSpc>
            </a:pPr>
            <a:r>
              <a:rPr lang="en-US" sz="2400" dirty="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501252"/>
      </p:ext>
    </p:extLst>
  </p:cSld>
  <p:clrMapOvr>
    <a:masterClrMapping/>
  </p:clrMapOvr>
  <p:transition advTm="1000">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a:latin typeface="+mn-lt"/>
              </a:rPr>
              <a:t>Isopropanol facts</a:t>
            </a:r>
            <a:r>
              <a:rPr lang="en-US" sz="2000" b="0" dirty="0"/>
              <a:t>(see SDS for complete data)</a:t>
            </a:r>
            <a:r>
              <a:rPr lang="en-US" sz="2000" b="0" dirty="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a:t>Colorless, flammable liquid</a:t>
            </a:r>
          </a:p>
          <a:p>
            <a:pPr lvl="1">
              <a:lnSpc>
                <a:spcPct val="90000"/>
              </a:lnSpc>
            </a:pPr>
            <a:r>
              <a:rPr lang="en-US" sz="2400" dirty="0"/>
              <a:t>PEL is 400ppm/8hr day</a:t>
            </a:r>
          </a:p>
          <a:p>
            <a:pPr lvl="1">
              <a:lnSpc>
                <a:spcPct val="90000"/>
              </a:lnSpc>
            </a:pPr>
            <a:r>
              <a:rPr lang="en-US" sz="2400" dirty="0"/>
              <a:t>NFPA Rating:  </a:t>
            </a:r>
            <a:r>
              <a:rPr lang="en-US" sz="2400" dirty="0">
                <a:solidFill>
                  <a:srgbClr val="0000FF"/>
                </a:solidFill>
              </a:rPr>
              <a:t>Health 2</a:t>
            </a:r>
            <a:r>
              <a:rPr lang="en-US" sz="2400" dirty="0"/>
              <a:t>, </a:t>
            </a:r>
            <a:r>
              <a:rPr lang="en-US" sz="2400" dirty="0">
                <a:solidFill>
                  <a:srgbClr val="FF0000"/>
                </a:solidFill>
              </a:rPr>
              <a:t>Fire 3</a:t>
            </a:r>
            <a:r>
              <a:rPr lang="en-US" sz="2400" dirty="0"/>
              <a:t>, </a:t>
            </a:r>
            <a:r>
              <a:rPr lang="en-US" sz="2400" dirty="0">
                <a:solidFill>
                  <a:srgbClr val="CCCC00"/>
                </a:solidFill>
              </a:rPr>
              <a:t>Reactivity 0</a:t>
            </a:r>
          </a:p>
          <a:p>
            <a:pPr lvl="1">
              <a:lnSpc>
                <a:spcPct val="90000"/>
              </a:lnSpc>
            </a:pPr>
            <a:r>
              <a:rPr lang="en-US" sz="2400" dirty="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597927"/>
      </p:ext>
    </p:extLst>
  </p:cSld>
  <p:clrMapOvr>
    <a:masterClrMapping/>
  </p:clrMapOvr>
  <p:transition advTm="1000">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533400"/>
            <a:ext cx="6096000" cy="1143000"/>
          </a:xfrm>
          <a:noFill/>
        </p:spPr>
        <p:txBody>
          <a:bodyPr/>
          <a:lstStyle/>
          <a:p>
            <a:r>
              <a:rPr lang="en-US" sz="3600" b="0" dirty="0">
                <a:latin typeface="+mn-lt"/>
              </a:rPr>
              <a:t>Alcohol Health Hazards:</a:t>
            </a:r>
          </a:p>
        </p:txBody>
      </p:sp>
      <p:sp>
        <p:nvSpPr>
          <p:cNvPr id="16387" name="Rectangle 3"/>
          <p:cNvSpPr>
            <a:spLocks noGrp="1" noChangeArrowheads="1"/>
          </p:cNvSpPr>
          <p:nvPr>
            <p:ph type="body" idx="1"/>
          </p:nvPr>
        </p:nvSpPr>
        <p:spPr>
          <a:xfrm>
            <a:off x="1066800" y="1828800"/>
            <a:ext cx="7086600" cy="4114800"/>
          </a:xfrm>
          <a:noFill/>
        </p:spPr>
        <p:txBody>
          <a:bodyPr/>
          <a:lstStyle/>
          <a:p>
            <a:pPr>
              <a:buFontTx/>
              <a:buChar char="•"/>
            </a:pPr>
            <a:r>
              <a:rPr lang="en-US" sz="2400" dirty="0"/>
              <a:t>Mild irritation, redness, cracking and drying of skin</a:t>
            </a:r>
          </a:p>
          <a:p>
            <a:pPr>
              <a:buFontTx/>
              <a:buChar char="•"/>
            </a:pPr>
            <a:r>
              <a:rPr lang="en-US" sz="2400" dirty="0"/>
              <a:t>Eye irritation, redness, blurred vision</a:t>
            </a:r>
          </a:p>
          <a:p>
            <a:pPr>
              <a:buFontTx/>
              <a:buChar char="•"/>
            </a:pPr>
            <a:r>
              <a:rPr lang="en-US" sz="2400" dirty="0"/>
              <a:t>Harmful vapor causes irritation of the respiratory tract.  </a:t>
            </a:r>
          </a:p>
          <a:p>
            <a:pPr>
              <a:buFontTx/>
              <a:buChar char="•"/>
            </a:pPr>
            <a:r>
              <a:rPr lang="en-US" sz="2400" dirty="0"/>
              <a:t>High concentrations of vapor may cause CNS depression, with weakness, drowsiness, nausea, vomiting, diarrhea, fatigue. </a:t>
            </a:r>
          </a:p>
        </p:txBody>
      </p:sp>
    </p:spTree>
  </p:cSld>
  <p:clrMapOvr>
    <a:masterClrMapping/>
  </p:clrMapOvr>
  <p:transition advTm="1000">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09600" y="762000"/>
            <a:ext cx="7543800" cy="1143000"/>
          </a:xfrm>
          <a:noFill/>
        </p:spPr>
        <p:txBody>
          <a:bodyPr/>
          <a:lstStyle/>
          <a:p>
            <a:r>
              <a:rPr lang="en-US" sz="3600" b="0" dirty="0">
                <a:latin typeface="+mn-lt"/>
              </a:rPr>
              <a:t>Limiting exposure to chemicals:</a:t>
            </a:r>
          </a:p>
        </p:txBody>
      </p:sp>
      <p:sp>
        <p:nvSpPr>
          <p:cNvPr id="17411" name="Rectangle 3"/>
          <p:cNvSpPr>
            <a:spLocks noGrp="1" noChangeArrowheads="1"/>
          </p:cNvSpPr>
          <p:nvPr>
            <p:ph type="body" idx="1"/>
          </p:nvPr>
        </p:nvSpPr>
        <p:spPr>
          <a:xfrm>
            <a:off x="685800" y="1676400"/>
            <a:ext cx="7543800" cy="4114800"/>
          </a:xfrm>
          <a:noFill/>
        </p:spPr>
        <p:txBody>
          <a:bodyPr/>
          <a:lstStyle/>
          <a:p>
            <a:endParaRPr lang="en-US" sz="1600" dirty="0"/>
          </a:p>
          <a:p>
            <a:pPr>
              <a:buFontTx/>
              <a:buChar char="•"/>
            </a:pPr>
            <a:r>
              <a:rPr lang="en-US" sz="2400" dirty="0"/>
              <a:t>Make sure you have proper ventilation</a:t>
            </a:r>
          </a:p>
          <a:p>
            <a:pPr>
              <a:buFontTx/>
              <a:buChar char="•"/>
            </a:pPr>
            <a:r>
              <a:rPr lang="en-US" sz="2400" dirty="0"/>
              <a:t>PPE--use gloves, lab coat, eye protection and apron (where splashing is possible) </a:t>
            </a:r>
          </a:p>
          <a:p>
            <a:pPr>
              <a:buFontTx/>
              <a:buChar char="•"/>
            </a:pPr>
            <a:r>
              <a:rPr lang="en-US" sz="2400" dirty="0"/>
              <a:t>Know safe spill cleanup procedures:</a:t>
            </a:r>
          </a:p>
          <a:p>
            <a:pPr lvl="1">
              <a:buFontTx/>
              <a:buChar char="•"/>
            </a:pPr>
            <a:r>
              <a:rPr lang="en-US" sz="2200" dirty="0"/>
              <a:t>C360: Refer to Lab Spill Cleanup Procedure </a:t>
            </a:r>
          </a:p>
          <a:p>
            <a:pPr lvl="1">
              <a:buFontTx/>
              <a:buChar char="•"/>
            </a:pPr>
            <a:r>
              <a:rPr lang="en-US" sz="2200" dirty="0"/>
              <a:t>Spill kits are checked quarterly, during the Safety Audit, for expiration date and to ensure all components are intact and usable.</a:t>
            </a:r>
          </a:p>
          <a:p>
            <a:endParaRPr lang="en-US" sz="2400" dirty="0"/>
          </a:p>
        </p:txBody>
      </p:sp>
    </p:spTree>
  </p:cSld>
  <p:clrMapOvr>
    <a:masterClrMapping/>
  </p:clrMapOvr>
  <p:transition advTm="1000">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6096000" cy="1143000"/>
          </a:xfrm>
          <a:noFill/>
        </p:spPr>
        <p:txBody>
          <a:bodyPr/>
          <a:lstStyle/>
          <a:p>
            <a:r>
              <a:rPr lang="en-US" sz="3600" b="0" dirty="0">
                <a:latin typeface="+mn-lt"/>
              </a:rPr>
              <a:t>In-service Objectives</a:t>
            </a:r>
          </a:p>
        </p:txBody>
      </p:sp>
      <p:sp>
        <p:nvSpPr>
          <p:cNvPr id="4099" name="Rectangle 3"/>
          <p:cNvSpPr>
            <a:spLocks noGrp="1" noChangeArrowheads="1"/>
          </p:cNvSpPr>
          <p:nvPr>
            <p:ph type="body" idx="1"/>
          </p:nvPr>
        </p:nvSpPr>
        <p:spPr>
          <a:xfrm>
            <a:off x="685800" y="914400"/>
            <a:ext cx="7620000" cy="4495800"/>
          </a:xfrm>
          <a:noFill/>
        </p:spPr>
        <p:txBody>
          <a:bodyPr/>
          <a:lstStyle/>
          <a:p>
            <a:pPr>
              <a:lnSpc>
                <a:spcPct val="90000"/>
              </a:lnSpc>
              <a:buFontTx/>
              <a:buChar char="•"/>
            </a:pPr>
            <a:r>
              <a:rPr lang="en-US" sz="2400" dirty="0"/>
              <a:t>Learn about SDS’s</a:t>
            </a:r>
          </a:p>
          <a:p>
            <a:pPr>
              <a:lnSpc>
                <a:spcPct val="90000"/>
              </a:lnSpc>
              <a:buFontTx/>
              <a:buChar char="•"/>
            </a:pPr>
            <a:r>
              <a:rPr lang="en-US" sz="2400" dirty="0"/>
              <a:t>Understand NFPA and GHS chemical hazard labels as defined in SDS</a:t>
            </a:r>
          </a:p>
          <a:p>
            <a:pPr>
              <a:lnSpc>
                <a:spcPct val="90000"/>
              </a:lnSpc>
              <a:buFontTx/>
              <a:buChar char="•"/>
            </a:pPr>
            <a:r>
              <a:rPr lang="en-US" sz="2400" dirty="0"/>
              <a:t>Detect and explain signs and symptoms of exposure to formaldehyde, xylene, &amp; alcohol</a:t>
            </a:r>
          </a:p>
          <a:p>
            <a:pPr>
              <a:lnSpc>
                <a:spcPct val="90000"/>
              </a:lnSpc>
              <a:buFontTx/>
              <a:buChar char="•"/>
            </a:pPr>
            <a:r>
              <a:rPr lang="en-US" sz="2400" dirty="0"/>
              <a:t>Understand how to limit exposure to hazardous chemicals, and how to relieve acute symptoms</a:t>
            </a:r>
          </a:p>
          <a:p>
            <a:pPr>
              <a:lnSpc>
                <a:spcPct val="90000"/>
              </a:lnSpc>
              <a:buFontTx/>
              <a:buChar char="•"/>
            </a:pPr>
            <a:r>
              <a:rPr lang="en-US" sz="2400" dirty="0"/>
              <a:t>Know who to notify or contact for help</a:t>
            </a:r>
          </a:p>
          <a:p>
            <a:pPr>
              <a:lnSpc>
                <a:spcPct val="90000"/>
              </a:lnSpc>
              <a:buFontTx/>
              <a:buChar char="•"/>
            </a:pPr>
            <a:r>
              <a:rPr lang="en-US" sz="2400" dirty="0"/>
              <a:t>Understand spill clean-up procedures</a:t>
            </a:r>
          </a:p>
          <a:p>
            <a:pPr>
              <a:lnSpc>
                <a:spcPct val="90000"/>
              </a:lnSpc>
              <a:buFontTx/>
              <a:buChar char="•"/>
            </a:pPr>
            <a:r>
              <a:rPr lang="en-US" sz="2400" dirty="0"/>
              <a:t>Understand the use of monitoring devices. </a:t>
            </a:r>
          </a:p>
          <a:p>
            <a:pPr>
              <a:lnSpc>
                <a:spcPct val="90000"/>
              </a:lnSpc>
              <a:buFontTx/>
              <a:buChar char="•"/>
            </a:pPr>
            <a:r>
              <a:rPr lang="en-US" sz="2400" dirty="0"/>
              <a:t>Learn proper disposal of chemicals (hazardous/non-hazardous) and storage requirements</a:t>
            </a:r>
          </a:p>
          <a:p>
            <a:pPr>
              <a:lnSpc>
                <a:spcPct val="90000"/>
              </a:lnSpc>
              <a:buFontTx/>
              <a:buChar char="•"/>
            </a:pPr>
            <a:r>
              <a:rPr lang="en-US" sz="2400" dirty="0"/>
              <a:t>Know where resources are located</a:t>
            </a:r>
          </a:p>
          <a:p>
            <a:pPr>
              <a:lnSpc>
                <a:spcPct val="90000"/>
              </a:lnSpc>
              <a:buFontTx/>
              <a:buChar char="•"/>
            </a:pPr>
            <a:r>
              <a:rPr lang="en-US" sz="2400" dirty="0"/>
              <a:t>Learn how to use the PAPR for chemical spill clean up.</a:t>
            </a:r>
          </a:p>
          <a:p>
            <a:pPr>
              <a:lnSpc>
                <a:spcPct val="90000"/>
              </a:lnSpc>
            </a:pPr>
            <a:endParaRPr lang="en-US" dirty="0"/>
          </a:p>
        </p:txBody>
      </p:sp>
    </p:spTree>
  </p:cSld>
  <p:clrMapOvr>
    <a:masterClrMapping/>
  </p:clrMapOvr>
  <p:transition advTm="1000">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381000"/>
            <a:ext cx="8458200" cy="1143000"/>
          </a:xfrm>
        </p:spPr>
        <p:txBody>
          <a:bodyPr/>
          <a:lstStyle/>
          <a:p>
            <a:r>
              <a:rPr lang="en-US" sz="3600" b="0" dirty="0">
                <a:latin typeface="+mn-lt"/>
              </a:rPr>
              <a:t>Limiting Exposure-Work Practices</a:t>
            </a:r>
          </a:p>
        </p:txBody>
      </p:sp>
      <p:sp>
        <p:nvSpPr>
          <p:cNvPr id="18435" name="Rectangle 3"/>
          <p:cNvSpPr>
            <a:spLocks noGrp="1" noChangeArrowheads="1"/>
          </p:cNvSpPr>
          <p:nvPr>
            <p:ph type="body" idx="1"/>
          </p:nvPr>
        </p:nvSpPr>
        <p:spPr>
          <a:xfrm>
            <a:off x="304800" y="1371600"/>
            <a:ext cx="8077200" cy="4648200"/>
          </a:xfrm>
        </p:spPr>
        <p:txBody>
          <a:bodyPr/>
          <a:lstStyle/>
          <a:p>
            <a:endParaRPr lang="en-US" sz="2000" b="1" dirty="0"/>
          </a:p>
          <a:p>
            <a:pPr lvl="1"/>
            <a:r>
              <a:rPr lang="en-US" sz="2400" dirty="0"/>
              <a:t>No eating, drinking, gum chewing, applying cosmetics (including lip balm) in lab work areas.</a:t>
            </a:r>
          </a:p>
          <a:p>
            <a:pPr lvl="1"/>
            <a:r>
              <a:rPr lang="en-US" sz="2400" dirty="0"/>
              <a:t>Personal items (cell phones, electronic devices, purses, textbooks, backpacks) are to be used in clean areas only and not in technical work areas.</a:t>
            </a:r>
          </a:p>
          <a:p>
            <a:pPr lvl="1"/>
            <a:r>
              <a:rPr lang="en-US" sz="2400" dirty="0"/>
              <a:t>Wash all areas of exposed skin thoroughly prior to leaving work area.</a:t>
            </a:r>
          </a:p>
          <a:p>
            <a:pPr lvl="1"/>
            <a:r>
              <a:rPr lang="en-US" sz="2400" dirty="0"/>
              <a:t>Never leave an instrument unattended that could present a health or safety accident.</a:t>
            </a:r>
          </a:p>
          <a:p>
            <a:pPr lvl="1"/>
            <a:r>
              <a:rPr lang="en-US" sz="2400" dirty="0"/>
              <a:t>Any unsafe acts should be reported to supervisor.</a:t>
            </a:r>
          </a:p>
          <a:p>
            <a:endParaRPr lang="en-US" sz="2400" dirty="0"/>
          </a:p>
        </p:txBody>
      </p:sp>
    </p:spTree>
  </p:cSld>
  <p:clrMapOvr>
    <a:masterClrMapping/>
  </p:clrMapOvr>
  <p:transition advTm="1000">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533400"/>
            <a:ext cx="8305800" cy="1143000"/>
          </a:xfrm>
        </p:spPr>
        <p:txBody>
          <a:bodyPr/>
          <a:lstStyle/>
          <a:p>
            <a:r>
              <a:rPr lang="en-US" sz="3600" b="0" dirty="0">
                <a:latin typeface="+mn-lt"/>
              </a:rPr>
              <a:t>Limiting Exposure-Housekeeping</a:t>
            </a:r>
          </a:p>
        </p:txBody>
      </p:sp>
      <p:sp>
        <p:nvSpPr>
          <p:cNvPr id="19459" name="Rectangle 3"/>
          <p:cNvSpPr>
            <a:spLocks noGrp="1" noChangeArrowheads="1"/>
          </p:cNvSpPr>
          <p:nvPr>
            <p:ph type="body" idx="1"/>
          </p:nvPr>
        </p:nvSpPr>
        <p:spPr>
          <a:xfrm>
            <a:off x="457200" y="1981200"/>
            <a:ext cx="7467600" cy="3505200"/>
          </a:xfrm>
        </p:spPr>
        <p:txBody>
          <a:bodyPr/>
          <a:lstStyle/>
          <a:p>
            <a:pPr lvl="1"/>
            <a:r>
              <a:rPr lang="en-US" sz="2400" dirty="0"/>
              <a:t>Clean all spills immediately and discard waste properly.</a:t>
            </a:r>
          </a:p>
          <a:p>
            <a:pPr lvl="1"/>
            <a:r>
              <a:rPr lang="en-US" sz="2400"/>
              <a:t>Keep work spaces </a:t>
            </a:r>
            <a:r>
              <a:rPr lang="en-US" sz="2400" dirty="0"/>
              <a:t>orderly and reasonably clear of unnecessary chemicals and equipment.</a:t>
            </a:r>
          </a:p>
          <a:p>
            <a:pPr lvl="1"/>
            <a:r>
              <a:rPr lang="en-US" sz="2400" dirty="0"/>
              <a:t>Clean work area at the end of each shift.</a:t>
            </a:r>
          </a:p>
          <a:p>
            <a:pPr lvl="1"/>
            <a:r>
              <a:rPr lang="en-US" sz="2400" dirty="0"/>
              <a:t>Keep all labels facing front so they are visible.</a:t>
            </a:r>
          </a:p>
          <a:p>
            <a:pPr lvl="1"/>
            <a:r>
              <a:rPr lang="en-US" sz="2400" dirty="0"/>
              <a:t>Keep chemical containers clean, </a:t>
            </a:r>
            <a:r>
              <a:rPr lang="en-US" sz="2400" b="1" dirty="0"/>
              <a:t>properly labeled</a:t>
            </a:r>
            <a:r>
              <a:rPr lang="en-US" sz="2400" dirty="0"/>
              <a:t>, and return them to storage after use.</a:t>
            </a:r>
          </a:p>
        </p:txBody>
      </p:sp>
    </p:spTree>
  </p:cSld>
  <p:clrMapOvr>
    <a:masterClrMapping/>
  </p:clrMapOvr>
  <p:transition advTm="1000">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304800"/>
            <a:ext cx="8610600" cy="1143000"/>
          </a:xfrm>
        </p:spPr>
        <p:txBody>
          <a:bodyPr/>
          <a:lstStyle/>
          <a:p>
            <a:r>
              <a:rPr lang="en-US" sz="3600" b="0" dirty="0">
                <a:latin typeface="+mn-lt"/>
              </a:rPr>
              <a:t>Hazardous Waste-Definition</a:t>
            </a:r>
          </a:p>
        </p:txBody>
      </p:sp>
      <p:sp>
        <p:nvSpPr>
          <p:cNvPr id="20483" name="Rectangle 3"/>
          <p:cNvSpPr>
            <a:spLocks noGrp="1" noChangeArrowheads="1"/>
          </p:cNvSpPr>
          <p:nvPr>
            <p:ph type="body" idx="1"/>
          </p:nvPr>
        </p:nvSpPr>
        <p:spPr>
          <a:xfrm>
            <a:off x="304800" y="1371600"/>
            <a:ext cx="8382000" cy="4572000"/>
          </a:xfrm>
        </p:spPr>
        <p:txBody>
          <a:bodyPr/>
          <a:lstStyle/>
          <a:p>
            <a:pPr marL="533400" indent="-533400">
              <a:lnSpc>
                <a:spcPct val="90000"/>
              </a:lnSpc>
            </a:pPr>
            <a:r>
              <a:rPr lang="en-US" sz="2400" dirty="0"/>
              <a:t>      A chemical or substance, or mixture of chemicals or substances regulated by the Federal OSHA, MN OSHA, or Hennepin County Environmental Services. </a:t>
            </a:r>
          </a:p>
          <a:p>
            <a:pPr marL="533400" indent="-533400">
              <a:lnSpc>
                <a:spcPct val="90000"/>
              </a:lnSpc>
            </a:pPr>
            <a:endParaRPr lang="en-US" sz="2400" dirty="0"/>
          </a:p>
          <a:p>
            <a:pPr marL="533400" indent="-533400">
              <a:lnSpc>
                <a:spcPct val="90000"/>
              </a:lnSpc>
            </a:pPr>
            <a:r>
              <a:rPr lang="en-US" sz="2400" dirty="0"/>
              <a:t>      Chemicals or substances determined by the commissioner that presents a significant risk to employee health and safety or imminent danger of death   or serious physical harm to an employee are:</a:t>
            </a:r>
          </a:p>
          <a:p>
            <a:pPr marL="952500" lvl="1" indent="-495300">
              <a:lnSpc>
                <a:spcPct val="90000"/>
              </a:lnSpc>
              <a:buFontTx/>
              <a:buAutoNum type="arabicPeriod"/>
            </a:pPr>
            <a:r>
              <a:rPr lang="en-US" sz="2200" dirty="0"/>
              <a:t>Toxic (carcinogen, teratogen, mutagen, or a reproductive toxic agent).</a:t>
            </a:r>
          </a:p>
          <a:p>
            <a:pPr marL="952500" lvl="1" indent="-495300">
              <a:lnSpc>
                <a:spcPct val="90000"/>
              </a:lnSpc>
              <a:buFontTx/>
              <a:buAutoNum type="arabicPeriod"/>
            </a:pPr>
            <a:r>
              <a:rPr lang="en-US" sz="2200" dirty="0"/>
              <a:t>Corrosive</a:t>
            </a:r>
          </a:p>
          <a:p>
            <a:pPr marL="952500" lvl="1" indent="-495300">
              <a:lnSpc>
                <a:spcPct val="90000"/>
              </a:lnSpc>
              <a:buFontTx/>
              <a:buAutoNum type="arabicPeriod"/>
            </a:pPr>
            <a:r>
              <a:rPr lang="en-US" sz="2200" dirty="0"/>
              <a:t>Flammable</a:t>
            </a:r>
          </a:p>
          <a:p>
            <a:pPr marL="952500" lvl="1" indent="-495300">
              <a:lnSpc>
                <a:spcPct val="90000"/>
              </a:lnSpc>
              <a:buFontTx/>
              <a:buAutoNum type="arabicPeriod"/>
            </a:pPr>
            <a:r>
              <a:rPr lang="en-US" sz="2200" dirty="0"/>
              <a:t>Reactive</a:t>
            </a:r>
          </a:p>
          <a:p>
            <a:pPr marL="533400" indent="-533400">
              <a:lnSpc>
                <a:spcPct val="90000"/>
              </a:lnSpc>
              <a:buFontTx/>
              <a:buChar char="•"/>
            </a:pPr>
            <a:endParaRPr lang="en-US" sz="2400" dirty="0"/>
          </a:p>
        </p:txBody>
      </p:sp>
    </p:spTree>
  </p:cSld>
  <p:clrMapOvr>
    <a:masterClrMapping/>
  </p:clrMapOvr>
  <p:transition advTm="1000">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533400"/>
            <a:ext cx="6096000" cy="1143000"/>
          </a:xfrm>
        </p:spPr>
        <p:txBody>
          <a:bodyPr/>
          <a:lstStyle/>
          <a:p>
            <a:r>
              <a:rPr lang="en-US" sz="3600" b="0" dirty="0">
                <a:latin typeface="+mn-lt"/>
              </a:rPr>
              <a:t>Chemical Disposal</a:t>
            </a:r>
          </a:p>
        </p:txBody>
      </p:sp>
      <p:sp>
        <p:nvSpPr>
          <p:cNvPr id="21507" name="Rectangle 3"/>
          <p:cNvSpPr>
            <a:spLocks noGrp="1" noChangeArrowheads="1"/>
          </p:cNvSpPr>
          <p:nvPr>
            <p:ph type="body" idx="1"/>
          </p:nvPr>
        </p:nvSpPr>
        <p:spPr>
          <a:xfrm>
            <a:off x="838200" y="1752600"/>
            <a:ext cx="7315200" cy="3505200"/>
          </a:xfrm>
        </p:spPr>
        <p:txBody>
          <a:bodyPr/>
          <a:lstStyle/>
          <a:p>
            <a:pPr>
              <a:buFontTx/>
              <a:buChar char="•"/>
            </a:pPr>
            <a:r>
              <a:rPr lang="en-US" sz="2400" dirty="0"/>
              <a:t>Recycling of 10% formalin, xylene and  select alcohol concentrations keeps need for disposal to a minimum.</a:t>
            </a:r>
          </a:p>
          <a:p>
            <a:pPr>
              <a:buFontTx/>
              <a:buChar char="•"/>
            </a:pPr>
            <a:r>
              <a:rPr lang="en-US" sz="2400" dirty="0"/>
              <a:t>Xylene and alcohols that cannot be recycled are discarded in a hazardous waste container.</a:t>
            </a:r>
          </a:p>
          <a:p>
            <a:pPr>
              <a:buFontTx/>
              <a:buChar char="•"/>
            </a:pPr>
            <a:r>
              <a:rPr lang="en-US" sz="2400" dirty="0"/>
              <a:t>Hazardous waste satellite containers are located at the site of generation and are transported to the temporary hazardous chemical waste storage area in histology.</a:t>
            </a:r>
          </a:p>
        </p:txBody>
      </p:sp>
    </p:spTree>
  </p:cSld>
  <p:clrMapOvr>
    <a:masterClrMapping/>
  </p:clrMapOvr>
  <p:transition advTm="1000">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8600" y="609600"/>
            <a:ext cx="8686800" cy="1143000"/>
          </a:xfrm>
        </p:spPr>
        <p:txBody>
          <a:bodyPr/>
          <a:lstStyle/>
          <a:p>
            <a:r>
              <a:rPr lang="en-US" sz="3600" b="0" dirty="0">
                <a:latin typeface="+mn-lt"/>
              </a:rPr>
              <a:t>Hazardous Chemical Waste – Storage Area</a:t>
            </a:r>
          </a:p>
        </p:txBody>
      </p:sp>
      <p:sp>
        <p:nvSpPr>
          <p:cNvPr id="22531" name="Rectangle 3"/>
          <p:cNvSpPr>
            <a:spLocks noGrp="1" noChangeArrowheads="1"/>
          </p:cNvSpPr>
          <p:nvPr>
            <p:ph type="body" idx="1"/>
          </p:nvPr>
        </p:nvSpPr>
        <p:spPr>
          <a:xfrm>
            <a:off x="304800" y="1752600"/>
            <a:ext cx="8610600" cy="4114800"/>
          </a:xfrm>
        </p:spPr>
        <p:txBody>
          <a:bodyPr/>
          <a:lstStyle/>
          <a:p>
            <a:r>
              <a:rPr lang="en-US" sz="2400" dirty="0"/>
              <a:t>    Bring chemical waste to the hazardous waste storage area for disposal.  Follow the “Chemical Waste Definitions and Disposal” chart (see next slide) to determine how to dispose of the chemical. Types of waste are:</a:t>
            </a:r>
          </a:p>
          <a:p>
            <a:pPr lvl="1"/>
            <a:r>
              <a:rPr lang="en-US" sz="2400" dirty="0"/>
              <a:t>Hazardous Waste-Flammable</a:t>
            </a:r>
          </a:p>
          <a:p>
            <a:pPr lvl="1"/>
            <a:r>
              <a:rPr lang="en-US" sz="2400" dirty="0"/>
              <a:t>Other Chemical Waste</a:t>
            </a:r>
          </a:p>
          <a:p>
            <a:pPr lvl="1"/>
            <a:r>
              <a:rPr lang="en-US" sz="2400" dirty="0"/>
              <a:t>Hazardous Waste-Trace metals</a:t>
            </a:r>
          </a:p>
          <a:p>
            <a:pPr>
              <a:buFontTx/>
              <a:buChar char="•"/>
            </a:pPr>
            <a:endParaRPr lang="en-US" sz="2400" dirty="0"/>
          </a:p>
        </p:txBody>
      </p:sp>
    </p:spTree>
  </p:cSld>
  <p:clrMapOvr>
    <a:masterClrMapping/>
  </p:clrMapOvr>
  <p:transition advTm="1000">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04800"/>
            <a:ext cx="8458200" cy="609600"/>
          </a:xfrm>
        </p:spPr>
        <p:txBody>
          <a:bodyPr/>
          <a:lstStyle/>
          <a:p>
            <a:r>
              <a:rPr lang="en-US" sz="3200" b="0" dirty="0">
                <a:latin typeface="+mn-lt"/>
              </a:rPr>
              <a:t>Chemical Waste Definitions and Disposal</a:t>
            </a:r>
          </a:p>
        </p:txBody>
      </p:sp>
      <p:graphicFrame>
        <p:nvGraphicFramePr>
          <p:cNvPr id="56333" name="Group 1037"/>
          <p:cNvGraphicFramePr>
            <a:graphicFrameLocks noGrp="1"/>
          </p:cNvGraphicFramePr>
          <p:nvPr>
            <p:ph type="tbl" idx="1"/>
            <p:extLst>
              <p:ext uri="{D42A27DB-BD31-4B8C-83A1-F6EECF244321}">
                <p14:modId xmlns:p14="http://schemas.microsoft.com/office/powerpoint/2010/main" val="3973403985"/>
              </p:ext>
            </p:extLst>
          </p:nvPr>
        </p:nvGraphicFramePr>
        <p:xfrm>
          <a:off x="228600" y="838200"/>
          <a:ext cx="8686800" cy="5519421"/>
        </p:xfrm>
        <a:graphic>
          <a:graphicData uri="http://schemas.openxmlformats.org/drawingml/2006/table">
            <a:tbl>
              <a:tblPr/>
              <a:tblGrid>
                <a:gridCol w="17526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349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Disposal Method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556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Hazardous Waste</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200" b="0" i="0" u="none" strike="noStrike" cap="none" normalizeH="0" baseline="0" dirty="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Still bottoms, paraffin waste, alcohols, IHC </a:t>
                      </a:r>
                      <a:r>
                        <a:rPr kumimoji="1" lang="en-US" sz="1200" b="0" i="0" u="none" strike="noStrike" cap="none" normalizeH="0" baseline="0" dirty="0" err="1">
                          <a:ln>
                            <a:noFill/>
                          </a:ln>
                          <a:solidFill>
                            <a:schemeClr val="tx2"/>
                          </a:solidFill>
                          <a:effectLst/>
                          <a:latin typeface="Arial" charset="0"/>
                          <a:cs typeface="Times New Roman" pitchFamily="18" charset="0"/>
                        </a:rPr>
                        <a:t>stainers</a:t>
                      </a:r>
                      <a:r>
                        <a:rPr kumimoji="1" lang="en-US" sz="1200" b="0" i="0" u="none" strike="noStrike" cap="none" normalizeH="0" baseline="0" dirty="0">
                          <a:ln>
                            <a:noFill/>
                          </a:ln>
                          <a:solidFill>
                            <a:schemeClr val="tx2"/>
                          </a:solidFill>
                          <a:effectLst/>
                          <a:latin typeface="Arial" charset="0"/>
                          <a:cs typeface="Times New Roman" pitchFamily="18" charset="0"/>
                        </a:rPr>
                        <a:t>,  Alcohol and combined dyes, DAB, contaminated xylene, acetone, stains, Cytology density reagent waste from SurePath vacuum centrifugation step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a:ln>
                            <a:noFill/>
                          </a:ln>
                          <a:solidFill>
                            <a:srgbClr val="336699"/>
                          </a:solidFill>
                          <a:effectLst/>
                          <a:latin typeface="Arial" charset="0"/>
                          <a:cs typeface="Times New Roman" pitchFamily="18" charset="0"/>
                        </a:rPr>
                        <a:t>Place waste in carboys labeled for hazardous waste.</a:t>
                      </a:r>
                    </a:p>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a:ln>
                            <a:noFill/>
                          </a:ln>
                          <a:solidFill>
                            <a:srgbClr val="336699"/>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651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Non-Hazardous Waste – Thimersol (Mercury derivative)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None currently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rgbClr val="336699"/>
                          </a:solidFill>
                          <a:effectLst/>
                          <a:latin typeface="Arial" charset="0"/>
                          <a:cs typeface="Times New Roman" pitchFamily="18" charset="0"/>
                        </a:rPr>
                        <a:t>Disposed of by Clean Harbors, if future needs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271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Other 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Chemical reagents in their original containers. An SDS must be provided. Do not label as Hazardous Waste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Place chemicals and SDS in plastic container labeled Chemical(s) for Evaluation bin.  </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Disposal method determined by Clean Harbors staff.</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636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Solid Mercury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Broken or unused Mercury devices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Place chemicals in plastic container labeled Mercury Disposal container</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1112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Trace Metal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Trace Metal waste from the </a:t>
                      </a:r>
                      <a:r>
                        <a:rPr kumimoji="1" lang="en-US" sz="1200" b="0" i="0" u="none" strike="noStrike" cap="none" normalizeH="0" baseline="0" dirty="0" err="1">
                          <a:ln>
                            <a:noFill/>
                          </a:ln>
                          <a:solidFill>
                            <a:schemeClr val="tx2"/>
                          </a:solidFill>
                          <a:effectLst/>
                          <a:latin typeface="Arial" charset="0"/>
                          <a:cs typeface="Times New Roman" pitchFamily="18" charset="0"/>
                        </a:rPr>
                        <a:t>Dako</a:t>
                      </a:r>
                      <a:r>
                        <a:rPr kumimoji="1" lang="en-US" sz="1200" b="0" i="0" u="none" strike="noStrike" cap="none" normalizeH="0" baseline="0" dirty="0">
                          <a:ln>
                            <a:noFill/>
                          </a:ln>
                          <a:solidFill>
                            <a:schemeClr val="tx2"/>
                          </a:solidFill>
                          <a:effectLst/>
                          <a:latin typeface="Arial" charset="0"/>
                          <a:cs typeface="Times New Roman" pitchFamily="18" charset="0"/>
                        </a:rPr>
                        <a:t> Artisan instrument or from manual special stain 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Place trace metals in the 4 liter, container, with yellow Hazardous Waste label designated trace metals.</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advTm="1000">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381000"/>
            <a:ext cx="8534400" cy="1066800"/>
          </a:xfrm>
        </p:spPr>
        <p:txBody>
          <a:bodyPr/>
          <a:lstStyle/>
          <a:p>
            <a:r>
              <a:rPr lang="en-US" sz="3600" b="0" dirty="0">
                <a:latin typeface="+mn-lt"/>
              </a:rPr>
              <a:t>Histology Hazardous Waste:</a:t>
            </a:r>
            <a:br>
              <a:rPr lang="en-US" sz="3600" b="0" dirty="0">
                <a:latin typeface="+mn-lt"/>
              </a:rPr>
            </a:br>
            <a:br>
              <a:rPr lang="en-US" sz="3600" b="0" dirty="0">
                <a:latin typeface="+mn-lt"/>
              </a:rPr>
            </a:br>
            <a:r>
              <a:rPr lang="en-US" sz="3200" b="0" dirty="0">
                <a:latin typeface="+mn-lt"/>
              </a:rPr>
              <a:t>Generate, Collect and Transfer</a:t>
            </a:r>
          </a:p>
        </p:txBody>
      </p:sp>
      <p:graphicFrame>
        <p:nvGraphicFramePr>
          <p:cNvPr id="75927" name="Group 151"/>
          <p:cNvGraphicFramePr>
            <a:graphicFrameLocks noGrp="1"/>
          </p:cNvGraphicFramePr>
          <p:nvPr>
            <p:ph sz="half" idx="2"/>
            <p:extLst>
              <p:ext uri="{D42A27DB-BD31-4B8C-83A1-F6EECF244321}">
                <p14:modId xmlns:p14="http://schemas.microsoft.com/office/powerpoint/2010/main" val="2105043466"/>
              </p:ext>
            </p:extLst>
          </p:nvPr>
        </p:nvGraphicFramePr>
        <p:xfrm>
          <a:off x="381000" y="1524000"/>
          <a:ext cx="8534400" cy="5084619"/>
        </p:xfrm>
        <a:graphic>
          <a:graphicData uri="http://schemas.openxmlformats.org/drawingml/2006/table">
            <a:tbl>
              <a:tblPr/>
              <a:tblGrid>
                <a:gridCol w="2212975">
                  <a:extLst>
                    <a:ext uri="{9D8B030D-6E8A-4147-A177-3AD203B41FA5}">
                      <a16:colId xmlns:a16="http://schemas.microsoft.com/office/drawing/2014/main" val="20000"/>
                    </a:ext>
                  </a:extLst>
                </a:gridCol>
                <a:gridCol w="3476625">
                  <a:extLst>
                    <a:ext uri="{9D8B030D-6E8A-4147-A177-3AD203B41FA5}">
                      <a16:colId xmlns:a16="http://schemas.microsoft.com/office/drawing/2014/main" val="20001"/>
                    </a:ext>
                  </a:extLst>
                </a:gridCol>
                <a:gridCol w="2844800">
                  <a:extLst>
                    <a:ext uri="{9D8B030D-6E8A-4147-A177-3AD203B41FA5}">
                      <a16:colId xmlns:a16="http://schemas.microsoft.com/office/drawing/2014/main" val="20002"/>
                    </a:ext>
                  </a:extLst>
                </a:gridCol>
              </a:tblGrid>
              <a:tr h="41831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Source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Satellite Container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849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Chemical reagent waste from Leica </a:t>
                      </a:r>
                      <a:r>
                        <a:rPr kumimoji="1" lang="en-US" sz="1600" b="0" i="0" u="none" strike="noStrike" cap="none" normalizeH="0" baseline="0" dirty="0" err="1">
                          <a:ln>
                            <a:noFill/>
                          </a:ln>
                          <a:solidFill>
                            <a:schemeClr val="tx2"/>
                          </a:solidFill>
                          <a:effectLst/>
                          <a:latin typeface="Arial" charset="0"/>
                          <a:cs typeface="Times New Roman" pitchFamily="18" charset="0"/>
                        </a:rPr>
                        <a:t>autostainer</a:t>
                      </a:r>
                      <a:r>
                        <a:rPr kumimoji="1" lang="en-US" sz="1600" b="0" i="0" u="none" strike="noStrike" cap="none" normalizeH="0" baseline="0" dirty="0">
                          <a:ln>
                            <a:noFill/>
                          </a:ln>
                          <a:solidFill>
                            <a:schemeClr val="tx2"/>
                          </a:solidFill>
                          <a:effectLst/>
                          <a:latin typeface="Arial" charset="0"/>
                          <a:cs typeface="Times New Roman" pitchFamily="18" charset="0"/>
                        </a:rPr>
                        <a:t> and manual run down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Alcohols contaminated with xylene, acid alcohol, ammonia water, and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rgbClr val="336699"/>
                          </a:solidFill>
                          <a:effectLst/>
                          <a:latin typeface="Arial" charset="0"/>
                          <a:cs typeface="Times New Roman" pitchFamily="18" charset="0"/>
                        </a:rPr>
                        <a:t>Local Satellite Container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453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Still bottoms and paraffin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Waste from recycler and tissue processors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Flammable container located in the processing 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2312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Alcohol and combined dyes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a:ln>
                            <a:noFill/>
                          </a:ln>
                          <a:solidFill>
                            <a:schemeClr val="tx2"/>
                          </a:solidFill>
                          <a:effectLst/>
                          <a:latin typeface="Arial" charset="0"/>
                          <a:cs typeface="Times New Roman" pitchFamily="18" charset="0"/>
                        </a:rPr>
                        <a:t>Dako</a:t>
                      </a:r>
                      <a:r>
                        <a:rPr kumimoji="1" lang="en-US" sz="1600" b="0" i="0" u="none" strike="noStrike" cap="none" normalizeH="0" baseline="0" dirty="0">
                          <a:ln>
                            <a:noFill/>
                          </a:ln>
                          <a:solidFill>
                            <a:schemeClr val="tx2"/>
                          </a:solidFill>
                          <a:effectLst/>
                          <a:latin typeface="Arial" charset="0"/>
                          <a:cs typeface="Times New Roman" pitchFamily="18" charset="0"/>
                        </a:rPr>
                        <a:t> Artisan dyes, Artisan alcohols, acetone (Pneumo), methyl alcohol (BM), solutions from manual staining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Combined dye container located in the special stains area.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534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Trace Metals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a:ln>
                            <a:noFill/>
                          </a:ln>
                          <a:solidFill>
                            <a:schemeClr val="tx2"/>
                          </a:solidFill>
                          <a:effectLst/>
                          <a:latin typeface="Arial" charset="0"/>
                          <a:cs typeface="Times New Roman" pitchFamily="18" charset="0"/>
                        </a:rPr>
                        <a:t>Dako</a:t>
                      </a:r>
                      <a:r>
                        <a:rPr kumimoji="1" lang="en-US" sz="1600" b="0" i="0" u="none" strike="noStrike" cap="none" normalizeH="0" baseline="0" dirty="0">
                          <a:ln>
                            <a:noFill/>
                          </a:ln>
                          <a:solidFill>
                            <a:schemeClr val="tx2"/>
                          </a:solidFill>
                          <a:effectLst/>
                          <a:latin typeface="Arial" charset="0"/>
                          <a:cs typeface="Times New Roman" pitchFamily="18" charset="0"/>
                        </a:rPr>
                        <a:t> Artisan trace metal waste, uranyl nitrate, heavy metal solutions from manual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Plastic gallon container label Trace metals</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600" b="0" i="0" u="none" strike="noStrike" cap="none" normalizeH="0" baseline="0" dirty="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022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IHC </a:t>
                      </a:r>
                      <a:r>
                        <a:rPr kumimoji="1" lang="en-US" sz="1600" b="0" i="0" u="none" strike="noStrike" cap="none" normalizeH="0" baseline="0" dirty="0" err="1">
                          <a:ln>
                            <a:noFill/>
                          </a:ln>
                          <a:solidFill>
                            <a:schemeClr val="tx2"/>
                          </a:solidFill>
                          <a:effectLst/>
                          <a:latin typeface="Arial" charset="0"/>
                          <a:cs typeface="Times New Roman" pitchFamily="18" charset="0"/>
                        </a:rPr>
                        <a:t>Chromogen</a:t>
                      </a:r>
                      <a:endParaRPr kumimoji="1" lang="en-US" sz="1600" b="0" i="0" u="none" strike="noStrike" cap="none" normalizeH="0" baseline="0" dirty="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Leica Bond and </a:t>
                      </a:r>
                      <a:r>
                        <a:rPr kumimoji="1" lang="en-US" sz="1600" b="0" i="0" u="none" strike="noStrike" cap="none" normalizeH="0" baseline="0" dirty="0" err="1">
                          <a:ln>
                            <a:noFill/>
                          </a:ln>
                          <a:solidFill>
                            <a:schemeClr val="tx2"/>
                          </a:solidFill>
                          <a:effectLst/>
                          <a:latin typeface="Arial" charset="0"/>
                          <a:cs typeface="Times New Roman" pitchFamily="18" charset="0"/>
                        </a:rPr>
                        <a:t>Dako</a:t>
                      </a:r>
                      <a:r>
                        <a:rPr kumimoji="1" lang="en-US" sz="1600" b="0" i="0" u="none" strike="noStrike" cap="none" normalizeH="0" baseline="0" dirty="0">
                          <a:ln>
                            <a:noFill/>
                          </a:ln>
                          <a:solidFill>
                            <a:schemeClr val="tx2"/>
                          </a:solidFill>
                          <a:effectLst/>
                          <a:latin typeface="Arial" charset="0"/>
                          <a:cs typeface="Times New Roman" pitchFamily="18" charset="0"/>
                        </a:rPr>
                        <a:t> </a:t>
                      </a:r>
                      <a:r>
                        <a:rPr kumimoji="1" lang="en-US" sz="1600" b="0" i="0" u="none" strike="noStrike" cap="none" normalizeH="0" baseline="0" dirty="0" err="1">
                          <a:ln>
                            <a:noFill/>
                          </a:ln>
                          <a:solidFill>
                            <a:schemeClr val="tx2"/>
                          </a:solidFill>
                          <a:effectLst/>
                          <a:latin typeface="Arial" charset="0"/>
                          <a:cs typeface="Times New Roman" pitchFamily="18" charset="0"/>
                        </a:rPr>
                        <a:t>Autostainer</a:t>
                      </a:r>
                      <a:r>
                        <a:rPr kumimoji="1" lang="en-US" sz="1600" b="0" i="0" u="none" strike="noStrike" cap="none" normalizeH="0" baseline="0" dirty="0">
                          <a:ln>
                            <a:noFill/>
                          </a:ln>
                          <a:solidFill>
                            <a:schemeClr val="tx2"/>
                          </a:solidFill>
                          <a:effectLst/>
                          <a:latin typeface="Arial" charset="0"/>
                          <a:cs typeface="Times New Roman" pitchFamily="18" charset="0"/>
                        </a:rPr>
                        <a:t> in IHC area.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Separate container attached to each </a:t>
                      </a:r>
                      <a:r>
                        <a:rPr kumimoji="1" lang="en-US" sz="1600" b="0" i="0" u="none" strike="noStrike" cap="none" normalizeH="0" baseline="0" dirty="0" err="1">
                          <a:ln>
                            <a:noFill/>
                          </a:ln>
                          <a:solidFill>
                            <a:schemeClr val="tx2"/>
                          </a:solidFill>
                          <a:effectLst/>
                          <a:latin typeface="Arial" charset="0"/>
                          <a:cs typeface="Times New Roman" pitchFamily="18" charset="0"/>
                        </a:rPr>
                        <a:t>stainer</a:t>
                      </a:r>
                      <a:endParaRPr kumimoji="1" lang="en-US" sz="1600" b="0" i="0" u="none" strike="noStrike" cap="none" normalizeH="0" baseline="0" dirty="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advTm="1000">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310" name="Group 414"/>
          <p:cNvGraphicFramePr>
            <a:graphicFrameLocks noGrp="1"/>
          </p:cNvGraphicFramePr>
          <p:nvPr>
            <p:extLst>
              <p:ext uri="{D42A27DB-BD31-4B8C-83A1-F6EECF244321}">
                <p14:modId xmlns:p14="http://schemas.microsoft.com/office/powerpoint/2010/main" val="3724799995"/>
              </p:ext>
            </p:extLst>
          </p:nvPr>
        </p:nvGraphicFramePr>
        <p:xfrm>
          <a:off x="316201" y="2209800"/>
          <a:ext cx="8450263" cy="3445194"/>
        </p:xfrm>
        <a:graphic>
          <a:graphicData uri="http://schemas.openxmlformats.org/drawingml/2006/table">
            <a:tbl>
              <a:tblPr/>
              <a:tblGrid>
                <a:gridCol w="2687638">
                  <a:extLst>
                    <a:ext uri="{9D8B030D-6E8A-4147-A177-3AD203B41FA5}">
                      <a16:colId xmlns:a16="http://schemas.microsoft.com/office/drawing/2014/main" val="20000"/>
                    </a:ext>
                  </a:extLst>
                </a:gridCol>
                <a:gridCol w="2967037">
                  <a:extLst>
                    <a:ext uri="{9D8B030D-6E8A-4147-A177-3AD203B41FA5}">
                      <a16:colId xmlns:a16="http://schemas.microsoft.com/office/drawing/2014/main" val="20001"/>
                    </a:ext>
                  </a:extLst>
                </a:gridCol>
                <a:gridCol w="2795588">
                  <a:extLst>
                    <a:ext uri="{9D8B030D-6E8A-4147-A177-3AD203B41FA5}">
                      <a16:colId xmlns:a16="http://schemas.microsoft.com/office/drawing/2014/main" val="20002"/>
                    </a:ext>
                  </a:extLst>
                </a:gridCol>
              </a:tblGrid>
              <a:tr h="3413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a:ln>
                            <a:noFill/>
                          </a:ln>
                          <a:solidFill>
                            <a:schemeClr val="tx2"/>
                          </a:solidFill>
                          <a:effectLst/>
                          <a:latin typeface="Times New Roman" pitchFamily="18" charset="0"/>
                          <a:cs typeface="Times New Roman" pitchFamily="18" charset="0"/>
                        </a:rPr>
                        <a:t>Product name</a:t>
                      </a:r>
                      <a:endParaRPr kumimoji="1" lang="en-US" sz="2400" b="0" i="0" u="none" strike="noStrike" cap="none" normalizeH="0" baseline="0" dirty="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a:ln>
                            <a:noFill/>
                          </a:ln>
                          <a:solidFill>
                            <a:schemeClr val="tx2"/>
                          </a:solidFill>
                          <a:effectLst/>
                          <a:latin typeface="Times New Roman" pitchFamily="18" charset="0"/>
                          <a:cs typeface="Times New Roman" pitchFamily="18" charset="0"/>
                        </a:rPr>
                        <a:t>Where waste is generated</a:t>
                      </a:r>
                      <a:endParaRPr kumimoji="1" lang="en-US" sz="2400" b="0" i="0" u="none" strike="noStrike" cap="none" normalizeH="0" baseline="0" dirty="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a:ln>
                            <a:noFill/>
                          </a:ln>
                          <a:solidFill>
                            <a:schemeClr val="tx2"/>
                          </a:solidFill>
                          <a:effectLst/>
                          <a:latin typeface="Times New Roman" pitchFamily="18" charset="0"/>
                          <a:cs typeface="Times New Roman" pitchFamily="18" charset="0"/>
                        </a:rPr>
                        <a:t>Disposal </a:t>
                      </a:r>
                      <a:endParaRPr kumimoji="1" lang="en-US" sz="2400" b="0" i="0" u="none" strike="noStrike" cap="none" normalizeH="0" baseline="0" dirty="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Acetone</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Cytology – for removal of tape coverslip</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Cytoseal-60 – mounting media</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No waste usually generated, used for coverslipping slides with glass coverslips</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Gill III Hematoxylin – Surgipath &amp; Richard Allen Heme II</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a:ln>
                            <a:noFill/>
                          </a:ln>
                          <a:solidFill>
                            <a:schemeClr val="bg2"/>
                          </a:solidFill>
                          <a:effectLst/>
                          <a:latin typeface="Times New Roman" pitchFamily="18" charset="0"/>
                          <a:cs typeface="Times New Roman" pitchFamily="18" charset="0"/>
                        </a:rPr>
                        <a:t>Stainer</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EA-50 – Surgipath &amp; Richard Allen Eosin</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a:ln>
                            <a:noFill/>
                          </a:ln>
                          <a:solidFill>
                            <a:schemeClr val="bg2"/>
                          </a:solidFill>
                          <a:effectLst/>
                          <a:latin typeface="Times New Roman" pitchFamily="18" charset="0"/>
                          <a:cs typeface="Times New Roman" pitchFamily="18" charset="0"/>
                        </a:rPr>
                        <a:t>Stainer</a:t>
                      </a:r>
                      <a:endParaRPr kumimoji="1" lang="en-US" sz="24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Orange-G (OG) - Surgipath</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a:ln>
                            <a:noFill/>
                          </a:ln>
                          <a:solidFill>
                            <a:schemeClr val="bg2"/>
                          </a:solidFill>
                          <a:effectLst/>
                          <a:latin typeface="Times New Roman" pitchFamily="18" charset="0"/>
                          <a:cs typeface="Times New Roman" pitchFamily="18" charset="0"/>
                        </a:rPr>
                        <a:t>Stainer</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Xylene</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Manual staining line and last step prior to coverslipping for Liquid Paps</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*Recycle or 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635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Density Reagent – TriPath</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Vacuum waste bottle from centrifugation step for SurePath Pap processing</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5644" name="Rectangle 404"/>
          <p:cNvSpPr>
            <a:spLocks noChangeArrowheads="1"/>
          </p:cNvSpPr>
          <p:nvPr/>
        </p:nvSpPr>
        <p:spPr bwMode="auto">
          <a:xfrm>
            <a:off x="304800" y="5791200"/>
            <a:ext cx="8458200" cy="646331"/>
          </a:xfrm>
          <a:prstGeom prst="rect">
            <a:avLst/>
          </a:prstGeom>
          <a:noFill/>
          <a:ln w="9525">
            <a:noFill/>
            <a:miter lim="800000"/>
            <a:headEnd/>
            <a:tailEnd/>
          </a:ln>
        </p:spPr>
        <p:txBody>
          <a:bodyPr wrap="square" anchor="ctr">
            <a:spAutoFit/>
          </a:bodyPr>
          <a:lstStyle/>
          <a:p>
            <a:pPr>
              <a:tabLst>
                <a:tab pos="457200" algn="r"/>
                <a:tab pos="2743200" algn="ctr"/>
                <a:tab pos="5486400" algn="r"/>
              </a:tabLst>
            </a:pPr>
            <a:r>
              <a:rPr lang="en-US" sz="1200" dirty="0">
                <a:solidFill>
                  <a:schemeClr val="bg2"/>
                </a:solidFill>
              </a:rPr>
              <a:t>*Recycle alcohol and Xylene per procedure. </a:t>
            </a:r>
            <a:endParaRPr lang="en-US" sz="1100" dirty="0">
              <a:solidFill>
                <a:schemeClr val="bg2"/>
              </a:solidFill>
            </a:endParaRPr>
          </a:p>
          <a:p>
            <a:pPr>
              <a:tabLst>
                <a:tab pos="457200" algn="r"/>
                <a:tab pos="2743200" algn="ctr"/>
                <a:tab pos="5486400" algn="r"/>
              </a:tabLst>
            </a:pPr>
            <a:r>
              <a:rPr lang="en-US" sz="1200" dirty="0">
                <a:solidFill>
                  <a:schemeClr val="bg2"/>
                </a:solidFill>
              </a:rPr>
              <a:t>Hazardous waste &amp; non-hazardous waste carboys are located in the permanent hazardous </a:t>
            </a:r>
            <a:r>
              <a:rPr lang="en-US" sz="1200">
                <a:solidFill>
                  <a:schemeClr val="bg2"/>
                </a:solidFill>
              </a:rPr>
              <a:t>chemical storage room </a:t>
            </a:r>
            <a:r>
              <a:rPr lang="en-US" sz="1200" dirty="0">
                <a:solidFill>
                  <a:schemeClr val="bg2"/>
                </a:solidFill>
              </a:rPr>
              <a:t>– hallway between Histology and Surgery. Find key in Histology (or call Security x35101 if needed).</a:t>
            </a:r>
            <a:endParaRPr lang="en-US" dirty="0">
              <a:solidFill>
                <a:schemeClr val="bg2"/>
              </a:solidFill>
            </a:endParaRPr>
          </a:p>
        </p:txBody>
      </p:sp>
      <p:sp>
        <p:nvSpPr>
          <p:cNvPr id="25646" name="Rectangle 413"/>
          <p:cNvSpPr>
            <a:spLocks noChangeArrowheads="1"/>
          </p:cNvSpPr>
          <p:nvPr/>
        </p:nvSpPr>
        <p:spPr bwMode="auto">
          <a:xfrm>
            <a:off x="609600" y="-35332"/>
            <a:ext cx="8077200" cy="2185214"/>
          </a:xfrm>
          <a:prstGeom prst="rect">
            <a:avLst/>
          </a:prstGeom>
          <a:noFill/>
          <a:ln w="9525">
            <a:noFill/>
            <a:miter lim="800000"/>
            <a:headEnd/>
            <a:tailEnd/>
          </a:ln>
        </p:spPr>
        <p:txBody>
          <a:bodyPr anchor="ctr">
            <a:spAutoFit/>
          </a:bodyPr>
          <a:lstStyle/>
          <a:p>
            <a:endParaRPr lang="en-US" sz="3600" dirty="0">
              <a:solidFill>
                <a:schemeClr val="tx2"/>
              </a:solidFill>
              <a:latin typeface="+mn-lt"/>
            </a:endParaRPr>
          </a:p>
          <a:p>
            <a:r>
              <a:rPr lang="en-US" sz="3600" dirty="0">
                <a:solidFill>
                  <a:schemeClr val="tx2"/>
                </a:solidFill>
                <a:latin typeface="+mn-lt"/>
              </a:rPr>
              <a:t>Cytology Hazardous Waste</a:t>
            </a:r>
          </a:p>
          <a:p>
            <a:endParaRPr lang="en-US" sz="3200" dirty="0">
              <a:solidFill>
                <a:schemeClr val="tx2"/>
              </a:solidFill>
              <a:latin typeface="+mn-lt"/>
            </a:endParaRPr>
          </a:p>
          <a:p>
            <a:r>
              <a:rPr lang="en-US" sz="3200" dirty="0">
                <a:solidFill>
                  <a:schemeClr val="tx2"/>
                </a:solidFill>
                <a:latin typeface="+mn-lt"/>
              </a:rPr>
              <a:t>Chemical Disposal Chart</a:t>
            </a:r>
            <a:endParaRPr lang="en-US" sz="3200" u="sng" dirty="0">
              <a:solidFill>
                <a:schemeClr val="tx2"/>
              </a:solidFill>
              <a:latin typeface="+mn-lt"/>
            </a:endParaRPr>
          </a:p>
        </p:txBody>
      </p:sp>
    </p:spTree>
  </p:cSld>
  <p:clrMapOvr>
    <a:masterClrMapping/>
  </p:clrMapOvr>
  <p:transition advTm="1000">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609600"/>
            <a:ext cx="8229600" cy="1447800"/>
          </a:xfrm>
        </p:spPr>
        <p:txBody>
          <a:bodyPr/>
          <a:lstStyle/>
          <a:p>
            <a:br>
              <a:rPr lang="en-US" sz="3600" b="0" dirty="0">
                <a:latin typeface="+mn-lt"/>
              </a:rPr>
            </a:br>
            <a:r>
              <a:rPr lang="en-US" sz="3600" b="0" dirty="0">
                <a:latin typeface="+mn-lt"/>
              </a:rPr>
              <a:t>Employee Responsibility</a:t>
            </a:r>
            <a:br>
              <a:rPr lang="en-US" sz="3600" b="0" dirty="0">
                <a:latin typeface="+mn-lt"/>
              </a:rPr>
            </a:br>
            <a:br>
              <a:rPr lang="en-US" sz="3600" b="0" dirty="0">
                <a:latin typeface="+mn-lt"/>
              </a:rPr>
            </a:br>
            <a:r>
              <a:rPr lang="en-US" sz="3200" b="0" dirty="0">
                <a:latin typeface="+mn-lt"/>
              </a:rPr>
              <a:t>Handling and Storage</a:t>
            </a:r>
          </a:p>
        </p:txBody>
      </p:sp>
      <p:sp>
        <p:nvSpPr>
          <p:cNvPr id="26627" name="Rectangle 3"/>
          <p:cNvSpPr>
            <a:spLocks noGrp="1" noChangeArrowheads="1"/>
          </p:cNvSpPr>
          <p:nvPr>
            <p:ph type="body" idx="1"/>
          </p:nvPr>
        </p:nvSpPr>
        <p:spPr>
          <a:xfrm>
            <a:off x="381000" y="2438400"/>
            <a:ext cx="8305800" cy="4114800"/>
          </a:xfrm>
        </p:spPr>
        <p:txBody>
          <a:bodyPr/>
          <a:lstStyle/>
          <a:p>
            <a:pPr>
              <a:buFontTx/>
              <a:buChar char="•"/>
            </a:pPr>
            <a:r>
              <a:rPr lang="en-US" sz="2400" dirty="0">
                <a:solidFill>
                  <a:schemeClr val="accent4"/>
                </a:solidFill>
              </a:rPr>
              <a:t>Keep containers closed when not in use.</a:t>
            </a:r>
          </a:p>
          <a:p>
            <a:pPr>
              <a:buFontTx/>
              <a:buChar char="•"/>
            </a:pPr>
            <a:r>
              <a:rPr lang="en-US" sz="2400" dirty="0">
                <a:solidFill>
                  <a:schemeClr val="accent4"/>
                </a:solidFill>
              </a:rPr>
              <a:t>Separate incompatible waste.</a:t>
            </a:r>
          </a:p>
          <a:p>
            <a:pPr>
              <a:buFontTx/>
              <a:buChar char="•"/>
            </a:pPr>
            <a:r>
              <a:rPr lang="en-US" sz="2400" dirty="0">
                <a:solidFill>
                  <a:schemeClr val="accent4"/>
                </a:solidFill>
              </a:rPr>
              <a:t>Visually inspect the satellite containers/ containers at site of generation daily.</a:t>
            </a:r>
          </a:p>
          <a:p>
            <a:pPr>
              <a:buFontTx/>
              <a:buChar char="•"/>
            </a:pPr>
            <a:r>
              <a:rPr lang="en-US" sz="2400" dirty="0">
                <a:solidFill>
                  <a:schemeClr val="accent4"/>
                </a:solidFill>
              </a:rPr>
              <a:t>Ensure that the containers are properly labeled.</a:t>
            </a:r>
          </a:p>
          <a:p>
            <a:pPr>
              <a:buFontTx/>
              <a:buChar char="•"/>
            </a:pPr>
            <a:r>
              <a:rPr lang="en-US" sz="2400" dirty="0">
                <a:solidFill>
                  <a:schemeClr val="accent4"/>
                </a:solidFill>
              </a:rPr>
              <a:t>Correct unsafe situations immediately.</a:t>
            </a:r>
          </a:p>
          <a:p>
            <a:pPr>
              <a:buFontTx/>
              <a:buChar char="•"/>
            </a:pPr>
            <a:r>
              <a:rPr lang="en-US" sz="2400" dirty="0">
                <a:solidFill>
                  <a:schemeClr val="accent4"/>
                </a:solidFill>
              </a:rPr>
              <a:t>Know where to find universal spill procedures</a:t>
            </a:r>
            <a:r>
              <a:rPr lang="en-US" dirty="0">
                <a:solidFill>
                  <a:schemeClr val="accent4"/>
                </a:solidFill>
              </a:rPr>
              <a:t>.</a:t>
            </a:r>
          </a:p>
        </p:txBody>
      </p:sp>
    </p:spTree>
  </p:cSld>
  <p:clrMapOvr>
    <a:masterClrMapping/>
  </p:clrMapOvr>
  <p:transition advTm="1000">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3400" y="762000"/>
            <a:ext cx="8001000" cy="1143000"/>
          </a:xfrm>
        </p:spPr>
        <p:txBody>
          <a:bodyPr/>
          <a:lstStyle/>
          <a:p>
            <a:pPr algn="ctr"/>
            <a:r>
              <a:rPr lang="en-US" sz="3600" b="0" dirty="0">
                <a:latin typeface="+mn-lt"/>
              </a:rPr>
              <a:t>Chemicals for Evaluation Bin</a:t>
            </a:r>
          </a:p>
        </p:txBody>
      </p:sp>
      <p:sp>
        <p:nvSpPr>
          <p:cNvPr id="30723" name="Rectangle 3"/>
          <p:cNvSpPr>
            <a:spLocks noGrp="1" noChangeArrowheads="1"/>
          </p:cNvSpPr>
          <p:nvPr>
            <p:ph type="body" idx="1"/>
          </p:nvPr>
        </p:nvSpPr>
        <p:spPr>
          <a:xfrm>
            <a:off x="381000" y="1676400"/>
            <a:ext cx="8458200" cy="4800600"/>
          </a:xfrm>
        </p:spPr>
        <p:txBody>
          <a:bodyPr/>
          <a:lstStyle/>
          <a:p>
            <a:r>
              <a:rPr lang="en-US" sz="2400" dirty="0"/>
              <a:t>The Chemicals for Evaluation Bin (plastic container) is located in the permanent hazardous waste chemical storage room.</a:t>
            </a:r>
          </a:p>
          <a:p>
            <a:pPr lvl="1"/>
            <a:r>
              <a:rPr lang="en-US" sz="2400" dirty="0"/>
              <a:t>Chemicals must be in their original containers</a:t>
            </a:r>
          </a:p>
          <a:p>
            <a:pPr lvl="1"/>
            <a:r>
              <a:rPr lang="en-US" sz="2400" dirty="0"/>
              <a:t>An SDS must be provided</a:t>
            </a:r>
          </a:p>
          <a:p>
            <a:pPr lvl="1"/>
            <a:r>
              <a:rPr lang="en-US" sz="2400" dirty="0"/>
              <a:t>DO NOT label as hazardous waste</a:t>
            </a:r>
          </a:p>
          <a:p>
            <a:pPr lvl="1"/>
            <a:r>
              <a:rPr lang="en-US" sz="2400" dirty="0"/>
              <a:t>Clean Harbors will determine which chemicals are hazardous and dispose of them appropriately.</a:t>
            </a:r>
          </a:p>
        </p:txBody>
      </p:sp>
    </p:spTree>
  </p:cSld>
  <p:clrMapOvr>
    <a:masterClrMapping/>
  </p:clrMapOvr>
  <p:transition advTm="1000">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85800" y="457200"/>
            <a:ext cx="8229600" cy="1143000"/>
          </a:xfrm>
        </p:spPr>
        <p:txBody>
          <a:bodyPr/>
          <a:lstStyle/>
          <a:p>
            <a:r>
              <a:rPr lang="en-US" sz="3600" b="0" dirty="0">
                <a:latin typeface="+mn-lt"/>
              </a:rPr>
              <a:t>SDS  -  What is it?</a:t>
            </a:r>
          </a:p>
        </p:txBody>
      </p:sp>
      <p:sp>
        <p:nvSpPr>
          <p:cNvPr id="5123" name="Rectangle 1027"/>
          <p:cNvSpPr>
            <a:spLocks noGrp="1" noChangeArrowheads="1"/>
          </p:cNvSpPr>
          <p:nvPr>
            <p:ph type="body" idx="1"/>
          </p:nvPr>
        </p:nvSpPr>
        <p:spPr>
          <a:xfrm>
            <a:off x="762000" y="1447800"/>
            <a:ext cx="7696200" cy="4419600"/>
          </a:xfrm>
        </p:spPr>
        <p:txBody>
          <a:bodyPr/>
          <a:lstStyle/>
          <a:p>
            <a:pPr>
              <a:buFontTx/>
              <a:buChar char="•"/>
            </a:pPr>
            <a:r>
              <a:rPr lang="en-US" dirty="0"/>
              <a:t>Safety Data Sheets (SDS) contain specific information on the chemical properties and health hazards of the chemical you are using.</a:t>
            </a:r>
          </a:p>
          <a:p>
            <a:pPr lvl="1"/>
            <a:r>
              <a:rPr lang="en-US" sz="2400" dirty="0"/>
              <a:t>All chemical containers must be labeled with chemical name, manufacturer name and address, and appropriate hazard warnings.</a:t>
            </a:r>
          </a:p>
          <a:p>
            <a:pPr lvl="1"/>
            <a:r>
              <a:rPr lang="en-US" sz="2400" dirty="0"/>
              <a:t>Each SDS includes the hazard warning code for the four color coded hazard areas of the NFPA diamond or the GHS pictogram/signal word</a:t>
            </a:r>
            <a:r>
              <a:rPr lang="en-US" dirty="0"/>
              <a:t>.</a:t>
            </a:r>
          </a:p>
        </p:txBody>
      </p:sp>
    </p:spTree>
  </p:cSld>
  <p:clrMapOvr>
    <a:masterClrMapping/>
  </p:clrMapOvr>
  <p:transition advTm="1000">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609600"/>
            <a:ext cx="8610600" cy="1143000"/>
          </a:xfrm>
        </p:spPr>
        <p:txBody>
          <a:bodyPr/>
          <a:lstStyle/>
          <a:p>
            <a:r>
              <a:rPr lang="en-US" sz="3600" b="0" dirty="0">
                <a:latin typeface="+mn-lt"/>
              </a:rPr>
              <a:t>Chemicals for Evaluation Bin Continued</a:t>
            </a:r>
          </a:p>
        </p:txBody>
      </p:sp>
      <p:sp>
        <p:nvSpPr>
          <p:cNvPr id="31747" name="Rectangle 3"/>
          <p:cNvSpPr>
            <a:spLocks noGrp="1" noChangeArrowheads="1"/>
          </p:cNvSpPr>
          <p:nvPr>
            <p:ph type="body" idx="1"/>
          </p:nvPr>
        </p:nvSpPr>
        <p:spPr>
          <a:xfrm>
            <a:off x="228600" y="2362200"/>
            <a:ext cx="8610600" cy="2971800"/>
          </a:xfrm>
        </p:spPr>
        <p:txBody>
          <a:bodyPr/>
          <a:lstStyle/>
          <a:p>
            <a:pPr lvl="1"/>
            <a:endParaRPr lang="en-US" sz="2400" dirty="0"/>
          </a:p>
          <a:p>
            <a:pPr lvl="1"/>
            <a:r>
              <a:rPr lang="en-US" sz="2400" dirty="0"/>
              <a:t>For disposal instructions of broken mercury devices contact Clean Harbors at 3-5116</a:t>
            </a:r>
          </a:p>
          <a:p>
            <a:pPr lvl="1"/>
            <a:r>
              <a:rPr lang="en-US" sz="2400" dirty="0"/>
              <a:t>Place intact mercury devices into the Chemicals for Evaluation Bin</a:t>
            </a:r>
          </a:p>
          <a:p>
            <a:pPr marL="457200" lvl="1" indent="0">
              <a:buNone/>
            </a:pPr>
            <a:endParaRPr lang="en-US" dirty="0"/>
          </a:p>
        </p:txBody>
      </p:sp>
    </p:spTree>
  </p:cSld>
  <p:clrMapOvr>
    <a:masterClrMapping/>
  </p:clrMapOvr>
  <p:transition advTm="1000">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4800" y="609600"/>
            <a:ext cx="8610600" cy="1143000"/>
          </a:xfrm>
        </p:spPr>
        <p:txBody>
          <a:bodyPr/>
          <a:lstStyle/>
          <a:p>
            <a:r>
              <a:rPr lang="en-US" sz="3600" b="0" dirty="0">
                <a:latin typeface="+mn-lt"/>
              </a:rPr>
              <a:t>Trace Metal Container</a:t>
            </a:r>
          </a:p>
        </p:txBody>
      </p:sp>
      <p:sp>
        <p:nvSpPr>
          <p:cNvPr id="32771" name="Rectangle 3"/>
          <p:cNvSpPr>
            <a:spLocks noGrp="1" noChangeArrowheads="1"/>
          </p:cNvSpPr>
          <p:nvPr>
            <p:ph type="body" idx="1"/>
          </p:nvPr>
        </p:nvSpPr>
        <p:spPr>
          <a:xfrm>
            <a:off x="381000" y="1600200"/>
            <a:ext cx="8382000" cy="4267200"/>
          </a:xfrm>
        </p:spPr>
        <p:txBody>
          <a:bodyPr/>
          <a:lstStyle/>
          <a:p>
            <a:r>
              <a:rPr lang="en-US" sz="2000" dirty="0"/>
              <a:t>Satellite Trace metal containers are stored by the </a:t>
            </a:r>
            <a:r>
              <a:rPr lang="en-US" sz="2000" dirty="0" err="1"/>
              <a:t>Dako</a:t>
            </a:r>
            <a:r>
              <a:rPr lang="en-US" sz="2000" dirty="0"/>
              <a:t> Artisan instrument in Histology.  </a:t>
            </a:r>
          </a:p>
          <a:p>
            <a:pPr lvl="1"/>
            <a:r>
              <a:rPr lang="en-US" sz="2000" dirty="0"/>
              <a:t>Satellite Accumulation label:</a:t>
            </a:r>
          </a:p>
          <a:p>
            <a:pPr lvl="2"/>
            <a:r>
              <a:rPr lang="en-US" sz="2000" dirty="0"/>
              <a:t>Label container with a red and white hazardous waste label</a:t>
            </a:r>
            <a:r>
              <a:rPr lang="en-US" sz="1800" dirty="0"/>
              <a:t>.</a:t>
            </a:r>
            <a:r>
              <a:rPr lang="en-US" sz="2000" dirty="0"/>
              <a:t> Write on the label the date you first add waste to the container and a description of the waste. Write the date the container is filled on the label. This is referred to as the “accumulation start date”. You have 3 days from the accumulation start date to move the container to the permanent hazardous chemical waste storage room.</a:t>
            </a:r>
          </a:p>
          <a:p>
            <a:pPr lvl="1"/>
            <a:r>
              <a:rPr lang="en-US" sz="2000" dirty="0"/>
              <a:t>Transfer filled 1 gallon containers to the temporary hazardous chemical waste storage room located in histology.</a:t>
            </a:r>
          </a:p>
          <a:p>
            <a:pPr lvl="1">
              <a:buFont typeface="Monotype Sorts" pitchFamily="2" charset="2"/>
              <a:buNone/>
            </a:pPr>
            <a:endParaRPr lang="en-US" sz="2200" dirty="0"/>
          </a:p>
        </p:txBody>
      </p:sp>
    </p:spTree>
  </p:cSld>
  <p:clrMapOvr>
    <a:masterClrMapping/>
  </p:clrMapOvr>
  <p:transition advTm="1000">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533400"/>
            <a:ext cx="7086600" cy="1143000"/>
          </a:xfrm>
        </p:spPr>
        <p:txBody>
          <a:bodyPr/>
          <a:lstStyle/>
          <a:p>
            <a:r>
              <a:rPr lang="en-US" sz="3600" b="0" dirty="0">
                <a:latin typeface="+mn-lt"/>
              </a:rPr>
              <a:t>Hazardous Chemical Waste Storage Room– </a:t>
            </a:r>
            <a:br>
              <a:rPr lang="en-US" sz="3600" b="0" dirty="0">
                <a:latin typeface="+mn-lt"/>
              </a:rPr>
            </a:br>
            <a:r>
              <a:rPr lang="en-US" sz="3600" b="0" dirty="0">
                <a:latin typeface="+mn-lt"/>
              </a:rPr>
              <a:t>Weekly Inspection Procedures</a:t>
            </a:r>
          </a:p>
        </p:txBody>
      </p:sp>
      <p:sp>
        <p:nvSpPr>
          <p:cNvPr id="33795" name="Rectangle 3"/>
          <p:cNvSpPr>
            <a:spLocks noGrp="1" noChangeArrowheads="1"/>
          </p:cNvSpPr>
          <p:nvPr>
            <p:ph type="body" idx="1"/>
          </p:nvPr>
        </p:nvSpPr>
        <p:spPr>
          <a:xfrm>
            <a:off x="533400" y="2362200"/>
            <a:ext cx="8382000" cy="4114800"/>
          </a:xfrm>
        </p:spPr>
        <p:txBody>
          <a:bodyPr/>
          <a:lstStyle/>
          <a:p>
            <a:pPr>
              <a:buFontTx/>
              <a:buChar char="•"/>
            </a:pPr>
            <a:r>
              <a:rPr lang="en-US" u="sng" dirty="0"/>
              <a:t>Weekly</a:t>
            </a:r>
            <a:r>
              <a:rPr lang="en-US" dirty="0"/>
              <a:t> inspections of hazardous waste are performed by Clean Harbors because of the potential effect of these materials.</a:t>
            </a:r>
          </a:p>
          <a:p>
            <a:pPr>
              <a:buFontTx/>
              <a:buChar char="•"/>
            </a:pPr>
            <a:r>
              <a:rPr lang="en-US" dirty="0"/>
              <a:t>Inspections are in compliance with Minnesota hazardous waste regulations.</a:t>
            </a:r>
          </a:p>
          <a:p>
            <a:endParaRPr lang="en-US" dirty="0">
              <a:solidFill>
                <a:srgbClr val="FF0000"/>
              </a:solidFill>
            </a:endParaRPr>
          </a:p>
        </p:txBody>
      </p:sp>
    </p:spTree>
  </p:cSld>
  <p:clrMapOvr>
    <a:masterClrMapping/>
  </p:clrMapOvr>
  <p:transition advTm="1000">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8600" y="228600"/>
            <a:ext cx="8534400" cy="1143000"/>
          </a:xfrm>
        </p:spPr>
        <p:txBody>
          <a:bodyPr/>
          <a:lstStyle/>
          <a:p>
            <a:r>
              <a:rPr lang="en-US" sz="3600" b="0" dirty="0">
                <a:latin typeface="+mn-lt"/>
              </a:rPr>
              <a:t>Hazardous Waste – </a:t>
            </a:r>
            <a:br>
              <a:rPr lang="en-US" sz="3600" b="0" dirty="0">
                <a:latin typeface="+mn-lt"/>
              </a:rPr>
            </a:br>
            <a:r>
              <a:rPr lang="en-US" sz="3600" b="0" dirty="0">
                <a:latin typeface="+mn-lt"/>
              </a:rPr>
              <a:t>Satellite Accumulation Procedures</a:t>
            </a:r>
          </a:p>
        </p:txBody>
      </p:sp>
      <p:sp>
        <p:nvSpPr>
          <p:cNvPr id="34819" name="Rectangle 3"/>
          <p:cNvSpPr>
            <a:spLocks noGrp="1" noChangeArrowheads="1"/>
          </p:cNvSpPr>
          <p:nvPr>
            <p:ph type="body" idx="1"/>
          </p:nvPr>
        </p:nvSpPr>
        <p:spPr>
          <a:xfrm>
            <a:off x="304800" y="1447800"/>
            <a:ext cx="8534400" cy="4572000"/>
          </a:xfrm>
        </p:spPr>
        <p:txBody>
          <a:bodyPr/>
          <a:lstStyle/>
          <a:p>
            <a:pPr>
              <a:lnSpc>
                <a:spcPct val="90000"/>
              </a:lnSpc>
            </a:pPr>
            <a:r>
              <a:rPr lang="en-US" sz="2000" dirty="0"/>
              <a:t>Allows a hazardous waste generator (PN lab) to slowly accumulate at the site of waste generation.</a:t>
            </a:r>
          </a:p>
          <a:p>
            <a:pPr>
              <a:buFont typeface="Arial" pitchFamily="34" charset="0"/>
              <a:buChar char="•"/>
            </a:pPr>
            <a:r>
              <a:rPr lang="en-US" sz="1800" dirty="0">
                <a:solidFill>
                  <a:schemeClr val="accent1">
                    <a:lumMod val="25000"/>
                  </a:schemeClr>
                </a:solidFill>
              </a:rPr>
              <a:t>Satellite accumulation containers that are under direct control of an operator and are visually inspected daily by that operator do not need documented weekly inspections during waste accumulation. </a:t>
            </a:r>
          </a:p>
          <a:p>
            <a:pPr>
              <a:buFont typeface="Arial" pitchFamily="34" charset="0"/>
              <a:buChar char="•"/>
            </a:pPr>
            <a:r>
              <a:rPr lang="en-US" sz="1800" dirty="0">
                <a:solidFill>
                  <a:schemeClr val="accent1">
                    <a:lumMod val="25000"/>
                  </a:schemeClr>
                </a:solidFill>
              </a:rPr>
              <a:t>Satellite accumulation containers that are located away from the operator during waste accumulation, or that have been filled and moved into the</a:t>
            </a:r>
          </a:p>
          <a:p>
            <a:r>
              <a:rPr lang="en-US" sz="1800" dirty="0">
                <a:solidFill>
                  <a:schemeClr val="accent1">
                    <a:lumMod val="25000"/>
                  </a:schemeClr>
                </a:solidFill>
              </a:rPr>
              <a:t>      permanent hazardous chemical waste storage area must be inspected weekly. These inspections must be documented.</a:t>
            </a:r>
          </a:p>
          <a:p>
            <a:r>
              <a:rPr lang="en-US" sz="2000" dirty="0"/>
              <a:t>Attach an </a:t>
            </a:r>
            <a:r>
              <a:rPr lang="en-US" sz="2000" u="sng" dirty="0"/>
              <a:t>Accumulation label</a:t>
            </a:r>
            <a:r>
              <a:rPr lang="en-US" sz="2000" dirty="0"/>
              <a:t> to the satellite container if you are NOT dumping into a carboy (I.e. trace metal waste)</a:t>
            </a:r>
          </a:p>
          <a:p>
            <a:pPr lvl="1">
              <a:lnSpc>
                <a:spcPct val="90000"/>
              </a:lnSpc>
            </a:pPr>
            <a:r>
              <a:rPr lang="en-US" sz="1800" dirty="0"/>
              <a:t>Record the contents of the container.</a:t>
            </a:r>
          </a:p>
          <a:p>
            <a:pPr lvl="1">
              <a:lnSpc>
                <a:spcPct val="90000"/>
              </a:lnSpc>
            </a:pPr>
            <a:r>
              <a:rPr lang="en-US" sz="1800" dirty="0"/>
              <a:t>Record the date you first add waste</a:t>
            </a:r>
          </a:p>
          <a:p>
            <a:pPr lvl="1">
              <a:lnSpc>
                <a:spcPct val="90000"/>
              </a:lnSpc>
            </a:pPr>
            <a:r>
              <a:rPr lang="en-US" sz="1800" dirty="0"/>
              <a:t>Record the date you fill (accumulation start date) the container.</a:t>
            </a:r>
          </a:p>
          <a:p>
            <a:pPr lvl="1">
              <a:lnSpc>
                <a:spcPct val="90000"/>
              </a:lnSpc>
            </a:pPr>
            <a:r>
              <a:rPr lang="en-US" sz="1800" b="1" dirty="0"/>
              <a:t>The “accumulation start date” is the date the container is full.</a:t>
            </a:r>
          </a:p>
          <a:p>
            <a:pPr>
              <a:lnSpc>
                <a:spcPct val="90000"/>
              </a:lnSpc>
            </a:pPr>
            <a:endParaRPr lang="en-US" sz="2400" dirty="0">
              <a:solidFill>
                <a:srgbClr val="FF0000"/>
              </a:solidFill>
            </a:endParaRPr>
          </a:p>
          <a:p>
            <a:pPr>
              <a:lnSpc>
                <a:spcPct val="90000"/>
              </a:lnSpc>
            </a:pPr>
            <a:endParaRPr lang="en-US" sz="2400" dirty="0"/>
          </a:p>
          <a:p>
            <a:pPr>
              <a:lnSpc>
                <a:spcPct val="90000"/>
              </a:lnSpc>
            </a:pPr>
            <a:endParaRPr lang="en-US" sz="2400" dirty="0"/>
          </a:p>
          <a:p>
            <a:pPr lvl="1">
              <a:lnSpc>
                <a:spcPct val="90000"/>
              </a:lnSpc>
            </a:pPr>
            <a:endParaRPr lang="en-US" sz="2200" dirty="0"/>
          </a:p>
        </p:txBody>
      </p:sp>
    </p:spTree>
  </p:cSld>
  <p:clrMapOvr>
    <a:masterClrMapping/>
  </p:clrMapOvr>
  <p:transition advTm="1000">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051"/>
          <p:cNvSpPr>
            <a:spLocks noGrp="1" noChangeArrowheads="1"/>
          </p:cNvSpPr>
          <p:nvPr>
            <p:ph type="body" idx="1"/>
          </p:nvPr>
        </p:nvSpPr>
        <p:spPr>
          <a:xfrm>
            <a:off x="685800" y="2438400"/>
            <a:ext cx="7924800" cy="3657600"/>
          </a:xfrm>
        </p:spPr>
        <p:txBody>
          <a:bodyPr/>
          <a:lstStyle/>
          <a:p>
            <a:pPr>
              <a:lnSpc>
                <a:spcPct val="90000"/>
              </a:lnSpc>
            </a:pPr>
            <a:r>
              <a:rPr lang="en-US" sz="2000" dirty="0"/>
              <a:t>    </a:t>
            </a:r>
            <a:r>
              <a:rPr lang="en-US" sz="2000" dirty="0">
                <a:solidFill>
                  <a:srgbClr val="336699"/>
                </a:solidFill>
              </a:rPr>
              <a:t>You have </a:t>
            </a:r>
            <a:r>
              <a:rPr lang="en-US" sz="2000" b="1" u="sng" dirty="0">
                <a:solidFill>
                  <a:srgbClr val="336699"/>
                </a:solidFill>
              </a:rPr>
              <a:t>3 days</a:t>
            </a:r>
            <a:r>
              <a:rPr lang="en-US" sz="2000" dirty="0">
                <a:solidFill>
                  <a:srgbClr val="336699"/>
                </a:solidFill>
              </a:rPr>
              <a:t> from the accumulation start date to move the container to the permanent hazardous chemical waste storage area</a:t>
            </a:r>
          </a:p>
          <a:p>
            <a:pPr>
              <a:lnSpc>
                <a:spcPct val="90000"/>
              </a:lnSpc>
            </a:pPr>
            <a:endParaRPr lang="en-US" sz="2000" dirty="0">
              <a:solidFill>
                <a:schemeClr val="bg2"/>
              </a:solidFill>
            </a:endParaRPr>
          </a:p>
          <a:p>
            <a:pPr>
              <a:lnSpc>
                <a:spcPct val="90000"/>
              </a:lnSpc>
            </a:pPr>
            <a:r>
              <a:rPr lang="en-US" sz="2000" dirty="0">
                <a:solidFill>
                  <a:schemeClr val="bg2"/>
                </a:solidFill>
              </a:rPr>
              <a:t>     </a:t>
            </a:r>
            <a:r>
              <a:rPr lang="en-US" sz="2000" dirty="0">
                <a:solidFill>
                  <a:schemeClr val="tx2"/>
                </a:solidFill>
              </a:rPr>
              <a:t>Clean Harbors has </a:t>
            </a:r>
            <a:r>
              <a:rPr lang="en-US" sz="2000" b="1" u="sng" dirty="0">
                <a:solidFill>
                  <a:schemeClr val="tx2"/>
                </a:solidFill>
              </a:rPr>
              <a:t>90 days</a:t>
            </a:r>
            <a:r>
              <a:rPr lang="en-US" sz="2000" dirty="0">
                <a:solidFill>
                  <a:schemeClr val="tx2"/>
                </a:solidFill>
              </a:rPr>
              <a:t> to move the container of waste off site.  </a:t>
            </a:r>
          </a:p>
          <a:p>
            <a:pPr>
              <a:lnSpc>
                <a:spcPct val="90000"/>
              </a:lnSpc>
            </a:pPr>
            <a:r>
              <a:rPr lang="en-US" sz="2000" dirty="0">
                <a:solidFill>
                  <a:schemeClr val="tx2"/>
                </a:solidFill>
              </a:rPr>
              <a:t>     Clean Harbors is responsible for the shipping.</a:t>
            </a:r>
          </a:p>
          <a:p>
            <a:pPr>
              <a:lnSpc>
                <a:spcPct val="90000"/>
              </a:lnSpc>
            </a:pPr>
            <a:r>
              <a:rPr lang="en-US" sz="2000" dirty="0">
                <a:solidFill>
                  <a:schemeClr val="tx2"/>
                </a:solidFill>
              </a:rPr>
              <a:t>     If waste is shipped more than 200 miles from the generating facility (Methodist Hospital), you have 270 days to move waste off site.  </a:t>
            </a:r>
          </a:p>
          <a:p>
            <a:pPr>
              <a:lnSpc>
                <a:spcPct val="90000"/>
              </a:lnSpc>
            </a:pPr>
            <a:endParaRPr lang="en-US" sz="2000" dirty="0"/>
          </a:p>
        </p:txBody>
      </p:sp>
      <p:sp>
        <p:nvSpPr>
          <p:cNvPr id="35843" name="Text Box 2052"/>
          <p:cNvSpPr txBox="1">
            <a:spLocks noChangeArrowheads="1"/>
          </p:cNvSpPr>
          <p:nvPr/>
        </p:nvSpPr>
        <p:spPr bwMode="auto">
          <a:xfrm>
            <a:off x="1219200" y="914400"/>
            <a:ext cx="6324600" cy="1200329"/>
          </a:xfrm>
          <a:prstGeom prst="rect">
            <a:avLst/>
          </a:prstGeom>
          <a:noFill/>
          <a:ln w="9525">
            <a:noFill/>
            <a:miter lim="800000"/>
            <a:headEnd/>
            <a:tailEnd/>
          </a:ln>
        </p:spPr>
        <p:txBody>
          <a:bodyPr>
            <a:spAutoFit/>
          </a:bodyPr>
          <a:lstStyle/>
          <a:p>
            <a:pPr algn="ctr">
              <a:spcBef>
                <a:spcPct val="50000"/>
              </a:spcBef>
            </a:pPr>
            <a:r>
              <a:rPr lang="en-US" sz="3600" dirty="0">
                <a:solidFill>
                  <a:schemeClr val="tx2"/>
                </a:solidFill>
                <a:latin typeface="+mn-lt"/>
              </a:rPr>
              <a:t>Accumulation Storage &amp; Shipping</a:t>
            </a:r>
          </a:p>
        </p:txBody>
      </p:sp>
    </p:spTree>
  </p:cSld>
  <p:clrMapOvr>
    <a:masterClrMapping/>
  </p:clrMapOvr>
  <p:transition advTm="1000">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381000"/>
            <a:ext cx="8610600" cy="1143000"/>
          </a:xfrm>
        </p:spPr>
        <p:txBody>
          <a:bodyPr/>
          <a:lstStyle/>
          <a:p>
            <a:r>
              <a:rPr lang="en-US" sz="3600" b="0" dirty="0">
                <a:latin typeface="+mn-lt"/>
              </a:rPr>
              <a:t>Hazardous Waste – Shipping/Manifest and Land Disposal</a:t>
            </a:r>
          </a:p>
        </p:txBody>
      </p:sp>
      <p:sp>
        <p:nvSpPr>
          <p:cNvPr id="36867" name="Rectangle 3"/>
          <p:cNvSpPr>
            <a:spLocks noGrp="1" noChangeArrowheads="1"/>
          </p:cNvSpPr>
          <p:nvPr>
            <p:ph type="body" idx="1"/>
          </p:nvPr>
        </p:nvSpPr>
        <p:spPr>
          <a:xfrm>
            <a:off x="381000" y="1905000"/>
            <a:ext cx="8534400" cy="3962400"/>
          </a:xfrm>
        </p:spPr>
        <p:txBody>
          <a:bodyPr/>
          <a:lstStyle/>
          <a:p>
            <a:pPr marL="533400" indent="-533400">
              <a:lnSpc>
                <a:spcPct val="90000"/>
              </a:lnSpc>
              <a:buFontTx/>
              <a:buAutoNum type="arabicPeriod"/>
            </a:pPr>
            <a:r>
              <a:rPr lang="en-US" dirty="0"/>
              <a:t>Clean Harbors is responsible for the shipping and completion of manifests.</a:t>
            </a:r>
          </a:p>
          <a:p>
            <a:pPr marL="533400" indent="-533400">
              <a:lnSpc>
                <a:spcPct val="90000"/>
              </a:lnSpc>
              <a:buFontTx/>
              <a:buAutoNum type="arabicPeriod"/>
            </a:pPr>
            <a:r>
              <a:rPr lang="en-US" dirty="0">
                <a:solidFill>
                  <a:srgbClr val="009999"/>
                </a:solidFill>
              </a:rPr>
              <a:t>Clean Harbors will supply the </a:t>
            </a:r>
            <a:r>
              <a:rPr lang="en-US" sz="2400" i="1" dirty="0">
                <a:solidFill>
                  <a:srgbClr val="009999"/>
                </a:solidFill>
              </a:rPr>
              <a:t>Land Disposal Restriction</a:t>
            </a:r>
            <a:r>
              <a:rPr lang="en-US" i="1" dirty="0">
                <a:solidFill>
                  <a:srgbClr val="009999"/>
                </a:solidFill>
              </a:rPr>
              <a:t> </a:t>
            </a:r>
            <a:r>
              <a:rPr lang="en-US" dirty="0">
                <a:solidFill>
                  <a:srgbClr val="009999"/>
                </a:solidFill>
              </a:rPr>
              <a:t>form with the manifest for disposal.</a:t>
            </a:r>
          </a:p>
          <a:p>
            <a:pPr marL="533400" indent="-533400">
              <a:lnSpc>
                <a:spcPct val="90000"/>
              </a:lnSpc>
              <a:buFontTx/>
              <a:buAutoNum type="arabicPeriod"/>
            </a:pPr>
            <a:r>
              <a:rPr lang="en-US" dirty="0"/>
              <a:t>Contact Clean Harbors on-site at #3-5116 with questions or concerns with hazardous waste and spills.</a:t>
            </a:r>
            <a:endParaRPr lang="en-US" b="1" dirty="0">
              <a:solidFill>
                <a:schemeClr val="bg2">
                  <a:lumMod val="50000"/>
                  <a:lumOff val="50000"/>
                </a:schemeClr>
              </a:solidFill>
            </a:endParaRPr>
          </a:p>
        </p:txBody>
      </p:sp>
    </p:spTree>
  </p:cSld>
  <p:clrMapOvr>
    <a:masterClrMapping/>
  </p:clrMapOvr>
  <p:transition advTm="1000">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1143000"/>
          </a:xfrm>
        </p:spPr>
        <p:txBody>
          <a:bodyPr/>
          <a:lstStyle/>
          <a:p>
            <a:r>
              <a:rPr lang="en-US" dirty="0"/>
              <a:t>Chemical Spill Clean-Up</a:t>
            </a:r>
          </a:p>
        </p:txBody>
      </p:sp>
      <p:sp>
        <p:nvSpPr>
          <p:cNvPr id="3" name="Content Placeholder 2"/>
          <p:cNvSpPr>
            <a:spLocks noGrp="1"/>
          </p:cNvSpPr>
          <p:nvPr>
            <p:ph idx="1"/>
          </p:nvPr>
        </p:nvSpPr>
        <p:spPr>
          <a:xfrm>
            <a:off x="457200" y="1600200"/>
            <a:ext cx="8458200" cy="4724400"/>
          </a:xfrm>
        </p:spPr>
        <p:txBody>
          <a:bodyPr/>
          <a:lstStyle/>
          <a:p>
            <a:pPr lvl="1">
              <a:lnSpc>
                <a:spcPct val="90000"/>
              </a:lnSpc>
            </a:pPr>
            <a:r>
              <a:rPr lang="en-US" sz="2000" dirty="0"/>
              <a:t>For Trained Chemical PAPR Team Members:</a:t>
            </a:r>
          </a:p>
          <a:p>
            <a:pPr lvl="2">
              <a:lnSpc>
                <a:spcPct val="90000"/>
              </a:lnSpc>
            </a:pPr>
            <a:r>
              <a:rPr lang="en-US" sz="1800" dirty="0"/>
              <a:t>Upon evaluation of initial spill, if any symptoms occur evacuate area,  notify supervisor, and call Safety and Security at ext. 3-5101</a:t>
            </a:r>
          </a:p>
          <a:p>
            <a:pPr lvl="2">
              <a:lnSpc>
                <a:spcPct val="90000"/>
              </a:lnSpc>
            </a:pPr>
            <a:r>
              <a:rPr lang="en-US" sz="1800" dirty="0"/>
              <a:t>If further evaluation of spill is needed or trained personnel determine clean up is feasible, obtain and put on a chemical PAPR from the EC along with other necessary PPE. </a:t>
            </a:r>
          </a:p>
          <a:p>
            <a:pPr lvl="2">
              <a:lnSpc>
                <a:spcPct val="90000"/>
              </a:lnSpc>
            </a:pPr>
            <a:r>
              <a:rPr lang="en-US" sz="1800" dirty="0"/>
              <a:t>With the appropriate PPE in place bring the appropriate Spill Kit to the spill site. Place the absorbent material on top and around the spill. This helps to contain the liquid. Place the saturated absorbent material in the enclosed disposal bags. Secure the bags with the twist ties supplied and label contents. Notify Clean Harbors at 3-5116 and place bag in the permanent hazardous chemical waste storage room to await disposal by Clean Harbors.</a:t>
            </a:r>
          </a:p>
          <a:p>
            <a:pPr lvl="2">
              <a:lnSpc>
                <a:spcPct val="90000"/>
              </a:lnSpc>
            </a:pPr>
            <a:r>
              <a:rPr lang="en-US" sz="1800" dirty="0"/>
              <a:t>NOTE:  Check Spill Kit expiration date as part of quarterly Lab Safety Audit.  If no expiration date is present, make sure each kit component remains intact and useable.</a:t>
            </a:r>
            <a:endParaRPr lang="en-US" dirty="0"/>
          </a:p>
        </p:txBody>
      </p:sp>
    </p:spTree>
    <p:extLst>
      <p:ext uri="{BB962C8B-B14F-4D97-AF65-F5344CB8AC3E}">
        <p14:creationId xmlns:p14="http://schemas.microsoft.com/office/powerpoint/2010/main" val="1281120298"/>
      </p:ext>
    </p:extLst>
  </p:cSld>
  <p:clrMapOvr>
    <a:masterClrMapping/>
  </p:clrMapOvr>
  <p:transition advTm="1000">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152400"/>
            <a:ext cx="8229600" cy="990600"/>
          </a:xfrm>
        </p:spPr>
        <p:txBody>
          <a:bodyPr/>
          <a:lstStyle/>
          <a:p>
            <a:r>
              <a:rPr lang="en-US" sz="3600" b="0" dirty="0">
                <a:latin typeface="+mn-lt"/>
              </a:rPr>
              <a:t>Chemical Spill Clean-Up (continued)</a:t>
            </a:r>
          </a:p>
        </p:txBody>
      </p:sp>
      <p:sp>
        <p:nvSpPr>
          <p:cNvPr id="38915" name="Rectangle 3"/>
          <p:cNvSpPr>
            <a:spLocks noGrp="1" noChangeArrowheads="1"/>
          </p:cNvSpPr>
          <p:nvPr>
            <p:ph type="body" idx="1"/>
          </p:nvPr>
        </p:nvSpPr>
        <p:spPr>
          <a:xfrm>
            <a:off x="313038" y="1295400"/>
            <a:ext cx="8534400" cy="5867400"/>
          </a:xfrm>
        </p:spPr>
        <p:txBody>
          <a:bodyPr/>
          <a:lstStyle/>
          <a:p>
            <a:r>
              <a:rPr lang="en-US" sz="2000" b="1" u="sng" dirty="0"/>
              <a:t>Refer to the Lab Spill Clean Up Policy in C360</a:t>
            </a:r>
          </a:p>
          <a:p>
            <a:endParaRPr lang="en-US" sz="2000" b="1" u="sng" dirty="0"/>
          </a:p>
          <a:p>
            <a:pPr>
              <a:lnSpc>
                <a:spcPct val="50000"/>
              </a:lnSpc>
            </a:pPr>
            <a:endParaRPr lang="en-US" sz="2000" b="1" dirty="0"/>
          </a:p>
          <a:p>
            <a:pPr>
              <a:lnSpc>
                <a:spcPct val="60000"/>
              </a:lnSpc>
            </a:pPr>
            <a:r>
              <a:rPr lang="en-US" sz="2000" b="1" dirty="0"/>
              <a:t>Routine SPILL OR LEAK </a:t>
            </a:r>
            <a:br>
              <a:rPr lang="en-US" sz="2000" dirty="0"/>
            </a:br>
            <a:endParaRPr lang="en-US" sz="2000" dirty="0"/>
          </a:p>
          <a:p>
            <a:pPr lvl="1"/>
            <a:r>
              <a:rPr lang="en-US" sz="2000" dirty="0"/>
              <a:t>Minimal exposure symptoms</a:t>
            </a:r>
          </a:p>
          <a:p>
            <a:pPr lvl="1"/>
            <a:r>
              <a:rPr lang="en-US" sz="2000" dirty="0"/>
              <a:t>Low impact agent</a:t>
            </a:r>
          </a:p>
          <a:p>
            <a:pPr lvl="1"/>
            <a:r>
              <a:rPr lang="en-US" sz="2000" dirty="0"/>
              <a:t>Clean up may be managed with existing Lab resources</a:t>
            </a:r>
          </a:p>
          <a:p>
            <a:pPr lvl="1"/>
            <a:r>
              <a:rPr lang="en-US" sz="2000" dirty="0"/>
              <a:t>No Lab occupant safety/health issues</a:t>
            </a:r>
          </a:p>
          <a:p>
            <a:pPr lvl="1"/>
            <a:r>
              <a:rPr lang="en-US" sz="2000" dirty="0"/>
              <a:t>No evacuation needed</a:t>
            </a:r>
          </a:p>
          <a:p>
            <a:pPr lvl="1"/>
            <a:r>
              <a:rPr lang="en-US" sz="2000" dirty="0"/>
              <a:t>No indoor air quality compromised</a:t>
            </a:r>
          </a:p>
          <a:p>
            <a:pPr lvl="1"/>
            <a:endParaRPr lang="en-US" sz="2000" dirty="0"/>
          </a:p>
          <a:p>
            <a:pPr lvl="1">
              <a:buNone/>
            </a:pPr>
            <a:endParaRPr lang="en-US" sz="2000" dirty="0"/>
          </a:p>
        </p:txBody>
      </p:sp>
    </p:spTree>
  </p:cSld>
  <p:clrMapOvr>
    <a:masterClrMapping/>
  </p:clrMapOvr>
  <p:transition advTm="1000">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305800" cy="1143000"/>
          </a:xfrm>
        </p:spPr>
        <p:txBody>
          <a:bodyPr/>
          <a:lstStyle/>
          <a:p>
            <a:r>
              <a:rPr lang="en-US" b="0" dirty="0"/>
              <a:t>Chemical Spill Clean-Up (continued)</a:t>
            </a:r>
            <a:endParaRPr lang="en-US" dirty="0"/>
          </a:p>
        </p:txBody>
      </p:sp>
      <p:sp>
        <p:nvSpPr>
          <p:cNvPr id="3" name="Content Placeholder 2"/>
          <p:cNvSpPr>
            <a:spLocks noGrp="1"/>
          </p:cNvSpPr>
          <p:nvPr>
            <p:ph idx="1"/>
          </p:nvPr>
        </p:nvSpPr>
        <p:spPr>
          <a:xfrm>
            <a:off x="762000" y="1981200"/>
            <a:ext cx="8153400" cy="4114800"/>
          </a:xfrm>
        </p:spPr>
        <p:txBody>
          <a:bodyPr/>
          <a:lstStyle/>
          <a:p>
            <a:pPr>
              <a:lnSpc>
                <a:spcPct val="60000"/>
              </a:lnSpc>
            </a:pPr>
            <a:r>
              <a:rPr lang="en-US" sz="2000" b="1" dirty="0"/>
              <a:t>Urgent SPILL OR LEAK </a:t>
            </a:r>
            <a:br>
              <a:rPr lang="en-US" sz="2000" dirty="0"/>
            </a:br>
            <a:endParaRPr lang="en-US" sz="2000" dirty="0"/>
          </a:p>
          <a:p>
            <a:pPr lvl="1"/>
            <a:r>
              <a:rPr lang="en-US" sz="2000" dirty="0"/>
              <a:t>Response is Required </a:t>
            </a:r>
          </a:p>
          <a:p>
            <a:pPr lvl="1"/>
            <a:r>
              <a:rPr lang="en-US" sz="2000" dirty="0"/>
              <a:t>There is no reported physical or health endangerment to lab occupants</a:t>
            </a:r>
          </a:p>
          <a:p>
            <a:pPr lvl="1"/>
            <a:r>
              <a:rPr lang="en-US" sz="2000" dirty="0"/>
              <a:t>Manageable exposure symptoms</a:t>
            </a:r>
          </a:p>
          <a:p>
            <a:pPr lvl="1"/>
            <a:r>
              <a:rPr lang="en-US" sz="2000" dirty="0"/>
              <a:t>Medium impact agent</a:t>
            </a:r>
          </a:p>
          <a:p>
            <a:pPr lvl="1"/>
            <a:r>
              <a:rPr lang="en-US" sz="2000" dirty="0"/>
              <a:t>Clean up may need additional internal resources</a:t>
            </a:r>
          </a:p>
          <a:p>
            <a:pPr lvl="1"/>
            <a:r>
              <a:rPr lang="en-US" sz="2000" dirty="0"/>
              <a:t>Manageable Lab occupant safety/health issues</a:t>
            </a:r>
          </a:p>
          <a:p>
            <a:pPr lvl="1"/>
            <a:r>
              <a:rPr lang="en-US" sz="2000" dirty="0"/>
              <a:t>Lab evacuation may be temporarily needed</a:t>
            </a:r>
          </a:p>
          <a:p>
            <a:pPr lvl="1"/>
            <a:r>
              <a:rPr lang="en-US" sz="2000" dirty="0"/>
              <a:t>Indoor air quality may be impacted</a:t>
            </a:r>
          </a:p>
          <a:p>
            <a:endParaRPr lang="en-US" dirty="0"/>
          </a:p>
        </p:txBody>
      </p:sp>
    </p:spTree>
    <p:extLst>
      <p:ext uri="{BB962C8B-B14F-4D97-AF65-F5344CB8AC3E}">
        <p14:creationId xmlns:p14="http://schemas.microsoft.com/office/powerpoint/2010/main" val="2429444893"/>
      </p:ext>
    </p:extLst>
  </p:cSld>
  <p:clrMapOvr>
    <a:masterClrMapping/>
  </p:clrMapOvr>
  <p:transition advTm="1000">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28600" y="152400"/>
            <a:ext cx="8763000" cy="1219200"/>
          </a:xfrm>
        </p:spPr>
        <p:txBody>
          <a:bodyPr/>
          <a:lstStyle/>
          <a:p>
            <a:r>
              <a:rPr lang="en-US" sz="3600" b="0" dirty="0">
                <a:latin typeface="+mn-lt"/>
              </a:rPr>
              <a:t>Chemical Spill Clean-Up (continued)</a:t>
            </a:r>
          </a:p>
        </p:txBody>
      </p:sp>
      <p:sp>
        <p:nvSpPr>
          <p:cNvPr id="40963" name="Rectangle 3"/>
          <p:cNvSpPr>
            <a:spLocks noGrp="1" noChangeArrowheads="1"/>
          </p:cNvSpPr>
          <p:nvPr>
            <p:ph type="body" idx="1"/>
          </p:nvPr>
        </p:nvSpPr>
        <p:spPr>
          <a:xfrm>
            <a:off x="304800" y="1295400"/>
            <a:ext cx="8610600" cy="5257800"/>
          </a:xfrm>
        </p:spPr>
        <p:txBody>
          <a:bodyPr/>
          <a:lstStyle/>
          <a:p>
            <a:pPr>
              <a:lnSpc>
                <a:spcPct val="90000"/>
              </a:lnSpc>
            </a:pPr>
            <a:r>
              <a:rPr lang="en-US" sz="2000" b="1" dirty="0"/>
              <a:t>Emergency SPILL or LEAK</a:t>
            </a:r>
          </a:p>
          <a:p>
            <a:pPr lvl="1">
              <a:lnSpc>
                <a:spcPct val="90000"/>
              </a:lnSpc>
            </a:pPr>
            <a:endParaRPr lang="en-US" sz="2000" dirty="0"/>
          </a:p>
          <a:p>
            <a:pPr lvl="1">
              <a:lnSpc>
                <a:spcPct val="90000"/>
              </a:lnSpc>
            </a:pPr>
            <a:r>
              <a:rPr lang="en-US" sz="2000" dirty="0"/>
              <a:t>The situation is immediately dangerous to the life, health or personal safety of occupants</a:t>
            </a:r>
          </a:p>
          <a:p>
            <a:pPr lvl="1">
              <a:lnSpc>
                <a:spcPct val="90000"/>
              </a:lnSpc>
            </a:pPr>
            <a:r>
              <a:rPr lang="en-US" sz="2000" dirty="0"/>
              <a:t>Intense exposure symptoms.</a:t>
            </a:r>
          </a:p>
          <a:p>
            <a:pPr lvl="1">
              <a:lnSpc>
                <a:spcPct val="90000"/>
              </a:lnSpc>
            </a:pPr>
            <a:r>
              <a:rPr lang="en-US" sz="2000" dirty="0"/>
              <a:t>High impact agent</a:t>
            </a:r>
          </a:p>
          <a:p>
            <a:pPr lvl="1">
              <a:lnSpc>
                <a:spcPct val="90000"/>
              </a:lnSpc>
            </a:pPr>
            <a:r>
              <a:rPr lang="en-US" sz="2000" dirty="0"/>
              <a:t>Clean up may need external resources (Clean Harbors, Fire </a:t>
            </a:r>
            <a:r>
              <a:rPr lang="en-US" sz="2000" dirty="0" err="1"/>
              <a:t>HazMat</a:t>
            </a:r>
            <a:r>
              <a:rPr lang="en-US" sz="2000" dirty="0"/>
              <a:t> team)</a:t>
            </a:r>
          </a:p>
          <a:p>
            <a:pPr lvl="1">
              <a:lnSpc>
                <a:spcPct val="90000"/>
              </a:lnSpc>
            </a:pPr>
            <a:r>
              <a:rPr lang="en-US" sz="2000" dirty="0"/>
              <a:t>Immediate team member issues</a:t>
            </a:r>
          </a:p>
          <a:p>
            <a:pPr lvl="1">
              <a:lnSpc>
                <a:spcPct val="90000"/>
              </a:lnSpc>
            </a:pPr>
            <a:r>
              <a:rPr lang="en-US" sz="2000" dirty="0"/>
              <a:t>Evacuation required</a:t>
            </a:r>
          </a:p>
          <a:p>
            <a:pPr lvl="1">
              <a:lnSpc>
                <a:spcPct val="90000"/>
              </a:lnSpc>
            </a:pPr>
            <a:r>
              <a:rPr lang="en-US" sz="2000" dirty="0"/>
              <a:t>Indoor air quality is hazardous or impacting personal health or comfort</a:t>
            </a:r>
          </a:p>
        </p:txBody>
      </p:sp>
    </p:spTree>
  </p:cSld>
  <p:clrMapOvr>
    <a:masterClrMapping/>
  </p:clrMapOvr>
  <p:transition advTm="1000">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050"/>
          <p:cNvSpPr>
            <a:spLocks noGrp="1" noChangeArrowheads="1"/>
          </p:cNvSpPr>
          <p:nvPr>
            <p:ph type="title"/>
          </p:nvPr>
        </p:nvSpPr>
        <p:spPr>
          <a:xfrm>
            <a:off x="381000" y="304800"/>
            <a:ext cx="8534400" cy="1143000"/>
          </a:xfrm>
        </p:spPr>
        <p:txBody>
          <a:bodyPr/>
          <a:lstStyle/>
          <a:p>
            <a:r>
              <a:rPr lang="en-US" sz="3600" b="0" dirty="0">
                <a:latin typeface="+mn-lt"/>
              </a:rPr>
              <a:t>Safety Data Sheets (continued)</a:t>
            </a:r>
          </a:p>
        </p:txBody>
      </p:sp>
      <p:sp>
        <p:nvSpPr>
          <p:cNvPr id="6147" name="Rectangle 2051"/>
          <p:cNvSpPr>
            <a:spLocks noGrp="1" noChangeArrowheads="1"/>
          </p:cNvSpPr>
          <p:nvPr>
            <p:ph type="body" idx="1"/>
          </p:nvPr>
        </p:nvSpPr>
        <p:spPr>
          <a:xfrm>
            <a:off x="685800" y="1371600"/>
            <a:ext cx="7924800" cy="4114800"/>
          </a:xfrm>
        </p:spPr>
        <p:txBody>
          <a:bodyPr/>
          <a:lstStyle/>
          <a:p>
            <a:pPr>
              <a:lnSpc>
                <a:spcPct val="90000"/>
              </a:lnSpc>
              <a:buFontTx/>
              <a:buChar char="•"/>
            </a:pPr>
            <a:r>
              <a:rPr lang="en-US" dirty="0"/>
              <a:t>SDS’s for chemicals are written by the manufacturer of the chemical</a:t>
            </a:r>
          </a:p>
          <a:p>
            <a:pPr>
              <a:lnSpc>
                <a:spcPct val="90000"/>
              </a:lnSpc>
            </a:pPr>
            <a:endParaRPr lang="en-US" dirty="0"/>
          </a:p>
          <a:p>
            <a:pPr>
              <a:lnSpc>
                <a:spcPct val="90000"/>
              </a:lnSpc>
              <a:buFontTx/>
              <a:buChar char="•"/>
            </a:pPr>
            <a:r>
              <a:rPr lang="en-US" dirty="0"/>
              <a:t>The technical specialist obtains an SDS sheet from the manufacturer for each chemical used</a:t>
            </a:r>
          </a:p>
          <a:p>
            <a:pPr lvl="1">
              <a:lnSpc>
                <a:spcPct val="90000"/>
              </a:lnSpc>
            </a:pPr>
            <a:r>
              <a:rPr lang="en-US" dirty="0"/>
              <a:t>The SDS is sent to EOHS Safety Officer to be placed on </a:t>
            </a:r>
            <a:r>
              <a:rPr lang="en-US" dirty="0" err="1"/>
              <a:t>myPartner</a:t>
            </a:r>
            <a:r>
              <a:rPr lang="en-US" dirty="0"/>
              <a:t>/Systems and Tools/Safety Data Sheets/Park Nicollet/</a:t>
            </a:r>
            <a:r>
              <a:rPr lang="en-US" dirty="0" err="1"/>
              <a:t>Damarco</a:t>
            </a:r>
            <a:r>
              <a:rPr lang="en-US" dirty="0"/>
              <a:t> SDS database</a:t>
            </a:r>
          </a:p>
          <a:p>
            <a:pPr>
              <a:lnSpc>
                <a:spcPct val="90000"/>
              </a:lnSpc>
            </a:pPr>
            <a:endParaRPr lang="en-US" dirty="0"/>
          </a:p>
        </p:txBody>
      </p:sp>
    </p:spTree>
  </p:cSld>
  <p:clrMapOvr>
    <a:masterClrMapping/>
  </p:clrMapOvr>
  <p:transition advTm="1000">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a:xfrm>
            <a:off x="228600" y="304800"/>
            <a:ext cx="8153400" cy="762000"/>
          </a:xfrm>
        </p:spPr>
        <p:txBody>
          <a:bodyPr/>
          <a:lstStyle/>
          <a:p>
            <a:r>
              <a:rPr lang="en-US" sz="3600" b="0" dirty="0">
                <a:latin typeface="+mn-lt"/>
              </a:rPr>
              <a:t>First Aid - What to do if you are exposed:</a:t>
            </a:r>
          </a:p>
        </p:txBody>
      </p:sp>
      <p:sp>
        <p:nvSpPr>
          <p:cNvPr id="43011" name="Rectangle 5"/>
          <p:cNvSpPr>
            <a:spLocks noGrp="1" noChangeArrowheads="1"/>
          </p:cNvSpPr>
          <p:nvPr>
            <p:ph type="body" idx="1"/>
          </p:nvPr>
        </p:nvSpPr>
        <p:spPr>
          <a:xfrm>
            <a:off x="304800" y="1066800"/>
            <a:ext cx="8458200" cy="5029200"/>
          </a:xfrm>
        </p:spPr>
        <p:txBody>
          <a:bodyPr/>
          <a:lstStyle/>
          <a:p>
            <a:endParaRPr lang="en-US" sz="2000" dirty="0"/>
          </a:p>
          <a:p>
            <a:pPr lvl="1"/>
            <a:r>
              <a:rPr lang="en-US" sz="2000" dirty="0"/>
              <a:t>For inhalation: move to fresh air immediately.</a:t>
            </a:r>
          </a:p>
          <a:p>
            <a:pPr lvl="1"/>
            <a:r>
              <a:rPr lang="en-US" sz="2000" dirty="0"/>
              <a:t>For a splash or spill on skin or in eye(s):</a:t>
            </a:r>
          </a:p>
          <a:p>
            <a:pPr marL="1371600" lvl="2" indent="-457200">
              <a:buAutoNum type="arabicPeriod"/>
            </a:pPr>
            <a:r>
              <a:rPr lang="en-US" sz="2000" dirty="0"/>
              <a:t>Remove contaminated clothing ASAP.</a:t>
            </a:r>
          </a:p>
          <a:p>
            <a:pPr marL="1371600" lvl="2" indent="-457200">
              <a:buAutoNum type="arabicPeriod"/>
            </a:pPr>
            <a:r>
              <a:rPr lang="en-US" sz="2000" dirty="0"/>
              <a:t>Flush area continuously for at least 15 minutes under a safety shower, faucet, or eye wash.</a:t>
            </a:r>
          </a:p>
          <a:p>
            <a:pPr marL="1371600" lvl="2" indent="-457200">
              <a:buAutoNum type="arabicPeriod"/>
            </a:pPr>
            <a:r>
              <a:rPr lang="en-US" sz="2000" dirty="0"/>
              <a:t>Wash chemical off with soap.</a:t>
            </a:r>
          </a:p>
          <a:p>
            <a:pPr lvl="2"/>
            <a:r>
              <a:rPr lang="en-US" sz="2000" dirty="0"/>
              <a:t>Do not use neutralizing agents, cream, lotions, or salves on the skin.</a:t>
            </a:r>
          </a:p>
          <a:p>
            <a:pPr lvl="1"/>
            <a:r>
              <a:rPr lang="en-US" sz="2000" dirty="0"/>
              <a:t>Employee </a:t>
            </a:r>
            <a:r>
              <a:rPr lang="en-US" sz="2000" b="1" dirty="0"/>
              <a:t>MUST</a:t>
            </a:r>
            <a:r>
              <a:rPr lang="en-US" sz="2000" dirty="0"/>
              <a:t> report the exposure to EOHS (Employee Occupational Heath Services) within 24 hours at  </a:t>
            </a:r>
            <a:r>
              <a:rPr lang="en-US" sz="2000" b="1" dirty="0"/>
              <a:t>952-993-5080.</a:t>
            </a:r>
          </a:p>
          <a:p>
            <a:pPr lvl="1"/>
            <a:r>
              <a:rPr lang="en-US" sz="2000" dirty="0"/>
              <a:t>If you have a serious or life-threatening exposure, go immediately to the EC, bringing a copy of the SDS with you, if possible.</a:t>
            </a:r>
          </a:p>
        </p:txBody>
      </p:sp>
    </p:spTree>
  </p:cSld>
  <p:clrMapOvr>
    <a:masterClrMapping/>
  </p:clrMapOvr>
  <p:transition advTm="1000">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001000" cy="762000"/>
          </a:xfrm>
        </p:spPr>
        <p:txBody>
          <a:bodyPr/>
          <a:lstStyle/>
          <a:p>
            <a:r>
              <a:rPr lang="en-US" sz="3600" b="0" dirty="0">
                <a:latin typeface="+mn-lt"/>
              </a:rPr>
              <a:t>Location of Safety Shower and Eye Washes</a:t>
            </a:r>
          </a:p>
        </p:txBody>
      </p:sp>
      <p:sp>
        <p:nvSpPr>
          <p:cNvPr id="44035" name="Rectangle 3"/>
          <p:cNvSpPr>
            <a:spLocks noGrp="1" noChangeArrowheads="1"/>
          </p:cNvSpPr>
          <p:nvPr>
            <p:ph type="body" idx="1"/>
          </p:nvPr>
        </p:nvSpPr>
        <p:spPr>
          <a:xfrm>
            <a:off x="304800" y="1447800"/>
            <a:ext cx="8458200" cy="4114800"/>
          </a:xfrm>
        </p:spPr>
        <p:txBody>
          <a:bodyPr/>
          <a:lstStyle/>
          <a:p>
            <a:pPr>
              <a:lnSpc>
                <a:spcPct val="90000"/>
              </a:lnSpc>
            </a:pPr>
            <a:r>
              <a:rPr lang="en-US" sz="2000" b="1" dirty="0"/>
              <a:t>Safety Shower</a:t>
            </a:r>
          </a:p>
          <a:p>
            <a:pPr lvl="1">
              <a:lnSpc>
                <a:spcPct val="90000"/>
              </a:lnSpc>
            </a:pPr>
            <a:r>
              <a:rPr lang="en-US" sz="2000" dirty="0"/>
              <a:t>Located by the rear door of the AP lab.</a:t>
            </a:r>
          </a:p>
          <a:p>
            <a:pPr lvl="1">
              <a:lnSpc>
                <a:spcPct val="90000"/>
              </a:lnSpc>
            </a:pPr>
            <a:r>
              <a:rPr lang="en-US" sz="2000" dirty="0"/>
              <a:t>Shower is checked weekly by Histology.</a:t>
            </a:r>
            <a:r>
              <a:rPr lang="en-US" sz="2200" dirty="0"/>
              <a:t>  </a:t>
            </a:r>
          </a:p>
          <a:p>
            <a:pPr>
              <a:lnSpc>
                <a:spcPct val="90000"/>
              </a:lnSpc>
            </a:pPr>
            <a:endParaRPr lang="en-US" sz="2000" b="1" dirty="0"/>
          </a:p>
          <a:p>
            <a:pPr>
              <a:lnSpc>
                <a:spcPct val="90000"/>
              </a:lnSpc>
            </a:pPr>
            <a:r>
              <a:rPr lang="en-US" sz="2000" b="1" dirty="0"/>
              <a:t>Eye Washes</a:t>
            </a:r>
          </a:p>
          <a:p>
            <a:pPr lvl="1">
              <a:lnSpc>
                <a:spcPct val="90000"/>
              </a:lnSpc>
            </a:pPr>
            <a:r>
              <a:rPr lang="en-US" sz="2000" dirty="0"/>
              <a:t>Located in the clean sink by the front and rear doors of the AP lab.</a:t>
            </a:r>
          </a:p>
          <a:p>
            <a:pPr lvl="1">
              <a:lnSpc>
                <a:spcPct val="90000"/>
              </a:lnSpc>
            </a:pPr>
            <a:r>
              <a:rPr lang="en-US" sz="2000" dirty="0"/>
              <a:t>Eye washes are checked weekly by Histology/Cytology staff.</a:t>
            </a:r>
            <a:endParaRPr lang="en-US" sz="2000" dirty="0">
              <a:solidFill>
                <a:srgbClr val="FF0000"/>
              </a:solidFill>
            </a:endParaRPr>
          </a:p>
          <a:p>
            <a:pPr>
              <a:lnSpc>
                <a:spcPct val="90000"/>
              </a:lnSpc>
            </a:pPr>
            <a:endParaRPr lang="en-US" sz="2000" b="1" dirty="0"/>
          </a:p>
          <a:p>
            <a:pPr>
              <a:lnSpc>
                <a:spcPct val="90000"/>
              </a:lnSpc>
            </a:pPr>
            <a:r>
              <a:rPr lang="en-US" sz="2000" b="1" dirty="0"/>
              <a:t>Note:</a:t>
            </a:r>
            <a:r>
              <a:rPr lang="en-US" sz="2200" dirty="0"/>
              <a:t>  </a:t>
            </a:r>
            <a:r>
              <a:rPr lang="en-US" sz="2000" dirty="0"/>
              <a:t>Procedure for checking safety shower and eye washes can be found in the safety section of C360.</a:t>
            </a:r>
            <a:endParaRPr lang="en-US" sz="2200" dirty="0"/>
          </a:p>
          <a:p>
            <a:pPr>
              <a:lnSpc>
                <a:spcPct val="90000"/>
              </a:lnSpc>
              <a:buFontTx/>
              <a:buChar char="•"/>
            </a:pPr>
            <a:endParaRPr lang="en-US" sz="2200" dirty="0"/>
          </a:p>
        </p:txBody>
      </p:sp>
    </p:spTree>
  </p:cSld>
  <p:clrMapOvr>
    <a:masterClrMapping/>
  </p:clrMapOvr>
  <p:transition advTm="1000">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04800" y="228600"/>
            <a:ext cx="6096000" cy="1143000"/>
          </a:xfrm>
        </p:spPr>
        <p:txBody>
          <a:bodyPr/>
          <a:lstStyle/>
          <a:p>
            <a:r>
              <a:rPr lang="en-US" sz="3600" b="0" dirty="0">
                <a:latin typeface="+mn-lt"/>
              </a:rPr>
              <a:t>Chemical Monitoring</a:t>
            </a:r>
          </a:p>
        </p:txBody>
      </p:sp>
      <p:sp>
        <p:nvSpPr>
          <p:cNvPr id="45059" name="Rectangle 3"/>
          <p:cNvSpPr>
            <a:spLocks noGrp="1" noChangeArrowheads="1"/>
          </p:cNvSpPr>
          <p:nvPr>
            <p:ph type="body" idx="1"/>
          </p:nvPr>
        </p:nvSpPr>
        <p:spPr>
          <a:xfrm>
            <a:off x="381000" y="1447800"/>
            <a:ext cx="8382000" cy="4114800"/>
          </a:xfrm>
        </p:spPr>
        <p:txBody>
          <a:bodyPr/>
          <a:lstStyle/>
          <a:p>
            <a:pPr marL="0" indent="0"/>
            <a:r>
              <a:rPr lang="en-US" sz="2000" dirty="0"/>
              <a:t>Levels of formaldehyde and xylene are monitored for Histotechs and Cytology Prep staff whenever:</a:t>
            </a:r>
          </a:p>
          <a:p>
            <a:pPr lvl="1"/>
            <a:r>
              <a:rPr lang="en-US" sz="2000" dirty="0"/>
              <a:t>Problems with the levels are suspected </a:t>
            </a:r>
          </a:p>
          <a:p>
            <a:pPr lvl="1"/>
            <a:r>
              <a:rPr lang="en-US" sz="2000" dirty="0"/>
              <a:t>A new instrument is acquired </a:t>
            </a:r>
          </a:p>
          <a:p>
            <a:pPr lvl="1"/>
            <a:r>
              <a:rPr lang="en-US" sz="2000" dirty="0"/>
              <a:t>A new employee is hired</a:t>
            </a:r>
          </a:p>
          <a:p>
            <a:pPr lvl="1"/>
            <a:r>
              <a:rPr lang="en-US" sz="2000" dirty="0"/>
              <a:t>An employee’s exposure is above the action level; the monitoring is repeated every 6 months until the monitoring falls below the STEL or action level</a:t>
            </a:r>
          </a:p>
          <a:p>
            <a:endParaRPr lang="en-US" sz="2000" dirty="0"/>
          </a:p>
          <a:p>
            <a:r>
              <a:rPr lang="en-US" sz="2000" dirty="0"/>
              <a:t>Refer to </a:t>
            </a:r>
            <a:r>
              <a:rPr lang="en-US" sz="2000" b="1" dirty="0"/>
              <a:t>Formaldehyde and Xylene Monitoring</a:t>
            </a:r>
            <a:r>
              <a:rPr lang="en-US" sz="2000" dirty="0"/>
              <a:t> in the Pathology/Histology section of C360.</a:t>
            </a:r>
          </a:p>
          <a:p>
            <a:r>
              <a:rPr lang="en-US" sz="2000" b="1" dirty="0"/>
              <a:t>Chemical Hygiene Plan</a:t>
            </a:r>
            <a:r>
              <a:rPr lang="en-US" sz="2000" dirty="0"/>
              <a:t> is located in the Safety section of C360.</a:t>
            </a:r>
          </a:p>
        </p:txBody>
      </p:sp>
    </p:spTree>
  </p:cSld>
  <p:clrMapOvr>
    <a:masterClrMapping/>
  </p:clrMapOvr>
  <p:transition advTm="1000">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28600" y="609600"/>
            <a:ext cx="8686800" cy="1143000"/>
          </a:xfrm>
        </p:spPr>
        <p:txBody>
          <a:bodyPr/>
          <a:lstStyle/>
          <a:p>
            <a:r>
              <a:rPr lang="en-US" sz="3600" b="0" dirty="0">
                <a:latin typeface="+mn-lt"/>
              </a:rPr>
              <a:t>EMERGENCY CONTACTS</a:t>
            </a:r>
          </a:p>
        </p:txBody>
      </p:sp>
      <p:sp>
        <p:nvSpPr>
          <p:cNvPr id="46083" name="Rectangle 3"/>
          <p:cNvSpPr>
            <a:spLocks noGrp="1" noChangeArrowheads="1"/>
          </p:cNvSpPr>
          <p:nvPr>
            <p:ph type="body" idx="1"/>
          </p:nvPr>
        </p:nvSpPr>
        <p:spPr>
          <a:xfrm>
            <a:off x="457200" y="1981200"/>
            <a:ext cx="8458200" cy="4114800"/>
          </a:xfrm>
        </p:spPr>
        <p:txBody>
          <a:bodyPr/>
          <a:lstStyle/>
          <a:p>
            <a:r>
              <a:rPr lang="en-US" dirty="0">
                <a:solidFill>
                  <a:srgbClr val="008080"/>
                </a:solidFill>
              </a:rPr>
              <a:t>Safety and Security:  3-5101 or 111</a:t>
            </a:r>
          </a:p>
          <a:p>
            <a:endParaRPr lang="en-US" dirty="0">
              <a:solidFill>
                <a:srgbClr val="008080"/>
              </a:solidFill>
            </a:endParaRPr>
          </a:p>
          <a:p>
            <a:r>
              <a:rPr lang="en-US" dirty="0">
                <a:solidFill>
                  <a:srgbClr val="008080"/>
                </a:solidFill>
              </a:rPr>
              <a:t>Employee Occupational Health Services:  3-5080</a:t>
            </a:r>
          </a:p>
          <a:p>
            <a:endParaRPr lang="en-US" dirty="0">
              <a:solidFill>
                <a:srgbClr val="008080"/>
              </a:solidFill>
            </a:endParaRPr>
          </a:p>
          <a:p>
            <a:r>
              <a:rPr lang="en-US" dirty="0">
                <a:solidFill>
                  <a:srgbClr val="008080"/>
                </a:solidFill>
              </a:rPr>
              <a:t>Clean Harbors:  952-993-5116 (on-site rep, days)</a:t>
            </a:r>
          </a:p>
          <a:p>
            <a:r>
              <a:rPr lang="en-US" dirty="0">
                <a:solidFill>
                  <a:srgbClr val="008080"/>
                </a:solidFill>
              </a:rPr>
              <a:t>1-800-645-8265 (after hours)</a:t>
            </a:r>
          </a:p>
          <a:p>
            <a:endParaRPr lang="en-US" dirty="0">
              <a:solidFill>
                <a:srgbClr val="008080"/>
              </a:solidFill>
            </a:endParaRPr>
          </a:p>
          <a:p>
            <a:r>
              <a:rPr lang="en-US" dirty="0">
                <a:solidFill>
                  <a:srgbClr val="008080"/>
                </a:solidFill>
              </a:rPr>
              <a:t>Damarco SDS service:  877-451-6919</a:t>
            </a:r>
          </a:p>
          <a:p>
            <a:endParaRPr lang="en-US" dirty="0"/>
          </a:p>
          <a:p>
            <a:endParaRPr lang="en-US" dirty="0"/>
          </a:p>
        </p:txBody>
      </p:sp>
    </p:spTree>
  </p:cSld>
  <p:clrMapOvr>
    <a:masterClrMapping/>
  </p:clrMapOvr>
  <p:transition advTm="1000">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609600"/>
            <a:ext cx="8610600" cy="1143000"/>
          </a:xfrm>
        </p:spPr>
        <p:txBody>
          <a:bodyPr/>
          <a:lstStyle/>
          <a:p>
            <a:r>
              <a:rPr lang="en-US" sz="3600" b="0" dirty="0">
                <a:latin typeface="+mn-lt"/>
              </a:rPr>
              <a:t>Procedure Resources</a:t>
            </a:r>
          </a:p>
        </p:txBody>
      </p:sp>
      <p:sp>
        <p:nvSpPr>
          <p:cNvPr id="47107" name="Rectangle 3"/>
          <p:cNvSpPr>
            <a:spLocks noGrp="1" noChangeArrowheads="1"/>
          </p:cNvSpPr>
          <p:nvPr>
            <p:ph type="body" idx="1"/>
          </p:nvPr>
        </p:nvSpPr>
        <p:spPr>
          <a:xfrm>
            <a:off x="457200" y="1981200"/>
            <a:ext cx="8229600" cy="4114800"/>
          </a:xfrm>
        </p:spPr>
        <p:txBody>
          <a:bodyPr/>
          <a:lstStyle/>
          <a:p>
            <a:pPr>
              <a:buFontTx/>
              <a:buChar char="•"/>
            </a:pPr>
            <a:r>
              <a:rPr lang="en-US" sz="2400" dirty="0"/>
              <a:t>Compliance 360</a:t>
            </a:r>
          </a:p>
          <a:p>
            <a:pPr lvl="1">
              <a:buFontTx/>
              <a:buChar char="•"/>
            </a:pPr>
            <a:r>
              <a:rPr lang="en-US" sz="2200" dirty="0"/>
              <a:t>Pathology / Histology section</a:t>
            </a:r>
          </a:p>
          <a:p>
            <a:pPr lvl="1">
              <a:buFontTx/>
              <a:buChar char="•"/>
            </a:pPr>
            <a:r>
              <a:rPr lang="en-US" sz="2200" dirty="0"/>
              <a:t>Safety section</a:t>
            </a:r>
          </a:p>
          <a:p>
            <a:endParaRPr lang="en-US" sz="2400" dirty="0"/>
          </a:p>
        </p:txBody>
      </p:sp>
    </p:spTree>
  </p:cSld>
  <p:clrMapOvr>
    <a:masterClrMapping/>
  </p:clrMapOvr>
  <p:transition advTm="1000">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04800" y="228600"/>
            <a:ext cx="6096000" cy="1143000"/>
          </a:xfrm>
        </p:spPr>
        <p:txBody>
          <a:bodyPr/>
          <a:lstStyle/>
          <a:p>
            <a:r>
              <a:rPr lang="en-US" sz="3600" b="0" dirty="0">
                <a:latin typeface="+mn-lt"/>
              </a:rPr>
              <a:t>Resources</a:t>
            </a:r>
          </a:p>
        </p:txBody>
      </p:sp>
      <p:sp>
        <p:nvSpPr>
          <p:cNvPr id="48131" name="Rectangle 3"/>
          <p:cNvSpPr>
            <a:spLocks noGrp="1" noChangeArrowheads="1"/>
          </p:cNvSpPr>
          <p:nvPr>
            <p:ph type="body" idx="1"/>
          </p:nvPr>
        </p:nvSpPr>
        <p:spPr>
          <a:xfrm>
            <a:off x="457200" y="1219200"/>
            <a:ext cx="8153400" cy="5105400"/>
          </a:xfrm>
        </p:spPr>
        <p:txBody>
          <a:bodyPr/>
          <a:lstStyle/>
          <a:p>
            <a:r>
              <a:rPr lang="en-US" sz="2000" dirty="0"/>
              <a:t>The following documents related to this topic are available to all employees:</a:t>
            </a:r>
          </a:p>
          <a:p>
            <a:pPr lvl="1">
              <a:lnSpc>
                <a:spcPct val="60000"/>
              </a:lnSpc>
            </a:pPr>
            <a:endParaRPr lang="en-US" sz="2000" dirty="0"/>
          </a:p>
          <a:p>
            <a:pPr lvl="1"/>
            <a:r>
              <a:rPr lang="en-US" sz="2000" dirty="0"/>
              <a:t>Chemical Hygiene Plan--describes policies, procedures, equipment, PPE, and work practices that are capable of protecting employees from the health hazards presented by hazardous chemicals used in laboratories.  It is located in the Laboratory Safety Manual.</a:t>
            </a:r>
          </a:p>
          <a:p>
            <a:pPr lvl="1"/>
            <a:r>
              <a:rPr lang="en-US" sz="2000" dirty="0"/>
              <a:t>Occupational Exposure to Hazardous Chemicals In the Laboratory (OSHA Standard)</a:t>
            </a:r>
          </a:p>
          <a:p>
            <a:pPr lvl="1"/>
            <a:r>
              <a:rPr lang="en-US" sz="2000" dirty="0"/>
              <a:t>SDS—Safety Data Sheets provide information about a specific chemical, including general information, health data, symptoms of exposure, preventive measures, first aid measures, and storage information.  </a:t>
            </a:r>
          </a:p>
        </p:txBody>
      </p:sp>
    </p:spTree>
  </p:cSld>
  <p:clrMapOvr>
    <a:masterClrMapping/>
  </p:clrMapOvr>
  <p:transition advTm="1000">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438400"/>
            <a:ext cx="8153400" cy="1143000"/>
          </a:xfrm>
        </p:spPr>
        <p:txBody>
          <a:bodyPr/>
          <a:lstStyle/>
          <a:p>
            <a:pPr lvl="1" algn="ctr"/>
            <a:r>
              <a:rPr lang="en-US" dirty="0"/>
              <a:t> </a:t>
            </a:r>
            <a:r>
              <a:rPr lang="en-US" sz="3600" dirty="0">
                <a:latin typeface="+mn-lt"/>
              </a:rPr>
              <a:t>Quiz time!</a:t>
            </a:r>
          </a:p>
        </p:txBody>
      </p:sp>
    </p:spTree>
  </p:cSld>
  <p:clrMapOvr>
    <a:masterClrMapping/>
  </p:clrMapOvr>
  <p:transition advTm="1000">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228600" y="381000"/>
            <a:ext cx="8610600" cy="1143000"/>
          </a:xfrm>
        </p:spPr>
        <p:txBody>
          <a:bodyPr/>
          <a:lstStyle/>
          <a:p>
            <a:r>
              <a:rPr lang="en-US" sz="3600" b="0" dirty="0">
                <a:latin typeface="+mn-lt"/>
              </a:rPr>
              <a:t>SDS-How to obtain</a:t>
            </a:r>
          </a:p>
        </p:txBody>
      </p:sp>
      <p:sp>
        <p:nvSpPr>
          <p:cNvPr id="7171" name="Rectangle 1027"/>
          <p:cNvSpPr>
            <a:spLocks noGrp="1" noChangeArrowheads="1"/>
          </p:cNvSpPr>
          <p:nvPr>
            <p:ph type="body" idx="1"/>
          </p:nvPr>
        </p:nvSpPr>
        <p:spPr>
          <a:xfrm>
            <a:off x="304800" y="1447800"/>
            <a:ext cx="8534400" cy="5181600"/>
          </a:xfrm>
        </p:spPr>
        <p:txBody>
          <a:bodyPr/>
          <a:lstStyle/>
          <a:p>
            <a:pPr>
              <a:lnSpc>
                <a:spcPct val="90000"/>
              </a:lnSpc>
              <a:buFontTx/>
              <a:buChar char="•"/>
            </a:pPr>
            <a:r>
              <a:rPr lang="en-US" dirty="0"/>
              <a:t>Contact Damarco (on-line SDS service)</a:t>
            </a:r>
          </a:p>
          <a:p>
            <a:pPr lvl="1">
              <a:lnSpc>
                <a:spcPct val="90000"/>
              </a:lnSpc>
            </a:pPr>
            <a:r>
              <a:rPr lang="en-US" dirty="0"/>
              <a:t>Phone:  1-877-451-6919</a:t>
            </a:r>
          </a:p>
          <a:p>
            <a:pPr lvl="1">
              <a:lnSpc>
                <a:spcPct val="90000"/>
              </a:lnSpc>
            </a:pPr>
            <a:r>
              <a:rPr lang="en-US" dirty="0"/>
              <a:t>Damarco web site:  </a:t>
            </a:r>
            <a:r>
              <a:rPr lang="en-US" dirty="0">
                <a:hlinkClick r:id="rId2"/>
              </a:rPr>
              <a:t>www.Damarco.com</a:t>
            </a:r>
            <a:endParaRPr lang="en-US" dirty="0"/>
          </a:p>
          <a:p>
            <a:pPr lvl="1">
              <a:lnSpc>
                <a:spcPct val="90000"/>
              </a:lnSpc>
            </a:pPr>
            <a:r>
              <a:rPr lang="en-US" dirty="0" err="1"/>
              <a:t>myPartner</a:t>
            </a:r>
            <a:r>
              <a:rPr lang="en-US" dirty="0"/>
              <a:t> Home Page, Department, Laboratory, Methodist Hospital &amp; Park Nicollet Clinic Locations, under Resources, SDS - Safety Data Sheets</a:t>
            </a:r>
          </a:p>
          <a:p>
            <a:pPr lvl="1">
              <a:lnSpc>
                <a:spcPct val="90000"/>
              </a:lnSpc>
            </a:pPr>
            <a:r>
              <a:rPr lang="en-US" dirty="0" err="1"/>
              <a:t>myPartner</a:t>
            </a:r>
            <a:r>
              <a:rPr lang="en-US" dirty="0"/>
              <a:t> Home Page, System and Tools, Safety Data Sheets, Chemical and hazardous substance safety, Safety data Sheets (SDS), Park Nicollet, </a:t>
            </a:r>
            <a:r>
              <a:rPr lang="en-US" dirty="0" err="1"/>
              <a:t>Damarco</a:t>
            </a:r>
            <a:r>
              <a:rPr lang="en-US" dirty="0"/>
              <a:t> SDS database</a:t>
            </a:r>
          </a:p>
          <a:p>
            <a:pPr lvl="1">
              <a:lnSpc>
                <a:spcPct val="90000"/>
              </a:lnSpc>
            </a:pPr>
            <a:r>
              <a:rPr lang="en-US" dirty="0" err="1"/>
              <a:t>myPartner</a:t>
            </a:r>
            <a:r>
              <a:rPr lang="en-US" dirty="0"/>
              <a:t> Home page, Department, EOHS, Quick links (bottom right), Safety data sheets</a:t>
            </a:r>
          </a:p>
          <a:p>
            <a:pPr marL="457200" lvl="1" indent="0">
              <a:lnSpc>
                <a:spcPct val="90000"/>
              </a:lnSpc>
              <a:buNone/>
            </a:pPr>
            <a:endParaRPr lang="en-US" dirty="0"/>
          </a:p>
          <a:p>
            <a:pPr>
              <a:lnSpc>
                <a:spcPct val="90000"/>
              </a:lnSpc>
              <a:buFontTx/>
              <a:buChar char="•"/>
            </a:pPr>
            <a:endParaRPr lang="en-US" dirty="0"/>
          </a:p>
          <a:p>
            <a:pPr>
              <a:lnSpc>
                <a:spcPct val="90000"/>
              </a:lnSpc>
            </a:pPr>
            <a:endParaRPr lang="en-US" dirty="0"/>
          </a:p>
        </p:txBody>
      </p:sp>
    </p:spTree>
  </p:cSld>
  <p:clrMapOvr>
    <a:masterClrMapping/>
  </p:clrMapOvr>
  <p:transition advTm="1000">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381000"/>
            <a:ext cx="7772400" cy="1143000"/>
          </a:xfrm>
        </p:spPr>
        <p:txBody>
          <a:bodyPr/>
          <a:lstStyle/>
          <a:p>
            <a:r>
              <a:rPr lang="en-US" sz="3600" b="0" dirty="0">
                <a:latin typeface="+mn-lt"/>
              </a:rPr>
              <a:t>NFPA Color-Coded Diamond</a:t>
            </a:r>
          </a:p>
        </p:txBody>
      </p:sp>
      <p:sp>
        <p:nvSpPr>
          <p:cNvPr id="8195" name="Rectangle 3"/>
          <p:cNvSpPr>
            <a:spLocks noGrp="1" noChangeArrowheads="1"/>
          </p:cNvSpPr>
          <p:nvPr>
            <p:ph type="body" idx="1"/>
          </p:nvPr>
        </p:nvSpPr>
        <p:spPr>
          <a:xfrm>
            <a:off x="838200" y="1371600"/>
            <a:ext cx="7620000" cy="4114800"/>
          </a:xfrm>
        </p:spPr>
        <p:txBody>
          <a:bodyPr/>
          <a:lstStyle/>
          <a:p>
            <a:pPr>
              <a:lnSpc>
                <a:spcPct val="90000"/>
              </a:lnSpc>
            </a:pPr>
            <a:r>
              <a:rPr lang="en-US" sz="2400" dirty="0"/>
              <a:t>A commonly used hazard warning for chemicals is the </a:t>
            </a:r>
            <a:r>
              <a:rPr lang="en-US" sz="2400" u="sng" dirty="0"/>
              <a:t>National Fire Prevention Association</a:t>
            </a:r>
            <a:r>
              <a:rPr lang="en-US" sz="2400" dirty="0"/>
              <a:t> (NFPA) diamond label. The diamond is divided into 4 sections, each having a designated color rating and a number.</a:t>
            </a:r>
            <a:br>
              <a:rPr lang="en-US" sz="2400" dirty="0"/>
            </a:br>
            <a:endParaRPr lang="en-US" sz="2400" dirty="0"/>
          </a:p>
          <a:p>
            <a:pPr>
              <a:lnSpc>
                <a:spcPct val="90000"/>
              </a:lnSpc>
            </a:pPr>
            <a:r>
              <a:rPr lang="en-US" sz="2400" dirty="0"/>
              <a:t>Color Codes:</a:t>
            </a:r>
          </a:p>
          <a:p>
            <a:pPr lvl="1">
              <a:lnSpc>
                <a:spcPct val="90000"/>
              </a:lnSpc>
            </a:pPr>
            <a:r>
              <a:rPr lang="en-US" sz="2200" dirty="0">
                <a:solidFill>
                  <a:srgbClr val="0000FF"/>
                </a:solidFill>
              </a:rPr>
              <a:t>Blue</a:t>
            </a:r>
            <a:r>
              <a:rPr lang="en-US" sz="2200" dirty="0"/>
              <a:t> = health section</a:t>
            </a:r>
          </a:p>
          <a:p>
            <a:pPr lvl="1">
              <a:lnSpc>
                <a:spcPct val="90000"/>
              </a:lnSpc>
            </a:pPr>
            <a:r>
              <a:rPr lang="en-US" sz="2200" dirty="0">
                <a:solidFill>
                  <a:srgbClr val="FF0000"/>
                </a:solidFill>
              </a:rPr>
              <a:t>Red</a:t>
            </a:r>
            <a:r>
              <a:rPr lang="en-US" sz="2200" dirty="0"/>
              <a:t> = flammability rating</a:t>
            </a:r>
          </a:p>
          <a:p>
            <a:pPr lvl="1">
              <a:lnSpc>
                <a:spcPct val="90000"/>
              </a:lnSpc>
            </a:pPr>
            <a:r>
              <a:rPr lang="en-US" sz="2200" dirty="0">
                <a:solidFill>
                  <a:srgbClr val="CCCC00"/>
                </a:solidFill>
              </a:rPr>
              <a:t>Yellow</a:t>
            </a:r>
            <a:r>
              <a:rPr lang="en-US" sz="2200" dirty="0"/>
              <a:t> = reactivity</a:t>
            </a:r>
          </a:p>
          <a:p>
            <a:pPr lvl="1">
              <a:lnSpc>
                <a:spcPct val="90000"/>
              </a:lnSpc>
            </a:pPr>
            <a:r>
              <a:rPr lang="en-US" sz="2200" dirty="0"/>
              <a:t>White = special symbols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400" y="3276600"/>
            <a:ext cx="2857500" cy="2095500"/>
          </a:xfrm>
          <a:prstGeom prst="rect">
            <a:avLst/>
          </a:prstGeom>
        </p:spPr>
      </p:pic>
    </p:spTree>
  </p:cSld>
  <p:clrMapOvr>
    <a:masterClrMapping/>
  </p:clrMapOvr>
  <p:transition advTm="1000">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a:xfrm>
            <a:off x="533400" y="381000"/>
            <a:ext cx="7620000" cy="1143000"/>
          </a:xfrm>
        </p:spPr>
        <p:txBody>
          <a:bodyPr/>
          <a:lstStyle/>
          <a:p>
            <a:r>
              <a:rPr lang="en-US" sz="3600" b="0" dirty="0">
                <a:latin typeface="+mn-lt"/>
              </a:rPr>
              <a:t>NFPA Chemical Hazard Rating</a:t>
            </a:r>
          </a:p>
        </p:txBody>
      </p:sp>
      <p:sp>
        <p:nvSpPr>
          <p:cNvPr id="9219" name="Rectangle 1027"/>
          <p:cNvSpPr>
            <a:spLocks noGrp="1" noChangeArrowheads="1"/>
          </p:cNvSpPr>
          <p:nvPr>
            <p:ph type="body" idx="1"/>
          </p:nvPr>
        </p:nvSpPr>
        <p:spPr>
          <a:xfrm>
            <a:off x="457200" y="1447800"/>
            <a:ext cx="8077200" cy="4114800"/>
          </a:xfrm>
        </p:spPr>
        <p:txBody>
          <a:bodyPr/>
          <a:lstStyle/>
          <a:p>
            <a:r>
              <a:rPr lang="en-US" dirty="0"/>
              <a:t>   The chemical manufacturer uses the NFPA </a:t>
            </a:r>
          </a:p>
          <a:p>
            <a:r>
              <a:rPr lang="en-US" dirty="0"/>
              <a:t>	0 to 4 rating system to number the appropriate color coded hazard area</a:t>
            </a:r>
          </a:p>
          <a:p>
            <a:pPr lvl="1"/>
            <a:r>
              <a:rPr lang="en-US" dirty="0"/>
              <a:t>4 = severe</a:t>
            </a:r>
          </a:p>
          <a:p>
            <a:pPr lvl="1"/>
            <a:r>
              <a:rPr lang="en-US" dirty="0"/>
              <a:t>3 = serious</a:t>
            </a:r>
          </a:p>
          <a:p>
            <a:pPr lvl="1"/>
            <a:r>
              <a:rPr lang="en-US" dirty="0"/>
              <a:t>2 = dangerous</a:t>
            </a:r>
          </a:p>
          <a:p>
            <a:pPr lvl="1"/>
            <a:r>
              <a:rPr lang="en-US" dirty="0"/>
              <a:t>1 = minor</a:t>
            </a:r>
          </a:p>
          <a:p>
            <a:pPr lvl="1"/>
            <a:r>
              <a:rPr lang="en-US" dirty="0"/>
              <a:t>0 = none</a:t>
            </a:r>
          </a:p>
          <a:p>
            <a:pPr lvl="1">
              <a:buFont typeface="Monotype Sorts" pitchFamily="2" charset="2"/>
              <a:buNone/>
            </a:pPr>
            <a:endParaRPr lang="en-US" dirty="0"/>
          </a:p>
        </p:txBody>
      </p:sp>
    </p:spTree>
  </p:cSld>
  <p:clrMapOvr>
    <a:masterClrMapping/>
  </p:clrMapOvr>
  <p:transition advTm="1000">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1" y="609600"/>
            <a:ext cx="6781800" cy="1143000"/>
          </a:xfrm>
        </p:spPr>
        <p:txBody>
          <a:bodyPr/>
          <a:lstStyle/>
          <a:p>
            <a:r>
              <a:rPr lang="en-US" dirty="0"/>
              <a:t>GHS Secondary Label</a:t>
            </a:r>
          </a:p>
        </p:txBody>
      </p:sp>
      <p:sp>
        <p:nvSpPr>
          <p:cNvPr id="3" name="Content Placeholder 2"/>
          <p:cNvSpPr>
            <a:spLocks noGrp="1"/>
          </p:cNvSpPr>
          <p:nvPr>
            <p:ph idx="1"/>
          </p:nvPr>
        </p:nvSpPr>
        <p:spPr>
          <a:xfrm>
            <a:off x="685800" y="2057400"/>
            <a:ext cx="8229600" cy="4038600"/>
          </a:xfrm>
        </p:spPr>
        <p:txBody>
          <a:bodyPr/>
          <a:lstStyle/>
          <a:p>
            <a:r>
              <a:rPr lang="en-US" sz="2400" dirty="0"/>
              <a:t>A commonly used hazard warning for chemicals in the OSHA </a:t>
            </a:r>
            <a:r>
              <a:rPr lang="en-US" sz="2400" u="sng" dirty="0"/>
              <a:t>Globally Harmonized System</a:t>
            </a:r>
            <a:r>
              <a:rPr lang="en-US" sz="2400" dirty="0"/>
              <a:t> of Classification of Chemicals (GHS). This system uses pictograms and signal words to classify chemicals</a:t>
            </a:r>
            <a:r>
              <a:rPr lang="en-US" dirty="0"/>
              <a:t>.</a:t>
            </a:r>
          </a:p>
          <a:p>
            <a:endParaRPr lang="en-US" dirty="0"/>
          </a:p>
        </p:txBody>
      </p:sp>
      <p:pic>
        <p:nvPicPr>
          <p:cNvPr id="4" name="Content Placeholder 3"/>
          <p:cNvPicPr>
            <a:picLocks noChangeAspect="1"/>
          </p:cNvPicPr>
          <p:nvPr/>
        </p:nvPicPr>
        <p:blipFill>
          <a:blip r:embed="rId2"/>
          <a:stretch>
            <a:fillRect/>
          </a:stretch>
        </p:blipFill>
        <p:spPr bwMode="auto">
          <a:xfrm>
            <a:off x="3048000" y="3886200"/>
            <a:ext cx="2918993" cy="2784217"/>
          </a:xfrm>
          <a:prstGeom prst="rect">
            <a:avLst/>
          </a:prstGeom>
          <a:noFill/>
          <a:ln w="9525">
            <a:noFill/>
            <a:miter lim="800000"/>
            <a:headEnd/>
            <a:tailEnd/>
          </a:ln>
        </p:spPr>
      </p:pic>
    </p:spTree>
    <p:extLst>
      <p:ext uri="{BB962C8B-B14F-4D97-AF65-F5344CB8AC3E}">
        <p14:creationId xmlns:p14="http://schemas.microsoft.com/office/powerpoint/2010/main" val="3485377676"/>
      </p:ext>
    </p:extLst>
  </p:cSld>
  <p:clrMapOvr>
    <a:masterClrMapping/>
  </p:clrMapOvr>
  <p:transition advTm="1000">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8077200" cy="1143000"/>
          </a:xfrm>
        </p:spPr>
        <p:txBody>
          <a:bodyPr/>
          <a:lstStyle/>
          <a:p>
            <a:r>
              <a:rPr lang="en-US" sz="4000" dirty="0"/>
              <a:t>GHS Chemical Hazard Rating</a:t>
            </a: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1828800"/>
            <a:ext cx="3276600" cy="4292953"/>
          </a:xfrm>
        </p:spPr>
      </p:pic>
    </p:spTree>
    <p:extLst>
      <p:ext uri="{BB962C8B-B14F-4D97-AF65-F5344CB8AC3E}">
        <p14:creationId xmlns:p14="http://schemas.microsoft.com/office/powerpoint/2010/main" val="1958179293"/>
      </p:ext>
    </p:extLst>
  </p:cSld>
  <p:clrMapOvr>
    <a:masterClrMapping/>
  </p:clrMapOvr>
  <p:transition advTm="1000">
    <p:wipe dir="r"/>
  </p:transition>
</p:sld>
</file>

<file path=ppt/theme/theme1.xml><?xml version="1.0" encoding="utf-8"?>
<a:theme xmlns:a="http://schemas.openxmlformats.org/drawingml/2006/main" name="Default Design">
  <a:themeElements>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fontScheme name="Default Design">
      <a:majorFont>
        <a:latin typeface="Arial Narrow"/>
        <a:ea typeface=""/>
        <a:cs typeface=""/>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Default Design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2986</TotalTime>
  <Words>3313</Words>
  <Application>Microsoft Office PowerPoint</Application>
  <PresentationFormat>On-screen Show (4:3)</PresentationFormat>
  <Paragraphs>350</Paragraphs>
  <Slides>46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Arial Narrow</vt:lpstr>
      <vt:lpstr>Monotype Sorts</vt:lpstr>
      <vt:lpstr>Times New Roman</vt:lpstr>
      <vt:lpstr>Default Design</vt:lpstr>
      <vt:lpstr>2021 Histology &amp; Cytology  Chemical In-service:</vt:lpstr>
      <vt:lpstr>In-service Objectives</vt:lpstr>
      <vt:lpstr>SDS  -  What is it?</vt:lpstr>
      <vt:lpstr>Safety Data Sheets (continued)</vt:lpstr>
      <vt:lpstr>SDS-How to obtain</vt:lpstr>
      <vt:lpstr>NFPA Color-Coded Diamond</vt:lpstr>
      <vt:lpstr>NFPA Chemical Hazard Rating</vt:lpstr>
      <vt:lpstr>GHS Secondary Label</vt:lpstr>
      <vt:lpstr>GHS Chemical Hazard Rating</vt:lpstr>
      <vt:lpstr>Storage-Chemicals</vt:lpstr>
      <vt:lpstr>Formaldehyde facts(see SDS for complete data):</vt:lpstr>
      <vt:lpstr> Formaldehyde:      Signs and Symptoms of Exposure</vt:lpstr>
      <vt:lpstr>Xylene facts(see SDS for complete data):</vt:lpstr>
      <vt:lpstr>Xylene Health Hazards:</vt:lpstr>
      <vt:lpstr>Methanol facts(see SDS for complete data):</vt:lpstr>
      <vt:lpstr>Ethanol facts(see SDS for complete data):</vt:lpstr>
      <vt:lpstr>Isopropanol facts(see SDS for complete data):</vt:lpstr>
      <vt:lpstr>Alcohol Health Hazards:</vt:lpstr>
      <vt:lpstr>Limiting exposure to chemicals:</vt:lpstr>
      <vt:lpstr>Limiting Exposure-Work Practices</vt:lpstr>
      <vt:lpstr>Limiting Exposure-Housekeeping</vt:lpstr>
      <vt:lpstr>Hazardous Waste-Definition</vt:lpstr>
      <vt:lpstr>Chemical Disposal</vt:lpstr>
      <vt:lpstr>Hazardous Chemical Waste – Storage Area</vt:lpstr>
      <vt:lpstr>Chemical Waste Definitions and Disposal</vt:lpstr>
      <vt:lpstr>Histology Hazardous Waste:  Generate, Collect and Transfer</vt:lpstr>
      <vt:lpstr>PowerPoint Presentation</vt:lpstr>
      <vt:lpstr> Employee Responsibility  Handling and Storage</vt:lpstr>
      <vt:lpstr>Chemicals for Evaluation Bin</vt:lpstr>
      <vt:lpstr>Chemicals for Evaluation Bin Continued</vt:lpstr>
      <vt:lpstr>Trace Metal Container</vt:lpstr>
      <vt:lpstr>Hazardous Chemical Waste Storage Room–  Weekly Inspection Procedures</vt:lpstr>
      <vt:lpstr>Hazardous Waste –  Satellite Accumulation Procedures</vt:lpstr>
      <vt:lpstr>PowerPoint Presentation</vt:lpstr>
      <vt:lpstr>Hazardous Waste – Shipping/Manifest and Land Disposal</vt:lpstr>
      <vt:lpstr>Chemical Spill Clean-Up</vt:lpstr>
      <vt:lpstr>Chemical Spill Clean-Up (continued)</vt:lpstr>
      <vt:lpstr>Chemical Spill Clean-Up (continued)</vt:lpstr>
      <vt:lpstr>Chemical Spill Clean-Up (continued)</vt:lpstr>
      <vt:lpstr>First Aid - What to do if you are exposed:</vt:lpstr>
      <vt:lpstr>Location of Safety Shower and Eye Washes</vt:lpstr>
      <vt:lpstr>Chemical Monitoring</vt:lpstr>
      <vt:lpstr>EMERGENCY CONTACTS</vt:lpstr>
      <vt:lpstr>Procedure Resources</vt:lpstr>
      <vt:lpstr>Resources</vt:lpstr>
      <vt:lpstr> Quiz time!</vt:lpstr>
    </vt:vector>
  </TitlesOfParts>
  <Company>HealthSystem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Histology &amp; Cytology Inservice: Formaldehyde, Xylene, and Alcohol Safety</dc:title>
  <dc:creator>HealthSystem Minnesota</dc:creator>
  <cp:lastModifiedBy>Burby, Pamela L.</cp:lastModifiedBy>
  <cp:revision>270</cp:revision>
  <cp:lastPrinted>2002-07-30T12:17:10Z</cp:lastPrinted>
  <dcterms:created xsi:type="dcterms:W3CDTF">2002-07-29T12:40:43Z</dcterms:created>
  <dcterms:modified xsi:type="dcterms:W3CDTF">2021-10-14T19:15:57Z</dcterms:modified>
</cp:coreProperties>
</file>