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82" r:id="rId4"/>
    <p:sldId id="283" r:id="rId5"/>
    <p:sldId id="284" r:id="rId6"/>
    <p:sldId id="279" r:id="rId7"/>
    <p:sldId id="278" r:id="rId8"/>
    <p:sldId id="312" r:id="rId9"/>
    <p:sldId id="311" r:id="rId10"/>
    <p:sldId id="276" r:id="rId11"/>
    <p:sldId id="266" r:id="rId12"/>
    <p:sldId id="267" r:id="rId13"/>
    <p:sldId id="257" r:id="rId14"/>
    <p:sldId id="258" r:id="rId15"/>
    <p:sldId id="316" r:id="rId16"/>
    <p:sldId id="317" r:id="rId17"/>
    <p:sldId id="318" r:id="rId18"/>
    <p:sldId id="261" r:id="rId19"/>
    <p:sldId id="263" r:id="rId20"/>
    <p:sldId id="275" r:id="rId21"/>
    <p:sldId id="268" r:id="rId22"/>
    <p:sldId id="285" r:id="rId23"/>
    <p:sldId id="269" r:id="rId24"/>
    <p:sldId id="287" r:id="rId25"/>
    <p:sldId id="281" r:id="rId26"/>
    <p:sldId id="304" r:id="rId27"/>
    <p:sldId id="306" r:id="rId28"/>
    <p:sldId id="305" r:id="rId29"/>
    <p:sldId id="289" r:id="rId30"/>
    <p:sldId id="291" r:id="rId31"/>
    <p:sldId id="292" r:id="rId32"/>
    <p:sldId id="302" r:id="rId33"/>
    <p:sldId id="280" r:id="rId34"/>
    <p:sldId id="303" r:id="rId35"/>
    <p:sldId id="293" r:id="rId36"/>
    <p:sldId id="314" r:id="rId37"/>
    <p:sldId id="270" r:id="rId38"/>
    <p:sldId id="313" r:id="rId39"/>
    <p:sldId id="271" r:id="rId40"/>
    <p:sldId id="272" r:id="rId41"/>
    <p:sldId id="296" r:id="rId42"/>
    <p:sldId id="273" r:id="rId43"/>
    <p:sldId id="286" r:id="rId44"/>
    <p:sldId id="297" r:id="rId45"/>
    <p:sldId id="274" r:id="rId46"/>
    <p:sldId id="277" r:id="rId47"/>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9999"/>
    <a:srgbClr val="008080"/>
    <a:srgbClr val="0000FF"/>
    <a:srgbClr val="FFFF00"/>
    <a:srgbClr val="FF0000"/>
    <a:srgbClr val="0033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89494" autoAdjust="0"/>
  </p:normalViewPr>
  <p:slideViewPr>
    <p:cSldViewPr>
      <p:cViewPr varScale="1">
        <p:scale>
          <a:sx n="114" d="100"/>
          <a:sy n="114"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9/26/2023</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In-service: 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9/26/2023</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9/26/2023</a:t>
            </a:fld>
            <a:endParaRPr lang="en-US" dirty="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46</a:t>
            </a:fld>
            <a:endParaRPr lang="en-US" dirty="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a:t>Click to edit Master title style</a:t>
            </a:r>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a:t>Click to edit Master title style</a:t>
            </a:r>
          </a:p>
        </p:txBody>
      </p:sp>
      <p:sp>
        <p:nvSpPr>
          <p:cNvPr id="3" name="Text Placeholder 2"/>
          <p:cNvSpPr>
            <a:spLocks noGrp="1"/>
          </p:cNvSpPr>
          <p:nvPr>
            <p:ph type="body" sz="half" idx="1"/>
          </p:nvPr>
        </p:nvSpPr>
        <p:spPr>
          <a:xfrm>
            <a:off x="2819400" y="1981200"/>
            <a:ext cx="2971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Waste Type</a:t>
            </a:r>
          </a:p>
          <a:p>
            <a:pPr lvl="0"/>
            <a:r>
              <a:rPr lang="en-US"/>
              <a:t>Chemicals</a:t>
            </a:r>
          </a:p>
          <a:p>
            <a:pPr lvl="0"/>
            <a:r>
              <a:rPr lang="en-US"/>
              <a:t>Disposal Method</a:t>
            </a:r>
          </a:p>
          <a:p>
            <a:pPr lvl="0"/>
            <a:r>
              <a:rPr lang="en-US"/>
              <a:t>Hazardous Waste</a:t>
            </a:r>
          </a:p>
          <a:p>
            <a:pPr lvl="0"/>
            <a:r>
              <a:rPr lang="en-US"/>
              <a:t> </a:t>
            </a:r>
          </a:p>
          <a:p>
            <a:pPr lvl="0"/>
            <a:r>
              <a:rPr lang="en-US"/>
              <a:t>Still bottoms, Paraffin waste, alcohols, Cytologix: alcohol and combined dye waste, Dako DAB, paraffin contaminated xylene, acetone, Stains</a:t>
            </a:r>
          </a:p>
          <a:p>
            <a:pPr lvl="0"/>
            <a:r>
              <a:rPr lang="en-US"/>
              <a:t>55 gallon drum labeled with yellow Hazardous waste label.  </a:t>
            </a:r>
          </a:p>
          <a:p>
            <a:pPr lvl="0"/>
            <a:r>
              <a:rPr lang="en-US"/>
              <a:t> </a:t>
            </a:r>
          </a:p>
          <a:p>
            <a:pPr lvl="0"/>
            <a:r>
              <a:rPr lang="en-US"/>
              <a:t>Disposed of by ONYX</a:t>
            </a:r>
          </a:p>
          <a:p>
            <a:pPr lvl="0"/>
            <a:r>
              <a:rPr lang="en-US"/>
              <a:t>Non-Hazardous Waste</a:t>
            </a:r>
          </a:p>
          <a:p>
            <a:pPr lvl="0"/>
            <a:r>
              <a:rPr lang="en-US"/>
              <a:t>Sure Path density reagent</a:t>
            </a:r>
          </a:p>
          <a:p>
            <a:pPr lvl="0"/>
            <a:r>
              <a:rPr lang="en-US"/>
              <a:t>55 gallon drum labeled with green Non-Hazardous waste label.</a:t>
            </a:r>
          </a:p>
          <a:p>
            <a:pPr lvl="0"/>
            <a:r>
              <a:rPr lang="en-US"/>
              <a:t> </a:t>
            </a:r>
          </a:p>
          <a:p>
            <a:pPr lvl="0"/>
            <a:r>
              <a:rPr lang="en-US"/>
              <a:t>Disposed of by ONYX</a:t>
            </a:r>
          </a:p>
          <a:p>
            <a:pPr lvl="0"/>
            <a:r>
              <a:rPr lang="en-US"/>
              <a:t>Other chemical waste</a:t>
            </a:r>
          </a:p>
          <a:p>
            <a:pPr lvl="0"/>
            <a:r>
              <a:rPr lang="en-US"/>
              <a:t>Chemical reagents in their original containers.  An MSDS must be provided.  Do not label as hazardous waste.</a:t>
            </a:r>
          </a:p>
          <a:p>
            <a:pPr lvl="0"/>
            <a:r>
              <a:rPr lang="en-US"/>
              <a:t>Place chemicals in plastic container labeled Chemical Disposal container.</a:t>
            </a:r>
          </a:p>
          <a:p>
            <a:pPr lvl="0"/>
            <a:r>
              <a:rPr lang="en-US"/>
              <a:t> </a:t>
            </a:r>
          </a:p>
          <a:p>
            <a:pPr lvl="0"/>
            <a:r>
              <a:rPr lang="en-US"/>
              <a:t>Disposal method determined by Histology safety staff</a:t>
            </a:r>
          </a:p>
          <a:p>
            <a:pPr lvl="0"/>
            <a:r>
              <a:rPr lang="en-US"/>
              <a:t> </a:t>
            </a:r>
          </a:p>
          <a:p>
            <a:pPr lvl="0"/>
            <a:r>
              <a:rPr lang="en-US"/>
              <a:t>Disposed of by ONYX</a:t>
            </a:r>
          </a:p>
          <a:p>
            <a:pPr lvl="0"/>
            <a:r>
              <a:rPr lang="en-US"/>
              <a:t>Mercury Waste</a:t>
            </a:r>
          </a:p>
          <a:p>
            <a:pPr lvl="0"/>
            <a:r>
              <a:rPr lang="en-US"/>
              <a:t>Broken or unused Mercury devices</a:t>
            </a:r>
          </a:p>
          <a:p>
            <a:pPr lvl="0"/>
            <a:r>
              <a:rPr lang="en-US"/>
              <a:t>Place chemicals in plastic container labeled Mercury Disposal container.</a:t>
            </a:r>
          </a:p>
          <a:p>
            <a:pPr lvl="0"/>
            <a:r>
              <a:rPr lang="en-US"/>
              <a:t> </a:t>
            </a:r>
          </a:p>
          <a:p>
            <a:pPr lvl="0"/>
            <a:r>
              <a:rPr lang="en-US"/>
              <a:t>Disposed of by ONYX</a:t>
            </a:r>
          </a:p>
          <a:p>
            <a:pPr lvl="0"/>
            <a:r>
              <a:rPr lang="en-US"/>
              <a:t>Trace Metal waste</a:t>
            </a:r>
          </a:p>
          <a:p>
            <a:pPr lvl="0"/>
            <a:r>
              <a:rPr lang="en-US"/>
              <a:t>Trace Metal waste from the Cytologix instrument or from manual special stain procedures.</a:t>
            </a:r>
          </a:p>
          <a:p>
            <a:pPr lvl="0"/>
            <a:r>
              <a:rPr lang="en-US"/>
              <a:t>Place trace metals in the 4 liter, amber glass bottle, with yellow Hazardous Waste label designated for trace metals.</a:t>
            </a:r>
          </a:p>
          <a:p>
            <a:pPr lvl="0"/>
            <a:r>
              <a:rPr lang="en-US"/>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dirty="0">
                <a:latin typeface="+mn-lt"/>
              </a:rPr>
              <a:t>2023</a:t>
            </a:r>
            <a:br>
              <a:rPr lang="en-US" dirty="0">
                <a:latin typeface="+mn-lt"/>
              </a:rPr>
            </a:br>
            <a:r>
              <a:rPr lang="en-US" dirty="0">
                <a:latin typeface="+mn-lt"/>
              </a:rPr>
              <a:t>Histology &amp; Cytology </a:t>
            </a:r>
            <a:br>
              <a:rPr lang="en-US" dirty="0">
                <a:latin typeface="+mn-lt"/>
              </a:rPr>
            </a:br>
            <a:r>
              <a:rPr lang="en-US" dirty="0">
                <a:latin typeface="+mn-lt"/>
              </a:rPr>
              <a:t>Chemical</a:t>
            </a:r>
            <a:br>
              <a:rPr lang="en-US" dirty="0">
                <a:latin typeface="+mn-lt"/>
              </a:rPr>
            </a:br>
            <a:r>
              <a:rPr lang="en-US" dirty="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a:t>HP Park Nicollet</a:t>
            </a:r>
          </a:p>
          <a:p>
            <a:r>
              <a:rPr lang="en-US" dirty="0"/>
              <a:t>Methodist Hospital Laboratory</a:t>
            </a:r>
          </a:p>
        </p:txBody>
      </p:sp>
    </p:spTree>
  </p:cSld>
  <p:clrMapOvr>
    <a:masterClrMapping/>
  </p:clrMapOvr>
  <p:transition advTm="1000">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a:t>Xylene and alcohol are to be stored in a flammable liquid safety cabinet when not in use.</a:t>
            </a:r>
          </a:p>
          <a:p>
            <a:pPr marL="0" indent="0">
              <a:lnSpc>
                <a:spcPct val="90000"/>
              </a:lnSpc>
            </a:pPr>
            <a:endParaRPr lang="en-US" dirty="0"/>
          </a:p>
          <a:p>
            <a:pPr>
              <a:lnSpc>
                <a:spcPct val="90000"/>
              </a:lnSpc>
              <a:buFontTx/>
              <a:buChar char="•"/>
            </a:pPr>
            <a:r>
              <a:rPr lang="en-US" dirty="0"/>
              <a:t>Up to one gallon of flammable liquid may be stored outside of a fire-resistant safety cabinet per 100 ft</a:t>
            </a:r>
            <a:r>
              <a:rPr lang="en-US" baseline="30000" dirty="0"/>
              <a:t>2 </a:t>
            </a:r>
            <a:r>
              <a:rPr lang="en-US" dirty="0"/>
              <a:t>of defined space.</a:t>
            </a:r>
          </a:p>
        </p:txBody>
      </p:sp>
    </p:spTree>
  </p:cSld>
  <p:clrMapOvr>
    <a:masterClrMapping/>
  </p:clrMapOvr>
  <p:transition advTm="1000">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a:latin typeface="+mn-lt"/>
              </a:rPr>
              <a:t>Formaldehyde facts</a:t>
            </a:r>
            <a:r>
              <a:rPr lang="en-US" sz="2000" b="0" dirty="0">
                <a:latin typeface="+mn-lt"/>
              </a:rPr>
              <a:t>(see SDS for complete data):</a:t>
            </a: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a:t>Formalin is a colorless, aqueous solution containing not less than 37% formaldehyde. </a:t>
            </a:r>
          </a:p>
          <a:p>
            <a:pPr>
              <a:lnSpc>
                <a:spcPct val="90000"/>
              </a:lnSpc>
              <a:buFontTx/>
              <a:buChar char="•"/>
            </a:pPr>
            <a:r>
              <a:rPr lang="en-US" sz="2400" dirty="0"/>
              <a:t>Formaldehyde &amp; formalin should be stored in tightly closed containers at room temperature.</a:t>
            </a:r>
          </a:p>
          <a:p>
            <a:pPr>
              <a:lnSpc>
                <a:spcPct val="90000"/>
              </a:lnSpc>
              <a:buFontTx/>
              <a:buChar char="•"/>
            </a:pPr>
            <a:r>
              <a:rPr lang="en-US" sz="2400" dirty="0"/>
              <a:t>Most formalin used in the laboratory is a 10% formaldehyde solution which contains methanol.</a:t>
            </a:r>
          </a:p>
          <a:p>
            <a:pPr lvl="1">
              <a:lnSpc>
                <a:spcPct val="90000"/>
              </a:lnSpc>
            </a:pPr>
            <a:r>
              <a:rPr lang="en-US" sz="2400" dirty="0"/>
              <a:t>PEL (Permissible Exposure Limit) is 0.75 ppm/8hr day</a:t>
            </a:r>
          </a:p>
          <a:p>
            <a:pPr lvl="1">
              <a:lnSpc>
                <a:spcPct val="90000"/>
              </a:lnSpc>
            </a:pPr>
            <a:r>
              <a:rPr lang="en-US" sz="2400" dirty="0"/>
              <a:t>STEL(Short-Term Exposure Limit) is 2.0 ppm</a:t>
            </a:r>
          </a:p>
          <a:p>
            <a:pPr lvl="1">
              <a:lnSpc>
                <a:spcPct val="90000"/>
              </a:lnSpc>
            </a:pPr>
            <a:r>
              <a:rPr lang="en-US" sz="2400" dirty="0"/>
              <a:t>NFPA Rating:  </a:t>
            </a:r>
            <a:r>
              <a:rPr lang="en-US" sz="2400" dirty="0">
                <a:solidFill>
                  <a:srgbClr val="0000FF"/>
                </a:solidFill>
              </a:rPr>
              <a:t>Health 3</a:t>
            </a:r>
            <a:r>
              <a:rPr lang="en-US" sz="2400" dirty="0"/>
              <a:t>, </a:t>
            </a:r>
            <a:r>
              <a:rPr lang="en-US" sz="2400" dirty="0">
                <a:solidFill>
                  <a:srgbClr val="FF0000"/>
                </a:solidFill>
              </a:rPr>
              <a:t>Fire 2</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a:p>
            <a:pPr marL="457200" lvl="1" indent="0">
              <a:lnSpc>
                <a:spcPct val="90000"/>
              </a:lnSpc>
              <a:buNone/>
            </a:pPr>
            <a:r>
              <a:rPr lang="en-US" sz="2400" dirty="0">
                <a:solidFill>
                  <a:srgbClr val="009999"/>
                </a:solidFill>
              </a:rPr>
              <a:t> 					</a:t>
            </a:r>
          </a:p>
          <a:p>
            <a:pPr lvl="1">
              <a:lnSpc>
                <a:spcPct val="90000"/>
              </a:lnSpc>
            </a:pPr>
            <a:r>
              <a:rPr lang="en-US" sz="2400" dirty="0"/>
              <a:t>Known carcinogen</a:t>
            </a:r>
          </a:p>
          <a:p>
            <a:pPr>
              <a:lnSpc>
                <a:spcPct val="90000"/>
              </a:lnSpc>
            </a:pPr>
            <a:endParaRPr lang="en-US" dirty="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br>
              <a:rPr lang="en-US" sz="3600" b="0" u="sng" dirty="0">
                <a:latin typeface="+mn-lt"/>
              </a:rPr>
            </a:br>
            <a:r>
              <a:rPr lang="en-US" sz="3600" b="0" u="sng" dirty="0">
                <a:latin typeface="+mn-lt"/>
              </a:rPr>
              <a:t>Formaldehyde:</a:t>
            </a:r>
            <a:r>
              <a:rPr lang="en-US" sz="3600" b="0" dirty="0">
                <a:latin typeface="+mn-lt"/>
              </a:rPr>
              <a:t>  </a:t>
            </a:r>
            <a:br>
              <a:rPr lang="en-US" sz="3600" b="0" dirty="0">
                <a:latin typeface="+mn-lt"/>
              </a:rPr>
            </a:br>
            <a:r>
              <a:rPr lang="en-US" sz="3600" b="0" dirty="0">
                <a:latin typeface="+mn-lt"/>
              </a:rPr>
              <a:t>  </a:t>
            </a:r>
            <a:br>
              <a:rPr lang="en-US" sz="3600" b="0" dirty="0">
                <a:latin typeface="+mn-lt"/>
              </a:rPr>
            </a:br>
            <a:r>
              <a:rPr lang="en-US" sz="3600" b="0" dirty="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a:t>Exposure to concentrated liquid can cause serious corneal burns.</a:t>
            </a:r>
          </a:p>
          <a:p>
            <a:pPr>
              <a:lnSpc>
                <a:spcPct val="90000"/>
              </a:lnSpc>
              <a:buFontTx/>
              <a:buChar char="•"/>
            </a:pPr>
            <a:r>
              <a:rPr lang="en-US" sz="2400" dirty="0"/>
              <a:t>Can cause eczema and dermatitis.</a:t>
            </a:r>
          </a:p>
          <a:p>
            <a:pPr>
              <a:lnSpc>
                <a:spcPct val="90000"/>
              </a:lnSpc>
              <a:buFontTx/>
              <a:buChar char="•"/>
            </a:pPr>
            <a:r>
              <a:rPr lang="en-US" sz="2400" dirty="0"/>
              <a:t>Irritation of upper respiratory tract can occur.  </a:t>
            </a:r>
          </a:p>
          <a:p>
            <a:pPr>
              <a:lnSpc>
                <a:spcPct val="90000"/>
              </a:lnSpc>
              <a:buFontTx/>
              <a:buChar char="•"/>
            </a:pPr>
            <a:r>
              <a:rPr lang="en-US" sz="2400" dirty="0"/>
              <a:t>Levels above 10 ppm can cause severe reactions such as coughing and chest tightness.</a:t>
            </a:r>
          </a:p>
          <a:p>
            <a:pPr>
              <a:lnSpc>
                <a:spcPct val="90000"/>
              </a:lnSpc>
              <a:buFontTx/>
              <a:buChar char="•"/>
            </a:pPr>
            <a:r>
              <a:rPr lang="en-US" sz="2400" dirty="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a:p>
        </p:txBody>
      </p:sp>
    </p:spTree>
  </p:cSld>
  <p:clrMapOvr>
    <a:masterClrMapping/>
  </p:clrMapOvr>
  <p:transition advTm="1000">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a:latin typeface="+mn-lt"/>
              </a:rPr>
              <a:t>Xylene facts</a:t>
            </a:r>
            <a:r>
              <a:rPr lang="en-US" sz="2000" b="0" dirty="0"/>
              <a:t>(see SDS for complete data):</a:t>
            </a:r>
            <a:endParaRPr lang="en-US" sz="2000" b="0" dirty="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a:t>Colorless, highly flammable liquid with aromatic, benzene-like odor.</a:t>
            </a:r>
          </a:p>
          <a:p>
            <a:pPr>
              <a:buFontTx/>
              <a:buChar char="•"/>
            </a:pPr>
            <a:r>
              <a:rPr lang="en-US" sz="2400" dirty="0"/>
              <a:t>Xylene is immiscible with water.</a:t>
            </a:r>
          </a:p>
          <a:p>
            <a:pPr lvl="1"/>
            <a:r>
              <a:rPr lang="en-US" sz="2400" dirty="0"/>
              <a:t>PEL is 100 ppm/8 hr day</a:t>
            </a:r>
          </a:p>
          <a:p>
            <a:pPr lvl="1"/>
            <a:r>
              <a:rPr lang="en-US" sz="2400" dirty="0"/>
              <a:t>STEL is 150 ppm/15min</a:t>
            </a:r>
          </a:p>
          <a:p>
            <a:pPr lvl="1"/>
            <a:r>
              <a:rPr lang="en-US" sz="2400" dirty="0"/>
              <a:t>NFPA Rating: </a:t>
            </a:r>
            <a:r>
              <a:rPr lang="en-US" sz="2400" dirty="0">
                <a:solidFill>
                  <a:srgbClr val="0000FF"/>
                </a:solidFill>
              </a:rPr>
              <a:t>Health 3</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r>
              <a:rPr lang="en-US" sz="2400" dirty="0">
                <a:solidFill>
                  <a:srgbClr val="009999"/>
                </a:solidFill>
              </a:rPr>
              <a:t>GHS Rating:  Signal Word = DANGER; Pictograms =</a:t>
            </a:r>
          </a:p>
          <a:p>
            <a:pPr marL="457200" lvl="1" indent="0">
              <a:buNone/>
            </a:pPr>
            <a:r>
              <a:rPr lang="en-US" sz="2400" dirty="0">
                <a:solidFill>
                  <a:srgbClr val="009999"/>
                </a:solidFill>
              </a:rPr>
              <a:t> 		 	</a:t>
            </a:r>
          </a:p>
          <a:p>
            <a:pPr lvl="1"/>
            <a:r>
              <a:rPr lang="en-US" sz="2400" dirty="0">
                <a:solidFill>
                  <a:srgbClr val="009999"/>
                </a:solidFill>
              </a:rPr>
              <a:t>Suspect carcinogen</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a:t>Inhalation may result in nausea, vomiting, headache, ringing of the ears, and severe breathing difficulties.</a:t>
            </a:r>
          </a:p>
          <a:p>
            <a:pPr>
              <a:lnSpc>
                <a:spcPct val="90000"/>
              </a:lnSpc>
              <a:buFontTx/>
              <a:buChar char="•"/>
            </a:pPr>
            <a:r>
              <a:rPr lang="en-US" sz="2400" dirty="0"/>
              <a:t>Chronic inhalation can cause headaches, loss of appetite, nervousness, and pale skin. </a:t>
            </a:r>
          </a:p>
          <a:p>
            <a:pPr>
              <a:lnSpc>
                <a:spcPct val="90000"/>
              </a:lnSpc>
              <a:buFontTx/>
              <a:buChar char="•"/>
            </a:pPr>
            <a:r>
              <a:rPr lang="en-US" sz="2400" dirty="0"/>
              <a:t>Repeated or prolonged skin contact may cause a skin rash. </a:t>
            </a:r>
          </a:p>
          <a:p>
            <a:pPr>
              <a:lnSpc>
                <a:spcPct val="90000"/>
              </a:lnSpc>
              <a:buFontTx/>
              <a:buChar char="•"/>
            </a:pPr>
            <a:r>
              <a:rPr lang="en-US" sz="2400" dirty="0"/>
              <a:t>Severe eye irritation may occur. </a:t>
            </a:r>
          </a:p>
          <a:p>
            <a:pPr>
              <a:lnSpc>
                <a:spcPct val="90000"/>
              </a:lnSpc>
              <a:buFontTx/>
              <a:buChar char="•"/>
            </a:pPr>
            <a:r>
              <a:rPr lang="en-US" sz="2400" dirty="0"/>
              <a:t>May affect CNS.</a:t>
            </a:r>
          </a:p>
          <a:p>
            <a:pPr>
              <a:lnSpc>
                <a:spcPct val="90000"/>
              </a:lnSpc>
              <a:buFontTx/>
              <a:buChar char="•"/>
            </a:pPr>
            <a:r>
              <a:rPr lang="en-US" sz="2400" dirty="0"/>
              <a:t>Small amounts aspirated into the lungs can produce severe hemorrhagic pneumonitis and severe pulmonary injury or death.</a:t>
            </a:r>
          </a:p>
          <a:p>
            <a:pPr>
              <a:lnSpc>
                <a:spcPct val="90000"/>
              </a:lnSpc>
              <a:buFontTx/>
              <a:buChar char="•"/>
            </a:pPr>
            <a:endParaRPr lang="en-US" sz="2400" dirty="0"/>
          </a:p>
        </p:txBody>
      </p:sp>
    </p:spTree>
  </p:cSld>
  <p:clrMapOvr>
    <a:masterClrMapping/>
  </p:clrMapOvr>
  <p:transition advTm="1000">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Methanol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200ppm/8hr day</a:t>
            </a:r>
          </a:p>
          <a:p>
            <a:pPr lvl="1">
              <a:lnSpc>
                <a:spcPct val="90000"/>
              </a:lnSpc>
            </a:pPr>
            <a:r>
              <a:rPr lang="en-US" sz="2400" dirty="0"/>
              <a:t>NFPA Rating:  </a:t>
            </a:r>
            <a:r>
              <a:rPr lang="en-US" sz="2400" dirty="0">
                <a:solidFill>
                  <a:srgbClr val="0000FF"/>
                </a:solidFill>
              </a:rPr>
              <a:t>Health 3</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Ethanol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1000ppm/8hr day</a:t>
            </a:r>
          </a:p>
          <a:p>
            <a:pPr lvl="1">
              <a:lnSpc>
                <a:spcPct val="90000"/>
              </a:lnSpc>
            </a:pPr>
            <a:r>
              <a:rPr lang="en-US" sz="2400" dirty="0"/>
              <a:t>NFPA Rating:  </a:t>
            </a:r>
            <a:r>
              <a:rPr lang="en-US" sz="2400" dirty="0">
                <a:solidFill>
                  <a:srgbClr val="0000FF"/>
                </a:solidFill>
              </a:rPr>
              <a:t>Health 1</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Isopropanol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400ppm/8hr day</a:t>
            </a:r>
          </a:p>
          <a:p>
            <a:pPr lvl="1">
              <a:lnSpc>
                <a:spcPct val="90000"/>
              </a:lnSpc>
            </a:pPr>
            <a:r>
              <a:rPr lang="en-US" sz="2400" dirty="0"/>
              <a:t>NFPA Rating:  </a:t>
            </a:r>
            <a:r>
              <a:rPr lang="en-US" sz="2400" dirty="0">
                <a:solidFill>
                  <a:srgbClr val="0000FF"/>
                </a:solidFill>
              </a:rPr>
              <a:t>Health 2</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a:t>Mild irritation, redness, cracking and drying of skin</a:t>
            </a:r>
          </a:p>
          <a:p>
            <a:pPr>
              <a:buFontTx/>
              <a:buChar char="•"/>
            </a:pPr>
            <a:r>
              <a:rPr lang="en-US" sz="2400" dirty="0"/>
              <a:t>Eye irritation, redness, blurred vision</a:t>
            </a:r>
          </a:p>
          <a:p>
            <a:pPr>
              <a:buFontTx/>
              <a:buChar char="•"/>
            </a:pPr>
            <a:r>
              <a:rPr lang="en-US" sz="2400" dirty="0"/>
              <a:t>Harmful vapor causes irritation of the respiratory tract.  </a:t>
            </a:r>
          </a:p>
          <a:p>
            <a:pPr>
              <a:buFontTx/>
              <a:buChar char="•"/>
            </a:pPr>
            <a:r>
              <a:rPr lang="en-US" sz="2400" dirty="0"/>
              <a:t>High concentrations of vapor may cause CNS depression, with weakness, drowsiness, nausea, vomiting, diarrhea, fatigue. </a:t>
            </a:r>
          </a:p>
        </p:txBody>
      </p:sp>
    </p:spTree>
  </p:cSld>
  <p:clrMapOvr>
    <a:masterClrMapping/>
  </p:clrMapOvr>
  <p:transition advTm="1000">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a:p>
          <a:p>
            <a:pPr>
              <a:buFontTx/>
              <a:buChar char="•"/>
            </a:pPr>
            <a:r>
              <a:rPr lang="en-US" sz="2400" dirty="0"/>
              <a:t>Make sure you have proper ventilation</a:t>
            </a:r>
          </a:p>
          <a:p>
            <a:pPr>
              <a:buFontTx/>
              <a:buChar char="•"/>
            </a:pPr>
            <a:r>
              <a:rPr lang="en-US" sz="2400" dirty="0"/>
              <a:t>PPE--use gloves, lab coat, eye protection and apron (where splashing is possible) </a:t>
            </a:r>
          </a:p>
          <a:p>
            <a:pPr>
              <a:buFontTx/>
              <a:buChar char="•"/>
            </a:pPr>
            <a:r>
              <a:rPr lang="en-US" sz="2400" dirty="0"/>
              <a:t>Know safe spill cleanup procedures:</a:t>
            </a:r>
          </a:p>
          <a:p>
            <a:pPr lvl="1">
              <a:buFontTx/>
              <a:buChar char="•"/>
            </a:pPr>
            <a:r>
              <a:rPr lang="en-US" sz="2200" dirty="0"/>
              <a:t>C360: Refer to Lab Spill Cleanup Procedure </a:t>
            </a:r>
          </a:p>
          <a:p>
            <a:pPr lvl="1">
              <a:buFontTx/>
              <a:buChar char="•"/>
            </a:pPr>
            <a:r>
              <a:rPr lang="en-US" sz="2200" dirty="0"/>
              <a:t>Spill kits are checked quarterly, during the Safety Audit, for expiration date and to ensure all components are intact and usable.</a:t>
            </a:r>
          </a:p>
          <a:p>
            <a:endParaRPr lang="en-US" sz="2400" dirty="0"/>
          </a:p>
        </p:txBody>
      </p:sp>
    </p:spTree>
  </p:cSld>
  <p:clrMapOvr>
    <a:masterClrMapping/>
  </p:clrMapOvr>
  <p:transition advTm="1000">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a:t>Learn about SDS’s</a:t>
            </a:r>
          </a:p>
          <a:p>
            <a:pPr>
              <a:lnSpc>
                <a:spcPct val="90000"/>
              </a:lnSpc>
              <a:buFontTx/>
              <a:buChar char="•"/>
            </a:pPr>
            <a:r>
              <a:rPr lang="en-US" sz="2400" dirty="0"/>
              <a:t>Understand NFPA and GHS chemical hazard labels as defined in SDS</a:t>
            </a:r>
          </a:p>
          <a:p>
            <a:pPr>
              <a:lnSpc>
                <a:spcPct val="90000"/>
              </a:lnSpc>
              <a:buFontTx/>
              <a:buChar char="•"/>
            </a:pPr>
            <a:r>
              <a:rPr lang="en-US" sz="2400" dirty="0"/>
              <a:t>Detect and explain signs and symptoms of exposure to formaldehyde, xylene, &amp; alcohol</a:t>
            </a:r>
          </a:p>
          <a:p>
            <a:pPr>
              <a:lnSpc>
                <a:spcPct val="90000"/>
              </a:lnSpc>
              <a:buFontTx/>
              <a:buChar char="•"/>
            </a:pPr>
            <a:r>
              <a:rPr lang="en-US" sz="2400" dirty="0"/>
              <a:t>Understand how to limit exposure to hazardous chemicals, and how to relieve acute symptoms</a:t>
            </a:r>
          </a:p>
          <a:p>
            <a:pPr>
              <a:lnSpc>
                <a:spcPct val="90000"/>
              </a:lnSpc>
              <a:buFontTx/>
              <a:buChar char="•"/>
            </a:pPr>
            <a:r>
              <a:rPr lang="en-US" sz="2400" dirty="0"/>
              <a:t>Know who to notify or contact for help</a:t>
            </a:r>
          </a:p>
          <a:p>
            <a:pPr>
              <a:lnSpc>
                <a:spcPct val="90000"/>
              </a:lnSpc>
              <a:buFontTx/>
              <a:buChar char="•"/>
            </a:pPr>
            <a:r>
              <a:rPr lang="en-US" sz="2400" dirty="0"/>
              <a:t>Understand spill clean-up procedures</a:t>
            </a:r>
          </a:p>
          <a:p>
            <a:pPr>
              <a:lnSpc>
                <a:spcPct val="90000"/>
              </a:lnSpc>
              <a:buFontTx/>
              <a:buChar char="•"/>
            </a:pPr>
            <a:r>
              <a:rPr lang="en-US" sz="2400" dirty="0"/>
              <a:t>Understand the use of monitoring devices. </a:t>
            </a:r>
          </a:p>
          <a:p>
            <a:pPr>
              <a:lnSpc>
                <a:spcPct val="90000"/>
              </a:lnSpc>
              <a:buFontTx/>
              <a:buChar char="•"/>
            </a:pPr>
            <a:r>
              <a:rPr lang="en-US" sz="2400" dirty="0"/>
              <a:t>Learn proper disposal of chemicals (hazardous/non-hazardous) and storage requirements</a:t>
            </a:r>
          </a:p>
          <a:p>
            <a:pPr>
              <a:lnSpc>
                <a:spcPct val="90000"/>
              </a:lnSpc>
              <a:buFontTx/>
              <a:buChar char="•"/>
            </a:pPr>
            <a:r>
              <a:rPr lang="en-US" sz="2400" dirty="0"/>
              <a:t>Know where resources are located</a:t>
            </a:r>
          </a:p>
          <a:p>
            <a:pPr>
              <a:lnSpc>
                <a:spcPct val="90000"/>
              </a:lnSpc>
              <a:buFontTx/>
              <a:buChar char="•"/>
            </a:pPr>
            <a:r>
              <a:rPr lang="en-US" sz="2400" dirty="0"/>
              <a:t>Learn how to use the PAPR for chemical spill clean up.</a:t>
            </a:r>
          </a:p>
          <a:p>
            <a:pPr>
              <a:lnSpc>
                <a:spcPct val="90000"/>
              </a:lnSpc>
            </a:pPr>
            <a:endParaRPr lang="en-US" dirty="0"/>
          </a:p>
        </p:txBody>
      </p:sp>
    </p:spTree>
  </p:cSld>
  <p:clrMapOvr>
    <a:masterClrMapping/>
  </p:clrMapOvr>
  <p:transition advTm="1000">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a:latin typeface="+mn-lt"/>
              </a:rPr>
              <a:t>Limiting Exposure-Work Practices</a:t>
            </a:r>
          </a:p>
        </p:txBody>
      </p:sp>
      <p:sp>
        <p:nvSpPr>
          <p:cNvPr id="18435" name="Rectangle 3"/>
          <p:cNvSpPr>
            <a:spLocks noGrp="1" noChangeArrowheads="1"/>
          </p:cNvSpPr>
          <p:nvPr>
            <p:ph type="body" idx="1"/>
          </p:nvPr>
        </p:nvSpPr>
        <p:spPr>
          <a:xfrm>
            <a:off x="304800" y="1371600"/>
            <a:ext cx="8077200" cy="4648200"/>
          </a:xfrm>
        </p:spPr>
        <p:txBody>
          <a:bodyPr/>
          <a:lstStyle/>
          <a:p>
            <a:endParaRPr lang="en-US" sz="2000" b="1" dirty="0"/>
          </a:p>
          <a:p>
            <a:pPr lvl="1"/>
            <a:r>
              <a:rPr lang="en-US" sz="2400" dirty="0"/>
              <a:t>No eating, drinking, gum chewing, applying cosmetics (including lip balm) in lab work areas.</a:t>
            </a:r>
          </a:p>
          <a:p>
            <a:pPr lvl="1"/>
            <a:r>
              <a:rPr lang="en-US" sz="2400" dirty="0"/>
              <a:t>Personal items (cell phones, electronic devices, purses, textbooks, backpacks) are to be used in clean areas only and not in technical work areas.</a:t>
            </a:r>
          </a:p>
          <a:p>
            <a:pPr lvl="1"/>
            <a:r>
              <a:rPr lang="en-US" sz="2400" dirty="0"/>
              <a:t>Wash all areas of exposed skin thoroughly prior to leaving work area.</a:t>
            </a:r>
          </a:p>
          <a:p>
            <a:pPr lvl="1"/>
            <a:r>
              <a:rPr lang="en-US" sz="2400" dirty="0"/>
              <a:t>Never leave an instrument unattended that could present a health or safety accident.</a:t>
            </a:r>
          </a:p>
          <a:p>
            <a:pPr lvl="1"/>
            <a:r>
              <a:rPr lang="en-US" sz="2400" dirty="0"/>
              <a:t>Any unsafe acts should be reported to supervisor.</a:t>
            </a:r>
          </a:p>
          <a:p>
            <a:endParaRPr lang="en-US" sz="2400" dirty="0"/>
          </a:p>
        </p:txBody>
      </p:sp>
    </p:spTree>
  </p:cSld>
  <p:clrMapOvr>
    <a:masterClrMapping/>
  </p:clrMapOvr>
  <p:transition advTm="1000">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a:t>Clean all spills immediately and discard waste properly.</a:t>
            </a:r>
          </a:p>
          <a:p>
            <a:pPr lvl="1"/>
            <a:r>
              <a:rPr lang="en-US" sz="2400"/>
              <a:t>Keep work spaces </a:t>
            </a:r>
            <a:r>
              <a:rPr lang="en-US" sz="2400" dirty="0"/>
              <a:t>orderly and reasonably clear of unnecessary chemicals and equipment.</a:t>
            </a:r>
          </a:p>
          <a:p>
            <a:pPr lvl="1"/>
            <a:r>
              <a:rPr lang="en-US" sz="2400" dirty="0"/>
              <a:t>Clean work area at the end of each shift.</a:t>
            </a:r>
          </a:p>
          <a:p>
            <a:pPr lvl="1"/>
            <a:r>
              <a:rPr lang="en-US" sz="2400" dirty="0"/>
              <a:t>Keep all labels facing front so they are visible.</a:t>
            </a:r>
          </a:p>
          <a:p>
            <a:pPr lvl="1"/>
            <a:r>
              <a:rPr lang="en-US" sz="2400" dirty="0"/>
              <a:t>Keep chemical containers clean, </a:t>
            </a:r>
            <a:r>
              <a:rPr lang="en-US" sz="2400" b="1" dirty="0"/>
              <a:t>properly labeled</a:t>
            </a:r>
            <a:r>
              <a:rPr lang="en-US" sz="2400" dirty="0"/>
              <a:t>, and return them to storage after use.</a:t>
            </a:r>
          </a:p>
        </p:txBody>
      </p:sp>
    </p:spTree>
  </p:cSld>
  <p:clrMapOvr>
    <a:masterClrMapping/>
  </p:clrMapOvr>
  <p:transition advTm="1000">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a:t>Toxic (carcinogen, teratogen, mutagen, or a reproductive toxic agent).</a:t>
            </a:r>
          </a:p>
          <a:p>
            <a:pPr marL="952500" lvl="1" indent="-495300">
              <a:lnSpc>
                <a:spcPct val="90000"/>
              </a:lnSpc>
              <a:buFontTx/>
              <a:buAutoNum type="arabicPeriod"/>
            </a:pPr>
            <a:r>
              <a:rPr lang="en-US" sz="2200" dirty="0"/>
              <a:t>Corrosive</a:t>
            </a:r>
          </a:p>
          <a:p>
            <a:pPr marL="952500" lvl="1" indent="-495300">
              <a:lnSpc>
                <a:spcPct val="90000"/>
              </a:lnSpc>
              <a:buFontTx/>
              <a:buAutoNum type="arabicPeriod"/>
            </a:pPr>
            <a:r>
              <a:rPr lang="en-US" sz="2200" dirty="0"/>
              <a:t>Flammable</a:t>
            </a:r>
          </a:p>
          <a:p>
            <a:pPr marL="952500" lvl="1" indent="-495300">
              <a:lnSpc>
                <a:spcPct val="90000"/>
              </a:lnSpc>
              <a:buFontTx/>
              <a:buAutoNum type="arabicPeriod"/>
            </a:pPr>
            <a:r>
              <a:rPr lang="en-US" sz="2200" dirty="0"/>
              <a:t>Reactive</a:t>
            </a:r>
          </a:p>
          <a:p>
            <a:pPr marL="533400" indent="-533400">
              <a:lnSpc>
                <a:spcPct val="90000"/>
              </a:lnSpc>
              <a:buFontTx/>
              <a:buChar char="•"/>
            </a:pPr>
            <a:endParaRPr lang="en-US" sz="2400" dirty="0"/>
          </a:p>
        </p:txBody>
      </p:sp>
    </p:spTree>
  </p:cSld>
  <p:clrMapOvr>
    <a:masterClrMapping/>
  </p:clrMapOvr>
  <p:transition advTm="1000">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a:latin typeface="+mn-lt"/>
              </a:rPr>
              <a:t>Chemical Disposal</a:t>
            </a:r>
          </a:p>
        </p:txBody>
      </p:sp>
      <p:sp>
        <p:nvSpPr>
          <p:cNvPr id="21507" name="Rectangle 3"/>
          <p:cNvSpPr>
            <a:spLocks noGrp="1" noChangeArrowheads="1"/>
          </p:cNvSpPr>
          <p:nvPr>
            <p:ph type="body" idx="1"/>
          </p:nvPr>
        </p:nvSpPr>
        <p:spPr>
          <a:xfrm>
            <a:off x="838200" y="1752600"/>
            <a:ext cx="7315200" cy="3505200"/>
          </a:xfrm>
        </p:spPr>
        <p:txBody>
          <a:bodyPr/>
          <a:lstStyle/>
          <a:p>
            <a:pPr>
              <a:buFontTx/>
              <a:buChar char="•"/>
            </a:pPr>
            <a:r>
              <a:rPr lang="en-US" sz="2400" dirty="0"/>
              <a:t>Recycling of 10% formalin, xylene and  select alcohol concentrations keeps need for disposal to a minimum.</a:t>
            </a:r>
          </a:p>
          <a:p>
            <a:pPr>
              <a:buFontTx/>
              <a:buChar char="•"/>
            </a:pPr>
            <a:r>
              <a:rPr lang="en-US" sz="2400" dirty="0"/>
              <a:t>Xylene and alcohols that cannot be recycled are discarded in a hazardous waste container.</a:t>
            </a:r>
          </a:p>
          <a:p>
            <a:pPr>
              <a:buFontTx/>
              <a:buChar char="•"/>
            </a:pPr>
            <a:r>
              <a:rPr lang="en-US" sz="2400" dirty="0"/>
              <a:t>Hazardous waste satellite containers are located at the site of generation and are transported to the temporary hazardous chemical waste storage area in histology.</a:t>
            </a:r>
          </a:p>
        </p:txBody>
      </p:sp>
    </p:spTree>
  </p:cSld>
  <p:clrMapOvr>
    <a:masterClrMapping/>
  </p:clrMapOvr>
  <p:transition advTm="1000">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a:latin typeface="+mn-lt"/>
              </a:rPr>
              <a:t>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a:t>    Bring chemical waste to the hazardous waste storage area for disposal.  Follow the “Chemical Waste Definitions and Disposal” chart (see next slide) to determine how to dispose of the chemical. Types of waste are:</a:t>
            </a:r>
          </a:p>
          <a:p>
            <a:pPr lvl="1"/>
            <a:r>
              <a:rPr lang="en-US" sz="2400" dirty="0"/>
              <a:t>Hazardous Waste-Flammable</a:t>
            </a:r>
          </a:p>
          <a:p>
            <a:pPr lvl="1"/>
            <a:r>
              <a:rPr lang="en-US" sz="2400" dirty="0"/>
              <a:t>Other Chemical Waste</a:t>
            </a:r>
          </a:p>
          <a:p>
            <a:pPr lvl="1"/>
            <a:r>
              <a:rPr lang="en-US" sz="2400" dirty="0"/>
              <a:t>Hazardous Waste-Trace metals</a:t>
            </a:r>
          </a:p>
          <a:p>
            <a:pPr>
              <a:buFontTx/>
              <a:buChar char="•"/>
            </a:pPr>
            <a:endParaRPr lang="en-US" sz="2400" dirty="0"/>
          </a:p>
        </p:txBody>
      </p:sp>
    </p:spTree>
  </p:cSld>
  <p:clrMapOvr>
    <a:masterClrMapping/>
  </p:clrMapOvr>
  <p:transition advTm="1000">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3973403985"/>
              </p:ext>
            </p:extLst>
          </p:nvPr>
        </p:nvGraphicFramePr>
        <p:xfrm>
          <a:off x="228600" y="838200"/>
          <a:ext cx="8686800" cy="5519421"/>
        </p:xfrm>
        <a:graphic>
          <a:graphicData uri="http://schemas.openxmlformats.org/drawingml/2006/table">
            <a:tbl>
              <a:tblPr/>
              <a:tblGrid>
                <a:gridCol w="17526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a:ln>
                            <a:noFill/>
                          </a:ln>
                          <a:solidFill>
                            <a:schemeClr val="tx2"/>
                          </a:solidFill>
                          <a:effectLst/>
                          <a:latin typeface="Arial" charset="0"/>
                          <a:cs typeface="Times New Roman" pitchFamily="18" charset="0"/>
                        </a:rPr>
                        <a:t>stainers</a:t>
                      </a:r>
                      <a:r>
                        <a:rPr kumimoji="1" lang="en-US" sz="1200" b="0" i="0" u="none" strike="noStrike" cap="none" normalizeH="0" baseline="0" dirty="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a:ln>
                            <a:noFill/>
                          </a:ln>
                          <a:solidFill>
                            <a:srgbClr val="336699"/>
                          </a:solidFill>
                          <a:effectLst/>
                          <a:latin typeface="Arial" charset="0"/>
                          <a:cs typeface="Times New Roman" pitchFamily="18" charset="0"/>
                        </a:rPr>
                        <a:t>Place waste in carboys labeled for hazardous waste.</a:t>
                      </a:r>
                    </a:p>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a:ln>
                            <a:noFill/>
                          </a:ln>
                          <a:solidFill>
                            <a:srgbClr val="336699"/>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None currently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rgbClr val="336699"/>
                          </a:solidFill>
                          <a:effectLst/>
                          <a:latin typeface="Arial" charset="0"/>
                          <a:cs typeface="Times New Roman" pitchFamily="18" charset="0"/>
                        </a:rPr>
                        <a:t>Disposed of by Clean Harbors, if future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a:ln>
                            <a:noFill/>
                          </a:ln>
                          <a:solidFill>
                            <a:schemeClr val="tx2"/>
                          </a:solidFill>
                          <a:effectLst/>
                          <a:latin typeface="Arial" charset="0"/>
                          <a:cs typeface="Times New Roman" pitchFamily="18" charset="0"/>
                        </a:rPr>
                        <a:t>Dako</a:t>
                      </a:r>
                      <a:r>
                        <a:rPr kumimoji="1" lang="en-US" sz="1200" b="0" i="0" u="none" strike="noStrike" cap="none" normalizeH="0" baseline="0" dirty="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Tm="1000">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a:latin typeface="+mn-lt"/>
              </a:rPr>
              <a:t>Histology Hazardous Waste:</a:t>
            </a:r>
            <a:br>
              <a:rPr lang="en-US" sz="3600" b="0" dirty="0">
                <a:latin typeface="+mn-lt"/>
              </a:rPr>
            </a:br>
            <a:br>
              <a:rPr lang="en-US" sz="3600" b="0" dirty="0">
                <a:latin typeface="+mn-lt"/>
              </a:rPr>
            </a:br>
            <a:r>
              <a:rPr lang="en-US" sz="3200" b="0" dirty="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224155954"/>
              </p:ext>
            </p:extLst>
          </p:nvPr>
        </p:nvGraphicFramePr>
        <p:xfrm>
          <a:off x="381000" y="1524000"/>
          <a:ext cx="8534400" cy="5084619"/>
        </p:xfrm>
        <a:graphic>
          <a:graphicData uri="http://schemas.openxmlformats.org/drawingml/2006/table">
            <a:tbl>
              <a:tblPr/>
              <a:tblGrid>
                <a:gridCol w="2212975">
                  <a:extLst>
                    <a:ext uri="{9D8B030D-6E8A-4147-A177-3AD203B41FA5}">
                      <a16:colId xmlns:a16="http://schemas.microsoft.com/office/drawing/2014/main" val="20000"/>
                    </a:ext>
                  </a:extLst>
                </a:gridCol>
                <a:gridCol w="3476625">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a:ln>
                            <a:noFill/>
                          </a:ln>
                          <a:solidFill>
                            <a:schemeClr val="tx2"/>
                          </a:solidFill>
                          <a:effectLst/>
                          <a:latin typeface="Arial" charset="0"/>
                          <a:cs typeface="Times New Roman" pitchFamily="18" charset="0"/>
                        </a:rPr>
                        <a:t>stainers</a:t>
                      </a:r>
                      <a:r>
                        <a:rPr kumimoji="1" lang="en-US" sz="1600" b="0" i="0" u="none" strike="noStrike" cap="none" normalizeH="0" baseline="0" dirty="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rgbClr val="336699"/>
                          </a:solidFill>
                          <a:effectLst/>
                          <a:latin typeface="Arial" charset="0"/>
                          <a:cs typeface="Times New Roman" pitchFamily="18" charset="0"/>
                        </a:rPr>
                        <a:t>Local Satellite Container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IHC </a:t>
                      </a:r>
                      <a:r>
                        <a:rPr kumimoji="1" lang="en-US" sz="1600" b="0" i="0" u="none" strike="noStrike" cap="none" normalizeH="0" baseline="0" dirty="0" err="1">
                          <a:ln>
                            <a:noFill/>
                          </a:ln>
                          <a:solidFill>
                            <a:schemeClr val="tx2"/>
                          </a:solidFill>
                          <a:effectLst/>
                          <a:latin typeface="Arial" charset="0"/>
                          <a:cs typeface="Times New Roman" pitchFamily="18" charset="0"/>
                        </a:rPr>
                        <a:t>Chromogen</a:t>
                      </a: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Leica Bond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a:ln>
                            <a:noFill/>
                          </a:ln>
                          <a:solidFill>
                            <a:schemeClr val="tx2"/>
                          </a:solidFill>
                          <a:effectLst/>
                          <a:latin typeface="Arial" charset="0"/>
                          <a:cs typeface="Times New Roman" pitchFamily="18" charset="0"/>
                        </a:rPr>
                        <a:t>stainer</a:t>
                      </a: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Tm="1000">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2741774123"/>
              </p:ext>
            </p:extLst>
          </p:nvPr>
        </p:nvGraphicFramePr>
        <p:xfrm>
          <a:off x="316201" y="2209800"/>
          <a:ext cx="8450263" cy="3029587"/>
        </p:xfrm>
        <a:graphic>
          <a:graphicData uri="http://schemas.openxmlformats.org/drawingml/2006/table">
            <a:tbl>
              <a:tblPr/>
              <a:tblGrid>
                <a:gridCol w="2687638">
                  <a:extLst>
                    <a:ext uri="{9D8B030D-6E8A-4147-A177-3AD203B41FA5}">
                      <a16:colId xmlns:a16="http://schemas.microsoft.com/office/drawing/2014/main" val="20000"/>
                    </a:ext>
                  </a:extLst>
                </a:gridCol>
                <a:gridCol w="2967037">
                  <a:extLst>
                    <a:ext uri="{9D8B030D-6E8A-4147-A177-3AD203B41FA5}">
                      <a16:colId xmlns:a16="http://schemas.microsoft.com/office/drawing/2014/main" val="20001"/>
                    </a:ext>
                  </a:extLst>
                </a:gridCol>
                <a:gridCol w="2795588">
                  <a:extLst>
                    <a:ext uri="{9D8B030D-6E8A-4147-A177-3AD203B41FA5}">
                      <a16:colId xmlns:a16="http://schemas.microsoft.com/office/drawing/2014/main" val="20002"/>
                    </a:ext>
                  </a:extLst>
                </a:gridCol>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Gill III Hematoxylin – </a:t>
                      </a:r>
                      <a:r>
                        <a:rPr kumimoji="1" lang="en-US" sz="1400" b="0" i="0" u="none" strike="noStrike" cap="none" normalizeH="0" baseline="0" dirty="0" err="1">
                          <a:ln>
                            <a:noFill/>
                          </a:ln>
                          <a:solidFill>
                            <a:schemeClr val="bg2"/>
                          </a:solidFill>
                          <a:effectLst/>
                          <a:latin typeface="Times New Roman" pitchFamily="18" charset="0"/>
                          <a:cs typeface="Times New Roman" pitchFamily="18" charset="0"/>
                        </a:rPr>
                        <a:t>Surgipath</a:t>
                      </a:r>
                      <a:r>
                        <a:rPr kumimoji="1" lang="en-US" sz="1400" b="0" i="0" u="none" strike="noStrike" cap="none" normalizeH="0" baseline="0" dirty="0">
                          <a:ln>
                            <a:noFill/>
                          </a:ln>
                          <a:solidFill>
                            <a:schemeClr val="bg2"/>
                          </a:solidFill>
                          <a:effectLst/>
                          <a:latin typeface="Times New Roman" pitchFamily="18" charset="0"/>
                          <a:cs typeface="Times New Roman" pitchFamily="18" charset="0"/>
                        </a:rPr>
                        <a:t> </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EA-50 – </a:t>
                      </a:r>
                      <a:r>
                        <a:rPr kumimoji="1" lang="en-US" sz="1400" b="0" i="0" u="none" strike="noStrike" cap="none" normalizeH="0" baseline="0" dirty="0" err="1">
                          <a:ln>
                            <a:noFill/>
                          </a:ln>
                          <a:solidFill>
                            <a:schemeClr val="bg2"/>
                          </a:solidFill>
                          <a:effectLst/>
                          <a:latin typeface="Times New Roman" pitchFamily="18" charset="0"/>
                          <a:cs typeface="Times New Roman" pitchFamily="18" charset="0"/>
                        </a:rPr>
                        <a:t>Surgipath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24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5644" name="Rectangle 404"/>
          <p:cNvSpPr>
            <a:spLocks noChangeArrowheads="1"/>
          </p:cNvSpPr>
          <p:nvPr/>
        </p:nvSpPr>
        <p:spPr bwMode="auto">
          <a:xfrm>
            <a:off x="304800" y="5883533"/>
            <a:ext cx="8458200" cy="461665"/>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waste carboys are in hazardous chemical storage room located in Histology.</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a:solidFill>
                <a:schemeClr val="tx2"/>
              </a:solidFill>
              <a:latin typeface="+mn-lt"/>
            </a:endParaRPr>
          </a:p>
          <a:p>
            <a:r>
              <a:rPr lang="en-US" sz="3600" dirty="0">
                <a:solidFill>
                  <a:schemeClr val="tx2"/>
                </a:solidFill>
                <a:latin typeface="+mn-lt"/>
              </a:rPr>
              <a:t>Cytology Hazardous Waste</a:t>
            </a:r>
          </a:p>
          <a:p>
            <a:endParaRPr lang="en-US" sz="3200" dirty="0">
              <a:solidFill>
                <a:schemeClr val="tx2"/>
              </a:solidFill>
              <a:latin typeface="+mn-lt"/>
            </a:endParaRPr>
          </a:p>
          <a:p>
            <a:r>
              <a:rPr lang="en-US" sz="3200" dirty="0">
                <a:solidFill>
                  <a:schemeClr val="tx2"/>
                </a:solidFill>
                <a:latin typeface="+mn-lt"/>
              </a:rPr>
              <a:t>Chemical Disposal Chart</a:t>
            </a:r>
            <a:endParaRPr lang="en-US" sz="3200" u="sng" dirty="0">
              <a:solidFill>
                <a:schemeClr val="tx2"/>
              </a:solidFill>
              <a:latin typeface="+mn-lt"/>
            </a:endParaRPr>
          </a:p>
        </p:txBody>
      </p:sp>
    </p:spTree>
  </p:cSld>
  <p:clrMapOvr>
    <a:masterClrMapping/>
  </p:clrMapOvr>
  <p:transition advTm="1000">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br>
              <a:rPr lang="en-US" sz="3600" b="0" dirty="0">
                <a:latin typeface="+mn-lt"/>
              </a:rPr>
            </a:br>
            <a:r>
              <a:rPr lang="en-US" sz="3600" b="0" dirty="0">
                <a:latin typeface="+mn-lt"/>
              </a:rPr>
              <a:t>Employee Responsibility</a:t>
            </a:r>
            <a:br>
              <a:rPr lang="en-US" sz="3600" b="0" dirty="0">
                <a:latin typeface="+mn-lt"/>
              </a:rPr>
            </a:br>
            <a:br>
              <a:rPr lang="en-US" sz="3600" b="0" dirty="0">
                <a:latin typeface="+mn-lt"/>
              </a:rPr>
            </a:br>
            <a:r>
              <a:rPr lang="en-US" sz="3200" b="0" dirty="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a:solidFill>
                  <a:schemeClr val="accent4"/>
                </a:solidFill>
              </a:rPr>
              <a:t>Keep containers closed when not in use.</a:t>
            </a:r>
          </a:p>
          <a:p>
            <a:pPr>
              <a:buFontTx/>
              <a:buChar char="•"/>
            </a:pPr>
            <a:r>
              <a:rPr lang="en-US" sz="2400" dirty="0">
                <a:solidFill>
                  <a:schemeClr val="accent4"/>
                </a:solidFill>
              </a:rPr>
              <a:t>Separate incompatible waste.</a:t>
            </a:r>
          </a:p>
          <a:p>
            <a:pPr>
              <a:buFontTx/>
              <a:buChar char="•"/>
            </a:pPr>
            <a:r>
              <a:rPr lang="en-US" sz="2400" dirty="0">
                <a:solidFill>
                  <a:schemeClr val="accent4"/>
                </a:solidFill>
              </a:rPr>
              <a:t>Visually inspect the satellite containers/ containers at site of generation daily.</a:t>
            </a:r>
          </a:p>
          <a:p>
            <a:pPr>
              <a:buFontTx/>
              <a:buChar char="•"/>
            </a:pPr>
            <a:r>
              <a:rPr lang="en-US" sz="2400" dirty="0">
                <a:solidFill>
                  <a:schemeClr val="accent4"/>
                </a:solidFill>
              </a:rPr>
              <a:t>Ensure that the containers are properly labeled.</a:t>
            </a:r>
          </a:p>
          <a:p>
            <a:pPr>
              <a:buFontTx/>
              <a:buChar char="•"/>
            </a:pPr>
            <a:r>
              <a:rPr lang="en-US" sz="2400" dirty="0">
                <a:solidFill>
                  <a:schemeClr val="accent4"/>
                </a:solidFill>
              </a:rPr>
              <a:t>Correct unsafe situations immediately.</a:t>
            </a:r>
          </a:p>
          <a:p>
            <a:pPr>
              <a:buFontTx/>
              <a:buChar char="•"/>
            </a:pPr>
            <a:r>
              <a:rPr lang="en-US" sz="2400" dirty="0">
                <a:solidFill>
                  <a:schemeClr val="accent4"/>
                </a:solidFill>
              </a:rPr>
              <a:t>Know where to find universal spill procedures</a:t>
            </a:r>
            <a:r>
              <a:rPr lang="en-US" dirty="0">
                <a:solidFill>
                  <a:schemeClr val="accent4"/>
                </a:solidFill>
              </a:rPr>
              <a:t>.</a:t>
            </a:r>
          </a:p>
        </p:txBody>
      </p:sp>
    </p:spTree>
  </p:cSld>
  <p:clrMapOvr>
    <a:masterClrMapping/>
  </p:clrMapOvr>
  <p:transition advTm="1000">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a:t>The Chemicals for Evaluation Bin (plastic container) is located in the permanent hazardous waste chemical storage room.</a:t>
            </a:r>
          </a:p>
          <a:p>
            <a:pPr lvl="1"/>
            <a:r>
              <a:rPr lang="en-US" sz="2400" dirty="0"/>
              <a:t>Chemicals must be in their original containers</a:t>
            </a:r>
          </a:p>
          <a:p>
            <a:pPr lvl="1"/>
            <a:r>
              <a:rPr lang="en-US" sz="2400" dirty="0"/>
              <a:t>An SDS must be provided</a:t>
            </a:r>
          </a:p>
          <a:p>
            <a:pPr lvl="1"/>
            <a:r>
              <a:rPr lang="en-US" sz="2400" dirty="0"/>
              <a:t>DO NOT label as hazardous waste</a:t>
            </a:r>
          </a:p>
          <a:p>
            <a:pPr lvl="1"/>
            <a:r>
              <a:rPr lang="en-US" sz="2400" dirty="0"/>
              <a:t>Clean Harbors will determine which chemicals are hazardous and dispose of them appropriately.</a:t>
            </a:r>
          </a:p>
        </p:txBody>
      </p:sp>
    </p:spTree>
  </p:cSld>
  <p:clrMapOvr>
    <a:masterClrMapping/>
  </p:clrMapOvr>
  <p:transition advTm="1000">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a:t>Safety Data Sheets (SDS) contain specific information on the chemical properties and health hazards of the chemical you are using.</a:t>
            </a:r>
          </a:p>
          <a:p>
            <a:pPr lvl="1"/>
            <a:r>
              <a:rPr lang="en-US" sz="2400" dirty="0"/>
              <a:t>All chemical containers must be labeled with chemical name, manufacturer name and address, and appropriate hazard warnings.</a:t>
            </a:r>
          </a:p>
          <a:p>
            <a:pPr lvl="1"/>
            <a:r>
              <a:rPr lang="en-US" sz="2400" dirty="0"/>
              <a:t>Each SDS includes the hazard warning code for the four color coded hazard areas of the NFPA diamond or the GHS pictogram/signal word</a:t>
            </a:r>
            <a:r>
              <a:rPr lang="en-US" dirty="0"/>
              <a:t>.</a:t>
            </a:r>
          </a:p>
        </p:txBody>
      </p:sp>
    </p:spTree>
  </p:cSld>
  <p:clrMapOvr>
    <a:masterClrMapping/>
  </p:clrMapOvr>
  <p:transition advTm="1000">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a:p>
          <a:p>
            <a:pPr lvl="1"/>
            <a:r>
              <a:rPr lang="en-US" sz="2400" dirty="0"/>
              <a:t>For disposal instructions of broken mercury devices contact Clean Harbors at 3-5116</a:t>
            </a:r>
          </a:p>
          <a:p>
            <a:pPr lvl="1"/>
            <a:r>
              <a:rPr lang="en-US" sz="2400" dirty="0"/>
              <a:t>Place intact mercury devices into the Chemicals for Evaluation Bin</a:t>
            </a:r>
          </a:p>
          <a:p>
            <a:pPr marL="457200" lvl="1" indent="0">
              <a:buNone/>
            </a:pPr>
            <a:endParaRPr lang="en-US" dirty="0"/>
          </a:p>
        </p:txBody>
      </p:sp>
    </p:spTree>
  </p:cSld>
  <p:clrMapOvr>
    <a:masterClrMapping/>
  </p:clrMapOvr>
  <p:transition advTm="1000">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a:t>Satellite Trace metal containers are stored by the </a:t>
            </a:r>
            <a:r>
              <a:rPr lang="en-US" sz="2000" dirty="0" err="1"/>
              <a:t>Dako</a:t>
            </a:r>
            <a:r>
              <a:rPr lang="en-US" sz="2000" dirty="0"/>
              <a:t> Artisan instrument in Histology.  </a:t>
            </a:r>
          </a:p>
          <a:p>
            <a:pPr lvl="1"/>
            <a:r>
              <a:rPr lang="en-US" sz="2000" dirty="0"/>
              <a:t>Satellite Accumulation label:</a:t>
            </a:r>
          </a:p>
          <a:p>
            <a:pPr lvl="2"/>
            <a:r>
              <a:rPr lang="en-US" sz="2000" dirty="0"/>
              <a:t>Label container with a red and white hazardous waste label</a:t>
            </a:r>
            <a:r>
              <a:rPr lang="en-US" sz="1800" dirty="0"/>
              <a:t>.</a:t>
            </a:r>
            <a:r>
              <a:rPr lang="en-US" sz="2000" dirty="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a:t>Transfer filled 1 gallon containers to the temporary hazardous chemical waste storage room located in histology.</a:t>
            </a:r>
          </a:p>
          <a:p>
            <a:pPr lvl="1">
              <a:buFont typeface="Monotype Sorts" pitchFamily="2" charset="2"/>
              <a:buNone/>
            </a:pPr>
            <a:endParaRPr lang="en-US" sz="2200" dirty="0"/>
          </a:p>
        </p:txBody>
      </p:sp>
    </p:spTree>
  </p:cSld>
  <p:clrMapOvr>
    <a:masterClrMapping/>
  </p:clrMapOvr>
  <p:transition advTm="1000">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a:latin typeface="+mn-lt"/>
              </a:rPr>
              <a:t>Hazardous Chemical Waste Storage Room– </a:t>
            </a:r>
            <a:br>
              <a:rPr lang="en-US" sz="3600" b="0" dirty="0">
                <a:latin typeface="+mn-lt"/>
              </a:rPr>
            </a:br>
            <a:r>
              <a:rPr lang="en-US" sz="3600" b="0" dirty="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a:t>Weekly</a:t>
            </a:r>
            <a:r>
              <a:rPr lang="en-US" dirty="0"/>
              <a:t> inspections of hazardous waste are performed by Clean Harbors because of the potential effect of these materials.</a:t>
            </a:r>
          </a:p>
          <a:p>
            <a:pPr>
              <a:buFontTx/>
              <a:buChar char="•"/>
            </a:pPr>
            <a:r>
              <a:rPr lang="en-US" dirty="0"/>
              <a:t>Inspections are in compliance with Minnesota hazardous waste regulations.</a:t>
            </a:r>
          </a:p>
          <a:p>
            <a:endParaRPr lang="en-US" dirty="0">
              <a:solidFill>
                <a:srgbClr val="FF0000"/>
              </a:solidFill>
            </a:endParaRPr>
          </a:p>
        </p:txBody>
      </p:sp>
    </p:spTree>
  </p:cSld>
  <p:clrMapOvr>
    <a:masterClrMapping/>
  </p:clrMapOvr>
  <p:transition advTm="1000">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a:latin typeface="+mn-lt"/>
              </a:rPr>
              <a:t>Hazardous Waste – </a:t>
            </a:r>
            <a:br>
              <a:rPr lang="en-US" sz="3600" b="0" dirty="0">
                <a:latin typeface="+mn-lt"/>
              </a:rPr>
            </a:br>
            <a:r>
              <a:rPr lang="en-US" sz="3600" b="0" dirty="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a:t>Allows a hazardous waste generator (PN lab) to slowly accumulate at the site of waste generation.</a:t>
            </a:r>
          </a:p>
          <a:p>
            <a:pPr>
              <a:buFont typeface="Arial" pitchFamily="34" charset="0"/>
              <a:buChar char="•"/>
            </a:pPr>
            <a:r>
              <a:rPr lang="en-US" sz="1800" dirty="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a:solidFill>
                  <a:schemeClr val="accent1">
                    <a:lumMod val="25000"/>
                  </a:schemeClr>
                </a:solidFill>
              </a:rPr>
              <a:t>Satellite accumulation containers that are located away from the operator during waste accumulation, or that have been filled and moved into the</a:t>
            </a:r>
          </a:p>
          <a:p>
            <a:r>
              <a:rPr lang="en-US" sz="1800" dirty="0">
                <a:solidFill>
                  <a:schemeClr val="accent1">
                    <a:lumMod val="25000"/>
                  </a:schemeClr>
                </a:solidFill>
              </a:rPr>
              <a:t>      permanent hazardous chemical waste storage area must be inspected weekly. These inspections must be documented.</a:t>
            </a:r>
          </a:p>
          <a:p>
            <a:r>
              <a:rPr lang="en-US" sz="2000" dirty="0"/>
              <a:t>Attach an </a:t>
            </a:r>
            <a:r>
              <a:rPr lang="en-US" sz="2000" u="sng" dirty="0"/>
              <a:t>Accumulation label</a:t>
            </a:r>
            <a:r>
              <a:rPr lang="en-US" sz="2000" dirty="0"/>
              <a:t> to the satellite container if you are NOT dumping into a carboy (I.e. trace metal waste)</a:t>
            </a:r>
          </a:p>
          <a:p>
            <a:pPr lvl="1">
              <a:lnSpc>
                <a:spcPct val="90000"/>
              </a:lnSpc>
            </a:pPr>
            <a:r>
              <a:rPr lang="en-US" sz="1800" dirty="0"/>
              <a:t>Record the contents of the container.</a:t>
            </a:r>
          </a:p>
          <a:p>
            <a:pPr lvl="1">
              <a:lnSpc>
                <a:spcPct val="90000"/>
              </a:lnSpc>
            </a:pPr>
            <a:r>
              <a:rPr lang="en-US" sz="1800" dirty="0"/>
              <a:t>Record the date you first add waste</a:t>
            </a:r>
          </a:p>
          <a:p>
            <a:pPr lvl="1">
              <a:lnSpc>
                <a:spcPct val="90000"/>
              </a:lnSpc>
            </a:pPr>
            <a:r>
              <a:rPr lang="en-US" sz="1800" dirty="0"/>
              <a:t>Record the date you fill (accumulation start date) the container.</a:t>
            </a:r>
          </a:p>
          <a:p>
            <a:pPr lvl="1">
              <a:lnSpc>
                <a:spcPct val="90000"/>
              </a:lnSpc>
            </a:pPr>
            <a:r>
              <a:rPr lang="en-US" sz="1800" b="1" dirty="0"/>
              <a:t>The “accumulation start date” is the date the container is full.</a:t>
            </a:r>
          </a:p>
          <a:p>
            <a:pPr>
              <a:lnSpc>
                <a:spcPct val="90000"/>
              </a:lnSpc>
            </a:pPr>
            <a:endParaRPr lang="en-US" sz="2400" dirty="0">
              <a:solidFill>
                <a:srgbClr val="FF0000"/>
              </a:solidFill>
            </a:endParaRPr>
          </a:p>
          <a:p>
            <a:pPr>
              <a:lnSpc>
                <a:spcPct val="90000"/>
              </a:lnSpc>
            </a:pPr>
            <a:endParaRPr lang="en-US" sz="2400" dirty="0"/>
          </a:p>
          <a:p>
            <a:pPr>
              <a:lnSpc>
                <a:spcPct val="90000"/>
              </a:lnSpc>
            </a:pPr>
            <a:endParaRPr lang="en-US" sz="2400" dirty="0"/>
          </a:p>
          <a:p>
            <a:pPr lvl="1">
              <a:lnSpc>
                <a:spcPct val="90000"/>
              </a:lnSpc>
            </a:pPr>
            <a:endParaRPr lang="en-US" sz="2200" dirty="0"/>
          </a:p>
        </p:txBody>
      </p:sp>
    </p:spTree>
  </p:cSld>
  <p:clrMapOvr>
    <a:masterClrMapping/>
  </p:clrMapOvr>
  <p:transition advTm="1000">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a:t>    </a:t>
            </a:r>
            <a:r>
              <a:rPr lang="en-US" sz="2000" dirty="0">
                <a:solidFill>
                  <a:srgbClr val="336699"/>
                </a:solidFill>
              </a:rPr>
              <a:t>You have </a:t>
            </a:r>
            <a:r>
              <a:rPr lang="en-US" sz="2000" b="1" u="sng" dirty="0">
                <a:solidFill>
                  <a:srgbClr val="336699"/>
                </a:solidFill>
              </a:rPr>
              <a:t>3 days</a:t>
            </a:r>
            <a:r>
              <a:rPr lang="en-US" sz="2000" dirty="0">
                <a:solidFill>
                  <a:srgbClr val="336699"/>
                </a:solidFill>
              </a:rPr>
              <a:t> from the accumulation start date to move the container to the permanent hazardous chemical waste storage area</a:t>
            </a:r>
          </a:p>
          <a:p>
            <a:pPr>
              <a:lnSpc>
                <a:spcPct val="90000"/>
              </a:lnSpc>
            </a:pPr>
            <a:endParaRPr lang="en-US" sz="2000" dirty="0">
              <a:solidFill>
                <a:schemeClr val="bg2"/>
              </a:solidFill>
            </a:endParaRPr>
          </a:p>
          <a:p>
            <a:pPr>
              <a:lnSpc>
                <a:spcPct val="90000"/>
              </a:lnSpc>
            </a:pPr>
            <a:r>
              <a:rPr lang="en-US" sz="2000" dirty="0">
                <a:solidFill>
                  <a:schemeClr val="bg2"/>
                </a:solidFill>
              </a:rPr>
              <a:t>     </a:t>
            </a:r>
            <a:r>
              <a:rPr lang="en-US" sz="2000" dirty="0">
                <a:solidFill>
                  <a:schemeClr val="tx2"/>
                </a:solidFill>
              </a:rPr>
              <a:t>Clean Harbors has </a:t>
            </a:r>
            <a:r>
              <a:rPr lang="en-US" sz="2000" b="1" u="sng" dirty="0">
                <a:solidFill>
                  <a:schemeClr val="tx2"/>
                </a:solidFill>
              </a:rPr>
              <a:t>90 days</a:t>
            </a:r>
            <a:r>
              <a:rPr lang="en-US" sz="2000" dirty="0">
                <a:solidFill>
                  <a:schemeClr val="tx2"/>
                </a:solidFill>
              </a:rPr>
              <a:t> to move the container of waste off site.  </a:t>
            </a:r>
          </a:p>
          <a:p>
            <a:pPr>
              <a:lnSpc>
                <a:spcPct val="90000"/>
              </a:lnSpc>
            </a:pPr>
            <a:r>
              <a:rPr lang="en-US" sz="2000" dirty="0">
                <a:solidFill>
                  <a:schemeClr val="tx2"/>
                </a:solidFill>
              </a:rPr>
              <a:t>     Clean Harbors is responsible for the shipping.</a:t>
            </a:r>
          </a:p>
          <a:p>
            <a:pPr>
              <a:lnSpc>
                <a:spcPct val="90000"/>
              </a:lnSpc>
            </a:pPr>
            <a:r>
              <a:rPr lang="en-US" sz="2000" dirty="0">
                <a:solidFill>
                  <a:schemeClr val="tx2"/>
                </a:solidFill>
              </a:rPr>
              <a:t>     If waste is shipped more than 200 miles from the generating facility (Methodist Hospital), you have 270 days to move waste off site.  </a:t>
            </a:r>
          </a:p>
          <a:p>
            <a:pPr>
              <a:lnSpc>
                <a:spcPct val="90000"/>
              </a:lnSpc>
            </a:pPr>
            <a:endParaRPr lang="en-US" sz="2000" dirty="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a:solidFill>
                  <a:schemeClr val="tx2"/>
                </a:solidFill>
                <a:latin typeface="+mn-lt"/>
              </a:rPr>
              <a:t>Accumulation Storage &amp; Shipping</a:t>
            </a:r>
          </a:p>
        </p:txBody>
      </p:sp>
    </p:spTree>
  </p:cSld>
  <p:clrMapOvr>
    <a:masterClrMapping/>
  </p:clrMapOvr>
  <p:transition advTm="1000">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a:t>Clean Harbors is responsible for the shipping and completion of manifests.</a:t>
            </a:r>
          </a:p>
          <a:p>
            <a:pPr marL="533400" indent="-533400">
              <a:lnSpc>
                <a:spcPct val="90000"/>
              </a:lnSpc>
              <a:buFontTx/>
              <a:buAutoNum type="arabicPeriod"/>
            </a:pPr>
            <a:r>
              <a:rPr lang="en-US" dirty="0">
                <a:solidFill>
                  <a:srgbClr val="009999"/>
                </a:solidFill>
              </a:rPr>
              <a:t>Clean Harbors will supply the </a:t>
            </a:r>
            <a:r>
              <a:rPr lang="en-US" sz="2400" i="1" dirty="0">
                <a:solidFill>
                  <a:srgbClr val="009999"/>
                </a:solidFill>
              </a:rPr>
              <a:t>Land Disposal Restriction</a:t>
            </a:r>
            <a:r>
              <a:rPr lang="en-US" i="1" dirty="0">
                <a:solidFill>
                  <a:srgbClr val="009999"/>
                </a:solidFill>
              </a:rPr>
              <a:t> </a:t>
            </a:r>
            <a:r>
              <a:rPr lang="en-US" dirty="0">
                <a:solidFill>
                  <a:srgbClr val="009999"/>
                </a:solidFill>
              </a:rPr>
              <a:t>form with the manifest for disposal.</a:t>
            </a:r>
          </a:p>
          <a:p>
            <a:pPr marL="533400" indent="-533400">
              <a:lnSpc>
                <a:spcPct val="90000"/>
              </a:lnSpc>
              <a:buFontTx/>
              <a:buAutoNum type="arabicPeriod"/>
            </a:pPr>
            <a:r>
              <a:rPr lang="en-US" dirty="0"/>
              <a:t>Contact Clean Harbors on-site at #3-5116 with questions or concerns with hazardous waste and spills.</a:t>
            </a:r>
            <a:endParaRPr lang="en-US" b="1" dirty="0">
              <a:solidFill>
                <a:schemeClr val="bg2">
                  <a:lumMod val="50000"/>
                  <a:lumOff val="50000"/>
                </a:schemeClr>
              </a:solidFill>
            </a:endParaRPr>
          </a:p>
        </p:txBody>
      </p:sp>
    </p:spTree>
  </p:cSld>
  <p:clrMapOvr>
    <a:masterClrMapping/>
  </p:clrMapOvr>
  <p:transition advTm="1000">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a:t>Chemical Spill Clean-Up</a:t>
            </a:r>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a:t>For Trained Chemical PAPR Team Members:</a:t>
            </a:r>
          </a:p>
          <a:p>
            <a:pPr lvl="2">
              <a:lnSpc>
                <a:spcPct val="90000"/>
              </a:lnSpc>
            </a:pPr>
            <a:r>
              <a:rPr lang="en-US" sz="1800" dirty="0"/>
              <a:t>Upon evaluation of initial spill, if any symptoms occur evacuate area,  notify supervisor, and call Safety and Security at ext. 3-5101</a:t>
            </a:r>
          </a:p>
          <a:p>
            <a:pPr lvl="2">
              <a:lnSpc>
                <a:spcPct val="90000"/>
              </a:lnSpc>
            </a:pPr>
            <a:r>
              <a:rPr lang="en-US" sz="1800" dirty="0"/>
              <a:t>If further evaluation of spill is needed or trained personnel determine clean up is feasible, obtain and put on a chemical PAPR from the EC along with other necessary PPE. </a:t>
            </a:r>
          </a:p>
          <a:p>
            <a:pPr lvl="2">
              <a:lnSpc>
                <a:spcPct val="90000"/>
              </a:lnSpc>
            </a:pPr>
            <a:r>
              <a:rPr lang="en-US" sz="1800" dirty="0"/>
              <a:t>With the appropriate PPE in place bring the appropriate Spill Kit to the spill site. Place the absorbent material on top and around the spill. This helps to contain the liquid. Place the saturated absorbent material in the enclosed disposal bags. Secure the bags with the twist ties supplied and label contents. Notify Clean Harbors at 3-5116 and place bag in the permanent hazardous chemical waste storage room to await disposal by Clean Harbors.</a:t>
            </a:r>
          </a:p>
          <a:p>
            <a:pPr lvl="2">
              <a:lnSpc>
                <a:spcPct val="90000"/>
              </a:lnSpc>
            </a:pPr>
            <a:r>
              <a:rPr lang="en-US" sz="1800" dirty="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a:t>Refer to the Lab Spill Clean Up Policy in C360</a:t>
            </a:r>
          </a:p>
          <a:p>
            <a:endParaRPr lang="en-US" sz="2000" b="1" u="sng" dirty="0"/>
          </a:p>
          <a:p>
            <a:pPr>
              <a:lnSpc>
                <a:spcPct val="50000"/>
              </a:lnSpc>
            </a:pPr>
            <a:endParaRPr lang="en-US" sz="2000" b="1" dirty="0"/>
          </a:p>
          <a:p>
            <a:pPr>
              <a:lnSpc>
                <a:spcPct val="60000"/>
              </a:lnSpc>
            </a:pPr>
            <a:r>
              <a:rPr lang="en-US" sz="2000" b="1" dirty="0"/>
              <a:t>Routine SPILL OR LEAK </a:t>
            </a:r>
            <a:br>
              <a:rPr lang="en-US" sz="2000" dirty="0"/>
            </a:br>
            <a:endParaRPr lang="en-US" sz="2000" dirty="0"/>
          </a:p>
          <a:p>
            <a:pPr lvl="1"/>
            <a:r>
              <a:rPr lang="en-US" sz="2000" dirty="0"/>
              <a:t>Minimal exposure symptoms</a:t>
            </a:r>
          </a:p>
          <a:p>
            <a:pPr lvl="1"/>
            <a:r>
              <a:rPr lang="en-US" sz="2000" dirty="0"/>
              <a:t>Low impact agent</a:t>
            </a:r>
          </a:p>
          <a:p>
            <a:pPr lvl="1"/>
            <a:r>
              <a:rPr lang="en-US" sz="2000" dirty="0"/>
              <a:t>Clean up may be managed with existing Lab resources</a:t>
            </a:r>
          </a:p>
          <a:p>
            <a:pPr lvl="1"/>
            <a:r>
              <a:rPr lang="en-US" sz="2000" dirty="0"/>
              <a:t>No Lab occupant safety/health issues</a:t>
            </a:r>
          </a:p>
          <a:p>
            <a:pPr lvl="1"/>
            <a:r>
              <a:rPr lang="en-US" sz="2000" dirty="0"/>
              <a:t>No evacuation needed</a:t>
            </a:r>
          </a:p>
          <a:p>
            <a:pPr lvl="1"/>
            <a:r>
              <a:rPr lang="en-US" sz="2000" dirty="0"/>
              <a:t>No indoor air quality compromised</a:t>
            </a:r>
          </a:p>
          <a:p>
            <a:pPr lvl="1"/>
            <a:endParaRPr lang="en-US" sz="2000" dirty="0"/>
          </a:p>
          <a:p>
            <a:pPr lvl="1">
              <a:buNone/>
            </a:pPr>
            <a:endParaRPr lang="en-US" sz="2000" dirty="0"/>
          </a:p>
        </p:txBody>
      </p:sp>
    </p:spTree>
  </p:cSld>
  <p:clrMapOvr>
    <a:masterClrMapping/>
  </p:clrMapOvr>
  <p:transition advTm="1000">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a:t>Urgent SPILL OR LEAK </a:t>
            </a:r>
            <a:br>
              <a:rPr lang="en-US" sz="2000" dirty="0"/>
            </a:br>
            <a:endParaRPr lang="en-US" sz="2000" dirty="0"/>
          </a:p>
          <a:p>
            <a:pPr lvl="1"/>
            <a:r>
              <a:rPr lang="en-US" sz="2000" dirty="0"/>
              <a:t>Response is Required </a:t>
            </a:r>
          </a:p>
          <a:p>
            <a:pPr lvl="1"/>
            <a:r>
              <a:rPr lang="en-US" sz="2000" dirty="0"/>
              <a:t>There is no reported physical or health endangerment to lab occupants</a:t>
            </a:r>
          </a:p>
          <a:p>
            <a:pPr lvl="1"/>
            <a:r>
              <a:rPr lang="en-US" sz="2000" dirty="0"/>
              <a:t>Manageable exposure symptoms</a:t>
            </a:r>
          </a:p>
          <a:p>
            <a:pPr lvl="1"/>
            <a:r>
              <a:rPr lang="en-US" sz="2000" dirty="0"/>
              <a:t>Medium impact agent</a:t>
            </a:r>
          </a:p>
          <a:p>
            <a:pPr lvl="1"/>
            <a:r>
              <a:rPr lang="en-US" sz="2000" dirty="0"/>
              <a:t>Clean up may need additional internal resources</a:t>
            </a:r>
          </a:p>
          <a:p>
            <a:pPr lvl="1"/>
            <a:r>
              <a:rPr lang="en-US" sz="2000" dirty="0"/>
              <a:t>Manageable Lab occupant safety/health issues</a:t>
            </a:r>
          </a:p>
          <a:p>
            <a:pPr lvl="1"/>
            <a:r>
              <a:rPr lang="en-US" sz="2000" dirty="0"/>
              <a:t>Lab evacuation may be temporarily needed</a:t>
            </a:r>
          </a:p>
          <a:p>
            <a:pPr lvl="1"/>
            <a:r>
              <a:rPr lang="en-US" sz="2000" dirty="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a:t>Emergency SPILL or LEAK</a:t>
            </a:r>
          </a:p>
          <a:p>
            <a:pPr lvl="1">
              <a:lnSpc>
                <a:spcPct val="90000"/>
              </a:lnSpc>
            </a:pPr>
            <a:endParaRPr lang="en-US" sz="2000" dirty="0"/>
          </a:p>
          <a:p>
            <a:pPr lvl="1">
              <a:lnSpc>
                <a:spcPct val="90000"/>
              </a:lnSpc>
            </a:pPr>
            <a:r>
              <a:rPr lang="en-US" sz="2000" dirty="0"/>
              <a:t>The situation is immediately dangerous to the life, health or personal safety of occupants</a:t>
            </a:r>
          </a:p>
          <a:p>
            <a:pPr lvl="1">
              <a:lnSpc>
                <a:spcPct val="90000"/>
              </a:lnSpc>
            </a:pPr>
            <a:r>
              <a:rPr lang="en-US" sz="2000" dirty="0"/>
              <a:t>Intense exposure symptoms.</a:t>
            </a:r>
          </a:p>
          <a:p>
            <a:pPr lvl="1">
              <a:lnSpc>
                <a:spcPct val="90000"/>
              </a:lnSpc>
            </a:pPr>
            <a:r>
              <a:rPr lang="en-US" sz="2000" dirty="0"/>
              <a:t>High impact agent</a:t>
            </a:r>
          </a:p>
          <a:p>
            <a:pPr lvl="1">
              <a:lnSpc>
                <a:spcPct val="90000"/>
              </a:lnSpc>
            </a:pPr>
            <a:r>
              <a:rPr lang="en-US" sz="2000" dirty="0"/>
              <a:t>Clean up may need external resources (Clean Harbors, Fire </a:t>
            </a:r>
            <a:r>
              <a:rPr lang="en-US" sz="2000" dirty="0" err="1"/>
              <a:t>HazMat</a:t>
            </a:r>
            <a:r>
              <a:rPr lang="en-US" sz="2000" dirty="0"/>
              <a:t> team)</a:t>
            </a:r>
          </a:p>
          <a:p>
            <a:pPr lvl="1">
              <a:lnSpc>
                <a:spcPct val="90000"/>
              </a:lnSpc>
            </a:pPr>
            <a:r>
              <a:rPr lang="en-US" sz="2000" dirty="0"/>
              <a:t>Immediate team member issues</a:t>
            </a:r>
          </a:p>
          <a:p>
            <a:pPr lvl="1">
              <a:lnSpc>
                <a:spcPct val="90000"/>
              </a:lnSpc>
            </a:pPr>
            <a:r>
              <a:rPr lang="en-US" sz="2000" dirty="0"/>
              <a:t>Evacuation required</a:t>
            </a:r>
          </a:p>
          <a:p>
            <a:pPr lvl="1">
              <a:lnSpc>
                <a:spcPct val="90000"/>
              </a:lnSpc>
            </a:pPr>
            <a:r>
              <a:rPr lang="en-US" sz="2000" dirty="0"/>
              <a:t>Indoor air quality is hazardous or impacting personal health or comfort</a:t>
            </a:r>
          </a:p>
        </p:txBody>
      </p:sp>
    </p:spTree>
  </p:cSld>
  <p:clrMapOvr>
    <a:masterClrMapping/>
  </p:clrMapOvr>
  <p:transition advTm="1000">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a:t>SDS’s for chemicals are written by the manufacturer of the chemical</a:t>
            </a:r>
          </a:p>
          <a:p>
            <a:pPr>
              <a:lnSpc>
                <a:spcPct val="90000"/>
              </a:lnSpc>
            </a:pPr>
            <a:endParaRPr lang="en-US" dirty="0"/>
          </a:p>
          <a:p>
            <a:pPr>
              <a:lnSpc>
                <a:spcPct val="90000"/>
              </a:lnSpc>
              <a:buFontTx/>
              <a:buChar char="•"/>
            </a:pPr>
            <a:r>
              <a:rPr lang="en-US" dirty="0"/>
              <a:t>The technical specialist obtains an SDS sheet from the manufacturer for each chemical used</a:t>
            </a:r>
          </a:p>
          <a:p>
            <a:pPr lvl="1">
              <a:lnSpc>
                <a:spcPct val="90000"/>
              </a:lnSpc>
            </a:pPr>
            <a:r>
              <a:rPr lang="en-US" dirty="0"/>
              <a:t>The SDS is sent to EOHS Safety Officer to be placed on </a:t>
            </a:r>
            <a:r>
              <a:rPr lang="en-US" dirty="0" err="1"/>
              <a:t>myPartner</a:t>
            </a:r>
            <a:r>
              <a:rPr lang="en-US" dirty="0"/>
              <a:t>/Tools/Safety Data Sheets/Park Nicollet/Damarco SDS database</a:t>
            </a:r>
          </a:p>
          <a:p>
            <a:pPr>
              <a:lnSpc>
                <a:spcPct val="90000"/>
              </a:lnSpc>
            </a:pPr>
            <a:endParaRPr lang="en-US" dirty="0"/>
          </a:p>
        </p:txBody>
      </p:sp>
    </p:spTree>
  </p:cSld>
  <p:clrMapOvr>
    <a:masterClrMapping/>
  </p:clrMapOvr>
  <p:transition advTm="1000">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a:p>
          <a:p>
            <a:pPr lvl="1"/>
            <a:r>
              <a:rPr lang="en-US" sz="2000" dirty="0"/>
              <a:t>For inhalation: move to fresh air immediately.</a:t>
            </a:r>
          </a:p>
          <a:p>
            <a:pPr lvl="1"/>
            <a:r>
              <a:rPr lang="en-US" sz="2000" dirty="0"/>
              <a:t>For a splash or spill on skin or in eye(s):</a:t>
            </a:r>
          </a:p>
          <a:p>
            <a:pPr marL="1371600" lvl="2" indent="-457200">
              <a:buAutoNum type="arabicPeriod"/>
            </a:pPr>
            <a:r>
              <a:rPr lang="en-US" sz="2000" dirty="0"/>
              <a:t>Remove contaminated clothing ASAP.</a:t>
            </a:r>
          </a:p>
          <a:p>
            <a:pPr marL="1371600" lvl="2" indent="-457200">
              <a:buAutoNum type="arabicPeriod"/>
            </a:pPr>
            <a:r>
              <a:rPr lang="en-US" sz="2000" dirty="0"/>
              <a:t>Flush area continuously for at least 15 minutes under a safety shower, faucet, or eye wash.</a:t>
            </a:r>
          </a:p>
          <a:p>
            <a:pPr marL="1371600" lvl="2" indent="-457200">
              <a:buAutoNum type="arabicPeriod"/>
            </a:pPr>
            <a:r>
              <a:rPr lang="en-US" sz="2000" dirty="0"/>
              <a:t>Wash chemical off with soap.</a:t>
            </a:r>
          </a:p>
          <a:p>
            <a:pPr lvl="2"/>
            <a:r>
              <a:rPr lang="en-US" sz="2000" dirty="0"/>
              <a:t>Do not use neutralizing agents, cream, lotions, or salves on the skin.</a:t>
            </a:r>
          </a:p>
          <a:p>
            <a:pPr lvl="1"/>
            <a:r>
              <a:rPr lang="en-US" sz="2000" dirty="0"/>
              <a:t>Employee </a:t>
            </a:r>
            <a:r>
              <a:rPr lang="en-US" sz="2000" b="1" dirty="0"/>
              <a:t>MUST</a:t>
            </a:r>
            <a:r>
              <a:rPr lang="en-US" sz="2000" dirty="0"/>
              <a:t> report the exposure to EOHS (Employee Occupational Heath Services) within 24 hours at  </a:t>
            </a:r>
            <a:r>
              <a:rPr lang="en-US" sz="2000" b="1" dirty="0"/>
              <a:t>952-993-5080.</a:t>
            </a:r>
          </a:p>
          <a:p>
            <a:pPr lvl="1"/>
            <a:r>
              <a:rPr lang="en-US" sz="2000" dirty="0"/>
              <a:t>If you have a serious or life-threatening exposure, go immediately to the EC, bringing a copy of the SDS with you, if possible.</a:t>
            </a:r>
          </a:p>
        </p:txBody>
      </p:sp>
    </p:spTree>
  </p:cSld>
  <p:clrMapOvr>
    <a:masterClrMapping/>
  </p:clrMapOvr>
  <p:transition advTm="1000">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a:t>Safety Shower</a:t>
            </a:r>
          </a:p>
          <a:p>
            <a:pPr lvl="1">
              <a:lnSpc>
                <a:spcPct val="90000"/>
              </a:lnSpc>
            </a:pPr>
            <a:r>
              <a:rPr lang="en-US" sz="2000" dirty="0"/>
              <a:t>Located by the rear door of the AP lab.</a:t>
            </a:r>
          </a:p>
          <a:p>
            <a:pPr lvl="1">
              <a:lnSpc>
                <a:spcPct val="90000"/>
              </a:lnSpc>
            </a:pPr>
            <a:r>
              <a:rPr lang="en-US" sz="2000" dirty="0"/>
              <a:t>Shower is checked weekly by Histology.</a:t>
            </a:r>
            <a:r>
              <a:rPr lang="en-US" sz="2200" dirty="0"/>
              <a:t>  </a:t>
            </a:r>
          </a:p>
          <a:p>
            <a:pPr>
              <a:lnSpc>
                <a:spcPct val="90000"/>
              </a:lnSpc>
            </a:pPr>
            <a:endParaRPr lang="en-US" sz="2000" b="1" dirty="0"/>
          </a:p>
          <a:p>
            <a:pPr>
              <a:lnSpc>
                <a:spcPct val="90000"/>
              </a:lnSpc>
            </a:pPr>
            <a:r>
              <a:rPr lang="en-US" sz="2000" b="1" dirty="0"/>
              <a:t>Eye Washes</a:t>
            </a:r>
          </a:p>
          <a:p>
            <a:pPr lvl="1">
              <a:lnSpc>
                <a:spcPct val="90000"/>
              </a:lnSpc>
            </a:pPr>
            <a:r>
              <a:rPr lang="en-US" sz="2000" dirty="0"/>
              <a:t>Located in the clean sink by the front and rear doors of the AP lab.</a:t>
            </a:r>
          </a:p>
          <a:p>
            <a:pPr lvl="1">
              <a:lnSpc>
                <a:spcPct val="90000"/>
              </a:lnSpc>
            </a:pPr>
            <a:r>
              <a:rPr lang="en-US" sz="2000" dirty="0"/>
              <a:t>Eye washes are checked weekly by Histology/Cytology staff.</a:t>
            </a:r>
            <a:endParaRPr lang="en-US" sz="2000" dirty="0">
              <a:solidFill>
                <a:srgbClr val="FF0000"/>
              </a:solidFill>
            </a:endParaRPr>
          </a:p>
          <a:p>
            <a:pPr>
              <a:lnSpc>
                <a:spcPct val="90000"/>
              </a:lnSpc>
            </a:pPr>
            <a:endParaRPr lang="en-US" sz="2000" b="1" dirty="0"/>
          </a:p>
          <a:p>
            <a:pPr>
              <a:lnSpc>
                <a:spcPct val="90000"/>
              </a:lnSpc>
            </a:pPr>
            <a:r>
              <a:rPr lang="en-US" sz="2000" b="1" dirty="0"/>
              <a:t>Note:</a:t>
            </a:r>
            <a:r>
              <a:rPr lang="en-US" sz="2200" dirty="0"/>
              <a:t>  </a:t>
            </a:r>
            <a:r>
              <a:rPr lang="en-US" sz="2000" dirty="0"/>
              <a:t>Procedure for checking safety shower and eye washes can be found in the safety section of C360.</a:t>
            </a:r>
            <a:endParaRPr lang="en-US" sz="2200" dirty="0"/>
          </a:p>
          <a:p>
            <a:pPr>
              <a:lnSpc>
                <a:spcPct val="90000"/>
              </a:lnSpc>
              <a:buFontTx/>
              <a:buChar char="•"/>
            </a:pPr>
            <a:endParaRPr lang="en-US" sz="2200" dirty="0"/>
          </a:p>
        </p:txBody>
      </p:sp>
    </p:spTree>
  </p:cSld>
  <p:clrMapOvr>
    <a:masterClrMapping/>
  </p:clrMapOvr>
  <p:transition advTm="1000">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a:t>Levels of formaldehyde and xylene are monitored for Histotechs and Cytology Prep staff whenever:</a:t>
            </a:r>
          </a:p>
          <a:p>
            <a:pPr lvl="1"/>
            <a:r>
              <a:rPr lang="en-US" sz="2000" dirty="0"/>
              <a:t>Problems with the levels are suspected </a:t>
            </a:r>
          </a:p>
          <a:p>
            <a:pPr lvl="1"/>
            <a:r>
              <a:rPr lang="en-US" sz="2000" dirty="0"/>
              <a:t>A new instrument is acquired </a:t>
            </a:r>
          </a:p>
          <a:p>
            <a:pPr lvl="1"/>
            <a:r>
              <a:rPr lang="en-US" sz="2000" dirty="0"/>
              <a:t>A new employee is hired</a:t>
            </a:r>
          </a:p>
          <a:p>
            <a:pPr lvl="1"/>
            <a:r>
              <a:rPr lang="en-US" sz="2000" dirty="0"/>
              <a:t>An employee’s exposure is above the action level; the monitoring is repeated every 6 months until the monitoring falls below the STEL or action level</a:t>
            </a:r>
          </a:p>
          <a:p>
            <a:endParaRPr lang="en-US" sz="2000" dirty="0"/>
          </a:p>
          <a:p>
            <a:r>
              <a:rPr lang="en-US" sz="2000" dirty="0"/>
              <a:t>Refer to </a:t>
            </a:r>
            <a:r>
              <a:rPr lang="en-US" sz="2000" b="1" dirty="0"/>
              <a:t>Formaldehyde and Xylene Monitoring</a:t>
            </a:r>
            <a:r>
              <a:rPr lang="en-US" sz="2000" dirty="0"/>
              <a:t> in the Pathology/Histology section of C360.</a:t>
            </a:r>
          </a:p>
          <a:p>
            <a:r>
              <a:rPr lang="en-US" sz="2000" b="1" dirty="0"/>
              <a:t>Chemical Hygiene Plan</a:t>
            </a:r>
            <a:r>
              <a:rPr lang="en-US" sz="2000" dirty="0"/>
              <a:t> is located in the Safety section of C360.</a:t>
            </a:r>
          </a:p>
        </p:txBody>
      </p:sp>
    </p:spTree>
  </p:cSld>
  <p:clrMapOvr>
    <a:masterClrMapping/>
  </p:clrMapOvr>
  <p:transition advTm="1000">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a:solidFill>
                  <a:srgbClr val="008080"/>
                </a:solidFill>
              </a:rPr>
              <a:t>Safety and Security:  3-5101 or 111</a:t>
            </a:r>
          </a:p>
          <a:p>
            <a:endParaRPr lang="en-US" dirty="0">
              <a:solidFill>
                <a:srgbClr val="008080"/>
              </a:solidFill>
            </a:endParaRPr>
          </a:p>
          <a:p>
            <a:r>
              <a:rPr lang="en-US" dirty="0">
                <a:solidFill>
                  <a:srgbClr val="008080"/>
                </a:solidFill>
              </a:rPr>
              <a:t>Employee Occupational Health Services:  3-5080</a:t>
            </a:r>
          </a:p>
          <a:p>
            <a:endParaRPr lang="en-US" dirty="0">
              <a:solidFill>
                <a:srgbClr val="008080"/>
              </a:solidFill>
            </a:endParaRPr>
          </a:p>
          <a:p>
            <a:r>
              <a:rPr lang="en-US" dirty="0">
                <a:solidFill>
                  <a:srgbClr val="008080"/>
                </a:solidFill>
              </a:rPr>
              <a:t>Clean Harbors:  952-993-5116 (on-site rep, days)</a:t>
            </a:r>
          </a:p>
          <a:p>
            <a:r>
              <a:rPr lang="en-US" dirty="0">
                <a:solidFill>
                  <a:srgbClr val="008080"/>
                </a:solidFill>
              </a:rPr>
              <a:t>1-800-645-8265 (after hours)</a:t>
            </a:r>
          </a:p>
          <a:p>
            <a:endParaRPr lang="en-US" dirty="0">
              <a:solidFill>
                <a:srgbClr val="008080"/>
              </a:solidFill>
            </a:endParaRPr>
          </a:p>
          <a:p>
            <a:r>
              <a:rPr lang="en-US" dirty="0">
                <a:solidFill>
                  <a:srgbClr val="008080"/>
                </a:solidFill>
              </a:rPr>
              <a:t>Damarco SDS service:  877-451-6919</a:t>
            </a:r>
          </a:p>
          <a:p>
            <a:endParaRPr lang="en-US" dirty="0"/>
          </a:p>
          <a:p>
            <a:endParaRPr lang="en-US" dirty="0"/>
          </a:p>
        </p:txBody>
      </p:sp>
    </p:spTree>
  </p:cSld>
  <p:clrMapOvr>
    <a:masterClrMapping/>
  </p:clrMapOvr>
  <p:transition advTm="1000">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a:t>Compliance 360</a:t>
            </a:r>
          </a:p>
          <a:p>
            <a:pPr lvl="1">
              <a:buFontTx/>
              <a:buChar char="•"/>
            </a:pPr>
            <a:r>
              <a:rPr lang="en-US" sz="2200" dirty="0"/>
              <a:t>Pathology / Histology section</a:t>
            </a:r>
          </a:p>
          <a:p>
            <a:pPr lvl="1">
              <a:buFontTx/>
              <a:buChar char="•"/>
            </a:pPr>
            <a:r>
              <a:rPr lang="en-US" sz="2200" dirty="0"/>
              <a:t>Safety section</a:t>
            </a:r>
          </a:p>
          <a:p>
            <a:endParaRPr lang="en-US" sz="2400" dirty="0"/>
          </a:p>
        </p:txBody>
      </p:sp>
    </p:spTree>
  </p:cSld>
  <p:clrMapOvr>
    <a:masterClrMapping/>
  </p:clrMapOvr>
  <p:transition advTm="1000">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a:t>The following documents related to this topic are available to all employees:</a:t>
            </a:r>
          </a:p>
          <a:p>
            <a:pPr lvl="1">
              <a:lnSpc>
                <a:spcPct val="60000"/>
              </a:lnSpc>
            </a:pPr>
            <a:endParaRPr lang="en-US" sz="2000" dirty="0"/>
          </a:p>
          <a:p>
            <a:pPr lvl="1"/>
            <a:r>
              <a:rPr lang="en-US" sz="2000" dirty="0"/>
              <a:t>Chemical Hygiene Plan--describes policies, procedures, equipment, PPE, and work practices that are capable of protecting employees from the health hazards presented by hazardous chemicals used in laboratories.  It is located in the Laboratory Safety Manual in C360.</a:t>
            </a:r>
          </a:p>
          <a:p>
            <a:pPr lvl="1"/>
            <a:r>
              <a:rPr lang="en-US" sz="2000" dirty="0"/>
              <a:t>Occupational Exposure to Hazardous Chemicals In the Laboratory (OSHA Standard)</a:t>
            </a:r>
          </a:p>
          <a:p>
            <a:pPr lvl="1"/>
            <a:r>
              <a:rPr lang="en-US" sz="2000" dirty="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a:t> </a:t>
            </a:r>
            <a:r>
              <a:rPr lang="en-US" sz="3600" dirty="0">
                <a:latin typeface="+mn-lt"/>
              </a:rPr>
              <a:t>Quiz time!</a:t>
            </a:r>
          </a:p>
        </p:txBody>
      </p:sp>
    </p:spTree>
  </p:cSld>
  <p:clrMapOvr>
    <a:masterClrMapping/>
  </p:clrMapOvr>
  <p:transition advTm="1000">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a:latin typeface="+mn-lt"/>
              </a:rPr>
              <a:t>SDS-How to obtain</a:t>
            </a:r>
          </a:p>
        </p:txBody>
      </p:sp>
      <p:sp>
        <p:nvSpPr>
          <p:cNvPr id="7171" name="Rectangle 1027"/>
          <p:cNvSpPr>
            <a:spLocks noGrp="1" noChangeArrowheads="1"/>
          </p:cNvSpPr>
          <p:nvPr>
            <p:ph type="body" idx="1"/>
          </p:nvPr>
        </p:nvSpPr>
        <p:spPr>
          <a:xfrm>
            <a:off x="304800" y="1447800"/>
            <a:ext cx="8534400" cy="5181600"/>
          </a:xfrm>
        </p:spPr>
        <p:txBody>
          <a:bodyPr/>
          <a:lstStyle/>
          <a:p>
            <a:pPr>
              <a:lnSpc>
                <a:spcPct val="90000"/>
              </a:lnSpc>
              <a:buFontTx/>
              <a:buChar char="•"/>
            </a:pPr>
            <a:r>
              <a:rPr lang="en-US" dirty="0"/>
              <a:t>Contact Damarco (on-line SDS service)</a:t>
            </a:r>
          </a:p>
          <a:p>
            <a:pPr lvl="1">
              <a:lnSpc>
                <a:spcPct val="90000"/>
              </a:lnSpc>
            </a:pPr>
            <a:r>
              <a:rPr lang="en-US" dirty="0"/>
              <a:t>Phone:  1-877-451-6919</a:t>
            </a:r>
          </a:p>
          <a:p>
            <a:pPr lvl="1">
              <a:lnSpc>
                <a:spcPct val="90000"/>
              </a:lnSpc>
            </a:pPr>
            <a:r>
              <a:rPr lang="en-US" dirty="0"/>
              <a:t>Damarco web site:  </a:t>
            </a:r>
            <a:r>
              <a:rPr lang="en-US" dirty="0">
                <a:hlinkClick r:id="rId2"/>
              </a:rPr>
              <a:t>www.Damarco.com</a:t>
            </a:r>
            <a:endParaRPr lang="en-US" dirty="0"/>
          </a:p>
          <a:p>
            <a:pPr lvl="1">
              <a:lnSpc>
                <a:spcPct val="90000"/>
              </a:lnSpc>
            </a:pPr>
            <a:r>
              <a:rPr lang="en-US" dirty="0" err="1"/>
              <a:t>myPartner</a:t>
            </a:r>
            <a:r>
              <a:rPr lang="en-US" dirty="0"/>
              <a:t> Home Page:</a:t>
            </a:r>
          </a:p>
          <a:p>
            <a:pPr lvl="2">
              <a:lnSpc>
                <a:spcPct val="90000"/>
              </a:lnSpc>
            </a:pPr>
            <a:r>
              <a:rPr lang="en-US" sz="1600" dirty="0"/>
              <a:t>Click</a:t>
            </a:r>
            <a:r>
              <a:rPr lang="en-US" dirty="0"/>
              <a:t> Tools</a:t>
            </a:r>
          </a:p>
          <a:p>
            <a:pPr lvl="2">
              <a:lnSpc>
                <a:spcPct val="90000"/>
              </a:lnSpc>
            </a:pPr>
            <a:r>
              <a:rPr lang="en-US" sz="1600" dirty="0"/>
              <a:t>Click</a:t>
            </a:r>
            <a:r>
              <a:rPr lang="en-US" dirty="0"/>
              <a:t> Safety Data Sheets (SDS) </a:t>
            </a:r>
            <a:r>
              <a:rPr lang="en-US" sz="1600" dirty="0"/>
              <a:t>(under the Care column).</a:t>
            </a:r>
          </a:p>
          <a:p>
            <a:pPr lvl="2">
              <a:lnSpc>
                <a:spcPct val="90000"/>
              </a:lnSpc>
            </a:pPr>
            <a:r>
              <a:rPr lang="en-US" sz="1600" dirty="0"/>
              <a:t>See</a:t>
            </a:r>
            <a:r>
              <a:rPr lang="en-US" dirty="0"/>
              <a:t> Park Nicollet/Methodist Hospital/TRIA.</a:t>
            </a:r>
          </a:p>
          <a:p>
            <a:pPr lvl="3">
              <a:lnSpc>
                <a:spcPct val="90000"/>
              </a:lnSpc>
            </a:pPr>
            <a:r>
              <a:rPr lang="en-US" sz="1600" dirty="0"/>
              <a:t>Click</a:t>
            </a:r>
            <a:r>
              <a:rPr lang="en-US" dirty="0"/>
              <a:t> </a:t>
            </a:r>
            <a:r>
              <a:rPr lang="en-US" sz="2400" dirty="0"/>
              <a:t>Demarco SDS Database.</a:t>
            </a:r>
          </a:p>
          <a:p>
            <a:pPr lvl="2">
              <a:lnSpc>
                <a:spcPct val="90000"/>
              </a:lnSpc>
            </a:pPr>
            <a:r>
              <a:rPr lang="en-US" sz="1600" dirty="0"/>
              <a:t>Click</a:t>
            </a:r>
            <a:r>
              <a:rPr lang="en-US" dirty="0"/>
              <a:t> Limit search to: </a:t>
            </a:r>
            <a:r>
              <a:rPr lang="en-US" sz="2000" u="sng" dirty="0"/>
              <a:t>Laboratories – Methodist Hospital</a:t>
            </a:r>
          </a:p>
          <a:p>
            <a:pPr lvl="3">
              <a:lnSpc>
                <a:spcPct val="90000"/>
              </a:lnSpc>
            </a:pPr>
            <a:r>
              <a:rPr lang="en-US" dirty="0"/>
              <a:t>Search by product name, </a:t>
            </a:r>
            <a:r>
              <a:rPr lang="en-US" dirty="0" err="1"/>
              <a:t>Mfg</a:t>
            </a:r>
            <a:r>
              <a:rPr lang="en-US" dirty="0"/>
              <a:t>/supplier, </a:t>
            </a:r>
            <a:r>
              <a:rPr lang="en-US" dirty="0" err="1"/>
              <a:t>sds</a:t>
            </a:r>
            <a:r>
              <a:rPr lang="en-US" dirty="0"/>
              <a:t>#, product code, or CAS#.</a:t>
            </a:r>
          </a:p>
          <a:p>
            <a:pPr lvl="2">
              <a:lnSpc>
                <a:spcPct val="90000"/>
              </a:lnSpc>
            </a:pPr>
            <a:endParaRPr lang="en-US" dirty="0"/>
          </a:p>
          <a:p>
            <a:pPr lvl="2">
              <a:lnSpc>
                <a:spcPct val="90000"/>
              </a:lnSpc>
            </a:pPr>
            <a:endParaRPr lang="en-US" sz="1400" dirty="0"/>
          </a:p>
          <a:p>
            <a:pPr lvl="1">
              <a:lnSpc>
                <a:spcPct val="90000"/>
              </a:lnSpc>
            </a:pPr>
            <a:endParaRPr lang="en-US" dirty="0"/>
          </a:p>
          <a:p>
            <a:pPr lvl="1">
              <a:lnSpc>
                <a:spcPct val="90000"/>
              </a:lnSpc>
            </a:pPr>
            <a:endParaRPr lang="en-US" dirty="0"/>
          </a:p>
          <a:p>
            <a:pPr marL="457200" lvl="1" indent="0">
              <a:lnSpc>
                <a:spcPct val="90000"/>
              </a:lnSpc>
              <a:buNone/>
            </a:pPr>
            <a:endParaRPr lang="en-US" dirty="0"/>
          </a:p>
          <a:p>
            <a:pPr>
              <a:lnSpc>
                <a:spcPct val="90000"/>
              </a:lnSpc>
            </a:pPr>
            <a:endParaRPr lang="en-US" dirty="0"/>
          </a:p>
        </p:txBody>
      </p:sp>
    </p:spTree>
  </p:cSld>
  <p:clrMapOvr>
    <a:masterClrMapping/>
  </p:clrMapOvr>
  <p:transition advTm="1000">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a:t>A commonly used hazard warning for chemicals is the </a:t>
            </a:r>
            <a:r>
              <a:rPr lang="en-US" sz="2400" u="sng" dirty="0"/>
              <a:t>National Fire Prevention Association</a:t>
            </a:r>
            <a:r>
              <a:rPr lang="en-US" sz="2400" dirty="0"/>
              <a:t> (NFPA) diamond label. The diamond is divided into 4 sections, each having a designated color rating and a number.</a:t>
            </a:r>
            <a:br>
              <a:rPr lang="en-US" sz="2400" dirty="0"/>
            </a:br>
            <a:endParaRPr lang="en-US" sz="2400" dirty="0"/>
          </a:p>
          <a:p>
            <a:pPr>
              <a:lnSpc>
                <a:spcPct val="90000"/>
              </a:lnSpc>
            </a:pPr>
            <a:r>
              <a:rPr lang="en-US" sz="2400" dirty="0"/>
              <a:t>Color Codes:</a:t>
            </a:r>
          </a:p>
          <a:p>
            <a:pPr lvl="1">
              <a:lnSpc>
                <a:spcPct val="90000"/>
              </a:lnSpc>
            </a:pPr>
            <a:r>
              <a:rPr lang="en-US" sz="2200" dirty="0">
                <a:solidFill>
                  <a:srgbClr val="0000FF"/>
                </a:solidFill>
              </a:rPr>
              <a:t>Blue</a:t>
            </a:r>
            <a:r>
              <a:rPr lang="en-US" sz="2200" dirty="0"/>
              <a:t> = health section</a:t>
            </a:r>
          </a:p>
          <a:p>
            <a:pPr lvl="1">
              <a:lnSpc>
                <a:spcPct val="90000"/>
              </a:lnSpc>
            </a:pPr>
            <a:r>
              <a:rPr lang="en-US" sz="2200" dirty="0">
                <a:solidFill>
                  <a:srgbClr val="FF0000"/>
                </a:solidFill>
              </a:rPr>
              <a:t>Red</a:t>
            </a:r>
            <a:r>
              <a:rPr lang="en-US" sz="2200" dirty="0"/>
              <a:t> = flammability rating</a:t>
            </a:r>
          </a:p>
          <a:p>
            <a:pPr lvl="1">
              <a:lnSpc>
                <a:spcPct val="90000"/>
              </a:lnSpc>
            </a:pPr>
            <a:r>
              <a:rPr lang="en-US" sz="2200" dirty="0">
                <a:solidFill>
                  <a:srgbClr val="CCCC00"/>
                </a:solidFill>
              </a:rPr>
              <a:t>Yellow</a:t>
            </a:r>
            <a:r>
              <a:rPr lang="en-US" sz="2200" dirty="0"/>
              <a:t> = reactivity</a:t>
            </a:r>
          </a:p>
          <a:p>
            <a:pPr lvl="1">
              <a:lnSpc>
                <a:spcPct val="90000"/>
              </a:lnSpc>
            </a:pPr>
            <a:r>
              <a:rPr lang="en-US" sz="2200" dirty="0"/>
              <a:t>White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a:t>   The chemical manufacturer uses the NFPA </a:t>
            </a:r>
          </a:p>
          <a:p>
            <a:r>
              <a:rPr lang="en-US" dirty="0"/>
              <a:t>	0 to 4 rating system to number the appropriate color coded hazard area</a:t>
            </a:r>
          </a:p>
          <a:p>
            <a:pPr lvl="1"/>
            <a:r>
              <a:rPr lang="en-US" dirty="0"/>
              <a:t>4 = severe</a:t>
            </a:r>
          </a:p>
          <a:p>
            <a:pPr lvl="1"/>
            <a:r>
              <a:rPr lang="en-US" dirty="0"/>
              <a:t>3 = serious</a:t>
            </a:r>
          </a:p>
          <a:p>
            <a:pPr lvl="1"/>
            <a:r>
              <a:rPr lang="en-US" dirty="0"/>
              <a:t>2 = dangerous</a:t>
            </a:r>
          </a:p>
          <a:p>
            <a:pPr lvl="1"/>
            <a:r>
              <a:rPr lang="en-US" dirty="0"/>
              <a:t>1 = minor</a:t>
            </a:r>
          </a:p>
          <a:p>
            <a:pPr lvl="1"/>
            <a:r>
              <a:rPr lang="en-US" dirty="0"/>
              <a:t>0 = none</a:t>
            </a:r>
          </a:p>
          <a:p>
            <a:pPr lvl="1">
              <a:buFont typeface="Monotype Sorts" pitchFamily="2" charset="2"/>
              <a:buNone/>
            </a:pPr>
            <a:endParaRPr lang="en-US" dirty="0"/>
          </a:p>
        </p:txBody>
      </p:sp>
    </p:spTree>
  </p:cSld>
  <p:clrMapOvr>
    <a:masterClrMapping/>
  </p:clrMapOvr>
  <p:transition advTm="1000">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a:t>GHS Secondary Label</a:t>
            </a:r>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in the OSHA </a:t>
            </a:r>
            <a:r>
              <a:rPr lang="en-US" sz="2400" u="sng" dirty="0"/>
              <a:t>Globally Harmonized System</a:t>
            </a:r>
            <a:r>
              <a:rPr lang="en-US" sz="2400" dirty="0"/>
              <a:t> of Classification of Chemicals (GHS). This system uses pictograms and signal words to classify chemicals</a:t>
            </a:r>
            <a:r>
              <a:rPr lang="en-US" dirty="0"/>
              <a:t>.</a:t>
            </a:r>
          </a:p>
          <a:p>
            <a:endParaRPr lang="en-US" dirty="0"/>
          </a:p>
        </p:txBody>
      </p:sp>
      <p:pic>
        <p:nvPicPr>
          <p:cNvPr id="4" name="Content Placeholder 3"/>
          <p:cNvPicPr>
            <a:picLocks noChangeAspect="1"/>
          </p:cNvPicPr>
          <p:nvPr/>
        </p:nvPicPr>
        <p:blipFill>
          <a:blip r:embed="rId2"/>
          <a:stretch>
            <a:fillRect/>
          </a:stretch>
        </p:blipFill>
        <p:spPr bwMode="auto">
          <a:xfrm>
            <a:off x="3048000" y="38862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a:t>GHS Chemical Hazard Rating</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3079</TotalTime>
  <Words>3271</Words>
  <Application>Microsoft Office PowerPoint</Application>
  <PresentationFormat>On-screen Show (4:3)</PresentationFormat>
  <Paragraphs>357</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Arial Narrow</vt:lpstr>
      <vt:lpstr>Monotype Sorts</vt:lpstr>
      <vt:lpstr>Times New Roman</vt:lpstr>
      <vt:lpstr>Default Design</vt:lpstr>
      <vt:lpstr>2023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Hazardous Chemical Waste – Storage Area</vt:lpstr>
      <vt:lpstr>Chemical Waste Definitions and Disposal</vt:lpstr>
      <vt:lpstr>Histology Hazardous Waste:  Generate, Collect and Transfer</vt:lpstr>
      <vt:lpstr>PowerPoint Presentation</vt:lpstr>
      <vt:lpstr> Employee Responsibility  Handling and Storage</vt:lpstr>
      <vt:lpstr>Chemicals for Evaluation Bin</vt:lpstr>
      <vt:lpstr>Chemicals for Evaluation Bin Continued</vt:lpstr>
      <vt:lpstr>Trace Metal Container</vt:lpstr>
      <vt:lpstr>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Sather, Jennifer</cp:lastModifiedBy>
  <cp:revision>273</cp:revision>
  <cp:lastPrinted>2002-07-30T12:17:10Z</cp:lastPrinted>
  <dcterms:created xsi:type="dcterms:W3CDTF">2002-07-29T12:40:43Z</dcterms:created>
  <dcterms:modified xsi:type="dcterms:W3CDTF">2023-09-26T19:21:27Z</dcterms:modified>
</cp:coreProperties>
</file>