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9" r:id="rId4"/>
    <p:sldId id="258" r:id="rId5"/>
    <p:sldId id="264" r:id="rId6"/>
    <p:sldId id="275" r:id="rId7"/>
    <p:sldId id="276" r:id="rId8"/>
    <p:sldId id="277" r:id="rId9"/>
    <p:sldId id="261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3" r:id="rId18"/>
    <p:sldId id="274" r:id="rId19"/>
    <p:sldId id="282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15" autoAdjust="0"/>
    <p:restoredTop sz="90920" autoAdjust="0"/>
  </p:normalViewPr>
  <p:slideViewPr>
    <p:cSldViewPr>
      <p:cViewPr varScale="1">
        <p:scale>
          <a:sx n="67" d="100"/>
          <a:sy n="67" d="100"/>
        </p:scale>
        <p:origin x="-6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MC_PPT_tmplt_R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MT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447800"/>
            <a:ext cx="6934200" cy="11255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Advanced Beneficiary Notice (ABN)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Reasons for Laboratory ABNs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91400" cy="34290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Not Medically Necessary based on given diagnosis code for condition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Frequency limitations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Experimental or Research use only tests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Not Medically Necessary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Dx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Lab will ask the Clinician at </a:t>
            </a:r>
            <a:r>
              <a:rPr lang="en-US" u="sng" dirty="0" smtClean="0"/>
              <a:t>order entry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sz="2600" dirty="0" smtClean="0">
                <a:ea typeface="+mn-ea"/>
                <a:cs typeface="+mn-cs"/>
              </a:rPr>
              <a:t>Do you have another applicable diagnosis code for this patient? or</a:t>
            </a:r>
          </a:p>
          <a:p>
            <a:pPr lvl="1" eaLnBrk="1" hangingPunct="1">
              <a:defRPr/>
            </a:pPr>
            <a:r>
              <a:rPr lang="en-US" sz="2600" dirty="0" smtClean="0"/>
              <a:t>Do you have another reason for this Lab test?</a:t>
            </a:r>
          </a:p>
          <a:p>
            <a:pPr lvl="2" eaLnBrk="1" hangingPunct="1">
              <a:defRPr/>
            </a:pPr>
            <a:r>
              <a:rPr lang="en-US" sz="2200" dirty="0" smtClean="0"/>
              <a:t>Document to whom you spoke and add updated ICD-9 code on the requisition.</a:t>
            </a: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Not Medically Necessary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Dx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657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Can’t assign diagnosis code(s), must receive code from Clinician. 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Can’t choose a code, must ask for more clarification for which </a:t>
            </a:r>
            <a:r>
              <a:rPr lang="en-US" sz="2400" dirty="0" err="1" smtClean="0">
                <a:ea typeface="+mn-ea"/>
                <a:cs typeface="+mn-cs"/>
              </a:rPr>
              <a:t>dx</a:t>
            </a:r>
            <a:r>
              <a:rPr lang="en-US" sz="2400" dirty="0" smtClean="0">
                <a:ea typeface="+mn-ea"/>
                <a:cs typeface="+mn-cs"/>
              </a:rPr>
              <a:t> code is applicable for condition.</a:t>
            </a:r>
          </a:p>
          <a:p>
            <a:pPr eaLnBrk="1" hangingPunct="1">
              <a:defRPr/>
            </a:pPr>
            <a:r>
              <a:rPr lang="en-US" dirty="0" smtClean="0"/>
              <a:t>Laboratory staff can NOT tell Clinicians which codes are payable.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Frequency Limitations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</a:br>
            <a:r>
              <a:rPr lang="en-US" dirty="0" smtClean="0"/>
              <a:t> </a:t>
            </a:r>
            <a:r>
              <a:rPr lang="en-US" sz="2800" dirty="0" smtClean="0">
                <a:latin typeface="+mn-lt"/>
              </a:rPr>
              <a:t>(Patients will have to sign ABN every time)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00200" y="2209800"/>
          <a:ext cx="64770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3810000"/>
              </a:tblGrid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TEST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Allowed Frequency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HA1c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90 + 1 days (quarterly)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TSH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90 + 1 days (quarterly)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Occult Blood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 365 + 1 days (annually)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PSA- screening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 365 + 1 days (annually)</a:t>
                      </a: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PAP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 24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months + 1 day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Lipid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Every 5 years +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1 day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Iron Studies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accent2"/>
                          </a:solidFill>
                        </a:rPr>
                        <a:t>Every 90 </a:t>
                      </a:r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+ </a:t>
                      </a:r>
                      <a:r>
                        <a:rPr lang="en-US" smtClean="0">
                          <a:solidFill>
                            <a:schemeClr val="accent2"/>
                          </a:solidFill>
                        </a:rPr>
                        <a:t>1 days (quarterly)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Experimental or Research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eaLnBrk="1" hangingPunct="1"/>
            <a:r>
              <a:rPr lang="en-US" sz="2600" smtClean="0"/>
              <a:t>Mayo Catalog: “Non-FDA approved method or test”</a:t>
            </a:r>
          </a:p>
          <a:p>
            <a:pPr eaLnBrk="1" hangingPunct="1"/>
            <a:r>
              <a:rPr lang="en-US" sz="2600" smtClean="0"/>
              <a:t>Examples: </a:t>
            </a:r>
          </a:p>
          <a:p>
            <a:pPr lvl="1" eaLnBrk="1" hangingPunct="1"/>
            <a:r>
              <a:rPr lang="en-US" sz="2200" smtClean="0"/>
              <a:t>PCR testing, </a:t>
            </a:r>
          </a:p>
          <a:p>
            <a:pPr lvl="1" eaLnBrk="1" hangingPunct="1"/>
            <a:r>
              <a:rPr lang="en-US" sz="2200" smtClean="0"/>
              <a:t>Vitamin testing (except B12), </a:t>
            </a:r>
          </a:p>
          <a:p>
            <a:pPr lvl="1" eaLnBrk="1" hangingPunct="1"/>
            <a:r>
              <a:rPr lang="en-US" sz="2200" smtClean="0"/>
              <a:t>Genotyping, FISH, or Flow cytometry</a:t>
            </a:r>
          </a:p>
          <a:p>
            <a:pPr eaLnBrk="1" hangingPunct="1"/>
            <a:r>
              <a:rPr lang="en-US" sz="2600" smtClean="0"/>
              <a:t>All OMC in-house testing is FDA approved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What Do I Do?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the patient wants to speak with the Clinician or Clinician’s Nurse</a:t>
            </a:r>
          </a:p>
          <a:p>
            <a:r>
              <a:rPr lang="en-US" smtClean="0"/>
              <a:t>Add-on testing </a:t>
            </a:r>
          </a:p>
          <a:p>
            <a:r>
              <a:rPr lang="en-US" smtClean="0"/>
              <a:t>Reference Lab Tests</a:t>
            </a:r>
          </a:p>
          <a:p>
            <a:r>
              <a:rPr lang="en-US" smtClean="0"/>
              <a:t>Standing orders</a:t>
            </a:r>
          </a:p>
          <a:p>
            <a:r>
              <a:rPr lang="en-US" smtClean="0"/>
              <a:t>ABN Storage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What if a patient wants to speak to the clinician?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048000"/>
          </a:xfrm>
        </p:spPr>
        <p:txBody>
          <a:bodyPr/>
          <a:lstStyle/>
          <a:p>
            <a:r>
              <a:rPr lang="en-US" smtClean="0"/>
              <a:t>Lab will offer the patient the option to have the specific test collected on another day</a:t>
            </a:r>
          </a:p>
          <a:p>
            <a:r>
              <a:rPr lang="en-US" smtClean="0"/>
              <a:t>Lab will attempt to contact the clinician or clinician’s nurse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Add-On Test Requests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200400"/>
          </a:xfrm>
        </p:spPr>
        <p:txBody>
          <a:bodyPr/>
          <a:lstStyle/>
          <a:p>
            <a:r>
              <a:rPr lang="en-US" smtClean="0"/>
              <a:t>Lab will perform Add-on testing only if ABN is not required.</a:t>
            </a:r>
          </a:p>
          <a:p>
            <a:r>
              <a:rPr lang="en-US" smtClean="0"/>
              <a:t>Recollect specimens requiring an ABN.</a:t>
            </a:r>
          </a:p>
          <a:p>
            <a:pPr lvl="1"/>
            <a:r>
              <a:rPr lang="en-US" smtClean="0"/>
              <a:t>New order will need to be entered.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Mayo / Reference Lab Testing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91000"/>
          </a:xfrm>
        </p:spPr>
        <p:txBody>
          <a:bodyPr/>
          <a:lstStyle/>
          <a:p>
            <a:r>
              <a:rPr lang="en-US" dirty="0" smtClean="0"/>
              <a:t>Send a copy of the signed ABN with the specimen.</a:t>
            </a:r>
          </a:p>
          <a:p>
            <a:r>
              <a:rPr lang="en-US" dirty="0" smtClean="0"/>
              <a:t>Send the original ABN </a:t>
            </a:r>
          </a:p>
          <a:p>
            <a:pPr lvl="1"/>
            <a:r>
              <a:rPr lang="en-US" dirty="0" smtClean="0"/>
              <a:t>to the hospital lab in the red folder </a:t>
            </a:r>
          </a:p>
          <a:p>
            <a:pPr lvl="1"/>
            <a:r>
              <a:rPr lang="en-US" dirty="0" smtClean="0"/>
              <a:t>Place the red folder in the black courier bags daily</a:t>
            </a:r>
          </a:p>
          <a:p>
            <a:pPr lvl="1"/>
            <a:r>
              <a:rPr lang="en-US" dirty="0" smtClean="0"/>
              <a:t>The original ABN will be sent to Medical Records by the hospital lab staff.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Standing Orders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ABN is valid for one year for those specific tests ordered.</a:t>
            </a:r>
          </a:p>
          <a:p>
            <a:r>
              <a:rPr lang="en-US" smtClean="0"/>
              <a:t>Enter non-chartable order (canned) comment in Parent Order stating “Signed ABN on file. Add GA modifier to child orders” </a:t>
            </a:r>
            <a:r>
              <a:rPr lang="en-US" i="1" u="sng" smtClean="0"/>
              <a:t>Date &amp; Time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What is an ABN?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438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An ABN is a written note given to </a:t>
            </a:r>
            <a:r>
              <a:rPr lang="en-US" sz="2800" dirty="0" smtClean="0"/>
              <a:t>the patient </a:t>
            </a:r>
            <a:r>
              <a:rPr lang="en-US" sz="2800" dirty="0"/>
              <a:t>before receiving certain services, </a:t>
            </a:r>
            <a:r>
              <a:rPr lang="en-US" sz="2800" dirty="0" smtClean="0"/>
              <a:t>informing the patient </a:t>
            </a:r>
            <a:r>
              <a:rPr lang="en-US" sz="2800" dirty="0"/>
              <a:t>that: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Insurance </a:t>
            </a:r>
            <a:r>
              <a:rPr lang="en-US" sz="2400" dirty="0">
                <a:ea typeface="+mn-ea"/>
                <a:cs typeface="+mn-cs"/>
              </a:rPr>
              <a:t>may deny payment (refuse to pay) for those services.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The patient </a:t>
            </a:r>
            <a:r>
              <a:rPr lang="en-US" sz="2400" dirty="0">
                <a:ea typeface="+mn-ea"/>
                <a:cs typeface="+mn-cs"/>
              </a:rPr>
              <a:t>will be personally responsible for full payment if </a:t>
            </a:r>
            <a:r>
              <a:rPr lang="en-US" sz="2400" dirty="0" smtClean="0">
                <a:ea typeface="+mn-ea"/>
                <a:cs typeface="+mn-cs"/>
              </a:rPr>
              <a:t>insurance </a:t>
            </a:r>
            <a:r>
              <a:rPr lang="en-US" sz="2400" dirty="0">
                <a:ea typeface="+mn-ea"/>
                <a:cs typeface="+mn-cs"/>
              </a:rPr>
              <a:t>denies payment</a:t>
            </a:r>
            <a:r>
              <a:rPr lang="en-US" sz="2400" dirty="0" smtClean="0">
                <a:ea typeface="+mn-ea"/>
                <a:cs typeface="+mn-cs"/>
              </a:rPr>
              <a:t>.</a:t>
            </a: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Explaining ABNs to the Patient (scripts):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None/>
            </a:pPr>
            <a:r>
              <a:rPr lang="en-US" sz="3000" smtClean="0"/>
              <a:t>Medicare may not pay for this test because:</a:t>
            </a:r>
          </a:p>
          <a:p>
            <a:pPr marL="914400" lvl="1" indent="-514350"/>
            <a:r>
              <a:rPr lang="en-US" sz="2200" smtClean="0"/>
              <a:t>These lab tests are considered </a:t>
            </a:r>
            <a:r>
              <a:rPr lang="en-US" sz="2200" i="1" smtClean="0"/>
              <a:t>experimental</a:t>
            </a:r>
            <a:r>
              <a:rPr lang="en-US" sz="2200" smtClean="0"/>
              <a:t> or </a:t>
            </a:r>
            <a:r>
              <a:rPr lang="en-US" sz="2200" i="1" smtClean="0"/>
              <a:t>research</a:t>
            </a:r>
            <a:r>
              <a:rPr lang="en-US" sz="2200" smtClean="0"/>
              <a:t>.</a:t>
            </a:r>
          </a:p>
          <a:p>
            <a:pPr marL="914400" lvl="1" indent="-514350"/>
            <a:r>
              <a:rPr lang="en-US" sz="2200" smtClean="0"/>
              <a:t>Medicare only pays for this test once a year (frequency)</a:t>
            </a:r>
          </a:p>
          <a:p>
            <a:pPr marL="914400" lvl="1" indent="-514350"/>
            <a:r>
              <a:rPr lang="en-US" sz="2200" smtClean="0"/>
              <a:t>This lab test may be denied based on this condition even though your clinician may still consider it </a:t>
            </a:r>
            <a:r>
              <a:rPr lang="en-US" sz="2200" i="1" smtClean="0"/>
              <a:t>medically necessary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What is an ABN?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ABN gives the patient the opportunity to accept or refuse the services and protects the patient from unexpected financial responsibility in cases where the insurance denies payment.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Who may need to sign an ABN?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Patients having services that may not be covered by Medicare (G* or S*)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When must an ABN be completed?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3352800"/>
          </a:xfrm>
        </p:spPr>
        <p:txBody>
          <a:bodyPr/>
          <a:lstStyle/>
          <a:p>
            <a:pPr eaLnBrk="1" hangingPunct="1"/>
            <a:r>
              <a:rPr lang="en-US" dirty="0" smtClean="0"/>
              <a:t>On the date of service (collection date)</a:t>
            </a:r>
          </a:p>
          <a:p>
            <a:pPr eaLnBrk="1" hangingPunct="1"/>
            <a:r>
              <a:rPr lang="en-US" dirty="0" smtClean="0"/>
              <a:t>Prior to the collection of specimens or when 24 hour urines are dropped off</a:t>
            </a:r>
          </a:p>
          <a:p>
            <a:pPr eaLnBrk="1" hangingPunct="1"/>
            <a:r>
              <a:rPr lang="en-US" dirty="0" smtClean="0"/>
              <a:t>For Standing Laboratory Orders: once per year.</a:t>
            </a:r>
          </a:p>
          <a:p>
            <a:pPr eaLnBrk="1" hangingPunct="1"/>
            <a:r>
              <a:rPr lang="en-US" dirty="0" smtClean="0"/>
              <a:t>For all Miscellaneous (MISCG) tests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ABN Options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Option 1</a:t>
            </a:r>
            <a:r>
              <a:rPr lang="en-US" b="1" dirty="0" smtClean="0"/>
              <a:t>:</a:t>
            </a:r>
            <a:r>
              <a:rPr lang="en-US" dirty="0" smtClean="0"/>
              <a:t> Patient wants lab tests and understands that he is responsible for payment if Medicare denies payment.</a:t>
            </a:r>
          </a:p>
          <a:p>
            <a:pPr>
              <a:defRPr/>
            </a:pP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Option 2</a:t>
            </a:r>
            <a:r>
              <a:rPr lang="en-US" i="1" dirty="0" smtClean="0"/>
              <a:t>:</a:t>
            </a:r>
            <a:r>
              <a:rPr lang="en-US" dirty="0" smtClean="0"/>
              <a:t> Patient wants lab tests but does not want Medicare billed- understands that he is responsible for payment.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ABN Options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con’t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Option 3</a:t>
            </a:r>
            <a:r>
              <a:rPr lang="en-US" dirty="0" smtClean="0"/>
              <a:t>: Patient does not want Lab tests. </a:t>
            </a:r>
          </a:p>
          <a:p>
            <a:pPr>
              <a:buFontTx/>
              <a:buNone/>
              <a:defRPr/>
            </a:pPr>
            <a:r>
              <a:rPr lang="en-US" dirty="0" smtClean="0"/>
              <a:t>		-</a:t>
            </a:r>
            <a:r>
              <a:rPr lang="en-US" sz="2400" dirty="0" smtClean="0"/>
              <a:t>Notify provider </a:t>
            </a:r>
          </a:p>
          <a:p>
            <a:pPr>
              <a:buFontTx/>
              <a:buNone/>
              <a:defRPr/>
            </a:pPr>
            <a:r>
              <a:rPr lang="en-US" sz="2400" dirty="0" smtClean="0"/>
              <a:t>		-Document “</a:t>
            </a:r>
            <a:r>
              <a:rPr lang="en-US" sz="2400" u="sng" dirty="0" smtClean="0"/>
              <a:t>Name of person </a:t>
            </a:r>
            <a:r>
              <a:rPr lang="en-US" sz="2400" dirty="0" smtClean="0"/>
              <a:t>notified of ABN 	 	 refusal” in Call Comment.</a:t>
            </a:r>
          </a:p>
          <a:p>
            <a:pPr>
              <a:buFontTx/>
              <a:buNone/>
              <a:defRPr/>
            </a:pPr>
            <a:endParaRPr lang="en-US" sz="2400" dirty="0" smtClean="0"/>
          </a:p>
          <a:p>
            <a:pPr>
              <a:buFontTx/>
              <a:buNone/>
              <a:defRPr/>
            </a:pPr>
            <a:r>
              <a:rPr lang="en-US" sz="2400" dirty="0" smtClean="0"/>
              <a:t>		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ABN Options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con’t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Patient wants Lab tests but refuses to sign ABN.</a:t>
            </a:r>
          </a:p>
          <a:p>
            <a:pPr>
              <a:buFontTx/>
              <a:buNone/>
            </a:pPr>
            <a:r>
              <a:rPr lang="en-US" smtClean="0"/>
              <a:t>		-Witness signs (OMC employee) and	dates ABN form noting that patient 	refuses to sign.</a:t>
            </a:r>
          </a:p>
          <a:p>
            <a:pPr>
              <a:buFontTx/>
              <a:buNone/>
            </a:pPr>
            <a:r>
              <a:rPr lang="en-US" smtClean="0"/>
              <a:t>		-Patient is still responsible for 	 	  	payment.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Pap Smears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81400"/>
          </a:xfrm>
        </p:spPr>
        <p:txBody>
          <a:bodyPr/>
          <a:lstStyle/>
          <a:p>
            <a:pPr eaLnBrk="1" hangingPunct="1"/>
            <a:r>
              <a:rPr lang="en-US" smtClean="0"/>
              <a:t>Clinicians will be responsible for asking patients to sign ABNs </a:t>
            </a:r>
            <a:r>
              <a:rPr lang="en-US" b="1" i="1" u="sng" smtClean="0"/>
              <a:t>prior</a:t>
            </a:r>
            <a:r>
              <a:rPr lang="en-US" smtClean="0"/>
              <a:t> to performing Pap procedures</a:t>
            </a:r>
          </a:p>
          <a:p>
            <a:pPr eaLnBrk="1" hangingPunct="1"/>
            <a:r>
              <a:rPr lang="en-US" smtClean="0"/>
              <a:t>Completed ABN forms will accompany Pap specimens to Laboratory with Cytology form.</a:t>
            </a:r>
          </a:p>
          <a:p>
            <a:pPr eaLnBrk="1" hangingPunct="1"/>
            <a:r>
              <a:rPr lang="en-US" smtClean="0"/>
              <a:t>Send ABN to Medical Records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xTemplate - OMC PP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Bell 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PresentationOMC</Template>
  <TotalTime>375</TotalTime>
  <Words>739</Words>
  <Application>Microsoft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xTemplate - OMC PPT Template</vt:lpstr>
      <vt:lpstr>Advanced Beneficiary Notice (ABN) Training</vt:lpstr>
      <vt:lpstr>What is an ABN?</vt:lpstr>
      <vt:lpstr>What is an ABN? </vt:lpstr>
      <vt:lpstr>Who may need to sign an ABN?</vt:lpstr>
      <vt:lpstr>When must an ABN be completed?</vt:lpstr>
      <vt:lpstr>ABN Options</vt:lpstr>
      <vt:lpstr>ABN Options (con’t)</vt:lpstr>
      <vt:lpstr>ABN Options (con’t)</vt:lpstr>
      <vt:lpstr>Pap Smears </vt:lpstr>
      <vt:lpstr>Reasons for Laboratory ABNs </vt:lpstr>
      <vt:lpstr>Not Medically Necessary Dx Codes</vt:lpstr>
      <vt:lpstr>Not Medically Necessary Dx Codes</vt:lpstr>
      <vt:lpstr>Frequency Limitations  (Patients will have to sign ABN every time)</vt:lpstr>
      <vt:lpstr>Experimental or Research </vt:lpstr>
      <vt:lpstr>What Do I Do?</vt:lpstr>
      <vt:lpstr>What if a patient wants to speak to the clinician?</vt:lpstr>
      <vt:lpstr>Add-On Test Requests</vt:lpstr>
      <vt:lpstr>Mayo / Reference Lab Testing</vt:lpstr>
      <vt:lpstr>Standing Orders</vt:lpstr>
      <vt:lpstr>Explaining ABNs to the Patient (scripts):</vt:lpstr>
    </vt:vector>
  </TitlesOfParts>
  <Company>Olmsted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OMC</dc:creator>
  <cp:lastModifiedBy>cyuza</cp:lastModifiedBy>
  <cp:revision>60</cp:revision>
  <cp:lastPrinted>1601-01-01T00:00:00Z</cp:lastPrinted>
  <dcterms:created xsi:type="dcterms:W3CDTF">2008-02-20T23:13:03Z</dcterms:created>
  <dcterms:modified xsi:type="dcterms:W3CDTF">2012-12-13T14:37:47Z</dcterms:modified>
</cp:coreProperties>
</file>