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6"/>
  </p:handoutMasterIdLst>
  <p:sldIdLst>
    <p:sldId id="256" r:id="rId2"/>
    <p:sldId id="257" r:id="rId3"/>
    <p:sldId id="295" r:id="rId4"/>
    <p:sldId id="296" r:id="rId5"/>
    <p:sldId id="297" r:id="rId6"/>
    <p:sldId id="300" r:id="rId7"/>
    <p:sldId id="298" r:id="rId8"/>
    <p:sldId id="302" r:id="rId9"/>
    <p:sldId id="303" r:id="rId10"/>
    <p:sldId id="304" r:id="rId11"/>
    <p:sldId id="258" r:id="rId12"/>
    <p:sldId id="259" r:id="rId13"/>
    <p:sldId id="260" r:id="rId14"/>
    <p:sldId id="261" r:id="rId15"/>
    <p:sldId id="262" r:id="rId16"/>
    <p:sldId id="263" r:id="rId17"/>
    <p:sldId id="264" r:id="rId18"/>
    <p:sldId id="265" r:id="rId19"/>
    <p:sldId id="266" r:id="rId20"/>
    <p:sldId id="272" r:id="rId21"/>
    <p:sldId id="267" r:id="rId22"/>
    <p:sldId id="268" r:id="rId23"/>
    <p:sldId id="269" r:id="rId24"/>
    <p:sldId id="270" r:id="rId25"/>
    <p:sldId id="271" r:id="rId26"/>
    <p:sldId id="273" r:id="rId27"/>
    <p:sldId id="274" r:id="rId28"/>
    <p:sldId id="275" r:id="rId29"/>
    <p:sldId id="276" r:id="rId30"/>
    <p:sldId id="310" r:id="rId31"/>
    <p:sldId id="311" r:id="rId32"/>
    <p:sldId id="277" r:id="rId33"/>
    <p:sldId id="278" r:id="rId34"/>
    <p:sldId id="299" r:id="rId35"/>
    <p:sldId id="305" r:id="rId36"/>
    <p:sldId id="306" r:id="rId37"/>
    <p:sldId id="307" r:id="rId38"/>
    <p:sldId id="308" r:id="rId39"/>
    <p:sldId id="280" r:id="rId40"/>
    <p:sldId id="282" r:id="rId41"/>
    <p:sldId id="284" r:id="rId42"/>
    <p:sldId id="283" r:id="rId43"/>
    <p:sldId id="281" r:id="rId44"/>
    <p:sldId id="285" r:id="rId45"/>
    <p:sldId id="286" r:id="rId46"/>
    <p:sldId id="287" r:id="rId47"/>
    <p:sldId id="289" r:id="rId48"/>
    <p:sldId id="290" r:id="rId49"/>
    <p:sldId id="291" r:id="rId50"/>
    <p:sldId id="279" r:id="rId51"/>
    <p:sldId id="292" r:id="rId52"/>
    <p:sldId id="293" r:id="rId53"/>
    <p:sldId id="294" r:id="rId54"/>
    <p:sldId id="309"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Christianson" initials="DC" lastIdx="2" clrIdx="0">
    <p:extLst>
      <p:ext uri="{19B8F6BF-5375-455C-9EA6-DF929625EA0E}">
        <p15:presenceInfo xmlns:p15="http://schemas.microsoft.com/office/powerpoint/2012/main" userId="Diana Christia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660"/>
  </p:normalViewPr>
  <p:slideViewPr>
    <p:cSldViewPr snapToGrid="0">
      <p:cViewPr varScale="1">
        <p:scale>
          <a:sx n="115" d="100"/>
          <a:sy n="115" d="100"/>
        </p:scale>
        <p:origin x="2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E8A1F6B-66A7-42FA-95BE-D5B15EA836A7}" type="datetimeFigureOut">
              <a:rPr lang="en-US" smtClean="0"/>
              <a:t>7/18/2023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2EE914A-54F0-4998-BB04-E2403DBF4305}" type="slidenum">
              <a:rPr lang="en-US" smtClean="0"/>
              <a:t>‹#›</a:t>
            </a:fld>
            <a:endParaRPr lang="en-US"/>
          </a:p>
        </p:txBody>
      </p:sp>
    </p:spTree>
    <p:extLst>
      <p:ext uri="{BB962C8B-B14F-4D97-AF65-F5344CB8AC3E}">
        <p14:creationId xmlns:p14="http://schemas.microsoft.com/office/powerpoint/2010/main" val="7800721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338051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264990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44414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180508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330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980923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1804046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12800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272311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238F91-5E24-4F10-AB8E-55DA2576BC2D}"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213404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38F91-5E24-4F10-AB8E-55DA2576BC2D}"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383085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238F91-5E24-4F10-AB8E-55DA2576BC2D}"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9117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238F91-5E24-4F10-AB8E-55DA2576BC2D}"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67815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38F91-5E24-4F10-AB8E-55DA2576BC2D}"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204990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238F91-5E24-4F10-AB8E-55DA2576BC2D}"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10820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238F91-5E24-4F10-AB8E-55DA2576BC2D}"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EC3A4-F1C7-4DAE-A7DE-65C2A89C2818}" type="slidenum">
              <a:rPr lang="en-US" smtClean="0"/>
              <a:t>‹#›</a:t>
            </a:fld>
            <a:endParaRPr lang="en-US"/>
          </a:p>
        </p:txBody>
      </p:sp>
    </p:spTree>
    <p:extLst>
      <p:ext uri="{BB962C8B-B14F-4D97-AF65-F5344CB8AC3E}">
        <p14:creationId xmlns:p14="http://schemas.microsoft.com/office/powerpoint/2010/main" val="127881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238F91-5E24-4F10-AB8E-55DA2576BC2D}" type="datetimeFigureOut">
              <a:rPr lang="en-US" smtClean="0"/>
              <a:t>7/18/2023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B7EC3A4-F1C7-4DAE-A7DE-65C2A89C2818}" type="slidenum">
              <a:rPr lang="en-US" smtClean="0"/>
              <a:t>‹#›</a:t>
            </a:fld>
            <a:endParaRPr lang="en-US"/>
          </a:p>
        </p:txBody>
      </p:sp>
    </p:spTree>
    <p:extLst>
      <p:ext uri="{BB962C8B-B14F-4D97-AF65-F5344CB8AC3E}">
        <p14:creationId xmlns:p14="http://schemas.microsoft.com/office/powerpoint/2010/main" val="2096589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627" y="3884200"/>
            <a:ext cx="7766936" cy="1646302"/>
          </a:xfrm>
        </p:spPr>
        <p:txBody>
          <a:bodyPr/>
          <a:lstStyle/>
          <a:p>
            <a:pPr algn="ctr"/>
            <a:r>
              <a:rPr lang="en-US" dirty="0" smtClean="0"/>
              <a:t>Blood and Blood Product Administration</a:t>
            </a:r>
            <a:endParaRPr lang="en-US" dirty="0"/>
          </a:p>
        </p:txBody>
      </p:sp>
      <p:sp>
        <p:nvSpPr>
          <p:cNvPr id="3" name="Subtitle 2"/>
          <p:cNvSpPr>
            <a:spLocks noGrp="1"/>
          </p:cNvSpPr>
          <p:nvPr>
            <p:ph type="subTitle" idx="1"/>
          </p:nvPr>
        </p:nvSpPr>
        <p:spPr>
          <a:xfrm>
            <a:off x="1415627" y="5621938"/>
            <a:ext cx="7766936" cy="1096899"/>
          </a:xfrm>
        </p:spPr>
        <p:txBody>
          <a:bodyPr/>
          <a:lstStyle/>
          <a:p>
            <a:pPr algn="ctr"/>
            <a:r>
              <a:rPr lang="en-US" dirty="0" smtClean="0"/>
              <a:t>For Physicians and Nurses</a:t>
            </a:r>
            <a:endParaRPr lang="en-US" dirty="0"/>
          </a:p>
        </p:txBody>
      </p:sp>
      <p:pic>
        <p:nvPicPr>
          <p:cNvPr id="1027" name="Picture 1" descr="cid:image002.png@01D73DCF.6C87E9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390" y="600320"/>
            <a:ext cx="1736204" cy="121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112" y="348508"/>
            <a:ext cx="1408401" cy="172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63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395" r="13927"/>
          <a:stretch/>
        </p:blipFill>
        <p:spPr>
          <a:xfrm>
            <a:off x="7124007" y="1487145"/>
            <a:ext cx="2586384" cy="3558681"/>
          </a:xfrm>
          <a:prstGeom prst="rect">
            <a:avLst/>
          </a:prstGeom>
        </p:spPr>
      </p:pic>
      <p:sp>
        <p:nvSpPr>
          <p:cNvPr id="2" name="Title 1"/>
          <p:cNvSpPr>
            <a:spLocks noGrp="1"/>
          </p:cNvSpPr>
          <p:nvPr>
            <p:ph type="title"/>
          </p:nvPr>
        </p:nvSpPr>
        <p:spPr/>
        <p:txBody>
          <a:bodyPr/>
          <a:lstStyle/>
          <a:p>
            <a:r>
              <a:rPr lang="en-US" dirty="0" smtClean="0"/>
              <a:t>When a Transfusion is Ordered:</a:t>
            </a:r>
            <a:endParaRPr lang="en-US" dirty="0"/>
          </a:p>
        </p:txBody>
      </p:sp>
      <p:sp>
        <p:nvSpPr>
          <p:cNvPr id="3" name="Content Placeholder 2"/>
          <p:cNvSpPr>
            <a:spLocks noGrp="1"/>
          </p:cNvSpPr>
          <p:nvPr>
            <p:ph idx="1"/>
          </p:nvPr>
        </p:nvSpPr>
        <p:spPr>
          <a:xfrm>
            <a:off x="677334" y="1837204"/>
            <a:ext cx="6225271" cy="3880773"/>
          </a:xfrm>
        </p:spPr>
        <p:txBody>
          <a:bodyPr/>
          <a:lstStyle/>
          <a:p>
            <a:r>
              <a:rPr lang="en-US" dirty="0" smtClean="0"/>
              <a:t>Set up an IV with blood tubing and normal saline (100ml, 250ml, 500ml as required), measure and record baseline vital signs and lung sounds</a:t>
            </a:r>
          </a:p>
          <a:p>
            <a:r>
              <a:rPr lang="en-US" dirty="0" smtClean="0"/>
              <a:t>Retrieve blood/blood product from Transfusion Services</a:t>
            </a:r>
          </a:p>
          <a:p>
            <a:r>
              <a:rPr lang="en-US" dirty="0" smtClean="0"/>
              <a:t>Follow Policy “Blood and Blood Components Transfusion Medicine” for completion of transfusion policy requirements/ procedure (Policy available on intranet)</a:t>
            </a:r>
          </a:p>
          <a:p>
            <a:r>
              <a:rPr lang="en-US" dirty="0" smtClean="0"/>
              <a:t>All adverse reactions are documented on Bridge app, or separately in Cerner</a:t>
            </a:r>
            <a:endParaRPr lang="en-US" dirty="0"/>
          </a:p>
        </p:txBody>
      </p:sp>
    </p:spTree>
    <p:extLst>
      <p:ext uri="{BB962C8B-B14F-4D97-AF65-F5344CB8AC3E}">
        <p14:creationId xmlns:p14="http://schemas.microsoft.com/office/powerpoint/2010/main" val="43159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Pre-Transfusion Compatibility Testing</a:t>
            </a:r>
            <a:endParaRPr lang="en-US" dirty="0"/>
          </a:p>
        </p:txBody>
      </p:sp>
      <p:pic>
        <p:nvPicPr>
          <p:cNvPr id="8" name="Picture 7"/>
          <p:cNvPicPr>
            <a:picLocks noChangeAspect="1"/>
          </p:cNvPicPr>
          <p:nvPr/>
        </p:nvPicPr>
        <p:blipFill>
          <a:blip r:embed="rId2"/>
          <a:stretch>
            <a:fillRect/>
          </a:stretch>
        </p:blipFill>
        <p:spPr>
          <a:xfrm>
            <a:off x="7122554" y="3485197"/>
            <a:ext cx="5059205" cy="3372803"/>
          </a:xfrm>
          <a:prstGeom prst="rect">
            <a:avLst/>
          </a:prstGeom>
          <a:ln>
            <a:solidFill>
              <a:schemeClr val="accent1"/>
            </a:solidFill>
          </a:ln>
        </p:spPr>
      </p:pic>
      <p:sp>
        <p:nvSpPr>
          <p:cNvPr id="3" name="Content Placeholder 2"/>
          <p:cNvSpPr>
            <a:spLocks noGrp="1"/>
          </p:cNvSpPr>
          <p:nvPr>
            <p:ph idx="1"/>
          </p:nvPr>
        </p:nvSpPr>
        <p:spPr>
          <a:xfrm>
            <a:off x="210609" y="1598007"/>
            <a:ext cx="7061729" cy="5259993"/>
          </a:xfrm>
        </p:spPr>
        <p:txBody>
          <a:bodyPr>
            <a:normAutofit/>
          </a:bodyPr>
          <a:lstStyle/>
          <a:p>
            <a:r>
              <a:rPr lang="en-US" sz="2400" dirty="0" smtClean="0"/>
              <a:t>Before a transfusion can be issued, a group and screen must be performed</a:t>
            </a:r>
          </a:p>
          <a:p>
            <a:endParaRPr lang="en-US" sz="2400" dirty="0"/>
          </a:p>
          <a:p>
            <a:r>
              <a:rPr lang="en-US" sz="2400" b="1" dirty="0" smtClean="0"/>
              <a:t>Group</a:t>
            </a:r>
            <a:r>
              <a:rPr lang="en-US" sz="2400" dirty="0" smtClean="0"/>
              <a:t> is the recipient’s blood type (O, A, B, or AB) and RhD group (D positive or D Negative)</a:t>
            </a:r>
          </a:p>
          <a:p>
            <a:pPr lvl="1"/>
            <a:r>
              <a:rPr lang="en-US" sz="2000" b="1" dirty="0" smtClean="0"/>
              <a:t>The ABO is extremely important because ABO incompatible RBC transfusions can cause severe, sometimes fatal, hemolytic transfusion reactions</a:t>
            </a:r>
          </a:p>
          <a:p>
            <a:pPr lvl="1"/>
            <a:r>
              <a:rPr lang="en-US" sz="2000" b="1" dirty="0" smtClean="0"/>
              <a:t>The RhD antigen is the second most important RBC antigen due to its highly immunogenic properties. RhD negative individuals can develop an anti-D following pregnancy or transfusion. </a:t>
            </a:r>
            <a:endParaRPr lang="en-US" sz="2000" b="1" dirty="0"/>
          </a:p>
        </p:txBody>
      </p:sp>
    </p:spTree>
    <p:extLst>
      <p:ext uri="{BB962C8B-B14F-4D97-AF65-F5344CB8AC3E}">
        <p14:creationId xmlns:p14="http://schemas.microsoft.com/office/powerpoint/2010/main" val="1115989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solidFill>
                  <a:srgbClr val="C00000"/>
                </a:solidFill>
              </a:rPr>
              <a:t>Minor Blood Group Antigens</a:t>
            </a:r>
          </a:p>
          <a:p>
            <a:r>
              <a:rPr lang="en-US" dirty="0" smtClean="0"/>
              <a:t>There are other minor antigens present on the surface of red blood cells that may cause the creation of antibodies from previous immunization (pregnancy or transfusion)</a:t>
            </a:r>
          </a:p>
          <a:p>
            <a:r>
              <a:rPr lang="en-US" dirty="0" smtClean="0"/>
              <a:t>These antibodies tend to cause less severe reactions that ABO incompatible transfusions</a:t>
            </a:r>
            <a:endParaRPr lang="en-US" dirty="0"/>
          </a:p>
        </p:txBody>
      </p:sp>
      <p:sp>
        <p:nvSpPr>
          <p:cNvPr id="6" name="Title 1"/>
          <p:cNvSpPr txBox="1">
            <a:spLocks/>
          </p:cNvSpPr>
          <p:nvPr/>
        </p:nvSpPr>
        <p:spPr>
          <a:xfrm>
            <a:off x="829734" y="762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Pre-Transfusion Compatibility Testing</a:t>
            </a:r>
            <a:endParaRPr lang="en-US" dirty="0"/>
          </a:p>
        </p:txBody>
      </p:sp>
      <p:pic>
        <p:nvPicPr>
          <p:cNvPr id="8" name="Picture 7"/>
          <p:cNvPicPr>
            <a:picLocks noChangeAspect="1"/>
          </p:cNvPicPr>
          <p:nvPr/>
        </p:nvPicPr>
        <p:blipFill>
          <a:blip r:embed="rId2"/>
          <a:stretch>
            <a:fillRect/>
          </a:stretch>
        </p:blipFill>
        <p:spPr>
          <a:xfrm>
            <a:off x="3219450" y="4248150"/>
            <a:ext cx="2609850" cy="2019300"/>
          </a:xfrm>
          <a:prstGeom prst="rect">
            <a:avLst/>
          </a:prstGeom>
        </p:spPr>
      </p:pic>
    </p:spTree>
    <p:extLst>
      <p:ext uri="{BB962C8B-B14F-4D97-AF65-F5344CB8AC3E}">
        <p14:creationId xmlns:p14="http://schemas.microsoft.com/office/powerpoint/2010/main" val="1983748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549" y="1260477"/>
            <a:ext cx="8596668" cy="3880773"/>
          </a:xfrm>
        </p:spPr>
        <p:txBody>
          <a:bodyPr/>
          <a:lstStyle/>
          <a:p>
            <a:pPr marL="0" indent="0">
              <a:buNone/>
            </a:pPr>
            <a:r>
              <a:rPr lang="en-US" dirty="0" smtClean="0"/>
              <a:t>The </a:t>
            </a:r>
            <a:r>
              <a:rPr lang="en-US" b="1" dirty="0" smtClean="0"/>
              <a:t>antibody screen</a:t>
            </a:r>
            <a:r>
              <a:rPr lang="en-US" dirty="0" smtClean="0"/>
              <a:t> tests the recipient’s plasma for unexpected antibodies to clinically significant minor red blood cell antigens on screening red cells. </a:t>
            </a:r>
          </a:p>
          <a:p>
            <a:r>
              <a:rPr lang="en-US" dirty="0" smtClean="0"/>
              <a:t>Approximately 2% of patients have antibodies, usually formed from a previous exposure to the specific antigen (through pregnancy or transfusion).</a:t>
            </a:r>
          </a:p>
          <a:p>
            <a:r>
              <a:rPr lang="en-US" dirty="0" smtClean="0"/>
              <a:t>The lab will test the </a:t>
            </a:r>
            <a:r>
              <a:rPr lang="en-US" b="1" dirty="0" smtClean="0"/>
              <a:t>group</a:t>
            </a:r>
            <a:r>
              <a:rPr lang="en-US" dirty="0" smtClean="0"/>
              <a:t> and </a:t>
            </a:r>
            <a:r>
              <a:rPr lang="en-US" b="1" dirty="0" smtClean="0"/>
              <a:t>screen</a:t>
            </a:r>
            <a:r>
              <a:rPr lang="en-US" dirty="0" smtClean="0"/>
              <a:t> together prior to </a:t>
            </a:r>
            <a:r>
              <a:rPr lang="en-US" dirty="0" err="1" smtClean="0"/>
              <a:t>crossmatching</a:t>
            </a:r>
            <a:r>
              <a:rPr lang="en-US" dirty="0" smtClean="0"/>
              <a:t> units. If the antibody screen is </a:t>
            </a:r>
            <a:r>
              <a:rPr lang="en-US" b="1" dirty="0" smtClean="0"/>
              <a:t>positive,</a:t>
            </a:r>
            <a:r>
              <a:rPr lang="en-US" dirty="0" smtClean="0"/>
              <a:t> further testing is required to identify the antibody in order to safely transfuse.</a:t>
            </a:r>
            <a:endParaRPr lang="en-US" dirty="0"/>
          </a:p>
        </p:txBody>
      </p:sp>
      <p:sp>
        <p:nvSpPr>
          <p:cNvPr id="4" name="Title 1"/>
          <p:cNvSpPr txBox="1">
            <a:spLocks/>
          </p:cNvSpPr>
          <p:nvPr/>
        </p:nvSpPr>
        <p:spPr>
          <a:xfrm>
            <a:off x="844022" y="37623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Pre-Transfusion Compatibility Testing</a:t>
            </a:r>
            <a:endParaRPr lang="en-US" dirty="0"/>
          </a:p>
        </p:txBody>
      </p:sp>
      <p:pic>
        <p:nvPicPr>
          <p:cNvPr id="6" name="Picture 5"/>
          <p:cNvPicPr>
            <a:picLocks noChangeAspect="1"/>
          </p:cNvPicPr>
          <p:nvPr/>
        </p:nvPicPr>
        <p:blipFill>
          <a:blip r:embed="rId2"/>
          <a:stretch>
            <a:fillRect/>
          </a:stretch>
        </p:blipFill>
        <p:spPr>
          <a:xfrm>
            <a:off x="1109933" y="3745837"/>
            <a:ext cx="7581900" cy="2790825"/>
          </a:xfrm>
          <a:prstGeom prst="rect">
            <a:avLst/>
          </a:prstGeom>
        </p:spPr>
      </p:pic>
    </p:spTree>
    <p:extLst>
      <p:ext uri="{BB962C8B-B14F-4D97-AF65-F5344CB8AC3E}">
        <p14:creationId xmlns:p14="http://schemas.microsoft.com/office/powerpoint/2010/main" val="344002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and Screen</a:t>
            </a:r>
            <a:endParaRPr lang="en-US" dirty="0"/>
          </a:p>
        </p:txBody>
      </p:sp>
      <p:sp>
        <p:nvSpPr>
          <p:cNvPr id="3" name="Content Placeholder 2"/>
          <p:cNvSpPr>
            <a:spLocks noGrp="1"/>
          </p:cNvSpPr>
          <p:nvPr>
            <p:ph idx="1"/>
          </p:nvPr>
        </p:nvSpPr>
        <p:spPr>
          <a:xfrm>
            <a:off x="463022" y="1930400"/>
            <a:ext cx="6552141" cy="3774150"/>
          </a:xfrm>
        </p:spPr>
        <p:txBody>
          <a:bodyPr>
            <a:normAutofit/>
          </a:bodyPr>
          <a:lstStyle/>
          <a:p>
            <a:r>
              <a:rPr lang="en-US" sz="2000" dirty="0" smtClean="0"/>
              <a:t>Requires at least 45 minutes to perform</a:t>
            </a:r>
          </a:p>
          <a:p>
            <a:r>
              <a:rPr lang="en-US" sz="2000" dirty="0" smtClean="0"/>
              <a:t>May take hours or days to complete the antibody investigation, and find antigen negative, </a:t>
            </a:r>
            <a:r>
              <a:rPr lang="en-US" sz="2000" dirty="0" err="1" smtClean="0"/>
              <a:t>crossmatch</a:t>
            </a:r>
            <a:r>
              <a:rPr lang="en-US" sz="2000" dirty="0" smtClean="0"/>
              <a:t> compatible units if the antibody screen is positive</a:t>
            </a:r>
          </a:p>
          <a:p>
            <a:r>
              <a:rPr lang="en-US" sz="2000" dirty="0" smtClean="0"/>
              <a:t>If a patient has a negative antibody screen, with no history of antibodies, RBC units can be electronically </a:t>
            </a:r>
            <a:r>
              <a:rPr lang="en-US" sz="2000" dirty="0" err="1" smtClean="0"/>
              <a:t>crossmatched</a:t>
            </a:r>
            <a:r>
              <a:rPr lang="en-US" sz="2000" dirty="0" smtClean="0"/>
              <a:t> within minutes</a:t>
            </a:r>
          </a:p>
          <a:p>
            <a:r>
              <a:rPr lang="en-US" sz="2000" dirty="0" smtClean="0"/>
              <a:t>Additional special transfusion needs (e.g., sickle cell negative units, irradiated blood) may take longer to source</a:t>
            </a:r>
            <a:endParaRPr lang="en-US" sz="2000" dirty="0"/>
          </a:p>
        </p:txBody>
      </p:sp>
      <p:pic>
        <p:nvPicPr>
          <p:cNvPr id="4" name="Picture 3"/>
          <p:cNvPicPr>
            <a:picLocks noChangeAspect="1"/>
          </p:cNvPicPr>
          <p:nvPr/>
        </p:nvPicPr>
        <p:blipFill rotWithShape="1">
          <a:blip r:embed="rId2"/>
          <a:srcRect l="32654" b="3652"/>
          <a:stretch/>
        </p:blipFill>
        <p:spPr>
          <a:xfrm>
            <a:off x="8277226" y="1397925"/>
            <a:ext cx="3914774" cy="4200525"/>
          </a:xfrm>
          <a:prstGeom prst="rect">
            <a:avLst/>
          </a:prstGeom>
        </p:spPr>
      </p:pic>
    </p:spTree>
    <p:extLst>
      <p:ext uri="{BB962C8B-B14F-4D97-AF65-F5344CB8AC3E}">
        <p14:creationId xmlns:p14="http://schemas.microsoft.com/office/powerpoint/2010/main" val="537886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Crossmatch</a:t>
            </a:r>
            <a:endParaRPr lang="en-US" dirty="0"/>
          </a:p>
        </p:txBody>
      </p:sp>
      <p:sp>
        <p:nvSpPr>
          <p:cNvPr id="3" name="Content Placeholder 2"/>
          <p:cNvSpPr>
            <a:spLocks noGrp="1"/>
          </p:cNvSpPr>
          <p:nvPr>
            <p:ph idx="1"/>
          </p:nvPr>
        </p:nvSpPr>
        <p:spPr>
          <a:xfrm>
            <a:off x="434447" y="1546226"/>
            <a:ext cx="8596668" cy="3880773"/>
          </a:xfrm>
        </p:spPr>
        <p:txBody>
          <a:bodyPr/>
          <a:lstStyle/>
          <a:p>
            <a:pPr marL="0" indent="0">
              <a:buNone/>
            </a:pPr>
            <a:r>
              <a:rPr lang="en-US" dirty="0" smtClean="0"/>
              <a:t>The final step in confirming RBC unit compatibility with the recipient:</a:t>
            </a:r>
          </a:p>
          <a:p>
            <a:pPr>
              <a:buFont typeface="+mj-lt"/>
              <a:buAutoNum type="arabicPeriod"/>
            </a:pPr>
            <a:r>
              <a:rPr lang="en-US" dirty="0" smtClean="0"/>
              <a:t>Electronic </a:t>
            </a:r>
            <a:r>
              <a:rPr lang="en-US" dirty="0" err="1" smtClean="0"/>
              <a:t>crossmatch</a:t>
            </a:r>
            <a:r>
              <a:rPr lang="en-US" dirty="0" smtClean="0"/>
              <a:t>:</a:t>
            </a:r>
          </a:p>
          <a:p>
            <a:pPr lvl="1"/>
            <a:r>
              <a:rPr lang="en-US" dirty="0" smtClean="0"/>
              <a:t>Donor units and recipient ABO groups have been double checked, and can safely assume compatibility due to recipient’s negative antibody screen</a:t>
            </a:r>
          </a:p>
          <a:p>
            <a:pPr>
              <a:buFont typeface="+mj-lt"/>
              <a:buAutoNum type="arabicPeriod"/>
            </a:pPr>
            <a:r>
              <a:rPr lang="en-US" dirty="0" smtClean="0"/>
              <a:t>Immediate spin </a:t>
            </a:r>
            <a:r>
              <a:rPr lang="en-US" dirty="0" err="1" smtClean="0"/>
              <a:t>crossmatch</a:t>
            </a:r>
            <a:r>
              <a:rPr lang="en-US" dirty="0" smtClean="0"/>
              <a:t>:</a:t>
            </a:r>
          </a:p>
          <a:p>
            <a:pPr lvl="1"/>
            <a:r>
              <a:rPr lang="en-US" dirty="0" smtClean="0"/>
              <a:t>Involves mixing donor RBCs with recipient plasma to ensure compatibility is seen</a:t>
            </a:r>
          </a:p>
          <a:p>
            <a:pPr>
              <a:buFont typeface="+mj-lt"/>
              <a:buAutoNum type="arabicPeriod"/>
            </a:pPr>
            <a:r>
              <a:rPr lang="en-US" dirty="0" smtClean="0"/>
              <a:t>Full </a:t>
            </a:r>
            <a:r>
              <a:rPr lang="en-US" dirty="0" err="1" smtClean="0"/>
              <a:t>antiglobulin</a:t>
            </a:r>
            <a:r>
              <a:rPr lang="en-US" dirty="0" smtClean="0"/>
              <a:t> </a:t>
            </a:r>
            <a:r>
              <a:rPr lang="en-US" dirty="0" err="1" smtClean="0"/>
              <a:t>crossmatch</a:t>
            </a:r>
            <a:r>
              <a:rPr lang="en-US" dirty="0" smtClean="0"/>
              <a:t>:</a:t>
            </a:r>
          </a:p>
          <a:p>
            <a:pPr lvl="1"/>
            <a:r>
              <a:rPr lang="en-US" dirty="0" smtClean="0"/>
              <a:t>Completed when the antibody screen is positive, or when the patient has special transfusion requirements</a:t>
            </a:r>
          </a:p>
          <a:p>
            <a:pPr lvl="1"/>
            <a:r>
              <a:rPr lang="en-US" dirty="0" smtClean="0"/>
              <a:t>Can take 45 minutes or more to complete</a:t>
            </a:r>
          </a:p>
        </p:txBody>
      </p:sp>
    </p:spTree>
    <p:extLst>
      <p:ext uri="{BB962C8B-B14F-4D97-AF65-F5344CB8AC3E}">
        <p14:creationId xmlns:p14="http://schemas.microsoft.com/office/powerpoint/2010/main" val="3625691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Uncrossmatched</a:t>
            </a:r>
            <a:r>
              <a:rPr lang="en-US" dirty="0" smtClean="0"/>
              <a:t> Blood</a:t>
            </a:r>
            <a:endParaRPr lang="en-US" dirty="0"/>
          </a:p>
        </p:txBody>
      </p:sp>
      <p:sp>
        <p:nvSpPr>
          <p:cNvPr id="3" name="Content Placeholder 2"/>
          <p:cNvSpPr>
            <a:spLocks noGrp="1"/>
          </p:cNvSpPr>
          <p:nvPr>
            <p:ph idx="1"/>
          </p:nvPr>
        </p:nvSpPr>
        <p:spPr>
          <a:xfrm>
            <a:off x="491597" y="1789114"/>
            <a:ext cx="8596668" cy="3880773"/>
          </a:xfrm>
        </p:spPr>
        <p:txBody>
          <a:bodyPr>
            <a:normAutofit lnSpcReduction="10000"/>
          </a:bodyPr>
          <a:lstStyle/>
          <a:p>
            <a:r>
              <a:rPr lang="en-US" dirty="0" smtClean="0"/>
              <a:t>When waiting for the group &amp; screen and </a:t>
            </a:r>
            <a:r>
              <a:rPr lang="en-US" dirty="0" err="1" smtClean="0"/>
              <a:t>crossmatch</a:t>
            </a:r>
            <a:r>
              <a:rPr lang="en-US" dirty="0" smtClean="0"/>
              <a:t> (minimum 45 minutes) is detrimental to the patient, and as determined by the physician, </a:t>
            </a:r>
            <a:r>
              <a:rPr lang="en-US" dirty="0" err="1" smtClean="0"/>
              <a:t>uncrossmatched</a:t>
            </a:r>
            <a:r>
              <a:rPr lang="en-US" dirty="0" smtClean="0"/>
              <a:t> blood can be issued from the blood bank.</a:t>
            </a:r>
          </a:p>
          <a:p>
            <a:r>
              <a:rPr lang="en-US" dirty="0" smtClean="0"/>
              <a:t>The most important issue to avoid is ABO Incompatibility:</a:t>
            </a:r>
          </a:p>
          <a:p>
            <a:pPr lvl="1"/>
            <a:r>
              <a:rPr lang="en-US" dirty="0" smtClean="0"/>
              <a:t>Group O RBCs will be issued if the blood group has not been verified.</a:t>
            </a:r>
          </a:p>
          <a:p>
            <a:pPr lvl="1"/>
            <a:r>
              <a:rPr lang="en-US" dirty="0" smtClean="0"/>
              <a:t>Group O RhD Negative RBCs should be reserved for women of childbearing age (to prevent the development of anti-D)</a:t>
            </a:r>
          </a:p>
          <a:p>
            <a:pPr lvl="1"/>
            <a:r>
              <a:rPr lang="en-US" dirty="0" smtClean="0"/>
              <a:t>Group specific (ABO/Rh compatible) units will be issued only when the recipient’s ABO/Rh group has been confirmed by a historical result, or a second ABO/Rh group test has been performed. </a:t>
            </a:r>
          </a:p>
          <a:p>
            <a:pPr lvl="1"/>
            <a:endParaRPr lang="en-US" dirty="0"/>
          </a:p>
          <a:p>
            <a:r>
              <a:rPr lang="en-US" dirty="0" smtClean="0"/>
              <a:t>Once testing has been completed, and if possible, </a:t>
            </a:r>
            <a:r>
              <a:rPr lang="en-US" dirty="0" err="1" smtClean="0"/>
              <a:t>crossmatch</a:t>
            </a:r>
            <a:r>
              <a:rPr lang="en-US" dirty="0" smtClean="0"/>
              <a:t> compatible blood will be issued. </a:t>
            </a:r>
          </a:p>
        </p:txBody>
      </p:sp>
    </p:spTree>
    <p:extLst>
      <p:ext uri="{BB962C8B-B14F-4D97-AF65-F5344CB8AC3E}">
        <p14:creationId xmlns:p14="http://schemas.microsoft.com/office/powerpoint/2010/main" val="1618524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RBC Transfusion</a:t>
            </a:r>
            <a:endParaRPr lang="en-US" dirty="0"/>
          </a:p>
        </p:txBody>
      </p:sp>
      <p:sp>
        <p:nvSpPr>
          <p:cNvPr id="3" name="Content Placeholder 2"/>
          <p:cNvSpPr>
            <a:spLocks noGrp="1"/>
          </p:cNvSpPr>
          <p:nvPr>
            <p:ph idx="1"/>
          </p:nvPr>
        </p:nvSpPr>
        <p:spPr/>
        <p:txBody>
          <a:bodyPr/>
          <a:lstStyle/>
          <a:p>
            <a:r>
              <a:rPr lang="en-US" dirty="0" smtClean="0"/>
              <a:t>Each RBC unit has a volume of ~300ml, with a hematocrit of 65-70%.</a:t>
            </a:r>
          </a:p>
          <a:p>
            <a:r>
              <a:rPr lang="en-US" dirty="0" smtClean="0"/>
              <a:t>Each unit is expected to raise the hemoglobin by about 10g/L in an average sized, non-bleeding adult.</a:t>
            </a:r>
          </a:p>
          <a:p>
            <a:r>
              <a:rPr lang="en-US" dirty="0" smtClean="0"/>
              <a:t>RBC units should be transfused 1 unit at a time in non-urgent situations. </a:t>
            </a:r>
          </a:p>
          <a:p>
            <a:r>
              <a:rPr lang="en-US" dirty="0" smtClean="0"/>
              <a:t>Transfusions should take </a:t>
            </a:r>
            <a:r>
              <a:rPr lang="en-US" b="1" dirty="0" smtClean="0"/>
              <a:t>no more than 4 hours</a:t>
            </a:r>
            <a:r>
              <a:rPr lang="en-US" dirty="0" smtClean="0"/>
              <a:t> from the moment the RBC unit leaves the blood bank:</a:t>
            </a:r>
          </a:p>
          <a:p>
            <a:pPr lvl="2"/>
            <a:r>
              <a:rPr lang="en-US" dirty="0" smtClean="0"/>
              <a:t>Slower transfusion over 3-3.5 hours is indicated in patients over 70 years old, history of heart failure, left ventricular dysfunction, history of myocardial infarction, renal dysfunction, or positive fluid balance. </a:t>
            </a:r>
          </a:p>
          <a:p>
            <a:r>
              <a:rPr lang="en-US" dirty="0" smtClean="0"/>
              <a:t>RBCs should not be removed from the lab until the patient is ready to be transfused</a:t>
            </a:r>
          </a:p>
          <a:p>
            <a:endParaRPr lang="en-US" dirty="0"/>
          </a:p>
        </p:txBody>
      </p:sp>
    </p:spTree>
    <p:extLst>
      <p:ext uri="{BB962C8B-B14F-4D97-AF65-F5344CB8AC3E}">
        <p14:creationId xmlns:p14="http://schemas.microsoft.com/office/powerpoint/2010/main" val="2296139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930400"/>
            <a:ext cx="6480704" cy="3880773"/>
          </a:xfrm>
        </p:spPr>
        <p:txBody>
          <a:bodyPr/>
          <a:lstStyle/>
          <a:p>
            <a:pPr marL="0" indent="0">
              <a:buNone/>
            </a:pPr>
            <a:r>
              <a:rPr lang="en-US" dirty="0" smtClean="0"/>
              <a:t>Acute Blood Loss:</a:t>
            </a:r>
          </a:p>
          <a:p>
            <a:r>
              <a:rPr lang="en-US" dirty="0" smtClean="0"/>
              <a:t>Ensure a group and screen has been performed when the hemoglobin &lt;80g/L</a:t>
            </a:r>
          </a:p>
          <a:p>
            <a:r>
              <a:rPr lang="en-US" dirty="0" smtClean="0"/>
              <a:t>Maintain the hemoglobin &gt;70g/L during active bleeding, or &gt;80g/L for patients with unstable or acute coronary syndrome, coronary artery disease, or uncontrolled/ unpredictable bleeding</a:t>
            </a:r>
          </a:p>
          <a:p>
            <a:pPr marL="0" indent="0">
              <a:buNone/>
            </a:pPr>
            <a:endParaRPr lang="en-US" dirty="0"/>
          </a:p>
          <a:p>
            <a:pPr marL="0" indent="0">
              <a:buNone/>
            </a:pPr>
            <a:r>
              <a:rPr lang="en-US" dirty="0" smtClean="0"/>
              <a:t>Transfusing patients with gastrointestinal hemorrhage results in a higher rate of re-bleeding and mortality when employing liberal transfusion practices (hemoglobin &gt;90 g/L)</a:t>
            </a:r>
          </a:p>
        </p:txBody>
      </p:sp>
      <p:sp>
        <p:nvSpPr>
          <p:cNvPr id="4" name="Title 1"/>
          <p:cNvSpPr>
            <a:spLocks noGrp="1"/>
          </p:cNvSpPr>
          <p:nvPr>
            <p:ph type="title"/>
          </p:nvPr>
        </p:nvSpPr>
        <p:spPr>
          <a:xfrm>
            <a:off x="677334" y="609600"/>
            <a:ext cx="8596668" cy="1320800"/>
          </a:xfrm>
        </p:spPr>
        <p:txBody>
          <a:bodyPr/>
          <a:lstStyle/>
          <a:p>
            <a:r>
              <a:rPr lang="en-US" dirty="0" smtClean="0"/>
              <a:t>Indications for RBC Transfusion</a:t>
            </a:r>
            <a:endParaRPr lang="en-US" dirty="0"/>
          </a:p>
        </p:txBody>
      </p:sp>
      <p:pic>
        <p:nvPicPr>
          <p:cNvPr id="5" name="Picture 4"/>
          <p:cNvPicPr>
            <a:picLocks noChangeAspect="1"/>
          </p:cNvPicPr>
          <p:nvPr/>
        </p:nvPicPr>
        <p:blipFill rotWithShape="1">
          <a:blip r:embed="rId2"/>
          <a:srcRect l="13653" t="1047" r="12986"/>
          <a:stretch/>
        </p:blipFill>
        <p:spPr>
          <a:xfrm>
            <a:off x="7688184" y="609600"/>
            <a:ext cx="4503816" cy="5986463"/>
          </a:xfrm>
          <a:prstGeom prst="rect">
            <a:avLst/>
          </a:prstGeom>
        </p:spPr>
      </p:pic>
    </p:spTree>
    <p:extLst>
      <p:ext uri="{BB962C8B-B14F-4D97-AF65-F5344CB8AC3E}">
        <p14:creationId xmlns:p14="http://schemas.microsoft.com/office/powerpoint/2010/main" val="2105047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17677"/>
            <a:ext cx="8596668" cy="3880773"/>
          </a:xfrm>
        </p:spPr>
        <p:txBody>
          <a:bodyPr>
            <a:normAutofit lnSpcReduction="10000"/>
          </a:bodyPr>
          <a:lstStyle/>
          <a:p>
            <a:pPr marL="0" indent="0">
              <a:buNone/>
            </a:pPr>
            <a:r>
              <a:rPr lang="en-US" dirty="0" smtClean="0"/>
              <a:t>Perioperative patients:</a:t>
            </a:r>
          </a:p>
          <a:p>
            <a:pPr>
              <a:buFont typeface="+mj-lt"/>
              <a:buAutoNum type="arabicPeriod"/>
            </a:pPr>
            <a:r>
              <a:rPr lang="en-US" dirty="0" smtClean="0"/>
              <a:t>Pre-op:</a:t>
            </a:r>
          </a:p>
          <a:p>
            <a:pPr lvl="1"/>
            <a:r>
              <a:rPr lang="en-US" dirty="0" smtClean="0"/>
              <a:t>Alternatives to transfusion should be considered 4-5weeks in advance of the scheduled surgery to try blood conservation measures (e.g., erythropoietin, iron)</a:t>
            </a:r>
          </a:p>
          <a:p>
            <a:pPr lvl="1"/>
            <a:r>
              <a:rPr lang="en-US" dirty="0" smtClean="0"/>
              <a:t>Group and screens can be performed prior to the surgery date to ensure blood can be prepared ahead of time</a:t>
            </a:r>
          </a:p>
          <a:p>
            <a:pPr marL="457200" lvl="1" indent="0">
              <a:buNone/>
            </a:pPr>
            <a:endParaRPr lang="en-US" dirty="0" smtClean="0"/>
          </a:p>
          <a:p>
            <a:pPr>
              <a:buFont typeface="+mj-lt"/>
              <a:buAutoNum type="arabicPeriod"/>
            </a:pPr>
            <a:r>
              <a:rPr lang="en-US" dirty="0" smtClean="0"/>
              <a:t>Post-op:</a:t>
            </a:r>
          </a:p>
          <a:p>
            <a:pPr lvl="1"/>
            <a:r>
              <a:rPr lang="en-US" dirty="0" smtClean="0"/>
              <a:t>Investigate persistently low </a:t>
            </a:r>
            <a:r>
              <a:rPr lang="en-US" dirty="0" err="1" smtClean="0"/>
              <a:t>hemoglobins</a:t>
            </a:r>
            <a:r>
              <a:rPr lang="en-US" dirty="0" smtClean="0"/>
              <a:t> (e.g., occult blood loss or hemolysis), and minimize excessive blood draws to prevent iatrogenic anemia</a:t>
            </a:r>
          </a:p>
          <a:p>
            <a:pPr lvl="1"/>
            <a:r>
              <a:rPr lang="en-US" dirty="0" smtClean="0"/>
              <a:t>RBC transfusion is advised for  hemoglobin &lt;70g/L in non-bleeding and asymptomatic patients</a:t>
            </a:r>
            <a:endParaRPr lang="en-US" dirty="0"/>
          </a:p>
        </p:txBody>
      </p:sp>
      <p:sp>
        <p:nvSpPr>
          <p:cNvPr id="4" name="Title 1"/>
          <p:cNvSpPr>
            <a:spLocks noGrp="1"/>
          </p:cNvSpPr>
          <p:nvPr>
            <p:ph type="title"/>
          </p:nvPr>
        </p:nvSpPr>
        <p:spPr>
          <a:xfrm>
            <a:off x="677334" y="609600"/>
            <a:ext cx="8596668" cy="1320800"/>
          </a:xfrm>
        </p:spPr>
        <p:txBody>
          <a:bodyPr/>
          <a:lstStyle/>
          <a:p>
            <a:r>
              <a:rPr lang="en-US" dirty="0" smtClean="0"/>
              <a:t>Indications for RBC Transfusion</a:t>
            </a:r>
            <a:endParaRPr lang="en-US" dirty="0"/>
          </a:p>
        </p:txBody>
      </p:sp>
    </p:spTree>
    <p:extLst>
      <p:ext uri="{BB962C8B-B14F-4D97-AF65-F5344CB8AC3E}">
        <p14:creationId xmlns:p14="http://schemas.microsoft.com/office/powerpoint/2010/main" val="3111450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24111"/>
          <a:stretch/>
        </p:blipFill>
        <p:spPr>
          <a:xfrm>
            <a:off x="8252425" y="0"/>
            <a:ext cx="3939575" cy="3459480"/>
          </a:xfrm>
          <a:prstGeom prst="rect">
            <a:avLst/>
          </a:prstGeom>
        </p:spPr>
      </p:pic>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677334" y="1519093"/>
            <a:ext cx="7140786" cy="5125547"/>
          </a:xfrm>
        </p:spPr>
        <p:txBody>
          <a:bodyPr>
            <a:normAutofit lnSpcReduction="10000"/>
          </a:bodyPr>
          <a:lstStyle/>
          <a:p>
            <a:r>
              <a:rPr lang="en-US" sz="2400" dirty="0" smtClean="0"/>
              <a:t>Define a group and screen</a:t>
            </a:r>
          </a:p>
          <a:p>
            <a:r>
              <a:rPr lang="en-US" sz="2400" dirty="0" smtClean="0"/>
              <a:t>Describe types of crossmatches</a:t>
            </a:r>
          </a:p>
          <a:p>
            <a:r>
              <a:rPr lang="en-US" sz="2400" dirty="0" smtClean="0"/>
              <a:t>List the indications for red blood cells, platelets, plasma and fibrinogen product</a:t>
            </a:r>
          </a:p>
          <a:p>
            <a:r>
              <a:rPr lang="en-US" sz="2400" dirty="0" smtClean="0"/>
              <a:t>Infusion consent, tubing and flow rates</a:t>
            </a:r>
          </a:p>
          <a:p>
            <a:r>
              <a:rPr lang="en-US" sz="2400" dirty="0" smtClean="0"/>
              <a:t>Estimate the frequencies of transfusion reactions to blood components in Canada</a:t>
            </a:r>
          </a:p>
          <a:p>
            <a:r>
              <a:rPr lang="en-US" sz="2400" dirty="0" smtClean="0"/>
              <a:t>Recognize the signs and symptoms of an adverse reaction to blood and blood components</a:t>
            </a:r>
          </a:p>
          <a:p>
            <a:r>
              <a:rPr lang="en-US" sz="2400" dirty="0" smtClean="0"/>
              <a:t>Summarize measures for the management and prevention of transfusion reactions</a:t>
            </a:r>
          </a:p>
          <a:p>
            <a:endParaRPr lang="en-US" sz="2400" dirty="0" smtClean="0"/>
          </a:p>
          <a:p>
            <a:endParaRPr lang="en-US" sz="2400" dirty="0" smtClean="0"/>
          </a:p>
          <a:p>
            <a:endParaRPr lang="en-US" dirty="0"/>
          </a:p>
        </p:txBody>
      </p:sp>
    </p:spTree>
    <p:extLst>
      <p:ext uri="{BB962C8B-B14F-4D97-AF65-F5344CB8AC3E}">
        <p14:creationId xmlns:p14="http://schemas.microsoft.com/office/powerpoint/2010/main" val="978520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1320800"/>
          </a:xfrm>
        </p:spPr>
        <p:txBody>
          <a:bodyPr/>
          <a:lstStyle/>
          <a:p>
            <a:r>
              <a:rPr lang="en-US" dirty="0" smtClean="0"/>
              <a:t>Indications for RBC Transfusion</a:t>
            </a:r>
            <a:endParaRPr lang="en-US" dirty="0"/>
          </a:p>
        </p:txBody>
      </p:sp>
      <p:pic>
        <p:nvPicPr>
          <p:cNvPr id="5" name="Picture 4"/>
          <p:cNvPicPr>
            <a:picLocks noChangeAspect="1"/>
          </p:cNvPicPr>
          <p:nvPr/>
        </p:nvPicPr>
        <p:blipFill>
          <a:blip r:embed="rId2"/>
          <a:stretch>
            <a:fillRect/>
          </a:stretch>
        </p:blipFill>
        <p:spPr>
          <a:xfrm>
            <a:off x="975534" y="1676400"/>
            <a:ext cx="7665422" cy="4683822"/>
          </a:xfrm>
          <a:prstGeom prst="rect">
            <a:avLst/>
          </a:prstGeom>
        </p:spPr>
      </p:pic>
    </p:spTree>
    <p:extLst>
      <p:ext uri="{BB962C8B-B14F-4D97-AF65-F5344CB8AC3E}">
        <p14:creationId xmlns:p14="http://schemas.microsoft.com/office/powerpoint/2010/main" val="2204793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Platelet Transfusion</a:t>
            </a:r>
            <a:endParaRPr lang="en-US" dirty="0"/>
          </a:p>
        </p:txBody>
      </p:sp>
      <p:sp>
        <p:nvSpPr>
          <p:cNvPr id="3" name="Content Placeholder 2"/>
          <p:cNvSpPr>
            <a:spLocks noGrp="1"/>
          </p:cNvSpPr>
          <p:nvPr>
            <p:ph idx="1"/>
          </p:nvPr>
        </p:nvSpPr>
        <p:spPr>
          <a:xfrm>
            <a:off x="474991" y="2103439"/>
            <a:ext cx="8596668" cy="3880773"/>
          </a:xfrm>
        </p:spPr>
        <p:txBody>
          <a:bodyPr/>
          <a:lstStyle/>
          <a:p>
            <a:r>
              <a:rPr lang="en-US" dirty="0" smtClean="0"/>
              <a:t>Each adult dose of platelets contains ~30x10</a:t>
            </a:r>
            <a:r>
              <a:rPr lang="en-US" baseline="30000" dirty="0" smtClean="0"/>
              <a:t>10</a:t>
            </a:r>
            <a:r>
              <a:rPr lang="en-US" dirty="0" smtClean="0"/>
              <a:t> platelets in 300-350ml  and should increase the patient’s platelet count by 15-25x10</a:t>
            </a:r>
            <a:r>
              <a:rPr lang="en-US" baseline="30000" dirty="0"/>
              <a:t>9</a:t>
            </a:r>
            <a:r>
              <a:rPr lang="en-US" dirty="0" smtClean="0"/>
              <a:t>/L</a:t>
            </a:r>
          </a:p>
          <a:p>
            <a:r>
              <a:rPr lang="en-US" dirty="0" smtClean="0"/>
              <a:t>One dose of platelets should be infused over 1-2 hours (maximum infusion time 3.5hours)</a:t>
            </a:r>
          </a:p>
          <a:p>
            <a:r>
              <a:rPr lang="en-US" dirty="0" smtClean="0"/>
              <a:t>Knowing the underlying cause of thrombocytopenia is important in understanding when to prescribe platelets (e.g., Heparin- induced thrombocytopenia, thrombotic thrombocytopenic purpura, and catastrophic anti-phospholipid antibody syndrome all have an increased risk of thrombosis, even in the presence of thrombocytopenia)</a:t>
            </a:r>
          </a:p>
          <a:p>
            <a:r>
              <a:rPr lang="en-US" dirty="0" smtClean="0"/>
              <a:t>Other modalities like steroids, intravenous immunoglobulin and other therapies may be better indicated in immune thrombocytopenia</a:t>
            </a:r>
            <a:endParaRPr lang="en-US" dirty="0"/>
          </a:p>
        </p:txBody>
      </p:sp>
      <p:pic>
        <p:nvPicPr>
          <p:cNvPr id="4" name="Picture 3"/>
          <p:cNvPicPr>
            <a:picLocks noChangeAspect="1"/>
          </p:cNvPicPr>
          <p:nvPr/>
        </p:nvPicPr>
        <p:blipFill>
          <a:blip r:embed="rId2"/>
          <a:stretch>
            <a:fillRect/>
          </a:stretch>
        </p:blipFill>
        <p:spPr>
          <a:xfrm>
            <a:off x="9071659" y="3829050"/>
            <a:ext cx="3120341" cy="3028950"/>
          </a:xfrm>
          <a:prstGeom prst="rect">
            <a:avLst/>
          </a:prstGeom>
        </p:spPr>
      </p:pic>
    </p:spTree>
    <p:extLst>
      <p:ext uri="{BB962C8B-B14F-4D97-AF65-F5344CB8AC3E}">
        <p14:creationId xmlns:p14="http://schemas.microsoft.com/office/powerpoint/2010/main" val="2971191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033" y="1628776"/>
            <a:ext cx="7423679" cy="4999036"/>
          </a:xfrm>
        </p:spPr>
        <p:txBody>
          <a:bodyPr>
            <a:normAutofit/>
          </a:bodyPr>
          <a:lstStyle/>
          <a:p>
            <a:pPr marL="0" indent="0">
              <a:buNone/>
            </a:pPr>
            <a:r>
              <a:rPr lang="en-US" b="1" dirty="0" smtClean="0"/>
              <a:t>Non-immune thrombocytopenia</a:t>
            </a:r>
            <a:endParaRPr lang="en-US" dirty="0" smtClean="0"/>
          </a:p>
          <a:p>
            <a:r>
              <a:rPr lang="en-US" dirty="0" smtClean="0"/>
              <a:t>Failure of bone marrow to produce platelets due to miscellaneous conditions (chemotherapy, bone marrow replacement, aplastic anemia, acute leukemia, etc.)</a:t>
            </a:r>
          </a:p>
          <a:p>
            <a:r>
              <a:rPr lang="en-US" dirty="0" smtClean="0"/>
              <a:t>Prophylactic platelet transfusion support is recommended when platelet count is &lt;10x10</a:t>
            </a:r>
            <a:r>
              <a:rPr lang="en-US" baseline="30000" dirty="0" smtClean="0"/>
              <a:t>9</a:t>
            </a:r>
            <a:r>
              <a:rPr lang="en-US" dirty="0" smtClean="0"/>
              <a:t>/L</a:t>
            </a:r>
          </a:p>
          <a:p>
            <a:pPr marL="0" indent="0">
              <a:buNone/>
            </a:pPr>
            <a:endParaRPr lang="en-US" dirty="0" smtClean="0"/>
          </a:p>
          <a:p>
            <a:r>
              <a:rPr lang="en-US" dirty="0"/>
              <a:t>If platelet count is </a:t>
            </a:r>
            <a:r>
              <a:rPr lang="en-US" dirty="0" smtClean="0"/>
              <a:t>&lt;50x10</a:t>
            </a:r>
            <a:r>
              <a:rPr lang="en-US" baseline="30000" dirty="0" smtClean="0"/>
              <a:t>9</a:t>
            </a:r>
            <a:r>
              <a:rPr lang="en-US" dirty="0" smtClean="0"/>
              <a:t>/L</a:t>
            </a:r>
            <a:r>
              <a:rPr lang="en-US" dirty="0"/>
              <a:t>, transfuse 1 dose of platelets immediately prior to procedures </a:t>
            </a:r>
            <a:r>
              <a:rPr lang="en-US" dirty="0" smtClean="0"/>
              <a:t>associated </a:t>
            </a:r>
            <a:r>
              <a:rPr lang="en-US" dirty="0"/>
              <a:t>with significant blood </a:t>
            </a:r>
            <a:r>
              <a:rPr lang="en-US" dirty="0" smtClean="0"/>
              <a:t>loss (anticipated blood loss &gt; 500mL)</a:t>
            </a:r>
          </a:p>
          <a:p>
            <a:r>
              <a:rPr lang="en-US" dirty="0" smtClean="0"/>
              <a:t>If platelet count is &lt;20x10</a:t>
            </a:r>
            <a:r>
              <a:rPr lang="en-US" baseline="30000" dirty="0" smtClean="0"/>
              <a:t>9</a:t>
            </a:r>
            <a:r>
              <a:rPr lang="en-US" dirty="0" smtClean="0"/>
              <a:t>/L, transfuse 1 dose of platelets immediately prior to procedures not associated with significant blood loss</a:t>
            </a:r>
          </a:p>
          <a:p>
            <a:r>
              <a:rPr lang="en-US" dirty="0" smtClean="0"/>
              <a:t>If platelet count is 20-50x10</a:t>
            </a:r>
            <a:r>
              <a:rPr lang="en-US" baseline="30000" dirty="0" smtClean="0"/>
              <a:t>9</a:t>
            </a:r>
            <a:r>
              <a:rPr lang="en-US" dirty="0" smtClean="0"/>
              <a:t>/L, keep 1 dose of platelets on hold, to transfuse in the case of significant, unexpected bleeding</a:t>
            </a:r>
            <a:endParaRPr lang="en-US" dirty="0"/>
          </a:p>
          <a:p>
            <a:endParaRPr lang="en-US" dirty="0"/>
          </a:p>
          <a:p>
            <a:endParaRPr lang="en-US" dirty="0"/>
          </a:p>
        </p:txBody>
      </p:sp>
      <p:sp>
        <p:nvSpPr>
          <p:cNvPr id="4" name="Title 1"/>
          <p:cNvSpPr>
            <a:spLocks noGrp="1"/>
          </p:cNvSpPr>
          <p:nvPr>
            <p:ph type="title"/>
          </p:nvPr>
        </p:nvSpPr>
        <p:spPr>
          <a:xfrm>
            <a:off x="677334" y="609600"/>
            <a:ext cx="8596668" cy="1320800"/>
          </a:xfrm>
        </p:spPr>
        <p:txBody>
          <a:bodyPr/>
          <a:lstStyle/>
          <a:p>
            <a:r>
              <a:rPr lang="en-US" dirty="0" smtClean="0"/>
              <a:t>Indications for Platelet Transfusion</a:t>
            </a:r>
            <a:endParaRPr lang="en-US" dirty="0"/>
          </a:p>
        </p:txBody>
      </p:sp>
      <p:pic>
        <p:nvPicPr>
          <p:cNvPr id="5" name="Picture 4"/>
          <p:cNvPicPr>
            <a:picLocks noChangeAspect="1"/>
          </p:cNvPicPr>
          <p:nvPr/>
        </p:nvPicPr>
        <p:blipFill>
          <a:blip r:embed="rId2"/>
          <a:stretch>
            <a:fillRect/>
          </a:stretch>
        </p:blipFill>
        <p:spPr>
          <a:xfrm>
            <a:off x="9089722" y="1628775"/>
            <a:ext cx="3089406" cy="4071938"/>
          </a:xfrm>
          <a:prstGeom prst="rect">
            <a:avLst/>
          </a:prstGeom>
        </p:spPr>
      </p:pic>
    </p:spTree>
    <p:extLst>
      <p:ext uri="{BB962C8B-B14F-4D97-AF65-F5344CB8AC3E}">
        <p14:creationId xmlns:p14="http://schemas.microsoft.com/office/powerpoint/2010/main" val="2948113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Each unit of plasma has an average volume of 250mL, and can take up to 30 minutes to thaw prior to transfusion (Stored as </a:t>
            </a:r>
            <a:r>
              <a:rPr lang="en-US" b="1" dirty="0" smtClean="0"/>
              <a:t>FP- frozen plasma)</a:t>
            </a:r>
            <a:endParaRPr lang="en-US" dirty="0" smtClean="0"/>
          </a:p>
          <a:p>
            <a:r>
              <a:rPr lang="en-US" dirty="0" smtClean="0"/>
              <a:t>Plasma must be ABO compatible</a:t>
            </a:r>
          </a:p>
          <a:p>
            <a:r>
              <a:rPr lang="en-US" dirty="0" smtClean="0"/>
              <a:t>Each unit should be given over 30 minutes-2 hours depending on the urgency of the situation and the patient’s risk for circulatory overload (max 3.5hours)</a:t>
            </a:r>
          </a:p>
          <a:p>
            <a:r>
              <a:rPr lang="en-US" dirty="0" smtClean="0"/>
              <a:t>A single dose of 10-15ml/kg can restore the INR and PTT to 1.3-1.8x the normal.</a:t>
            </a:r>
          </a:p>
          <a:p>
            <a:r>
              <a:rPr lang="en-US" dirty="0" smtClean="0"/>
              <a:t>The effects of plasma only lasts ~6 hours based on the half life of individual coagulation factors</a:t>
            </a:r>
          </a:p>
          <a:p>
            <a:r>
              <a:rPr lang="en-US" dirty="0" smtClean="0"/>
              <a:t>A repeat INR and PTT should be performed post plasma transfusion</a:t>
            </a:r>
            <a:endParaRPr lang="en-US" dirty="0"/>
          </a:p>
        </p:txBody>
      </p:sp>
      <p:sp>
        <p:nvSpPr>
          <p:cNvPr id="4" name="Title 1"/>
          <p:cNvSpPr>
            <a:spLocks noGrp="1"/>
          </p:cNvSpPr>
          <p:nvPr>
            <p:ph type="title"/>
          </p:nvPr>
        </p:nvSpPr>
        <p:spPr>
          <a:xfrm>
            <a:off x="677334" y="609600"/>
            <a:ext cx="8596668" cy="1320800"/>
          </a:xfrm>
        </p:spPr>
        <p:txBody>
          <a:bodyPr/>
          <a:lstStyle/>
          <a:p>
            <a:r>
              <a:rPr lang="en-US" dirty="0" smtClean="0"/>
              <a:t>Indications for Plasma Transfusion</a:t>
            </a:r>
            <a:endParaRPr lang="en-US" dirty="0"/>
          </a:p>
        </p:txBody>
      </p:sp>
    </p:spTree>
    <p:extLst>
      <p:ext uri="{BB962C8B-B14F-4D97-AF65-F5344CB8AC3E}">
        <p14:creationId xmlns:p14="http://schemas.microsoft.com/office/powerpoint/2010/main" val="3571658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160589"/>
            <a:ext cx="7495117" cy="3880773"/>
          </a:xfrm>
        </p:spPr>
        <p:txBody>
          <a:bodyPr/>
          <a:lstStyle/>
          <a:p>
            <a:r>
              <a:rPr lang="en-US" dirty="0" smtClean="0"/>
              <a:t>Active bleeding, or prior to an operative procedure in patients with INR, PT or PTT 1.8x greater than the normal, and no other coagulation factor concentrates or alternative therapies are present</a:t>
            </a:r>
          </a:p>
          <a:p>
            <a:r>
              <a:rPr lang="en-US" dirty="0" smtClean="0"/>
              <a:t>Active bleeding or prior to an operative procedure in patients with severe liver disease with INR &gt;2X the normal</a:t>
            </a:r>
          </a:p>
          <a:p>
            <a:r>
              <a:rPr lang="en-US" dirty="0" smtClean="0"/>
              <a:t>Massive rapid transfusion (e.g., Code OMEGA (WRH) or Code Transfusion (ESHC) and the patient’s clinical status requires immediate treatment</a:t>
            </a:r>
            <a:endParaRPr lang="en-US" dirty="0"/>
          </a:p>
        </p:txBody>
      </p:sp>
      <p:sp>
        <p:nvSpPr>
          <p:cNvPr id="4" name="Title 1"/>
          <p:cNvSpPr>
            <a:spLocks noGrp="1"/>
          </p:cNvSpPr>
          <p:nvPr>
            <p:ph type="title"/>
          </p:nvPr>
        </p:nvSpPr>
        <p:spPr>
          <a:xfrm>
            <a:off x="677334" y="609600"/>
            <a:ext cx="8596668" cy="1320800"/>
          </a:xfrm>
        </p:spPr>
        <p:txBody>
          <a:bodyPr/>
          <a:lstStyle/>
          <a:p>
            <a:r>
              <a:rPr lang="en-US" dirty="0" smtClean="0"/>
              <a:t>Indications for Plasma Transfusion</a:t>
            </a:r>
            <a:endParaRPr lang="en-US" dirty="0"/>
          </a:p>
        </p:txBody>
      </p:sp>
      <p:pic>
        <p:nvPicPr>
          <p:cNvPr id="2" name="Picture 1"/>
          <p:cNvPicPr>
            <a:picLocks noChangeAspect="1"/>
          </p:cNvPicPr>
          <p:nvPr/>
        </p:nvPicPr>
        <p:blipFill>
          <a:blip r:embed="rId2"/>
          <a:stretch>
            <a:fillRect/>
          </a:stretch>
        </p:blipFill>
        <p:spPr>
          <a:xfrm>
            <a:off x="8531554" y="1930400"/>
            <a:ext cx="3660446" cy="4110962"/>
          </a:xfrm>
          <a:prstGeom prst="rect">
            <a:avLst/>
          </a:prstGeom>
        </p:spPr>
      </p:pic>
    </p:spTree>
    <p:extLst>
      <p:ext uri="{BB962C8B-B14F-4D97-AF65-F5344CB8AC3E}">
        <p14:creationId xmlns:p14="http://schemas.microsoft.com/office/powerpoint/2010/main" val="1946851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160589"/>
            <a:ext cx="7495117" cy="3880773"/>
          </a:xfrm>
        </p:spPr>
        <p:txBody>
          <a:bodyPr/>
          <a:lstStyle/>
          <a:p>
            <a:pPr marL="0" indent="0">
              <a:buNone/>
            </a:pPr>
            <a:r>
              <a:rPr lang="en-US" dirty="0" smtClean="0"/>
              <a:t>Plasma is NOT required:</a:t>
            </a:r>
          </a:p>
          <a:p>
            <a:r>
              <a:rPr lang="en-US" dirty="0" smtClean="0"/>
              <a:t>INR &lt;1.8</a:t>
            </a:r>
          </a:p>
          <a:p>
            <a:r>
              <a:rPr lang="en-US" dirty="0" smtClean="0"/>
              <a:t>Use of 1:1 (FR:RBC) replacement outside of a massive transfusion</a:t>
            </a:r>
          </a:p>
          <a:p>
            <a:r>
              <a:rPr lang="en-US" dirty="0" smtClean="0"/>
              <a:t>Elective reversal of warfarin where time allows for warfarin cessation and/or use of vitamin K</a:t>
            </a:r>
          </a:p>
          <a:p>
            <a:r>
              <a:rPr lang="en-US" dirty="0" smtClean="0"/>
              <a:t>Volume expansion or “nutritional support”</a:t>
            </a:r>
          </a:p>
          <a:p>
            <a:r>
              <a:rPr lang="en-US" dirty="0" smtClean="0"/>
              <a:t>Reversal of anticoagulants other than warfarin (e.g., heparin/LMWH, </a:t>
            </a:r>
            <a:r>
              <a:rPr lang="en-US" dirty="0" err="1" smtClean="0"/>
              <a:t>apixaban</a:t>
            </a:r>
            <a:r>
              <a:rPr lang="en-US" dirty="0" smtClean="0"/>
              <a:t>, </a:t>
            </a:r>
            <a:r>
              <a:rPr lang="en-US" dirty="0" err="1" smtClean="0"/>
              <a:t>edoxaban</a:t>
            </a:r>
            <a:r>
              <a:rPr lang="en-US" dirty="0" smtClean="0"/>
              <a:t>, dabigatran, </a:t>
            </a:r>
            <a:r>
              <a:rPr lang="en-US" dirty="0" err="1" smtClean="0"/>
              <a:t>rivaroxaban</a:t>
            </a:r>
            <a:r>
              <a:rPr lang="en-US" dirty="0" smtClean="0"/>
              <a:t>) because plasma has no effect in reversing or neutralizing heparins or thrombin inhibitors</a:t>
            </a:r>
            <a:endParaRPr lang="en-US" dirty="0"/>
          </a:p>
        </p:txBody>
      </p:sp>
      <p:sp>
        <p:nvSpPr>
          <p:cNvPr id="4" name="Title 1"/>
          <p:cNvSpPr>
            <a:spLocks noGrp="1"/>
          </p:cNvSpPr>
          <p:nvPr>
            <p:ph type="title"/>
          </p:nvPr>
        </p:nvSpPr>
        <p:spPr>
          <a:xfrm>
            <a:off x="148695" y="423862"/>
            <a:ext cx="9423929" cy="1320800"/>
          </a:xfrm>
        </p:spPr>
        <p:txBody>
          <a:bodyPr/>
          <a:lstStyle/>
          <a:p>
            <a:r>
              <a:rPr lang="en-US" b="1" dirty="0" err="1" smtClean="0"/>
              <a:t>COUNTER</a:t>
            </a:r>
            <a:r>
              <a:rPr lang="en-US" dirty="0" err="1" smtClean="0"/>
              <a:t>Indications</a:t>
            </a:r>
            <a:r>
              <a:rPr lang="en-US" dirty="0" smtClean="0"/>
              <a:t> for Plasma Transfusion</a:t>
            </a:r>
            <a:endParaRPr lang="en-US" dirty="0"/>
          </a:p>
        </p:txBody>
      </p:sp>
      <p:pic>
        <p:nvPicPr>
          <p:cNvPr id="2" name="Picture 1"/>
          <p:cNvPicPr>
            <a:picLocks noChangeAspect="1"/>
          </p:cNvPicPr>
          <p:nvPr/>
        </p:nvPicPr>
        <p:blipFill>
          <a:blip r:embed="rId2"/>
          <a:stretch>
            <a:fillRect/>
          </a:stretch>
        </p:blipFill>
        <p:spPr>
          <a:xfrm>
            <a:off x="8531554" y="1930400"/>
            <a:ext cx="3660446" cy="4110962"/>
          </a:xfrm>
          <a:prstGeom prst="rect">
            <a:avLst/>
          </a:prstGeom>
        </p:spPr>
      </p:pic>
    </p:spTree>
    <p:extLst>
      <p:ext uri="{BB962C8B-B14F-4D97-AF65-F5344CB8AC3E}">
        <p14:creationId xmlns:p14="http://schemas.microsoft.com/office/powerpoint/2010/main" val="3096485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Reversal of Warfarin Anticoagulant Effect</a:t>
            </a:r>
            <a:endParaRPr lang="en-US" dirty="0"/>
          </a:p>
        </p:txBody>
      </p:sp>
      <p:sp>
        <p:nvSpPr>
          <p:cNvPr id="3" name="Content Placeholder 2"/>
          <p:cNvSpPr>
            <a:spLocks noGrp="1"/>
          </p:cNvSpPr>
          <p:nvPr>
            <p:ph idx="1"/>
          </p:nvPr>
        </p:nvSpPr>
        <p:spPr/>
        <p:txBody>
          <a:bodyPr/>
          <a:lstStyle/>
          <a:p>
            <a:r>
              <a:rPr lang="en-US" dirty="0" smtClean="0"/>
              <a:t>The warfarin effect should be reversed with vitamin K in a dose of 5-10mg administered intravenously in patients on warfarin who have significant bleeding or requires urgent surgery</a:t>
            </a:r>
          </a:p>
          <a:p>
            <a:r>
              <a:rPr lang="en-US" dirty="0" smtClean="0"/>
              <a:t>Intravenous vitamin K works faster than oral and is safe</a:t>
            </a:r>
          </a:p>
          <a:p>
            <a:r>
              <a:rPr lang="en-US" dirty="0" smtClean="0"/>
              <a:t>This will produce partial reversal within 2 hours and normalization within 6-24 hours</a:t>
            </a:r>
          </a:p>
          <a:p>
            <a:r>
              <a:rPr lang="en-US" dirty="0" smtClean="0"/>
              <a:t>If </a:t>
            </a:r>
            <a:r>
              <a:rPr lang="en-US" b="1" dirty="0" smtClean="0"/>
              <a:t>emergency</a:t>
            </a:r>
            <a:r>
              <a:rPr lang="en-US" dirty="0" smtClean="0"/>
              <a:t> reversal is required (less than 6 hours) for significant hemorrhage or emergency surgery for life- threatening conditions, then prothrombin complex concentrates (</a:t>
            </a:r>
            <a:r>
              <a:rPr lang="en-US" dirty="0" err="1" smtClean="0"/>
              <a:t>Octaplex</a:t>
            </a:r>
            <a:r>
              <a:rPr lang="en-US" dirty="0" smtClean="0"/>
              <a:t>) should be used in addition to intravenous vitamin K</a:t>
            </a:r>
          </a:p>
          <a:p>
            <a:endParaRPr lang="en-US" dirty="0"/>
          </a:p>
        </p:txBody>
      </p:sp>
    </p:spTree>
    <p:extLst>
      <p:ext uri="{BB962C8B-B14F-4D97-AF65-F5344CB8AC3E}">
        <p14:creationId xmlns:p14="http://schemas.microsoft.com/office/powerpoint/2010/main" val="1269890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Prothrombin Complex Concentrates (</a:t>
            </a:r>
            <a:r>
              <a:rPr lang="en-US" dirty="0" err="1" smtClean="0"/>
              <a:t>Octaplex</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derived coagulation factor concentrates that contain factors II, VII, IX, X, Protein C and S</a:t>
            </a:r>
          </a:p>
          <a:p>
            <a:r>
              <a:rPr lang="en-US" dirty="0" smtClean="0"/>
              <a:t>A dose of 1000/IU is generally sufficient for 50-90kg patient with INR in the therapeutic range (INR &lt;3)</a:t>
            </a:r>
          </a:p>
          <a:p>
            <a:r>
              <a:rPr lang="en-US" dirty="0" smtClean="0"/>
              <a:t>Vitamin K (5-10mg IV) should also be given as well to ensure as well to ensure a lasting reversal of warfarin (the effects of PCCs last ~6 hours)</a:t>
            </a:r>
          </a:p>
          <a:p>
            <a:r>
              <a:rPr lang="en-US" dirty="0" smtClean="0"/>
              <a:t>Repeat INR 15 minutes after infusion</a:t>
            </a:r>
          </a:p>
          <a:p>
            <a:pPr marL="0" indent="0">
              <a:buNone/>
            </a:pPr>
            <a:endParaRPr lang="en-US" dirty="0"/>
          </a:p>
          <a:p>
            <a:pPr marL="0" indent="0">
              <a:buNone/>
            </a:pPr>
            <a:r>
              <a:rPr lang="en-US" b="1" dirty="0" smtClean="0"/>
              <a:t>DO NOT ADMINISTER PCCs IF:</a:t>
            </a:r>
          </a:p>
          <a:p>
            <a:pPr>
              <a:buFont typeface="+mj-lt"/>
              <a:buAutoNum type="arabicPeriod"/>
            </a:pPr>
            <a:r>
              <a:rPr lang="en-US" dirty="0" smtClean="0"/>
              <a:t>INR &lt;1.6 as coagulation factor levels are adequate for hemostasis</a:t>
            </a:r>
          </a:p>
          <a:p>
            <a:pPr>
              <a:buFont typeface="+mj-lt"/>
              <a:buAutoNum type="arabicPeriod"/>
            </a:pPr>
            <a:r>
              <a:rPr lang="en-US" dirty="0" smtClean="0"/>
              <a:t>Patient has a coagulopathy unrelated to warfarin or Vitamin K deficiency</a:t>
            </a:r>
          </a:p>
          <a:p>
            <a:pPr>
              <a:buFont typeface="+mj-lt"/>
              <a:buAutoNum type="arabicPeriod"/>
            </a:pPr>
            <a:r>
              <a:rPr lang="en-US" dirty="0" smtClean="0"/>
              <a:t>There is a history of heparin induced thrombocytopenia (product contains heparin)</a:t>
            </a:r>
            <a:endParaRPr lang="en-US" dirty="0"/>
          </a:p>
        </p:txBody>
      </p:sp>
    </p:spTree>
    <p:extLst>
      <p:ext uri="{BB962C8B-B14F-4D97-AF65-F5344CB8AC3E}">
        <p14:creationId xmlns:p14="http://schemas.microsoft.com/office/powerpoint/2010/main" val="1611905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Fibrinogen Replacement </a:t>
            </a:r>
            <a:endParaRPr lang="en-US" dirty="0"/>
          </a:p>
        </p:txBody>
      </p:sp>
      <p:pic>
        <p:nvPicPr>
          <p:cNvPr id="6" name="Picture 5"/>
          <p:cNvPicPr>
            <a:picLocks noChangeAspect="1"/>
          </p:cNvPicPr>
          <p:nvPr/>
        </p:nvPicPr>
        <p:blipFill>
          <a:blip r:embed="rId2"/>
          <a:stretch>
            <a:fillRect/>
          </a:stretch>
        </p:blipFill>
        <p:spPr>
          <a:xfrm>
            <a:off x="615777" y="1790700"/>
            <a:ext cx="8658225" cy="4191000"/>
          </a:xfrm>
          <a:prstGeom prst="rect">
            <a:avLst/>
          </a:prstGeom>
        </p:spPr>
      </p:pic>
    </p:spTree>
    <p:extLst>
      <p:ext uri="{BB962C8B-B14F-4D97-AF65-F5344CB8AC3E}">
        <p14:creationId xmlns:p14="http://schemas.microsoft.com/office/powerpoint/2010/main" val="2411856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1320800"/>
          </a:xfrm>
        </p:spPr>
        <p:txBody>
          <a:bodyPr/>
          <a:lstStyle/>
          <a:p>
            <a:r>
              <a:rPr lang="en-US" dirty="0" smtClean="0"/>
              <a:t>Indications for Fibrinogen Replacement </a:t>
            </a:r>
            <a:endParaRPr lang="en-US" dirty="0"/>
          </a:p>
        </p:txBody>
      </p:sp>
      <p:pic>
        <p:nvPicPr>
          <p:cNvPr id="6" name="Picture 5"/>
          <p:cNvPicPr>
            <a:picLocks noChangeAspect="1"/>
          </p:cNvPicPr>
          <p:nvPr/>
        </p:nvPicPr>
        <p:blipFill>
          <a:blip r:embed="rId2"/>
          <a:stretch>
            <a:fillRect/>
          </a:stretch>
        </p:blipFill>
        <p:spPr>
          <a:xfrm>
            <a:off x="425277" y="1930400"/>
            <a:ext cx="9994846" cy="3765550"/>
          </a:xfrm>
          <a:prstGeom prst="rect">
            <a:avLst/>
          </a:prstGeom>
        </p:spPr>
      </p:pic>
    </p:spTree>
    <p:extLst>
      <p:ext uri="{BB962C8B-B14F-4D97-AF65-F5344CB8AC3E}">
        <p14:creationId xmlns:p14="http://schemas.microsoft.com/office/powerpoint/2010/main" val="290233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Regulates Transfusions?</a:t>
            </a:r>
            <a:endParaRPr lang="en-US" dirty="0"/>
          </a:p>
        </p:txBody>
      </p:sp>
      <p:sp>
        <p:nvSpPr>
          <p:cNvPr id="3" name="Content Placeholder 2"/>
          <p:cNvSpPr>
            <a:spLocks noGrp="1"/>
          </p:cNvSpPr>
          <p:nvPr>
            <p:ph idx="1"/>
          </p:nvPr>
        </p:nvSpPr>
        <p:spPr>
          <a:xfrm>
            <a:off x="111512" y="1770296"/>
            <a:ext cx="5296829" cy="4875831"/>
          </a:xfrm>
        </p:spPr>
        <p:txBody>
          <a:bodyPr>
            <a:normAutofit lnSpcReduction="10000"/>
          </a:bodyPr>
          <a:lstStyle/>
          <a:p>
            <a:endParaRPr lang="en-US" dirty="0" smtClean="0"/>
          </a:p>
          <a:p>
            <a:r>
              <a:rPr lang="en-US" dirty="0" smtClean="0"/>
              <a:t>Health Canada regulates blood collection and testing</a:t>
            </a:r>
          </a:p>
          <a:p>
            <a:endParaRPr lang="en-US" dirty="0"/>
          </a:p>
          <a:p>
            <a:endParaRPr lang="en-US" dirty="0" smtClean="0"/>
          </a:p>
          <a:p>
            <a:endParaRPr lang="en-US" dirty="0"/>
          </a:p>
          <a:p>
            <a:endParaRPr lang="en-US" dirty="0" smtClean="0"/>
          </a:p>
          <a:p>
            <a:endParaRPr lang="en-US" dirty="0"/>
          </a:p>
          <a:p>
            <a:r>
              <a:rPr lang="en-US" dirty="0" smtClean="0"/>
              <a:t>Canadian Blood Services (CBS):</a:t>
            </a:r>
          </a:p>
          <a:p>
            <a:pPr lvl="1"/>
            <a:r>
              <a:rPr lang="en-US" dirty="0" smtClean="0"/>
              <a:t>Collects blood</a:t>
            </a:r>
          </a:p>
          <a:p>
            <a:pPr lvl="1"/>
            <a:r>
              <a:rPr lang="en-US" dirty="0" smtClean="0"/>
              <a:t>Screens the donors</a:t>
            </a:r>
          </a:p>
          <a:p>
            <a:pPr lvl="1"/>
            <a:r>
              <a:rPr lang="en-US" dirty="0" smtClean="0"/>
              <a:t>Processes the blood/ blood products</a:t>
            </a:r>
          </a:p>
          <a:p>
            <a:pPr lvl="1"/>
            <a:r>
              <a:rPr lang="en-US" dirty="0" smtClean="0"/>
              <a:t>Distributes to hospitals, based on need</a:t>
            </a:r>
            <a:endParaRPr lang="en-US" dirty="0"/>
          </a:p>
        </p:txBody>
      </p:sp>
      <p:pic>
        <p:nvPicPr>
          <p:cNvPr id="4" name="Picture 3"/>
          <p:cNvPicPr>
            <a:picLocks noChangeAspect="1"/>
          </p:cNvPicPr>
          <p:nvPr/>
        </p:nvPicPr>
        <p:blipFill rotWithShape="1">
          <a:blip r:embed="rId2"/>
          <a:srcRect t="29022" b="27013"/>
          <a:stretch/>
        </p:blipFill>
        <p:spPr>
          <a:xfrm>
            <a:off x="5204367" y="1471960"/>
            <a:ext cx="6667500" cy="1951464"/>
          </a:xfrm>
          <a:prstGeom prst="rect">
            <a:avLst/>
          </a:prstGeom>
        </p:spPr>
      </p:pic>
      <p:pic>
        <p:nvPicPr>
          <p:cNvPr id="6" name="Picture 5"/>
          <p:cNvPicPr>
            <a:picLocks noChangeAspect="1"/>
          </p:cNvPicPr>
          <p:nvPr/>
        </p:nvPicPr>
        <p:blipFill rotWithShape="1">
          <a:blip r:embed="rId3"/>
          <a:srcRect t="28473" b="23396"/>
          <a:stretch/>
        </p:blipFill>
        <p:spPr>
          <a:xfrm>
            <a:off x="5680617" y="4471638"/>
            <a:ext cx="6191250" cy="1650381"/>
          </a:xfrm>
          <a:prstGeom prst="rect">
            <a:avLst/>
          </a:prstGeom>
        </p:spPr>
      </p:pic>
    </p:spTree>
    <p:extLst>
      <p:ext uri="{BB962C8B-B14F-4D97-AF65-F5344CB8AC3E}">
        <p14:creationId xmlns:p14="http://schemas.microsoft.com/office/powerpoint/2010/main" val="1968722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IVIG</a:t>
            </a:r>
            <a:endParaRPr lang="en-US" dirty="0"/>
          </a:p>
        </p:txBody>
      </p:sp>
      <p:sp>
        <p:nvSpPr>
          <p:cNvPr id="3" name="Content Placeholder 2"/>
          <p:cNvSpPr>
            <a:spLocks noGrp="1"/>
          </p:cNvSpPr>
          <p:nvPr>
            <p:ph idx="1"/>
          </p:nvPr>
        </p:nvSpPr>
        <p:spPr>
          <a:xfrm>
            <a:off x="544329" y="1611949"/>
            <a:ext cx="6072601" cy="4506218"/>
          </a:xfrm>
        </p:spPr>
        <p:txBody>
          <a:bodyPr>
            <a:normAutofit fontScale="92500" lnSpcReduction="10000"/>
          </a:bodyPr>
          <a:lstStyle/>
          <a:p>
            <a:r>
              <a:rPr lang="en-US" dirty="0" smtClean="0"/>
              <a:t>Primary Humoral </a:t>
            </a:r>
            <a:r>
              <a:rPr lang="en-US" dirty="0" err="1" smtClean="0"/>
              <a:t>Immunodeficinecy</a:t>
            </a:r>
            <a:endParaRPr lang="en-US" dirty="0" smtClean="0"/>
          </a:p>
          <a:p>
            <a:r>
              <a:rPr lang="en-US" dirty="0" smtClean="0"/>
              <a:t>Idiopathic </a:t>
            </a:r>
            <a:r>
              <a:rPr lang="en-US" dirty="0" err="1" smtClean="0"/>
              <a:t>Thrombocytic</a:t>
            </a:r>
            <a:r>
              <a:rPr lang="en-US" dirty="0" smtClean="0"/>
              <a:t> Purpura (ITP)</a:t>
            </a:r>
          </a:p>
          <a:p>
            <a:r>
              <a:rPr lang="en-US" dirty="0" smtClean="0"/>
              <a:t>B-Cell Chronic Lymphocytic Leukemia (CLL)</a:t>
            </a:r>
          </a:p>
          <a:p>
            <a:r>
              <a:rPr lang="en-US" dirty="0" smtClean="0"/>
              <a:t>Allogenic Bone Marrow transplantation (in clients &gt;20 years of age)</a:t>
            </a:r>
          </a:p>
          <a:p>
            <a:r>
              <a:rPr lang="en-US" dirty="0" smtClean="0"/>
              <a:t>Pediatric HIV infection</a:t>
            </a:r>
          </a:p>
          <a:p>
            <a:endParaRPr lang="en-US" dirty="0"/>
          </a:p>
          <a:p>
            <a:endParaRPr lang="en-US" dirty="0" smtClean="0"/>
          </a:p>
          <a:p>
            <a:r>
              <a:rPr lang="en-US" dirty="0" smtClean="0"/>
              <a:t>A MOHLTC IVIG form must be completed (for neurology, or non-neurology)</a:t>
            </a:r>
          </a:p>
          <a:p>
            <a:r>
              <a:rPr lang="en-US" dirty="0" smtClean="0"/>
              <a:t>Order set and infusion guidelines based on patient’s weight</a:t>
            </a:r>
          </a:p>
          <a:p>
            <a:r>
              <a:rPr lang="en-US" dirty="0" smtClean="0"/>
              <a:t>CBS supplies IVIG products as available</a:t>
            </a:r>
            <a:endParaRPr lang="en-US" dirty="0"/>
          </a:p>
        </p:txBody>
      </p:sp>
      <p:pic>
        <p:nvPicPr>
          <p:cNvPr id="4" name="Picture 3"/>
          <p:cNvPicPr>
            <a:picLocks noChangeAspect="1"/>
          </p:cNvPicPr>
          <p:nvPr/>
        </p:nvPicPr>
        <p:blipFill>
          <a:blip r:embed="rId2"/>
          <a:stretch>
            <a:fillRect/>
          </a:stretch>
        </p:blipFill>
        <p:spPr>
          <a:xfrm>
            <a:off x="6791498" y="-1"/>
            <a:ext cx="5260946" cy="6841521"/>
          </a:xfrm>
          <a:prstGeom prst="rect">
            <a:avLst/>
          </a:prstGeom>
        </p:spPr>
      </p:pic>
    </p:spTree>
    <p:extLst>
      <p:ext uri="{BB962C8B-B14F-4D97-AF65-F5344CB8AC3E}">
        <p14:creationId xmlns:p14="http://schemas.microsoft.com/office/powerpoint/2010/main" val="424604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IVIG and IV Line Flushes</a:t>
            </a:r>
            <a:endParaRPr lang="en-US" dirty="0"/>
          </a:p>
        </p:txBody>
      </p:sp>
      <p:sp>
        <p:nvSpPr>
          <p:cNvPr id="3" name="Content Placeholder 2"/>
          <p:cNvSpPr>
            <a:spLocks noGrp="1"/>
          </p:cNvSpPr>
          <p:nvPr>
            <p:ph idx="1"/>
          </p:nvPr>
        </p:nvSpPr>
        <p:spPr>
          <a:xfrm>
            <a:off x="544330" y="1611949"/>
            <a:ext cx="8596668" cy="3880773"/>
          </a:xfrm>
        </p:spPr>
        <p:txBody>
          <a:bodyPr>
            <a:normAutofit/>
          </a:bodyPr>
          <a:lstStyle/>
          <a:p>
            <a:r>
              <a:rPr lang="en-US" dirty="0" smtClean="0"/>
              <a:t>Any required flushes must be D5W</a:t>
            </a:r>
          </a:p>
          <a:p>
            <a:r>
              <a:rPr lang="en-US" dirty="0" smtClean="0"/>
              <a:t>Flush immediately prior to and/or immediately after administration of IVIG, if required</a:t>
            </a:r>
          </a:p>
          <a:p>
            <a:r>
              <a:rPr lang="en-US" dirty="0" smtClean="0"/>
              <a:t>If a main line is required, use D5W</a:t>
            </a:r>
          </a:p>
          <a:p>
            <a:r>
              <a:rPr lang="en-US" dirty="0" smtClean="0"/>
              <a:t>D5W flush amount will be withdrawn from a 50mL or 100mL bag of D5W, obtained from unit stock</a:t>
            </a:r>
          </a:p>
          <a:p>
            <a:r>
              <a:rPr lang="en-US" dirty="0" smtClean="0"/>
              <a:t>Discard the remainder of the IV bag once flush has been withdrawn</a:t>
            </a:r>
          </a:p>
          <a:p>
            <a:r>
              <a:rPr lang="en-US" dirty="0" smtClean="0"/>
              <a:t>Flushes drawn up by the nurse are only stable for 8 hours</a:t>
            </a:r>
          </a:p>
        </p:txBody>
      </p:sp>
    </p:spTree>
    <p:extLst>
      <p:ext uri="{BB962C8B-B14F-4D97-AF65-F5344CB8AC3E}">
        <p14:creationId xmlns:p14="http://schemas.microsoft.com/office/powerpoint/2010/main" val="15057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Blood and Blood Products	</a:t>
            </a:r>
            <a:endParaRPr lang="en-US" dirty="0"/>
          </a:p>
        </p:txBody>
      </p:sp>
      <p:sp>
        <p:nvSpPr>
          <p:cNvPr id="4" name="Content Placeholder 2"/>
          <p:cNvSpPr>
            <a:spLocks noGrp="1"/>
          </p:cNvSpPr>
          <p:nvPr>
            <p:ph idx="1"/>
          </p:nvPr>
        </p:nvSpPr>
        <p:spPr>
          <a:xfrm>
            <a:off x="208411" y="1930400"/>
            <a:ext cx="7457626" cy="47138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See Policy and Procedure</a:t>
            </a:r>
          </a:p>
          <a:p>
            <a:pPr lvl="1">
              <a:buFont typeface="Arial" panose="020B0604020202020204" pitchFamily="34" charset="0"/>
              <a:buChar char="•"/>
            </a:pPr>
            <a:r>
              <a:rPr lang="en-US" sz="2000" dirty="0"/>
              <a:t>Requires consent</a:t>
            </a:r>
          </a:p>
          <a:p>
            <a:pPr lvl="1">
              <a:buFont typeface="Arial" panose="020B0604020202020204" pitchFamily="34" charset="0"/>
              <a:buChar char="•"/>
            </a:pPr>
            <a:r>
              <a:rPr lang="en-US" sz="2000" dirty="0" smtClean="0"/>
              <a:t>Independent Double </a:t>
            </a:r>
            <a:r>
              <a:rPr lang="en-US" sz="2000" dirty="0"/>
              <a:t>C</a:t>
            </a:r>
            <a:r>
              <a:rPr lang="en-US" sz="2000" dirty="0" smtClean="0"/>
              <a:t>heck (IDC) </a:t>
            </a:r>
            <a:r>
              <a:rPr lang="en-US" sz="2000" dirty="0"/>
              <a:t>of physician order</a:t>
            </a:r>
          </a:p>
          <a:p>
            <a:pPr lvl="1">
              <a:buFont typeface="Arial" panose="020B0604020202020204" pitchFamily="34" charset="0"/>
              <a:buChar char="•"/>
            </a:pPr>
            <a:r>
              <a:rPr lang="en-US" sz="2000" dirty="0"/>
              <a:t>IDC of blood product prior to administration</a:t>
            </a:r>
          </a:p>
          <a:p>
            <a:pPr lvl="1">
              <a:buFont typeface="Arial" panose="020B0604020202020204" pitchFamily="34" charset="0"/>
              <a:buChar char="•"/>
            </a:pPr>
            <a:r>
              <a:rPr lang="en-US" sz="2000" dirty="0"/>
              <a:t>2 Patient Identification</a:t>
            </a:r>
          </a:p>
          <a:p>
            <a:pPr lvl="1">
              <a:buFont typeface="Arial" panose="020B0604020202020204" pitchFamily="34" charset="0"/>
              <a:buChar char="•"/>
            </a:pPr>
            <a:r>
              <a:rPr lang="en-US" sz="2000" dirty="0"/>
              <a:t>History of patient	</a:t>
            </a:r>
          </a:p>
          <a:p>
            <a:pPr lvl="2"/>
            <a:r>
              <a:rPr lang="en-US" sz="2000" dirty="0"/>
              <a:t>Any prior transfusions or reactions?</a:t>
            </a:r>
          </a:p>
          <a:p>
            <a:pPr lvl="1">
              <a:buFont typeface="Arial" panose="020B0604020202020204" pitchFamily="34" charset="0"/>
              <a:buChar char="•"/>
            </a:pPr>
            <a:r>
              <a:rPr lang="en-US" sz="2000" dirty="0"/>
              <a:t>Vital signs and lung sounds</a:t>
            </a:r>
          </a:p>
          <a:p>
            <a:pPr lvl="1">
              <a:buFont typeface="Arial" panose="020B0604020202020204" pitchFamily="34" charset="0"/>
              <a:buChar char="•"/>
            </a:pPr>
            <a:r>
              <a:rPr lang="en-US" sz="2000" dirty="0"/>
              <a:t>Venous Access and 0.9% NS (Except with IVIG)- Y type blood set with inline filter</a:t>
            </a:r>
          </a:p>
          <a:p>
            <a:pPr lvl="1">
              <a:buFont typeface="Arial" panose="020B0604020202020204" pitchFamily="34" charset="0"/>
              <a:buChar char="•"/>
            </a:pPr>
            <a:r>
              <a:rPr lang="en-US" sz="2000" dirty="0"/>
              <a:t>Blood must be started within 10 minutes of pick up</a:t>
            </a:r>
          </a:p>
          <a:p>
            <a:pPr lvl="1">
              <a:buFont typeface="Arial" panose="020B0604020202020204" pitchFamily="34" charset="0"/>
              <a:buChar char="•"/>
            </a:pPr>
            <a:r>
              <a:rPr lang="en-US" sz="2000" dirty="0"/>
              <a:t>Visually inspect blood</a:t>
            </a:r>
          </a:p>
          <a:p>
            <a:endParaRPr lang="en-US" sz="2400" dirty="0"/>
          </a:p>
        </p:txBody>
      </p:sp>
      <p:pic>
        <p:nvPicPr>
          <p:cNvPr id="5" name="Content Placeholder 4"/>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911710" y="1166019"/>
            <a:ext cx="6034617" cy="4525963"/>
          </a:xfrm>
          <a:prstGeom prst="rect">
            <a:avLst/>
          </a:prstGeom>
        </p:spPr>
      </p:pic>
    </p:spTree>
    <p:extLst>
      <p:ext uri="{BB962C8B-B14F-4D97-AF65-F5344CB8AC3E}">
        <p14:creationId xmlns:p14="http://schemas.microsoft.com/office/powerpoint/2010/main" val="1646337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and Blood Product Administration	</a:t>
            </a:r>
            <a:endParaRPr lang="en-US" dirty="0"/>
          </a:p>
        </p:txBody>
      </p:sp>
      <p:sp>
        <p:nvSpPr>
          <p:cNvPr id="5" name="Content Placeholder 2"/>
          <p:cNvSpPr>
            <a:spLocks noGrp="1"/>
          </p:cNvSpPr>
          <p:nvPr>
            <p:ph idx="1"/>
          </p:nvPr>
        </p:nvSpPr>
        <p:spPr>
          <a:xfrm>
            <a:off x="437535" y="1270000"/>
            <a:ext cx="9076265" cy="523667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t>Use infusion pump</a:t>
            </a:r>
          </a:p>
          <a:p>
            <a:pPr lvl="1">
              <a:buFont typeface="Arial" panose="020B0604020202020204" pitchFamily="34" charset="0"/>
              <a:buChar char="•"/>
            </a:pPr>
            <a:r>
              <a:rPr lang="en-US" sz="2400" dirty="0"/>
              <a:t>Run at 50 mL/hour for first 15 minutes- Patient to be observed during this time period for reaction</a:t>
            </a:r>
          </a:p>
          <a:p>
            <a:pPr lvl="1">
              <a:buFont typeface="Arial" panose="020B0604020202020204" pitchFamily="34" charset="0"/>
              <a:buChar char="•"/>
            </a:pPr>
            <a:r>
              <a:rPr lang="en-US" sz="2400" dirty="0"/>
              <a:t>If no reaction rate can be increased to the rate ordered</a:t>
            </a:r>
          </a:p>
          <a:p>
            <a:pPr lvl="1">
              <a:buFont typeface="Arial" panose="020B0604020202020204" pitchFamily="34" charset="0"/>
              <a:buChar char="•"/>
            </a:pPr>
            <a:r>
              <a:rPr lang="en-US" sz="2400" dirty="0"/>
              <a:t>Each unit must be fully infused within 4 hours or </a:t>
            </a:r>
            <a:r>
              <a:rPr lang="en-US" sz="2400" dirty="0" smtClean="0"/>
              <a:t>less</a:t>
            </a:r>
            <a:r>
              <a:rPr lang="en-US" sz="1200" dirty="0"/>
              <a:t/>
            </a:r>
            <a:br>
              <a:rPr lang="en-US" sz="1200" dirty="0"/>
            </a:br>
            <a:endParaRPr lang="en-US" sz="2400" dirty="0"/>
          </a:p>
          <a:p>
            <a:r>
              <a:rPr lang="en-US" sz="2400" dirty="0"/>
              <a:t>Vital signs are reassessed after first 15 minutes and then hourly until completed, </a:t>
            </a:r>
            <a:r>
              <a:rPr lang="en-US" sz="2400" dirty="0" smtClean="0"/>
              <a:t>upon completion </a:t>
            </a:r>
            <a:r>
              <a:rPr lang="en-US" sz="2400" dirty="0"/>
              <a:t>of the unit and another set 4 hours following </a:t>
            </a:r>
            <a:r>
              <a:rPr lang="en-US" sz="2400" dirty="0" smtClean="0"/>
              <a:t>completion</a:t>
            </a:r>
            <a:r>
              <a:rPr lang="en-US" sz="1200" dirty="0"/>
              <a:t/>
            </a:r>
            <a:br>
              <a:rPr lang="en-US" sz="1200" dirty="0"/>
            </a:br>
            <a:endParaRPr lang="en-US" sz="2400" dirty="0"/>
          </a:p>
          <a:p>
            <a:r>
              <a:rPr lang="en-US" sz="2400" b="1" dirty="0"/>
              <a:t>Infusion set must be changed:</a:t>
            </a:r>
          </a:p>
          <a:p>
            <a:pPr lvl="1">
              <a:buFont typeface="Arial" panose="020B0604020202020204" pitchFamily="34" charset="0"/>
              <a:buChar char="•"/>
            </a:pPr>
            <a:r>
              <a:rPr lang="en-US" sz="2400" dirty="0"/>
              <a:t>A</a:t>
            </a:r>
            <a:r>
              <a:rPr lang="en-US" sz="2400" dirty="0" smtClean="0"/>
              <a:t>fter </a:t>
            </a:r>
            <a:r>
              <a:rPr lang="en-US" sz="2400" dirty="0"/>
              <a:t>the infusion of 2 consecutive units of the same blood product</a:t>
            </a:r>
          </a:p>
          <a:p>
            <a:pPr lvl="1">
              <a:buFont typeface="Arial" panose="020B0604020202020204" pitchFamily="34" charset="0"/>
              <a:buChar char="•"/>
            </a:pPr>
            <a:r>
              <a:rPr lang="en-US" sz="2400" dirty="0"/>
              <a:t>If there is more than 30 minutes lag between consecutive units</a:t>
            </a:r>
          </a:p>
          <a:p>
            <a:pPr lvl="1">
              <a:buFont typeface="Arial" panose="020B0604020202020204" pitchFamily="34" charset="0"/>
              <a:buChar char="•"/>
            </a:pPr>
            <a:r>
              <a:rPr lang="en-US" sz="2400" dirty="0"/>
              <a:t>Between administration of different blood products</a:t>
            </a:r>
          </a:p>
          <a:p>
            <a:endParaRPr lang="en-US" dirty="0"/>
          </a:p>
        </p:txBody>
      </p:sp>
    </p:spTree>
    <p:extLst>
      <p:ext uri="{BB962C8B-B14F-4D97-AF65-F5344CB8AC3E}">
        <p14:creationId xmlns:p14="http://schemas.microsoft.com/office/powerpoint/2010/main" val="1818673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3655" y="501447"/>
            <a:ext cx="10545647" cy="5855496"/>
          </a:xfrm>
          <a:prstGeom prst="rect">
            <a:avLst/>
          </a:prstGeom>
        </p:spPr>
      </p:pic>
    </p:spTree>
    <p:extLst>
      <p:ext uri="{BB962C8B-B14F-4D97-AF65-F5344CB8AC3E}">
        <p14:creationId xmlns:p14="http://schemas.microsoft.com/office/powerpoint/2010/main" val="2567677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4174" y="881495"/>
            <a:ext cx="9289040" cy="5233992"/>
          </a:xfrm>
          <a:prstGeom prst="rect">
            <a:avLst/>
          </a:prstGeom>
        </p:spPr>
      </p:pic>
    </p:spTree>
    <p:extLst>
      <p:ext uri="{BB962C8B-B14F-4D97-AF65-F5344CB8AC3E}">
        <p14:creationId xmlns:p14="http://schemas.microsoft.com/office/powerpoint/2010/main" val="1071054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78947" y="284883"/>
            <a:ext cx="5801765" cy="6498797"/>
          </a:xfrm>
          <a:prstGeom prst="rect">
            <a:avLst/>
          </a:prstGeom>
        </p:spPr>
      </p:pic>
    </p:spTree>
    <p:extLst>
      <p:ext uri="{BB962C8B-B14F-4D97-AF65-F5344CB8AC3E}">
        <p14:creationId xmlns:p14="http://schemas.microsoft.com/office/powerpoint/2010/main" val="3382899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3233" y="319346"/>
            <a:ext cx="5624600" cy="6486765"/>
          </a:xfrm>
          <a:prstGeom prst="rect">
            <a:avLst/>
          </a:prstGeom>
        </p:spPr>
      </p:pic>
    </p:spTree>
    <p:extLst>
      <p:ext uri="{BB962C8B-B14F-4D97-AF65-F5344CB8AC3E}">
        <p14:creationId xmlns:p14="http://schemas.microsoft.com/office/powerpoint/2010/main" val="417005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3356" y="312505"/>
            <a:ext cx="8312208" cy="6124012"/>
          </a:xfrm>
          <a:prstGeom prst="rect">
            <a:avLst/>
          </a:prstGeom>
        </p:spPr>
      </p:pic>
    </p:spTree>
    <p:extLst>
      <p:ext uri="{BB962C8B-B14F-4D97-AF65-F5344CB8AC3E}">
        <p14:creationId xmlns:p14="http://schemas.microsoft.com/office/powerpoint/2010/main" val="2525541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Events in Transfusion</a:t>
            </a:r>
            <a:endParaRPr lang="en-US" dirty="0"/>
          </a:p>
        </p:txBody>
      </p:sp>
      <p:pic>
        <p:nvPicPr>
          <p:cNvPr id="4" name="Picture 3"/>
          <p:cNvPicPr>
            <a:picLocks noChangeAspect="1"/>
          </p:cNvPicPr>
          <p:nvPr/>
        </p:nvPicPr>
        <p:blipFill>
          <a:blip r:embed="rId2"/>
          <a:stretch>
            <a:fillRect/>
          </a:stretch>
        </p:blipFill>
        <p:spPr>
          <a:xfrm>
            <a:off x="424283" y="1486298"/>
            <a:ext cx="8600447" cy="4100486"/>
          </a:xfrm>
          <a:prstGeom prst="rect">
            <a:avLst/>
          </a:prstGeom>
        </p:spPr>
      </p:pic>
    </p:spTree>
    <p:extLst>
      <p:ext uri="{BB962C8B-B14F-4D97-AF65-F5344CB8AC3E}">
        <p14:creationId xmlns:p14="http://schemas.microsoft.com/office/powerpoint/2010/main" val="241470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 is a Process</a:t>
            </a:r>
            <a:endParaRPr lang="en-US" dirty="0"/>
          </a:p>
        </p:txBody>
      </p:sp>
      <p:sp>
        <p:nvSpPr>
          <p:cNvPr id="3" name="Content Placeholder 2"/>
          <p:cNvSpPr>
            <a:spLocks noGrp="1"/>
          </p:cNvSpPr>
          <p:nvPr>
            <p:ph idx="1"/>
          </p:nvPr>
        </p:nvSpPr>
        <p:spPr/>
        <p:txBody>
          <a:bodyPr/>
          <a:lstStyle/>
          <a:p>
            <a:pPr marL="0" indent="0">
              <a:buNone/>
            </a:pPr>
            <a:r>
              <a:rPr lang="en-US" b="1" dirty="0" smtClean="0"/>
              <a:t>A consent to treatment is informed if the patient receives the following information before giving consent:</a:t>
            </a:r>
          </a:p>
          <a:p>
            <a:pPr lvl="1">
              <a:buFont typeface="+mj-lt"/>
              <a:buAutoNum type="arabicPeriod"/>
            </a:pPr>
            <a:r>
              <a:rPr lang="en-US" b="1" dirty="0" smtClean="0"/>
              <a:t>Nature of the treatment (transfusion)</a:t>
            </a:r>
          </a:p>
          <a:p>
            <a:pPr lvl="1">
              <a:buFont typeface="+mj-lt"/>
              <a:buAutoNum type="arabicPeriod"/>
            </a:pPr>
            <a:r>
              <a:rPr lang="en-US" b="1" dirty="0" smtClean="0"/>
              <a:t>Expected material benefits of the treatment</a:t>
            </a:r>
          </a:p>
          <a:p>
            <a:pPr lvl="1">
              <a:buFont typeface="+mj-lt"/>
              <a:buAutoNum type="arabicPeriod"/>
            </a:pPr>
            <a:r>
              <a:rPr lang="en-US" b="1" dirty="0" smtClean="0"/>
              <a:t>Material risks of the treatment</a:t>
            </a:r>
          </a:p>
          <a:p>
            <a:pPr lvl="1">
              <a:buFont typeface="+mj-lt"/>
              <a:buAutoNum type="arabicPeriod"/>
            </a:pPr>
            <a:r>
              <a:rPr lang="en-US" b="1" dirty="0" smtClean="0"/>
              <a:t>Material side effects of the treatment</a:t>
            </a:r>
          </a:p>
          <a:p>
            <a:pPr lvl="1">
              <a:buFont typeface="+mj-lt"/>
              <a:buAutoNum type="arabicPeriod"/>
            </a:pPr>
            <a:r>
              <a:rPr lang="en-US" b="1" dirty="0" smtClean="0"/>
              <a:t>Alternative courses of action</a:t>
            </a:r>
          </a:p>
          <a:p>
            <a:pPr lvl="1">
              <a:buFont typeface="+mj-lt"/>
              <a:buAutoNum type="arabicPeriod"/>
            </a:pPr>
            <a:r>
              <a:rPr lang="en-US" b="1" dirty="0" smtClean="0"/>
              <a:t>Possible consequences of not having the treatment</a:t>
            </a:r>
            <a:endParaRPr lang="en-US" b="1" dirty="0"/>
          </a:p>
        </p:txBody>
      </p:sp>
    </p:spTree>
    <p:extLst>
      <p:ext uri="{BB962C8B-B14F-4D97-AF65-F5344CB8AC3E}">
        <p14:creationId xmlns:p14="http://schemas.microsoft.com/office/powerpoint/2010/main" val="117877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Events in Transfusion</a:t>
            </a:r>
            <a:endParaRPr lang="en-US" dirty="0"/>
          </a:p>
        </p:txBody>
      </p:sp>
      <p:pic>
        <p:nvPicPr>
          <p:cNvPr id="3" name="Picture 2"/>
          <p:cNvPicPr>
            <a:picLocks noChangeAspect="1"/>
          </p:cNvPicPr>
          <p:nvPr/>
        </p:nvPicPr>
        <p:blipFill>
          <a:blip r:embed="rId2"/>
          <a:stretch>
            <a:fillRect/>
          </a:stretch>
        </p:blipFill>
        <p:spPr>
          <a:xfrm>
            <a:off x="534706" y="2025373"/>
            <a:ext cx="8309418" cy="3779078"/>
          </a:xfrm>
          <a:prstGeom prst="rect">
            <a:avLst/>
          </a:prstGeom>
        </p:spPr>
      </p:pic>
    </p:spTree>
    <p:extLst>
      <p:ext uri="{BB962C8B-B14F-4D97-AF65-F5344CB8AC3E}">
        <p14:creationId xmlns:p14="http://schemas.microsoft.com/office/powerpoint/2010/main" val="1805376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672" y="273537"/>
            <a:ext cx="8596668" cy="1320800"/>
          </a:xfrm>
        </p:spPr>
        <p:txBody>
          <a:bodyPr/>
          <a:lstStyle/>
          <a:p>
            <a:r>
              <a:rPr lang="en-US" dirty="0" smtClean="0"/>
              <a:t>Risk of Events in Transfusion</a:t>
            </a:r>
            <a:endParaRPr lang="en-US" dirty="0"/>
          </a:p>
        </p:txBody>
      </p:sp>
      <p:pic>
        <p:nvPicPr>
          <p:cNvPr id="4" name="Picture 3"/>
          <p:cNvPicPr>
            <a:picLocks noChangeAspect="1"/>
          </p:cNvPicPr>
          <p:nvPr/>
        </p:nvPicPr>
        <p:blipFill rotWithShape="1">
          <a:blip r:embed="rId2"/>
          <a:srcRect t="2807" r="1065"/>
          <a:stretch/>
        </p:blipFill>
        <p:spPr>
          <a:xfrm>
            <a:off x="747672" y="2300015"/>
            <a:ext cx="7944008" cy="3235873"/>
          </a:xfrm>
          <a:prstGeom prst="rect">
            <a:avLst/>
          </a:prstGeom>
        </p:spPr>
      </p:pic>
    </p:spTree>
    <p:extLst>
      <p:ext uri="{BB962C8B-B14F-4D97-AF65-F5344CB8AC3E}">
        <p14:creationId xmlns:p14="http://schemas.microsoft.com/office/powerpoint/2010/main" val="1627494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Transfusion Reactions</a:t>
            </a:r>
            <a:endParaRPr lang="en-US" dirty="0"/>
          </a:p>
        </p:txBody>
      </p:sp>
      <p:sp>
        <p:nvSpPr>
          <p:cNvPr id="3" name="Content Placeholder 2"/>
          <p:cNvSpPr>
            <a:spLocks noGrp="1"/>
          </p:cNvSpPr>
          <p:nvPr>
            <p:ph idx="1"/>
          </p:nvPr>
        </p:nvSpPr>
        <p:spPr/>
        <p:txBody>
          <a:bodyPr/>
          <a:lstStyle/>
          <a:p>
            <a:r>
              <a:rPr lang="en-US" dirty="0" smtClean="0"/>
              <a:t>All transfusion reactions (mild to life threatening) and transfusion related errors must be reported to the hospital transfusion service (Blood bank)</a:t>
            </a:r>
          </a:p>
          <a:p>
            <a:r>
              <a:rPr lang="en-US" dirty="0" smtClean="0"/>
              <a:t>The purpose of reporting transfusion reactions to the Blood Bank is to prevent further reactions from occurring by:</a:t>
            </a:r>
          </a:p>
          <a:p>
            <a:pPr lvl="2"/>
            <a:r>
              <a:rPr lang="en-US" dirty="0" smtClean="0"/>
              <a:t>Removing companion components (from the same donor) from the blood supply (TRALI or bacterial contamination)</a:t>
            </a:r>
          </a:p>
          <a:p>
            <a:pPr lvl="2"/>
            <a:r>
              <a:rPr lang="en-US" dirty="0" smtClean="0"/>
              <a:t>Tracking to identify processes that may mitigate and prevent future transfusion reactions (TACO, acute hemolytic reactions)</a:t>
            </a:r>
          </a:p>
          <a:p>
            <a:r>
              <a:rPr lang="en-US" dirty="0" smtClean="0"/>
              <a:t>The Blood Bank will investigate, assess, and report reactions to the TTISS (Transfusion Transmitted Injuries Surveillance System) at the Public Health Agency of Canada and Health Canada, as required. </a:t>
            </a:r>
          </a:p>
        </p:txBody>
      </p:sp>
    </p:spTree>
    <p:extLst>
      <p:ext uri="{BB962C8B-B14F-4D97-AF65-F5344CB8AC3E}">
        <p14:creationId xmlns:p14="http://schemas.microsoft.com/office/powerpoint/2010/main" val="1994466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Transfusion Reaction: Bacterial Sepsis</a:t>
            </a:r>
            <a:endParaRPr lang="en-US" dirty="0"/>
          </a:p>
        </p:txBody>
      </p:sp>
      <p:pic>
        <p:nvPicPr>
          <p:cNvPr id="6" name="Picture 5"/>
          <p:cNvPicPr>
            <a:picLocks noChangeAspect="1"/>
          </p:cNvPicPr>
          <p:nvPr/>
        </p:nvPicPr>
        <p:blipFill>
          <a:blip r:embed="rId2"/>
          <a:stretch>
            <a:fillRect/>
          </a:stretch>
        </p:blipFill>
        <p:spPr>
          <a:xfrm>
            <a:off x="0" y="1930400"/>
            <a:ext cx="9720469" cy="3669000"/>
          </a:xfrm>
          <a:prstGeom prst="rect">
            <a:avLst/>
          </a:prstGeom>
        </p:spPr>
      </p:pic>
    </p:spTree>
    <p:extLst>
      <p:ext uri="{BB962C8B-B14F-4D97-AF65-F5344CB8AC3E}">
        <p14:creationId xmlns:p14="http://schemas.microsoft.com/office/powerpoint/2010/main" val="2947890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60" y="304800"/>
            <a:ext cx="9335278" cy="1320800"/>
          </a:xfrm>
        </p:spPr>
        <p:txBody>
          <a:bodyPr/>
          <a:lstStyle/>
          <a:p>
            <a:pPr algn="ctr"/>
            <a:r>
              <a:rPr lang="en-US" dirty="0" smtClean="0"/>
              <a:t>Transfusion Reaction: Acute Hemolytic Transfusion Reaction </a:t>
            </a:r>
            <a:endParaRPr lang="en-US" dirty="0"/>
          </a:p>
        </p:txBody>
      </p:sp>
      <p:pic>
        <p:nvPicPr>
          <p:cNvPr id="6" name="Picture 5"/>
          <p:cNvPicPr>
            <a:picLocks noChangeAspect="1"/>
          </p:cNvPicPr>
          <p:nvPr/>
        </p:nvPicPr>
        <p:blipFill>
          <a:blip r:embed="rId2"/>
          <a:stretch>
            <a:fillRect/>
          </a:stretch>
        </p:blipFill>
        <p:spPr>
          <a:xfrm>
            <a:off x="0" y="1846572"/>
            <a:ext cx="10157791" cy="3847909"/>
          </a:xfrm>
          <a:prstGeom prst="rect">
            <a:avLst/>
          </a:prstGeom>
        </p:spPr>
      </p:pic>
    </p:spTree>
    <p:extLst>
      <p:ext uri="{BB962C8B-B14F-4D97-AF65-F5344CB8AC3E}">
        <p14:creationId xmlns:p14="http://schemas.microsoft.com/office/powerpoint/2010/main" val="1087374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60" y="304800"/>
            <a:ext cx="9335278" cy="1320800"/>
          </a:xfrm>
        </p:spPr>
        <p:txBody>
          <a:bodyPr/>
          <a:lstStyle/>
          <a:p>
            <a:pPr algn="ctr"/>
            <a:r>
              <a:rPr lang="en-US" dirty="0" smtClean="0"/>
              <a:t>Transfusion Reaction: Acute Hemolytic Transfusion Reaction </a:t>
            </a:r>
            <a:endParaRPr lang="en-US" dirty="0"/>
          </a:p>
        </p:txBody>
      </p:sp>
      <p:pic>
        <p:nvPicPr>
          <p:cNvPr id="4" name="Picture 3"/>
          <p:cNvPicPr>
            <a:picLocks noChangeAspect="1"/>
          </p:cNvPicPr>
          <p:nvPr/>
        </p:nvPicPr>
        <p:blipFill>
          <a:blip r:embed="rId2"/>
          <a:stretch>
            <a:fillRect/>
          </a:stretch>
        </p:blipFill>
        <p:spPr>
          <a:xfrm>
            <a:off x="0" y="2113615"/>
            <a:ext cx="9412357" cy="3619509"/>
          </a:xfrm>
          <a:prstGeom prst="rect">
            <a:avLst/>
          </a:prstGeom>
        </p:spPr>
      </p:pic>
    </p:spTree>
    <p:extLst>
      <p:ext uri="{BB962C8B-B14F-4D97-AF65-F5344CB8AC3E}">
        <p14:creationId xmlns:p14="http://schemas.microsoft.com/office/powerpoint/2010/main" val="2325480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DYSPNEA: TRALI, TACO, ANAPHYLAXIS</a:t>
            </a:r>
            <a:endParaRPr lang="en-US" dirty="0"/>
          </a:p>
        </p:txBody>
      </p:sp>
      <p:sp>
        <p:nvSpPr>
          <p:cNvPr id="3" name="Content Placeholder 2"/>
          <p:cNvSpPr>
            <a:spLocks noGrp="1"/>
          </p:cNvSpPr>
          <p:nvPr>
            <p:ph idx="1"/>
          </p:nvPr>
        </p:nvSpPr>
        <p:spPr/>
        <p:txBody>
          <a:bodyPr/>
          <a:lstStyle/>
          <a:p>
            <a:pPr marL="0" indent="0">
              <a:buNone/>
            </a:pPr>
            <a:r>
              <a:rPr lang="en-US" dirty="0" smtClean="0"/>
              <a:t>Transfusion related acute lung injury </a:t>
            </a:r>
            <a:r>
              <a:rPr lang="en-US" b="1" dirty="0" smtClean="0"/>
              <a:t>(TRALI):</a:t>
            </a:r>
          </a:p>
          <a:p>
            <a:pPr lvl="1"/>
            <a:r>
              <a:rPr lang="en-US" dirty="0" smtClean="0"/>
              <a:t>Acute respiratory distress with hypoxia and bilateral chest X-Ray infiltrates</a:t>
            </a:r>
          </a:p>
          <a:p>
            <a:pPr lvl="1"/>
            <a:r>
              <a:rPr lang="en-US" dirty="0" smtClean="0"/>
              <a:t>Dyspnea and hypoxia, pulmonary capillary wedge NOT elevated</a:t>
            </a:r>
          </a:p>
          <a:p>
            <a:pPr lvl="1"/>
            <a:r>
              <a:rPr lang="en-US" dirty="0" smtClean="0"/>
              <a:t>May be indistinguishable from acute respiratory distress syndrome</a:t>
            </a:r>
          </a:p>
          <a:p>
            <a:pPr lvl="1"/>
            <a:r>
              <a:rPr lang="en-US" dirty="0" smtClean="0"/>
              <a:t>Usually occurs with RBC, PLT, and FP transfusion</a:t>
            </a:r>
          </a:p>
          <a:p>
            <a:pPr marL="457200" lvl="1" indent="0">
              <a:buNone/>
            </a:pPr>
            <a:endParaRPr lang="en-US" dirty="0" smtClean="0"/>
          </a:p>
          <a:p>
            <a:pPr marL="400050">
              <a:buFont typeface="+mj-lt"/>
              <a:buAutoNum type="arabicPeriod"/>
            </a:pPr>
            <a:r>
              <a:rPr lang="en-US" dirty="0" smtClean="0"/>
              <a:t>Stop transfusion as soon as reaction is identified</a:t>
            </a:r>
          </a:p>
          <a:p>
            <a:pPr marL="400050">
              <a:buFont typeface="+mj-lt"/>
              <a:buAutoNum type="arabicPeriod"/>
            </a:pPr>
            <a:r>
              <a:rPr lang="en-US" dirty="0" smtClean="0"/>
              <a:t>Supportive care</a:t>
            </a:r>
          </a:p>
          <a:p>
            <a:pPr marL="400050">
              <a:buFont typeface="+mj-lt"/>
              <a:buAutoNum type="arabicPeriod"/>
            </a:pPr>
            <a:r>
              <a:rPr lang="en-US" dirty="0" smtClean="0"/>
              <a:t>Mechanical ventilation required in 75% of cases</a:t>
            </a:r>
            <a:endParaRPr lang="en-US" dirty="0"/>
          </a:p>
          <a:p>
            <a:pPr marL="457200" lvl="1" indent="0">
              <a:buNone/>
            </a:pPr>
            <a:endParaRPr lang="en-US" dirty="0" smtClean="0"/>
          </a:p>
        </p:txBody>
      </p:sp>
    </p:spTree>
    <p:extLst>
      <p:ext uri="{BB962C8B-B14F-4D97-AF65-F5344CB8AC3E}">
        <p14:creationId xmlns:p14="http://schemas.microsoft.com/office/powerpoint/2010/main" val="1224463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030" y="102704"/>
            <a:ext cx="8596668" cy="1320800"/>
          </a:xfrm>
        </p:spPr>
        <p:txBody>
          <a:bodyPr/>
          <a:lstStyle/>
          <a:p>
            <a:r>
              <a:rPr lang="en-US" dirty="0" smtClean="0"/>
              <a:t>DYSPNEA: TRALI, TACO, ANAPHYLAXIS</a:t>
            </a:r>
            <a:endParaRPr lang="en-US" dirty="0"/>
          </a:p>
        </p:txBody>
      </p:sp>
      <p:sp>
        <p:nvSpPr>
          <p:cNvPr id="3" name="Content Placeholder 2"/>
          <p:cNvSpPr>
            <a:spLocks noGrp="1"/>
          </p:cNvSpPr>
          <p:nvPr>
            <p:ph idx="1"/>
          </p:nvPr>
        </p:nvSpPr>
        <p:spPr>
          <a:xfrm>
            <a:off x="240013" y="987771"/>
            <a:ext cx="8596668" cy="3880773"/>
          </a:xfrm>
        </p:spPr>
        <p:txBody>
          <a:bodyPr/>
          <a:lstStyle/>
          <a:p>
            <a:pPr marL="0" indent="0">
              <a:buNone/>
            </a:pPr>
            <a:r>
              <a:rPr lang="en-US" dirty="0" smtClean="0"/>
              <a:t>Transfusion Associated Circulatory Overload (</a:t>
            </a:r>
            <a:r>
              <a:rPr lang="en-US" b="1" dirty="0" smtClean="0"/>
              <a:t>TACO):</a:t>
            </a:r>
          </a:p>
          <a:p>
            <a:pPr lvl="1"/>
            <a:r>
              <a:rPr lang="en-US" dirty="0" smtClean="0"/>
              <a:t>Impaired cardiac function, and/or:</a:t>
            </a:r>
          </a:p>
          <a:p>
            <a:pPr lvl="1"/>
            <a:r>
              <a:rPr lang="en-US" dirty="0" smtClean="0"/>
              <a:t>Excessively rapid rate of transfusion</a:t>
            </a:r>
          </a:p>
          <a:p>
            <a:pPr lvl="1"/>
            <a:r>
              <a:rPr lang="en-US" dirty="0" smtClean="0"/>
              <a:t>Dyspnea, orthopnea, elevated jugular venous pressure (JVP), tachycardia, hypertension</a:t>
            </a:r>
          </a:p>
          <a:p>
            <a:pPr marL="457200" lvl="1"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63616922"/>
              </p:ext>
            </p:extLst>
          </p:nvPr>
        </p:nvGraphicFramePr>
        <p:xfrm>
          <a:off x="474347" y="2836701"/>
          <a:ext cx="8128000" cy="3479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72478374"/>
                    </a:ext>
                  </a:extLst>
                </a:gridCol>
                <a:gridCol w="4064000">
                  <a:extLst>
                    <a:ext uri="{9D8B030D-6E8A-4147-A177-3AD203B41FA5}">
                      <a16:colId xmlns:a16="http://schemas.microsoft.com/office/drawing/2014/main" val="363058473"/>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Prevention:</a:t>
                      </a:r>
                    </a:p>
                  </a:txBody>
                  <a:tcPr/>
                </a:tc>
                <a:tc>
                  <a:txBody>
                    <a:bodyPr/>
                    <a:lstStyle/>
                    <a:p>
                      <a:pPr algn="ctr"/>
                      <a:r>
                        <a:rPr lang="en-US" dirty="0" smtClean="0"/>
                        <a:t>Management:</a:t>
                      </a:r>
                      <a:endParaRPr lang="en-US" dirty="0"/>
                    </a:p>
                  </a:txBody>
                  <a:tcPr/>
                </a:tc>
                <a:extLst>
                  <a:ext uri="{0D108BD9-81ED-4DB2-BD59-A6C34878D82A}">
                    <a16:rowId xmlns:a16="http://schemas.microsoft.com/office/drawing/2014/main" val="2625180787"/>
                  </a:ext>
                </a:extLst>
              </a:tr>
              <a:tr h="370840">
                <a:tc>
                  <a:txBody>
                    <a:bodyPr/>
                    <a:lstStyle/>
                    <a:p>
                      <a:pPr marL="742950" indent="-342900">
                        <a:buFont typeface="+mj-lt"/>
                        <a:buAutoNum type="arabicPeriod"/>
                      </a:pPr>
                      <a:r>
                        <a:rPr lang="en-US" baseline="0" dirty="0" smtClean="0"/>
                        <a:t>Pre-transfusion assessment to identify patients at risk of fluid overload</a:t>
                      </a:r>
                    </a:p>
                    <a:p>
                      <a:pPr marL="742950" indent="-342900">
                        <a:buFont typeface="+mj-lt"/>
                        <a:buAutoNum type="arabicPeriod"/>
                      </a:pPr>
                      <a:r>
                        <a:rPr lang="en-US" baseline="0" dirty="0" smtClean="0"/>
                        <a:t>Avoid transfusing more than one unit at a time</a:t>
                      </a:r>
                    </a:p>
                    <a:p>
                      <a:pPr marL="742950" indent="-342900">
                        <a:buFont typeface="+mj-lt"/>
                        <a:buAutoNum type="arabicPeriod"/>
                      </a:pPr>
                      <a:r>
                        <a:rPr lang="en-US" baseline="0" dirty="0" smtClean="0"/>
                        <a:t>Transfuse over longer periods (e.g., 3.5hours per unit of RBC)</a:t>
                      </a:r>
                    </a:p>
                    <a:p>
                      <a:pPr marL="742950" indent="-342900">
                        <a:buFont typeface="+mj-lt"/>
                        <a:buAutoNum type="arabicPeriod"/>
                      </a:pPr>
                      <a:r>
                        <a:rPr lang="en-US" baseline="0" dirty="0" smtClean="0"/>
                        <a:t>Pre-emptive diuretics before the transfusion</a:t>
                      </a:r>
                    </a:p>
                    <a:p>
                      <a:pPr marL="742950" indent="-342900">
                        <a:buFont typeface="+mj-lt"/>
                        <a:buAutoNum type="arabicPeriod"/>
                      </a:pPr>
                      <a:endParaRPr lang="en-US" dirty="0"/>
                    </a:p>
                  </a:txBody>
                  <a:tcPr/>
                </a:tc>
                <a:tc>
                  <a:txBody>
                    <a:bodyPr/>
                    <a:lstStyle/>
                    <a:p>
                      <a:pPr marL="342900" indent="-342900">
                        <a:buFont typeface="+mj-lt"/>
                        <a:buAutoNum type="arabicPeriod"/>
                      </a:pPr>
                      <a:r>
                        <a:rPr lang="en-US" dirty="0" smtClean="0"/>
                        <a:t>Interrupt the transfusion</a:t>
                      </a:r>
                    </a:p>
                    <a:p>
                      <a:pPr marL="342900" indent="-342900">
                        <a:buFont typeface="+mj-lt"/>
                        <a:buAutoNum type="arabicPeriod"/>
                      </a:pPr>
                      <a:r>
                        <a:rPr lang="en-US" dirty="0" smtClean="0"/>
                        <a:t>Administer oxygen and diuretics as needed</a:t>
                      </a:r>
                    </a:p>
                    <a:p>
                      <a:pPr marL="342900" indent="-342900">
                        <a:buFont typeface="+mj-lt"/>
                        <a:buAutoNum type="arabicPeriod"/>
                      </a:pPr>
                      <a:r>
                        <a:rPr lang="en-US" dirty="0" smtClean="0"/>
                        <a:t>Chest X-RAY</a:t>
                      </a:r>
                    </a:p>
                    <a:p>
                      <a:pPr marL="342900" indent="-342900">
                        <a:buFont typeface="+mj-lt"/>
                        <a:buAutoNum type="arabicPeriod"/>
                      </a:pPr>
                      <a:r>
                        <a:rPr lang="en-US" dirty="0" smtClean="0"/>
                        <a:t>Restart the transfusion at</a:t>
                      </a:r>
                      <a:r>
                        <a:rPr lang="en-US" baseline="0" dirty="0" smtClean="0"/>
                        <a:t> a reduced rate if clinical status permits</a:t>
                      </a:r>
                      <a:endParaRPr lang="en-US" dirty="0"/>
                    </a:p>
                  </a:txBody>
                  <a:tcPr/>
                </a:tc>
                <a:extLst>
                  <a:ext uri="{0D108BD9-81ED-4DB2-BD59-A6C34878D82A}">
                    <a16:rowId xmlns:a16="http://schemas.microsoft.com/office/drawing/2014/main" val="3442673312"/>
                  </a:ext>
                </a:extLst>
              </a:tr>
            </a:tbl>
          </a:graphicData>
        </a:graphic>
      </p:graphicFrame>
    </p:spTree>
    <p:extLst>
      <p:ext uri="{BB962C8B-B14F-4D97-AF65-F5344CB8AC3E}">
        <p14:creationId xmlns:p14="http://schemas.microsoft.com/office/powerpoint/2010/main" val="908986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030" y="102704"/>
            <a:ext cx="8596668" cy="1320800"/>
          </a:xfrm>
        </p:spPr>
        <p:txBody>
          <a:bodyPr/>
          <a:lstStyle/>
          <a:p>
            <a:r>
              <a:rPr lang="en-US" dirty="0" smtClean="0"/>
              <a:t>DYSPNEA: TRALI, TACO, ANAPHYLAXIS</a:t>
            </a:r>
            <a:endParaRPr lang="en-US" dirty="0"/>
          </a:p>
        </p:txBody>
      </p:sp>
      <p:sp>
        <p:nvSpPr>
          <p:cNvPr id="3" name="Content Placeholder 2"/>
          <p:cNvSpPr>
            <a:spLocks noGrp="1"/>
          </p:cNvSpPr>
          <p:nvPr>
            <p:ph idx="1"/>
          </p:nvPr>
        </p:nvSpPr>
        <p:spPr>
          <a:xfrm>
            <a:off x="240013" y="987771"/>
            <a:ext cx="8596668" cy="3880773"/>
          </a:xfrm>
        </p:spPr>
        <p:txBody>
          <a:bodyPr/>
          <a:lstStyle/>
          <a:p>
            <a:pPr marL="0" indent="0">
              <a:buNone/>
            </a:pPr>
            <a:r>
              <a:rPr lang="en-US" dirty="0" smtClean="0"/>
              <a:t>Anaphylaxis (Severe Allergic Reactions):</a:t>
            </a:r>
            <a:endParaRPr lang="en-US" dirty="0"/>
          </a:p>
          <a:p>
            <a:pPr lvl="1"/>
            <a:r>
              <a:rPr lang="en-US" dirty="0" smtClean="0"/>
              <a:t>Reactions usually begin with 1-45 minutes of starting transfusion</a:t>
            </a:r>
          </a:p>
          <a:p>
            <a:pPr lvl="1"/>
            <a:r>
              <a:rPr lang="en-US" dirty="0" smtClean="0"/>
              <a:t>Cutaneous reactions (urticarial, flushing) are present in most severe allergic reactions</a:t>
            </a:r>
          </a:p>
          <a:p>
            <a:pPr lvl="1"/>
            <a:r>
              <a:rPr lang="en-US" dirty="0" smtClean="0"/>
              <a:t>Airway obstruction with dyspnea, chest pain, chest pain, wheezing, and stridor</a:t>
            </a:r>
          </a:p>
          <a:p>
            <a:pPr lvl="1"/>
            <a:r>
              <a:rPr lang="en-US" dirty="0" smtClean="0"/>
              <a:t>Acute anxiety and feeling of “impending doom”</a:t>
            </a:r>
          </a:p>
        </p:txBody>
      </p:sp>
      <p:graphicFrame>
        <p:nvGraphicFramePr>
          <p:cNvPr id="4" name="Table 3"/>
          <p:cNvGraphicFramePr>
            <a:graphicFrameLocks noGrp="1"/>
          </p:cNvGraphicFramePr>
          <p:nvPr>
            <p:extLst>
              <p:ext uri="{D42A27DB-BD31-4B8C-83A1-F6EECF244321}">
                <p14:modId xmlns:p14="http://schemas.microsoft.com/office/powerpoint/2010/main" val="1664927111"/>
              </p:ext>
            </p:extLst>
          </p:nvPr>
        </p:nvGraphicFramePr>
        <p:xfrm>
          <a:off x="553859" y="3378200"/>
          <a:ext cx="8560323" cy="2382520"/>
        </p:xfrm>
        <a:graphic>
          <a:graphicData uri="http://schemas.openxmlformats.org/drawingml/2006/table">
            <a:tbl>
              <a:tblPr firstRow="1" bandRow="1">
                <a:tableStyleId>{5C22544A-7EE6-4342-B048-85BDC9FD1C3A}</a:tableStyleId>
              </a:tblPr>
              <a:tblGrid>
                <a:gridCol w="8560323">
                  <a:extLst>
                    <a:ext uri="{9D8B030D-6E8A-4147-A177-3AD203B41FA5}">
                      <a16:colId xmlns:a16="http://schemas.microsoft.com/office/drawing/2014/main" val="363058473"/>
                    </a:ext>
                  </a:extLst>
                </a:gridCol>
              </a:tblGrid>
              <a:tr h="370840">
                <a:tc>
                  <a:txBody>
                    <a:bodyPr/>
                    <a:lstStyle/>
                    <a:p>
                      <a:pPr algn="ctr"/>
                      <a:r>
                        <a:rPr lang="en-US" dirty="0" smtClean="0"/>
                        <a:t>Management:</a:t>
                      </a:r>
                      <a:endParaRPr lang="en-US" dirty="0"/>
                    </a:p>
                  </a:txBody>
                  <a:tcPr/>
                </a:tc>
                <a:extLst>
                  <a:ext uri="{0D108BD9-81ED-4DB2-BD59-A6C34878D82A}">
                    <a16:rowId xmlns:a16="http://schemas.microsoft.com/office/drawing/2014/main" val="2625180787"/>
                  </a:ext>
                </a:extLst>
              </a:tr>
              <a:tr h="370840">
                <a:tc>
                  <a:txBody>
                    <a:bodyPr/>
                    <a:lstStyle/>
                    <a:p>
                      <a:pPr marL="342900" indent="-342900">
                        <a:buFont typeface="+mj-lt"/>
                        <a:buAutoNum type="arabicPeriod"/>
                      </a:pPr>
                      <a:r>
                        <a:rPr lang="en-US" dirty="0" smtClean="0"/>
                        <a:t>Stop the transfusion and do not restart</a:t>
                      </a:r>
                    </a:p>
                    <a:p>
                      <a:pPr marL="342900" indent="-342900">
                        <a:buFont typeface="+mj-lt"/>
                        <a:buAutoNum type="arabicPeriod"/>
                      </a:pPr>
                      <a:r>
                        <a:rPr lang="en-US" dirty="0" smtClean="0"/>
                        <a:t>Administer 25-50mg</a:t>
                      </a:r>
                      <a:r>
                        <a:rPr lang="en-US" baseline="0" dirty="0" smtClean="0"/>
                        <a:t> diphenhydramine IV</a:t>
                      </a:r>
                    </a:p>
                    <a:p>
                      <a:pPr marL="342900" indent="-342900">
                        <a:buFont typeface="+mj-lt"/>
                        <a:buAutoNum type="arabicPeriod"/>
                      </a:pPr>
                      <a:r>
                        <a:rPr lang="en-US" baseline="0" dirty="0" smtClean="0"/>
                        <a:t>Anaphylaxis- prompt administration of epinephrine, corticosteroids, diphenhydramine IV and supportive care including ventilator support as required</a:t>
                      </a:r>
                    </a:p>
                    <a:p>
                      <a:pPr marL="342900" indent="-342900">
                        <a:buFont typeface="+mj-lt"/>
                        <a:buAutoNum type="arabicPeriod"/>
                      </a:pPr>
                      <a:r>
                        <a:rPr lang="en-US" baseline="0" dirty="0" smtClean="0"/>
                        <a:t>Epinephrine should be immediately available wherever transfusion is carried out</a:t>
                      </a:r>
                      <a:endParaRPr lang="en-US" dirty="0"/>
                    </a:p>
                  </a:txBody>
                  <a:tcPr/>
                </a:tc>
                <a:extLst>
                  <a:ext uri="{0D108BD9-81ED-4DB2-BD59-A6C34878D82A}">
                    <a16:rowId xmlns:a16="http://schemas.microsoft.com/office/drawing/2014/main" val="3442673312"/>
                  </a:ext>
                </a:extLst>
              </a:tr>
            </a:tbl>
          </a:graphicData>
        </a:graphic>
      </p:graphicFrame>
    </p:spTree>
    <p:extLst>
      <p:ext uri="{BB962C8B-B14F-4D97-AF65-F5344CB8AC3E}">
        <p14:creationId xmlns:p14="http://schemas.microsoft.com/office/powerpoint/2010/main" val="3391339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9991" y="1490247"/>
            <a:ext cx="8243236" cy="4542805"/>
          </a:xfrm>
          <a:prstGeom prst="rect">
            <a:avLst/>
          </a:prstGeom>
        </p:spPr>
      </p:pic>
    </p:spTree>
    <p:extLst>
      <p:ext uri="{BB962C8B-B14F-4D97-AF65-F5344CB8AC3E}">
        <p14:creationId xmlns:p14="http://schemas.microsoft.com/office/powerpoint/2010/main" val="288857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Consent for Transfusion of Blood/ Blood Products</a:t>
            </a:r>
            <a:endParaRPr lang="en-US" dirty="0"/>
          </a:p>
        </p:txBody>
      </p:sp>
      <p:sp>
        <p:nvSpPr>
          <p:cNvPr id="3" name="Content Placeholder 2"/>
          <p:cNvSpPr>
            <a:spLocks noGrp="1"/>
          </p:cNvSpPr>
          <p:nvPr>
            <p:ph idx="1"/>
          </p:nvPr>
        </p:nvSpPr>
        <p:spPr/>
        <p:txBody>
          <a:bodyPr/>
          <a:lstStyle/>
          <a:p>
            <a:r>
              <a:rPr lang="en-US" dirty="0" smtClean="0"/>
              <a:t>Consent is obtained by the physician/ nurse practitioner prescribing the treatment for any patient who receives or is likely to receive a blood product. </a:t>
            </a:r>
          </a:p>
          <a:p>
            <a:r>
              <a:rPr lang="en-US" dirty="0" smtClean="0"/>
              <a:t>For elective surgery, if a group and screen and/or group and </a:t>
            </a:r>
            <a:r>
              <a:rPr lang="en-US" dirty="0" err="1" smtClean="0"/>
              <a:t>crossmatch</a:t>
            </a:r>
            <a:r>
              <a:rPr lang="en-US" dirty="0" smtClean="0"/>
              <a:t> is ordered, written consent should be obtained</a:t>
            </a:r>
          </a:p>
          <a:p>
            <a:r>
              <a:rPr lang="en-US" dirty="0" smtClean="0"/>
              <a:t>In an emergency, the physician will obtain the written, informed consent from the patient or substitute decision maker within 24 hours after the transfusion</a:t>
            </a:r>
          </a:p>
          <a:p>
            <a:r>
              <a:rPr lang="en-US" b="1" dirty="0" smtClean="0"/>
              <a:t>Paper consent is still a requirement for blood and blood products, for </a:t>
            </a:r>
            <a:r>
              <a:rPr lang="en-US" b="1" dirty="0" err="1" smtClean="0"/>
              <a:t>crossmatch</a:t>
            </a:r>
            <a:r>
              <a:rPr lang="en-US" b="1" dirty="0" smtClean="0"/>
              <a:t> and for Cerner downtime. </a:t>
            </a:r>
            <a:endParaRPr lang="en-US" b="1" dirty="0"/>
          </a:p>
        </p:txBody>
      </p:sp>
    </p:spTree>
    <p:extLst>
      <p:ext uri="{BB962C8B-B14F-4D97-AF65-F5344CB8AC3E}">
        <p14:creationId xmlns:p14="http://schemas.microsoft.com/office/powerpoint/2010/main" val="1807536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408" y="0"/>
            <a:ext cx="8596668" cy="1320800"/>
          </a:xfrm>
        </p:spPr>
        <p:txBody>
          <a:bodyPr/>
          <a:lstStyle/>
          <a:p>
            <a:pPr algn="ctr"/>
            <a:r>
              <a:rPr lang="en-US" dirty="0" smtClean="0"/>
              <a:t>Complications </a:t>
            </a:r>
            <a:endParaRPr lang="en-US" dirty="0"/>
          </a:p>
        </p:txBody>
      </p:sp>
      <p:pic>
        <p:nvPicPr>
          <p:cNvPr id="4" name="Content Placeholder 3" descr="https://foamcast.files.wordpress.com/2014/06/screen-shot-2014-06-08-at-9-39-12-p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333" y="929465"/>
            <a:ext cx="9270818" cy="580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283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457200"/>
            <a:ext cx="8229600" cy="1143000"/>
          </a:xfrm>
        </p:spPr>
        <p:txBody>
          <a:bodyPr>
            <a:normAutofit fontScale="90000"/>
          </a:bodyPr>
          <a:lstStyle/>
          <a:p>
            <a:r>
              <a:rPr lang="en-US" b="0" dirty="0" smtClean="0">
                <a:solidFill>
                  <a:schemeClr val="tx1"/>
                </a:solidFill>
                <a:effectLst/>
                <a:latin typeface="Impact" panose="020B0806030902050204" pitchFamily="34" charset="0"/>
              </a:rPr>
              <a:t>Nursing Interventions for Transfusion Reaction</a:t>
            </a:r>
            <a:endParaRPr lang="en-US" b="0" dirty="0">
              <a:solidFill>
                <a:schemeClr val="tx1"/>
              </a:solidFill>
              <a:effectLst/>
              <a:latin typeface="Impact" panose="020B0806030902050204" pitchFamily="34" charset="0"/>
            </a:endParaRPr>
          </a:p>
        </p:txBody>
      </p:sp>
      <p:sp>
        <p:nvSpPr>
          <p:cNvPr id="3" name="Content Placeholder 2"/>
          <p:cNvSpPr>
            <a:spLocks noGrp="1"/>
          </p:cNvSpPr>
          <p:nvPr>
            <p:ph idx="1"/>
          </p:nvPr>
        </p:nvSpPr>
        <p:spPr>
          <a:xfrm>
            <a:off x="728870" y="1679714"/>
            <a:ext cx="8229600" cy="4068763"/>
          </a:xfrm>
        </p:spPr>
        <p:txBody>
          <a:bodyPr/>
          <a:lstStyle/>
          <a:p>
            <a:r>
              <a:rPr lang="en-US" sz="2400" dirty="0"/>
              <a:t>Stop Transfusion of blood product</a:t>
            </a:r>
          </a:p>
          <a:p>
            <a:r>
              <a:rPr lang="en-US" sz="2400" dirty="0"/>
              <a:t>Run NS</a:t>
            </a:r>
          </a:p>
          <a:p>
            <a:r>
              <a:rPr lang="en-US" sz="2400" dirty="0"/>
              <a:t>Stay with patient and call for RN support</a:t>
            </a:r>
          </a:p>
          <a:p>
            <a:r>
              <a:rPr lang="en-US" sz="2400" dirty="0"/>
              <a:t>Collaborate with RN for required interventions and physician orders</a:t>
            </a:r>
          </a:p>
          <a:p>
            <a:endParaRPr lang="en-US" sz="2400" dirty="0"/>
          </a:p>
          <a:p>
            <a:pPr marL="0" indent="0">
              <a:buNone/>
            </a:pPr>
            <a:endParaRPr lang="en-US" dirty="0"/>
          </a:p>
        </p:txBody>
      </p:sp>
    </p:spTree>
    <p:extLst>
      <p:ext uri="{BB962C8B-B14F-4D97-AF65-F5344CB8AC3E}">
        <p14:creationId xmlns:p14="http://schemas.microsoft.com/office/powerpoint/2010/main" val="6443637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066800"/>
          </a:xfrm>
        </p:spPr>
        <p:txBody>
          <a:bodyPr>
            <a:normAutofit fontScale="90000"/>
          </a:bodyPr>
          <a:lstStyle/>
          <a:p>
            <a:r>
              <a:rPr lang="en-US" b="0" dirty="0" smtClean="0">
                <a:solidFill>
                  <a:schemeClr val="tx1"/>
                </a:solidFill>
                <a:effectLst/>
                <a:latin typeface="Impact" panose="020B0806030902050204" pitchFamily="34" charset="0"/>
              </a:rPr>
              <a:t>Code Omega: Windsor Regional Hospital</a:t>
            </a:r>
            <a:br>
              <a:rPr lang="en-US" b="0" dirty="0" smtClean="0">
                <a:solidFill>
                  <a:schemeClr val="tx1"/>
                </a:solidFill>
                <a:effectLst/>
                <a:latin typeface="Impact" panose="020B0806030902050204" pitchFamily="34" charset="0"/>
              </a:rPr>
            </a:br>
            <a:r>
              <a:rPr lang="en-US" sz="3000" dirty="0">
                <a:solidFill>
                  <a:srgbClr val="FF0000"/>
                </a:solidFill>
                <a:latin typeface="Impact" panose="020B0806030902050204" pitchFamily="34" charset="0"/>
              </a:rPr>
              <a:t>Effective April 1, 2019</a:t>
            </a:r>
            <a:endParaRPr lang="en-US" b="0" dirty="0">
              <a:solidFill>
                <a:schemeClr val="tx1"/>
              </a:solidFill>
              <a:effectLst/>
              <a:latin typeface="Impact" panose="020B0806030902050204" pitchFamily="34" charset="0"/>
            </a:endParaRPr>
          </a:p>
        </p:txBody>
      </p:sp>
      <p:sp>
        <p:nvSpPr>
          <p:cNvPr id="3" name="Content Placeholder 2"/>
          <p:cNvSpPr>
            <a:spLocks noGrp="1"/>
          </p:cNvSpPr>
          <p:nvPr>
            <p:ph idx="1"/>
          </p:nvPr>
        </p:nvSpPr>
        <p:spPr>
          <a:xfrm>
            <a:off x="1981200" y="1600201"/>
            <a:ext cx="8229600" cy="4525963"/>
          </a:xfrm>
        </p:spPr>
        <p:txBody>
          <a:bodyPr>
            <a:normAutofit fontScale="85000" lnSpcReduction="20000"/>
          </a:bodyPr>
          <a:lstStyle/>
          <a:p>
            <a:r>
              <a:rPr lang="en-US" sz="2400" dirty="0"/>
              <a:t>Code Omega (Massive Hemorrhage/Massive Transfusion) Policy</a:t>
            </a:r>
          </a:p>
          <a:p>
            <a:r>
              <a:rPr lang="en-US" sz="2400" dirty="0"/>
              <a:t>Initiated by the Most Responsible Physician (MRP) who contacts Transfusion Medicine to commence this code.</a:t>
            </a:r>
          </a:p>
          <a:p>
            <a:r>
              <a:rPr lang="en-US" sz="2400" dirty="0"/>
              <a:t>Only initiated in the following locations:</a:t>
            </a:r>
          </a:p>
          <a:p>
            <a:pPr lvl="1">
              <a:buFont typeface="Wingdings" panose="05000000000000000000" pitchFamily="2" charset="2"/>
              <a:buChar char="Ø"/>
            </a:pPr>
            <a:r>
              <a:rPr lang="en-US" sz="2000" dirty="0"/>
              <a:t>Emergency Department</a:t>
            </a:r>
          </a:p>
          <a:p>
            <a:pPr lvl="1">
              <a:buFont typeface="Wingdings" panose="05000000000000000000" pitchFamily="2" charset="2"/>
              <a:buChar char="Ø"/>
            </a:pPr>
            <a:r>
              <a:rPr lang="en-US" sz="2000" dirty="0"/>
              <a:t>Obstetrical Units</a:t>
            </a:r>
          </a:p>
          <a:p>
            <a:pPr lvl="1">
              <a:buFont typeface="Wingdings" panose="05000000000000000000" pitchFamily="2" charset="2"/>
              <a:buChar char="Ø"/>
            </a:pPr>
            <a:r>
              <a:rPr lang="en-US" sz="2000" dirty="0"/>
              <a:t>Endoscopy Suites</a:t>
            </a:r>
          </a:p>
          <a:p>
            <a:pPr lvl="1">
              <a:buFont typeface="Wingdings" panose="05000000000000000000" pitchFamily="2" charset="2"/>
              <a:buChar char="Ø"/>
            </a:pPr>
            <a:r>
              <a:rPr lang="en-US" sz="2000" dirty="0"/>
              <a:t>Interventional DI</a:t>
            </a:r>
          </a:p>
          <a:p>
            <a:pPr lvl="1">
              <a:buFont typeface="Wingdings" panose="05000000000000000000" pitchFamily="2" charset="2"/>
              <a:buChar char="Ø"/>
            </a:pPr>
            <a:r>
              <a:rPr lang="en-US" sz="2000" dirty="0"/>
              <a:t>Cardiac Cath Lab</a:t>
            </a:r>
          </a:p>
          <a:p>
            <a:pPr lvl="1">
              <a:buFont typeface="Wingdings" panose="05000000000000000000" pitchFamily="2" charset="2"/>
              <a:buChar char="Ø"/>
            </a:pPr>
            <a:r>
              <a:rPr lang="en-US" sz="2000" dirty="0"/>
              <a:t>Operating Rooms</a:t>
            </a:r>
          </a:p>
          <a:p>
            <a:pPr lvl="1">
              <a:buFont typeface="Wingdings" panose="05000000000000000000" pitchFamily="2" charset="2"/>
              <a:buChar char="Ø"/>
            </a:pPr>
            <a:r>
              <a:rPr lang="en-US" sz="2000" dirty="0"/>
              <a:t>Critical Care Units</a:t>
            </a:r>
          </a:p>
          <a:p>
            <a:pPr lvl="1">
              <a:buFont typeface="Arial" panose="020B0604020202020204" pitchFamily="34" charset="0"/>
              <a:buChar char="•"/>
            </a:pPr>
            <a:r>
              <a:rPr lang="en-US" sz="2200" dirty="0"/>
              <a:t>All other areas call a Code Blue then transfer to appropriate area to follow Code Omega protocols (Physician, Nurse, Lab checklists)</a:t>
            </a:r>
          </a:p>
          <a:p>
            <a:pPr marL="0" indent="0">
              <a:buNone/>
            </a:pPr>
            <a:endParaRPr lang="en-US" dirty="0"/>
          </a:p>
        </p:txBody>
      </p:sp>
      <p:sp>
        <p:nvSpPr>
          <p:cNvPr id="4" name="TextBox 3"/>
          <p:cNvSpPr txBox="1"/>
          <p:nvPr/>
        </p:nvSpPr>
        <p:spPr>
          <a:xfrm>
            <a:off x="6096000" y="3124201"/>
            <a:ext cx="3505200" cy="2031325"/>
          </a:xfrm>
          <a:prstGeom prst="rect">
            <a:avLst/>
          </a:prstGeom>
          <a:solidFill>
            <a:srgbClr val="FFFF99"/>
          </a:solidFill>
          <a:ln w="28575">
            <a:solidFill>
              <a:schemeClr val="tx1"/>
            </a:solidFill>
          </a:ln>
        </p:spPr>
        <p:txBody>
          <a:bodyPr wrap="square" rtlCol="0">
            <a:spAutoFit/>
          </a:bodyPr>
          <a:lstStyle/>
          <a:p>
            <a:pPr algn="ctr"/>
            <a:r>
              <a:rPr lang="en-US" dirty="0"/>
              <a:t>This is a resource intensive emergency Code for many responding departments. Do not contact Lab services for non-urgent issues until the </a:t>
            </a:r>
          </a:p>
          <a:p>
            <a:pPr algn="ctr"/>
            <a:r>
              <a:rPr lang="en-US" b="1" i="1" dirty="0"/>
              <a:t>Code Omega “All Clear” </a:t>
            </a:r>
          </a:p>
          <a:p>
            <a:pPr algn="ctr"/>
            <a:r>
              <a:rPr lang="en-US" dirty="0"/>
              <a:t>has been called.</a:t>
            </a:r>
          </a:p>
        </p:txBody>
      </p:sp>
    </p:spTree>
    <p:extLst>
      <p:ext uri="{BB962C8B-B14F-4D97-AF65-F5344CB8AC3E}">
        <p14:creationId xmlns:p14="http://schemas.microsoft.com/office/powerpoint/2010/main" val="32482705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30" y="304801"/>
            <a:ext cx="8229600" cy="1066800"/>
          </a:xfrm>
        </p:spPr>
        <p:txBody>
          <a:bodyPr>
            <a:normAutofit/>
          </a:bodyPr>
          <a:lstStyle/>
          <a:p>
            <a:r>
              <a:rPr lang="en-US" b="0" dirty="0" smtClean="0">
                <a:solidFill>
                  <a:schemeClr val="tx1"/>
                </a:solidFill>
                <a:effectLst/>
                <a:latin typeface="Impact" panose="020B0806030902050204" pitchFamily="34" charset="0"/>
              </a:rPr>
              <a:t>Code Transfusion: Erie Shores Healthcare</a:t>
            </a:r>
            <a:endParaRPr lang="en-US" b="0" dirty="0">
              <a:solidFill>
                <a:schemeClr val="tx1"/>
              </a:solidFill>
              <a:effectLst/>
              <a:latin typeface="Impact" panose="020B0806030902050204" pitchFamily="34" charset="0"/>
            </a:endParaRPr>
          </a:p>
        </p:txBody>
      </p:sp>
      <p:sp>
        <p:nvSpPr>
          <p:cNvPr id="3" name="Content Placeholder 2"/>
          <p:cNvSpPr>
            <a:spLocks noGrp="1"/>
          </p:cNvSpPr>
          <p:nvPr>
            <p:ph idx="1"/>
          </p:nvPr>
        </p:nvSpPr>
        <p:spPr>
          <a:xfrm>
            <a:off x="1066800" y="1530627"/>
            <a:ext cx="8229600" cy="4525963"/>
          </a:xfrm>
        </p:spPr>
        <p:txBody>
          <a:bodyPr>
            <a:normAutofit fontScale="85000" lnSpcReduction="20000"/>
          </a:bodyPr>
          <a:lstStyle/>
          <a:p>
            <a:r>
              <a:rPr lang="en-US" sz="2400" dirty="0"/>
              <a:t>Code </a:t>
            </a:r>
            <a:r>
              <a:rPr lang="en-US" sz="2400" dirty="0" smtClean="0"/>
              <a:t>Transfusion </a:t>
            </a:r>
            <a:r>
              <a:rPr lang="en-US" sz="2400" dirty="0"/>
              <a:t>(Massive Hemorrhage/Massive Transfusion) Policy</a:t>
            </a:r>
          </a:p>
          <a:p>
            <a:r>
              <a:rPr lang="en-US" sz="2400" dirty="0"/>
              <a:t>Initiated by the Most Responsible Physician (MRP) who contacts Transfusion Medicine to commence this code.</a:t>
            </a:r>
          </a:p>
          <a:p>
            <a:r>
              <a:rPr lang="en-US" sz="2400" dirty="0"/>
              <a:t>Only initiated in the following locations:</a:t>
            </a:r>
          </a:p>
          <a:p>
            <a:pPr lvl="1">
              <a:buFont typeface="Wingdings" panose="05000000000000000000" pitchFamily="2" charset="2"/>
              <a:buChar char="Ø"/>
            </a:pPr>
            <a:r>
              <a:rPr lang="en-US" sz="2000" dirty="0"/>
              <a:t>Emergency Department</a:t>
            </a:r>
          </a:p>
          <a:p>
            <a:pPr lvl="1">
              <a:buFont typeface="Wingdings" panose="05000000000000000000" pitchFamily="2" charset="2"/>
              <a:buChar char="Ø"/>
            </a:pPr>
            <a:r>
              <a:rPr lang="en-US" sz="2000" dirty="0"/>
              <a:t>Obstetrical Units</a:t>
            </a:r>
          </a:p>
          <a:p>
            <a:pPr lvl="1">
              <a:buFont typeface="Wingdings" panose="05000000000000000000" pitchFamily="2" charset="2"/>
              <a:buChar char="Ø"/>
            </a:pPr>
            <a:r>
              <a:rPr lang="en-US" sz="2000" dirty="0"/>
              <a:t>Endoscopy Suites</a:t>
            </a:r>
          </a:p>
          <a:p>
            <a:pPr lvl="1">
              <a:buFont typeface="Wingdings" panose="05000000000000000000" pitchFamily="2" charset="2"/>
              <a:buChar char="Ø"/>
            </a:pPr>
            <a:r>
              <a:rPr lang="en-US" sz="2000" dirty="0"/>
              <a:t>Interventional DI</a:t>
            </a:r>
          </a:p>
          <a:p>
            <a:pPr lvl="1">
              <a:buFont typeface="Wingdings" panose="05000000000000000000" pitchFamily="2" charset="2"/>
              <a:buChar char="Ø"/>
            </a:pPr>
            <a:r>
              <a:rPr lang="en-US" sz="2000" dirty="0"/>
              <a:t>Cardiac Cath Lab</a:t>
            </a:r>
          </a:p>
          <a:p>
            <a:pPr lvl="1">
              <a:buFont typeface="Wingdings" panose="05000000000000000000" pitchFamily="2" charset="2"/>
              <a:buChar char="Ø"/>
            </a:pPr>
            <a:r>
              <a:rPr lang="en-US" sz="2000" dirty="0"/>
              <a:t>Operating Rooms</a:t>
            </a:r>
          </a:p>
          <a:p>
            <a:pPr lvl="1">
              <a:buFont typeface="Wingdings" panose="05000000000000000000" pitchFamily="2" charset="2"/>
              <a:buChar char="Ø"/>
            </a:pPr>
            <a:r>
              <a:rPr lang="en-US" sz="2000" dirty="0"/>
              <a:t>Critical Care Units</a:t>
            </a:r>
          </a:p>
          <a:p>
            <a:pPr lvl="1">
              <a:buFont typeface="Arial" panose="020B0604020202020204" pitchFamily="34" charset="0"/>
              <a:buChar char="•"/>
            </a:pPr>
            <a:r>
              <a:rPr lang="en-US" sz="2200" dirty="0"/>
              <a:t>All other areas call a Code Blue then transfer to appropriate area to follow Code Omega protocols (Physician, Nurse, Lab checklists)</a:t>
            </a:r>
          </a:p>
          <a:p>
            <a:pPr marL="0" indent="0">
              <a:buNone/>
            </a:pPr>
            <a:endParaRPr lang="en-US" dirty="0"/>
          </a:p>
        </p:txBody>
      </p:sp>
      <p:sp>
        <p:nvSpPr>
          <p:cNvPr id="4" name="TextBox 3"/>
          <p:cNvSpPr txBox="1"/>
          <p:nvPr/>
        </p:nvSpPr>
        <p:spPr>
          <a:xfrm>
            <a:off x="6096000" y="3124201"/>
            <a:ext cx="3505200" cy="2031325"/>
          </a:xfrm>
          <a:prstGeom prst="rect">
            <a:avLst/>
          </a:prstGeom>
          <a:solidFill>
            <a:srgbClr val="FFFF99"/>
          </a:solidFill>
          <a:ln w="28575">
            <a:solidFill>
              <a:schemeClr val="tx1"/>
            </a:solidFill>
          </a:ln>
        </p:spPr>
        <p:txBody>
          <a:bodyPr wrap="square" rtlCol="0">
            <a:spAutoFit/>
          </a:bodyPr>
          <a:lstStyle/>
          <a:p>
            <a:pPr algn="ctr"/>
            <a:r>
              <a:rPr lang="en-US" dirty="0"/>
              <a:t>This is a resource intensive emergency Code for many responding departments. Do not contact Lab services for non-urgent issues until the </a:t>
            </a:r>
          </a:p>
          <a:p>
            <a:pPr algn="ctr"/>
            <a:r>
              <a:rPr lang="en-US" b="1" i="1" dirty="0"/>
              <a:t>Code </a:t>
            </a:r>
            <a:r>
              <a:rPr lang="en-US" b="1" i="1" dirty="0" smtClean="0"/>
              <a:t>Transfusion </a:t>
            </a:r>
            <a:r>
              <a:rPr lang="en-US" b="1" i="1" dirty="0"/>
              <a:t>“All Clear” </a:t>
            </a:r>
          </a:p>
          <a:p>
            <a:pPr algn="ctr"/>
            <a:r>
              <a:rPr lang="en-US" dirty="0"/>
              <a:t>has been called.</a:t>
            </a:r>
          </a:p>
        </p:txBody>
      </p:sp>
    </p:spTree>
    <p:extLst>
      <p:ext uri="{BB962C8B-B14F-4D97-AF65-F5344CB8AC3E}">
        <p14:creationId xmlns:p14="http://schemas.microsoft.com/office/powerpoint/2010/main" val="1753169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9" y="160713"/>
            <a:ext cx="8042717" cy="1320800"/>
          </a:xfrm>
        </p:spPr>
        <p:txBody>
          <a:bodyPr/>
          <a:lstStyle/>
          <a:p>
            <a:pPr algn="ctr"/>
            <a:r>
              <a:rPr lang="en-US" dirty="0" smtClean="0"/>
              <a:t>Release of Blood Components or Products WAIVER</a:t>
            </a:r>
            <a:endParaRPr lang="en-US" dirty="0"/>
          </a:p>
        </p:txBody>
      </p:sp>
      <p:sp>
        <p:nvSpPr>
          <p:cNvPr id="3" name="Content Placeholder 2"/>
          <p:cNvSpPr>
            <a:spLocks noGrp="1"/>
          </p:cNvSpPr>
          <p:nvPr>
            <p:ph idx="1"/>
          </p:nvPr>
        </p:nvSpPr>
        <p:spPr>
          <a:xfrm>
            <a:off x="0" y="1661826"/>
            <a:ext cx="7169881" cy="4522844"/>
          </a:xfrm>
        </p:spPr>
        <p:txBody>
          <a:bodyPr>
            <a:normAutofit fontScale="85000" lnSpcReduction="20000"/>
          </a:bodyPr>
          <a:lstStyle/>
          <a:p>
            <a:pPr marL="0" indent="0">
              <a:buNone/>
            </a:pPr>
            <a:r>
              <a:rPr lang="en-US" dirty="0" smtClean="0"/>
              <a:t>TO BE COMPLETED IF:</a:t>
            </a:r>
          </a:p>
          <a:p>
            <a:pPr lvl="1"/>
            <a:r>
              <a:rPr lang="en-US" dirty="0" smtClean="0"/>
              <a:t>Compatibility testing has not been completed by the Blood Bank</a:t>
            </a:r>
          </a:p>
          <a:p>
            <a:pPr lvl="1"/>
            <a:r>
              <a:rPr lang="en-US" dirty="0" smtClean="0"/>
              <a:t>The unit have been found to be </a:t>
            </a:r>
            <a:r>
              <a:rPr lang="en-US" i="1" dirty="0" smtClean="0"/>
              <a:t>least incompatible</a:t>
            </a:r>
            <a:endParaRPr lang="en-US" dirty="0" smtClean="0"/>
          </a:p>
          <a:p>
            <a:pPr lvl="1"/>
            <a:r>
              <a:rPr lang="en-US" dirty="0" smtClean="0"/>
              <a:t>It is emergent, and the risk to the patient receiving this component or product without comprehensive testing is less than the risk of waiting for testing to be complete</a:t>
            </a:r>
          </a:p>
          <a:p>
            <a:pPr lvl="1"/>
            <a:endParaRPr lang="en-US" dirty="0" smtClean="0"/>
          </a:p>
          <a:p>
            <a:pPr lvl="1"/>
            <a:r>
              <a:rPr lang="en-US" dirty="0"/>
              <a:t> A sample of the patient’s blood should be taken BEFORE </a:t>
            </a:r>
            <a:r>
              <a:rPr lang="en-US" dirty="0" smtClean="0"/>
              <a:t>blood is </a:t>
            </a:r>
            <a:r>
              <a:rPr lang="en-US" dirty="0"/>
              <a:t>administered, </a:t>
            </a:r>
            <a:r>
              <a:rPr lang="en-US" dirty="0" smtClean="0"/>
              <a:t>to </a:t>
            </a:r>
            <a:r>
              <a:rPr lang="en-US" dirty="0"/>
              <a:t>ensure that any subsequent units may be properly </a:t>
            </a:r>
            <a:r>
              <a:rPr lang="en-US" dirty="0" err="1" smtClean="0"/>
              <a:t>crossmatched</a:t>
            </a:r>
            <a:r>
              <a:rPr lang="en-US" dirty="0" smtClean="0"/>
              <a:t>.</a:t>
            </a:r>
          </a:p>
          <a:p>
            <a:pPr lvl="1"/>
            <a:r>
              <a:rPr lang="en-US" dirty="0" smtClean="0"/>
              <a:t>The </a:t>
            </a:r>
            <a:r>
              <a:rPr lang="en-US" dirty="0"/>
              <a:t>tag attached to the unit of blood must be clearly labeled with the red “UNCROSSMATCHED” </a:t>
            </a:r>
            <a:r>
              <a:rPr lang="en-US" dirty="0" smtClean="0"/>
              <a:t>sticker.</a:t>
            </a:r>
          </a:p>
          <a:p>
            <a:pPr lvl="1"/>
            <a:r>
              <a:rPr lang="en-US" dirty="0" smtClean="0"/>
              <a:t>The </a:t>
            </a:r>
            <a:r>
              <a:rPr lang="en-US" dirty="0"/>
              <a:t>technologist will complete a full </a:t>
            </a:r>
            <a:r>
              <a:rPr lang="en-US" dirty="0" err="1"/>
              <a:t>crossmatch</a:t>
            </a:r>
            <a:r>
              <a:rPr lang="en-US" dirty="0"/>
              <a:t> on the released unmatched units, and report any </a:t>
            </a:r>
            <a:r>
              <a:rPr lang="en-US" dirty="0" smtClean="0"/>
              <a:t>incompatibilities </a:t>
            </a:r>
            <a:r>
              <a:rPr lang="en-US" dirty="0"/>
              <a:t>to the attending physician </a:t>
            </a:r>
            <a:r>
              <a:rPr lang="en-US" dirty="0" smtClean="0"/>
              <a:t>immediately.</a:t>
            </a:r>
          </a:p>
          <a:p>
            <a:pPr lvl="1"/>
            <a:r>
              <a:rPr lang="en-US" dirty="0" smtClean="0"/>
              <a:t>The </a:t>
            </a:r>
            <a:r>
              <a:rPr lang="en-US" dirty="0"/>
              <a:t>attending physician must sign a “Release of Blood Waiver” or “</a:t>
            </a:r>
            <a:r>
              <a:rPr lang="en-US" dirty="0" err="1"/>
              <a:t>Uncrossmatched</a:t>
            </a:r>
            <a:r>
              <a:rPr lang="en-US" dirty="0"/>
              <a:t> Blood or </a:t>
            </a:r>
            <a:r>
              <a:rPr lang="en-US" dirty="0" smtClean="0"/>
              <a:t>Multiple </a:t>
            </a:r>
            <a:r>
              <a:rPr lang="en-US" dirty="0"/>
              <a:t>Issue of Blood Product” form for </a:t>
            </a:r>
            <a:r>
              <a:rPr lang="en-US" dirty="0" err="1"/>
              <a:t>Uncrossmatched</a:t>
            </a:r>
            <a:r>
              <a:rPr lang="en-US" dirty="0"/>
              <a:t> Blood. </a:t>
            </a:r>
          </a:p>
        </p:txBody>
      </p:sp>
      <p:pic>
        <p:nvPicPr>
          <p:cNvPr id="4" name="Picture 3"/>
          <p:cNvPicPr>
            <a:picLocks noChangeAspect="1"/>
          </p:cNvPicPr>
          <p:nvPr/>
        </p:nvPicPr>
        <p:blipFill rotWithShape="1">
          <a:blip r:embed="rId2"/>
          <a:srcRect r="9404"/>
          <a:stretch/>
        </p:blipFill>
        <p:spPr>
          <a:xfrm>
            <a:off x="6995119" y="750916"/>
            <a:ext cx="5108213" cy="5281006"/>
          </a:xfrm>
          <a:prstGeom prst="rect">
            <a:avLst/>
          </a:prstGeom>
        </p:spPr>
      </p:pic>
    </p:spTree>
    <p:extLst>
      <p:ext uri="{BB962C8B-B14F-4D97-AF65-F5344CB8AC3E}">
        <p14:creationId xmlns:p14="http://schemas.microsoft.com/office/powerpoint/2010/main" val="332740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294" y="329604"/>
            <a:ext cx="8596668" cy="1320800"/>
          </a:xfrm>
        </p:spPr>
        <p:txBody>
          <a:bodyPr/>
          <a:lstStyle/>
          <a:p>
            <a:r>
              <a:rPr lang="en-US" dirty="0" smtClean="0"/>
              <a:t>Requirements for a Valid Consent</a:t>
            </a:r>
            <a:endParaRPr lang="en-US" dirty="0"/>
          </a:p>
        </p:txBody>
      </p:sp>
      <p:sp>
        <p:nvSpPr>
          <p:cNvPr id="3" name="Content Placeholder 2"/>
          <p:cNvSpPr>
            <a:spLocks noGrp="1"/>
          </p:cNvSpPr>
          <p:nvPr>
            <p:ph idx="1"/>
          </p:nvPr>
        </p:nvSpPr>
        <p:spPr>
          <a:xfrm>
            <a:off x="922255" y="1824632"/>
            <a:ext cx="4920578" cy="3880773"/>
          </a:xfrm>
        </p:spPr>
        <p:txBody>
          <a:bodyPr>
            <a:normAutofit lnSpcReduction="10000"/>
          </a:bodyPr>
          <a:lstStyle/>
          <a:p>
            <a:r>
              <a:rPr lang="en-US" dirty="0" smtClean="0"/>
              <a:t>Must be VOLUNTARY</a:t>
            </a:r>
          </a:p>
          <a:p>
            <a:r>
              <a:rPr lang="en-US" dirty="0" smtClean="0"/>
              <a:t>The patient must have CAPACITY to consent</a:t>
            </a:r>
          </a:p>
          <a:p>
            <a:r>
              <a:rPr lang="en-US" dirty="0" smtClean="0"/>
              <a:t>The patient must be properly INFORMED</a:t>
            </a:r>
          </a:p>
          <a:p>
            <a:r>
              <a:rPr lang="en-US" dirty="0" smtClean="0"/>
              <a:t>Provided in language understood by the patient</a:t>
            </a:r>
          </a:p>
          <a:p>
            <a:r>
              <a:rPr lang="en-US" dirty="0" smtClean="0"/>
              <a:t>Includes all information a reasonable person in similar circumstances would want</a:t>
            </a:r>
          </a:p>
          <a:p>
            <a:r>
              <a:rPr lang="en-US" dirty="0" smtClean="0"/>
              <a:t>Provides an opportunity to ask questions and make sure the explanations are understood</a:t>
            </a:r>
            <a:endParaRPr lang="en-US" dirty="0"/>
          </a:p>
        </p:txBody>
      </p:sp>
      <p:pic>
        <p:nvPicPr>
          <p:cNvPr id="4" name="Picture 3"/>
          <p:cNvPicPr>
            <a:picLocks noChangeAspect="1"/>
          </p:cNvPicPr>
          <p:nvPr/>
        </p:nvPicPr>
        <p:blipFill>
          <a:blip r:embed="rId2"/>
          <a:stretch>
            <a:fillRect/>
          </a:stretch>
        </p:blipFill>
        <p:spPr>
          <a:xfrm>
            <a:off x="7208861" y="1173948"/>
            <a:ext cx="4205404" cy="5182143"/>
          </a:xfrm>
          <a:prstGeom prst="rect">
            <a:avLst/>
          </a:prstGeom>
        </p:spPr>
      </p:pic>
    </p:spTree>
    <p:extLst>
      <p:ext uri="{BB962C8B-B14F-4D97-AF65-F5344CB8AC3E}">
        <p14:creationId xmlns:p14="http://schemas.microsoft.com/office/powerpoint/2010/main" val="272738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Validity</a:t>
            </a:r>
            <a:endParaRPr lang="en-US" dirty="0"/>
          </a:p>
        </p:txBody>
      </p:sp>
      <p:sp>
        <p:nvSpPr>
          <p:cNvPr id="3" name="Content Placeholder 2"/>
          <p:cNvSpPr>
            <a:spLocks noGrp="1"/>
          </p:cNvSpPr>
          <p:nvPr>
            <p:ph idx="1"/>
          </p:nvPr>
        </p:nvSpPr>
        <p:spPr/>
        <p:txBody>
          <a:bodyPr/>
          <a:lstStyle/>
          <a:p>
            <a:pPr marL="0" indent="0">
              <a:buNone/>
            </a:pPr>
            <a:r>
              <a:rPr lang="en-US" b="1" dirty="0" smtClean="0"/>
              <a:t>The consent is valid:</a:t>
            </a:r>
          </a:p>
          <a:p>
            <a:pPr lvl="1"/>
            <a:r>
              <a:rPr lang="en-US" b="1" dirty="0" smtClean="0"/>
              <a:t>Until the treatment is completed</a:t>
            </a:r>
          </a:p>
          <a:p>
            <a:pPr lvl="1"/>
            <a:r>
              <a:rPr lang="en-US" b="1" dirty="0" smtClean="0"/>
              <a:t>Until the patient is discharged (length of stay)</a:t>
            </a:r>
          </a:p>
          <a:p>
            <a:pPr lvl="1"/>
            <a:r>
              <a:rPr lang="en-US" b="1" dirty="0" smtClean="0"/>
              <a:t>For the course of treatment (inpatient or outpatient)- outpatient consent is renewed annually</a:t>
            </a:r>
          </a:p>
          <a:p>
            <a:pPr lvl="1"/>
            <a:r>
              <a:rPr lang="en-US" b="1" dirty="0" smtClean="0"/>
              <a:t>Unless there is significant changes in the level of patient acuity requiring interventions not anticipated (Physician/ Nurse Practitioner to re-assess the need for new consent)</a:t>
            </a:r>
          </a:p>
          <a:p>
            <a:pPr lvl="1"/>
            <a:r>
              <a:rPr lang="en-US" b="1" dirty="0" smtClean="0"/>
              <a:t>Unless the consent is revoked by the patient/substitute decision maker</a:t>
            </a:r>
            <a:endParaRPr lang="en-US" b="1" dirty="0"/>
          </a:p>
        </p:txBody>
      </p:sp>
    </p:spTree>
    <p:extLst>
      <p:ext uri="{BB962C8B-B14F-4D97-AF65-F5344CB8AC3E}">
        <p14:creationId xmlns:p14="http://schemas.microsoft.com/office/powerpoint/2010/main" val="5842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Infusion Rates</a:t>
            </a:r>
            <a:endParaRPr lang="en-US" dirty="0"/>
          </a:p>
        </p:txBody>
      </p:sp>
      <p:sp>
        <p:nvSpPr>
          <p:cNvPr id="3" name="Content Placeholder 2"/>
          <p:cNvSpPr>
            <a:spLocks noGrp="1"/>
          </p:cNvSpPr>
          <p:nvPr>
            <p:ph idx="1"/>
          </p:nvPr>
        </p:nvSpPr>
        <p:spPr>
          <a:xfrm>
            <a:off x="164378" y="1413456"/>
            <a:ext cx="9109624" cy="4552445"/>
          </a:xfrm>
        </p:spPr>
        <p:txBody>
          <a:bodyPr>
            <a:normAutofit lnSpcReduction="10000"/>
          </a:bodyPr>
          <a:lstStyle/>
          <a:p>
            <a:pPr marL="0" indent="0">
              <a:buNone/>
            </a:pPr>
            <a:r>
              <a:rPr lang="en-US" dirty="0" smtClean="0"/>
              <a:t>Please note:</a:t>
            </a:r>
          </a:p>
          <a:p>
            <a:r>
              <a:rPr lang="en-US" dirty="0" smtClean="0"/>
              <a:t>Physician/ NP orders the rate of infusion/ time frame</a:t>
            </a:r>
          </a:p>
          <a:p>
            <a:r>
              <a:rPr lang="en-US" dirty="0" smtClean="0"/>
              <a:t>All blood/blood products are to be </a:t>
            </a:r>
            <a:r>
              <a:rPr lang="en-US" i="1" u="sng" dirty="0" smtClean="0"/>
              <a:t>infused slowly</a:t>
            </a:r>
            <a:r>
              <a:rPr lang="en-US" dirty="0" smtClean="0"/>
              <a:t> the </a:t>
            </a:r>
            <a:r>
              <a:rPr lang="en-US" i="1" u="sng" dirty="0" smtClean="0"/>
              <a:t>first 15 minutes</a:t>
            </a:r>
            <a:r>
              <a:rPr lang="en-US" dirty="0" smtClean="0"/>
              <a:t> (50ml/</a:t>
            </a:r>
            <a:r>
              <a:rPr lang="en-US" dirty="0" err="1" smtClean="0"/>
              <a:t>hr</a:t>
            </a:r>
            <a:r>
              <a:rPr lang="en-US" dirty="0" smtClean="0"/>
              <a:t>) under the close supervision of the nurses</a:t>
            </a:r>
          </a:p>
          <a:p>
            <a:pPr marL="0" indent="0">
              <a:buNone/>
            </a:pPr>
            <a:r>
              <a:rPr lang="en-US" dirty="0" smtClean="0"/>
              <a:t>			</a:t>
            </a:r>
            <a:r>
              <a:rPr lang="en-US" sz="1500" dirty="0" smtClean="0"/>
              <a:t>**</a:t>
            </a:r>
            <a:r>
              <a:rPr lang="en-US" sz="1500" i="1" dirty="0"/>
              <a:t>Note for IVIG refer to the Physician Order Set for infusion instructions**</a:t>
            </a:r>
            <a:endParaRPr lang="en-US" sz="1500" dirty="0"/>
          </a:p>
          <a:p>
            <a:pPr marL="0" indent="0">
              <a:buNone/>
            </a:pPr>
            <a:endParaRPr lang="en-US" dirty="0" smtClean="0"/>
          </a:p>
          <a:p>
            <a:r>
              <a:rPr lang="en-US" dirty="0" smtClean="0"/>
              <a:t>Watch for signs/ symptoms which may indicate the start of an adverse reaction (may occur within seconds, hours or days)</a:t>
            </a:r>
          </a:p>
          <a:p>
            <a:r>
              <a:rPr lang="en-US" dirty="0" smtClean="0"/>
              <a:t>Watch for changes in BP, diastolic or systolic &gt;20-30 mmHg</a:t>
            </a:r>
          </a:p>
          <a:p>
            <a:r>
              <a:rPr lang="en-US" dirty="0" smtClean="0"/>
              <a:t>Instruct/ educate the patient of the signs and symptoms of reactions during/ following a transfusion</a:t>
            </a:r>
          </a:p>
          <a:p>
            <a:endParaRPr lang="en-US" dirty="0" smtClean="0"/>
          </a:p>
          <a:p>
            <a:pPr marL="914400" lvl="2" indent="0">
              <a:buNone/>
            </a:pPr>
            <a:r>
              <a:rPr lang="en-US" dirty="0"/>
              <a:t>	</a:t>
            </a:r>
          </a:p>
        </p:txBody>
      </p:sp>
    </p:spTree>
    <p:extLst>
      <p:ext uri="{BB962C8B-B14F-4D97-AF65-F5344CB8AC3E}">
        <p14:creationId xmlns:p14="http://schemas.microsoft.com/office/powerpoint/2010/main" val="353891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Nursing Responsibilities When a Transfusion is Ordered</a:t>
            </a:r>
            <a:endParaRPr lang="en-US" dirty="0"/>
          </a:p>
        </p:txBody>
      </p:sp>
      <p:sp>
        <p:nvSpPr>
          <p:cNvPr id="3" name="Content Placeholder 2"/>
          <p:cNvSpPr>
            <a:spLocks noGrp="1"/>
          </p:cNvSpPr>
          <p:nvPr>
            <p:ph idx="1"/>
          </p:nvPr>
        </p:nvSpPr>
        <p:spPr>
          <a:xfrm>
            <a:off x="677334" y="1930400"/>
            <a:ext cx="8689690" cy="4637668"/>
          </a:xfrm>
        </p:spPr>
        <p:txBody>
          <a:bodyPr>
            <a:normAutofit/>
          </a:bodyPr>
          <a:lstStyle/>
          <a:p>
            <a:r>
              <a:rPr lang="en-US" dirty="0" smtClean="0"/>
              <a:t>Check for the signed, written, informed consent (on </a:t>
            </a:r>
            <a:r>
              <a:rPr lang="en-US" b="1" dirty="0" smtClean="0"/>
              <a:t>paper)</a:t>
            </a:r>
          </a:p>
          <a:p>
            <a:r>
              <a:rPr lang="en-US" b="1" dirty="0" smtClean="0"/>
              <a:t>If no consent, the general surgical consent box regarding transfusion should be initiated by MD as applicable</a:t>
            </a:r>
          </a:p>
          <a:p>
            <a:r>
              <a:rPr lang="en-US" dirty="0" smtClean="0"/>
              <a:t>Discuss treatment with patient to elicit understanding</a:t>
            </a:r>
          </a:p>
          <a:p>
            <a:r>
              <a:rPr lang="en-US" dirty="0" smtClean="0"/>
              <a:t>If patient indicates lack of understanding, has questions or concerns, or the consent is not on chart, notify the physician</a:t>
            </a:r>
          </a:p>
          <a:p>
            <a:pPr marL="0" indent="0">
              <a:buNone/>
            </a:pPr>
            <a:r>
              <a:rPr lang="en-US" dirty="0" smtClean="0"/>
              <a:t>BRIDGE:</a:t>
            </a:r>
          </a:p>
          <a:p>
            <a:r>
              <a:rPr lang="en-US" dirty="0" smtClean="0"/>
              <a:t>Removes the need for an independent second check in regular transfusion </a:t>
            </a:r>
            <a:r>
              <a:rPr lang="en-US" dirty="0" err="1" smtClean="0"/>
              <a:t>acitivities</a:t>
            </a:r>
            <a:endParaRPr lang="en-US" dirty="0" smtClean="0"/>
          </a:p>
          <a:p>
            <a:r>
              <a:rPr lang="en-US" dirty="0" smtClean="0"/>
              <a:t>Keeps a record of all transfusions</a:t>
            </a:r>
          </a:p>
          <a:p>
            <a:r>
              <a:rPr lang="en-US" dirty="0" smtClean="0"/>
              <a:t>Mandatory documentation, helps standardize transfusion charting</a:t>
            </a:r>
            <a:endParaRPr lang="en-US" dirty="0"/>
          </a:p>
        </p:txBody>
      </p:sp>
    </p:spTree>
    <p:extLst>
      <p:ext uri="{BB962C8B-B14F-4D97-AF65-F5344CB8AC3E}">
        <p14:creationId xmlns:p14="http://schemas.microsoft.com/office/powerpoint/2010/main" val="1692983165"/>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640</TotalTime>
  <Words>3386</Words>
  <Application>Microsoft Office PowerPoint</Application>
  <PresentationFormat>Widescreen</PresentationFormat>
  <Paragraphs>317</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Impact</vt:lpstr>
      <vt:lpstr>Trebuchet MS</vt:lpstr>
      <vt:lpstr>Wingdings</vt:lpstr>
      <vt:lpstr>Wingdings 3</vt:lpstr>
      <vt:lpstr>Facet</vt:lpstr>
      <vt:lpstr>Blood and Blood Product Administration</vt:lpstr>
      <vt:lpstr>Learning Objectives</vt:lpstr>
      <vt:lpstr>Who Regulates Transfusions?</vt:lpstr>
      <vt:lpstr>Informed Consent is a Process</vt:lpstr>
      <vt:lpstr>Consent for Transfusion of Blood/ Blood Products</vt:lpstr>
      <vt:lpstr>Requirements for a Valid Consent</vt:lpstr>
      <vt:lpstr>Consent Validity</vt:lpstr>
      <vt:lpstr>Infusion Rates</vt:lpstr>
      <vt:lpstr>Nursing Responsibilities When a Transfusion is Ordered</vt:lpstr>
      <vt:lpstr>When a Transfusion is Ordered:</vt:lpstr>
      <vt:lpstr>Pre-Transfusion Compatibility Testing</vt:lpstr>
      <vt:lpstr>PowerPoint Presentation</vt:lpstr>
      <vt:lpstr>PowerPoint Presentation</vt:lpstr>
      <vt:lpstr>Group and Screen</vt:lpstr>
      <vt:lpstr>Crossmatch</vt:lpstr>
      <vt:lpstr>Uncrossmatched Blood</vt:lpstr>
      <vt:lpstr>Indications for RBC Transfusion</vt:lpstr>
      <vt:lpstr>Indications for RBC Transfusion</vt:lpstr>
      <vt:lpstr>Indications for RBC Transfusion</vt:lpstr>
      <vt:lpstr>Indications for RBC Transfusion</vt:lpstr>
      <vt:lpstr>Indications for Platelet Transfusion</vt:lpstr>
      <vt:lpstr>Indications for Platelet Transfusion</vt:lpstr>
      <vt:lpstr>Indications for Plasma Transfusion</vt:lpstr>
      <vt:lpstr>Indications for Plasma Transfusion</vt:lpstr>
      <vt:lpstr>COUNTERIndications for Plasma Transfusion</vt:lpstr>
      <vt:lpstr>Reversal of Warfarin Anticoagulant Effect</vt:lpstr>
      <vt:lpstr>Prothrombin Complex Concentrates (Octaplex)</vt:lpstr>
      <vt:lpstr>Indications for Fibrinogen Replacement </vt:lpstr>
      <vt:lpstr>Indications for Fibrinogen Replacement </vt:lpstr>
      <vt:lpstr>Indications for IVIG</vt:lpstr>
      <vt:lpstr>IVIG and IV Line Flushes</vt:lpstr>
      <vt:lpstr>Issuing Blood and Blood Products </vt:lpstr>
      <vt:lpstr>Blood and Blood Product Administration </vt:lpstr>
      <vt:lpstr>PowerPoint Presentation</vt:lpstr>
      <vt:lpstr>PowerPoint Presentation</vt:lpstr>
      <vt:lpstr>PowerPoint Presentation</vt:lpstr>
      <vt:lpstr>PowerPoint Presentation</vt:lpstr>
      <vt:lpstr>PowerPoint Presentation</vt:lpstr>
      <vt:lpstr>Risk of Events in Transfusion</vt:lpstr>
      <vt:lpstr>Risk of Events in Transfusion</vt:lpstr>
      <vt:lpstr>Risk of Events in Transfusion</vt:lpstr>
      <vt:lpstr>Reporting Transfusion Reactions</vt:lpstr>
      <vt:lpstr>Transfusion Reaction: Bacterial Sepsis</vt:lpstr>
      <vt:lpstr>Transfusion Reaction: Acute Hemolytic Transfusion Reaction </vt:lpstr>
      <vt:lpstr>Transfusion Reaction: Acute Hemolytic Transfusion Reaction </vt:lpstr>
      <vt:lpstr>DYSPNEA: TRALI, TACO, ANAPHYLAXIS</vt:lpstr>
      <vt:lpstr>DYSPNEA: TRALI, TACO, ANAPHYLAXIS</vt:lpstr>
      <vt:lpstr>DYSPNEA: TRALI, TACO, ANAPHYLAXIS</vt:lpstr>
      <vt:lpstr>PowerPoint Presentation</vt:lpstr>
      <vt:lpstr>Complications </vt:lpstr>
      <vt:lpstr>Nursing Interventions for Transfusion Reaction</vt:lpstr>
      <vt:lpstr>Code Omega: Windsor Regional Hospital Effective April 1, 2019</vt:lpstr>
      <vt:lpstr>Code Transfusion: Erie Shores Healthcare</vt:lpstr>
      <vt:lpstr>Release of Blood Components or Products WAIVER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and Blood Product Administration</dc:title>
  <dc:creator>Diana Christianson</dc:creator>
  <cp:lastModifiedBy>Diana Christianson</cp:lastModifiedBy>
  <cp:revision>44</cp:revision>
  <cp:lastPrinted>2023-07-17T12:48:56Z</cp:lastPrinted>
  <dcterms:created xsi:type="dcterms:W3CDTF">2023-07-05T13:40:07Z</dcterms:created>
  <dcterms:modified xsi:type="dcterms:W3CDTF">2023-07-18T17:33:24Z</dcterms:modified>
</cp:coreProperties>
</file>