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Override9.xml" ContentType="application/vnd.openxmlformats-officedocument.themeOverr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  <p:sldMasterId id="2147483953" r:id="rId2"/>
    <p:sldMasterId id="2147483965" r:id="rId3"/>
    <p:sldMasterId id="2147485252" r:id="rId4"/>
    <p:sldMasterId id="2147485345" r:id="rId5"/>
    <p:sldMasterId id="2147486022" r:id="rId6"/>
  </p:sldMasterIdLst>
  <p:notesMasterIdLst>
    <p:notesMasterId r:id="rId46"/>
  </p:notesMasterIdLst>
  <p:sldIdLst>
    <p:sldId id="311" r:id="rId7"/>
    <p:sldId id="313" r:id="rId8"/>
    <p:sldId id="308" r:id="rId9"/>
    <p:sldId id="305" r:id="rId10"/>
    <p:sldId id="262" r:id="rId11"/>
    <p:sldId id="303" r:id="rId12"/>
    <p:sldId id="306" r:id="rId13"/>
    <p:sldId id="328" r:id="rId14"/>
    <p:sldId id="329" r:id="rId15"/>
    <p:sldId id="330" r:id="rId16"/>
    <p:sldId id="335" r:id="rId17"/>
    <p:sldId id="332" r:id="rId18"/>
    <p:sldId id="333" r:id="rId19"/>
    <p:sldId id="334" r:id="rId20"/>
    <p:sldId id="339" r:id="rId21"/>
    <p:sldId id="288" r:id="rId22"/>
    <p:sldId id="336" r:id="rId23"/>
    <p:sldId id="299" r:id="rId24"/>
    <p:sldId id="300" r:id="rId25"/>
    <p:sldId id="301" r:id="rId26"/>
    <p:sldId id="263" r:id="rId27"/>
    <p:sldId id="302" r:id="rId28"/>
    <p:sldId id="281" r:id="rId29"/>
    <p:sldId id="295" r:id="rId30"/>
    <p:sldId id="296" r:id="rId31"/>
    <p:sldId id="297" r:id="rId32"/>
    <p:sldId id="314" r:id="rId33"/>
    <p:sldId id="269" r:id="rId34"/>
    <p:sldId id="275" r:id="rId35"/>
    <p:sldId id="264" r:id="rId36"/>
    <p:sldId id="271" r:id="rId37"/>
    <p:sldId id="272" r:id="rId38"/>
    <p:sldId id="273" r:id="rId39"/>
    <p:sldId id="282" r:id="rId40"/>
    <p:sldId id="274" r:id="rId41"/>
    <p:sldId id="284" r:id="rId42"/>
    <p:sldId id="285" r:id="rId43"/>
    <p:sldId id="315" r:id="rId44"/>
    <p:sldId id="316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9FB05"/>
    <a:srgbClr val="663300"/>
    <a:srgbClr val="996600"/>
    <a:srgbClr val="CC6600"/>
    <a:srgbClr val="DAA600"/>
    <a:srgbClr val="CCFF33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99821" autoAdjust="0"/>
  </p:normalViewPr>
  <p:slideViewPr>
    <p:cSldViewPr>
      <p:cViewPr varScale="1">
        <p:scale>
          <a:sx n="89" d="100"/>
          <a:sy n="89" d="100"/>
        </p:scale>
        <p:origin x="-108" y="-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3D483D-F914-48CB-BF23-DA089C00EAB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38D5309-7D4E-46D0-87D9-725758B69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95AB-7BB8-4E35-91D5-C10DC57F385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4229-D7BF-4C80-86A6-887362F2A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ECA7-5172-42C8-A9CA-090A69F58FB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0A7B-9610-48F4-B976-65739ACC3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717DB-ABF0-46A7-BF44-45CECE3C7DF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49BA9-E3E8-4D05-A072-F824C5592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C7A83-695F-462B-AD4A-A17057C48A6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23F3-435F-411F-AF49-C21961C2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44DC-8E71-4902-9A74-EFA7C3390DA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6B249-BE32-467A-A423-EAF855AB3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38CB-3050-4FA4-B89B-2D6375AF872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1AE9E-4E80-4CFC-AD18-5B8D1D2CF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2DFE-4E91-4ACE-9756-FA18EFDCD70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AB8A-ADD6-4201-B17B-F6CC2D703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1C5F-E88E-491D-AEF1-D5F4D30E7C0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DBD19-6FE8-4989-9BE3-A457E08D8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292B-3438-4F07-984C-B5DCFAFFB71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E21F7-AD63-4525-B930-CDF3A0158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47BF-DCA7-40BB-8C7E-53AA7C8E89A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81A6-3E5A-40CB-95BC-7E1E36C5D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FE2B9-4E16-4578-9FD0-BCE79F1276F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9029-EE30-4873-814F-AD6EF89E3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AEF6-611A-4DE2-9128-155205BCAD7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B298-8032-4F62-BD7B-04C891C3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F02C-11C2-416A-A9D4-AFC92D2334B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760ED-3F44-42D9-A9F3-74EA0EF65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42B27-D6FE-41B6-8BD5-9B9272ED2F4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9F6D-83F2-4E35-910A-60EFBFC10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3B36-49F4-47D3-B6C9-0C49D05A66F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9ABB6-5355-45F1-842B-0FB4F025A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CBD55-8E15-47A6-ABB0-BE56299E3873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D750-28C5-43AA-809B-84C4A260F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AE54-AB70-48E5-A30F-4E16E57695B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6A7B-17DF-4BC3-AF5A-025BDCC20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E360-4BAC-4D7C-AA89-07598A1696C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0998-9BDD-4504-A87E-5FEB5A89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7C97-8DBE-4092-A4B9-47F585F441D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FCA4-62FB-49C8-9542-38955EDD6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12C9-A4F4-4F47-8DCF-BDB0D46669A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5F372-39EF-400E-BB84-346314241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607C-DF60-43B2-908B-33F66DF620A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F63-59CF-4EC0-8F6F-4898FE72E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4D8B-3A66-4CEE-A726-25FB4EF1934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ADCE4-7778-4967-A2DF-FF5AFBCF6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A60A-64CC-4D52-ABA9-FD9FCF57BD6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F2776-C386-4114-8417-0CFB49D64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5AE4-FC88-4123-B913-CFD2E89466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E424-8EF7-4A1C-A943-E8756E54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2B40-A21B-4937-8B26-0801BF4ADAB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1CB4F-3363-417D-B819-C34092933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E78A-46DB-4266-8D6D-799FBC75D9E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4509E-63E6-493E-A317-A3BD722F3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B2FD-E498-4E01-A08A-5412597CE570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4141-0211-4FE7-9BBC-6A42826F4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6522-EC45-4AA9-9699-61D4AED04F7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C953-6901-42F3-888A-0E41C76F3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3350-2804-4E7E-85C8-F3A27C34494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B773-731B-418B-991B-BC3AF641A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FBC54-598F-4D38-8FEB-7B62CBDF850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CF99-6358-4CB2-A5BE-43CAB6593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2D6B-502C-45B8-9532-94F2C944657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0896-A913-4C47-A497-98ABCD59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5B341-6FE9-4D61-99FE-1704B657E8D1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F8305-0FCF-4A03-B161-878D08A94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5CF8-D248-45DA-85AF-E6FBCE34651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1487A-D630-4CC5-9B66-30B3FDD2D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8BFEF-5997-408C-AE29-A76B182BAC9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DD389-4DCD-4602-9AFE-4438CF653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EC5C0-03E8-42E7-B349-17751DE4B45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A4896-D654-42BD-B0F2-FB310FF46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81319-84DD-4DF9-A09D-7F20358DD6A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7DBD-6A67-4401-863B-87B3E5F7C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BC80F-3B26-4EE1-907E-66F0D21D6E4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4D55-FF1B-4310-B7FE-1761E59FE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A4AB-73D4-4353-B34A-76A16629A16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C5D47-8431-4717-A5BE-E536A072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D5FBA-FE99-47C2-9741-50B753F9E37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626D-6119-47C5-A916-16E49AC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1548-4426-47EB-A946-B2815A08CB5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D4A50-84EE-4A5E-BDDB-71F32883E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729D-3FCC-4C9A-ACAE-D3A742A32A3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AF8E-FA37-48C8-8032-76A915843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6473-A1CD-4439-A539-B82F1ABFA11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F8FDD-9680-4D8B-B3D5-0D3152599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CE1E-460A-4A6B-AEC8-D23F9DE8734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9438-2335-4BF4-B677-58BD5D159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87B96-ED2F-4063-9397-BBB7BB782E6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FEDF-B7EC-4AE0-AEDC-ECF8DFA7C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516E-CB81-4BF5-A065-6DA776A9BB1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4E41-5891-4A11-AED2-C22E84F0E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6470-66DB-4A95-8144-F62C4E4336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09A7-1B16-465B-BC9A-F3CE24766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F096E-BFE8-4AA4-894A-20A2067318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CB29-0260-4BFD-BD41-655212533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37E78-1E94-461A-AFD4-140D5069C0F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1264A-B12D-448B-BB32-C123307E9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BAE1A-A729-4C3B-B299-BBAA25E8B74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8CE49-E44D-4F5E-8D11-C295796D5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2B5C-513F-416E-9688-D322571998C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F4BA-6DD1-41E5-9DEB-CC954B1FB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CB19-1F3A-478F-B08D-24AE3DABFE63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23A76-85A7-440E-AE9B-71A01D8D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C5614-3F48-4583-917E-73238DC581BF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83034-1A70-4AAF-B2BC-666E7B52BE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90F5FA-9A40-4300-8094-7C7101410647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44502-6EE8-415C-815D-C4883AAE78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04DBD-B9C7-4C33-9C05-3FBCB3EA047F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81F52-8E38-4F19-B5CA-E9FE0B25B2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C5D82-D3D8-4FDD-837D-A7B0E7AF5729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D45DF-9CB5-4444-AF84-38B0C60F4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5CD0-0C24-4A93-9A60-BF976C8D042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C6BE-2735-47CE-A38F-5CE172D80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07D3A-1941-485B-90C3-1D6C2750202B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2E9C4-6B7A-4BAD-BAC2-C2D2FC1094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48EFA9-68FE-4E9C-AC5B-A379FA9E7A67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5F1EB2-A39B-477B-9404-E2824E748C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8901-2E12-47DF-ACDA-8C8BD7A9784D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C5E4C-A61B-447E-8D5B-5C57A4862D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3AA88-DFF6-4BF4-9E49-AC6A3717BB7B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41A44-60C5-4B59-BB44-BC842FCA3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D3A55D-F7FD-4764-807F-1B771F37A3F5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82BB2-8E94-4AF9-B5C9-0B7414BDA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0977A-307C-47C7-A1C1-73E5EA1142AB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45BDE-4960-4834-B7F6-A5ACD2D1F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50AEE-E14D-4386-A0FC-D62F2001AFE8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DCC45-EA1A-41E0-8738-E7C53A6CB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F402-73F5-483C-A265-1734393F63B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DEBF-9E84-4AD1-A19A-ED69EB945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A7E34-6560-4106-80E9-EE39C6FFA8E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A2808-9E13-431A-A6A4-FE44874C9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9E19-0F5C-458E-B0D9-6AF33357C98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71BD-CC9F-420F-9A3E-23EAA3E58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310D355-8D04-4F4B-8569-AFE7B763677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3629BCA-E983-48F6-9723-5236DD047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7" r:id="rId1"/>
    <p:sldLayoutId id="2147485953" r:id="rId2"/>
    <p:sldLayoutId id="2147486008" r:id="rId3"/>
    <p:sldLayoutId id="2147485954" r:id="rId4"/>
    <p:sldLayoutId id="2147485955" r:id="rId5"/>
    <p:sldLayoutId id="2147485956" r:id="rId6"/>
    <p:sldLayoutId id="2147485957" r:id="rId7"/>
    <p:sldLayoutId id="2147485958" r:id="rId8"/>
    <p:sldLayoutId id="2147486009" r:id="rId9"/>
    <p:sldLayoutId id="2147485959" r:id="rId10"/>
    <p:sldLayoutId id="21474859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22295D2-DBEB-466E-87E8-311F5B8DD36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381C400-7713-4A63-A971-CC2BEC1A4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0" r:id="rId1"/>
    <p:sldLayoutId id="2147485961" r:id="rId2"/>
    <p:sldLayoutId id="2147486011" r:id="rId3"/>
    <p:sldLayoutId id="2147485962" r:id="rId4"/>
    <p:sldLayoutId id="2147485963" r:id="rId5"/>
    <p:sldLayoutId id="2147485964" r:id="rId6"/>
    <p:sldLayoutId id="2147485965" r:id="rId7"/>
    <p:sldLayoutId id="2147485966" r:id="rId8"/>
    <p:sldLayoutId id="2147486012" r:id="rId9"/>
    <p:sldLayoutId id="2147485967" r:id="rId10"/>
    <p:sldLayoutId id="2147485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0E1F92E-E010-41FE-8819-431A1B32501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2DEF17F-4048-400F-A0F8-B10618323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3" r:id="rId1"/>
    <p:sldLayoutId id="2147485969" r:id="rId2"/>
    <p:sldLayoutId id="2147486014" r:id="rId3"/>
    <p:sldLayoutId id="2147485970" r:id="rId4"/>
    <p:sldLayoutId id="2147485971" r:id="rId5"/>
    <p:sldLayoutId id="2147485972" r:id="rId6"/>
    <p:sldLayoutId id="2147485973" r:id="rId7"/>
    <p:sldLayoutId id="2147485974" r:id="rId8"/>
    <p:sldLayoutId id="2147486015" r:id="rId9"/>
    <p:sldLayoutId id="2147485975" r:id="rId10"/>
    <p:sldLayoutId id="21474859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1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14F306B-DEAD-4D6B-A057-86197555433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869FF35-C8C5-45D6-8512-BE515CB0D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1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6" r:id="rId1"/>
    <p:sldLayoutId id="2147485988" r:id="rId2"/>
    <p:sldLayoutId id="2147486017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6018" r:id="rId9"/>
    <p:sldLayoutId id="2147485994" r:id="rId10"/>
    <p:sldLayoutId id="21474859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17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302DE3B-414A-474B-83FC-65E5632CF13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37B4E62-F75A-4D7F-83E2-CD2D09E70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9" r:id="rId1"/>
    <p:sldLayoutId id="2147485996" r:id="rId2"/>
    <p:sldLayoutId id="2147486020" r:id="rId3"/>
    <p:sldLayoutId id="2147485997" r:id="rId4"/>
    <p:sldLayoutId id="2147485998" r:id="rId5"/>
    <p:sldLayoutId id="2147485999" r:id="rId6"/>
    <p:sldLayoutId id="2147486000" r:id="rId7"/>
    <p:sldLayoutId id="2147486001" r:id="rId8"/>
    <p:sldLayoutId id="2147486021" r:id="rId9"/>
    <p:sldLayoutId id="2147486002" r:id="rId10"/>
    <p:sldLayoutId id="21474860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10D355-8D04-4F4B-8569-AFE7B7636777}" type="datetimeFigureOut">
              <a:rPr lang="en-US" smtClean="0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629BCA-E983-48F6-9723-5236DD047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31" r:id="rId9"/>
    <p:sldLayoutId id="2147486032" r:id="rId10"/>
    <p:sldLayoutId id="21474860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5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jpeg"/><Relationship Id="rId5" Type="http://schemas.openxmlformats.org/officeDocument/2006/relationships/image" Target="../media/image75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s.xara.com/graphicrender/renderimg.asp?sid=85028DC6101C4F5C95F0E63D9FF2AC82&amp;fs=1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2.xml"/><Relationship Id="rId1" Type="http://schemas.openxmlformats.org/officeDocument/2006/relationships/audio" Target="file:///C:\Users\Nova\Music\Michael%20Jackson\The%20Essential%20Michael%20Jackson%20Disc%201\21%20Thriller.wma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2.bp.blogspot.com/-tneJchiG4n4/TfrbNNYE62I/AAAAAAAAAlw/N-ibE2nIqFw/s1600/tig2.jpg" TargetMode="External"/><Relationship Id="rId5" Type="http://schemas.openxmlformats.org/officeDocument/2006/relationships/image" Target="../media/image109.jpeg"/><Relationship Id="rId4" Type="http://schemas.openxmlformats.org/officeDocument/2006/relationships/hyperlink" Target="http://www.google.com/imgres?q=specimen+that+is+lipemic&amp;start=100&amp;um=1&amp;hl=en&amp;sa=N&amp;tbo=d&amp;biw=1366&amp;bih=650&amp;tbm=isch&amp;tbnid=ugrD5ZHuFmX_ZM:&amp;imgrefurl=http://en.wikipedia.org/wiki/Hyperlipidemia&amp;docid=LPSE-uMKmGvSbM&amp;imgurl=http://upload.wikimedia.org/wikipedia/en/thumb/8/8d/Hyperlipidaemia_-_lipid_in_EDTA_tube.jpg/230px-Hyperlipidaemia_-_lipid_in_EDTA_tube.jpg&amp;w=230&amp;h=587&amp;ei=G0zNUNT-EdLRiALqtoDIBQ&amp;zoom=1&amp;iact=hc&amp;vpx=452&amp;vpy=2&amp;dur=156&amp;hovh=359&amp;hovw=140&amp;tx=100&amp;ty=186&amp;sig=111928542430398964347&amp;page=4&amp;tbnh=157&amp;tbnw=68&amp;ndsp=31&amp;ved=1t:429,r:2,s:100,i:1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0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2601913"/>
            <a:ext cx="2286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Feature Presentation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971800"/>
            <a:ext cx="3505200" cy="523220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Specimen Assessment</a:t>
            </a:r>
          </a:p>
        </p:txBody>
      </p:sp>
      <p:pic>
        <p:nvPicPr>
          <p:cNvPr id="2662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743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819400"/>
            <a:ext cx="7905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5844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00225"/>
            <a:ext cx="402113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100" y="1782763"/>
            <a:ext cx="4025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4724400" y="1828800"/>
            <a:ext cx="39624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Picture 22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5715000"/>
            <a:ext cx="722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57350"/>
            <a:ext cx="502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403725"/>
            <a:ext cx="5029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295400" y="2286000"/>
            <a:ext cx="2057400" cy="457200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2133600"/>
            <a:ext cx="2057400" cy="533400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38600" y="4800600"/>
            <a:ext cx="1981200" cy="45720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urved Up Arrow 18"/>
          <p:cNvSpPr/>
          <p:nvPr/>
        </p:nvSpPr>
        <p:spPr>
          <a:xfrm>
            <a:off x="2057400" y="5410200"/>
            <a:ext cx="5943600" cy="914400"/>
          </a:xfrm>
          <a:prstGeom prst="curvedUpArrow">
            <a:avLst/>
          </a:prstGeom>
          <a:solidFill>
            <a:srgbClr val="FFFF00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687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4300" y="2124075"/>
            <a:ext cx="9525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4486275"/>
            <a:ext cx="6286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1371600" y="4953000"/>
            <a:ext cx="1905000" cy="45720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urved Down Arrow 28"/>
          <p:cNvSpPr/>
          <p:nvPr/>
        </p:nvSpPr>
        <p:spPr>
          <a:xfrm>
            <a:off x="2133600" y="1447800"/>
            <a:ext cx="6096000" cy="838200"/>
          </a:xfrm>
          <a:prstGeom prst="curvedDownArrow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>
            <a:off x="4876800" y="4343400"/>
            <a:ext cx="2667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Up Arrow 29"/>
          <p:cNvSpPr/>
          <p:nvPr/>
        </p:nvSpPr>
        <p:spPr>
          <a:xfrm>
            <a:off x="4953000" y="2895600"/>
            <a:ext cx="3276600" cy="533400"/>
          </a:xfrm>
          <a:prstGeom prst="curvedUpArrow">
            <a:avLst/>
          </a:prstGeom>
          <a:solidFill>
            <a:srgbClr val="FFFF00"/>
          </a:solidFill>
          <a:ln>
            <a:solidFill>
              <a:srgbClr val="006600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Brace 8"/>
          <p:cNvSpPr/>
          <p:nvPr/>
        </p:nvSpPr>
        <p:spPr>
          <a:xfrm rot="16200000">
            <a:off x="1638300" y="3771900"/>
            <a:ext cx="228600" cy="3200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891" name="TextBox 10"/>
          <p:cNvSpPr txBox="1">
            <a:spLocks noChangeArrowheads="1"/>
          </p:cNvSpPr>
          <p:nvPr/>
        </p:nvSpPr>
        <p:spPr bwMode="auto">
          <a:xfrm>
            <a:off x="76200" y="5486400"/>
            <a:ext cx="335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tubes can be put on IOM with cap on.</a:t>
            </a:r>
          </a:p>
        </p:txBody>
      </p:sp>
      <p:sp>
        <p:nvSpPr>
          <p:cNvPr id="37892" name="TextBox 17"/>
          <p:cNvSpPr txBox="1">
            <a:spLocks noChangeArrowheads="1"/>
          </p:cNvSpPr>
          <p:nvPr/>
        </p:nvSpPr>
        <p:spPr bwMode="auto">
          <a:xfrm>
            <a:off x="5638800" y="5486400"/>
            <a:ext cx="167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tubes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 be put on IOM.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124200" y="1524000"/>
            <a:ext cx="5562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781800" y="1828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/>
          <p:cNvSpPr/>
          <p:nvPr/>
        </p:nvSpPr>
        <p:spPr>
          <a:xfrm rot="16200000">
            <a:off x="8039100" y="4533900"/>
            <a:ext cx="228600" cy="1676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6" name="TextBox 43"/>
          <p:cNvSpPr txBox="1">
            <a:spLocks noChangeArrowheads="1"/>
          </p:cNvSpPr>
          <p:nvPr/>
        </p:nvSpPr>
        <p:spPr bwMode="auto">
          <a:xfrm>
            <a:off x="7391400" y="5486400"/>
            <a:ext cx="1676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false bottom tubes are different sizes.</a:t>
            </a:r>
          </a:p>
        </p:txBody>
      </p:sp>
      <p:pic>
        <p:nvPicPr>
          <p:cNvPr id="3789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762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60588"/>
            <a:ext cx="88582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7620000" y="18288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81800" y="1828800"/>
            <a:ext cx="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1524000"/>
            <a:ext cx="0" cy="1219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467600" y="2286000"/>
            <a:ext cx="4572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53400" y="2438400"/>
            <a:ext cx="0" cy="25908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15000" y="2209800"/>
            <a:ext cx="13716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ft Brace 41"/>
          <p:cNvSpPr/>
          <p:nvPr/>
        </p:nvSpPr>
        <p:spPr>
          <a:xfrm rot="16200000">
            <a:off x="6324600" y="4648200"/>
            <a:ext cx="228600" cy="14478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81400" y="1981200"/>
            <a:ext cx="7620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038600" y="2133600"/>
            <a:ext cx="1524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3924300" y="49149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Brace 50"/>
          <p:cNvSpPr/>
          <p:nvPr/>
        </p:nvSpPr>
        <p:spPr>
          <a:xfrm rot="16200000">
            <a:off x="4914900" y="49149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910" name="TextBox 17"/>
          <p:cNvSpPr txBox="1">
            <a:spLocks noChangeArrowheads="1"/>
          </p:cNvSpPr>
          <p:nvPr/>
        </p:nvSpPr>
        <p:spPr bwMode="auto">
          <a:xfrm>
            <a:off x="3505200" y="5486400"/>
            <a:ext cx="114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Tiger tube with cap on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 be put on IOM.</a:t>
            </a:r>
          </a:p>
        </p:txBody>
      </p:sp>
      <p:sp>
        <p:nvSpPr>
          <p:cNvPr id="37911" name="TextBox 17"/>
          <p:cNvSpPr txBox="1">
            <a:spLocks noChangeArrowheads="1"/>
          </p:cNvSpPr>
          <p:nvPr/>
        </p:nvSpPr>
        <p:spPr bwMode="auto">
          <a:xfrm>
            <a:off x="4572000" y="5486400"/>
            <a:ext cx="1066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Tiger tube with cap off can be put on IOM.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86800" y="1524000"/>
            <a:ext cx="0" cy="8382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15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2"/>
          <p:cNvSpPr txBox="1">
            <a:spLocks noChangeArrowheads="1"/>
          </p:cNvSpPr>
          <p:nvPr/>
        </p:nvSpPr>
        <p:spPr bwMode="auto">
          <a:xfrm>
            <a:off x="4876800" y="925513"/>
            <a:ext cx="3886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Enlarged image of false bottom tubes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1371600"/>
            <a:ext cx="39528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486400" y="2514600"/>
            <a:ext cx="0" cy="1371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0" y="2514600"/>
            <a:ext cx="3048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3886200"/>
            <a:ext cx="3048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486400" y="2286000"/>
            <a:ext cx="838200" cy="4572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8077200" y="2438400"/>
            <a:ext cx="0" cy="1447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24800" y="2438400"/>
            <a:ext cx="304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924800" y="3886200"/>
            <a:ext cx="304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39000" y="2209800"/>
            <a:ext cx="838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5" name="TextBox 12"/>
          <p:cNvSpPr txBox="1">
            <a:spLocks noChangeArrowheads="1"/>
          </p:cNvSpPr>
          <p:nvPr/>
        </p:nvSpPr>
        <p:spPr bwMode="auto">
          <a:xfrm>
            <a:off x="4800600" y="29718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 mL</a:t>
            </a:r>
          </a:p>
        </p:txBody>
      </p:sp>
      <p:sp>
        <p:nvSpPr>
          <p:cNvPr id="38926" name="TextBox 11"/>
          <p:cNvSpPr txBox="1">
            <a:spLocks noChangeArrowheads="1"/>
          </p:cNvSpPr>
          <p:nvPr/>
        </p:nvSpPr>
        <p:spPr bwMode="auto">
          <a:xfrm>
            <a:off x="8077200" y="2971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mL</a:t>
            </a:r>
          </a:p>
        </p:txBody>
      </p:sp>
      <p:sp>
        <p:nvSpPr>
          <p:cNvPr id="38927" name="TextBox 23"/>
          <p:cNvSpPr txBox="1">
            <a:spLocks noChangeArrowheads="1"/>
          </p:cNvSpPr>
          <p:nvPr/>
        </p:nvSpPr>
        <p:spPr bwMode="auto">
          <a:xfrm>
            <a:off x="6858000" y="5559425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slightly curved bottom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58000" y="1752600"/>
            <a:ext cx="0" cy="38100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 rot="16200000">
            <a:off x="1905000" y="4191000"/>
            <a:ext cx="228600" cy="3124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930" name="TextBox 10"/>
          <p:cNvSpPr txBox="1">
            <a:spLocks noChangeArrowheads="1"/>
          </p:cNvSpPr>
          <p:nvPr/>
        </p:nvSpPr>
        <p:spPr bwMode="auto">
          <a:xfrm>
            <a:off x="533400" y="5880100"/>
            <a:ext cx="3048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aliquot tubes can be put on IOM.</a:t>
            </a:r>
          </a:p>
        </p:txBody>
      </p:sp>
      <p:sp>
        <p:nvSpPr>
          <p:cNvPr id="38931" name="TextBox 23"/>
          <p:cNvSpPr txBox="1">
            <a:spLocks noChangeArrowheads="1"/>
          </p:cNvSpPr>
          <p:nvPr/>
        </p:nvSpPr>
        <p:spPr bwMode="auto">
          <a:xfrm>
            <a:off x="990600" y="925513"/>
            <a:ext cx="220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Plastic aliquot tubes</a:t>
            </a:r>
          </a:p>
        </p:txBody>
      </p:sp>
      <p:sp>
        <p:nvSpPr>
          <p:cNvPr id="36" name="Left Brace 35"/>
          <p:cNvSpPr/>
          <p:nvPr/>
        </p:nvSpPr>
        <p:spPr>
          <a:xfrm rot="16200000">
            <a:off x="1562100" y="4305300"/>
            <a:ext cx="228600" cy="1219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2933700" y="44577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514600" y="1600200"/>
            <a:ext cx="0" cy="29718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5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1295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These tubes are</a:t>
            </a:r>
          </a:p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75 x 12 mm.</a:t>
            </a:r>
          </a:p>
        </p:txBody>
      </p:sp>
      <p:sp>
        <p:nvSpPr>
          <p:cNvPr id="38936" name="TextBox 10"/>
          <p:cNvSpPr txBox="1">
            <a:spLocks noChangeArrowheads="1"/>
          </p:cNvSpPr>
          <p:nvPr/>
        </p:nvSpPr>
        <p:spPr bwMode="auto">
          <a:xfrm>
            <a:off x="2514600" y="5029200"/>
            <a:ext cx="1066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This tube is</a:t>
            </a:r>
          </a:p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x 13 mm.</a:t>
            </a:r>
          </a:p>
        </p:txBody>
      </p:sp>
      <p:pic>
        <p:nvPicPr>
          <p:cNvPr id="38937" name="Picture 46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0" y="6096000"/>
            <a:ext cx="17716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Left Brace 39"/>
          <p:cNvSpPr/>
          <p:nvPr/>
        </p:nvSpPr>
        <p:spPr>
          <a:xfrm rot="16200000">
            <a:off x="7429500" y="56007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Brace 8"/>
          <p:cNvSpPr/>
          <p:nvPr/>
        </p:nvSpPr>
        <p:spPr>
          <a:xfrm rot="16200000">
            <a:off x="1638300" y="3924300"/>
            <a:ext cx="228600" cy="3200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943600" y="1676400"/>
            <a:ext cx="1066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150" y="752475"/>
            <a:ext cx="1466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71700"/>
            <a:ext cx="6286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00400"/>
            <a:ext cx="2470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flipH="1">
            <a:off x="8305800" y="3657600"/>
            <a:ext cx="457200" cy="137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48600" y="3429000"/>
            <a:ext cx="0" cy="15240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TextBox 32"/>
          <p:cNvSpPr txBox="1">
            <a:spLocks noChangeArrowheads="1"/>
          </p:cNvSpPr>
          <p:nvPr/>
        </p:nvSpPr>
        <p:spPr bwMode="auto">
          <a:xfrm>
            <a:off x="6477000" y="5680075"/>
            <a:ext cx="1447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Variant cup can be put on IOM when </a:t>
            </a:r>
            <a:r>
              <a:rPr lang="en-US" sz="1300" b="1" dirty="0" smtClean="0">
                <a:latin typeface="Times New Roman" pitchFamily="18" charset="0"/>
                <a:cs typeface="Times New Roman" pitchFamily="18" charset="0"/>
              </a:rPr>
              <a:t>snapped into </a:t>
            </a: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75 x 13 mm tube.</a:t>
            </a:r>
          </a:p>
        </p:txBody>
      </p:sp>
      <p:sp>
        <p:nvSpPr>
          <p:cNvPr id="39946" name="TextBox 33"/>
          <p:cNvSpPr txBox="1">
            <a:spLocks noChangeArrowheads="1"/>
          </p:cNvSpPr>
          <p:nvPr/>
        </p:nvSpPr>
        <p:spPr bwMode="auto">
          <a:xfrm>
            <a:off x="7772400" y="5680075"/>
            <a:ext cx="137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This cup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be put on IOM.</a:t>
            </a:r>
          </a:p>
        </p:txBody>
      </p:sp>
      <p:sp>
        <p:nvSpPr>
          <p:cNvPr id="54" name="Left Brace 53"/>
          <p:cNvSpPr/>
          <p:nvPr/>
        </p:nvSpPr>
        <p:spPr>
          <a:xfrm rot="16200000">
            <a:off x="8343900" y="50673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Left Brace 55"/>
          <p:cNvSpPr/>
          <p:nvPr/>
        </p:nvSpPr>
        <p:spPr>
          <a:xfrm rot="16200000">
            <a:off x="7086600" y="4953000"/>
            <a:ext cx="228600" cy="1143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152400" y="2209800"/>
            <a:ext cx="32004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410200" y="2438400"/>
            <a:ext cx="0" cy="25146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038600" y="2286000"/>
            <a:ext cx="11430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 Brace 70"/>
          <p:cNvSpPr/>
          <p:nvPr/>
        </p:nvSpPr>
        <p:spPr>
          <a:xfrm rot="16200000">
            <a:off x="4495800" y="4953000"/>
            <a:ext cx="228600" cy="1143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Left Brace 71"/>
          <p:cNvSpPr/>
          <p:nvPr/>
        </p:nvSpPr>
        <p:spPr>
          <a:xfrm rot="16200000">
            <a:off x="5791200" y="5105400"/>
            <a:ext cx="228600" cy="838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010400" y="1676400"/>
            <a:ext cx="0" cy="1600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943600" y="1676400"/>
            <a:ext cx="0" cy="6096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6" name="TextBox 69"/>
          <p:cNvSpPr txBox="1">
            <a:spLocks noChangeArrowheads="1"/>
          </p:cNvSpPr>
          <p:nvPr/>
        </p:nvSpPr>
        <p:spPr bwMode="auto">
          <a:xfrm>
            <a:off x="5638800" y="5638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</a:p>
        </p:txBody>
      </p:sp>
      <p:sp>
        <p:nvSpPr>
          <p:cNvPr id="39957" name="TextBox 75"/>
          <p:cNvSpPr txBox="1">
            <a:spLocks noChangeArrowheads="1"/>
          </p:cNvSpPr>
          <p:nvPr/>
        </p:nvSpPr>
        <p:spPr bwMode="auto">
          <a:xfrm>
            <a:off x="1524000" y="5638800"/>
            <a:ext cx="45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p:sp>
        <p:nvSpPr>
          <p:cNvPr id="39958" name="TextBox 75"/>
          <p:cNvSpPr txBox="1">
            <a:spLocks noChangeArrowheads="1"/>
          </p:cNvSpPr>
          <p:nvPr/>
        </p:nvSpPr>
        <p:spPr bwMode="auto">
          <a:xfrm>
            <a:off x="4419600" y="5638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p:sp>
        <p:nvSpPr>
          <p:cNvPr id="39959" name="TextBox 77"/>
          <p:cNvSpPr txBox="1">
            <a:spLocks noChangeArrowheads="1"/>
          </p:cNvSpPr>
          <p:nvPr/>
        </p:nvSpPr>
        <p:spPr bwMode="auto">
          <a:xfrm>
            <a:off x="1447800" y="6096000"/>
            <a:ext cx="411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Yes: Variant cup can be put on 75 x 13 mm tube.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No: Variant cup cannot be put on these tubes.</a:t>
            </a:r>
          </a:p>
        </p:txBody>
      </p:sp>
      <p:sp>
        <p:nvSpPr>
          <p:cNvPr id="39960" name="TextBox 10"/>
          <p:cNvSpPr txBox="1">
            <a:spLocks noChangeArrowheads="1"/>
          </p:cNvSpPr>
          <p:nvPr/>
        </p:nvSpPr>
        <p:spPr bwMode="auto">
          <a:xfrm>
            <a:off x="5410200" y="5181600"/>
            <a:ext cx="1066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39961" name="TextBox 10"/>
          <p:cNvSpPr txBox="1">
            <a:spLocks noChangeArrowheads="1"/>
          </p:cNvSpPr>
          <p:nvPr/>
        </p:nvSpPr>
        <p:spPr bwMode="auto">
          <a:xfrm>
            <a:off x="4114800" y="5181600"/>
            <a:ext cx="1066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75 x 12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2"/>
          <p:cNvSpPr txBox="1">
            <a:spLocks noChangeArrowheads="1"/>
          </p:cNvSpPr>
          <p:nvPr/>
        </p:nvSpPr>
        <p:spPr bwMode="auto">
          <a:xfrm>
            <a:off x="2362200" y="1981200"/>
            <a:ext cx="472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ariant cup) + (75 x </a:t>
            </a: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mm tube) = </a:t>
            </a:r>
            <a:r>
              <a:rPr lang="en-US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tube</a:t>
            </a:r>
          </a:p>
        </p:txBody>
      </p:sp>
      <p:pic>
        <p:nvPicPr>
          <p:cNvPr id="4096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505200"/>
            <a:ext cx="2895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819400"/>
            <a:ext cx="1538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12"/>
          <p:cNvSpPr txBox="1">
            <a:spLocks noChangeArrowheads="1"/>
          </p:cNvSpPr>
          <p:nvPr/>
        </p:nvSpPr>
        <p:spPr bwMode="auto">
          <a:xfrm>
            <a:off x="3657600" y="60198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5257800" y="6029325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Variant cup with lid off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990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952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381000" y="60198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1600200" y="6029325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Variant cup with lid on</a:t>
            </a:r>
          </a:p>
        </p:txBody>
      </p:sp>
      <p:pic>
        <p:nvPicPr>
          <p:cNvPr id="40973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4450" y="44958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57150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1148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1336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382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2" name="Picture 33" descr="Render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2225" y="609600"/>
            <a:ext cx="452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3" name="Picture 39" descr="Rendered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0375" y="5934075"/>
            <a:ext cx="187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traight Arrow Connector 53"/>
          <p:cNvCxnSpPr/>
          <p:nvPr/>
        </p:nvCxnSpPr>
        <p:spPr>
          <a:xfrm flipV="1">
            <a:off x="77724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09600" y="6248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When placing a Variant cup in a 75 x 13 mm tube, make sure it is </a:t>
            </a:r>
            <a:r>
              <a:rPr lang="en-US" sz="1400" b="1" u="sng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snapped down tightly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98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76600"/>
            <a:ext cx="2895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90600"/>
            <a:ext cx="5562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6600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3124200" y="990600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Open lid </a:t>
            </a:r>
          </a:p>
        </p:txBody>
      </p:sp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4343400" y="990600"/>
            <a:ext cx="160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Push down lid</a:t>
            </a:r>
          </a:p>
        </p:txBody>
      </p:sp>
      <p:sp>
        <p:nvSpPr>
          <p:cNvPr id="41992" name="TextBox 6"/>
          <p:cNvSpPr txBox="1">
            <a:spLocks noChangeArrowheads="1"/>
          </p:cNvSpPr>
          <p:nvPr/>
        </p:nvSpPr>
        <p:spPr bwMode="auto">
          <a:xfrm>
            <a:off x="5791200" y="9906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Remove lid</a:t>
            </a:r>
          </a:p>
        </p:txBody>
      </p:sp>
      <p:sp>
        <p:nvSpPr>
          <p:cNvPr id="41993" name="TextBox 12"/>
          <p:cNvSpPr txBox="1">
            <a:spLocks noChangeArrowheads="1"/>
          </p:cNvSpPr>
          <p:nvPr/>
        </p:nvSpPr>
        <p:spPr bwMode="auto">
          <a:xfrm>
            <a:off x="457200" y="57912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1994" name="TextBox 12"/>
          <p:cNvSpPr txBox="1">
            <a:spLocks noChangeArrowheads="1"/>
          </p:cNvSpPr>
          <p:nvPr/>
        </p:nvSpPr>
        <p:spPr bwMode="auto">
          <a:xfrm>
            <a:off x="1981200" y="5788025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Variant cup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14400" y="54102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3276600"/>
            <a:ext cx="1538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TextBox 12"/>
          <p:cNvSpPr txBox="1">
            <a:spLocks noChangeArrowheads="1"/>
          </p:cNvSpPr>
          <p:nvPr/>
        </p:nvSpPr>
        <p:spPr bwMode="auto">
          <a:xfrm>
            <a:off x="8458200" y="365760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gap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8458200" y="3657600"/>
            <a:ext cx="3048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467600" y="5791200"/>
            <a:ext cx="457200" cy="53340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0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276600"/>
            <a:ext cx="1335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ight Brace 62"/>
          <p:cNvSpPr/>
          <p:nvPr/>
        </p:nvSpPr>
        <p:spPr>
          <a:xfrm>
            <a:off x="6248400" y="3429000"/>
            <a:ext cx="76200" cy="304800"/>
          </a:xfrm>
          <a:prstGeom prst="righ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2" name="TextBox 12"/>
          <p:cNvSpPr txBox="1">
            <a:spLocks noChangeArrowheads="1"/>
          </p:cNvSpPr>
          <p:nvPr/>
        </p:nvSpPr>
        <p:spPr bwMode="auto">
          <a:xfrm>
            <a:off x="6324600" y="342582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gap</a:t>
            </a:r>
          </a:p>
        </p:txBody>
      </p:sp>
      <p:pic>
        <p:nvPicPr>
          <p:cNvPr id="42003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285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785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/>
          <p:nvPr/>
        </p:nvCxnSpPr>
        <p:spPr>
          <a:xfrm>
            <a:off x="25908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624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4102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14600" y="54102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0" name="TextBox 12"/>
          <p:cNvSpPr txBox="1">
            <a:spLocks noChangeArrowheads="1"/>
          </p:cNvSpPr>
          <p:nvPr/>
        </p:nvSpPr>
        <p:spPr bwMode="auto">
          <a:xfrm>
            <a:off x="7848600" y="61722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197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475" y="1295400"/>
            <a:ext cx="3311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12"/>
          <p:cNvSpPr txBox="1">
            <a:spLocks noChangeArrowheads="1"/>
          </p:cNvSpPr>
          <p:nvPr/>
        </p:nvSpPr>
        <p:spPr bwMode="auto">
          <a:xfrm>
            <a:off x="1828800" y="25908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1600200" y="228600"/>
            <a:ext cx="601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If a sample is QNS, a QNS cup may be used.  A QNS sample can be aliquoted by pouring or pipetting.  Label and initial all aliquots you create.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2609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1447800" y="2743200"/>
            <a:ext cx="3810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1213" y="4038600"/>
            <a:ext cx="30495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038600"/>
            <a:ext cx="20574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450" y="51054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0650" y="51054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2133600"/>
            <a:ext cx="6477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H="1">
            <a:off x="5562600" y="2743200"/>
            <a:ext cx="3810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2" name="TextBox 12"/>
          <p:cNvSpPr txBox="1">
            <a:spLocks noChangeArrowheads="1"/>
          </p:cNvSpPr>
          <p:nvPr/>
        </p:nvSpPr>
        <p:spPr bwMode="auto">
          <a:xfrm>
            <a:off x="5943600" y="25908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57388"/>
            <a:ext cx="59340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362200" y="3276600"/>
            <a:ext cx="3276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00200" y="3352800"/>
            <a:ext cx="457200" cy="8382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TextBox 11"/>
          <p:cNvSpPr txBox="1">
            <a:spLocks noChangeArrowheads="1"/>
          </p:cNvSpPr>
          <p:nvPr/>
        </p:nvSpPr>
        <p:spPr bwMode="auto">
          <a:xfrm>
            <a:off x="5715000" y="305911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</p:txBody>
      </p:sp>
      <p:sp>
        <p:nvSpPr>
          <p:cNvPr id="44038" name="TextBox 12"/>
          <p:cNvSpPr txBox="1">
            <a:spLocks noChangeArrowheads="1"/>
          </p:cNvSpPr>
          <p:nvPr/>
        </p:nvSpPr>
        <p:spPr bwMode="auto">
          <a:xfrm>
            <a:off x="1295400" y="4191000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row</a:t>
            </a:r>
          </a:p>
        </p:txBody>
      </p:sp>
      <p:sp>
        <p:nvSpPr>
          <p:cNvPr id="44039" name="TextBox 13"/>
          <p:cNvSpPr txBox="1">
            <a:spLocks noChangeArrowheads="1"/>
          </p:cNvSpPr>
          <p:nvPr/>
        </p:nvSpPr>
        <p:spPr bwMode="auto">
          <a:xfrm>
            <a:off x="7467600" y="374491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Routine rack</a:t>
            </a:r>
          </a:p>
        </p:txBody>
      </p:sp>
      <p:sp>
        <p:nvSpPr>
          <p:cNvPr id="44040" name="TextBox 14"/>
          <p:cNvSpPr txBox="1">
            <a:spLocks noChangeArrowheads="1"/>
          </p:cNvSpPr>
          <p:nvPr/>
        </p:nvSpPr>
        <p:spPr bwMode="auto">
          <a:xfrm>
            <a:off x="7467600" y="2601913"/>
            <a:ext cx="137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STAT rack</a:t>
            </a:r>
          </a:p>
        </p:txBody>
      </p:sp>
      <p:sp>
        <p:nvSpPr>
          <p:cNvPr id="19" name="Oval 18"/>
          <p:cNvSpPr/>
          <p:nvPr/>
        </p:nvSpPr>
        <p:spPr>
          <a:xfrm>
            <a:off x="2895600" y="3962400"/>
            <a:ext cx="2133600" cy="381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15000" y="3429000"/>
            <a:ext cx="381000" cy="228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Connector 21"/>
          <p:cNvCxnSpPr>
            <a:stCxn id="19" idx="4"/>
          </p:cNvCxnSpPr>
          <p:nvPr/>
        </p:nvCxnSpPr>
        <p:spPr>
          <a:xfrm>
            <a:off x="3962400" y="4343400"/>
            <a:ext cx="0" cy="838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3600" y="3657600"/>
            <a:ext cx="0" cy="1524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5" name="TextBox 25"/>
          <p:cNvSpPr txBox="1">
            <a:spLocks noChangeArrowheads="1"/>
          </p:cNvSpPr>
          <p:nvPr/>
        </p:nvSpPr>
        <p:spPr bwMode="auto">
          <a:xfrm>
            <a:off x="3429000" y="5181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Barcode</a:t>
            </a:r>
          </a:p>
        </p:txBody>
      </p:sp>
      <p:sp>
        <p:nvSpPr>
          <p:cNvPr id="44046" name="TextBox 26"/>
          <p:cNvSpPr txBox="1">
            <a:spLocks noChangeArrowheads="1"/>
          </p:cNvSpPr>
          <p:nvPr/>
        </p:nvSpPr>
        <p:spPr bwMode="auto">
          <a:xfrm>
            <a:off x="5715000" y="51816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ID</a:t>
            </a:r>
          </a:p>
        </p:txBody>
      </p:sp>
      <p:sp>
        <p:nvSpPr>
          <p:cNvPr id="44047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sp>
        <p:nvSpPr>
          <p:cNvPr id="36" name="Right Arrow 35"/>
          <p:cNvSpPr/>
          <p:nvPr/>
        </p:nvSpPr>
        <p:spPr>
          <a:xfrm rot="10800000">
            <a:off x="6553200" y="2743200"/>
            <a:ext cx="914400" cy="152400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6553200" y="3886200"/>
            <a:ext cx="914400" cy="152400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5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762000"/>
            <a:ext cx="1828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1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867400"/>
            <a:ext cx="571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2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1050" y="5867400"/>
            <a:ext cx="590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263" y="1800225"/>
            <a:ext cx="20907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1981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00225"/>
            <a:ext cx="20383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0"/>
          <p:cNvSpPr txBox="1">
            <a:spLocks noChangeArrowheads="1"/>
          </p:cNvSpPr>
          <p:nvPr/>
        </p:nvSpPr>
        <p:spPr bwMode="auto">
          <a:xfrm>
            <a:off x="838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5062" name="TextBox 11"/>
          <p:cNvSpPr txBox="1">
            <a:spLocks noChangeArrowheads="1"/>
          </p:cNvSpPr>
          <p:nvPr/>
        </p:nvSpPr>
        <p:spPr bwMode="auto">
          <a:xfrm>
            <a:off x="3124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811338"/>
            <a:ext cx="17113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3"/>
          <p:cNvSpPr txBox="1">
            <a:spLocks noChangeArrowheads="1"/>
          </p:cNvSpPr>
          <p:nvPr/>
        </p:nvSpPr>
        <p:spPr bwMode="auto">
          <a:xfrm>
            <a:off x="5410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5065" name="TextBox 14"/>
          <p:cNvSpPr txBox="1">
            <a:spLocks noChangeArrowheads="1"/>
          </p:cNvSpPr>
          <p:nvPr/>
        </p:nvSpPr>
        <p:spPr bwMode="auto">
          <a:xfrm>
            <a:off x="76200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5066" name="TextBox 15"/>
          <p:cNvSpPr txBox="1">
            <a:spLocks noChangeArrowheads="1"/>
          </p:cNvSpPr>
          <p:nvPr/>
        </p:nvSpPr>
        <p:spPr bwMode="auto">
          <a:xfrm>
            <a:off x="1524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  <p:sp>
        <p:nvSpPr>
          <p:cNvPr id="45067" name="TextBox 16"/>
          <p:cNvSpPr txBox="1">
            <a:spLocks noChangeArrowheads="1"/>
          </p:cNvSpPr>
          <p:nvPr/>
        </p:nvSpPr>
        <p:spPr bwMode="auto">
          <a:xfrm>
            <a:off x="24384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sp>
        <p:nvSpPr>
          <p:cNvPr id="45068" name="TextBox 17"/>
          <p:cNvSpPr txBox="1">
            <a:spLocks noChangeArrowheads="1"/>
          </p:cNvSpPr>
          <p:nvPr/>
        </p:nvSpPr>
        <p:spPr bwMode="auto">
          <a:xfrm>
            <a:off x="4800600" y="12763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3</a:t>
            </a:r>
          </a:p>
        </p:txBody>
      </p:sp>
      <p:sp>
        <p:nvSpPr>
          <p:cNvPr id="45069" name="TextBox 18"/>
          <p:cNvSpPr txBox="1">
            <a:spLocks noChangeArrowheads="1"/>
          </p:cNvSpPr>
          <p:nvPr/>
        </p:nvSpPr>
        <p:spPr bwMode="auto">
          <a:xfrm>
            <a:off x="7162800" y="12763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953000" y="1828800"/>
            <a:ext cx="1905000" cy="30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15200" y="1828800"/>
            <a:ext cx="1600200" cy="30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91200" y="1828800"/>
            <a:ext cx="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3" name="TextBox 31"/>
          <p:cNvSpPr txBox="1">
            <a:spLocks noChangeArrowheads="1"/>
          </p:cNvSpPr>
          <p:nvPr/>
        </p:nvSpPr>
        <p:spPr bwMode="auto">
          <a:xfrm>
            <a:off x="5410200" y="14589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010400" y="2438400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5" name="TextBox 35"/>
          <p:cNvSpPr txBox="1">
            <a:spLocks noChangeArrowheads="1"/>
          </p:cNvSpPr>
          <p:nvPr/>
        </p:nvSpPr>
        <p:spPr bwMode="auto">
          <a:xfrm>
            <a:off x="6934200" y="2057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pic>
        <p:nvPicPr>
          <p:cNvPr id="45076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7075" y="819150"/>
            <a:ext cx="2609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pic>
        <p:nvPicPr>
          <p:cNvPr id="45078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8674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9625" y="5867400"/>
            <a:ext cx="561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475" y="838200"/>
            <a:ext cx="1789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14600" y="1381125"/>
            <a:ext cx="419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MultiCare Motion Picture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00400"/>
            <a:ext cx="464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powerpoint has been rated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09800" y="3733800"/>
            <a:ext cx="4724400" cy="10668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33600" y="3733800"/>
            <a:ext cx="838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0" y="3733800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RESTRICTED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95600" y="3733800"/>
            <a:ext cx="0" cy="1066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0" y="4114800"/>
            <a:ext cx="3810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TG Lab Employee Under 21 Requires Accompanying Supervisor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4114800"/>
            <a:ext cx="403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"/>
            <a:ext cx="17907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457200"/>
            <a:ext cx="17907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5210175"/>
            <a:ext cx="23907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38" y="609600"/>
            <a:ext cx="63976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20574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0292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6096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338" y="3581400"/>
            <a:ext cx="3984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567113"/>
            <a:ext cx="63976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057400"/>
            <a:ext cx="6397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5029200"/>
            <a:ext cx="6397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828800"/>
            <a:ext cx="15859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11842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1828800"/>
            <a:ext cx="139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6858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5</a:t>
            </a:r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27432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6</a:t>
            </a:r>
          </a:p>
        </p:txBody>
      </p:sp>
      <p:sp>
        <p:nvSpPr>
          <p:cNvPr id="46087" name="TextBox 11"/>
          <p:cNvSpPr txBox="1">
            <a:spLocks noChangeArrowheads="1"/>
          </p:cNvSpPr>
          <p:nvPr/>
        </p:nvSpPr>
        <p:spPr bwMode="auto">
          <a:xfrm>
            <a:off x="49530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7</a:t>
            </a:r>
          </a:p>
        </p:txBody>
      </p:sp>
      <p:sp>
        <p:nvSpPr>
          <p:cNvPr id="46088" name="TextBox 12"/>
          <p:cNvSpPr txBox="1">
            <a:spLocks noChangeArrowheads="1"/>
          </p:cNvSpPr>
          <p:nvPr/>
        </p:nvSpPr>
        <p:spPr bwMode="auto">
          <a:xfrm>
            <a:off x="67818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8</a:t>
            </a:r>
          </a:p>
        </p:txBody>
      </p:sp>
      <p:sp>
        <p:nvSpPr>
          <p:cNvPr id="46089" name="TextBox 13"/>
          <p:cNvSpPr txBox="1">
            <a:spLocks noChangeArrowheads="1"/>
          </p:cNvSpPr>
          <p:nvPr/>
        </p:nvSpPr>
        <p:spPr bwMode="auto">
          <a:xfrm>
            <a:off x="9144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6090" name="TextBox 14"/>
          <p:cNvSpPr txBox="1">
            <a:spLocks noChangeArrowheads="1"/>
          </p:cNvSpPr>
          <p:nvPr/>
        </p:nvSpPr>
        <p:spPr bwMode="auto">
          <a:xfrm>
            <a:off x="3124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6091" name="TextBox 15"/>
          <p:cNvSpPr txBox="1">
            <a:spLocks noChangeArrowheads="1"/>
          </p:cNvSpPr>
          <p:nvPr/>
        </p:nvSpPr>
        <p:spPr bwMode="auto">
          <a:xfrm>
            <a:off x="51816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6092" name="TextBox 16"/>
          <p:cNvSpPr txBox="1">
            <a:spLocks noChangeArrowheads="1"/>
          </p:cNvSpPr>
          <p:nvPr/>
        </p:nvSpPr>
        <p:spPr bwMode="auto">
          <a:xfrm>
            <a:off x="72390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05400" y="1905000"/>
            <a:ext cx="10668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34200" y="1905000"/>
            <a:ext cx="14478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rved Down Arrow 24"/>
          <p:cNvSpPr/>
          <p:nvPr/>
        </p:nvSpPr>
        <p:spPr>
          <a:xfrm>
            <a:off x="4876800" y="2286000"/>
            <a:ext cx="762000" cy="304800"/>
          </a:xfrm>
          <a:prstGeom prst="curvedDown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>
            <a:off x="6781800" y="2057400"/>
            <a:ext cx="762000" cy="304800"/>
          </a:xfrm>
          <a:prstGeom prst="curvedDown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6097" name="TextBox 26"/>
          <p:cNvSpPr txBox="1">
            <a:spLocks noChangeArrowheads="1"/>
          </p:cNvSpPr>
          <p:nvPr/>
        </p:nvSpPr>
        <p:spPr bwMode="auto">
          <a:xfrm>
            <a:off x="4495800" y="25257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sp>
        <p:nvSpPr>
          <p:cNvPr id="46098" name="TextBox 27"/>
          <p:cNvSpPr txBox="1">
            <a:spLocks noChangeArrowheads="1"/>
          </p:cNvSpPr>
          <p:nvPr/>
        </p:nvSpPr>
        <p:spPr bwMode="auto">
          <a:xfrm>
            <a:off x="6324600" y="2297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pic>
        <p:nvPicPr>
          <p:cNvPr id="46099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7075" y="819150"/>
            <a:ext cx="2609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0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pic>
        <p:nvPicPr>
          <p:cNvPr id="46101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1828800"/>
            <a:ext cx="11985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2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867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3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150" y="5867400"/>
            <a:ext cx="552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1371600" y="4646613"/>
            <a:ext cx="6324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The entire chemistry track is called the Accelerator APS (Automated Processing System).  The module of the APS that the processing staff interact with is the IOM.  There are post-it notes on the IOM to specifically indicate where specimens must go.  Therefore, </a:t>
            </a: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paying attention to details is crucial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.  In the future, pictures with words will replace the post-it notes.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447800"/>
            <a:ext cx="825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5" y="76200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971675"/>
            <a:ext cx="825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752600" y="3276600"/>
            <a:ext cx="3200400" cy="6096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95400" y="3429000"/>
            <a:ext cx="3810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" y="3429000"/>
            <a:ext cx="381000" cy="457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29200" y="3352800"/>
            <a:ext cx="12954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34200" y="3352800"/>
            <a:ext cx="8382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>
            <a:stCxn id="7" idx="0"/>
          </p:cNvCxnSpPr>
          <p:nvPr/>
        </p:nvCxnSpPr>
        <p:spPr>
          <a:xfrm flipV="1">
            <a:off x="1028700" y="1600200"/>
            <a:ext cx="2857500" cy="1828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0"/>
          </p:cNvCxnSpPr>
          <p:nvPr/>
        </p:nvCxnSpPr>
        <p:spPr>
          <a:xfrm flipV="1">
            <a:off x="3352800" y="1600200"/>
            <a:ext cx="533400" cy="16764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6" idx="0"/>
          </p:cNvCxnSpPr>
          <p:nvPr/>
        </p:nvCxnSpPr>
        <p:spPr>
          <a:xfrm>
            <a:off x="3886200" y="1600200"/>
            <a:ext cx="2705100" cy="17526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4"/>
          </p:cNvCxnSpPr>
          <p:nvPr/>
        </p:nvCxnSpPr>
        <p:spPr>
          <a:xfrm>
            <a:off x="1485900" y="3886200"/>
            <a:ext cx="3086100" cy="1447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4"/>
          </p:cNvCxnSpPr>
          <p:nvPr/>
        </p:nvCxnSpPr>
        <p:spPr>
          <a:xfrm flipH="1">
            <a:off x="4572000" y="3810000"/>
            <a:ext cx="1104900" cy="1524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0" idx="4"/>
          </p:cNvCxnSpPr>
          <p:nvPr/>
        </p:nvCxnSpPr>
        <p:spPr>
          <a:xfrm flipV="1">
            <a:off x="4572000" y="3810000"/>
            <a:ext cx="2781300" cy="1524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2" name="TextBox 22"/>
          <p:cNvSpPr txBox="1">
            <a:spLocks noChangeArrowheads="1"/>
          </p:cNvSpPr>
          <p:nvPr/>
        </p:nvSpPr>
        <p:spPr bwMode="auto">
          <a:xfrm>
            <a:off x="4038600" y="5300663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A27B00"/>
                </a:solidFill>
                <a:latin typeface="Times New Roman" pitchFamily="18" charset="0"/>
                <a:cs typeface="Times New Roman" pitchFamily="18" charset="0"/>
              </a:rPr>
              <a:t>Input lanes</a:t>
            </a:r>
          </a:p>
        </p:txBody>
      </p:sp>
      <p:sp>
        <p:nvSpPr>
          <p:cNvPr id="48143" name="TextBox 23"/>
          <p:cNvSpPr txBox="1">
            <a:spLocks noChangeArrowheads="1"/>
          </p:cNvSpPr>
          <p:nvPr/>
        </p:nvSpPr>
        <p:spPr bwMode="auto">
          <a:xfrm>
            <a:off x="3200400" y="1262063"/>
            <a:ext cx="556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Output lanes (used to unload completed samples from track)</a:t>
            </a:r>
            <a:endParaRPr lang="en-US" sz="1600" b="1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00800" y="3352800"/>
            <a:ext cx="381000" cy="457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5" name="TextBox 23"/>
          <p:cNvSpPr txBox="1">
            <a:spLocks noChangeArrowheads="1"/>
          </p:cNvSpPr>
          <p:nvPr/>
        </p:nvSpPr>
        <p:spPr bwMode="auto">
          <a:xfrm>
            <a:off x="381000" y="5791200"/>
            <a:ext cx="2895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LED indicators on IOM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Red: rack locked &amp; processing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Green:  processing completed</a:t>
            </a:r>
          </a:p>
        </p:txBody>
      </p:sp>
      <p:sp>
        <p:nvSpPr>
          <p:cNvPr id="48146" name="TextBox 23"/>
          <p:cNvSpPr txBox="1">
            <a:spLocks noChangeArrowheads="1"/>
          </p:cNvSpPr>
          <p:nvPr/>
        </p:nvSpPr>
        <p:spPr bwMode="auto">
          <a:xfrm>
            <a:off x="5943600" y="5638800"/>
            <a:ext cx="2895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3 Types of lanes on IOM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1–15 for routine samples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PI for STAT samples 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PO for exceptions</a:t>
            </a:r>
          </a:p>
        </p:txBody>
      </p:sp>
      <p:pic>
        <p:nvPicPr>
          <p:cNvPr id="48147" name="Picture 33" descr="http://ws.xara.com/graphicrender/renderimg.asp?sid=85028DC6101C4F5C95F0E63D9FF2AC8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7650"/>
            <a:ext cx="37814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914400" y="3810000"/>
            <a:ext cx="7391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remove rack from Lane 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For samples that need reruns or have add-ons (e.g. ED samples)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2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uncapped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3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Tubes removed from SRM and desealed.  </a:t>
            </a:r>
            <a:r>
              <a:rPr lang="en-US" sz="1400" b="1" u="sng">
                <a:latin typeface="Times New Roman" pitchFamily="18" charset="0"/>
                <a:cs typeface="Times New Roman" pitchFamily="18" charset="0"/>
              </a:rPr>
              <a:t>They must be inspected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and then placed in Lane 2.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When “Retrieve” is ordered from IM, tubes will go to Lane 3.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4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Decant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1295400"/>
            <a:ext cx="5962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4191000" y="5102225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make sure aluminum foil is removed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15000" y="5334000"/>
            <a:ext cx="0" cy="2286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1524000" y="4038600"/>
            <a:ext cx="6019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5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Non-decant (samples that show TDEC on label)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6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Reference lab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7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Add-process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8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Off-store (samples that will not be stored in SRM)</a:t>
            </a:r>
          </a:p>
        </p:txBody>
      </p:sp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295400"/>
            <a:ext cx="59531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1295400"/>
            <a:ext cx="5962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1524000" y="4038600"/>
            <a:ext cx="6019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9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Incomplete testing.  </a:t>
            </a:r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remove rack from Lane 9.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10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12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724400"/>
            <a:ext cx="13430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Brace 9"/>
          <p:cNvSpPr/>
          <p:nvPr/>
        </p:nvSpPr>
        <p:spPr>
          <a:xfrm>
            <a:off x="3200400" y="4800600"/>
            <a:ext cx="228600" cy="1752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95800" y="4724400"/>
            <a:ext cx="4572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3" y="1381125"/>
            <a:ext cx="59340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1524000" y="4038600"/>
            <a:ext cx="6019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13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Output of completed samples.  Also samples go to Lane 13 if SRM is down. 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14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Unspun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15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Unspun capped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200400" y="4724400"/>
            <a:ext cx="228600" cy="1295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724400"/>
            <a:ext cx="13430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3657600" y="4724400"/>
            <a:ext cx="6096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575" y="1295400"/>
            <a:ext cx="3752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2286000" y="4621213"/>
            <a:ext cx="4648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Priority Input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uncapped STAT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Priority Output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Exceptions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Also for “Deliver” requested to return tubes from SRM</a:t>
            </a:r>
          </a:p>
        </p:txBody>
      </p:sp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447800" y="2438400"/>
            <a:ext cx="6477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The laboratory testing cycle consists of 3 phases: pre-analytics, analytics, and post-analytics.  The pre-analytical phase involves specimen collection, transport, and processing.  The analytical phase refers to the actual testing analysis.  The post-analytical phase includes test interpretation and reporting.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This presentation will focus on the errors of pre-analytics.  The causes of pre-analytical errors are hemolysis, clotted samples, and insufficient sample volume.</a:t>
            </a: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533400"/>
            <a:ext cx="15811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9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00" y="12192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970" y="5525869"/>
            <a:ext cx="2513830" cy="5847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spcFirstLastPara="1"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ln w="50800"/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TG</a:t>
            </a:r>
            <a:r>
              <a:rPr lang="en-US" sz="3200" b="1" dirty="0">
                <a:ln w="5080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sng" dirty="0">
                <a:ln w="5080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CHEM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sng" dirty="0">
                <a:ln w="50800"/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LAB</a:t>
            </a:r>
          </a:p>
        </p:txBody>
      </p:sp>
      <p:pic>
        <p:nvPicPr>
          <p:cNvPr id="5427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5181600"/>
            <a:ext cx="209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5105400"/>
            <a:ext cx="2095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181600"/>
            <a:ext cx="2762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2525" y="5257800"/>
            <a:ext cx="2190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524000" y="933450"/>
            <a:ext cx="617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What is                       ?</a:t>
            </a:r>
          </a:p>
          <a:p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release of hemoglobin into plasma from ruptured red cells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mostly occurring when specimen is being drawn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05125"/>
            <a:ext cx="2514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895600"/>
            <a:ext cx="2266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3810000" y="28956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Centrifuge</a:t>
            </a:r>
          </a:p>
        </p:txBody>
      </p:sp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5638800" y="33337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7696200" y="409575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hemolyzed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895600" y="39624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334000" y="39624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6" name="Picture 10" descr="C:\Users\Nova\Documents\1 Stuff\Various\Specimen tubes\Specimen images\IMG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3528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990600"/>
            <a:ext cx="12096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29000" y="2438400"/>
            <a:ext cx="3048000" cy="461665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Specimen Assessment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810000" y="1914525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MultiCare Motion Picture</a:t>
            </a:r>
          </a:p>
          <a:p>
            <a:pPr algn="ctr"/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presents</a:t>
            </a:r>
          </a:p>
        </p:txBody>
      </p:sp>
      <p:pic>
        <p:nvPicPr>
          <p:cNvPr id="4" name="21 Thriller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35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609600" y="925513"/>
            <a:ext cx="784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Visual representation of how the hemolytic index correlates to visual hemolysis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724400"/>
            <a:ext cx="83058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 a sample is cherry red, it is at least 2+.  So the sample is rejected.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When a sample is borderline (i.e. between  1+ and 2+), tech will run HIL indices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in order to know for sure.  HIL stands for Hemolysis, Icterus, and Lipemia.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Certain grossly hemolyzed samples are acceptable (e.g. RHCG).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71625"/>
            <a:ext cx="38766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2590800" y="3941763"/>
            <a:ext cx="2133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Slight     Mod     Gross</a:t>
            </a: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 0 or 1+      2+     3+ or 4+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4114800"/>
            <a:ext cx="1600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0"/>
          <p:cNvSpPr txBox="1">
            <a:spLocks noChangeArrowheads="1"/>
          </p:cNvSpPr>
          <p:nvPr/>
        </p:nvSpPr>
        <p:spPr bwMode="auto">
          <a:xfrm>
            <a:off x="6324600" y="30480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cherry red</a:t>
            </a:r>
          </a:p>
        </p:txBody>
      </p:sp>
      <p:sp>
        <p:nvSpPr>
          <p:cNvPr id="57347" name="TextBox 11"/>
          <p:cNvSpPr txBox="1">
            <a:spLocks noChangeArrowheads="1"/>
          </p:cNvSpPr>
          <p:nvPr/>
        </p:nvSpPr>
        <p:spPr bwMode="auto">
          <a:xfrm>
            <a:off x="1524000" y="2819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pic>
        <p:nvPicPr>
          <p:cNvPr id="57348" name="Picture 14" descr="http://www.cdha.nshealth.ca/system/files/hemoly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33600"/>
            <a:ext cx="2838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2514600" y="2971800"/>
            <a:ext cx="9144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50" name="AutoShape 10" descr="data:image/jpeg;base64,/9j/4AAQSkZJRgABAQAAAQABAAD/2wCEAAkGBhQSEBUUEhQVExUVFh4WFxgVGBcVGBYYGhgWFRgcFRcXHCYeFxkjGRgYHy8gIycpLCwsGB4xNTAqNSYrLCkBCQoKDgwOGg8PGikkHyQsLC8sLy8pLCksLCwsLCwsLCkpLSksLCwsLCwsLCwsLCwsLCwsLCwsLCwsLCksKSwsKf/AABEIANMA7wMBIgACEQEDEQH/xAAcAAEAAgMBAQEAAAAAAAAAAAAABQYDBAcCAQj/xABDEAABAwEFBAcECAQGAgMAAAABAAIRAwQFEiExBkFRYQcTInGBkaEyscHwFEJSYnKC0eEjM6LxNENTkrLCFmMVJIP/xAAaAQEAAwEBAQAAAAAAAAAAAAAAAgMEAQUG/8QALhEAAgIBAwIFAgYDAQAAAAAAAAECAxEEITESQQUTIlFhcdEyM4GRobEUQmIj/9oADAMBAAIRAxEAPwDuKIiAIiIAiIgCIiAIiIAiIgCIiAIir21V5OphgY4iDidEiQNGyNJPzmoWT6I9ROuDnLpRYUVS2R2g61xYXEkHPGSTlM6/Wn48FbVCm6N0eqJFrDCIiuOBERAEREAREQBERAEREAREQBERAEREAREQBERAEREAREQBc/2yqguxkiGvnDI0EDEGkjFlw4+Kud5VxhLAYJESN37rm9+CKuGk4ENzMy0byQCCABx/ZefqbVJqEeTZpXGLbZE3PjFpa+zzFU6Th7U5bzEkccieC6rcd9is2Hdmo3JwORka5biueXBeLZDWMYMBHaBMkg5TMkDukZroF43QKwFWkQyrGR3O5PjXv3LPXGUZOdXPde6+5HUxWVJdyZRQNh2ih3V2gdW8DOdO+d45qcZVBEggjiDIXo1aiFq259u6Mp6RR1S/6DavVGo3HEwDMd50B5L5/wCQUuJ8v0VqknwzjaXJJItWneTDofLP3LYY8ESFIJpnpERDoREQBERAEREAREQBERAEREAREQBERAFpW63BogHvP6c1ivW920mkkqnA2i8H4aP8OiDDqpBjmGDVx5eZCw3aht+XXuzhr7T7WhvZYe+NT3qm3VTqW+206JnC53bjKGjN3pKt21mz9Gy02U6bZcQXPqOze7x3DI5CBmt3omuINZUtTh2qhwM/C32iO92X5Fjrofm9L/UlF4KxbLsqXZa8Eks1a77TCf8AkIg93cun7MXiKtLLdB8D+8qP6Rrl6+xl7R26Jxjjh+uPLP8AKq50ZXoRU6snUEDyke5TcfI1Ka4Z1vKOgXldTKzROThm1w1afiOS5d0jXTUoEVR1lKmcnGk4ljXTGbToHCDIyExC68o69KLXS17Q5rmw4HeDIj0W+zTwm+prcpmtjiV03I94FSlWa+Dva4EQdCWkmMyrJQZWAAc1rojR40yOeIgzzVfv65ql12ouaC+zVDk7hP1XlsCc9d6lLDfJMEFrpHD5HouQePS+TIycs1ocDPsxxIndz7SmrDfT2DXFvPAqrG1A8jrnOnJZjVAzBdnpu9O5W5JKWDpNgvBtVsgid44fstpc5u++Sx8l0H7QEZcHA9yu10XqKzdRiiSOInIj081JSyaYT6iQREUiwIiIAiIgCIiAIiIAiIgCIiAKKvq+m0WnPNfb7vhtFmZz+fVV65LpdbHivXH8EHsMP+YRvd9wcN/drjuslKXl189/g4fbtud9tcKtaW0dWtzBqjieDPU8hrcaVFrWhrQGtAgACABwAGi9gL450CeCvqqjWsI6cz6QrTNR8ZnJg9xA8Vfrhu/qLNSpfYYAfxRLv6pXPqlP6ReVFh06zG7uZLzPlHiuoLNpV1SlM4jzUphwIIkEQRxByK43SpGw3jhJyZU82+00+LY812Zcx6U7JgtFKqB7TIPew/o4eSa2OYKXszp04FRN91MBadx7POdR3iJ9FsXJaess1J+91Ns98AH1WjtU3sM/H64XfutieVkjPhkdbKDK9J1J84X7xkRwI4EFczpU/olpdZbWwOEzTqARibORED4yCuj2W05Z+MLR2ouBlsowey9udOpGbXc/unKVCccrK5MrIqy2RhboQJydJM+Bz0K2BZRA1MaA/sFUrDSrtc5r2k1GGHYSMWWmUzHMjfzUzQvoxheMLhuc0ggfFQUsogbrqUTr4+ui27ptpovDmHTXgW7xB+dFrm2F8ZRHGIMa5L4AQZ47uK6zqeDplktTajA5uh8D4rMqVs5fPVvwu9l7tOBOUj3H9ldVbF5NkZdSCIikSCIiAIiIAiIgCIiALWt9tFJhcfDvWwTC59tXe769Ztno5ue7A0cN5J5ACTyB4LPfb0RwuXwcFgoOvG0nFPUUz2zpiOoYOZ1J3DvC6AxgAAAAAEADIAclp3LdLLNQbSZo0Zne5xzc48yf03LeXaavLj89zoWteVTDSefu+/L4rZUZtG6LO7nA+PwVljxBv4BTtiqPWXjUec+rpGO9xaB6By6IqR0bUs7S+NXtbPcHOP8AyCu6p0scVo4uAqT0qWabNTd9mpH+5p+LQrsq10h2fFYKn3S139QHxU71muS+Dp66P7VjsFL7st8jPxUhtFQLrO7CCS2HZZnI5wBrlKrnRTaJsj2/Zqe8D9FdHtkEcckoeal9DjWVg5+LRDcWgyPf88FsU7QC2Wuy1+EQomzPmnBggdmM5DhkZ4+C9WVsPOHf8713JiNTbG7nwLXZ+zVpCHt/1KYzkjeW6908AtSw23r6YfiBnUEjLnHDNWaz2gAzv3D5+TKpd63abJaOspf4esYP/qfvaTuacyPEblCW3q/cMmaNCIE907/13fusrsuI/f3LQbashAMnhwHOdP0WWnaidY78/j70OG3SOWmnqeXBXjZi9utp4XH+I3jqWzkfh/dUJ1Uj9M9/xhbl03kaNVr29r7Q07B18o9ETwTrl0s6Yi+NcCJGYOhX1aDYEREAREQBERAEReatQNBJ0AlAQu1F7ClTInMjPuUL0fXViL7Y8ZvllKdzAe078zhHc3moe/XvtlqZQaYNR2ZH1WD2z4NHmuk2aztpsaxghrWhrRwAEAeSw0/+tjsfC4BlREW4BQu1jv4H5p8gVNKF2q/k+fuj4qm/8tnHwR3RyyLNUPGs70awfqrWqXsrfNGy2B1SvUDG9a/XUnIw0DNx5BYndIFet/hLIS3dUtDurB5hjQTHiuUySrj9DRVp7LVmK29+F/JeVEbW0sVhrj/1k+WfwVaF/wB6TmLC0cP4xPniWK3bV2s0alOtZqT2vY5pfRqxhBBGIseJIGsTuU5STiy2WjsSzt+6PHRLV/xDebT/AMguiLl3RRaALTWaTBc0RzgjTiYnyK6iqtL+UjIzn+1NjbRtUhnZqtxNgwOsnt+kGBxUHhM9mY3t5/FXrbwxYy77D2HzcG/9lQKj8QxB5A45/MKctmY7FiRJ06wBg5d+/wAPn1Xu1U2VGvpPMscI3SN4I5g5juUQK5YWnIg65mfM+C3+uBAObSBOeY81HJWmQdks4D30qnZq094yBBzDhJ0cM/FbNWg5sRGWmvrz1TaCxucxtopZ1aI7Qj26cyQBvLZJHisVitrqlMEicu4nh5fFR+AbDa2WYgnl5zyX0VyCd437stPNYyMsozWMP8p37+HhCHDp2x94CrZmiZNPsnnvB8svBTionRvXIfWYTkQHgHWZIJHmPRXtXweUbYPMUERFMmEWK1WptNjnvcGtaJJOgC5XfG3tot9Q0rETQoAwag/mP7j9Qd2fPcouSRpo00736eO7OgX3tfZbJlXrNa7cwduofyNk+JyUE/bu0Vf8LZC1u6pandWO/q2y4jxCiLh2apURiwhz9S52bieMrW2qtTzScKZI4wots9GvR1J45+Xx+y+5sWva6sD/ABLxo0jvbQotdHi8uKy2a/HupPf9MfaWRhhzGMGIQdWtBMLml32U1Kzaf1nGIjertf7RQoNos3dnvO/xnPlKw6i709K7ndfTCmKhHl/C4/YybM3tVoVH2r6O60U3TTxNcBUY1plxaw+0Cdcx7K6LcO01C2MxUHzHtNPZe38TTmO/RcfunaN9lqCm8h1PceHcpm8rFiItVid1ddufZyFTiHDeee/etVS6IJIrloV0pPZ+/b9TriKqbBbcNt9IteAyvTyqN0ndiaOHLcrWr08rKPLsrlXJxlygobaf+V6+rVMqrXxePWPtDB7NFrB+ZxLnegA8FTqHitkeltM51QsTX1cdTtMYIY06YiSXGPL5Cn//ACTC3JmnNVq0W0MOHUyfepO6rSx5AMT3qil+lI+roqzp4OS2wjHYbxrWl5xEsYDoJlbFvrUWAslxqEZdp0++Fnv6y9VSLmS0kgSNIPHgoO4riL2OtFR5c+SGtGjdRnOruW5LrPLg/chfKHQ5cLhJe5G07YKbn4mYxI3lrmkSQ5jm5tcNxC6Lsbt5iDadofia44WVXQHB25laMp4P0O/Nc/N3l5rEash2QmRocvFLoseJ8NBdTqDC4DdO/kQc1Xo5vpMNVVdunw+TvNqszajHMeA5rhBBAI8iuLxVoVDTqNMt7LmnKSJhwMaHjvBV12L2lcx/0O0ulw/k1Do9o+rP2uXhwVe6UXuo29lSDgqU2iYnNrngjyLfNbZ8ZPC1VTg9yMFpedcueWQ5A+ythtrxgRq0wO7L+8qPrMOElx135x4wvNOrFPXFBiB4qlswk0y0mMiMju1P6iFXa9jbQrloJFN4x0xBgAntN5QZHdCk22yBpmRi7tPevN40RVpxMuaMbdDkJxjxG7iAnIMlmqyOOnPkj+I/so+z1AfLURw5aLaoPmRrz3wUT2BY+j0RbM5zpuAHOWkz4Arpq5jsGJtrcjAY7ziM+GR9V05XVcGur8IRFG7R3l1FlqVBqG9n8RyHqZ8FaXRTk8I5Z0s7XGrV+i0j2GmHR9Z2h8AcvNad1WynZ6bWZCNeZVRq4qlpy1nU7lcLuuhsZiTzWVNttn2FdMKaowLNdW0NJ/ZxCVXttqdemHOYSWOiCNBuI5TqFpXvccDFTEEcFguzbCpSHV1h1rDkQ7WPHXxSUu0ticdP/vVv8E/sHfFnqUQ0Uw20N7L3EAvdlmZyME7uKidurc4SW7iANMpI+HvC0LXaKXXNqWZpB4TDmnMESZkZ75WK+6jywFwIHMg567li8l9WTy7NLL/IU3xnv/RE2qsTqZhTGzd71AcOZA9FAiXHC0SSpGpUFmaBq85nlyWqLw8nsTinHpxuTFuvA2O2UrZRMYj/ABAN53yOBGviu53bb216TKrDLXtDh4/povzBeV5GqM12XoTvU1LA6k4yaNSB+FwxD1xK2uxOWDx/EtK1Ure62f07HQnOgTwXOrlrY6VrqO+vVHuJ/wCy6FaBLHfhPuXPrhpxYap+1VPuaFHVfgPHh+VP9Cjvs2Os+eK+2q7ABia4gjmsJrf/AHHMmAYP9IKnrxAZZ3EDQKmtZifXUTcKa1/zH+iIu7bGpRmnWHW0zkQczHjqF9td9U2x9FdhDtWP0buyOvvWe0XCypRacg6NfDeqbeNmNN2E5ELs89OJboSppvey3LtZrO9zDhfT7Yh2BxzEzBOHNSF12MUR7RyM5b+/9FzGleD2GQSO4x7lP3ftbmBUnvUqpVrhYMc9BKtPp4LJtFTNVmJpwvYcTSFb7jt7b4u11KocNVsBx3h7TLXxziD48QqcLS2o3smclj6NryNG8C36tR+A8O1p/VC0N7mDUUKdTz2I+z55QTlBn7Q1EL4Mpwkczz5Sp3pBuRtltYdTBwVgagG4PxdsDlm0/mjcq27UQcv1VDWNj5WSw8GzYasYpcSIOh1I7/NbVG0AYSBoe/5yUTZ6gOWsA6ZTl7lm+kZDcQYEabtJUEzh7DWsruazsyJbllBzjgYmPNb9MyOB38D3FaVsP8t+kSwkZ/eGnis1mfI5T3FTBd+jWkTWqvnJtMDvxGf+nuXQ1UOjex4aD6h1e+PBgjXfmT5K3rRWtjbWsRQVS6TKhFigb3j3OKtqq/SLQxWIn7LwfePipS4NNDxZH6nFLA0CqTxV6u8jCFz+q4tdPNT9132I1VEX2Pq7E5JNFnrAFUXaazBlSRvVl/8AlBGqqG0t4Y6gjQKN2Oku0mVMzXVYsZz0U07Z2kdS7z0VUsl8up6L7X2gquHtR3ZKqNkEty+3T2znmLwiz1mULK3cCd5zPkqlVf1zyZgHzPcFpklzsyT8VL3TQDny4wxuvPkO/wCC459ex2FPl+pvLPlC4nPEspPeOOcDyCu2xD7XYS/qKFJ4qYcYNXPs4ojPL2juWuy9a0RSp4WjScvRadr2htLPaDR4T6qxJR3KbK5XRcGlh9sv7nSWdI7WENtVmr2cnQw2qw/maZ9FqCpTFjApuDgXF0jmXHPgYIyK5w3bWtjaXQcPKdeEqSp26jVdiZUFnqnWGw134mgwe/VRsl5iwmebf4Q1H07fyvv/AGVi/K5p2xxGow/8WrLbdqS+kWRqpm+bJJmtTaD/AKrM2OG6eB3blWrws7ASGgGOEtn4KCTgsJno0NeXCM47xSWfoTVj2p7DWnKBCrl8WzHVJ14LTrMjQmOeRWAuSU21hlsIqEupGTEvDnL4169aqCiTlYStzXk6nOeR4qybLVMdso4RrUb54gqjZWLo3RZdJqWtr47NIYz36N9SPJaa88Hl6tqMJSOkbeXYa1hqhrA97AHtykjC4F2HmWBw5zC4i7UEfIX6PXBdrrtFntdamAWNa7EwfcdDm4eIzI8Fbau58XdHuQ9KoG4uMeWa+uqkgHSD4aLDUOR35HPxleKlXTvEjTisxnJapUmi+REQRGehb67vFbN35jsnEOBkEbhlzK0bLVBZmfaaR6EyrfsDdArWlpIBbTbjdnMwRhB/NnH3SrIrJOKy8HTLku8ULPTpj6rc/wARzd6kreRFsRtC0b8sPXWepT3uaY7xmPUBbyIdTw8n5qveiWvIIhR7bRGi6X0n7KFjzXYOw85x9V2p89R4rl9ZkFY5ppn12jujZBMzvvJ0LQrVZMleiV5IVMss9OGIniULl9hY3lU9Jd17G3ZG5E8Bl3lWrZq7AACRJOfcq5YaeU9yvVwPEBaKolF88RwiZoWXLRRe0V3A0zlmFYGvCj73cDTM8FoktjDVNqSZzQGDxU1ZdnalaniaOag6rxjPer/szbwWAclkqipNpnra22VUFKBTqF6VrO4sOYGRY/Np8Dotqk+x1faBpO4fVnfBVsv+4G2gS2A+PPvXPbwu91J5a4QQklKt+6Kq51alZ/DL4Pl8XeKRAa7Gw5tcM8lD1mRqt18xG5Z72sf8FlQbgA74LkX1cFd0fLSyQ4WWmVrgrbstEuIAzlTSMkpEhd9AucABqv0JsNs59EswDhFR/afy4N8PeSqz0b9Hho4bRaWw/VjDq3g543HgN29dJWyuGN2fO67VeY+iPAXOemC6QaVO0NaS8O6p7hOVMte4SNAA6c+a6Mta8rA2vRqUnzhqMLDGsOEZc1OSysHlSWVg/N75I+fngtcjcfnJTO0lxVLJaXUqukkscJhzSeydOETwKjKVIkmB/ZYWsbGTBIUKJIAHDdzPDjku3bH3J9Gs4BEPf2nTqMoDT3D1JVX6P9jzLa9ZpAbnTaREu+0Qdw3ee4Loq01R7miuGNwiIry0IiIDFabM2owse0Oa4QQdCFyLbTowqUyalmBq09S0ZvZ4D2hzGfLeuxIoyipcl9N86XmJ+Va1Ag5rEV+lr52PslqzrUWud9sSx/8AubBPiqlbOhGyu/l1q1PkcDx6tB9VQ6X2Pbr8Vg16so4k5YH6rtTOgmjPatVUj7rWD1MqTsXQtd7M3itV/HUI9KYao+S2WPxWpcZZyJtLCwDl8FKXNeOEwVqXpYnUar6T/apuLDzwkifHXxWmyrCr/Cz2K2rI/UvrL0EKNvq8ZpuHJQFO8yFrW68MQhSlZsSr0/qRGypu4bxLDCgwstGpBWKEumWT1La1ZBxZ0Ohe2Wq07xtDKohwB96rFO8iN6+/TiVt8xNHk/4zg8mO8LuDXdk5c1vULsfaKZoUwHPqQ1gkCXSCMzkNFpCriOe5XLovsvW3g07qTXPPfGAerp8FCuK6tirXWONLk+xoXT0E2t5Br1KNFu+CarvIAN/qXTdlujeyWGHMaalUf5lSCR+ADJneM+atSLbGEVwfH26q2zaTCIimZgiIgIXaTZKhbQ3rg7EwENc0wWyWkwNDOEagrFdWwtjs5xMpBzpkOqdsjORE5COIE5KfRRcU3nBzC5CIikdCIiAIiIAiIgCIiAIiIDlPSzs2W1BaWDs1Oy/k8DsnxaI/LzXNHL9MXld7K9J1KoJa8QfgRwIMEdy4LtbsrUsdYscJac2PjJzeI4HiN3kTluh3R9N4TrU15UuVwVqo5YiZWSoFhJWGeT6quSYX0FeZXwOVeCfVgygrMDA1WsK25ZQ6VdFGadnubFJ0Bdt6LNnTZ7J1rxFSvDoOoYPYB5mS78w4Kl9G+wZtL22iu2KDTLQf85w5f6YOp36cY7St1MMbs+T8V1im/Kj+v2CIi0HghERAEREAREQBERAEREAREQBERAEREAREQBal53VStFM06zA9p3HceIOoPMLbRDqbTyjll/dDhJLrLUBH2KuR8HtEHxA71R722DtlCS+z1CB9Zg6xviWTHjC/RaKqVUWenV4pfXtnJ+UnMWIr9O3pspZLSZr2elUd9otAd/vEO9VGU+jK7gZ+isP4nVHDyc4hUvTnoLxzbeLPz9d111a7wyjTfUefqsBcfGNBzOS6rsd0P4SKlug7xRaZH/6OGv4W5czoumWK7qdFuGlTZTbwY0NHk0LYVsaUuTBqPE7bViOy/k806YaAGgAAQAMgAMgANwXpEVx5Q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63500" y="-973138"/>
            <a:ext cx="2276475" cy="200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73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288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 rot="10800000">
            <a:off x="5410200" y="3200400"/>
            <a:ext cx="9144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http://www.cdha.nshealth.ca/system/files/lipem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2047875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667000"/>
            <a:ext cx="11144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rg_hi" descr="http://t3.gstatic.com/images?q=tbn:ANd9GcSVPgLV89W-BtjmeLGWiI8YQFd46wEtTOD9Cj1c1vUyRKJS_Y_3j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771525"/>
            <a:ext cx="1333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http://2.bp.blogspot.com/-tneJchiG4n4/TfrbNNYE62I/AAAAAAAAAlw/N-ibE2nIqFw/s320/tig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905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048000" y="28194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14800" y="2057400"/>
            <a:ext cx="9144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>
            <a:stCxn id="6" idx="5"/>
          </p:cNvCxnSpPr>
          <p:nvPr/>
        </p:nvCxnSpPr>
        <p:spPr>
          <a:xfrm>
            <a:off x="3503613" y="3275013"/>
            <a:ext cx="458787" cy="12207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62400" y="3276600"/>
            <a:ext cx="3810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04800" y="26670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9" name="TextBox 19"/>
          <p:cNvSpPr txBox="1">
            <a:spLocks noChangeArrowheads="1"/>
          </p:cNvSpPr>
          <p:nvPr/>
        </p:nvSpPr>
        <p:spPr bwMode="auto">
          <a:xfrm>
            <a:off x="76200" y="28003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8380" name="TextBox 20"/>
          <p:cNvSpPr txBox="1">
            <a:spLocks noChangeArrowheads="1"/>
          </p:cNvSpPr>
          <p:nvPr/>
        </p:nvSpPr>
        <p:spPr bwMode="auto">
          <a:xfrm>
            <a:off x="1752600" y="28003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lipemic</a:t>
            </a:r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3124200" y="4506913"/>
            <a:ext cx="167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grossly lipemic </a:t>
            </a:r>
          </a:p>
        </p:txBody>
      </p:sp>
      <p:sp>
        <p:nvSpPr>
          <p:cNvPr id="58382" name="TextBox 22"/>
          <p:cNvSpPr txBox="1">
            <a:spLocks noChangeArrowheads="1"/>
          </p:cNvSpPr>
          <p:nvPr/>
        </p:nvSpPr>
        <p:spPr bwMode="auto">
          <a:xfrm>
            <a:off x="5715000" y="4181475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both hemolyzed and lipemic (notice the color looks like a mixed-strawberry milkshake)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6800" y="5322888"/>
            <a:ext cx="7086600" cy="1230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latin typeface="+mn-lt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In general lipemic samples are acceptable.  For the grossly lipemic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samples, they should be airfuged.   In this case, inform tech.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Lipemic lactate and ammonia should not be run.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1905000" y="26670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E9F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3581400" y="158115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E9F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icteric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2590800"/>
            <a:ext cx="4495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1600" b="1" dirty="0">
                <a:solidFill>
                  <a:srgbClr val="E9FB05"/>
                </a:solidFill>
                <a:latin typeface="+mn-lt"/>
              </a:rPr>
              <a:t>  </a:t>
            </a:r>
            <a:r>
              <a:rPr lang="en-US" b="1" dirty="0">
                <a:solidFill>
                  <a:srgbClr val="E9FB05"/>
                </a:solidFill>
                <a:latin typeface="Times New Roman" pitchFamily="18" charset="0"/>
                <a:cs typeface="Times New Roman" pitchFamily="18" charset="0"/>
              </a:rPr>
              <a:t>Icteric samples are deeply intense yellow.</a:t>
            </a:r>
          </a:p>
          <a:p>
            <a:pPr>
              <a:defRPr/>
            </a:pPr>
            <a:endParaRPr lang="en-US" b="1" dirty="0">
              <a:solidFill>
                <a:srgbClr val="E9FB0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E9FB05"/>
                </a:solidFill>
                <a:latin typeface="Times New Roman" pitchFamily="18" charset="0"/>
                <a:cs typeface="Times New Roman" pitchFamily="18" charset="0"/>
              </a:rPr>
              <a:t>  All icteric samples are acceptable.</a:t>
            </a:r>
          </a:p>
        </p:txBody>
      </p:sp>
      <p:pic>
        <p:nvPicPr>
          <p:cNvPr id="5939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914400"/>
            <a:ext cx="14097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10800000">
            <a:off x="2971800" y="17526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447800" y="16002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40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36004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l_fi" descr="http://helablog.com/wp-content/uploads/2011/02/invisible_man_Liu_Boli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52550"/>
            <a:ext cx="4762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1676400" y="4465638"/>
            <a:ext cx="6019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Camouflage refers to concealment from visual detection.  With this in mind, what else do you see in the image above?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Specimen clots vary in their appearance.  Some can be easily detected, and some are not obviously visible.</a:t>
            </a:r>
          </a:p>
        </p:txBody>
      </p:sp>
      <p:sp>
        <p:nvSpPr>
          <p:cNvPr id="56324" name="TextBox 21"/>
          <p:cNvSpPr txBox="1">
            <a:spLocks noChangeArrowheads="1"/>
          </p:cNvSpPr>
          <p:nvPr/>
        </p:nvSpPr>
        <p:spPr bwMode="auto">
          <a:xfrm>
            <a:off x="3733800" y="696913"/>
            <a:ext cx="160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TriangleInverted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Clot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http://www.francescoinchingolo.it/public/news/provetta_San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52500"/>
            <a:ext cx="11906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1066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819400"/>
            <a:ext cx="2071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19400"/>
            <a:ext cx="2081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72200" y="409575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43840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57352" name="TextBox 15"/>
          <p:cNvSpPr txBox="1">
            <a:spLocks noChangeArrowheads="1"/>
          </p:cNvSpPr>
          <p:nvPr/>
        </p:nvSpPr>
        <p:spPr bwMode="auto">
          <a:xfrm>
            <a:off x="5257800" y="580231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FadeLeft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Which tube is clotted?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22352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67600" y="22352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581400" y="838200"/>
            <a:ext cx="0" cy="54864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6" name="TextBox 21"/>
          <p:cNvSpPr txBox="1">
            <a:spLocks noChangeArrowheads="1"/>
          </p:cNvSpPr>
          <p:nvPr/>
        </p:nvSpPr>
        <p:spPr bwMode="auto">
          <a:xfrm>
            <a:off x="533400" y="3657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FadeRight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Which tube is clotted?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13208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064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5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7912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657600"/>
            <a:ext cx="590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7" name="TextBox 16"/>
          <p:cNvSpPr txBox="1">
            <a:spLocks noChangeArrowheads="1"/>
          </p:cNvSpPr>
          <p:nvPr/>
        </p:nvSpPr>
        <p:spPr bwMode="auto">
          <a:xfrm>
            <a:off x="3962400" y="1676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sp>
        <p:nvSpPr>
          <p:cNvPr id="61458" name="TextBox 19"/>
          <p:cNvSpPr txBox="1">
            <a:spLocks noChangeArrowheads="1"/>
          </p:cNvSpPr>
          <p:nvPr/>
        </p:nvSpPr>
        <p:spPr bwMode="auto">
          <a:xfrm>
            <a:off x="228600" y="8191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http://www.francescoinchingolo.it/public/news/provetta_San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52500"/>
            <a:ext cx="11906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1066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819400"/>
            <a:ext cx="2071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19400"/>
            <a:ext cx="2081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72200" y="409575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43840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62472" name="TextBox 15"/>
          <p:cNvSpPr txBox="1">
            <a:spLocks noChangeArrowheads="1"/>
          </p:cNvSpPr>
          <p:nvPr/>
        </p:nvSpPr>
        <p:spPr bwMode="auto">
          <a:xfrm>
            <a:off x="4419600" y="5638800"/>
            <a:ext cx="434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Both tubes are clotted.  Even with light, the clot of left tube is not obviously visible.  </a:t>
            </a:r>
          </a:p>
        </p:txBody>
      </p:sp>
      <p:sp>
        <p:nvSpPr>
          <p:cNvPr id="62473" name="TextBox 21"/>
          <p:cNvSpPr txBox="1">
            <a:spLocks noChangeArrowheads="1"/>
          </p:cNvSpPr>
          <p:nvPr/>
        </p:nvSpPr>
        <p:spPr bwMode="auto">
          <a:xfrm>
            <a:off x="533400" y="3657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Right tube is clotted.</a:t>
            </a:r>
          </a:p>
        </p:txBody>
      </p:sp>
      <p:pic>
        <p:nvPicPr>
          <p:cNvPr id="6247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7912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657600"/>
            <a:ext cx="590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2209800" y="1676400"/>
            <a:ext cx="685800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7" name="TextBox 14"/>
          <p:cNvSpPr txBox="1">
            <a:spLocks noChangeArrowheads="1"/>
          </p:cNvSpPr>
          <p:nvPr/>
        </p:nvSpPr>
        <p:spPr bwMode="auto">
          <a:xfrm>
            <a:off x="228600" y="8191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  <p:sp>
        <p:nvSpPr>
          <p:cNvPr id="62478" name="TextBox 15"/>
          <p:cNvSpPr txBox="1">
            <a:spLocks noChangeArrowheads="1"/>
          </p:cNvSpPr>
          <p:nvPr/>
        </p:nvSpPr>
        <p:spPr bwMode="auto">
          <a:xfrm>
            <a:off x="3962400" y="1676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581400" y="838200"/>
            <a:ext cx="0" cy="54864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71588"/>
            <a:ext cx="26670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247775"/>
            <a:ext cx="27432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2819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048000" y="2971800"/>
            <a:ext cx="53340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19800" y="2971800"/>
            <a:ext cx="53340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4876800" y="1752600"/>
            <a:ext cx="228600" cy="1524000"/>
          </a:xfrm>
          <a:prstGeom prst="rightBrac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7620000" y="2209800"/>
            <a:ext cx="152400" cy="533400"/>
          </a:xfrm>
          <a:prstGeom prst="rightBrac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7772400" y="2159000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clot size reduced</a:t>
            </a:r>
          </a:p>
        </p:txBody>
      </p:sp>
      <p:sp>
        <p:nvSpPr>
          <p:cNvPr id="63498" name="TextBox 15"/>
          <p:cNvSpPr txBox="1">
            <a:spLocks noChangeArrowheads="1"/>
          </p:cNvSpPr>
          <p:nvPr/>
        </p:nvSpPr>
        <p:spPr bwMode="auto">
          <a:xfrm>
            <a:off x="5105400" y="2173288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original clot size</a:t>
            </a:r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1295400" y="5200650"/>
            <a:ext cx="662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Clot has a tendency to absorb fluid.  Use applicator sticks to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remove clot.  Swirl applicator sticks to extract fluid from clot.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Vancomycin often forms clot that is not obviously visible.</a:t>
            </a:r>
          </a:p>
        </p:txBody>
      </p:sp>
      <p:sp>
        <p:nvSpPr>
          <p:cNvPr id="18" name="Oval 17"/>
          <p:cNvSpPr/>
          <p:nvPr/>
        </p:nvSpPr>
        <p:spPr>
          <a:xfrm>
            <a:off x="4419600" y="3429000"/>
            <a:ext cx="457200" cy="6096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62800" y="3505200"/>
            <a:ext cx="609600" cy="1066800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FF"/>
              </a:solidFill>
            </a:endParaRPr>
          </a:p>
        </p:txBody>
      </p:sp>
      <p:sp>
        <p:nvSpPr>
          <p:cNvPr id="63502" name="TextBox 19"/>
          <p:cNvSpPr txBox="1">
            <a:spLocks noChangeArrowheads="1"/>
          </p:cNvSpPr>
          <p:nvPr/>
        </p:nvSpPr>
        <p:spPr bwMode="auto">
          <a:xfrm>
            <a:off x="6477000" y="38528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more</a:t>
            </a:r>
          </a:p>
        </p:txBody>
      </p:sp>
      <p:sp>
        <p:nvSpPr>
          <p:cNvPr id="63503" name="TextBox 20"/>
          <p:cNvSpPr txBox="1">
            <a:spLocks noChangeArrowheads="1"/>
          </p:cNvSpPr>
          <p:nvPr/>
        </p:nvSpPr>
        <p:spPr bwMode="auto">
          <a:xfrm>
            <a:off x="3886200" y="35814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</a:t>
            </a:r>
          </a:p>
        </p:txBody>
      </p:sp>
      <p:sp>
        <p:nvSpPr>
          <p:cNvPr id="63504" name="TextBox 21"/>
          <p:cNvSpPr txBox="1">
            <a:spLocks noChangeArrowheads="1"/>
          </p:cNvSpPr>
          <p:nvPr/>
        </p:nvSpPr>
        <p:spPr bwMode="auto">
          <a:xfrm>
            <a:off x="3733800" y="881063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before extraction</a:t>
            </a:r>
          </a:p>
        </p:txBody>
      </p:sp>
      <p:sp>
        <p:nvSpPr>
          <p:cNvPr id="63505" name="TextBox 22"/>
          <p:cNvSpPr txBox="1">
            <a:spLocks noChangeArrowheads="1"/>
          </p:cNvSpPr>
          <p:nvPr/>
        </p:nvSpPr>
        <p:spPr bwMode="auto">
          <a:xfrm>
            <a:off x="6781800" y="881063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after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933700"/>
            <a:ext cx="6324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2209800" y="685800"/>
            <a:ext cx="5181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When to re-centrifuge?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If removing clot causes the release of red blood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cells, then the serum needs to be re-centrifuged.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Reprint the label, aliquot the serum into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another tube, and initial the aliquot tube.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194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910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102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294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2295525"/>
            <a:ext cx="14859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il_fi" descr="http://img.medscape.com/pi/emed/ckb/clinical_procedures/79926-2049451-2088228-2099942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495800"/>
            <a:ext cx="971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200400" y="4953000"/>
            <a:ext cx="609600" cy="6858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5486400"/>
            <a:ext cx="457200" cy="5334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42" name="TextBox 2"/>
          <p:cNvSpPr txBox="1">
            <a:spLocks noChangeArrowheads="1"/>
          </p:cNvSpPr>
          <p:nvPr/>
        </p:nvSpPr>
        <p:spPr bwMode="auto">
          <a:xfrm>
            <a:off x="457200" y="5148263"/>
            <a:ext cx="1981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This sample is QNS.</a:t>
            </a:r>
          </a:p>
        </p:txBody>
      </p:sp>
      <p:sp>
        <p:nvSpPr>
          <p:cNvPr id="65543" name="TextBox 2"/>
          <p:cNvSpPr txBox="1">
            <a:spLocks noChangeArrowheads="1"/>
          </p:cNvSpPr>
          <p:nvPr/>
        </p:nvSpPr>
        <p:spPr bwMode="auto">
          <a:xfrm>
            <a:off x="6248400" y="5486400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This sample may or may not be QNS.  So judgment call.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362200" y="5334000"/>
            <a:ext cx="838200" cy="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562600" y="5791200"/>
            <a:ext cx="685800" cy="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6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15430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Callout 25"/>
          <p:cNvSpPr/>
          <p:nvPr/>
        </p:nvSpPr>
        <p:spPr>
          <a:xfrm>
            <a:off x="228600" y="152400"/>
            <a:ext cx="2209800" cy="990600"/>
          </a:xfrm>
          <a:prstGeom prst="wedgeEllipseCallou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48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QNS or not QNS?  That’s the question.  mmm… not 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 descr="Render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38200"/>
            <a:ext cx="1371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95400"/>
            <a:ext cx="1914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1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286000"/>
            <a:ext cx="4076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3" descr="Render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886075"/>
            <a:ext cx="5105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9" descr="Render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8862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1" descr="Rendered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762500"/>
            <a:ext cx="16478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5" descr="Rendered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4381500"/>
            <a:ext cx="657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37" descr="Rendered Ima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752600"/>
            <a:ext cx="4838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2" descr="Rendered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3429000"/>
            <a:ext cx="431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1600200" y="2667000"/>
            <a:ext cx="5791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This presentation is made to guide the processing staff in assessing the integrity of specimens with confidence and loading the APS line correctly.</a:t>
            </a:r>
          </a:p>
        </p:txBody>
      </p:sp>
      <p:pic>
        <p:nvPicPr>
          <p:cNvPr id="30723" name="Picture 6" descr="http://t2.gstatic.com/images?q=tbn:ANd9GcQ1k-q3EjTaJy_RxbfPvedFNsXfF3VcsIFC7-pVsNNBx_ssN7j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215265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3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475" y="2133600"/>
            <a:ext cx="1914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46"/>
          <p:cNvSpPr txBox="1">
            <a:spLocks noChangeArrowheads="1"/>
          </p:cNvSpPr>
          <p:nvPr/>
        </p:nvSpPr>
        <p:spPr bwMode="auto">
          <a:xfrm>
            <a:off x="1676400" y="4495800"/>
            <a:ext cx="5943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APS – Automated Processing System (chemistry track) 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SRM – Storage/Retrieval Module (automated refrigerator)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IOM – Input/Output Module (sample loading &amp; unloading area)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PI – Priority Input (lanes for STAT samples)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PO – Priority Output (lanes for exceptions*)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IM – Instrument Manager (middleware that allows tech to file results)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*Exceptions occur when there are errors, warnings, clotted samples, QNS samples, etc.  Warning example:  storage–temperature out of range.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3810000"/>
            <a:ext cx="6248400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Times New Roman" pitchFamily="18" charset="0"/>
                <a:cs typeface="Times New Roman" pitchFamily="18" charset="0"/>
              </a:rPr>
              <a:t>Plastic tubes</a:t>
            </a:r>
          </a:p>
        </p:txBody>
      </p:sp>
      <p:sp>
        <p:nvSpPr>
          <p:cNvPr id="31747" name="TextBox 11"/>
          <p:cNvSpPr txBox="1">
            <a:spLocks noChangeArrowheads="1"/>
          </p:cNvSpPr>
          <p:nvPr/>
        </p:nvSpPr>
        <p:spPr bwMode="auto">
          <a:xfrm>
            <a:off x="2438400" y="12192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Times New Roman" pitchFamily="18" charset="0"/>
                <a:cs typeface="Times New Roman" pitchFamily="18" charset="0"/>
              </a:rPr>
              <a:t>Glass tube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57350"/>
            <a:ext cx="3219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1600200" y="4267200"/>
            <a:ext cx="0" cy="7620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66800" y="4038600"/>
            <a:ext cx="0" cy="6096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21"/>
          <p:cNvSpPr txBox="1">
            <a:spLocks noChangeArrowheads="1"/>
          </p:cNvSpPr>
          <p:nvPr/>
        </p:nvSpPr>
        <p:spPr bwMode="auto">
          <a:xfrm>
            <a:off x="228600" y="4581525"/>
            <a:ext cx="1219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Polystyrene tube is clear.</a:t>
            </a:r>
          </a:p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No centrifuge.</a:t>
            </a:r>
          </a:p>
        </p:txBody>
      </p:sp>
      <p:sp>
        <p:nvSpPr>
          <p:cNvPr id="31752" name="TextBox 23"/>
          <p:cNvSpPr txBox="1">
            <a:spLocks noChangeArrowheads="1"/>
          </p:cNvSpPr>
          <p:nvPr/>
        </p:nvSpPr>
        <p:spPr bwMode="auto">
          <a:xfrm>
            <a:off x="1447800" y="5022850"/>
            <a:ext cx="1447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Polypropylene tube is opaque.  OK to centrifuge.</a:t>
            </a:r>
          </a:p>
        </p:txBody>
      </p:sp>
      <p:sp>
        <p:nvSpPr>
          <p:cNvPr id="31753" name="TextBox 26"/>
          <p:cNvSpPr txBox="1">
            <a:spLocks noChangeArrowheads="1"/>
          </p:cNvSpPr>
          <p:nvPr/>
        </p:nvSpPr>
        <p:spPr bwMode="auto">
          <a:xfrm>
            <a:off x="4191000" y="1589088"/>
            <a:ext cx="4038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To differentiate between a plastic tube and</a:t>
            </a:r>
          </a:p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a glass tube, look at the bottom of the tube:</a:t>
            </a:r>
          </a:p>
          <a:p>
            <a:pPr>
              <a:buFont typeface="Wingdings" pitchFamily="2" charset="2"/>
              <a:buChar char="Ø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  Plastic tube has a dimple.</a:t>
            </a:r>
          </a:p>
          <a:p>
            <a:pPr>
              <a:buFont typeface="Wingdings" pitchFamily="2" charset="2"/>
              <a:buChar char="Ø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  Glass tube has </a:t>
            </a:r>
            <a:r>
              <a:rPr lang="en-US" sz="1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dimple and is smooth.</a:t>
            </a:r>
          </a:p>
        </p:txBody>
      </p:sp>
      <p:pic>
        <p:nvPicPr>
          <p:cNvPr id="317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895600"/>
            <a:ext cx="4572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267200"/>
            <a:ext cx="10287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>
            <a:off x="4648200" y="58674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001000" y="42672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105400" y="63246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534400" y="4800600"/>
            <a:ext cx="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TextBox 38"/>
          <p:cNvSpPr txBox="1">
            <a:spLocks noChangeArrowheads="1"/>
          </p:cNvSpPr>
          <p:nvPr/>
        </p:nvSpPr>
        <p:spPr bwMode="auto">
          <a:xfrm>
            <a:off x="5791200" y="6096000"/>
            <a:ext cx="83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smooth</a:t>
            </a:r>
          </a:p>
        </p:txBody>
      </p:sp>
      <p:sp>
        <p:nvSpPr>
          <p:cNvPr id="31761" name="TextBox 39"/>
          <p:cNvSpPr txBox="1">
            <a:spLocks noChangeArrowheads="1"/>
          </p:cNvSpPr>
          <p:nvPr/>
        </p:nvSpPr>
        <p:spPr bwMode="auto">
          <a:xfrm>
            <a:off x="8153400" y="5453063"/>
            <a:ext cx="838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dimple</a:t>
            </a:r>
          </a:p>
        </p:txBody>
      </p:sp>
      <p:sp>
        <p:nvSpPr>
          <p:cNvPr id="31762" name="TextBox 49"/>
          <p:cNvSpPr txBox="1">
            <a:spLocks noChangeArrowheads="1"/>
          </p:cNvSpPr>
          <p:nvPr/>
        </p:nvSpPr>
        <p:spPr bwMode="auto">
          <a:xfrm>
            <a:off x="381000" y="5953125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Reminder</a:t>
            </a:r>
            <a:r>
              <a:rPr lang="en-US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Plasma LD sample must be kept vertical at all times.  So don’t tilt the tube.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81000" y="5867400"/>
            <a:ext cx="3505200" cy="68580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2813" y="733425"/>
            <a:ext cx="2238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Users\Nova\Documents\1 Stuff\Various\Specimen tubes\Specimen images\IMG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76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85800" y="4591050"/>
            <a:ext cx="769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glass tubes in STAT centrifuges and on IOM due to high speed setting.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It is recommended to use opaque aliquot tubes (not clear aliquot tubes)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for STAT centrifuges due to high speed setting.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1752600"/>
            <a:ext cx="3851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288" y="1752600"/>
            <a:ext cx="38560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H="1">
            <a:off x="4876800" y="1752600"/>
            <a:ext cx="3810000" cy="2895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1219200" y="5907088"/>
            <a:ext cx="662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When choosing a balancing tube to put in a centrifuge, make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sure the chosen balancing-tube is similar in 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volume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and in </a:t>
            </a:r>
            <a:r>
              <a:rPr lang="en-US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90600" y="1828800"/>
            <a:ext cx="76200" cy="266700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6800" y="1828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57600" y="1828800"/>
            <a:ext cx="76200" cy="266700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52800" y="1828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0600" y="4495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76600" y="4495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35052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19400" y="35052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19400" y="44958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44958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524000" y="3505200"/>
            <a:ext cx="0" cy="990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48000" y="3505200"/>
            <a:ext cx="0" cy="990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3812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38" name="Left Brace 37"/>
          <p:cNvSpPr/>
          <p:nvPr/>
        </p:nvSpPr>
        <p:spPr>
          <a:xfrm rot="16200000">
            <a:off x="2209800" y="4038600"/>
            <a:ext cx="228600" cy="1447800"/>
          </a:xfrm>
          <a:prstGeom prst="leftBrac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Left Brace 38"/>
          <p:cNvSpPr/>
          <p:nvPr/>
        </p:nvSpPr>
        <p:spPr>
          <a:xfrm rot="16200000">
            <a:off x="2209800" y="4114800"/>
            <a:ext cx="228600" cy="2514600"/>
          </a:xfrm>
          <a:prstGeom prst="leftBrac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815" name="TextBox 10"/>
          <p:cNvSpPr txBox="1">
            <a:spLocks noChangeArrowheads="1"/>
          </p:cNvSpPr>
          <p:nvPr/>
        </p:nvSpPr>
        <p:spPr bwMode="auto">
          <a:xfrm>
            <a:off x="1524000" y="4811713"/>
            <a:ext cx="167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similar volume</a:t>
            </a:r>
          </a:p>
        </p:txBody>
      </p:sp>
      <p:sp>
        <p:nvSpPr>
          <p:cNvPr id="33816" name="TextBox 10"/>
          <p:cNvSpPr txBox="1">
            <a:spLocks noChangeArrowheads="1"/>
          </p:cNvSpPr>
          <p:nvPr/>
        </p:nvSpPr>
        <p:spPr bwMode="auto">
          <a:xfrm>
            <a:off x="1676400" y="5410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similar sizes</a:t>
            </a:r>
            <a:endParaRPr lang="en-US" b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:\Users\Nova\Documents\IMG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75260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4876800" y="1752600"/>
            <a:ext cx="3962400" cy="3505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4822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pic>
        <p:nvPicPr>
          <p:cNvPr id="34823" name="Picture 11" descr="C:\Users\Nova\Documents\IMG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3810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2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5715000"/>
            <a:ext cx="722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9340</TotalTime>
  <Words>1465</Words>
  <Application>Microsoft Office PowerPoint</Application>
  <PresentationFormat>On-screen Show (4:3)</PresentationFormat>
  <Paragraphs>251</Paragraphs>
  <Slides>39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1_Flow</vt:lpstr>
      <vt:lpstr>2_Flow</vt:lpstr>
      <vt:lpstr>3_Flow</vt:lpstr>
      <vt:lpstr>4_Flow</vt:lpstr>
      <vt:lpstr>5_Flow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Netstar</dc:creator>
  <cp:lastModifiedBy>clgood</cp:lastModifiedBy>
  <cp:revision>916</cp:revision>
  <dcterms:created xsi:type="dcterms:W3CDTF">2012-12-16T09:03:09Z</dcterms:created>
  <dcterms:modified xsi:type="dcterms:W3CDTF">2013-02-04T23:02:58Z</dcterms:modified>
</cp:coreProperties>
</file>