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69" r:id="rId3"/>
    <p:sldId id="259" r:id="rId4"/>
    <p:sldId id="268" r:id="rId5"/>
    <p:sldId id="271" r:id="rId6"/>
    <p:sldId id="266" r:id="rId7"/>
    <p:sldId id="261" r:id="rId8"/>
    <p:sldId id="263" r:id="rId9"/>
    <p:sldId id="264" r:id="rId10"/>
    <p:sldId id="265" r:id="rId11"/>
    <p:sldId id="267"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3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B0A53E-19C7-4C80-8329-6C2CD98533C0}" type="datetimeFigureOut">
              <a:rPr lang="en-US" smtClean="0"/>
              <a:pPr/>
              <a:t>11/17/2014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9E56B-3DAA-4935-AE5A-1B7D64F0F274}" type="slidenum">
              <a:rPr lang="en-US" smtClean="0"/>
              <a:pPr/>
              <a:t>‹#›</a:t>
            </a:fld>
            <a:endParaRPr lang="en-US"/>
          </a:p>
        </p:txBody>
      </p:sp>
    </p:spTree>
    <p:extLst>
      <p:ext uri="{BB962C8B-B14F-4D97-AF65-F5344CB8AC3E}">
        <p14:creationId xmlns:p14="http://schemas.microsoft.com/office/powerpoint/2010/main" val="1698172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49E56B-3DAA-4935-AE5A-1B7D64F0F274}"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1FE81F-BFB1-4124-890E-70D0A49AE296}" type="datetimeFigureOut">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8B0E3-B1BE-4E1D-AF7C-F886D80BC9D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1FE81F-BFB1-4124-890E-70D0A49AE296}" type="datetimeFigureOut">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8B0E3-B1BE-4E1D-AF7C-F886D80BC9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1FE81F-BFB1-4124-890E-70D0A49AE296}" type="datetimeFigureOut">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8B0E3-B1BE-4E1D-AF7C-F886D80BC9D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2ED1FB-CCBD-40B4-8DA2-7966B4A8312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1FE81F-BFB1-4124-890E-70D0A49AE296}" type="datetimeFigureOut">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8B0E3-B1BE-4E1D-AF7C-F886D80BC9D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1FE81F-BFB1-4124-890E-70D0A49AE296}" type="datetimeFigureOut">
              <a:rPr lang="en-US" smtClean="0"/>
              <a:pPr/>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8B0E3-B1BE-4E1D-AF7C-F886D80BC9D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1FE81F-BFB1-4124-890E-70D0A49AE296}" type="datetimeFigureOut">
              <a:rPr lang="en-US" smtClean="0"/>
              <a:pPr/>
              <a:t>11/17/2014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8B0E3-B1BE-4E1D-AF7C-F886D80BC9D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1FE81F-BFB1-4124-890E-70D0A49AE296}" type="datetimeFigureOut">
              <a:rPr lang="en-US" smtClean="0"/>
              <a:pPr/>
              <a:t>11/17/2014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08B0E3-B1BE-4E1D-AF7C-F886D80BC9D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1FE81F-BFB1-4124-890E-70D0A49AE296}" type="datetimeFigureOut">
              <a:rPr lang="en-US" smtClean="0"/>
              <a:pPr/>
              <a:t>11/17/2014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08B0E3-B1BE-4E1D-AF7C-F886D80BC9D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FE81F-BFB1-4124-890E-70D0A49AE296}" type="datetimeFigureOut">
              <a:rPr lang="en-US" smtClean="0"/>
              <a:pPr/>
              <a:t>11/17/2014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08B0E3-B1BE-4E1D-AF7C-F886D80BC9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1FE81F-BFB1-4124-890E-70D0A49AE296}" type="datetimeFigureOut">
              <a:rPr lang="en-US" smtClean="0"/>
              <a:pPr/>
              <a:t>11/17/2014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8B0E3-B1BE-4E1D-AF7C-F886D80BC9D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1FE81F-BFB1-4124-890E-70D0A49AE296}" type="datetimeFigureOut">
              <a:rPr lang="en-US" smtClean="0"/>
              <a:pPr/>
              <a:t>11/17/2014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8B0E3-B1BE-4E1D-AF7C-F886D80BC9D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1FE81F-BFB1-4124-890E-70D0A49AE296}" type="datetimeFigureOut">
              <a:rPr lang="en-US" smtClean="0"/>
              <a:pPr/>
              <a:t>11/17/2014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08B0E3-B1BE-4E1D-AF7C-F886D80BC9D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533400" y="228600"/>
            <a:ext cx="8229600" cy="6172200"/>
          </a:xfrm>
          <a:prstGeom prst="rect">
            <a:avLst/>
          </a:prstGeom>
          <a:gradFill rotWithShape="0">
            <a:gsLst>
              <a:gs pos="0">
                <a:srgbClr val="5E9EFF"/>
              </a:gs>
              <a:gs pos="39999">
                <a:srgbClr val="85C2FF"/>
              </a:gs>
              <a:gs pos="70000">
                <a:srgbClr val="C4D6EB"/>
              </a:gs>
              <a:gs pos="100000">
                <a:srgbClr val="FFEBFA"/>
              </a:gs>
            </a:gsLst>
            <a:lin ang="5400000"/>
          </a:gradFill>
          <a:ln w="9525">
            <a:noFill/>
            <a:miter lim="800000"/>
            <a:headEnd/>
            <a:tailEnd/>
          </a:ln>
        </p:spPr>
        <p:txBody>
          <a:bodyPr anchor="ctr"/>
          <a:lstStyle/>
          <a:p>
            <a:pPr algn="ctr"/>
            <a:r>
              <a:rPr lang="en-US" sz="4400" smtClean="0"/>
              <a:t>Special Collection:</a:t>
            </a:r>
            <a:r>
              <a:rPr lang="en-US" sz="4400" dirty="0" smtClean="0"/>
              <a:t/>
            </a:r>
            <a:br>
              <a:rPr lang="en-US" sz="4400" dirty="0" smtClean="0"/>
            </a:br>
            <a:r>
              <a:rPr lang="en-US" sz="4400" b="1" dirty="0" smtClean="0"/>
              <a:t>Transfusion Service </a:t>
            </a:r>
          </a:p>
          <a:p>
            <a:pPr algn="ctr"/>
            <a:r>
              <a:rPr lang="en-US" sz="4400" b="1" dirty="0" smtClean="0"/>
              <a:t>Specimen Collection</a:t>
            </a:r>
            <a:endParaRPr lang="en-US" sz="4400" dirty="0"/>
          </a:p>
        </p:txBody>
      </p:sp>
      <p:sp>
        <p:nvSpPr>
          <p:cNvPr id="4" name="TextBox 3"/>
          <p:cNvSpPr txBox="1"/>
          <p:nvPr/>
        </p:nvSpPr>
        <p:spPr>
          <a:xfrm>
            <a:off x="6705600" y="6172200"/>
            <a:ext cx="1981200" cy="261610"/>
          </a:xfrm>
          <a:prstGeom prst="rect">
            <a:avLst/>
          </a:prstGeom>
          <a:noFill/>
        </p:spPr>
        <p:txBody>
          <a:bodyPr wrap="square" rtlCol="0">
            <a:spAutoFit/>
          </a:bodyPr>
          <a:lstStyle/>
          <a:p>
            <a:r>
              <a:rPr lang="en-US" sz="1100" dirty="0" smtClean="0"/>
              <a:t>Revised   January, 2014</a:t>
            </a:r>
            <a:endParaRPr lang="en-US" sz="11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idx="4294967295"/>
          </p:nvPr>
        </p:nvSpPr>
        <p:spPr>
          <a:gradFill rotWithShape="0">
            <a:gsLst>
              <a:gs pos="0">
                <a:srgbClr val="5E9EFF"/>
              </a:gs>
              <a:gs pos="39999">
                <a:srgbClr val="85C2FF"/>
              </a:gs>
              <a:gs pos="70000">
                <a:srgbClr val="C4D6EB"/>
              </a:gs>
              <a:gs pos="100000">
                <a:srgbClr val="FFEBFA"/>
              </a:gs>
            </a:gsLst>
            <a:lin ang="5400000"/>
          </a:gradFill>
        </p:spPr>
        <p:txBody>
          <a:bodyPr>
            <a:normAutofit fontScale="90000"/>
          </a:bodyPr>
          <a:lstStyle/>
          <a:p>
            <a:pPr eaLnBrk="1" hangingPunct="1"/>
            <a:r>
              <a:rPr lang="en-US" sz="4000" smtClean="0"/>
              <a:t>Sending Transfusion Services Specimens</a:t>
            </a:r>
          </a:p>
        </p:txBody>
      </p:sp>
      <p:sp>
        <p:nvSpPr>
          <p:cNvPr id="86019" name="Content Placeholder 6"/>
          <p:cNvSpPr>
            <a:spLocks noGrp="1"/>
          </p:cNvSpPr>
          <p:nvPr>
            <p:ph idx="4294967295"/>
          </p:nvPr>
        </p:nvSpPr>
        <p:spPr>
          <a:gradFill rotWithShape="0">
            <a:gsLst>
              <a:gs pos="0">
                <a:srgbClr val="FFEFD1"/>
              </a:gs>
              <a:gs pos="64999">
                <a:srgbClr val="F0EBD5"/>
              </a:gs>
              <a:gs pos="100000">
                <a:srgbClr val="D1C39F"/>
              </a:gs>
            </a:gsLst>
            <a:lin ang="5400000"/>
          </a:gradFill>
        </p:spPr>
        <p:txBody>
          <a:bodyPr/>
          <a:lstStyle/>
          <a:p>
            <a:pPr eaLnBrk="1" hangingPunct="1"/>
            <a:r>
              <a:rPr lang="en-US" sz="2000" dirty="0" smtClean="0"/>
              <a:t>Place Labeled Specimens in the </a:t>
            </a:r>
            <a:r>
              <a:rPr lang="en-US" sz="2000" i="1" dirty="0" smtClean="0"/>
              <a:t>center pocket </a:t>
            </a:r>
            <a:r>
              <a:rPr lang="en-US" sz="2000" dirty="0" smtClean="0"/>
              <a:t>of the Biohazard Bag and </a:t>
            </a:r>
            <a:r>
              <a:rPr lang="en-US" sz="2000" i="1" dirty="0" smtClean="0"/>
              <a:t>seal the bag.</a:t>
            </a:r>
          </a:p>
          <a:p>
            <a:r>
              <a:rPr lang="en-US" sz="2000" dirty="0" smtClean="0"/>
              <a:t>The </a:t>
            </a:r>
            <a:r>
              <a:rPr lang="en-US" sz="2000" i="1" dirty="0" smtClean="0"/>
              <a:t>Lab Barcode Labels </a:t>
            </a:r>
            <a:r>
              <a:rPr lang="en-US" sz="2000" dirty="0" smtClean="0"/>
              <a:t>and “tail end” of the SECURLINE</a:t>
            </a:r>
            <a:r>
              <a:rPr lang="en-US" sz="2000" baseline="30000" dirty="0" smtClean="0">
                <a:latin typeface="Arial"/>
                <a:cs typeface="Arial"/>
              </a:rPr>
              <a:t>®</a:t>
            </a:r>
            <a:r>
              <a:rPr lang="en-US" sz="2000" dirty="0" smtClean="0"/>
              <a:t> BLOOD BAND is placed in the outside pocket.</a:t>
            </a:r>
          </a:p>
        </p:txBody>
      </p:sp>
      <p:pic>
        <p:nvPicPr>
          <p:cNvPr id="9" name="Picture 8" descr="biobag.gif"/>
          <p:cNvPicPr>
            <a:picLocks noChangeAspect="1"/>
          </p:cNvPicPr>
          <p:nvPr/>
        </p:nvPicPr>
        <p:blipFill>
          <a:blip r:embed="rId2" cstate="print"/>
          <a:stretch>
            <a:fillRect/>
          </a:stretch>
        </p:blipFill>
        <p:spPr>
          <a:xfrm>
            <a:off x="2362200" y="2971800"/>
            <a:ext cx="5141913" cy="3124200"/>
          </a:xfrm>
          <a:prstGeom prst="rect">
            <a:avLst/>
          </a:prstGeom>
          <a:ln>
            <a:solidFill>
              <a:schemeClr val="accent4"/>
            </a:solidFill>
          </a:ln>
          <a:effectLst>
            <a:outerShdw blurRad="50800" dist="38100" dir="2700000" algn="tl" rotWithShape="0">
              <a:prstClr val="black">
                <a:alpha val="40000"/>
              </a:prstClr>
            </a:outerShdw>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xfrm>
            <a:off x="457200" y="152400"/>
            <a:ext cx="8229600" cy="1143000"/>
          </a:xfrm>
          <a:gradFill rotWithShape="0">
            <a:gsLst>
              <a:gs pos="0">
                <a:srgbClr val="5E9EFF"/>
              </a:gs>
              <a:gs pos="39999">
                <a:srgbClr val="85C2FF"/>
              </a:gs>
              <a:gs pos="70000">
                <a:srgbClr val="C4D6EB"/>
              </a:gs>
              <a:gs pos="100000">
                <a:srgbClr val="FFEBFA"/>
              </a:gs>
            </a:gsLst>
            <a:lin ang="5400000"/>
          </a:gradFill>
        </p:spPr>
        <p:txBody>
          <a:bodyPr>
            <a:normAutofit fontScale="90000"/>
          </a:bodyPr>
          <a:lstStyle/>
          <a:p>
            <a:pPr eaLnBrk="1" hangingPunct="1"/>
            <a:r>
              <a:rPr lang="en-US" sz="3200" dirty="0" smtClean="0">
                <a:solidFill>
                  <a:schemeClr val="tx1"/>
                </a:solidFill>
              </a:rPr>
              <a:t>Causes for </a:t>
            </a:r>
            <a:r>
              <a:rPr lang="en-US" sz="4000" b="1" dirty="0" smtClean="0">
                <a:solidFill>
                  <a:schemeClr val="tx1"/>
                </a:solidFill>
                <a:latin typeface="Calibri" pitchFamily="34" charset="0"/>
              </a:rPr>
              <a:t>Rejection</a:t>
            </a:r>
            <a:r>
              <a:rPr lang="en-US" sz="3200" b="1" dirty="0" smtClean="0">
                <a:solidFill>
                  <a:schemeClr val="tx1"/>
                </a:solidFill>
              </a:rPr>
              <a:t> </a:t>
            </a:r>
            <a:r>
              <a:rPr lang="en-US" sz="3200" dirty="0" smtClean="0">
                <a:solidFill>
                  <a:schemeClr val="tx1"/>
                </a:solidFill>
              </a:rPr>
              <a:t>of Transfusion Specimens</a:t>
            </a:r>
          </a:p>
        </p:txBody>
      </p:sp>
      <p:sp>
        <p:nvSpPr>
          <p:cNvPr id="80899" name="Rectangle 3"/>
          <p:cNvSpPr>
            <a:spLocks noGrp="1" noChangeArrowheads="1"/>
          </p:cNvSpPr>
          <p:nvPr>
            <p:ph type="body" idx="4294967295"/>
          </p:nvPr>
        </p:nvSpPr>
        <p:spPr>
          <a:xfrm>
            <a:off x="457200" y="1447800"/>
            <a:ext cx="8229600" cy="4953000"/>
          </a:xfrm>
          <a:gradFill rotWithShape="0">
            <a:gsLst>
              <a:gs pos="0">
                <a:srgbClr val="FFEFD1"/>
              </a:gs>
              <a:gs pos="64999">
                <a:srgbClr val="F0EBD5"/>
              </a:gs>
              <a:gs pos="100000">
                <a:srgbClr val="D1C39F"/>
              </a:gs>
            </a:gsLst>
            <a:lin ang="5400000"/>
          </a:gradFill>
        </p:spPr>
        <p:txBody>
          <a:bodyPr>
            <a:noAutofit/>
          </a:bodyPr>
          <a:lstStyle/>
          <a:p>
            <a:pPr eaLnBrk="1" hangingPunct="1">
              <a:spcAft>
                <a:spcPts val="1200"/>
              </a:spcAft>
            </a:pPr>
            <a:r>
              <a:rPr lang="en-US" sz="2200" dirty="0" smtClean="0"/>
              <a:t>Patient ID (Name or MRN) incomplete or incorrect- Not eligible for correction.  </a:t>
            </a:r>
            <a:r>
              <a:rPr lang="en-US" sz="2200" i="1" dirty="0" smtClean="0"/>
              <a:t>Must be recollected </a:t>
            </a:r>
          </a:p>
          <a:p>
            <a:pPr eaLnBrk="1" hangingPunct="1">
              <a:lnSpc>
                <a:spcPct val="90000"/>
              </a:lnSpc>
              <a:spcAft>
                <a:spcPts val="1200"/>
              </a:spcAft>
            </a:pPr>
            <a:r>
              <a:rPr lang="en-US" sz="2200" dirty="0" smtClean="0"/>
              <a:t>Specimens missing Medical Record Number, DOB, or CSN - Not eligible for correction.  </a:t>
            </a:r>
            <a:r>
              <a:rPr lang="en-US" sz="2200" i="1" dirty="0" smtClean="0"/>
              <a:t>Must be recollected</a:t>
            </a:r>
          </a:p>
          <a:p>
            <a:pPr eaLnBrk="1" hangingPunct="1">
              <a:lnSpc>
                <a:spcPct val="90000"/>
              </a:lnSpc>
              <a:spcAft>
                <a:spcPts val="1200"/>
              </a:spcAft>
            </a:pPr>
            <a:r>
              <a:rPr lang="en-US" sz="2200" dirty="0" smtClean="0"/>
              <a:t>Contaminated Specimens (IV fluids) – </a:t>
            </a:r>
            <a:r>
              <a:rPr lang="en-US" sz="2200" i="1" dirty="0" smtClean="0"/>
              <a:t>Must be recollected</a:t>
            </a:r>
          </a:p>
          <a:p>
            <a:pPr eaLnBrk="1" hangingPunct="1">
              <a:lnSpc>
                <a:spcPct val="90000"/>
              </a:lnSpc>
              <a:spcAft>
                <a:spcPts val="1200"/>
              </a:spcAft>
            </a:pPr>
            <a:r>
              <a:rPr lang="en-US" sz="2200" dirty="0" smtClean="0"/>
              <a:t>Incorrect Blood Tube Drawn(e.g. Gold tube) – </a:t>
            </a:r>
            <a:r>
              <a:rPr lang="en-US" sz="2200" i="1" dirty="0" smtClean="0"/>
              <a:t>Must be recollected</a:t>
            </a:r>
          </a:p>
          <a:p>
            <a:pPr eaLnBrk="1" hangingPunct="1">
              <a:lnSpc>
                <a:spcPct val="90000"/>
              </a:lnSpc>
            </a:pPr>
            <a:r>
              <a:rPr lang="en-US" sz="2200" dirty="0" err="1" smtClean="0"/>
              <a:t>Hemolyzed</a:t>
            </a:r>
            <a:r>
              <a:rPr lang="en-US" sz="2200" dirty="0" smtClean="0"/>
              <a:t> Specimen – </a:t>
            </a:r>
            <a:r>
              <a:rPr lang="en-US" sz="2200" i="1" dirty="0" smtClean="0"/>
              <a:t>Redraw if possible </a:t>
            </a:r>
          </a:p>
          <a:p>
            <a:pPr eaLnBrk="1" hangingPunct="1">
              <a:lnSpc>
                <a:spcPct val="90000"/>
              </a:lnSpc>
            </a:pPr>
            <a:endParaRPr lang="en-US" sz="2200" i="1" dirty="0" smtClean="0"/>
          </a:p>
          <a:p>
            <a:pPr>
              <a:lnSpc>
                <a:spcPct val="90000"/>
              </a:lnSpc>
            </a:pPr>
            <a:r>
              <a:rPr lang="en-US" sz="2200" b="1" i="1" dirty="0" smtClean="0">
                <a:solidFill>
                  <a:srgbClr val="FF0000"/>
                </a:solidFill>
              </a:rPr>
              <a:t>Note: If a rejected specimen would cause a delay the transfusion of blood for a patient in critical need of blood, emergency release of </a:t>
            </a:r>
            <a:r>
              <a:rPr lang="en-US" sz="2200" b="1" i="1" dirty="0" err="1" smtClean="0">
                <a:solidFill>
                  <a:srgbClr val="FF0000"/>
                </a:solidFill>
              </a:rPr>
              <a:t>uncrossmatched</a:t>
            </a:r>
            <a:r>
              <a:rPr lang="en-US" sz="2200" b="1" i="1" dirty="0" smtClean="0">
                <a:solidFill>
                  <a:srgbClr val="FF0000"/>
                </a:solidFill>
              </a:rPr>
              <a:t> O negative blood may be used with a physician order.</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a:xfrm>
            <a:off x="533400" y="1524000"/>
            <a:ext cx="8412480" cy="4525963"/>
          </a:xfrm>
        </p:spPr>
        <p:txBody>
          <a:bodyPr>
            <a:normAutofit/>
          </a:bodyPr>
          <a:lstStyle/>
          <a:p>
            <a:pPr eaLnBrk="1" hangingPunct="1">
              <a:buNone/>
            </a:pPr>
            <a:endParaRPr lang="en-US" sz="2800" dirty="0" smtClean="0"/>
          </a:p>
          <a:p>
            <a:pPr eaLnBrk="1" hangingPunct="1">
              <a:buNone/>
            </a:pPr>
            <a:endParaRPr lang="en-US" sz="2800" dirty="0" smtClean="0"/>
          </a:p>
        </p:txBody>
      </p:sp>
      <p:sp>
        <p:nvSpPr>
          <p:cNvPr id="79876" name="Rectangle 2"/>
          <p:cNvSpPr>
            <a:spLocks noChangeArrowheads="1"/>
          </p:cNvSpPr>
          <p:nvPr/>
        </p:nvSpPr>
        <p:spPr bwMode="auto">
          <a:xfrm>
            <a:off x="533400" y="228600"/>
            <a:ext cx="8229600" cy="1143000"/>
          </a:xfrm>
          <a:prstGeom prst="rect">
            <a:avLst/>
          </a:prstGeom>
          <a:gradFill rotWithShape="0">
            <a:gsLst>
              <a:gs pos="0">
                <a:srgbClr val="5E9EFF"/>
              </a:gs>
              <a:gs pos="39999">
                <a:srgbClr val="85C2FF"/>
              </a:gs>
              <a:gs pos="70000">
                <a:srgbClr val="C4D6EB"/>
              </a:gs>
              <a:gs pos="100000">
                <a:srgbClr val="FFEBFA"/>
              </a:gs>
            </a:gsLst>
            <a:lin ang="5400000"/>
          </a:gradFill>
          <a:ln w="9525">
            <a:noFill/>
            <a:miter lim="800000"/>
            <a:headEnd/>
            <a:tailEnd/>
          </a:ln>
        </p:spPr>
        <p:txBody>
          <a:bodyPr anchor="ctr"/>
          <a:lstStyle/>
          <a:p>
            <a:pPr algn="ctr"/>
            <a:r>
              <a:rPr lang="en-US" sz="4400" dirty="0" smtClean="0"/>
              <a:t>Test your Knowledge</a:t>
            </a:r>
            <a:endParaRPr lang="en-US" sz="4400" dirty="0"/>
          </a:p>
        </p:txBody>
      </p:sp>
      <p:sp>
        <p:nvSpPr>
          <p:cNvPr id="6" name="Rectangle 5"/>
          <p:cNvSpPr/>
          <p:nvPr/>
        </p:nvSpPr>
        <p:spPr>
          <a:xfrm>
            <a:off x="762000" y="1371600"/>
            <a:ext cx="7620000" cy="5262979"/>
          </a:xfrm>
          <a:prstGeom prst="rect">
            <a:avLst/>
          </a:prstGeom>
        </p:spPr>
        <p:txBody>
          <a:bodyPr wrap="square">
            <a:spAutoFit/>
          </a:bodyPr>
          <a:lstStyle/>
          <a:p>
            <a:pPr marL="342900" indent="-342900">
              <a:buFont typeface="+mj-lt"/>
              <a:buAutoNum type="arabicPeriod"/>
            </a:pPr>
            <a:r>
              <a:rPr lang="en-US" sz="2400" dirty="0" smtClean="0"/>
              <a:t>Who can label the SECURLINE</a:t>
            </a:r>
            <a:r>
              <a:rPr lang="en-US" sz="2400" baseline="30000" dirty="0" smtClean="0">
                <a:latin typeface="Arial"/>
                <a:cs typeface="Arial"/>
              </a:rPr>
              <a:t>®</a:t>
            </a:r>
            <a:r>
              <a:rPr lang="en-US" sz="2400" dirty="0" smtClean="0"/>
              <a:t> BLOOD BAND and place it on the patient?</a:t>
            </a:r>
          </a:p>
          <a:p>
            <a:pPr marL="971550" lvl="1" indent="-514350">
              <a:buFont typeface="+mj-lt"/>
              <a:buAutoNum type="alphaUcPeriod"/>
            </a:pPr>
            <a:r>
              <a:rPr lang="en-US" sz="2400" dirty="0" smtClean="0"/>
              <a:t>The band is not necessary </a:t>
            </a:r>
          </a:p>
          <a:p>
            <a:pPr marL="971550" lvl="1" indent="-514350">
              <a:buFont typeface="+mj-lt"/>
              <a:buAutoNum type="alphaUcPeriod"/>
            </a:pPr>
            <a:r>
              <a:rPr lang="en-US" sz="2400" dirty="0" smtClean="0"/>
              <a:t>Only the person that collects the specimen can fill out the band and place it on the patient</a:t>
            </a:r>
          </a:p>
          <a:p>
            <a:pPr marL="971550" lvl="1" indent="-514350">
              <a:buFont typeface="+mj-lt"/>
              <a:buAutoNum type="alphaUcPeriod"/>
            </a:pPr>
            <a:r>
              <a:rPr lang="en-US" sz="2400" dirty="0" smtClean="0"/>
              <a:t>Anyone in the immediate area</a:t>
            </a:r>
          </a:p>
          <a:p>
            <a:pPr marL="342900" indent="-342900">
              <a:buFont typeface="+mj-lt"/>
              <a:buAutoNum type="arabicPeriod"/>
            </a:pPr>
            <a:r>
              <a:rPr lang="en-US" sz="2400" dirty="0" smtClean="0"/>
              <a:t>What color of tube do you use for a type and cross match or screen for an adult?</a:t>
            </a:r>
          </a:p>
          <a:p>
            <a:pPr marL="914400" lvl="1" indent="-457200">
              <a:buFont typeface="+mj-lt"/>
              <a:buAutoNum type="alphaUcPeriod"/>
            </a:pPr>
            <a:r>
              <a:rPr lang="en-US" sz="2400" dirty="0" smtClean="0"/>
              <a:t>Gold</a:t>
            </a:r>
          </a:p>
          <a:p>
            <a:pPr marL="914400" lvl="1" indent="-457200">
              <a:buFont typeface="+mj-lt"/>
              <a:buAutoNum type="alphaUcPeriod"/>
            </a:pPr>
            <a:r>
              <a:rPr lang="en-US" sz="2400" dirty="0" smtClean="0"/>
              <a:t>Green</a:t>
            </a:r>
          </a:p>
          <a:p>
            <a:pPr marL="914400" lvl="1" indent="-457200">
              <a:buFont typeface="+mj-lt"/>
              <a:buAutoNum type="alphaUcPeriod"/>
            </a:pPr>
            <a:r>
              <a:rPr lang="en-US" sz="2400" dirty="0" smtClean="0"/>
              <a:t>Pink	</a:t>
            </a:r>
          </a:p>
          <a:p>
            <a:pPr marL="342900" indent="-342900">
              <a:buFont typeface="+mj-lt"/>
              <a:buAutoNum type="arabicPeriod"/>
            </a:pPr>
            <a:r>
              <a:rPr lang="en-US" sz="2400" dirty="0" smtClean="0"/>
              <a:t>Missing or incorrect information on the label or band is a reason for rejection of a specimen for transfusion services.	True / False</a:t>
            </a:r>
            <a:endParaRPr lang="en-US" sz="24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a:xfrm>
            <a:off x="457200" y="1600200"/>
            <a:ext cx="8412480" cy="4525963"/>
          </a:xfrm>
        </p:spPr>
        <p:txBody>
          <a:bodyPr>
            <a:normAutofit/>
          </a:bodyPr>
          <a:lstStyle/>
          <a:p>
            <a:pPr eaLnBrk="1" hangingPunct="1">
              <a:buNone/>
            </a:pPr>
            <a:endParaRPr lang="en-US" sz="2800" dirty="0" smtClean="0"/>
          </a:p>
          <a:p>
            <a:pPr eaLnBrk="1" hangingPunct="1">
              <a:buNone/>
            </a:pPr>
            <a:endParaRPr lang="en-US" sz="2800" dirty="0" smtClean="0"/>
          </a:p>
        </p:txBody>
      </p:sp>
      <p:sp>
        <p:nvSpPr>
          <p:cNvPr id="79876" name="Rectangle 2"/>
          <p:cNvSpPr>
            <a:spLocks noChangeArrowheads="1"/>
          </p:cNvSpPr>
          <p:nvPr/>
        </p:nvSpPr>
        <p:spPr bwMode="auto">
          <a:xfrm>
            <a:off x="533400" y="228600"/>
            <a:ext cx="8229600" cy="1143000"/>
          </a:xfrm>
          <a:prstGeom prst="rect">
            <a:avLst/>
          </a:prstGeom>
          <a:gradFill rotWithShape="0">
            <a:gsLst>
              <a:gs pos="0">
                <a:srgbClr val="5E9EFF"/>
              </a:gs>
              <a:gs pos="39999">
                <a:srgbClr val="85C2FF"/>
              </a:gs>
              <a:gs pos="70000">
                <a:srgbClr val="C4D6EB"/>
              </a:gs>
              <a:gs pos="100000">
                <a:srgbClr val="FFEBFA"/>
              </a:gs>
            </a:gsLst>
            <a:lin ang="5400000"/>
          </a:gradFill>
          <a:ln w="9525">
            <a:noFill/>
            <a:miter lim="800000"/>
            <a:headEnd/>
            <a:tailEnd/>
          </a:ln>
        </p:spPr>
        <p:txBody>
          <a:bodyPr anchor="ctr"/>
          <a:lstStyle/>
          <a:p>
            <a:pPr algn="ctr"/>
            <a:r>
              <a:rPr lang="en-US" sz="4400" dirty="0" smtClean="0"/>
              <a:t>Objectives</a:t>
            </a:r>
            <a:endParaRPr lang="en-US" sz="4400" dirty="0"/>
          </a:p>
        </p:txBody>
      </p:sp>
      <p:sp>
        <p:nvSpPr>
          <p:cNvPr id="5" name="TextBox 4"/>
          <p:cNvSpPr txBox="1"/>
          <p:nvPr/>
        </p:nvSpPr>
        <p:spPr>
          <a:xfrm>
            <a:off x="381000" y="1524000"/>
            <a:ext cx="4267200" cy="3785652"/>
          </a:xfrm>
          <a:prstGeom prst="rect">
            <a:avLst/>
          </a:prstGeom>
          <a:noFill/>
        </p:spPr>
        <p:txBody>
          <a:bodyPr wrap="square" rtlCol="0">
            <a:spAutoFit/>
          </a:bodyPr>
          <a:lstStyle/>
          <a:p>
            <a:r>
              <a:rPr lang="en-US" sz="2000" dirty="0" smtClean="0"/>
              <a:t>This module covers the collection of specimens for orders of blood products and compatibility testing, e.g. </a:t>
            </a:r>
            <a:r>
              <a:rPr lang="en-US" sz="2000" dirty="0" err="1" smtClean="0"/>
              <a:t>crossmatches</a:t>
            </a:r>
            <a:r>
              <a:rPr lang="en-US" sz="2000" dirty="0" smtClean="0"/>
              <a:t> and units of blood (RBCs).  These orders and specimens are handled at the Transfusion Services at each hospital laboratory.  </a:t>
            </a:r>
          </a:p>
          <a:p>
            <a:r>
              <a:rPr lang="en-US" sz="2000" dirty="0" smtClean="0"/>
              <a:t>MHS Transfusion Services receive the products from our community Blood Banks, including Cascade Regional Blood Bank and Puget Sound Blood Center.</a:t>
            </a:r>
            <a:endParaRPr lang="en-US" sz="2000" dirty="0"/>
          </a:p>
        </p:txBody>
      </p:sp>
      <p:sp>
        <p:nvSpPr>
          <p:cNvPr id="7" name="TextBox 6"/>
          <p:cNvSpPr txBox="1"/>
          <p:nvPr/>
        </p:nvSpPr>
        <p:spPr>
          <a:xfrm>
            <a:off x="4724400" y="1600200"/>
            <a:ext cx="4114800" cy="4770537"/>
          </a:xfrm>
          <a:prstGeom prst="rect">
            <a:avLst/>
          </a:prstGeom>
          <a:noFill/>
        </p:spPr>
        <p:txBody>
          <a:bodyPr wrap="square" rtlCol="0">
            <a:spAutoFit/>
          </a:bodyPr>
          <a:lstStyle/>
          <a:p>
            <a:pPr>
              <a:buFont typeface="Arial" pitchFamily="34" charset="0"/>
              <a:buChar char="•"/>
            </a:pPr>
            <a:r>
              <a:rPr lang="en-US" sz="2000" dirty="0" smtClean="0"/>
              <a:t>What supplies are needed when collecting Transfusion Services specimens</a:t>
            </a:r>
          </a:p>
          <a:p>
            <a:endParaRPr lang="en-US" sz="2000" dirty="0" smtClean="0"/>
          </a:p>
          <a:p>
            <a:pPr>
              <a:buFont typeface="Arial" pitchFamily="34" charset="0"/>
              <a:buChar char="•"/>
            </a:pPr>
            <a:r>
              <a:rPr lang="en-US" sz="2000" dirty="0" smtClean="0"/>
              <a:t>How to properly identify the patient</a:t>
            </a:r>
          </a:p>
          <a:p>
            <a:endParaRPr lang="en-US" sz="2000" dirty="0" smtClean="0"/>
          </a:p>
          <a:p>
            <a:pPr>
              <a:buFont typeface="Arial" pitchFamily="34" charset="0"/>
              <a:buChar char="•"/>
            </a:pPr>
            <a:r>
              <a:rPr lang="en-US" sz="2000" dirty="0" smtClean="0"/>
              <a:t>How to properly label the blood sample</a:t>
            </a:r>
          </a:p>
          <a:p>
            <a:endParaRPr lang="en-US" sz="2000" dirty="0" smtClean="0"/>
          </a:p>
          <a:p>
            <a:pPr>
              <a:buFont typeface="Arial" pitchFamily="34" charset="0"/>
              <a:buChar char="•"/>
            </a:pPr>
            <a:r>
              <a:rPr lang="en-US" sz="2000" dirty="0" smtClean="0"/>
              <a:t>How to properly transport the sample to the lab</a:t>
            </a:r>
          </a:p>
          <a:p>
            <a:endParaRPr lang="en-US" sz="2000" dirty="0" smtClean="0"/>
          </a:p>
          <a:p>
            <a:pPr>
              <a:buFont typeface="Arial" pitchFamily="34" charset="0"/>
              <a:buChar char="•"/>
            </a:pPr>
            <a:r>
              <a:rPr lang="en-US" sz="2000" dirty="0" smtClean="0"/>
              <a:t>What can cause a sample to be rejected or testing delayed.</a:t>
            </a:r>
          </a:p>
          <a:p>
            <a:pPr>
              <a:buFont typeface="Arial" pitchFamily="34" charset="0"/>
              <a:buChar char="•"/>
            </a:pPr>
            <a:endParaRPr lang="en-US" sz="24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a:xfrm>
            <a:off x="457200" y="1600200"/>
            <a:ext cx="8412480" cy="4525963"/>
          </a:xfrm>
        </p:spPr>
        <p:txBody>
          <a:bodyPr>
            <a:normAutofit/>
          </a:bodyPr>
          <a:lstStyle/>
          <a:p>
            <a:pPr eaLnBrk="1" hangingPunct="1"/>
            <a:r>
              <a:rPr lang="en-US" sz="2800" dirty="0" err="1" smtClean="0"/>
              <a:t>Venipuncture</a:t>
            </a:r>
            <a:r>
              <a:rPr lang="en-US" sz="2800" dirty="0" smtClean="0"/>
              <a:t> Materials</a:t>
            </a:r>
          </a:p>
          <a:p>
            <a:pPr eaLnBrk="1" hangingPunct="1"/>
            <a:r>
              <a:rPr lang="en-US" sz="2800" dirty="0" smtClean="0"/>
              <a:t>6ml </a:t>
            </a:r>
            <a:r>
              <a:rPr lang="en-US" sz="2800" b="1" dirty="0" smtClean="0">
                <a:solidFill>
                  <a:srgbClr val="FF6699"/>
                </a:solidFill>
              </a:rPr>
              <a:t>PINK</a:t>
            </a:r>
            <a:r>
              <a:rPr lang="en-US" sz="2800" dirty="0" smtClean="0"/>
              <a:t> -  ADULT </a:t>
            </a:r>
            <a:r>
              <a:rPr lang="en-US" sz="2000" dirty="0" smtClean="0"/>
              <a:t>(4 ml of blood minimum)</a:t>
            </a:r>
          </a:p>
          <a:p>
            <a:pPr eaLnBrk="1" hangingPunct="1"/>
            <a:r>
              <a:rPr lang="en-US" sz="2800" dirty="0" smtClean="0"/>
              <a:t>2 </a:t>
            </a:r>
            <a:r>
              <a:rPr lang="en-US" sz="2800" b="1" dirty="0" smtClean="0">
                <a:solidFill>
                  <a:srgbClr val="CC66FF"/>
                </a:solidFill>
              </a:rPr>
              <a:t>LAVENDER</a:t>
            </a:r>
            <a:r>
              <a:rPr lang="en-US" sz="2800" dirty="0" smtClean="0"/>
              <a:t> </a:t>
            </a:r>
            <a:r>
              <a:rPr lang="en-US" sz="2800" dirty="0" err="1" smtClean="0"/>
              <a:t>Microtainers</a:t>
            </a:r>
            <a:r>
              <a:rPr lang="en-US" sz="2800" dirty="0" smtClean="0"/>
              <a:t> – PEDIATRIC</a:t>
            </a:r>
          </a:p>
          <a:p>
            <a:pPr eaLnBrk="1" hangingPunct="1"/>
            <a:r>
              <a:rPr lang="en-US" sz="2800" dirty="0" smtClean="0"/>
              <a:t>Ball Point Pen for Labeling</a:t>
            </a:r>
          </a:p>
          <a:p>
            <a:pPr eaLnBrk="1" hangingPunct="1"/>
            <a:r>
              <a:rPr lang="en-US" sz="2800" dirty="0" err="1" smtClean="0"/>
              <a:t>Securline</a:t>
            </a:r>
            <a:r>
              <a:rPr lang="en-US" sz="2800" baseline="30000" dirty="0" smtClean="0">
                <a:latin typeface="Arial"/>
                <a:cs typeface="Arial"/>
              </a:rPr>
              <a:t>®</a:t>
            </a:r>
            <a:r>
              <a:rPr lang="en-US" sz="2800" dirty="0" smtClean="0"/>
              <a:t> Blood Band</a:t>
            </a:r>
          </a:p>
          <a:p>
            <a:pPr eaLnBrk="1" hangingPunct="1">
              <a:buNone/>
            </a:pPr>
            <a:endParaRPr lang="en-US" sz="2800" dirty="0" smtClean="0"/>
          </a:p>
          <a:p>
            <a:pPr eaLnBrk="1" hangingPunct="1">
              <a:buNone/>
            </a:pPr>
            <a:endParaRPr lang="en-US" sz="2800" dirty="0" smtClean="0"/>
          </a:p>
        </p:txBody>
      </p:sp>
      <p:sp>
        <p:nvSpPr>
          <p:cNvPr id="79876" name="Rectangle 2"/>
          <p:cNvSpPr>
            <a:spLocks noChangeArrowheads="1"/>
          </p:cNvSpPr>
          <p:nvPr/>
        </p:nvSpPr>
        <p:spPr bwMode="auto">
          <a:xfrm>
            <a:off x="533400" y="228600"/>
            <a:ext cx="8229600" cy="1143000"/>
          </a:xfrm>
          <a:prstGeom prst="rect">
            <a:avLst/>
          </a:prstGeom>
          <a:gradFill rotWithShape="0">
            <a:gsLst>
              <a:gs pos="0">
                <a:srgbClr val="5E9EFF"/>
              </a:gs>
              <a:gs pos="39999">
                <a:srgbClr val="85C2FF"/>
              </a:gs>
              <a:gs pos="70000">
                <a:srgbClr val="C4D6EB"/>
              </a:gs>
              <a:gs pos="100000">
                <a:srgbClr val="FFEBFA"/>
              </a:gs>
            </a:gsLst>
            <a:lin ang="5400000"/>
          </a:gradFill>
          <a:ln w="9525">
            <a:noFill/>
            <a:miter lim="800000"/>
            <a:headEnd/>
            <a:tailEnd/>
          </a:ln>
        </p:spPr>
        <p:txBody>
          <a:bodyPr anchor="ctr"/>
          <a:lstStyle/>
          <a:p>
            <a:pPr algn="ctr"/>
            <a:r>
              <a:rPr lang="en-US" sz="4400" dirty="0"/>
              <a:t>Blood Draw for Transfusion</a:t>
            </a:r>
            <a:br>
              <a:rPr lang="en-US" sz="4400" dirty="0"/>
            </a:br>
            <a:r>
              <a:rPr lang="en-US" sz="4400" dirty="0" smtClean="0"/>
              <a:t>Services Specimens</a:t>
            </a:r>
            <a:endParaRPr lang="en-US" sz="4400" dirty="0"/>
          </a:p>
        </p:txBody>
      </p:sp>
      <p:sp>
        <p:nvSpPr>
          <p:cNvPr id="6" name="Rectangle 5"/>
          <p:cNvSpPr/>
          <p:nvPr/>
        </p:nvSpPr>
        <p:spPr>
          <a:xfrm>
            <a:off x="762000" y="4343400"/>
            <a:ext cx="7391400" cy="1785104"/>
          </a:xfrm>
          <a:prstGeom prst="rect">
            <a:avLst/>
          </a:prstGeom>
          <a:solidFill>
            <a:srgbClr val="FFFF00"/>
          </a:solidFill>
        </p:spPr>
        <p:txBody>
          <a:bodyPr wrap="square">
            <a:spAutoFit/>
          </a:bodyPr>
          <a:lstStyle/>
          <a:p>
            <a:pPr algn="ctr"/>
            <a:r>
              <a:rPr lang="en-US" sz="2400" b="1" i="1" dirty="0" smtClean="0"/>
              <a:t>PATIENT INFORMATION IS HANDWRITTEN DIRECTLY FROM THE WRISTBAND ONTO THE </a:t>
            </a:r>
            <a:r>
              <a:rPr lang="en-US" sz="2400" b="1" i="1" dirty="0" err="1" smtClean="0"/>
              <a:t>Securline</a:t>
            </a:r>
            <a:r>
              <a:rPr lang="en-US" sz="2400" b="1" i="1" baseline="30000" dirty="0" smtClean="0">
                <a:latin typeface="Arial"/>
                <a:cs typeface="Arial"/>
              </a:rPr>
              <a:t>®</a:t>
            </a:r>
            <a:r>
              <a:rPr lang="en-US" sz="2400" b="1" i="1" dirty="0" smtClean="0">
                <a:latin typeface="Arial"/>
                <a:cs typeface="Arial"/>
              </a:rPr>
              <a:t> Blood Bands </a:t>
            </a:r>
            <a:r>
              <a:rPr lang="en-US" sz="2400" b="1" i="1" dirty="0" smtClean="0"/>
              <a:t>.  THE INFORMATION MUST MATCH EXACTLY.  </a:t>
            </a:r>
          </a:p>
          <a:p>
            <a:pPr algn="ctr"/>
            <a:r>
              <a:rPr lang="en-US" sz="2000" i="1" dirty="0" smtClean="0">
                <a:solidFill>
                  <a:srgbClr val="FF0000"/>
                </a:solidFill>
              </a:rPr>
              <a:t>Always label the specimen in the patient’s presence</a:t>
            </a:r>
            <a:r>
              <a:rPr lang="en-US" sz="2000" dirty="0" smtClean="0"/>
              <a:t>.</a:t>
            </a:r>
          </a:p>
          <a:p>
            <a:pPr algn="ctr"/>
            <a:r>
              <a:rPr lang="en-US" i="1" dirty="0" smtClean="0"/>
              <a:t>(Note:  </a:t>
            </a:r>
            <a:r>
              <a:rPr lang="en-US" i="1" dirty="0" err="1" smtClean="0"/>
              <a:t>Securline</a:t>
            </a:r>
            <a:r>
              <a:rPr lang="en-US" i="1" baseline="30000" dirty="0" smtClean="0">
                <a:latin typeface="Arial"/>
                <a:cs typeface="Arial"/>
              </a:rPr>
              <a:t>®</a:t>
            </a:r>
            <a:r>
              <a:rPr lang="en-US" i="1" dirty="0" smtClean="0">
                <a:latin typeface="Arial"/>
                <a:cs typeface="Arial"/>
              </a:rPr>
              <a:t> Blood Bands are not used at AMC Hospital.  </a:t>
            </a:r>
            <a:endParaRPr lang="en-US" i="1" baseline="300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p:txBody>
          <a:bodyPr>
            <a:normAutofit lnSpcReduction="10000"/>
          </a:bodyPr>
          <a:lstStyle/>
          <a:p>
            <a:pPr eaLnBrk="1" hangingPunct="1">
              <a:buNone/>
            </a:pPr>
            <a:r>
              <a:rPr lang="en-US" sz="2800" dirty="0" smtClean="0"/>
              <a:t>Regulatory and accreditation (American Association of Blood Banks) standards require that before a specimen can be used for blood grouping, typing or compatibility testing, a qualified person in the transfusion service shall confirm that all identifying information on the request is in </a:t>
            </a:r>
            <a:r>
              <a:rPr lang="en-US" sz="2800" b="1" i="1" dirty="0" smtClean="0"/>
              <a:t>exact</a:t>
            </a:r>
            <a:r>
              <a:rPr lang="en-US" sz="2800" dirty="0" smtClean="0"/>
              <a:t> agreement with that on the specimen label.  In case of discrepancy or doubt, another specimen must be obtained.  </a:t>
            </a:r>
          </a:p>
          <a:p>
            <a:pPr algn="ctr" eaLnBrk="1" hangingPunct="1">
              <a:buNone/>
            </a:pPr>
            <a:r>
              <a:rPr lang="en-US" sz="2800" b="1" dirty="0" smtClean="0"/>
              <a:t>	</a:t>
            </a:r>
            <a:r>
              <a:rPr lang="en-US" sz="2800" b="1" i="1" dirty="0" smtClean="0"/>
              <a:t>Always verify patient ID by comparing information directly with the patient’s hospital armband.</a:t>
            </a:r>
          </a:p>
        </p:txBody>
      </p:sp>
      <p:sp>
        <p:nvSpPr>
          <p:cNvPr id="79876" name="Rectangle 2"/>
          <p:cNvSpPr>
            <a:spLocks noChangeArrowheads="1"/>
          </p:cNvSpPr>
          <p:nvPr/>
        </p:nvSpPr>
        <p:spPr bwMode="auto">
          <a:xfrm>
            <a:off x="533400" y="228600"/>
            <a:ext cx="8229600" cy="1143000"/>
          </a:xfrm>
          <a:prstGeom prst="rect">
            <a:avLst/>
          </a:prstGeom>
          <a:gradFill rotWithShape="0">
            <a:gsLst>
              <a:gs pos="0">
                <a:srgbClr val="5E9EFF"/>
              </a:gs>
              <a:gs pos="39999">
                <a:srgbClr val="85C2FF"/>
              </a:gs>
              <a:gs pos="70000">
                <a:srgbClr val="C4D6EB"/>
              </a:gs>
              <a:gs pos="100000">
                <a:srgbClr val="FFEBFA"/>
              </a:gs>
            </a:gsLst>
            <a:lin ang="5400000"/>
          </a:gradFill>
          <a:ln w="9525">
            <a:noFill/>
            <a:miter lim="800000"/>
            <a:headEnd/>
            <a:tailEnd/>
          </a:ln>
        </p:spPr>
        <p:txBody>
          <a:bodyPr anchor="ctr"/>
          <a:lstStyle/>
          <a:p>
            <a:pPr algn="ctr"/>
            <a:r>
              <a:rPr lang="en-US" sz="4400" dirty="0" smtClean="0"/>
              <a:t>Patient Identification is critical!</a:t>
            </a:r>
            <a:endParaRPr lang="en-US" sz="44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Transfusing incompatible blood or blood products into a patient can cause serious harm (transfusion reaction), organ failure, or even death.  </a:t>
            </a:r>
          </a:p>
          <a:p>
            <a:pPr>
              <a:buNone/>
            </a:pPr>
            <a:r>
              <a:rPr lang="en-US" dirty="0" smtClean="0"/>
              <a:t>The number one cause of incompatible transfusions is misidentification.</a:t>
            </a:r>
          </a:p>
          <a:p>
            <a:pPr>
              <a:buNone/>
            </a:pPr>
            <a:r>
              <a:rPr lang="en-US" dirty="0" smtClean="0"/>
              <a:t>Patient and specimen identification is critical in the collection of all laboratory specimens, but because of the potential risks associated with blood products, there are additional safety checks built into the process.</a:t>
            </a:r>
            <a:endParaRPr lang="en-US" dirty="0"/>
          </a:p>
        </p:txBody>
      </p:sp>
      <p:sp>
        <p:nvSpPr>
          <p:cNvPr id="4" name="Rectangle 2"/>
          <p:cNvSpPr>
            <a:spLocks noChangeArrowheads="1"/>
          </p:cNvSpPr>
          <p:nvPr/>
        </p:nvSpPr>
        <p:spPr bwMode="auto">
          <a:xfrm>
            <a:off x="457200" y="304800"/>
            <a:ext cx="8229600" cy="1143000"/>
          </a:xfrm>
          <a:prstGeom prst="rect">
            <a:avLst/>
          </a:prstGeom>
          <a:gradFill rotWithShape="0">
            <a:gsLst>
              <a:gs pos="0">
                <a:srgbClr val="5E9EFF"/>
              </a:gs>
              <a:gs pos="39999">
                <a:srgbClr val="85C2FF"/>
              </a:gs>
              <a:gs pos="70000">
                <a:srgbClr val="C4D6EB"/>
              </a:gs>
              <a:gs pos="100000">
                <a:srgbClr val="FFEBFA"/>
              </a:gs>
            </a:gsLst>
            <a:lin ang="5400000"/>
          </a:gradFill>
          <a:ln w="9525">
            <a:noFill/>
            <a:miter lim="800000"/>
            <a:headEnd/>
            <a:tailEnd/>
          </a:ln>
        </p:spPr>
        <p:txBody>
          <a:bodyPr anchor="ctr"/>
          <a:lstStyle/>
          <a:p>
            <a:pPr algn="ctr"/>
            <a:r>
              <a:rPr lang="en-US" sz="4400" dirty="0" smtClean="0"/>
              <a:t>Why is Identification So Important?</a:t>
            </a:r>
            <a:endParaRPr lang="en-US" sz="4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ext Box 5"/>
          <p:cNvSpPr txBox="1">
            <a:spLocks noChangeArrowheads="1"/>
          </p:cNvSpPr>
          <p:nvPr/>
        </p:nvSpPr>
        <p:spPr bwMode="auto">
          <a:xfrm>
            <a:off x="990600" y="1676400"/>
            <a:ext cx="7315200" cy="2031325"/>
          </a:xfrm>
          <a:prstGeom prst="rect">
            <a:avLst/>
          </a:prstGeom>
          <a:noFill/>
          <a:ln w="9525">
            <a:noFill/>
            <a:miter lim="800000"/>
            <a:headEnd/>
            <a:tailEnd/>
          </a:ln>
        </p:spPr>
        <p:txBody>
          <a:bodyPr>
            <a:spAutoFit/>
          </a:bodyPr>
          <a:lstStyle/>
          <a:p>
            <a:pPr algn="ctr">
              <a:spcBef>
                <a:spcPct val="50000"/>
              </a:spcBef>
            </a:pPr>
            <a:r>
              <a:rPr lang="en-US" sz="2800" b="1" dirty="0" smtClean="0"/>
              <a:t>Type and Screen, Cross Match, and other blood product orders require the patient to be “</a:t>
            </a:r>
            <a:r>
              <a:rPr lang="en-US" sz="2800" b="1" dirty="0"/>
              <a:t>BANDED” </a:t>
            </a:r>
            <a:r>
              <a:rPr lang="en-US" sz="2800" b="1" dirty="0" smtClean="0"/>
              <a:t>with a special blood band </a:t>
            </a:r>
            <a:endParaRPr lang="en-US" sz="2800" b="1" dirty="0"/>
          </a:p>
          <a:p>
            <a:pPr algn="r">
              <a:spcBef>
                <a:spcPct val="50000"/>
              </a:spcBef>
              <a:buFontTx/>
              <a:buChar char="•"/>
            </a:pPr>
            <a:endParaRPr lang="en-US" sz="2800" b="1" dirty="0">
              <a:solidFill>
                <a:schemeClr val="accent2"/>
              </a:solidFill>
            </a:endParaRPr>
          </a:p>
        </p:txBody>
      </p:sp>
      <p:sp>
        <p:nvSpPr>
          <p:cNvPr id="78853" name="Text Box 6"/>
          <p:cNvSpPr txBox="1">
            <a:spLocks noChangeArrowheads="1"/>
          </p:cNvSpPr>
          <p:nvPr/>
        </p:nvSpPr>
        <p:spPr bwMode="auto">
          <a:xfrm>
            <a:off x="2438400" y="3124200"/>
            <a:ext cx="3810000" cy="923330"/>
          </a:xfrm>
          <a:prstGeom prst="rect">
            <a:avLst/>
          </a:prstGeom>
          <a:noFill/>
          <a:ln w="50800">
            <a:solidFill>
              <a:srgbClr val="FF0000"/>
            </a:solidFill>
            <a:miter lim="800000"/>
            <a:headEnd/>
            <a:tailEnd/>
          </a:ln>
        </p:spPr>
        <p:txBody>
          <a:bodyPr>
            <a:spAutoFit/>
          </a:bodyPr>
          <a:lstStyle/>
          <a:p>
            <a:pPr>
              <a:spcBef>
                <a:spcPct val="50000"/>
              </a:spcBef>
              <a:buFontTx/>
              <a:buChar char="•"/>
            </a:pPr>
            <a:r>
              <a:rPr lang="en-US" dirty="0"/>
              <a:t>Only the </a:t>
            </a:r>
            <a:r>
              <a:rPr lang="en-US" dirty="0" smtClean="0"/>
              <a:t>person that collects the sample </a:t>
            </a:r>
            <a:r>
              <a:rPr lang="en-US" dirty="0"/>
              <a:t>can place the </a:t>
            </a:r>
            <a:r>
              <a:rPr lang="en-US" dirty="0" err="1" smtClean="0"/>
              <a:t>Securline</a:t>
            </a:r>
            <a:r>
              <a:rPr lang="en-US" baseline="30000" dirty="0" smtClean="0">
                <a:latin typeface="Arial"/>
                <a:cs typeface="Arial"/>
              </a:rPr>
              <a:t>®</a:t>
            </a:r>
            <a:r>
              <a:rPr lang="en-US" dirty="0" smtClean="0"/>
              <a:t> Blood Band </a:t>
            </a:r>
            <a:r>
              <a:rPr lang="en-US" dirty="0"/>
              <a:t>on </a:t>
            </a:r>
            <a:r>
              <a:rPr lang="en-US" dirty="0" smtClean="0"/>
              <a:t>the </a:t>
            </a:r>
            <a:r>
              <a:rPr lang="en-US" dirty="0"/>
              <a:t>patient</a:t>
            </a:r>
            <a:r>
              <a:rPr lang="en-US" dirty="0" smtClean="0"/>
              <a:t>.</a:t>
            </a:r>
            <a:endParaRPr lang="en-US" dirty="0"/>
          </a:p>
        </p:txBody>
      </p:sp>
      <p:pic>
        <p:nvPicPr>
          <p:cNvPr id="4" name="Content Placeholder 3" descr="BBK-band.gif"/>
          <p:cNvPicPr>
            <a:picLocks noGrp="1" noChangeAspect="1"/>
          </p:cNvPicPr>
          <p:nvPr>
            <p:ph idx="4294967295"/>
          </p:nvPr>
        </p:nvPicPr>
        <p:blipFill>
          <a:blip r:embed="rId2" cstate="print"/>
          <a:stretch>
            <a:fillRect/>
          </a:stretch>
        </p:blipFill>
        <p:spPr>
          <a:xfrm>
            <a:off x="533400" y="4191000"/>
            <a:ext cx="4038600" cy="2438400"/>
          </a:xfrm>
          <a:effectLst>
            <a:outerShdw blurRad="292100" dist="139700" dir="2700000" algn="tl" rotWithShape="0">
              <a:srgbClr val="333333">
                <a:alpha val="65000"/>
              </a:srgbClr>
            </a:outerShdw>
          </a:effectLst>
        </p:spPr>
      </p:pic>
      <p:sp>
        <p:nvSpPr>
          <p:cNvPr id="7" name="TextBox 6"/>
          <p:cNvSpPr txBox="1"/>
          <p:nvPr/>
        </p:nvSpPr>
        <p:spPr>
          <a:xfrm>
            <a:off x="5638800" y="4648200"/>
            <a:ext cx="3048000" cy="1754326"/>
          </a:xfrm>
          <a:prstGeom prst="rect">
            <a:avLst/>
          </a:prstGeom>
          <a:noFill/>
          <a:ln w="57150">
            <a:solidFill>
              <a:schemeClr val="tx1">
                <a:alpha val="54000"/>
              </a:schemeClr>
            </a:solidFill>
          </a:ln>
          <a:scene3d>
            <a:camera prst="orthographicFront"/>
            <a:lightRig rig="threePt" dir="t"/>
          </a:scene3d>
          <a:sp3d>
            <a:bevelT w="50800"/>
            <a:bevelB w="50800"/>
          </a:sp3d>
        </p:spPr>
        <p:txBody>
          <a:bodyPr wrap="square" rtlCol="0">
            <a:spAutoFit/>
          </a:bodyPr>
          <a:lstStyle/>
          <a:p>
            <a:pPr algn="ctr"/>
            <a:r>
              <a:rPr lang="en-US" b="1" u="sng" dirty="0" smtClean="0"/>
              <a:t>Auburn General Hospital </a:t>
            </a:r>
          </a:p>
          <a:p>
            <a:r>
              <a:rPr lang="en-US" dirty="0" smtClean="0"/>
              <a:t>Type and Screen and Cross Match collection procedures are different .  Refer to your supervisor and Procedure for instructions.</a:t>
            </a:r>
            <a:endParaRPr lang="en-US" dirty="0"/>
          </a:p>
        </p:txBody>
      </p:sp>
      <p:sp>
        <p:nvSpPr>
          <p:cNvPr id="8" name="Rectangle 2"/>
          <p:cNvSpPr>
            <a:spLocks noChangeArrowheads="1"/>
          </p:cNvSpPr>
          <p:nvPr/>
        </p:nvSpPr>
        <p:spPr bwMode="auto">
          <a:xfrm>
            <a:off x="457200" y="304800"/>
            <a:ext cx="8229600" cy="1143000"/>
          </a:xfrm>
          <a:prstGeom prst="rect">
            <a:avLst/>
          </a:prstGeom>
          <a:gradFill rotWithShape="0">
            <a:gsLst>
              <a:gs pos="0">
                <a:srgbClr val="5E9EFF"/>
              </a:gs>
              <a:gs pos="39999">
                <a:srgbClr val="85C2FF"/>
              </a:gs>
              <a:gs pos="70000">
                <a:srgbClr val="C4D6EB"/>
              </a:gs>
              <a:gs pos="100000">
                <a:srgbClr val="FFEBFA"/>
              </a:gs>
            </a:gsLst>
            <a:lin ang="5400000"/>
          </a:gradFill>
          <a:ln w="9525">
            <a:noFill/>
            <a:miter lim="800000"/>
            <a:headEnd/>
            <a:tailEnd/>
          </a:ln>
        </p:spPr>
        <p:txBody>
          <a:bodyPr anchor="ctr"/>
          <a:lstStyle/>
          <a:p>
            <a:pPr algn="ctr"/>
            <a:r>
              <a:rPr lang="en-US" sz="4400" dirty="0" smtClean="0"/>
              <a:t>How is identification ensured?</a:t>
            </a:r>
            <a:endParaRPr lang="en-US" sz="44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idx="4294967295"/>
          </p:nvPr>
        </p:nvSpPr>
        <p:spPr>
          <a:gradFill rotWithShape="0">
            <a:gsLst>
              <a:gs pos="0">
                <a:srgbClr val="5E9EFF"/>
              </a:gs>
              <a:gs pos="39999">
                <a:srgbClr val="85C2FF"/>
              </a:gs>
              <a:gs pos="70000">
                <a:srgbClr val="C4D6EB"/>
              </a:gs>
              <a:gs pos="100000">
                <a:srgbClr val="FFEBFA"/>
              </a:gs>
            </a:gsLst>
            <a:lin ang="5400000"/>
          </a:gradFill>
        </p:spPr>
        <p:txBody>
          <a:bodyPr/>
          <a:lstStyle/>
          <a:p>
            <a:r>
              <a:rPr lang="en-US" dirty="0" err="1" smtClean="0"/>
              <a:t>Securline</a:t>
            </a:r>
            <a:r>
              <a:rPr lang="en-US" baseline="30000" dirty="0" smtClean="0">
                <a:latin typeface="Arial"/>
                <a:cs typeface="Arial"/>
              </a:rPr>
              <a:t> ®</a:t>
            </a:r>
            <a:r>
              <a:rPr lang="en-US" dirty="0" smtClean="0"/>
              <a:t> Blood Band</a:t>
            </a:r>
          </a:p>
        </p:txBody>
      </p:sp>
      <p:pic>
        <p:nvPicPr>
          <p:cNvPr id="4" name="Content Placeholder 3" descr="BBK-band.gif"/>
          <p:cNvPicPr>
            <a:picLocks noGrp="1" noChangeAspect="1"/>
          </p:cNvPicPr>
          <p:nvPr>
            <p:ph idx="4294967295"/>
          </p:nvPr>
        </p:nvPicPr>
        <p:blipFill>
          <a:blip r:embed="rId2" cstate="print"/>
          <a:stretch>
            <a:fillRect/>
          </a:stretch>
        </p:blipFill>
        <p:spPr>
          <a:xfrm>
            <a:off x="1143000" y="3048000"/>
            <a:ext cx="7010400" cy="3505200"/>
          </a:xfrm>
          <a:effectLst>
            <a:outerShdw blurRad="292100" dist="139700" dir="2700000" algn="tl" rotWithShape="0">
              <a:srgbClr val="333333">
                <a:alpha val="65000"/>
              </a:srgbClr>
            </a:outerShdw>
          </a:effectLst>
        </p:spPr>
      </p:pic>
      <p:sp>
        <p:nvSpPr>
          <p:cNvPr id="5" name="TextBox 4"/>
          <p:cNvSpPr txBox="1"/>
          <p:nvPr/>
        </p:nvSpPr>
        <p:spPr>
          <a:xfrm>
            <a:off x="457200" y="1371600"/>
            <a:ext cx="8153400" cy="1631216"/>
          </a:xfrm>
          <a:prstGeom prst="rect">
            <a:avLst/>
          </a:prstGeom>
          <a:gradFill>
            <a:gsLst>
              <a:gs pos="0">
                <a:srgbClr val="FFEFD1"/>
              </a:gs>
              <a:gs pos="64999">
                <a:srgbClr val="F0EBD5"/>
              </a:gs>
              <a:gs pos="100000">
                <a:srgbClr val="D1C39F"/>
              </a:gs>
            </a:gsLst>
            <a:lin ang="5400000" scaled="0"/>
          </a:gradFill>
          <a:effectLst>
            <a:outerShdw blurRad="50800" dist="38100" dir="2700000" algn="tl" rotWithShape="0">
              <a:prstClr val="black">
                <a:alpha val="40000"/>
              </a:prstClr>
            </a:outerShdw>
          </a:effectLst>
        </p:spPr>
        <p:txBody>
          <a:bodyPr wrap="square">
            <a:spAutoFit/>
          </a:bodyPr>
          <a:lstStyle/>
          <a:p>
            <a:pPr algn="ctr">
              <a:defRPr/>
            </a:pPr>
            <a:r>
              <a:rPr lang="en-US" sz="2000" dirty="0"/>
              <a:t>Patient Information must be </a:t>
            </a:r>
            <a:r>
              <a:rPr lang="en-US" sz="2000" b="1" i="1" dirty="0"/>
              <a:t>handwritten</a:t>
            </a:r>
            <a:r>
              <a:rPr lang="en-US" sz="2000" i="1" dirty="0"/>
              <a:t> </a:t>
            </a:r>
            <a:r>
              <a:rPr lang="en-US" sz="2000" dirty="0"/>
              <a:t>on the </a:t>
            </a:r>
            <a:r>
              <a:rPr lang="en-US" sz="2000" dirty="0" err="1" smtClean="0"/>
              <a:t>Securline</a:t>
            </a:r>
            <a:r>
              <a:rPr lang="en-US" sz="2000" baseline="30000" dirty="0" smtClean="0">
                <a:latin typeface="Arial"/>
                <a:cs typeface="Arial"/>
              </a:rPr>
              <a:t>®</a:t>
            </a:r>
            <a:r>
              <a:rPr lang="en-US" sz="2000" dirty="0" smtClean="0"/>
              <a:t> Blood Band </a:t>
            </a:r>
            <a:r>
              <a:rPr lang="en-US" sz="2000" dirty="0"/>
              <a:t>directly from the </a:t>
            </a:r>
            <a:r>
              <a:rPr lang="en-US" sz="2000" i="1" dirty="0"/>
              <a:t>Patient Identification Wristband, </a:t>
            </a:r>
            <a:r>
              <a:rPr lang="en-US" sz="2000" dirty="0"/>
              <a:t>by the person </a:t>
            </a:r>
          </a:p>
          <a:p>
            <a:pPr algn="ctr">
              <a:defRPr/>
            </a:pPr>
            <a:r>
              <a:rPr lang="en-US" sz="2000" dirty="0"/>
              <a:t>who collected the blood</a:t>
            </a:r>
            <a:r>
              <a:rPr lang="en-US" sz="2000" dirty="0" smtClean="0"/>
              <a:t>.  Labeling must be complete and match exactly.  </a:t>
            </a:r>
          </a:p>
          <a:p>
            <a:pPr algn="ctr">
              <a:defRPr/>
            </a:pPr>
            <a:r>
              <a:rPr lang="en-US" sz="2000" dirty="0" smtClean="0"/>
              <a:t>2 identifiers include Patient Name (</a:t>
            </a:r>
            <a:r>
              <a:rPr lang="en-US" sz="2000" dirty="0" err="1" smtClean="0"/>
              <a:t>last,first</a:t>
            </a:r>
            <a:r>
              <a:rPr lang="en-US" sz="2000" dirty="0" smtClean="0"/>
              <a:t>) and either MRN, DOB, or CSN.  (HAR is not an acceptable identifier)</a:t>
            </a:r>
            <a:endParaRPr lang="en-US" sz="2000" dirty="0"/>
          </a:p>
        </p:txBody>
      </p:sp>
      <p:sp>
        <p:nvSpPr>
          <p:cNvPr id="7" name="TextBox 6"/>
          <p:cNvSpPr txBox="1"/>
          <p:nvPr/>
        </p:nvSpPr>
        <p:spPr>
          <a:xfrm>
            <a:off x="6858000" y="3429000"/>
            <a:ext cx="838200" cy="646331"/>
          </a:xfrm>
          <a:prstGeom prst="rect">
            <a:avLst/>
          </a:prstGeom>
          <a:noFill/>
        </p:spPr>
        <p:txBody>
          <a:bodyPr wrap="square" rtlCol="0">
            <a:spAutoFit/>
          </a:bodyPr>
          <a:lstStyle/>
          <a:p>
            <a:r>
              <a:rPr lang="en-US" sz="1200" b="1" dirty="0" smtClean="0">
                <a:solidFill>
                  <a:srgbClr val="00B050"/>
                </a:solidFill>
                <a:latin typeface="Bradley Hand ITC" pitchFamily="66" charset="0"/>
              </a:rPr>
              <a:t>Use a ballpoint </a:t>
            </a:r>
          </a:p>
          <a:p>
            <a:r>
              <a:rPr lang="en-US" sz="1200" b="1" dirty="0" smtClean="0">
                <a:solidFill>
                  <a:srgbClr val="00B050"/>
                </a:solidFill>
                <a:latin typeface="Bradley Hand ITC" pitchFamily="66" charset="0"/>
              </a:rPr>
              <a:t>pen!</a:t>
            </a:r>
            <a:endParaRPr lang="en-US" sz="1200" b="1" dirty="0">
              <a:solidFill>
                <a:srgbClr val="00B050"/>
              </a:solidFill>
              <a:latin typeface="Bradley Hand ITC" pitchFamily="66" charset="0"/>
            </a:endParaRPr>
          </a:p>
        </p:txBody>
      </p:sp>
      <p:pic>
        <p:nvPicPr>
          <p:cNvPr id="1026" name="Picture 2" descr="C:\Documents and Settings\dgeary\Local Settings\Temp\Temporary Internet Files\Content.IE5\IL1RHOMK\MC900389718[1].wmf"/>
          <p:cNvPicPr>
            <a:picLocks noChangeAspect="1" noChangeArrowheads="1"/>
          </p:cNvPicPr>
          <p:nvPr/>
        </p:nvPicPr>
        <p:blipFill>
          <a:blip r:embed="rId3" cstate="print"/>
          <a:srcRect/>
          <a:stretch>
            <a:fillRect/>
          </a:stretch>
        </p:blipFill>
        <p:spPr bwMode="auto">
          <a:xfrm>
            <a:off x="6629400" y="3352800"/>
            <a:ext cx="1317650" cy="1811426"/>
          </a:xfrm>
          <a:prstGeom prst="rect">
            <a:avLst/>
          </a:prstGeom>
          <a:noFill/>
        </p:spPr>
      </p:pic>
      <p:sp>
        <p:nvSpPr>
          <p:cNvPr id="8" name="TextBox 7"/>
          <p:cNvSpPr txBox="1"/>
          <p:nvPr/>
        </p:nvSpPr>
        <p:spPr>
          <a:xfrm>
            <a:off x="3124200" y="3124200"/>
            <a:ext cx="3200400" cy="276999"/>
          </a:xfrm>
          <a:prstGeom prst="rect">
            <a:avLst/>
          </a:prstGeom>
          <a:noFill/>
        </p:spPr>
        <p:txBody>
          <a:bodyPr wrap="square" rtlCol="0">
            <a:spAutoFit/>
          </a:bodyPr>
          <a:lstStyle/>
          <a:p>
            <a:pPr algn="ctr"/>
            <a:r>
              <a:rPr lang="en-US" sz="1200" dirty="0" smtClean="0">
                <a:solidFill>
                  <a:srgbClr val="FF0000"/>
                </a:solidFill>
              </a:rPr>
              <a:t>(Patient Identification Wristband)</a:t>
            </a:r>
            <a:endParaRPr lang="en-US" sz="1200" dirty="0">
              <a:solidFill>
                <a:srgbClr val="FF0000"/>
              </a:solidFill>
            </a:endParaRPr>
          </a:p>
        </p:txBody>
      </p:sp>
      <p:sp>
        <p:nvSpPr>
          <p:cNvPr id="9" name="TextBox 8"/>
          <p:cNvSpPr txBox="1"/>
          <p:nvPr/>
        </p:nvSpPr>
        <p:spPr>
          <a:xfrm>
            <a:off x="2514600" y="4724400"/>
            <a:ext cx="4572000" cy="276999"/>
          </a:xfrm>
          <a:prstGeom prst="rect">
            <a:avLst/>
          </a:prstGeom>
          <a:noFill/>
        </p:spPr>
        <p:txBody>
          <a:bodyPr wrap="square" rtlCol="0">
            <a:spAutoFit/>
          </a:bodyPr>
          <a:lstStyle/>
          <a:p>
            <a:pPr algn="ctr"/>
            <a:r>
              <a:rPr lang="en-US" sz="1200" dirty="0" smtClean="0">
                <a:solidFill>
                  <a:srgbClr val="FF0000"/>
                </a:solidFill>
              </a:rPr>
              <a:t>(</a:t>
            </a:r>
            <a:r>
              <a:rPr lang="en-US" sz="1200" dirty="0" err="1" smtClean="0">
                <a:solidFill>
                  <a:srgbClr val="FF0000"/>
                </a:solidFill>
              </a:rPr>
              <a:t>Securline</a:t>
            </a:r>
            <a:r>
              <a:rPr lang="en-US" sz="1200" baseline="30000" dirty="0" smtClean="0">
                <a:solidFill>
                  <a:srgbClr val="FF0000"/>
                </a:solidFill>
                <a:latin typeface="Arial"/>
                <a:cs typeface="Arial"/>
              </a:rPr>
              <a:t>®</a:t>
            </a:r>
            <a:r>
              <a:rPr lang="en-US" sz="1200" dirty="0" smtClean="0">
                <a:solidFill>
                  <a:srgbClr val="FF0000"/>
                </a:solidFill>
              </a:rPr>
              <a:t> Blood Band with patient label still intact on the band)</a:t>
            </a:r>
            <a:endParaRPr lang="en-US" sz="1200" dirty="0">
              <a:solidFill>
                <a:srgbClr val="FF0000"/>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5"/>
          <p:cNvSpPr>
            <a:spLocks noGrp="1" noChangeArrowheads="1"/>
          </p:cNvSpPr>
          <p:nvPr>
            <p:ph type="body" sz="half" idx="1"/>
          </p:nvPr>
        </p:nvSpPr>
        <p:spPr>
          <a:xfrm>
            <a:off x="457200" y="1600200"/>
            <a:ext cx="5105400" cy="4800600"/>
          </a:xfrm>
        </p:spPr>
        <p:txBody>
          <a:bodyPr>
            <a:noAutofit/>
          </a:bodyPr>
          <a:lstStyle/>
          <a:p>
            <a:pPr>
              <a:lnSpc>
                <a:spcPct val="80000"/>
              </a:lnSpc>
            </a:pPr>
            <a:endParaRPr lang="en-US" sz="1600" dirty="0" smtClean="0"/>
          </a:p>
          <a:p>
            <a:pPr>
              <a:lnSpc>
                <a:spcPct val="80000"/>
              </a:lnSpc>
            </a:pPr>
            <a:r>
              <a:rPr lang="en-US" sz="1600" dirty="0" smtClean="0"/>
              <a:t>Peel off the label sticker from the </a:t>
            </a:r>
            <a:r>
              <a:rPr lang="en-US" sz="1600" dirty="0" err="1" smtClean="0"/>
              <a:t>Securline</a:t>
            </a:r>
            <a:r>
              <a:rPr lang="en-US" sz="1600" baseline="30000" dirty="0" smtClean="0">
                <a:latin typeface="Arial"/>
                <a:cs typeface="Arial"/>
              </a:rPr>
              <a:t>®</a:t>
            </a:r>
            <a:r>
              <a:rPr lang="en-US" sz="1600" dirty="0" smtClean="0"/>
              <a:t> blood band.  Make sure the writing on the blood band is legible.  (If any part of the band is illegible, a new blood band should be obtained and completed.  All characters must be visible on the band portion underneath the label.)</a:t>
            </a:r>
          </a:p>
          <a:p>
            <a:pPr eaLnBrk="1" hangingPunct="1">
              <a:lnSpc>
                <a:spcPct val="80000"/>
              </a:lnSpc>
            </a:pPr>
            <a:endParaRPr lang="en-US" sz="1600" dirty="0" smtClean="0"/>
          </a:p>
          <a:p>
            <a:pPr>
              <a:lnSpc>
                <a:spcPct val="80000"/>
              </a:lnSpc>
            </a:pPr>
            <a:r>
              <a:rPr lang="en-US" sz="1600" dirty="0" smtClean="0"/>
              <a:t>Place sticker on  tube – lengthwise</a:t>
            </a:r>
          </a:p>
          <a:p>
            <a:pPr lvl="1">
              <a:lnSpc>
                <a:spcPct val="80000"/>
              </a:lnSpc>
              <a:buNone/>
            </a:pPr>
            <a:r>
              <a:rPr lang="en-US" sz="1200" b="1" dirty="0" smtClean="0">
                <a:solidFill>
                  <a:srgbClr val="FF0000"/>
                </a:solidFill>
              </a:rPr>
              <a:t>(Do not place lab barcode labels</a:t>
            </a:r>
            <a:r>
              <a:rPr lang="en-US" sz="1200" dirty="0" smtClean="0">
                <a:solidFill>
                  <a:srgbClr val="FF0000"/>
                </a:solidFill>
              </a:rPr>
              <a:t> </a:t>
            </a:r>
            <a:r>
              <a:rPr lang="en-US" sz="1200" b="1" dirty="0" smtClean="0">
                <a:solidFill>
                  <a:srgbClr val="FF0000"/>
                </a:solidFill>
              </a:rPr>
              <a:t>or EPIC visit labels on the tube!</a:t>
            </a:r>
            <a:r>
              <a:rPr lang="en-US" sz="1200" dirty="0" smtClean="0">
                <a:solidFill>
                  <a:srgbClr val="FF0000"/>
                </a:solidFill>
              </a:rPr>
              <a:t> )</a:t>
            </a:r>
          </a:p>
          <a:p>
            <a:pPr eaLnBrk="1" hangingPunct="1">
              <a:lnSpc>
                <a:spcPct val="80000"/>
              </a:lnSpc>
              <a:buNone/>
            </a:pPr>
            <a:endParaRPr lang="en-US" sz="1600" dirty="0" smtClean="0"/>
          </a:p>
          <a:p>
            <a:pPr>
              <a:lnSpc>
                <a:spcPct val="80000"/>
              </a:lnSpc>
            </a:pPr>
            <a:r>
              <a:rPr lang="en-US" sz="1600" dirty="0" smtClean="0"/>
              <a:t>Compare handwritten </a:t>
            </a:r>
            <a:r>
              <a:rPr lang="en-US" sz="1600" dirty="0" err="1" smtClean="0"/>
              <a:t>Securline</a:t>
            </a:r>
            <a:r>
              <a:rPr lang="en-US" sz="1600" baseline="30000" dirty="0" smtClean="0">
                <a:latin typeface="Arial"/>
                <a:cs typeface="Arial"/>
              </a:rPr>
              <a:t>®</a:t>
            </a:r>
            <a:r>
              <a:rPr lang="en-US" sz="1600" dirty="0" smtClean="0"/>
              <a:t> band against patient’s identification wristband once more prior to securely attaching it to patient’s wrist</a:t>
            </a:r>
          </a:p>
          <a:p>
            <a:pPr eaLnBrk="1" hangingPunct="1">
              <a:lnSpc>
                <a:spcPct val="80000"/>
              </a:lnSpc>
            </a:pPr>
            <a:endParaRPr lang="en-US" sz="1600" dirty="0" smtClean="0"/>
          </a:p>
          <a:p>
            <a:pPr>
              <a:lnSpc>
                <a:spcPct val="80000"/>
              </a:lnSpc>
            </a:pPr>
            <a:r>
              <a:rPr lang="en-US" sz="1600" dirty="0" smtClean="0"/>
              <a:t>Tear off tail end of the </a:t>
            </a:r>
            <a:r>
              <a:rPr lang="en-US" sz="1600" dirty="0" err="1" smtClean="0"/>
              <a:t>securline</a:t>
            </a:r>
            <a:r>
              <a:rPr lang="en-US" sz="1600" baseline="30000" dirty="0" smtClean="0">
                <a:latin typeface="Arial"/>
                <a:cs typeface="Arial"/>
              </a:rPr>
              <a:t>®</a:t>
            </a:r>
            <a:r>
              <a:rPr lang="en-US" sz="1600" dirty="0" smtClean="0"/>
              <a:t> blood band from the portion wrapped and affixed to the patient’s wrist.  Send this along with any lab barcode labels with the blood tube to the laboratory.</a:t>
            </a:r>
          </a:p>
          <a:p>
            <a:pPr eaLnBrk="1" hangingPunct="1">
              <a:lnSpc>
                <a:spcPct val="80000"/>
              </a:lnSpc>
            </a:pPr>
            <a:endParaRPr lang="en-US" sz="1600" dirty="0" smtClean="0"/>
          </a:p>
          <a:p>
            <a:pPr eaLnBrk="1" hangingPunct="1">
              <a:lnSpc>
                <a:spcPct val="80000"/>
              </a:lnSpc>
              <a:buNone/>
            </a:pPr>
            <a:endParaRPr lang="en-US" sz="1600" dirty="0" smtClean="0">
              <a:solidFill>
                <a:srgbClr val="FF0000"/>
              </a:solidFill>
            </a:endParaRPr>
          </a:p>
        </p:txBody>
      </p:sp>
      <p:sp>
        <p:nvSpPr>
          <p:cNvPr id="83973" name="Line 15"/>
          <p:cNvSpPr>
            <a:spLocks noChangeShapeType="1"/>
          </p:cNvSpPr>
          <p:nvPr/>
        </p:nvSpPr>
        <p:spPr bwMode="auto">
          <a:xfrm flipV="1">
            <a:off x="4800600" y="4495800"/>
            <a:ext cx="838200" cy="381000"/>
          </a:xfrm>
          <a:prstGeom prst="line">
            <a:avLst/>
          </a:prstGeom>
          <a:noFill/>
          <a:ln w="31750">
            <a:solidFill>
              <a:schemeClr val="tx1"/>
            </a:solidFill>
            <a:round/>
            <a:headEnd/>
            <a:tailEnd type="triangle" w="med" len="med"/>
          </a:ln>
        </p:spPr>
        <p:txBody>
          <a:bodyPr/>
          <a:lstStyle/>
          <a:p>
            <a:endParaRPr lang="en-US"/>
          </a:p>
        </p:txBody>
      </p:sp>
      <p:sp>
        <p:nvSpPr>
          <p:cNvPr id="83974" name="Title 1"/>
          <p:cNvSpPr>
            <a:spLocks/>
          </p:cNvSpPr>
          <p:nvPr/>
        </p:nvSpPr>
        <p:spPr bwMode="auto">
          <a:xfrm>
            <a:off x="457200" y="304800"/>
            <a:ext cx="8229600" cy="1143000"/>
          </a:xfrm>
          <a:prstGeom prst="rect">
            <a:avLst/>
          </a:prstGeom>
          <a:gradFill rotWithShape="0">
            <a:gsLst>
              <a:gs pos="0">
                <a:srgbClr val="5E9EFF"/>
              </a:gs>
              <a:gs pos="39999">
                <a:srgbClr val="85C2FF"/>
              </a:gs>
              <a:gs pos="70000">
                <a:srgbClr val="C4D6EB"/>
              </a:gs>
              <a:gs pos="100000">
                <a:srgbClr val="FFEBFA"/>
              </a:gs>
            </a:gsLst>
            <a:lin ang="5400000"/>
          </a:gradFill>
          <a:ln w="9525">
            <a:noFill/>
            <a:miter lim="800000"/>
            <a:headEnd/>
            <a:tailEnd/>
          </a:ln>
        </p:spPr>
        <p:txBody>
          <a:bodyPr anchor="ctr"/>
          <a:lstStyle/>
          <a:p>
            <a:pPr algn="ctr"/>
            <a:r>
              <a:rPr lang="en-US" sz="3600" dirty="0" smtClean="0">
                <a:solidFill>
                  <a:schemeClr val="tx2"/>
                </a:solidFill>
              </a:rPr>
              <a:t>Labeling</a:t>
            </a:r>
            <a:endParaRPr lang="en-US" sz="3600" dirty="0">
              <a:solidFill>
                <a:schemeClr val="tx2"/>
              </a:solidFill>
            </a:endParaRPr>
          </a:p>
        </p:txBody>
      </p:sp>
      <p:pic>
        <p:nvPicPr>
          <p:cNvPr id="83975" name="Picture 23" descr="Picture1"/>
          <p:cNvPicPr>
            <a:picLocks noGrp="1" noChangeAspect="1" noChangeArrowheads="1"/>
          </p:cNvPicPr>
          <p:nvPr>
            <p:ph sz="half" idx="2"/>
          </p:nvPr>
        </p:nvPicPr>
        <p:blipFill>
          <a:blip r:embed="rId2" cstate="print"/>
          <a:srcRect/>
          <a:stretch>
            <a:fillRect/>
          </a:stretch>
        </p:blipFill>
        <p:spPr>
          <a:xfrm>
            <a:off x="5715000" y="1447800"/>
            <a:ext cx="2971800" cy="3429000"/>
          </a:xfrm>
        </p:spPr>
      </p:pic>
      <p:sp>
        <p:nvSpPr>
          <p:cNvPr id="83976" name="Line 14"/>
          <p:cNvSpPr>
            <a:spLocks noChangeShapeType="1"/>
          </p:cNvSpPr>
          <p:nvPr/>
        </p:nvSpPr>
        <p:spPr bwMode="auto">
          <a:xfrm flipV="1">
            <a:off x="4724400" y="2133600"/>
            <a:ext cx="2438400" cy="457200"/>
          </a:xfrm>
          <a:prstGeom prst="line">
            <a:avLst/>
          </a:prstGeom>
          <a:noFill/>
          <a:ln w="31750">
            <a:solidFill>
              <a:schemeClr val="tx1"/>
            </a:solidFill>
            <a:round/>
            <a:headEnd/>
            <a:tailEnd type="triangle" w="med" len="med"/>
          </a:ln>
        </p:spPr>
        <p:txBody>
          <a:bodyPr/>
          <a:lstStyle/>
          <a:p>
            <a:endParaRPr lang="en-US"/>
          </a:p>
        </p:txBody>
      </p:sp>
      <p:sp>
        <p:nvSpPr>
          <p:cNvPr id="83977" name="Line 16"/>
          <p:cNvSpPr>
            <a:spLocks noChangeShapeType="1"/>
          </p:cNvSpPr>
          <p:nvPr/>
        </p:nvSpPr>
        <p:spPr bwMode="auto">
          <a:xfrm>
            <a:off x="3733800" y="3429000"/>
            <a:ext cx="3048000" cy="76200"/>
          </a:xfrm>
          <a:prstGeom prst="line">
            <a:avLst/>
          </a:prstGeom>
          <a:noFill/>
          <a:ln w="31750">
            <a:solidFill>
              <a:schemeClr val="tx1"/>
            </a:solidFill>
            <a:round/>
            <a:headEnd/>
            <a:tailEnd type="triangle" w="med" len="med"/>
          </a:ln>
        </p:spPr>
        <p:txBody>
          <a:bodyPr/>
          <a:lstStyle/>
          <a:p>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4" name="Content Placeholder 6" descr="PD-bloodbank.gif"/>
          <p:cNvPicPr>
            <a:picLocks noChangeAspect="1"/>
          </p:cNvPicPr>
          <p:nvPr/>
        </p:nvPicPr>
        <p:blipFill>
          <a:blip r:embed="rId2" cstate="print"/>
          <a:srcRect/>
          <a:stretch>
            <a:fillRect/>
          </a:stretch>
        </p:blipFill>
        <p:spPr bwMode="auto">
          <a:xfrm>
            <a:off x="1779588" y="1219200"/>
            <a:ext cx="7364412" cy="4343400"/>
          </a:xfrm>
          <a:prstGeom prst="rect">
            <a:avLst/>
          </a:prstGeom>
          <a:noFill/>
          <a:ln w="9525">
            <a:noFill/>
            <a:miter lim="800000"/>
            <a:headEnd/>
            <a:tailEnd/>
          </a:ln>
        </p:spPr>
      </p:pic>
      <p:sp>
        <p:nvSpPr>
          <p:cNvPr id="84995" name="Rectangle 2"/>
          <p:cNvSpPr>
            <a:spLocks noGrp="1" noChangeArrowheads="1"/>
          </p:cNvSpPr>
          <p:nvPr>
            <p:ph type="title" idx="4294967295"/>
          </p:nvPr>
        </p:nvSpPr>
        <p:spPr>
          <a:gradFill rotWithShape="0">
            <a:gsLst>
              <a:gs pos="0">
                <a:srgbClr val="5E9EFF"/>
              </a:gs>
              <a:gs pos="39999">
                <a:srgbClr val="85C2FF"/>
              </a:gs>
              <a:gs pos="70000">
                <a:srgbClr val="C4D6EB"/>
              </a:gs>
              <a:gs pos="100000">
                <a:srgbClr val="FFEBFA"/>
              </a:gs>
            </a:gsLst>
            <a:lin ang="5400000"/>
          </a:gradFill>
        </p:spPr>
        <p:txBody>
          <a:bodyPr>
            <a:normAutofit fontScale="90000"/>
          </a:bodyPr>
          <a:lstStyle/>
          <a:p>
            <a:pPr eaLnBrk="1" hangingPunct="1"/>
            <a:r>
              <a:rPr lang="en-US" sz="4000" smtClean="0">
                <a:solidFill>
                  <a:schemeClr val="tx1"/>
                </a:solidFill>
              </a:rPr>
              <a:t>Labeling Pediatric Tubes for Transfusion Services</a:t>
            </a:r>
          </a:p>
        </p:txBody>
      </p:sp>
      <p:sp>
        <p:nvSpPr>
          <p:cNvPr id="84996" name="Text Box 10"/>
          <p:cNvSpPr txBox="1">
            <a:spLocks noChangeArrowheads="1"/>
          </p:cNvSpPr>
          <p:nvPr/>
        </p:nvSpPr>
        <p:spPr bwMode="auto">
          <a:xfrm>
            <a:off x="228600" y="4800600"/>
            <a:ext cx="3352800" cy="1616075"/>
          </a:xfrm>
          <a:prstGeom prst="rect">
            <a:avLst/>
          </a:prstGeom>
          <a:noFill/>
          <a:ln w="9525">
            <a:noFill/>
            <a:miter lim="800000"/>
            <a:headEnd/>
            <a:tailEnd/>
          </a:ln>
        </p:spPr>
        <p:txBody>
          <a:bodyPr>
            <a:spAutoFit/>
          </a:bodyPr>
          <a:lstStyle/>
          <a:p>
            <a:pPr algn="ctr">
              <a:spcBef>
                <a:spcPct val="50000"/>
              </a:spcBef>
            </a:pPr>
            <a:r>
              <a:rPr lang="en-US" sz="2000"/>
              <a:t>Primary Label the 2</a:t>
            </a:r>
            <a:r>
              <a:rPr lang="en-US" sz="2000" baseline="30000"/>
              <a:t>nd</a:t>
            </a:r>
            <a:r>
              <a:rPr lang="en-US" sz="2000"/>
              <a:t> Microtainer tube and place in a tube holder.  A </a:t>
            </a:r>
            <a:r>
              <a:rPr lang="en-US" sz="2000" i="1"/>
              <a:t>white patient label </a:t>
            </a:r>
            <a:r>
              <a:rPr lang="en-US" sz="2000"/>
              <a:t>may also be used.</a:t>
            </a:r>
          </a:p>
        </p:txBody>
      </p:sp>
      <p:sp>
        <p:nvSpPr>
          <p:cNvPr id="84997" name="Text Box 11"/>
          <p:cNvSpPr txBox="1">
            <a:spLocks noChangeArrowheads="1"/>
          </p:cNvSpPr>
          <p:nvPr/>
        </p:nvSpPr>
        <p:spPr bwMode="auto">
          <a:xfrm>
            <a:off x="6477000" y="4953000"/>
            <a:ext cx="2438400" cy="1616075"/>
          </a:xfrm>
          <a:prstGeom prst="rect">
            <a:avLst/>
          </a:prstGeom>
          <a:noFill/>
          <a:ln w="9525">
            <a:noFill/>
            <a:miter lim="800000"/>
            <a:headEnd/>
            <a:tailEnd/>
          </a:ln>
        </p:spPr>
        <p:txBody>
          <a:bodyPr>
            <a:spAutoFit/>
          </a:bodyPr>
          <a:lstStyle/>
          <a:p>
            <a:pPr algn="ctr">
              <a:spcBef>
                <a:spcPct val="50000"/>
              </a:spcBef>
            </a:pPr>
            <a:r>
              <a:rPr lang="en-US" sz="2000" dirty="0"/>
              <a:t>Place a “tail end” sticker from the </a:t>
            </a:r>
            <a:r>
              <a:rPr lang="en-US" sz="2000" dirty="0" smtClean="0"/>
              <a:t>SECURLINE</a:t>
            </a:r>
            <a:r>
              <a:rPr lang="en-US" sz="2000" baseline="30000" dirty="0" smtClean="0">
                <a:latin typeface="Arial"/>
                <a:cs typeface="Arial"/>
              </a:rPr>
              <a:t>®</a:t>
            </a:r>
            <a:r>
              <a:rPr lang="en-US" sz="2000" dirty="0" smtClean="0"/>
              <a:t> Blood Band on </a:t>
            </a:r>
            <a:r>
              <a:rPr lang="en-US" sz="2000" dirty="0"/>
              <a:t>the  2</a:t>
            </a:r>
            <a:r>
              <a:rPr lang="en-US" sz="2000" baseline="30000" dirty="0"/>
              <a:t>nd</a:t>
            </a:r>
            <a:r>
              <a:rPr lang="en-US" sz="2000" dirty="0"/>
              <a:t> </a:t>
            </a:r>
            <a:r>
              <a:rPr lang="en-US" sz="2000" dirty="0" err="1"/>
              <a:t>microtainer</a:t>
            </a:r>
            <a:r>
              <a:rPr lang="en-US" sz="2000" dirty="0"/>
              <a:t> tube</a:t>
            </a:r>
          </a:p>
        </p:txBody>
      </p:sp>
      <p:pic>
        <p:nvPicPr>
          <p:cNvPr id="84998" name="Picture 8" descr="labeled-tube.gif"/>
          <p:cNvPicPr>
            <a:picLocks noChangeAspect="1"/>
          </p:cNvPicPr>
          <p:nvPr/>
        </p:nvPicPr>
        <p:blipFill>
          <a:blip r:embed="rId3" cstate="print"/>
          <a:srcRect/>
          <a:stretch>
            <a:fillRect/>
          </a:stretch>
        </p:blipFill>
        <p:spPr bwMode="auto">
          <a:xfrm>
            <a:off x="1828800" y="1600200"/>
            <a:ext cx="7315200" cy="1882775"/>
          </a:xfrm>
          <a:prstGeom prst="rect">
            <a:avLst/>
          </a:prstGeom>
          <a:noFill/>
          <a:ln w="9525">
            <a:noFill/>
            <a:miter lim="800000"/>
            <a:headEnd/>
            <a:tailEnd/>
          </a:ln>
        </p:spPr>
      </p:pic>
      <p:cxnSp>
        <p:nvCxnSpPr>
          <p:cNvPr id="15" name="Straight Arrow Connector 14"/>
          <p:cNvCxnSpPr/>
          <p:nvPr/>
        </p:nvCxnSpPr>
        <p:spPr>
          <a:xfrm flipV="1">
            <a:off x="3048000" y="4800600"/>
            <a:ext cx="685800" cy="381000"/>
          </a:xfrm>
          <a:prstGeom prst="straightConnector1">
            <a:avLst/>
          </a:prstGeom>
          <a:ln w="50800">
            <a:solidFill>
              <a:srgbClr val="9966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flipH="1" flipV="1">
            <a:off x="6286501" y="5219700"/>
            <a:ext cx="685800" cy="3175"/>
          </a:xfrm>
          <a:prstGeom prst="straightConnector1">
            <a:avLst/>
          </a:prstGeom>
          <a:ln w="50800">
            <a:solidFill>
              <a:srgbClr val="996600"/>
            </a:solidFill>
            <a:tailEnd type="arrow"/>
          </a:ln>
        </p:spPr>
        <p:style>
          <a:lnRef idx="1">
            <a:schemeClr val="accent1"/>
          </a:lnRef>
          <a:fillRef idx="0">
            <a:schemeClr val="accent1"/>
          </a:fillRef>
          <a:effectRef idx="0">
            <a:schemeClr val="accent1"/>
          </a:effectRef>
          <a:fontRef idx="minor">
            <a:schemeClr val="tx1"/>
          </a:fontRef>
        </p:style>
      </p:cxnSp>
      <p:sp>
        <p:nvSpPr>
          <p:cNvPr id="85001" name="Text Box 9"/>
          <p:cNvSpPr txBox="1">
            <a:spLocks noChangeArrowheads="1"/>
          </p:cNvSpPr>
          <p:nvPr/>
        </p:nvSpPr>
        <p:spPr bwMode="auto">
          <a:xfrm>
            <a:off x="228600" y="1600200"/>
            <a:ext cx="2133600" cy="1938992"/>
          </a:xfrm>
          <a:prstGeom prst="rect">
            <a:avLst/>
          </a:prstGeom>
          <a:noFill/>
          <a:ln w="9525">
            <a:noFill/>
            <a:miter lim="800000"/>
            <a:headEnd/>
            <a:tailEnd/>
          </a:ln>
        </p:spPr>
        <p:txBody>
          <a:bodyPr>
            <a:spAutoFit/>
          </a:bodyPr>
          <a:lstStyle/>
          <a:p>
            <a:pPr algn="ctr">
              <a:spcBef>
                <a:spcPct val="50000"/>
              </a:spcBef>
            </a:pPr>
            <a:r>
              <a:rPr lang="en-US" sz="2000" dirty="0"/>
              <a:t>Place  the 1st  </a:t>
            </a:r>
            <a:r>
              <a:rPr lang="en-US" sz="2000" dirty="0" err="1"/>
              <a:t>Microtainer</a:t>
            </a:r>
            <a:r>
              <a:rPr lang="en-US" sz="2000" dirty="0"/>
              <a:t> tube in a tube holder and label with the </a:t>
            </a:r>
            <a:r>
              <a:rPr lang="en-US" sz="2000" dirty="0" smtClean="0"/>
              <a:t>SECURLINE</a:t>
            </a:r>
            <a:r>
              <a:rPr lang="en-US" sz="2000" baseline="30000" dirty="0" smtClean="0">
                <a:latin typeface="Arial"/>
                <a:cs typeface="Arial"/>
              </a:rPr>
              <a:t>®</a:t>
            </a:r>
            <a:r>
              <a:rPr lang="en-US" sz="2000" dirty="0" smtClean="0"/>
              <a:t> Blood Band Sticker</a:t>
            </a:r>
            <a:r>
              <a:rPr lang="en-US" sz="2000" dirty="0"/>
              <a:t>.</a:t>
            </a:r>
          </a:p>
        </p:txBody>
      </p:sp>
      <p:sp>
        <p:nvSpPr>
          <p:cNvPr id="10" name="Oval 9"/>
          <p:cNvSpPr/>
          <p:nvPr/>
        </p:nvSpPr>
        <p:spPr>
          <a:xfrm>
            <a:off x="4267200" y="5257800"/>
            <a:ext cx="1905000" cy="1295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All Labeling Must Match Exactly!</a:t>
            </a:r>
            <a:endParaRPr lang="en-US" dirty="0">
              <a:solidFill>
                <a:schemeClr val="tx1"/>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7158</TotalTime>
  <Words>922</Words>
  <Application>Microsoft Office PowerPoint</Application>
  <PresentationFormat>On-screen Show (4:3)</PresentationFormat>
  <Paragraphs>81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Securline ® Blood Band</vt:lpstr>
      <vt:lpstr>PowerPoint Presentation</vt:lpstr>
      <vt:lpstr>Labeling Pediatric Tubes for Transfusion Services</vt:lpstr>
      <vt:lpstr>Sending Transfusion Services Specimens</vt:lpstr>
      <vt:lpstr>Causes for Rejection of Transfusion Specimens</vt:lpstr>
      <vt:lpstr>PowerPoint Presentation</vt:lpstr>
    </vt:vector>
  </TitlesOfParts>
  <Company>MultiCare Health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Procedure: Transfusion Services</dc:title>
  <dc:creator>tlross</dc:creator>
  <cp:lastModifiedBy>clgood</cp:lastModifiedBy>
  <cp:revision>263</cp:revision>
  <dcterms:created xsi:type="dcterms:W3CDTF">2013-11-22T00:46:47Z</dcterms:created>
  <dcterms:modified xsi:type="dcterms:W3CDTF">2014-11-17T19:22:00Z</dcterms:modified>
</cp:coreProperties>
</file>