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5" r:id="rId2"/>
    <p:sldId id="266" r:id="rId3"/>
    <p:sldId id="268" r:id="rId4"/>
    <p:sldId id="260" r:id="rId5"/>
    <p:sldId id="259" r:id="rId6"/>
    <p:sldId id="261" r:id="rId7"/>
    <p:sldId id="262" r:id="rId8"/>
    <p:sldId id="284" r:id="rId9"/>
    <p:sldId id="279" r:id="rId10"/>
    <p:sldId id="269" r:id="rId11"/>
    <p:sldId id="270" r:id="rId12"/>
    <p:sldId id="280" r:id="rId13"/>
    <p:sldId id="271" r:id="rId14"/>
    <p:sldId id="281" r:id="rId15"/>
    <p:sldId id="272" r:id="rId16"/>
    <p:sldId id="274" r:id="rId17"/>
    <p:sldId id="277" r:id="rId18"/>
    <p:sldId id="273" r:id="rId19"/>
    <p:sldId id="275" r:id="rId20"/>
    <p:sldId id="285" r:id="rId21"/>
    <p:sldId id="276" r:id="rId22"/>
    <p:sldId id="298" r:id="rId23"/>
    <p:sldId id="282" r:id="rId24"/>
    <p:sldId id="278" r:id="rId25"/>
    <p:sldId id="283" r:id="rId26"/>
    <p:sldId id="258" r:id="rId27"/>
    <p:sldId id="297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32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>
      <p:cViewPr>
        <p:scale>
          <a:sx n="107" d="100"/>
          <a:sy n="107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788" y="-10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D13D4-9EED-4BF9-BF25-CF1136A10CDB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A102-6779-46EA-ACDD-2A5434CAFE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5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63B11-646A-483F-810D-F35C6AE82AC4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CC7CF-76C1-4BE5-B7BE-8E7CECAEB8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7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0996-9E95-41FD-937E-C483AB65B473}" type="datetimeFigureOut">
              <a:rPr lang="en-US" smtClean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10DB-9438-4055-87C5-FADD38A19E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 Control-Laboratory’s Role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676400"/>
            <a:ext cx="7924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Standard Precautions – Every Patient, Every Day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Definition of Isolation and Contact Precaution Rooms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Description of the Proper Use of PPE for Isolation and Contact Precaution Rooms</a:t>
            </a:r>
          </a:p>
          <a:p>
            <a:endParaRPr lang="en-US" sz="2400" dirty="0" smtClean="0"/>
          </a:p>
          <a:p>
            <a:r>
              <a:rPr lang="en-US" sz="2400" dirty="0" smtClean="0"/>
              <a:t>Powered Air-Purifying Respirator- PAPR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638800"/>
            <a:ext cx="3009700" cy="6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Sanitize Your Hands</a:t>
            </a:r>
            <a:endParaRPr lang="en-US" dirty="0"/>
          </a:p>
        </p:txBody>
      </p:sp>
      <p:pic>
        <p:nvPicPr>
          <p:cNvPr id="2050" name="Picture 2" descr="F:\DCIM\101MSDCF\DSC01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 rot="5400000">
            <a:off x="52636" y="2157164"/>
            <a:ext cx="4567088" cy="3453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F:\DCIM\101MSDCF\DSC01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382863" y="2170337"/>
            <a:ext cx="4493075" cy="3810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304800" y="2057400"/>
            <a:ext cx="1219200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Gel IN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876800" y="5486400"/>
            <a:ext cx="1981200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Wash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“Good To Go!” Gown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133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Gowns are worn with the ties in the back.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Tie the gown at both, the neck and waist level.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Sleeves are to be worn down on the wrist.</a:t>
            </a:r>
            <a:endParaRPr lang="en-US" dirty="0"/>
          </a:p>
        </p:txBody>
      </p:sp>
      <p:pic>
        <p:nvPicPr>
          <p:cNvPr id="7" name="Picture 2" descr="F:\DCIM\101MSDCF\DSC01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 rot="5400000">
            <a:off x="1812613" y="2987987"/>
            <a:ext cx="4724400" cy="2253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F:\DCIM\101MSDCF\DSC010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774870" y="2540330"/>
            <a:ext cx="4485694" cy="2757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6324600" y="4953000"/>
            <a:ext cx="747639" cy="443230"/>
          </a:xfrm>
          <a:prstGeom prst="ellipse">
            <a:avLst/>
          </a:prstGeom>
          <a:noFill/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05600" y="2819400"/>
            <a:ext cx="747639" cy="443230"/>
          </a:xfrm>
          <a:prstGeom prst="ellipse">
            <a:avLst/>
          </a:prstGeom>
          <a:noFill/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0" y="4724400"/>
            <a:ext cx="533400" cy="443230"/>
          </a:xfrm>
          <a:prstGeom prst="ellipse">
            <a:avLst/>
          </a:prstGeom>
          <a:noFill/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3716383">
            <a:off x="3026179" y="4537486"/>
            <a:ext cx="533178" cy="443230"/>
          </a:xfrm>
          <a:prstGeom prst="ellipse">
            <a:avLst/>
          </a:prstGeom>
          <a:noFill/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267200" y="5943600"/>
            <a:ext cx="2362200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Nicely Done!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“Two Thumbs Down” for these Gowns</a:t>
            </a:r>
            <a:endParaRPr lang="en-US" dirty="0"/>
          </a:p>
        </p:txBody>
      </p:sp>
      <p:pic>
        <p:nvPicPr>
          <p:cNvPr id="7" name="Picture 2" descr="F:\DCIM\101MSDCF\DSC010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229222" y="2810932"/>
            <a:ext cx="4884304" cy="25970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F:\DCIM\101MSDCF\DSC01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472909" y="2842291"/>
            <a:ext cx="4870586" cy="2538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5867400" y="4495800"/>
            <a:ext cx="9144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0800" y="3048000"/>
            <a:ext cx="9144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2600" y="4724400"/>
            <a:ext cx="9144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2590800" y="5791200"/>
            <a:ext cx="2743200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Secure </a:t>
            </a:r>
            <a:r>
              <a:rPr lang="en-US" sz="3200" b="1" dirty="0" smtClean="0"/>
              <a:t>BOTH</a:t>
            </a:r>
            <a:r>
              <a:rPr lang="en-US" sz="3200" dirty="0" smtClean="0"/>
              <a:t> Top and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at the Waist.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3733800" y="3505200"/>
            <a:ext cx="2362200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/>
              <a:t>Gowns are worn with the opening in the Back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438400" y="5181600"/>
            <a:ext cx="609600" cy="5334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96000" y="3352800"/>
            <a:ext cx="609600" cy="3810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43600" y="4114800"/>
            <a:ext cx="228600" cy="6858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Masks and Eye Cover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Wear mask with eye protection!</a:t>
            </a:r>
            <a:endParaRPr lang="en-US" dirty="0"/>
          </a:p>
        </p:txBody>
      </p:sp>
      <p:pic>
        <p:nvPicPr>
          <p:cNvPr id="5" name="Content Placeholder 6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2094" y="1600200"/>
            <a:ext cx="348881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28600" y="3810000"/>
            <a:ext cx="4114800" cy="9906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52800" y="2209800"/>
            <a:ext cx="1524000" cy="19812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:\DCIM\101MSDCF\DSC010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762761" y="3085839"/>
            <a:ext cx="3961877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“Good Gloves” Gone Bad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the sleeve of the gown pulled down to the wrists, place the top of the gloves over the cuff of the gown.</a:t>
            </a:r>
          </a:p>
          <a:p>
            <a:endParaRPr lang="en-US" dirty="0" smtClean="0"/>
          </a:p>
        </p:txBody>
      </p:sp>
      <p:pic>
        <p:nvPicPr>
          <p:cNvPr id="5" name="Picture 2" descr="F:\DCIM\101MSDCF\DSC01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746428"/>
            <a:ext cx="4038600" cy="4233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Connector 7"/>
          <p:cNvCxnSpPr/>
          <p:nvPr/>
        </p:nvCxnSpPr>
        <p:spPr>
          <a:xfrm flipH="1">
            <a:off x="1905000" y="2971800"/>
            <a:ext cx="1295400" cy="2438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0" y="3505200"/>
            <a:ext cx="2438400" cy="1219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/>
          <p:cNvSpPr txBox="1">
            <a:spLocks/>
          </p:cNvSpPr>
          <p:nvPr/>
        </p:nvSpPr>
        <p:spPr>
          <a:xfrm>
            <a:off x="4419600" y="3962400"/>
            <a:ext cx="4191000" cy="1676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We </a:t>
            </a:r>
            <a:r>
              <a:rPr lang="en-US" sz="2400" b="1" dirty="0" smtClean="0"/>
              <a:t>should not </a:t>
            </a:r>
            <a:r>
              <a:rPr lang="en-US" sz="2400" dirty="0" smtClean="0"/>
              <a:t>be able to </a:t>
            </a:r>
            <a:r>
              <a:rPr lang="en-US" sz="2400" b="1" dirty="0" smtClean="0"/>
              <a:t>see any skin </a:t>
            </a:r>
            <a:r>
              <a:rPr lang="en-US" sz="2400" dirty="0" smtClean="0"/>
              <a:t>when the gloves and gown are worn properly together.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“Show your Love” for the Gloves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Gloves are to be placed on </a:t>
            </a:r>
            <a:r>
              <a:rPr lang="en-US" b="1" dirty="0" smtClean="0"/>
              <a:t>last</a:t>
            </a:r>
            <a:r>
              <a:rPr lang="en-US" dirty="0" smtClean="0"/>
              <a:t> when preparing to enter an isolation  precaution room.</a:t>
            </a:r>
          </a:p>
          <a:p>
            <a:endParaRPr lang="en-US" dirty="0" smtClean="0"/>
          </a:p>
          <a:p>
            <a:r>
              <a:rPr lang="en-US" dirty="0" smtClean="0"/>
              <a:t>Gloves must cover the cuff of the yellow gown.</a:t>
            </a:r>
          </a:p>
          <a:p>
            <a:endParaRPr lang="en-US" dirty="0" smtClean="0"/>
          </a:p>
          <a:p>
            <a:r>
              <a:rPr lang="en-US" dirty="0" smtClean="0"/>
              <a:t>Gloves must remain intact.  *Torn gloves are never acceptable. </a:t>
            </a:r>
            <a:endParaRPr lang="en-US" dirty="0"/>
          </a:p>
        </p:txBody>
      </p:sp>
      <p:pic>
        <p:nvPicPr>
          <p:cNvPr id="5" name="Picture 2" descr="F:\DCIM\101MSDCF\DSC01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1617169"/>
            <a:ext cx="4038600" cy="4492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3733800" y="5791200"/>
            <a:ext cx="2362200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Nicely Done!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humbs.gograph.com/gg54729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3843">
            <a:off x="7722481" y="1321681"/>
            <a:ext cx="1108740" cy="11087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Identifying Our Patient In an Isolation Precaution Room – Take TWO!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4038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Two Identifiers </a:t>
            </a:r>
            <a:r>
              <a:rPr lang="en-US" sz="2400" dirty="0" smtClean="0"/>
              <a:t>– Patients Full Name and Medical Record Number is used to identify our patients.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This information can be brought into an Isolation Precaution room using a small Sunquest Lab label or the Patient Chart label.</a:t>
            </a:r>
            <a:endParaRPr lang="en-US" sz="2400" dirty="0"/>
          </a:p>
        </p:txBody>
      </p:sp>
      <p:pic>
        <p:nvPicPr>
          <p:cNvPr id="4098" name="Picture 2" descr="F:\DCIM\101MSDCF\DSC01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1676400"/>
            <a:ext cx="3962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895600" y="1981200"/>
            <a:ext cx="1128639" cy="595630"/>
          </a:xfrm>
          <a:prstGeom prst="ellipse">
            <a:avLst/>
          </a:prstGeom>
          <a:noFill/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3124200"/>
            <a:ext cx="1128639" cy="595630"/>
          </a:xfrm>
          <a:prstGeom prst="ellipse">
            <a:avLst/>
          </a:prstGeom>
          <a:noFill/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3"/>
          </p:cNvCxnSpPr>
          <p:nvPr/>
        </p:nvCxnSpPr>
        <p:spPr>
          <a:xfrm flipV="1">
            <a:off x="1447800" y="2489602"/>
            <a:ext cx="1613085" cy="78699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 txBox="1">
            <a:spLocks/>
          </p:cNvSpPr>
          <p:nvPr/>
        </p:nvSpPr>
        <p:spPr>
          <a:xfrm>
            <a:off x="1371600" y="5105400"/>
            <a:ext cx="2362200" cy="1295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/>
              <a:t>Compare: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 smtClean="0"/>
              <a:t> </a:t>
            </a:r>
            <a:r>
              <a:rPr lang="en-US" sz="1400" b="1" dirty="0" smtClean="0"/>
              <a:t>Last, First Name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 smtClean="0"/>
              <a:t> </a:t>
            </a:r>
            <a:r>
              <a:rPr lang="en-US" sz="1400" b="1" dirty="0" smtClean="0"/>
              <a:t>MRN</a:t>
            </a:r>
            <a:r>
              <a:rPr lang="en-US" sz="1400" dirty="0" smtClean="0"/>
              <a:t> from the small lab label to your patients wristband.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Tray Stays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Phlebotomy trays and carts </a:t>
            </a:r>
            <a:r>
              <a:rPr lang="en-US" b="1" dirty="0" smtClean="0"/>
              <a:t>are not </a:t>
            </a:r>
            <a:r>
              <a:rPr lang="en-US" dirty="0" smtClean="0"/>
              <a:t>to be taken into an Isolation Precaution room.</a:t>
            </a:r>
          </a:p>
          <a:p>
            <a:endParaRPr lang="en-US" dirty="0" smtClean="0"/>
          </a:p>
          <a:p>
            <a:r>
              <a:rPr lang="en-US" dirty="0" smtClean="0"/>
              <a:t>Only the items necessary to collect the specimens are taken inside the room.</a:t>
            </a:r>
            <a:endParaRPr lang="en-US" dirty="0"/>
          </a:p>
        </p:txBody>
      </p:sp>
      <p:pic>
        <p:nvPicPr>
          <p:cNvPr id="12289" name="Picture 1" descr="F:\DCIM\101MSDCF\DSC01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7103" y="2438400"/>
            <a:ext cx="4039697" cy="3747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Phlebotomy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Prepare Phlebotomy materials outside of the Isolation Room.  </a:t>
            </a:r>
          </a:p>
          <a:p>
            <a:r>
              <a:rPr lang="en-US" sz="2000" dirty="0" smtClean="0"/>
              <a:t>Phlebotomy trays are not to be taken in an Isolation Room.</a:t>
            </a:r>
          </a:p>
          <a:p>
            <a:r>
              <a:rPr lang="en-US" sz="2000" dirty="0" smtClean="0"/>
              <a:t>The patient may be a difficult draw (syringe is a good choice).</a:t>
            </a:r>
          </a:p>
        </p:txBody>
      </p:sp>
      <p:pic>
        <p:nvPicPr>
          <p:cNvPr id="1026" name="Picture 2" descr="F:\DCIM\101MSDCF\DSC01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bright="8000" contrast="-30000"/>
          </a:blip>
          <a:srcRect/>
          <a:stretch>
            <a:fillRect/>
          </a:stretch>
        </p:blipFill>
        <p:spPr bwMode="auto">
          <a:xfrm>
            <a:off x="5105400" y="1752600"/>
            <a:ext cx="33528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2286000" y="4267200"/>
            <a:ext cx="3352800" cy="2209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take in</a:t>
            </a:r>
            <a:r>
              <a:rPr lang="en-US" dirty="0" smtClean="0"/>
              <a:t> only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you need to perform phlebotomy with.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Other than the filled blood tubes, phlebotomy supplies are  not  taken back out of the Isolation Precaution Room.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Leaving an Isolation Room</a:t>
            </a:r>
            <a:endParaRPr lang="en-US" dirty="0"/>
          </a:p>
        </p:txBody>
      </p:sp>
      <p:pic>
        <p:nvPicPr>
          <p:cNvPr id="3074" name="Picture 2" descr="F:\DCIM\101MSDCF\DSC01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4461371" y="2375395"/>
            <a:ext cx="4252119" cy="3189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PPE in Order: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Eye Cover (if used)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Mask (if used)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Must wash with soap and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Standard/Universal Precautions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1700" dirty="0" smtClean="0"/>
              <a:t>Gel IN and OUT of room and in between patients</a:t>
            </a:r>
          </a:p>
          <a:p>
            <a:pPr>
              <a:buFont typeface="Courier New" pitchFamily="49" charset="0"/>
              <a:buChar char="o"/>
            </a:pPr>
            <a:endParaRPr lang="en-US" sz="1700" dirty="0" smtClean="0"/>
          </a:p>
          <a:p>
            <a:pPr>
              <a:buFont typeface="Courier New" pitchFamily="49" charset="0"/>
              <a:buChar char="o"/>
            </a:pPr>
            <a:r>
              <a:rPr lang="en-US" sz="1700" dirty="0" smtClean="0"/>
              <a:t>Don gloves prior to approaching patients bedside</a:t>
            </a:r>
          </a:p>
          <a:p>
            <a:pPr>
              <a:buFont typeface="Courier New" pitchFamily="49" charset="0"/>
              <a:buChar char="o"/>
            </a:pPr>
            <a:endParaRPr lang="en-US" sz="1700" dirty="0" smtClean="0"/>
          </a:p>
          <a:p>
            <a:pPr>
              <a:buFont typeface="Courier New" pitchFamily="49" charset="0"/>
              <a:buChar char="o"/>
            </a:pPr>
            <a:r>
              <a:rPr lang="en-US" sz="1700" dirty="0" smtClean="0"/>
              <a:t>Gloves are changed immediately if soiled or torn</a:t>
            </a:r>
          </a:p>
          <a:p>
            <a:pPr>
              <a:buFont typeface="Courier New" pitchFamily="49" charset="0"/>
              <a:buChar char="o"/>
            </a:pPr>
            <a:endParaRPr lang="en-US" sz="1700" dirty="0" smtClean="0"/>
          </a:p>
          <a:p>
            <a:pPr>
              <a:buFont typeface="Courier New" pitchFamily="49" charset="0"/>
              <a:buChar char="o"/>
            </a:pPr>
            <a:r>
              <a:rPr lang="en-US" sz="1700" dirty="0" smtClean="0"/>
              <a:t>Lab Coats are worn buttoned up with sleeves down</a:t>
            </a:r>
          </a:p>
          <a:p>
            <a:pPr>
              <a:buFont typeface="Courier New" pitchFamily="49" charset="0"/>
              <a:buChar char="o"/>
            </a:pPr>
            <a:endParaRPr lang="en-US" sz="1700" dirty="0" smtClean="0"/>
          </a:p>
          <a:p>
            <a:pPr>
              <a:buFont typeface="Courier New" pitchFamily="49" charset="0"/>
              <a:buChar char="o"/>
            </a:pPr>
            <a:r>
              <a:rPr lang="en-US" sz="1700" dirty="0" smtClean="0"/>
              <a:t>No Pre-assembling of blood collection equipment</a:t>
            </a:r>
          </a:p>
          <a:p>
            <a:pPr>
              <a:buNone/>
            </a:pPr>
            <a:endParaRPr lang="en-US" sz="1700" dirty="0" smtClean="0"/>
          </a:p>
          <a:p>
            <a:pPr>
              <a:buFont typeface="Courier New" pitchFamily="49" charset="0"/>
              <a:buChar char="o"/>
            </a:pPr>
            <a:r>
              <a:rPr lang="en-US" sz="1700" dirty="0" smtClean="0"/>
              <a:t>All blood collection material is for one time use only</a:t>
            </a:r>
          </a:p>
          <a:p>
            <a:endParaRPr lang="en-US" sz="21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600" dirty="0" smtClean="0"/>
              <a:t>Prepare paper tape individually per draw (do not take the roll of tape to the patients bedside)</a:t>
            </a:r>
          </a:p>
          <a:p>
            <a:pPr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Tourniquets are used once, then discarded</a:t>
            </a:r>
          </a:p>
          <a:p>
            <a:pPr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Phlebotomy trays are NOT placed on the patients bed, bedside table, serving tables or floors.  </a:t>
            </a:r>
          </a:p>
          <a:p>
            <a:pPr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Place Phlebotomy Tray by the sink on paper towels and/or wipe the tray </a:t>
            </a:r>
            <a:r>
              <a:rPr lang="en-US" sz="1600" smtClean="0"/>
              <a:t>with a disinfectant </a:t>
            </a:r>
            <a:r>
              <a:rPr lang="en-US" sz="1600" dirty="0" smtClean="0"/>
              <a:t>wipe</a:t>
            </a:r>
            <a:endParaRPr lang="en-US" sz="2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181600" y="5410200"/>
            <a:ext cx="3200400" cy="1219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/>
              <a:t>PPE: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Wash or Gel Hands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Lab Coats Worn Buttoned Up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Gloves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Leaving a Contact Precaution Room?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in Order: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Gloves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Eye Cover (if used)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Mask (if used)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Gown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Must wash with soap and water</a:t>
            </a:r>
            <a:endParaRPr lang="en-US" sz="2800" dirty="0"/>
          </a:p>
        </p:txBody>
      </p:sp>
      <p:pic>
        <p:nvPicPr>
          <p:cNvPr id="7" name="Picture 3" descr="F:\DCIM\101MSDCF\DSC01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4026440" y="469360"/>
            <a:ext cx="4114800" cy="4852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4191000" y="5105400"/>
            <a:ext cx="4041775" cy="120808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Wash Our Hands with Soap and Water. (NOT GEL)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Clean and Disinfect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Gently wipe down blood tubes with a germicidal wipe</a:t>
            </a:r>
          </a:p>
          <a:p>
            <a:endParaRPr lang="en-US" dirty="0" smtClean="0"/>
          </a:p>
          <a:p>
            <a:r>
              <a:rPr lang="en-US" dirty="0" smtClean="0"/>
              <a:t>Allow tubes to air dry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9694" y="1600200"/>
            <a:ext cx="3353611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dirty="0" smtClean="0"/>
              <a:t>      After disinfecting the blood tube, affix the Sunquest barcode label by doing the following:</a:t>
            </a:r>
          </a:p>
          <a:p>
            <a:pPr lvl="0">
              <a:buNone/>
            </a:pPr>
            <a:endParaRPr lang="en-US" dirty="0" smtClean="0"/>
          </a:p>
          <a:p>
            <a:pPr marL="514350" lvl="0" indent="-514350">
              <a:buAutoNum type="arabicPeriod"/>
            </a:pPr>
            <a:r>
              <a:rPr lang="en-US" dirty="0" smtClean="0"/>
              <a:t>Compare</a:t>
            </a:r>
            <a:r>
              <a:rPr lang="en-US" b="1" dirty="0" smtClean="0"/>
              <a:t> 2 Identifiers </a:t>
            </a:r>
            <a:r>
              <a:rPr lang="en-US" dirty="0" smtClean="0"/>
              <a:t>from the primary labeling (i.e. small lab label, handwritten name and MRN or Epic chart label) to the Sunquest barcode label.</a:t>
            </a:r>
          </a:p>
          <a:p>
            <a:pPr marL="514350" lvl="0" indent="-514350">
              <a:buAutoNum type="arabicPeriod"/>
            </a:pPr>
            <a:endParaRPr lang="en-US" dirty="0" smtClean="0"/>
          </a:p>
          <a:p>
            <a:pPr marL="514350" lvl="0" indent="-514350">
              <a:buAutoNum type="arabicPeriod"/>
            </a:pPr>
            <a:r>
              <a:rPr lang="en-US" dirty="0" smtClean="0"/>
              <a:t>Time, Date and Collector Initials are added to the barcode label.</a:t>
            </a:r>
          </a:p>
          <a:p>
            <a:pPr marL="514350" lvl="0" indent="-514350">
              <a:buAutoNum type="arabicPeriod"/>
            </a:pPr>
            <a:endParaRPr lang="en-US" dirty="0" smtClean="0"/>
          </a:p>
          <a:p>
            <a:pPr marL="514350" lvl="0" indent="-514350">
              <a:buAutoNum type="arabicPeriod"/>
            </a:pPr>
            <a:r>
              <a:rPr lang="en-US" dirty="0" smtClean="0"/>
              <a:t>Lab label is placed horizontally on the blood tube directly below the primary labeling</a:t>
            </a:r>
            <a:endParaRPr lang="en-US" dirty="0"/>
          </a:p>
        </p:txBody>
      </p:sp>
      <p:pic>
        <p:nvPicPr>
          <p:cNvPr id="5" name="Content Placeholder 4" descr="F:\DCIM\101MSDCF\DSC0109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267200" cy="144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:\DCIM\101MSDCF\DSC010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3400425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Specimen Labeling Outside of Precaution Rooms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if…?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if I Miss on the First Attempt?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5257800"/>
            <a:ext cx="4040188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We </a:t>
            </a:r>
            <a:r>
              <a:rPr lang="en-US" b="1" dirty="0" smtClean="0">
                <a:solidFill>
                  <a:srgbClr val="C00000"/>
                </a:solidFill>
              </a:rPr>
              <a:t>cannot reach outside </a:t>
            </a: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of the room to gather additional supplies!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810000" y="1600200"/>
            <a:ext cx="4041775" cy="1208087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b="0" dirty="0" smtClean="0"/>
              <a:t>If you are not successful on the first attempt, you must follow the steps below in order: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8200" y="2819400"/>
            <a:ext cx="4041775" cy="34591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Gloves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Eye Cover (if used)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Mask (if used)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Gown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Wash with Soap and Water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may leave the room to retrieve supplies for your second attempt. </a:t>
            </a:r>
          </a:p>
        </p:txBody>
      </p:sp>
      <p:sp>
        <p:nvSpPr>
          <p:cNvPr id="8194" name="AutoShape 2" descr="data:image/jpeg;base64,/9j/4AAQSkZJRgABAQAAAQABAAD/2wCEAAkGBhQSDxQUExAVFBQUFx0XFBcYGBUUFBQUFhUYFRcYFxUYHSYeFxwlGxQUIC8gJCcpLCwsFx4xNTAqNSYrLCkBCQoKDgwOGg8PGjMlHyQqLy8vLzUqLS0sKis0KSoyNCwqMjQvMCwpLCw0LykpLy0sLCwqLiwsKS8vLC8tLCwpLP/AABEIAOEA4QMBIgACEQEDEQH/xAAcAAABBQEBAQAAAAAAAAAAAAAAAQQFBgcCAwj/xABOEAACAQMCAgYGBgcEBwYHAAABAgMABBESIQUxBhNBUWFxByIygZGhFEJSsdHwIzNTYnKSwUNzgqIVJESDsrPDJTRjk8LhFhdFVaPS8f/EABoBAQADAQEBAAAAAAAAAAAAAAADBAUGAQL/xAA0EQACAQMCAwYFAwMFAAAAAAAAAQIDBBEhMQUSQVFhcYGhwRORsdHwFDLhBiNCFSIkwvH/2gAMAwEAAhEDEQA/ANxopKKAKWiigCvG4n0jxPIfdmkuptI86jOM8Zis4DPOTzAVVBaR5GyFjjXmztnAA7vDNALxTiqWkXWSZZnYJHGuNcszkhUQE7sc+QAyTgZEc/GuJ9nC7cDva9/CCqtxvpK1q63V1Gr8QlUiys85SyhbZnlYcmP135nARdgTWeXUZmdpLgieVzl3cAknuAOyqOQUbACoalaNPc1LDhlW8y46JdX29htZ4rxX/wC32a+d25+6CuRfcWJ/7vw8eBuJyflDWKJwaE7mFP5RXb8JgH9inwxUX6qPYaD/AKerdJr1Nqa64sOcPDv/ADrkc9huYu8gVI9GOki3SOGTqriFtFxASC0T8xg/WRhurjYj3gfPh4TFkEJgj2SCwKnsKnOxHPNXrgvF5rsiSJgvFrVO31Y+J2qndHHLWM/4WwRgH1ZKdaM3hFG94TWs4KcsNd3TxNjoqH6MdJ4r6DrI8qykpLG20kMq+1HIvYQfjUxU5kiUtFFAFFFJQBRRS0AUUUUAlFFLQBRRXm79gI1Y2HfQHM8+B3nsFcQW++puf3Ultb9pG/d3U6oBMUUtFAJS0UUAV43E2kePZ+NJLc42G7d3wP3GiCM49bffIzzFANby/S3gea4kCRoNbFuSjPzPIADtxtk1mnEukRDLxO7jJdsrwiyY4ZQQM3Eo+qxGCT9VcAbkVI9KLuOW9uXvn/1LhhiZLdQWNxcTRh0aQfWwW0KnLO5wM5pMktzxO9MpTM0vqxxg5EEI3Cajt2lmbbJPlUVWpyLvNCwsndVNXiK1k+xEdJK8krzTP1k0pzI/LkMBVH1UUbAV6Rx5q2Tei+7RC/6NyBkorEt5DKgE+Ga9eG+jq4miSRZIgrqGUEvnBGRkBNqz3TqSeq1O2he2dGko05pRWhU2bApuzZq6X/ownjiklaeLEaM5ADkkKpbAyB3V3wH0YtNCss0/UhwCqhdTYPIsSQBnbbfn7q8+FNvGD6/1K0jDn59M467lHpY1cOrxuY5Y21xuOaOPDtB5EciCRVk6TdCHs5EBcPHIcK4Gkg9oZcnBxvz3watn/wArIEwGu3Gdhsi5PhnnXsKU+bTdEdzxG0dJc7zGafR69vgRdnxRrjPEbKMLfQAJxC0B2uowNive2MtG+M/VOcYrROj/AB6G8t0ngfUjjyZSOasOxgdiKybpZ0en4VcxXNtNlsEISMBwMFoZVGzKw3B2wRkYIq08GeNeI2dxbao04rBJNPECOqaRI4pFkC49WT9IQSOeOXbWjCfNo90cPd26pNSg8wl+1+z70aDRRTWWcltK+/v57/n+uxkKYTy5Old+8js38OXbv517xqQNzk9tcwQBR49v5/pXrQBRRRQBSUUtAFFFeNxKQNhnPwB7M0B279nb3dteMEG+pufZ4bk/kdlLDb76icns5jby9/57HFAFFFFAFFc5ooDqvC4udOwBJxnkf6c+yvagjPuoDyjj7SN/zjPZmvaiigMh6ZjP+nDn2J+HkfCD8TTz0RRDrrgn2gigd+Cx1Y94WvHpPFqPSMdy2kn8kKt/0xv41XuDcde0mEseMjYqeTqean4DfswKqVmozjJnRcLpyr2lajDd4/PQt0HTGWyvLgXfWuGJ0KMED1jpKaiAFKns7qZ9EOk00vE40EriBmk0xnGAmh2VSB3bfCrVDPacYtiCuHXmDjrYWPIqe0beRxvVE6E2pi4xHG3tRvIh81jkB+6o5cylHDysl2kqNSjX5qfLUjDVdNIvDQ96fcTm/wBItCJ5BGwRSgdghDqAw0g43yalfS0x0W0Y2Ul2I7PVCqu3hqaoTp2v/bGewdUfktTfpaGDbHs/Sf8ATo9qnj7n3SUVUs8L/Fvz5UOukcnWcFtpGOSOpJJ5k7IT8zXl6VeGyzfRhFE8hzJ7KlsE9XjJA28zScbOOAW+e0Qf8QP3VLdOulsliIerRG6wvnVq206cYwR9o1JLDi+bsRQoOpCtT+EstTqYWy2RE+lI4srZGOX6wZ8dMRDH4kfGofoZMWPR7J5QXi+5VRR8lFVzjvSGa8lDysPVGFUDCIM5OBk+8nepfodMQ3AlXsN+gzywGfl/LXtGanOTXcR8TtZW1tRhPfMs+eDXZ5jnSvPv/Pkd69kj7cDJ5mhIwN8DJ513VowAooooApKKWgCiikoDibOn1ef5+dedvERuTufz+e6nFFAFFFFAFFFFAJiilooBKWiigCiikoDMuPofpHSBcZ12Ebgc86YJl+8U39EHEk6yRGI1SojJnG+nVkDxw4PuNWXpbwCdLgcQsSWuI00TQEnq7uAEnR+5IMkqw7TWccc4bE0R4hYA/RS3+sw4IlsZs+uSnNUyfWA9n2h6p2hqp6SXQ1OH1aeJ0Krwp4Wexp5We40bo90UXh0txcSTr1bAgbadKatXrE8zsBt/WqZ0VvhLxoTeyrySvvtgMkhGfiKrLXLy41SO47NTMw92TXWwHhVF1FphYSOtp2Ekqjqz5pTjy5xjCxgsvpCmB4g7KwI0puCCM6R2irXcXNlxW1i624ETpuw1ojq2MOMPzU9/l5VlDvnyrmvFVw3poySfDVKnTiptShs14Y9S/dPukkDRw2tuwZImUsynKgINKKG+tsSSR3CuPSVx2C66gQSiTQX1Yztq0Y5jwNUVVzThExR1XLPee0uHUqLptN5hnzb3bPJXHIb9/l+c1YOiM4H+h2HJOIXcPPn1qvj76hbOx68O7OYbSNtM04GWdz/YWy/2kzcttlznc7VqHRPogSYZpoFt4oN7OzUDEGRjrp2/tLgj3Lk82yatW8HFZZznHLunVkqUHlrd+xP9J+M/Ro45Pq9aqv25QhtXvwM+6paGZXUMpBVgCCORB3BFU/0nzYtok7Wlz7lRv/2FQvQrpSbciGVv0THYn+yY/wDpPb3c++vHcKFZwlsVIWDq2iqw/cm/NfwabSVH8W6Q29qqNcTpEsjaULHAZiM8+7HbyFP0cEAgggjII3BB5EHtq4Y51RRSUAUtFFAFFFFAFFFFAFFFFAFFJmigFoopKAKWiigCqV0l6LSQ3DX9goMrDF1bH9XexjmD2LKBnS3byPM5utJQGBcY4fFDGt1akmwlbSQdnsZ8+tDKvNV1bDPInHIqTGvJmtd6TdGjFK93bxdaJF031pgFLyHGCyodjOo5faA09tUO46LcPDHqxxxUz6qJbSlFH2U6yEtgchk5qrVt+Z5idFw7jX6eHw6ybS27V3FcpVXNSsvD+Go/VsnHdYAYqVSNgrZCsQwXAJVseRru2sbF5Fiis+MPI4JVTLChYKMscl+4ioP0zzjJpv8AqKljKg/Qj0XFdcMslujI0khisrc/6zMM6nbst4ce1I2QNuWR2kA2GPoYu2rg3FGGeZvIs/ASirv0a6HhWjklhSGODP0O1U60t85zLI24knbJ9bcLkgEkljPTt1F5Zm3vHJVqfJSXLnd93ccdGejOTHcXEKwrCuLO1GNFnHj2m7DOw9pvq8geZNW6a+nBY2aGwVZGGxnbeMHkerUe3/ETju1Cmvpq6fNqPD7dsDA+ksOZ1DIiB7sEFu/IHeKp3RroJrh+lXcwtbTOBIwy8pz7MKc2J33weWwO9WTnDi26V3dzcx/SLl5csRg6Qo1c8KoAG4HwqzTrgbVByi3hcstrcJGGysssT7KD6pZseqeRzgVO3V5GkAdmypxp0+sXLeyEA9onsArBvKvNNOK7vE6/hq+BSxOafXfYo3S/ic0syrIXKQr1cIbOAvM6T25PyCjsqY9HXpKl4fKscjM9oxw6czFn68fdjmV5Hz3p9c2tyyEtw9jGfqtJF1mP7rPPwzmqzd8HTSZYc6VOHRsh4m7mU7j3/Or1tcxmlHs70/8Awxr20TlKrSlnOW1jDXh2pdx9TwzB1DKQVYAqRuCCMgjwxXpWeehXjxmsGhZstbPpHf1TjUnwIdR4KK0OtEyQooooAooooAooooAooooDmilxS0AlLRRQBSM2KCaZqTIf3Qfw2x5ff5GgFyXYEbAcj9/b5j8inYFIiYGBXVAFFFJQGWdPExxgH7dmufNJ5B9z1HcCmxxjh5HIvMh/xWzkfNBUr6URp4lZn9pBOn8jwv8A1NUzjttra2GplDXCoxUlSUkV43XI3GpWK++qNWShV5mXKceanhG52nSC2lkMUd1DJIOaJJG7jHPKg5FPzWD9JbJbe3E8CLHJass0RVQuNLAMu3MFcgjtrdo3yAe8ZHvr7tbpXMOdLGp8XNu7eXK3nTJifRz0ZzzcRnuOJRGOIM0z6mUrIWYtp1KT6gGSfAAdtTFnL9MkF7IuFxiyjxhbe35KwXkJHADE9gKgbCrd6Trwx8IutPtOghXzndYf+pUFFCFjCryUBQPBRgfdWTx25lSpxpxf7t/D+SaypqUnJ9BnMuDmq3wbhCRcVZDnQIjPap9SJnfRPpHYc4I7gxxVoudhvt57VWOMcXhjvLKTr4gyu8bjWu0csZ3bfYBkXc8s1h2/POMox6p/T8XmzXr45FJ9H+fctd62OzJ7vDvqpdKeGhYTcAZeIfpB+0tzgOrd5AJYd2MVaklVxqV1cntVg4G3eNs8/jTWaASRyIeToynyZSP61821V0Wmum57Fc0M/IsvovtLVLM/RowjFv025ZmfGzamJOkjkOQyfGrlWIejPpAYPo7sfUkjVJPLAAb3HfyzWg8W6faZXitLY3TRnTK/WLFAjjmnWEEu42yFUgE4JG9dpSuIqDdR4xozKvrR06idNaSWV9vIt1FUyz9KVsY261JYrhGCtbadc5YgkGMJtIpAJ1g4HbiiL0owCRVuLa5tVchVllWMxajsAzxu2gk/awPGp/iwylzLL2138DP5JavGxc6KKKkPkK460ZIzuMfPlXncXGnlue6kt7fG7HJ//n4CgPeloooAooooApGbFI8gA3OPzn+leCuzN3KO/t+VAIrszbbAfPz8ef55uFQDkMUIgA2GK6oAoopKAKKKqPpE4zJGtvBDI0T3MjBnXZ1hjjLyaG+qx9RQezUSN96+JzUIuT2R9Qi5yUV1IH0wzosvD3MiKUlkVgWUELLCdzk5Ayg8OVUXi3EoisWmaNis8LYDoTtMudgc8ias9twGJc6Y1yebEBnY97O2WY+JJpw3BkI3jQ+BVSPmK56pxOnUl+31NynYOEcc2vgR/TCHNq6DnKUiXzllRB99bLGmAAOQGPhtWCEKvEbaCPaEXlprUZKJKZJGKqPq5VUJUbDIO2a32tHhlNU6Onb7Io8QqOdRZ6LHqyq+kxozw943zmVlEeDhldWEgcH90qD8B21VejPQgXvC47h7y8eaaEnBnZIllwy+xGF2DDkTXHTzi/X3hQH1IfUH8X1z8cD/AA1IejXivV20tsfat5WKj/wZyZoz7mMq/wCCpIThWrOLSeNvcmuLR0LWnPq9/Pb87zJvR5wB7jiUMVxbGTqXke56wM+FCYCSBttnXYcyXPdtsvSvo7bw2sBS1gRheWo9SKNchrmNSDhRnIY7VbopRgFsau0/nt5/Gq10uuRJNYQA/rLtZT/d2qtOx8tQiHmwq9jBkmL+lm3W141OFtljVoV+jhF6pdTIoMg6vGohus37wAat/G+jTWsPDxHdXcc1yv6dGk6xV0W+uTCyA6TrKjntk1rV51TaWdEZkOULKrFD3qT7J8RWW9L+kCvxZl0SyC1g04ijaUiWdg7k6dhhI4x7z3Gqt2l8KTazp2Fm1f8Adim9M6ldvbX6NasI84ijOknc5CnBPjmrfwG1EMEcY2CKB5tjLE95LEk+dVTjfEop7OUxtywjqwKuhZ1GGU7jnVxhO5865q7bVJKW+Xn0+51M5xqSXLsorHzf2REcfOniVow2LxzRt4hVSRQfIgn31K8QshPayxMMh0K+8jY+44PuqL6Rj/XbL/f/APJH41PWvKs+pJqnTkt8f9mQRinGS7/ZHHRj0qqLC3MlpeSaYkWWZURlLooV209ZrYZU5IXvq+WfGI7i3Wa3kEsbjKsp9x2xkEdoIyO2sn6ENpsYtuesjw1Suw++rP6OY+qvr+IbKwhnAGwDSCRHOO8mJSfOurtb6VWvKjJYxnHkzCr2qp04zT3wXm2gxuef3cvwH/vzpxRRWqUQooooDnNFLiigGyPrzkbD4hhjt+PZTlVwNqFXAxS0AUUUlAFFFLQBVE9JsWJeHy9gneI/723fHzjFXuqr6R7My8OlEa6pYsTxgbkNCwk+YBX/ABVFWh8SnKHamiSlPkmpdjKjc8MMhBE00ZAx+jfSD5gggnxpnP0eLbNd3ZHaOtCg+9FB+dejW5mRHjuZY1ZQV6soVKt6ykh0bJwcZrxHCJu2/nI/gtwf5uqri1JxWFJLyefodO4qTzy58/5K/c2iW93AsK6VjmtJGAyf0n0p1UkncsylsknJ0juFbxxviPUW0kv2FJHi3JR/MRWFC0H+kI7SItI0txbTHUdcgKuxlLMdyojiVt9hnbmBWp+ki8xBHH+0fJ/hQfiy/CultZuFu5P59uiMqVJVruNPHivN+xndsctknLZ38zuc9ue2pSCCSGVbm3C9aoKtGxwk0TbtEzD2Tn1lbfS3gTXnaRcttzUoZ0j0a2xrdY172djgAfM+QNYNS5lSmnT3N+85akXGew+/+Ooiv/cr8SfsxAWGfCUN1ZHjqqM4fxoxXclxxGB4Q8YS2aMPcRW8eos8chjUlZWYIxfBU4ABGmpyKPNStnDSH9QV51YwjBd+/wCI52pZwgnqV+76WrKNNjFJNIdhLJHJDaxfvM0iqZMdiKDnvAqs9D4dEMhLl3a4m6xz7TsshTU3idOceNaNcxVm3RyXJuwBgLezgA+an7ya9q8Rq3SnCaxy40+ZPZUoxqLHVMYekbhm8M8ajU7rBL++rsChPeVZRg+Iq1Qcz51HdLxm0Re1p4Avn16Hb3A1JquPjVSVRzoRT6Nr6GjSioznju9yK45vf2vhFOf+Sv8AWphJdKnbfGc9g/O3xqv3PC7v6RHMZoX0gppMToAjujNgh2OfUXc0/wCN8UFvZys+onQwGFZ9LGNsaiM6RnbVyGa9lTzGEE8vb1f3PnmajLKxrn0Q36GxabSDvMSk/wCIav61augYzxG/b7MdtH79M0h+Ui1A8Bg0xRqCGCxooI3DYQDII5g4q0ejSLKXk2P1t24B70gRIB843rU4b/cvJz7n6tFLiH+2jGPh9C5UUUV05hhRRRQBRRRQBRRSUAUUUtAFFFN7ifGw5n5fj2UAlxOQdI5/P8/nxHUFvjc8z766jj5E4LDbNetAZh066FLZWdxdWdzPBoHWdSCj24y41aY3U6B6xOFOPCqn1N02zcRkK8vVjhjbH8QU491a/wBOLLruF3keMlreTH8QjYr8wKynhEuuCKT7SK3xUGs+5o08qXKs+CLtvUlhrL+bL76LuA26WMNwkIE80f6aUkvLI2cPqdiTgsuccvDaor0i3WbxE+xGPizEn5BamvRXcauHaO2GeaM+6ZnH+V1qudOV/wC0m/hTHlp/EGvb6WKOhc4PHNy2+iY3sI6cX3ReG5IaVWLKMIQ7qYznOpMHCvkD1sZ2xyo4cu1T1rHk1w1xWnCWYPDNW6aejK9cdFoYk1zX1+FHM/SJzjzEa5HnXhG9jj1LjjEv92eIsPjpFaHbRYFPFFbfDac1DmqNtvv/AIOfqtN6FHi6HRTRB+u4koP1Jbm4RiP3kLZGe44NVXotaJF9KSNdKLeTKi74CppQAZ3+r21rk67VlHANjdjtW+uAffJn7iK+brmTll9hbscfEXgzw6WzpFJaTM+6TBdBLaXV/UJC8taaww7faqyMQoJYgAcySAB2czXnc8OjmjaOVAyMNx2juIPYR2HsqFtuISxF7WWJriSMAqQY9U1s2VDkSMAzAjQwzzwe2qsUpwS6x+menh7/ACvuXJN9j+pYGeuKqdjOC5SzuTE6+1aXKthcfYBOtB/AWXwqUjuL3I1QWxHaVmkHvwYq+Z0Wnv8APR+vtkkhVTW3uSNjDFbRkDCRqWbc4VASWIGfZXJOB2Vc/R7ZmLhdsGGGdDKwPMNO7TsD5GQj3Vn3SxQbC5zy6l/jjb54rV+DMxtoS4AcxJqxsNWgZwB45rc4LDKnUe7a/PUyeJvDjFdg9ooorfMkKKK8JrjBwBv+NAe2aWmGuTuPwH40tAPaKKWgCiim0l4M4G5/DOR5/j4GgFnuexdye3sFdxxdpA1dpoigC8vz4ffXrQBRRSUBzJGGUg8iMHyOxrBuj7abZYz7UReI+cTsn3AVvdZ1L6J5BLM0V+EWWaSYKbcPo61tRXV1oyAc9gqGtBzjhEtKai8s79D83q36fZutfukgiP8A6TXPpJtdNzDL2Omk+aNn7n+VTvQroSbBp2NyZmuChb1FjVTGpUYUE8wR29lPulvBfpNsyj219eP+IdnvBI99R16TnR5euC3Y3Co3Km9no/BlH4Uc1ZrEVTuG3OnY7Y2OedWaxuuVcFeQ+HLLNy7g8sssS1602tbgEV7swHOunoVISpqUXoc9JNM8rtsLWXpH1PEryLsmK3UfjqAjl+DqPjWg8QvKzvps7ZjnhwZ4CSo7JEYYkjPmOXiKynWVe4cVtjHnv7YNC2pTWJJbfQmus2ptPZq8sUhyHi1aSO1XXSynvHI+aimPBuNx3EXWRNkfXU+3G3arjsP31IpKDVWcZQk09DWUYzWVqjx4rweG6ULMu67o6nTJGe9HG4+7wrz4LbTJGUncSMjELIOcke2lmHY25B8s9tPlGa9eVeRlLl5Xt9PDsPjkSlzLciuM2v0iS2sx/tUyh/7iL9LKfgoH+KteArPPRvY/SZ5eIMPUGbe07jGrfpZR363GB4Ie+tErsrCh8Ggk93qzm7ur8Sq2ttgoorxmuAuO093h31eKoTXGnbGT3eHf8qSK3AJbffv7O+ljt8HOc93h/wC9e1AJiloooAooooArkIM5paWgCiikoApaKKAKKKKAKKKKApfTDoezsZ7cevzdPt/vL+93jt8+dUseLFThsgjYg7EEdhB5Vr9Zj0Sgi4nPxJ5gdrn9C4OGEIQRoQeWCIs4Ixv41lXnDoV9VubVpxJRj8OuspbPqvuPrbjY76cvxkY502m9Huk/orsY7A4/qp/pXj/8CTn/AGiEDvy5+WKw/wDRZxemS7z2ctVP0Yz4nx4cgcmmXBeAS3sm2VjB9eQjYeA+03h8atPDfR5CrBppjKR9Ueonv3JPxFNvQ7xfXw9432MMzhQf2Up6+MjwxIR/hrUteGKn+8+K3E6VGPLbLL7ei/PzI74p6JrKXS0YktplGBNC+iRvGT6sme3Iz41AXHoguzIrLxlhoOxMC6sdzaZArjzWtPM6/aHxpPpA7x8a2JUact4r5GAq1RZxJ695mr9G+KR7dRa3A7HSV4CfNHUgHyNOLToHd3O15IlvAfaigYyTSDtV5yAEU9ugZIPMVofXL9ofGl69ftD41BGxt4y5lHX88iR3dZrlcji0tEijWONAiIAqKowqqBgADsFe1cdev2h8a5M694+NXCsJLIDtqwTtkb4PLf30kNvjc8+/88+ZrzhRAc6ge7Jz9/b40465ftD40B3RXHXL9ofGu6AKK5zRQHVJRS0AUUUlAFLRRQBRRSFsUAE1zHKCNqbuxc4GQvae8/n7xTiOMKMCgO6KKKAiulfFPo1hczD2o4nZfFwp0D3tpHvqoejDh4guLmHnogtfiqTRk+eUqa9Ir5tY4v21zCh/hWQTN/liNRvRGTHFZh9u1Q/yTOP+qKpVKn/JhDuf56MsRh/ZlLvRd7i4CLluXLvrzg4ij5wTsMnY8q7vP1b/AMJ+41H8I/VP5n/hq6Vz3bjCEHBOQCeRHIE/0qj+j+46l4gxws1kjH+OEjPvK3A/lqQ6QMY+G3Mw2McUh/8AxEj54+NVqKf9LwsLt66xv4LJbvHj+ZVPuFU69Tkq012t/Qnpw5oTfZg1O2v0c4UnOM8sfnnXpcXCouWO3KovhQxO/kf+IUcSnDzKpOFU7nx5n5bVcICTtrtZASp5c+yvSSQKMk4HjUNazqk50kFGOPDfl8DtXXGnzIqk4XA+ZwTQDtuMx95PupxHdKyawdhn5c68J36oAJFlcbnljHf315wXQeGTChcA8v4c91Ad/wCmY+8/A06gmDqGHI/jiobhkjhTpjD7774xtUzASVGRpPaO6gPSm0T4dl7BgjwyOVOaaxfrn8h91AOMUV1RQBRRSUAUtFFAFFFITQATTaZS5XHs99LMC2AOR7Rgjl8/KveOMAYAoAjjAGBXVFQ/GultrakLNMBIfZiUNJM38MSAufPGKZwCYoqmy9NLmT9RYaB2PcyCL39VGHb3ErTKfiXEH53sMXhFb6iP8Uztn+WqVS/t6e8/f6E8bepLZDzp7Nm5sI/35pT/ALuAxj5ziozgUuji0J/aRyRe/Cyj/lNXgbJzMs013LcOiMiaxCiosjIz6VijXc9WnPPKuvojNIrpJ1ckTq6NpDgHS6kFSRkEMw51iyvqc72NVftSx9fuaUbeUbeUHuzRLyIshAbT3nw7aZcPiC6lEytqB2Hf3+NViXpROskEVyImSaQRrLHqQByCVWWJicBsEZVjvjYZqV6V8SeCBSBEzvIscI3QdY2SCW3woCsTgE4G1dHCrCceeL0MmUJRfK1qNOm0KxcLniZxmbTH3bSyJGfkSfdVXMKRoJBIrGKWGQY7Ak6Fv8uadcUinubmD6TcKyoesEUcYSPWmdOWYs7AE55jcDau+LWSuURhs+UbGx0kd9YV3dwnVhKDyo/c0qFCUaclLdl8s7PTI7Bwc5GO4k533ri34eqs2p1ZiM7gHHiQapJE8MupeI3AVxvr6iUBgM/WjzuPGnFlxK/SN3MlvOXBOHR4H042GtCy8v3a0o8QoS648ik7aouhbZuHKyKQ6jHNgAAR7q9JI0mUKXBYDmOfjt3VWLTpght0W5hktuRDkCaDIJ5yJyH8SrVlseIhyuDG4YEo8ZDIQO4irsZxmsxeSBprRnC2TkFROCBsRzx4eFdxRpGjIZRls55DGRjlRBn9PjnqOPPFe3DVXqhjHL1u/Pbmvo8G0HD2VcrMADvkDb76dQ3Kqo1yqxPbkbivC1/ttPsdndnBzj5V68LhHUrsN+fjvQDxWBGQcim0f65/IfdXnwj9XjuYgfGvSP8AXP5D7qAdUUmaWgEpaSloAooooApm2pzj2QOfj5/L88upY2LY20/n55pyowKASOMAYFdUUUBQeOcflup5YYZmgt4WMckiYE00q+2qOf1SKTpLAaiwIBGMltw+wigBEUaoW3Zty7nvdzlnPiSae8Z6ETrPJNZtGyysZJIJSyASN7bxSqG06iMlWUjOSCM4qIk4bxAf/TnJ71ntiPizqflXPX1td1aj6x6Y/NzXtZ28YrLw+pISXPjXg0476Zp0e4k/+xIn95coP+Wj07h6B8Qb2pbSIeAnuD8zGKoLhVxLdeqLv6u2j/lnyZ5veCuE4gF1MxCLgesxCjt7TtUvb+jIn9dxGdvCJYrdfiFZ/wDNUtY9ALOFgy24aQcpJC08gPeHlLEe7FXaPB5ReZyX1+xWqcSp4xCPzK/wLhjXk0cmk/RonEmtgR18i50CMHmgJ1F+RIAGdzVj6TdFVuIQIwqSxOJYSwyutQRhv3SrMpI3Gc9lSn0aT9qfgPwo+jSftT8B+FbtKhCnDkWxk1K0qk+d7mci/CSBZV6mYbaJPVbx0MfVkXxUn3U/MoJBZdxuD3eVXG64WZFKyFXU81dVZT7mGKgZvRzCf1bSQf3MjRr/AOXun+Ws2rwtPWDL8OIaYnEYO6MMMAR416iQcs1xP6O7kfq+Jt5Swxyf5ozGaj5ehXFF9ma0k980JPu0SD51TlwyqttfMnV5Re+V5EnpUqFKgqOQ7qZxcHSJzJan6NKebIP0ch/8WL2XHjs3cRTA9H+LD/Z4z/Dcrj/NEKcW/RPishwz29uvaxdrhx5IERc+bUpWd1CWY6eaPKlW2ktXnyZd+jPFBcQaygSQMyTKNwJUOlsHtB2IPcRT97FCclBmorgvR9raERJKxwSzM2C7ux1M7HHMk/07KkPo0n7U/AfhXRrONTGfcdM+MqF2A2GD63PYdg5fOuYpCAFVRjsOGA5E8j4j50fRpP2p+A/Cj6PJ+1PwH4V6eHpZ7DGkLybbP1ufv2riJszP7vurhraQ/wBqfkK9rW0CDb3mgPWiusUtAIKWiigCkNFFAApaKKAKQ0tFAc10KKKAKKKKAQ0CiigFooooBDSUUUB0KKKKAKQ0UUACloooApDS0UBzXQoooAooooD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196" name="Picture 4" descr="stop sign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2438400" cy="344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What if There is a Precaution Cart Outside of the Room but NO Signage on the door?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581400"/>
            <a:ext cx="4038600" cy="1858963"/>
          </a:xfrm>
        </p:spPr>
        <p:txBody>
          <a:bodyPr/>
          <a:lstStyle/>
          <a:p>
            <a:r>
              <a:rPr lang="en-US" dirty="0" smtClean="0"/>
              <a:t>Contact the Nurse to inquire if the patient is  in Isolation.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4191000"/>
            <a:ext cx="4038600" cy="2163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so, ask that a sign be placed on the patients door.</a:t>
            </a:r>
          </a:p>
          <a:p>
            <a:r>
              <a:rPr lang="en-US" i="1" dirty="0" smtClean="0"/>
              <a:t>Play it Safe!  </a:t>
            </a:r>
            <a:r>
              <a:rPr lang="en-US" dirty="0" smtClean="0"/>
              <a:t>Follow Contact Precautions when in doubt.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762000" y="5181600"/>
            <a:ext cx="35052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one of our Core Values!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DCIM\101MSDCF\DSC010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722937" y="3725863"/>
            <a:ext cx="2984500" cy="2238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276600" cy="190500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0" dirty="0" smtClean="0"/>
              <a:t>What if my Ascom Phone is Ringing While I’m in an Isolation Room?</a:t>
            </a:r>
            <a:endParaRPr lang="en-US" sz="2800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038601" y="533400"/>
            <a:ext cx="2972710" cy="396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Do not use </a:t>
            </a:r>
            <a:r>
              <a:rPr lang="en-US" sz="2400" dirty="0" smtClean="0"/>
              <a:t>your phone inside of an Isolation Room.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You can check your messages or call the lab back when you have completed your Personal Protective Equipment steps outside of the patients room.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457200"/>
            <a:ext cx="3048000" cy="40386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6019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References</a:t>
            </a:r>
          </a:p>
          <a:p>
            <a:endParaRPr lang="en-US" sz="2800" i="1" dirty="0" smtClean="0">
              <a:solidFill>
                <a:srgbClr val="C00000"/>
              </a:solidFill>
            </a:endParaRPr>
          </a:p>
          <a:p>
            <a:r>
              <a:rPr lang="en-US" sz="2400" u="sng" dirty="0" smtClean="0"/>
              <a:t>Infection Control Signage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Airborne Respirator Precautions 87-8779-0 (1/09)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Airborne Contact Precautions 87-8454-0 (1/09)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Contact Enteric Precautions 87-1902-0 (1/09)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Contact Precautions 87-2275-0 (1/09)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Droplet Precautions  87-8966-0 (1/09)</a:t>
            </a:r>
          </a:p>
          <a:p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04800"/>
            <a:ext cx="3009700" cy="6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 smtClean="0"/>
              <a:t>Created by Good Samaritan Hospital Laboratory May,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Isolation Rooms-</a:t>
            </a:r>
            <a:br>
              <a:rPr lang="en-US" dirty="0" smtClean="0"/>
            </a:br>
            <a:r>
              <a:rPr lang="en-US" dirty="0" smtClean="0"/>
              <a:t>Watch for the Signs!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Infection Control signs are placed on the door to alert staff of the need for additional (PPE) Personal Protective Equipment. </a:t>
            </a:r>
          </a:p>
          <a:p>
            <a:endParaRPr lang="en-US" dirty="0" smtClean="0"/>
          </a:p>
          <a:p>
            <a:r>
              <a:rPr lang="en-US" dirty="0" smtClean="0"/>
              <a:t>Isolation Precaution Carts are stocked and placed outside of the room with the necessary PPE.</a:t>
            </a:r>
            <a:endParaRPr lang="en-US" dirty="0"/>
          </a:p>
        </p:txBody>
      </p:sp>
      <p:pic>
        <p:nvPicPr>
          <p:cNvPr id="8" name="Content Placeholder 6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15240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838025">
            <a:off x="778363" y="2119208"/>
            <a:ext cx="1815096" cy="240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31440">
            <a:off x="731759" y="3702107"/>
            <a:ext cx="1880403" cy="250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6"/>
          <p:cNvPicPr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26981">
            <a:off x="2661159" y="2031452"/>
            <a:ext cx="1595472" cy="21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6"/>
          <p:cNvPicPr>
            <a:picLocks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878427">
            <a:off x="2742297" y="3730125"/>
            <a:ext cx="16764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Contact Precautions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85000" lnSpcReduction="20000"/>
          </a:bodyPr>
          <a:lstStyle/>
          <a:p>
            <a:pPr>
              <a:buNone/>
            </a:pPr>
            <a:r>
              <a:rPr lang="en-US" u="sng" dirty="0" smtClean="0"/>
              <a:t>Common Conditions:</a:t>
            </a:r>
          </a:p>
          <a:p>
            <a:r>
              <a:rPr lang="en-US" dirty="0" smtClean="0"/>
              <a:t>Multidrug Resistant Organisms (MRSA,GNRs,VRE)</a:t>
            </a:r>
          </a:p>
          <a:p>
            <a:r>
              <a:rPr lang="en-US" dirty="0" smtClean="0"/>
              <a:t>Scabies</a:t>
            </a:r>
          </a:p>
          <a:p>
            <a:r>
              <a:rPr lang="en-US" dirty="0" smtClean="0"/>
              <a:t>Wounds or abscesses with uncontained drainage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PPE: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Wash or Gel Hands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Gown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Gloves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2654" y="1600200"/>
            <a:ext cx="348769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Contact Enteric Precautions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 anchor="ctr"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/>
              <a:t>Common Conditions:</a:t>
            </a:r>
          </a:p>
          <a:p>
            <a:r>
              <a:rPr lang="en-US" dirty="0" smtClean="0"/>
              <a:t>Acute diarrhea with unknown etiology</a:t>
            </a:r>
          </a:p>
          <a:p>
            <a:r>
              <a:rPr lang="en-US" dirty="0" smtClean="0"/>
              <a:t>Clostridium Difficile (C.diff)</a:t>
            </a:r>
          </a:p>
          <a:p>
            <a:r>
              <a:rPr lang="en-US" dirty="0" smtClean="0"/>
              <a:t>Norovirus</a:t>
            </a:r>
          </a:p>
          <a:p>
            <a:r>
              <a:rPr lang="en-US" dirty="0" smtClean="0"/>
              <a:t>Rotavirus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PPE: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Wash or Gel Hands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Gown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Gloves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1759" y="1600200"/>
            <a:ext cx="350948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Droplet Precautions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038600" cy="4525963"/>
          </a:xfrm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en-US" u="sng" dirty="0" smtClean="0"/>
              <a:t>Common Conditions:</a:t>
            </a:r>
          </a:p>
          <a:p>
            <a:pPr marL="514350" indent="-514350"/>
            <a:r>
              <a:rPr lang="en-US" dirty="0" smtClean="0"/>
              <a:t>Influenza</a:t>
            </a:r>
          </a:p>
          <a:p>
            <a:pPr marL="514350" indent="-514350"/>
            <a:r>
              <a:rPr lang="en-US" dirty="0" smtClean="0"/>
              <a:t>Meningitis</a:t>
            </a:r>
          </a:p>
          <a:p>
            <a:pPr marL="514350" indent="-514350"/>
            <a:r>
              <a:rPr lang="en-US" dirty="0" smtClean="0"/>
              <a:t>Pertussis</a:t>
            </a:r>
          </a:p>
          <a:p>
            <a:pPr marL="514350" indent="-514350"/>
            <a:r>
              <a:rPr lang="en-US" dirty="0" smtClean="0"/>
              <a:t>Respiratory viruses</a:t>
            </a:r>
          </a:p>
          <a:p>
            <a:pPr marL="514350" indent="-514350"/>
            <a:endParaRPr lang="en-US" dirty="0" smtClean="0"/>
          </a:p>
          <a:p>
            <a:pPr>
              <a:buNone/>
            </a:pPr>
            <a:r>
              <a:rPr lang="en-US" u="sng" dirty="0" smtClean="0"/>
              <a:t>PPE: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Wash or Gel Hands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Gown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Mask with Eye Protection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Gloves</a:t>
            </a:r>
          </a:p>
          <a:p>
            <a:pPr marL="514350" indent="-514350"/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2094" y="1600200"/>
            <a:ext cx="348881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Airborne Contact Precautions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Common Conditions:</a:t>
            </a:r>
          </a:p>
          <a:p>
            <a:r>
              <a:rPr lang="en-US" dirty="0" smtClean="0"/>
              <a:t>Chickenpox</a:t>
            </a:r>
          </a:p>
          <a:p>
            <a:r>
              <a:rPr lang="en-US" dirty="0" smtClean="0"/>
              <a:t>Disseminated zoster (shingles)</a:t>
            </a:r>
          </a:p>
          <a:p>
            <a:r>
              <a:rPr lang="en-US" dirty="0" smtClean="0"/>
              <a:t>Measles (</a:t>
            </a:r>
            <a:r>
              <a:rPr lang="en-US" dirty="0" err="1" smtClean="0"/>
              <a:t>Rubeola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PPE: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Wash or Gel Hands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Gown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Gloves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1553" y="1600200"/>
            <a:ext cx="346989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447800" y="4419600"/>
            <a:ext cx="16764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4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Five Steps in </a:t>
            </a:r>
            <a:br>
              <a:rPr lang="en-US" dirty="0" smtClean="0"/>
            </a:b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following order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empower us to protect our patients from </a:t>
            </a:r>
            <a:br>
              <a:rPr lang="en-US" dirty="0" smtClean="0"/>
            </a:br>
            <a:r>
              <a:rPr lang="en-US" dirty="0" smtClean="0"/>
              <a:t>Hospital Acquired Infections.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urell-m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990600"/>
            <a:ext cx="5118515" cy="471566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276600" cy="4267200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Entering the Room: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Wash or Gel Hands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Gown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Mask (if needed)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Eye Cover (if needed)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Gloves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 algn="ctr"/>
            <a:r>
              <a:rPr lang="en-US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Exiting the Room: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Gloves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Eye Cover (if used)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Mask (if used)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Gown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Must Wash with Soap and Water!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sz="1800" b="1" dirty="0" smtClean="0"/>
              <a:t>Gel In </a:t>
            </a:r>
          </a:p>
          <a:p>
            <a:r>
              <a:rPr lang="en-US" sz="1600" b="1" dirty="0" smtClean="0"/>
              <a:t>                        </a:t>
            </a:r>
            <a:r>
              <a:rPr lang="en-US" sz="1800" b="1" dirty="0" smtClean="0"/>
              <a:t>Soap and Water Out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410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 a Super Hero!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1143000" y="5410200"/>
            <a:ext cx="3048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1219200" y="5715000"/>
            <a:ext cx="3048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3009700" cy="6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Entering an Isolation Precaution Room</a:t>
            </a:r>
            <a:endParaRPr lang="en-US" dirty="0"/>
          </a:p>
        </p:txBody>
      </p:sp>
      <p:pic>
        <p:nvPicPr>
          <p:cNvPr id="5" name="Picture 2" descr="F:\DCIM\101MSDCF\DSC01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981200"/>
            <a:ext cx="2746530" cy="4387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PPE ON in this Order: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Wash or Gel Hands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Mask (if needed)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Eye Cover (if needed)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1863</TotalTime>
  <Words>1147</Words>
  <Application>Microsoft Office PowerPoint</Application>
  <PresentationFormat>On-screen Show (4:3)</PresentationFormat>
  <Paragraphs>204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Infection Control-Laboratory’s Role </vt:lpstr>
      <vt:lpstr>Standard/Universal Precautions</vt:lpstr>
      <vt:lpstr>Isolation Rooms- Watch for the Signs!</vt:lpstr>
      <vt:lpstr>Contact Precautions</vt:lpstr>
      <vt:lpstr>Contact Enteric Precautions</vt:lpstr>
      <vt:lpstr>Droplet Precautions</vt:lpstr>
      <vt:lpstr>Airborne Contact Precautions</vt:lpstr>
      <vt:lpstr> Five Steps in  the following order  empower us to protect our patients from  Hospital Acquired Infections. </vt:lpstr>
      <vt:lpstr>Entering an Isolation Precaution Room</vt:lpstr>
      <vt:lpstr>Sanitize Your Hands</vt:lpstr>
      <vt:lpstr>“Good To Go!” Gown</vt:lpstr>
      <vt:lpstr>“Two Thumbs Down” for these Gowns</vt:lpstr>
      <vt:lpstr>Masks and Eye Cover</vt:lpstr>
      <vt:lpstr> “Good Gloves” Gone Bad</vt:lpstr>
      <vt:lpstr>“Show your Love” for the Gloves</vt:lpstr>
      <vt:lpstr>Identifying Our Patient In an Isolation Precaution Room – Take TWO!</vt:lpstr>
      <vt:lpstr>The Tray Stays Outside</vt:lpstr>
      <vt:lpstr>Phlebotomy Materials</vt:lpstr>
      <vt:lpstr>Leaving an Isolation Room</vt:lpstr>
      <vt:lpstr>Leaving a Contact Precaution Room?</vt:lpstr>
      <vt:lpstr>Clean and Disinfect</vt:lpstr>
      <vt:lpstr>PowerPoint Presentation</vt:lpstr>
      <vt:lpstr>What if…?</vt:lpstr>
      <vt:lpstr>What if I Miss on the First Attempt?</vt:lpstr>
      <vt:lpstr>What if There is a Precaution Cart Outside of the Room but NO Signage on the door?</vt:lpstr>
      <vt:lpstr>What if my Ascom Phone is Ringing While I’m in an Isolation Room?</vt:lpstr>
      <vt:lpstr>PowerPoint Presentation</vt:lpstr>
    </vt:vector>
  </TitlesOfParts>
  <Company>MultiCare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bargmja</dc:creator>
  <cp:lastModifiedBy>clgood</cp:lastModifiedBy>
  <cp:revision>190</cp:revision>
  <dcterms:created xsi:type="dcterms:W3CDTF">2013-04-02T15:48:45Z</dcterms:created>
  <dcterms:modified xsi:type="dcterms:W3CDTF">2015-04-06T20:57:00Z</dcterms:modified>
</cp:coreProperties>
</file>