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9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1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D47A-884A-4861-BB02-674185DBA55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A034-3278-4576-9CF5-C99F466C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0" cy="78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1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1"/>
            <a:ext cx="7472362" cy="13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503142" cy="18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1676400"/>
            <a:ext cx="3657600" cy="487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Performing the Liquid Quality Control </a:t>
            </a:r>
          </a:p>
          <a:p>
            <a:pPr algn="ctr"/>
            <a:r>
              <a:rPr lang="en-US" sz="1400" dirty="0"/>
              <a:t>(once a week – Mondays)</a:t>
            </a:r>
          </a:p>
          <a:p>
            <a:pPr algn="ctr"/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Obtain a room temp cuvette. Insert it into the instrument.</a:t>
            </a:r>
          </a:p>
          <a:p>
            <a:pPr marL="342900" indent="-342900">
              <a:buAutoNum type="arabicPeriod"/>
            </a:pPr>
            <a:r>
              <a:rPr lang="en-US" sz="1400" dirty="0"/>
              <a:t>Using the keypad, enter your Operator ID when prompted or press Print/Scan to scan ID.</a:t>
            </a:r>
          </a:p>
          <a:p>
            <a:pPr marL="342900" indent="-342900">
              <a:buAutoNum type="arabicPeriod"/>
            </a:pPr>
            <a:r>
              <a:rPr lang="en-US" sz="1400" dirty="0"/>
              <a:t>Press and hold ENTER until STORED message is displayed.</a:t>
            </a:r>
          </a:p>
          <a:p>
            <a:pPr marL="342900" indent="-342900">
              <a:buAutoNum type="arabicPeriod"/>
            </a:pPr>
            <a:r>
              <a:rPr lang="en-US" sz="1400" dirty="0"/>
              <a:t>Depress and hold QC button. Select QC NORMAL (or QC ABNORMAL). Press Print/Scan to scan barcode information from the QC package insert.</a:t>
            </a:r>
          </a:p>
          <a:p>
            <a:pPr marL="342900" indent="-342900">
              <a:buAutoNum type="arabicPeriod"/>
            </a:pPr>
            <a:r>
              <a:rPr lang="en-US" sz="1400" dirty="0"/>
              <a:t>Add sample and press START.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9" y="3250182"/>
            <a:ext cx="3427103" cy="147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r="4886" b="5968"/>
          <a:stretch/>
        </p:blipFill>
        <p:spPr bwMode="auto">
          <a:xfrm>
            <a:off x="230659" y="4953000"/>
            <a:ext cx="3503141" cy="14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562600" cy="61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609600"/>
            <a:ext cx="2209800" cy="533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Performing </a:t>
            </a:r>
          </a:p>
          <a:p>
            <a:pPr algn="ctr"/>
            <a:r>
              <a:rPr lang="en-US" b="1" dirty="0"/>
              <a:t>Liquid</a:t>
            </a:r>
          </a:p>
          <a:p>
            <a:pPr algn="ctr"/>
            <a:r>
              <a:rPr lang="en-US" b="1" dirty="0"/>
              <a:t>Quality Controls: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(Obtain QC vials from Lab Point-of-Care fridge, allow to vials to get to room temp for at least 60 minutes)</a:t>
            </a:r>
          </a:p>
        </p:txBody>
      </p:sp>
    </p:spTree>
    <p:extLst>
      <p:ext uri="{BB962C8B-B14F-4D97-AF65-F5344CB8AC3E}">
        <p14:creationId xmlns:p14="http://schemas.microsoft.com/office/powerpoint/2010/main" val="270325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429458"/>
            <a:ext cx="6781800" cy="637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Specimen Collection and Preparation: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1295400"/>
            <a:ext cx="8077200" cy="529375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en-US" sz="1300" dirty="0"/>
              <a:t>The ACT may be performed with fresh whole blood (venous or arterial) collected in a non-heparinized plastic syringe.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Fresh whole blood must be free of tissue thromboplastin, IV fluids or alcohol and tested within 30 seconds of collection.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If collecting from an indwelling catheter, withdraw and discard at least 10 milliliters of blood prior to collecting the sample for the ACT test.</a:t>
            </a:r>
          </a:p>
          <a:p>
            <a:r>
              <a:rPr lang="en-US" sz="1300" b="1" dirty="0"/>
              <a:t>Note: Improperly collected samples from indwelling catheters will cause erroneous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Specimens contaminated with saline will dilute the sample causing erroneously extended ACT test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Specimens contaminated with heparin will also erroneously extend ACT test results. Note: </a:t>
            </a:r>
            <a:r>
              <a:rPr lang="en-US" sz="1300" b="1" dirty="0"/>
              <a:t>DO NOT </a:t>
            </a:r>
            <a:r>
              <a:rPr lang="en-US" sz="1300" dirty="0"/>
              <a:t>obtain blood from heparinized access line, lock or indwelling heparin lock.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Specimens contaminated with alcohol will cause denaturation of blood proteins and give erroneous ACT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Hemolyzed specimens enhance the possibility of decreasing the patient’s hematocrit to such a low level as to become undetectable by the instrument giving error codes of “sample too small” or “sample not seen”.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Hemolysis can also lead to significant platelet activation and the release of PF4, a natural heparin inhibitor that would contribute to erroneous ACT results.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If obtaining sample by venipuncture, use a 23-gauge or larger needle to collect the sample.</a:t>
            </a:r>
          </a:p>
          <a:p>
            <a:pPr marL="228600" indent="-228600">
              <a:buFont typeface="+mj-lt"/>
              <a:buAutoNum type="alphaLcPeriod"/>
            </a:pPr>
            <a:endParaRPr lang="en-US" sz="1300" dirty="0"/>
          </a:p>
          <a:p>
            <a:pPr marL="228600" indent="-228600">
              <a:buFont typeface="+mj-lt"/>
              <a:buAutoNum type="alphaLcPeriod"/>
            </a:pPr>
            <a:r>
              <a:rPr lang="en-US" sz="1300" dirty="0"/>
              <a:t>Minimum volume of specimen required is 0.2 milliliters of blood.</a:t>
            </a:r>
          </a:p>
        </p:txBody>
      </p:sp>
    </p:spTree>
    <p:extLst>
      <p:ext uri="{BB962C8B-B14F-4D97-AF65-F5344CB8AC3E}">
        <p14:creationId xmlns:p14="http://schemas.microsoft.com/office/powerpoint/2010/main" val="152896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1371600" cy="32026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Performing </a:t>
            </a:r>
          </a:p>
          <a:p>
            <a:pPr algn="ctr"/>
            <a:r>
              <a:rPr lang="en-US" b="1" dirty="0"/>
              <a:t>A Patient Test</a:t>
            </a:r>
          </a:p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719250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C55607-ADFD-4569-96B2-B6FAE25A7066}"/>
              </a:ext>
            </a:extLst>
          </p:cNvPr>
          <p:cNvSpPr/>
          <p:nvPr/>
        </p:nvSpPr>
        <p:spPr>
          <a:xfrm>
            <a:off x="2362200" y="5638800"/>
            <a:ext cx="457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should be collected when the 5-minute countdown begins.</a:t>
            </a:r>
          </a:p>
        </p:txBody>
      </p:sp>
    </p:spTree>
    <p:extLst>
      <p:ext uri="{BB962C8B-B14F-4D97-AF65-F5344CB8AC3E}">
        <p14:creationId xmlns:p14="http://schemas.microsoft.com/office/powerpoint/2010/main" val="286546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49383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7348"/>
            <a:ext cx="6457950" cy="33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0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781800" cy="7619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Limitations: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162800" cy="5562600"/>
          </a:xfrm>
          <a:solidFill>
            <a:schemeClr val="bg2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</a:rPr>
              <a:t>ACT-LR values above 400 seconds are above the reportable range of the instrument and will be reported as &gt;400 seconds.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</a:rPr>
              <a:t>Aprotinin, a protease inhibitor, will artificially prolong the ACT-LR test results. The ACT-LR is not intended for use with patients receiving Aprotinin.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</a:rPr>
              <a:t>Samples with a hematocrit less than 20% or greater than 55% are not recommended due to an optical density outside the level of detection of the instrument.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The HEMOCHRON Signature Elite ACT-LR is affected by poor technique,</a:t>
            </a:r>
            <a:r>
              <a:rPr lang="en-US" sz="2300" b="0" i="0" u="none" strike="noStrike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 </a:t>
            </a:r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including blood collection and the transfer of blood to the sample well. The</a:t>
            </a:r>
            <a:r>
              <a:rPr lang="en-US" sz="2300" b="0" i="0" u="none" strike="noStrike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 </a:t>
            </a:r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quality of the blood specimen may be affected by: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1. Foaming or hemolysis of the sample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2. Clotted or partially clotted blood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3. Unsuspected anticoagulation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4. Lupus anticoagulant</a:t>
            </a:r>
          </a:p>
          <a:p>
            <a:pPr marL="914400" algn="l"/>
            <a:r>
              <a:rPr lang="en-US" sz="23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5. Using less than 10ml as a waste when drawing the blood.</a:t>
            </a:r>
          </a:p>
          <a:p>
            <a:pPr marL="914400" algn="l"/>
            <a:endParaRPr lang="en-US" sz="2300" b="0" i="0" u="none" strike="noStrike" baseline="0" dirty="0">
              <a:solidFill>
                <a:schemeClr val="bg2">
                  <a:lumMod val="25000"/>
                </a:schemeClr>
              </a:solidFill>
              <a:latin typeface="Arial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Any results exhibiting inconsistency with the patient’s clinical status should be repeated or supplemented with additional test data.</a:t>
            </a:r>
          </a:p>
          <a:p>
            <a:pPr algn="l"/>
            <a:endParaRPr lang="en-US" sz="2300" dirty="0">
              <a:solidFill>
                <a:schemeClr val="bg2">
                  <a:lumMod val="25000"/>
                </a:schemeClr>
              </a:solidFill>
              <a:latin typeface="Arial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rialMT"/>
              </a:rPr>
              <a:t>If instrument is dropped or damaged, remove from service and contact Point-of-Care.</a:t>
            </a:r>
            <a:endParaRPr lang="en-US" sz="23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751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75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8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914400"/>
            <a:ext cx="8017247" cy="500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4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0"/>
          <a:stretch/>
        </p:blipFill>
        <p:spPr bwMode="auto">
          <a:xfrm>
            <a:off x="685800" y="152400"/>
            <a:ext cx="773714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9400" y="5181600"/>
            <a:ext cx="5867400" cy="1447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Once cuvettes are brought to room temperature, their expiration date changes to 12 weeks.</a:t>
            </a:r>
          </a:p>
          <a:p>
            <a:r>
              <a:rPr lang="en-US" sz="1400" dirty="0"/>
              <a:t>Example: If cuvettes were removed from fridge on 03/01/2021, they would room temp expire on 06/01/2021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 Look for the room temp expiration date sticker on each cuvette pouch prior to use. Do not use any room temp expired cuvettes.</a:t>
            </a:r>
            <a:endParaRPr lang="en-US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9161">
            <a:off x="1019571" y="5430044"/>
            <a:ext cx="142954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6248400"/>
            <a:ext cx="685800" cy="152400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7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605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9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410200" cy="39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4" y="4531580"/>
            <a:ext cx="422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12" y="4419600"/>
            <a:ext cx="4114800" cy="23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7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DAB5-2571-4776-B34A-EE83AB6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Self-Check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70A6-CAE6-426E-9512-CEAADC8E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ighlight>
                  <a:srgbClr val="FF9900"/>
                </a:highlight>
              </a:rPr>
              <a:t>System self-check is another form of quality control. It takes place in the “background,” it ensures that each cassette has:</a:t>
            </a:r>
          </a:p>
          <a:p>
            <a:pPr marL="0" indent="0">
              <a:buNone/>
            </a:pPr>
            <a:r>
              <a:rPr lang="en-US" dirty="0"/>
              <a:t>1. Adequate battery power</a:t>
            </a:r>
          </a:p>
          <a:p>
            <a:pPr marL="0" indent="0">
              <a:buNone/>
            </a:pPr>
            <a:r>
              <a:rPr lang="en-US" dirty="0"/>
              <a:t>2. Properly functioning LED lights</a:t>
            </a:r>
          </a:p>
          <a:p>
            <a:pPr marL="0" indent="0">
              <a:buNone/>
            </a:pPr>
            <a:r>
              <a:rPr lang="en-US" dirty="0"/>
              <a:t>3. Confirms the internal temperature.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6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5" y="-3699"/>
            <a:ext cx="8534400" cy="616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553200" y="3415498"/>
            <a:ext cx="2295525" cy="32139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Liquid QC vials are made of plastic dropper vials, with small internal glass ampoule.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The material consists of dried bovine red blood cells, buffered sheep and horse plasma.</a:t>
            </a:r>
          </a:p>
        </p:txBody>
      </p:sp>
      <p:pic>
        <p:nvPicPr>
          <p:cNvPr id="9219" name="Picture 3" descr="C:\Users\lybargc\AppData\Local\Microsoft\Windows\Temporary Internet Files\Content.IE5\9RU1N373\Hambledon_Hill_Shee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998">
            <a:off x="8133460" y="5832851"/>
            <a:ext cx="857806" cy="8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ybargc\AppData\Local\Microsoft\Windows\Temporary Internet Files\Content.IE5\V9NMULUF\mr-ed-1438768592qYx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758">
            <a:off x="6174750" y="5389806"/>
            <a:ext cx="915111" cy="13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lybargc\AppData\Local\Microsoft\Windows\Temporary Internet Files\Content.IE5\V9NMULUF\brown-cow-mammal-animal-63246-larg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11" y="6238793"/>
            <a:ext cx="793077" cy="5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0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2976</TotalTime>
  <Words>688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ArialMT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Self-Check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Limitations:</vt:lpstr>
    </vt:vector>
  </TitlesOfParts>
  <Company>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Caline Lybarger</dc:creator>
  <cp:lastModifiedBy>Caline Lybarger</cp:lastModifiedBy>
  <cp:revision>31</cp:revision>
  <dcterms:created xsi:type="dcterms:W3CDTF">2021-05-17T22:34:24Z</dcterms:created>
  <dcterms:modified xsi:type="dcterms:W3CDTF">2022-02-21T21:17:25Z</dcterms:modified>
</cp:coreProperties>
</file>