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1" r:id="rId9"/>
    <p:sldId id="264" r:id="rId10"/>
    <p:sldId id="265" r:id="rId11"/>
    <p:sldId id="266" r:id="rId12"/>
    <p:sldId id="270" r:id="rId13"/>
    <p:sldId id="267" r:id="rId14"/>
    <p:sldId id="268" r:id="rId15"/>
    <p:sldId id="272" r:id="rId16"/>
    <p:sldId id="273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8F0BF79-92AF-4038-8B37-558BB0E2638D}">
          <p14:sldIdLst>
            <p14:sldId id="256"/>
            <p14:sldId id="257"/>
            <p14:sldId id="258"/>
            <p14:sldId id="259"/>
            <p14:sldId id="260"/>
            <p14:sldId id="262"/>
            <p14:sldId id="263"/>
            <p14:sldId id="271"/>
            <p14:sldId id="264"/>
            <p14:sldId id="265"/>
            <p14:sldId id="266"/>
            <p14:sldId id="270"/>
            <p14:sldId id="267"/>
            <p14:sldId id="268"/>
            <p14:sldId id="272"/>
          </p14:sldIdLst>
        </p14:section>
        <p14:section name="Untitled Section" id="{4BE2C110-202B-418E-B6F2-140D7D3FE5A4}">
          <p14:sldIdLst>
            <p14:sldId id="273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639E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942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D47A-884A-4861-BB02-674185DBA55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A034-3278-4576-9CF5-C99F466C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44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D47A-884A-4861-BB02-674185DBA55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A034-3278-4576-9CF5-C99F466C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7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D47A-884A-4861-BB02-674185DBA55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A034-3278-4576-9CF5-C99F466C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9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D47A-884A-4861-BB02-674185DBA55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A034-3278-4576-9CF5-C99F466C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8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D47A-884A-4861-BB02-674185DBA55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A034-3278-4576-9CF5-C99F466C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3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D47A-884A-4861-BB02-674185DBA55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A034-3278-4576-9CF5-C99F466C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07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D47A-884A-4861-BB02-674185DBA55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A034-3278-4576-9CF5-C99F466C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99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D47A-884A-4861-BB02-674185DBA55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A034-3278-4576-9CF5-C99F466C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58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D47A-884A-4861-BB02-674185DBA55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A034-3278-4576-9CF5-C99F466C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19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D47A-884A-4861-BB02-674185DBA55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A034-3278-4576-9CF5-C99F466C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D47A-884A-4861-BB02-674185DBA55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A034-3278-4576-9CF5-C99F466C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2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3D47A-884A-4861-BB02-674185DBA55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5A034-3278-4576-9CF5-C99F466C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2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00" cy="783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618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1"/>
            <a:ext cx="7472362" cy="131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3503142" cy="187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00600" y="1676400"/>
            <a:ext cx="3657600" cy="4876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Performing the Liquid Quality Control </a:t>
            </a:r>
          </a:p>
          <a:p>
            <a:pPr algn="ctr"/>
            <a:r>
              <a:rPr lang="en-US" sz="1400" dirty="0"/>
              <a:t>(once a week – Mondays)</a:t>
            </a:r>
          </a:p>
          <a:p>
            <a:pPr algn="ctr"/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/>
              <a:t>Obtain a room temp cuvette. Insert it into the instrument.</a:t>
            </a:r>
          </a:p>
          <a:p>
            <a:pPr marL="342900" indent="-342900">
              <a:buAutoNum type="arabicPeriod"/>
            </a:pPr>
            <a:r>
              <a:rPr lang="en-US" sz="1400" dirty="0"/>
              <a:t>Using the keypad, enter your Operator ID when prompted or press Print/Scan to scan ID.</a:t>
            </a:r>
          </a:p>
          <a:p>
            <a:pPr marL="342900" indent="-342900">
              <a:buAutoNum type="arabicPeriod"/>
            </a:pPr>
            <a:r>
              <a:rPr lang="en-US" sz="1400" dirty="0"/>
              <a:t>Press and hold ENTER until STORED message is displayed.</a:t>
            </a:r>
          </a:p>
          <a:p>
            <a:pPr marL="342900" indent="-342900">
              <a:buAutoNum type="arabicPeriod"/>
            </a:pPr>
            <a:r>
              <a:rPr lang="en-US" sz="1400" dirty="0"/>
              <a:t>Depress and hold QC button. Select QC NORMAL (or QC ABNORMAL). Press Print/Scan to scan barcode information from the QC package insert.</a:t>
            </a:r>
          </a:p>
          <a:p>
            <a:pPr marL="342900" indent="-342900">
              <a:buAutoNum type="arabicPeriod"/>
            </a:pPr>
            <a:r>
              <a:rPr lang="en-US" sz="1400" dirty="0"/>
              <a:t>Add sample and press START.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19" y="3250182"/>
            <a:ext cx="3427103" cy="147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1" r="4886" b="5968"/>
          <a:stretch/>
        </p:blipFill>
        <p:spPr bwMode="auto">
          <a:xfrm>
            <a:off x="230659" y="4953000"/>
            <a:ext cx="3503141" cy="149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03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"/>
            <a:ext cx="5562600" cy="619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609600"/>
            <a:ext cx="2209800" cy="5334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Performing </a:t>
            </a:r>
          </a:p>
          <a:p>
            <a:pPr algn="ctr"/>
            <a:r>
              <a:rPr lang="en-US" b="1" dirty="0"/>
              <a:t>Liquid</a:t>
            </a:r>
          </a:p>
          <a:p>
            <a:pPr algn="ctr"/>
            <a:r>
              <a:rPr lang="en-US" b="1" dirty="0"/>
              <a:t>Quality Controls: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(Obtain QC vials from Lab Point-of-Care fridge, allow to vials to get to room temp for at least 60 minutes)</a:t>
            </a:r>
          </a:p>
        </p:txBody>
      </p:sp>
    </p:spTree>
    <p:extLst>
      <p:ext uri="{BB962C8B-B14F-4D97-AF65-F5344CB8AC3E}">
        <p14:creationId xmlns:p14="http://schemas.microsoft.com/office/powerpoint/2010/main" val="2703258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9200" y="429458"/>
            <a:ext cx="6781800" cy="6373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Specimen Collection and Preparation:</a:t>
            </a:r>
          </a:p>
        </p:txBody>
      </p:sp>
      <p:sp>
        <p:nvSpPr>
          <p:cNvPr id="3" name="Rectangle 2"/>
          <p:cNvSpPr/>
          <p:nvPr/>
        </p:nvSpPr>
        <p:spPr>
          <a:xfrm>
            <a:off x="571500" y="1295400"/>
            <a:ext cx="8077200" cy="5293757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buFont typeface="+mj-lt"/>
              <a:buAutoNum type="alphaLcPeriod"/>
            </a:pPr>
            <a:r>
              <a:rPr lang="en-US" sz="1300" dirty="0"/>
              <a:t>The ACT may be performed with fresh whole blood (venous or arterial) collected in a non-heparinized plastic syringe.</a:t>
            </a:r>
          </a:p>
          <a:p>
            <a:pPr marL="228600" indent="-228600">
              <a:buFont typeface="+mj-lt"/>
              <a:buAutoNum type="alphaLcPeriod"/>
            </a:pPr>
            <a:endParaRPr lang="en-US" sz="1300" dirty="0"/>
          </a:p>
          <a:p>
            <a:pPr marL="228600" indent="-228600">
              <a:buFont typeface="+mj-lt"/>
              <a:buAutoNum type="alphaLcPeriod"/>
            </a:pPr>
            <a:r>
              <a:rPr lang="en-US" sz="1300" dirty="0"/>
              <a:t>Fresh whole blood must be free of tissue thromboplastin, IV fluids or alcohol and tested within 30 seconds of collection.</a:t>
            </a:r>
          </a:p>
          <a:p>
            <a:pPr marL="228600" indent="-228600">
              <a:buFont typeface="+mj-lt"/>
              <a:buAutoNum type="alphaLcPeriod"/>
            </a:pPr>
            <a:endParaRPr lang="en-US" sz="1300" dirty="0"/>
          </a:p>
          <a:p>
            <a:pPr marL="228600" indent="-228600">
              <a:buFont typeface="+mj-lt"/>
              <a:buAutoNum type="alphaLcPeriod"/>
            </a:pPr>
            <a:r>
              <a:rPr lang="en-US" sz="1300" dirty="0"/>
              <a:t>If collecting from an indwelling catheter, withdraw and discard at least 10 milliliters of blood prior to collecting the sample for the ACT test.</a:t>
            </a:r>
          </a:p>
          <a:p>
            <a:r>
              <a:rPr lang="en-US" sz="1300" b="1" dirty="0"/>
              <a:t>Note: Improperly collected samples from indwelling catheters will cause erroneous results.</a:t>
            </a:r>
          </a:p>
          <a:p>
            <a:pPr marL="228600" indent="-228600">
              <a:buFont typeface="+mj-lt"/>
              <a:buAutoNum type="alphaLcPeriod"/>
            </a:pPr>
            <a:endParaRPr lang="en-US" sz="1300" dirty="0"/>
          </a:p>
          <a:p>
            <a:pPr marL="228600" indent="-228600">
              <a:buFont typeface="+mj-lt"/>
              <a:buAutoNum type="alphaLcPeriod"/>
            </a:pPr>
            <a:r>
              <a:rPr lang="en-US" sz="1300" dirty="0"/>
              <a:t>Specimens contaminated with saline will dilute the sample causing erroneously extended ACT test results.</a:t>
            </a:r>
          </a:p>
          <a:p>
            <a:pPr marL="228600" indent="-228600">
              <a:buFont typeface="+mj-lt"/>
              <a:buAutoNum type="alphaLcPeriod"/>
            </a:pPr>
            <a:endParaRPr lang="en-US" sz="1300" dirty="0"/>
          </a:p>
          <a:p>
            <a:pPr marL="228600" indent="-228600">
              <a:buFont typeface="+mj-lt"/>
              <a:buAutoNum type="alphaLcPeriod"/>
            </a:pPr>
            <a:r>
              <a:rPr lang="en-US" sz="1300" dirty="0"/>
              <a:t>Specimens contaminated with heparin will also erroneously extend ACT test results. Note: </a:t>
            </a:r>
            <a:r>
              <a:rPr lang="en-US" sz="1300" b="1" dirty="0"/>
              <a:t>DO NOT </a:t>
            </a:r>
            <a:r>
              <a:rPr lang="en-US" sz="1300" dirty="0"/>
              <a:t>obtain blood from heparinized access line, lock or indwelling heparin lock.</a:t>
            </a:r>
          </a:p>
          <a:p>
            <a:pPr marL="228600" indent="-228600">
              <a:buFont typeface="+mj-lt"/>
              <a:buAutoNum type="alphaLcPeriod"/>
            </a:pPr>
            <a:endParaRPr lang="en-US" sz="1300" dirty="0"/>
          </a:p>
          <a:p>
            <a:pPr marL="228600" indent="-228600">
              <a:buFont typeface="+mj-lt"/>
              <a:buAutoNum type="alphaLcPeriod"/>
            </a:pPr>
            <a:r>
              <a:rPr lang="en-US" sz="1300" dirty="0"/>
              <a:t>Specimens contaminated with alcohol will cause denaturation of blood proteins and give erroneous ACT results.</a:t>
            </a:r>
          </a:p>
          <a:p>
            <a:pPr marL="228600" indent="-228600">
              <a:buFont typeface="+mj-lt"/>
              <a:buAutoNum type="alphaLcPeriod"/>
            </a:pPr>
            <a:endParaRPr lang="en-US" sz="1300" dirty="0"/>
          </a:p>
          <a:p>
            <a:pPr marL="228600" indent="-228600">
              <a:buFont typeface="+mj-lt"/>
              <a:buAutoNum type="alphaLcPeriod"/>
            </a:pPr>
            <a:r>
              <a:rPr lang="en-US" sz="1300" dirty="0"/>
              <a:t>Hemolyzed specimens enhance the possibility of decreasing the patient’s hematocrit to such a low level as to become undetectable by the instrument giving error codes of “sample too small” or “sample not seen”.</a:t>
            </a:r>
          </a:p>
          <a:p>
            <a:pPr marL="228600" indent="-228600">
              <a:buFont typeface="+mj-lt"/>
              <a:buAutoNum type="alphaLcPeriod"/>
            </a:pPr>
            <a:endParaRPr lang="en-US" sz="1300" dirty="0"/>
          </a:p>
          <a:p>
            <a:pPr marL="228600" indent="-228600">
              <a:buFont typeface="+mj-lt"/>
              <a:buAutoNum type="alphaLcPeriod"/>
            </a:pPr>
            <a:r>
              <a:rPr lang="en-US" sz="1300" dirty="0"/>
              <a:t>Hemolysis can also lead to significant platelet activation and the release of PF4, a natural heparin inhibitor that would contribute to erroneous ACT results.</a:t>
            </a:r>
          </a:p>
          <a:p>
            <a:pPr marL="228600" indent="-228600">
              <a:buFont typeface="+mj-lt"/>
              <a:buAutoNum type="alphaLcPeriod"/>
            </a:pPr>
            <a:endParaRPr lang="en-US" sz="1300" dirty="0"/>
          </a:p>
          <a:p>
            <a:pPr marL="228600" indent="-228600">
              <a:buFont typeface="+mj-lt"/>
              <a:buAutoNum type="alphaLcPeriod"/>
            </a:pPr>
            <a:r>
              <a:rPr lang="en-US" sz="1300" dirty="0"/>
              <a:t>If obtaining sample by venipuncture, use a 23-gauge or larger needle to collect the sample.</a:t>
            </a:r>
          </a:p>
          <a:p>
            <a:pPr marL="228600" indent="-228600">
              <a:buFont typeface="+mj-lt"/>
              <a:buAutoNum type="alphaLcPeriod"/>
            </a:pPr>
            <a:endParaRPr lang="en-US" sz="1300" dirty="0"/>
          </a:p>
          <a:p>
            <a:pPr marL="228600" indent="-228600">
              <a:buFont typeface="+mj-lt"/>
              <a:buAutoNum type="alphaLcPeriod"/>
            </a:pPr>
            <a:r>
              <a:rPr lang="en-US" sz="1300" dirty="0"/>
              <a:t>Minimum volume of specimen required is 0.2 milliliters of blood.</a:t>
            </a:r>
          </a:p>
        </p:txBody>
      </p:sp>
    </p:spTree>
    <p:extLst>
      <p:ext uri="{BB962C8B-B14F-4D97-AF65-F5344CB8AC3E}">
        <p14:creationId xmlns:p14="http://schemas.microsoft.com/office/powerpoint/2010/main" val="1528963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371600"/>
            <a:ext cx="1371600" cy="320261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Performing </a:t>
            </a:r>
          </a:p>
          <a:p>
            <a:pPr algn="ctr"/>
            <a:r>
              <a:rPr lang="en-US" b="1" dirty="0"/>
              <a:t>A Patient Test</a:t>
            </a:r>
          </a:p>
          <a:p>
            <a:pPr algn="ctr"/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719250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C55607-ADFD-4569-96B2-B6FAE25A7066}"/>
              </a:ext>
            </a:extLst>
          </p:cNvPr>
          <p:cNvSpPr/>
          <p:nvPr/>
        </p:nvSpPr>
        <p:spPr>
          <a:xfrm>
            <a:off x="2362200" y="5638800"/>
            <a:ext cx="4572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should be collected when the 5-minute countdown begins.</a:t>
            </a:r>
          </a:p>
        </p:txBody>
      </p:sp>
    </p:spTree>
    <p:extLst>
      <p:ext uri="{BB962C8B-B14F-4D97-AF65-F5344CB8AC3E}">
        <p14:creationId xmlns:p14="http://schemas.microsoft.com/office/powerpoint/2010/main" val="2865467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1493837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67348"/>
            <a:ext cx="6457950" cy="339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707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CB4B42-940A-4D34-87C2-CD4D626FA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Data Upload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D46E15-975E-4627-9FCF-6E53710EA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  <a:highlight>
                  <a:srgbClr val="C0C0C0"/>
                </a:highlight>
              </a:rPr>
              <a:t>The Hemochron Signature Elites are interfaced with EPIC: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There are 2 ways of sending ACT results to the patient’s chart in EPIC after connecting the device to the blue network cable:</a:t>
            </a:r>
          </a:p>
          <a:p>
            <a:pPr marL="457200" indent="-457200">
              <a:buAutoNum type="alphaLcPeriod"/>
            </a:pPr>
            <a:r>
              <a:rPr lang="en-US" sz="2000" u="sng" dirty="0">
                <a:sym typeface="Wingdings" panose="05000000000000000000" pitchFamily="2" charset="2"/>
              </a:rPr>
              <a:t>If the device if off</a:t>
            </a:r>
            <a:r>
              <a:rPr lang="en-US" sz="2000" dirty="0">
                <a:sym typeface="Wingdings" panose="05000000000000000000" pitchFamily="2" charset="2"/>
              </a:rPr>
              <a:t>, simply turn it on and watch the device connect with the network and eventually send the results through.</a:t>
            </a:r>
          </a:p>
          <a:p>
            <a:pPr marL="457200" indent="-457200">
              <a:buAutoNum type="alphaLcPeriod"/>
            </a:pPr>
            <a:r>
              <a:rPr lang="en-US" sz="2000" u="sng" dirty="0">
                <a:sym typeface="Wingdings" panose="05000000000000000000" pitchFamily="2" charset="2"/>
              </a:rPr>
              <a:t>If the device is on</a:t>
            </a:r>
            <a:r>
              <a:rPr lang="en-US" sz="2000" dirty="0">
                <a:sym typeface="Wingdings" panose="05000000000000000000" pitchFamily="2" charset="2"/>
              </a:rPr>
              <a:t>, simply press the DATABASE key the select #6 POCT&gt;&gt;NET and watch the device connect with the network and eventually send the results through.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86077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63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1946" y="148929"/>
            <a:ext cx="4920107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6D9D7-B5C2-467E-81F8-E6C26E97D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236" y="838200"/>
            <a:ext cx="3152527" cy="1524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Following is</a:t>
            </a: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Prohibited:</a:t>
            </a: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1870589" y="6170"/>
            <a:ext cx="5112196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50746" y="5310973"/>
            <a:ext cx="529461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7FDA7F-252B-421C-9A61-3E4491FC45FC}"/>
              </a:ext>
            </a:extLst>
          </p:cNvPr>
          <p:cNvSpPr/>
          <p:nvPr/>
        </p:nvSpPr>
        <p:spPr>
          <a:xfrm>
            <a:off x="2757876" y="2209800"/>
            <a:ext cx="3657600" cy="28194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Use someone else’s ID to log into the device.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Share your ID with someone else so they can log into the device.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This is MultiCare policy and can become an HR issue if violated.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Also, every result must be traced to the person who performed the test.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757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52400"/>
            <a:ext cx="6781800" cy="76199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Limitations: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066800"/>
            <a:ext cx="7162800" cy="5562600"/>
          </a:xfrm>
          <a:solidFill>
            <a:schemeClr val="bg2"/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chemeClr val="bg2">
                    <a:lumMod val="25000"/>
                  </a:schemeClr>
                </a:solidFill>
              </a:rPr>
              <a:t>ACT-LR values above 400 seconds are above the reportable range of the instrument and will be reported as &gt;400 seconds.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3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chemeClr val="bg2">
                    <a:lumMod val="25000"/>
                  </a:schemeClr>
                </a:solidFill>
              </a:rPr>
              <a:t>Aprotinin, a protease inhibitor, will artificially prolong the ACT-LR test results. The ACT-LR is not intended for use with patients receiving Aprotinin.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3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chemeClr val="bg2">
                    <a:lumMod val="25000"/>
                  </a:schemeClr>
                </a:solidFill>
              </a:rPr>
              <a:t>Samples with a hematocrit less than 20% or greater than 55% are not recommended due to an optical density outside the level of detection of the instrument.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3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3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ArialMT"/>
              </a:rPr>
              <a:t>The HEMOCHRON Signature Elite ACT-LR is affected by poor technique,</a:t>
            </a:r>
            <a:r>
              <a:rPr lang="en-US" sz="2300" b="0" i="0" u="none" strike="noStrike" dirty="0">
                <a:solidFill>
                  <a:schemeClr val="bg2">
                    <a:lumMod val="25000"/>
                  </a:schemeClr>
                </a:solidFill>
                <a:latin typeface="ArialMT"/>
              </a:rPr>
              <a:t> </a:t>
            </a:r>
            <a:r>
              <a:rPr lang="en-US" sz="23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ArialMT"/>
              </a:rPr>
              <a:t>including blood collection and the transfer of blood to the sample well. The</a:t>
            </a:r>
            <a:r>
              <a:rPr lang="en-US" sz="2300" b="0" i="0" u="none" strike="noStrike" dirty="0">
                <a:solidFill>
                  <a:schemeClr val="bg2">
                    <a:lumMod val="25000"/>
                  </a:schemeClr>
                </a:solidFill>
                <a:latin typeface="ArialMT"/>
              </a:rPr>
              <a:t> </a:t>
            </a:r>
            <a:r>
              <a:rPr lang="en-US" sz="23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ArialMT"/>
              </a:rPr>
              <a:t>quality of the blood specimen may be affected by:</a:t>
            </a:r>
          </a:p>
          <a:p>
            <a:pPr marL="914400" algn="l"/>
            <a:r>
              <a:rPr lang="en-US" sz="23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ArialMT"/>
              </a:rPr>
              <a:t>1. Foaming or hemolysis of the sample</a:t>
            </a:r>
          </a:p>
          <a:p>
            <a:pPr marL="914400" algn="l"/>
            <a:r>
              <a:rPr lang="en-US" sz="23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ArialMT"/>
              </a:rPr>
              <a:t>2. Clotted or partially clotted blood</a:t>
            </a:r>
          </a:p>
          <a:p>
            <a:pPr marL="914400" algn="l"/>
            <a:r>
              <a:rPr lang="en-US" sz="23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ArialMT"/>
              </a:rPr>
              <a:t>3. Unsuspected anticoagulation</a:t>
            </a:r>
          </a:p>
          <a:p>
            <a:pPr marL="914400" algn="l"/>
            <a:r>
              <a:rPr lang="en-US" sz="23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ArialMT"/>
              </a:rPr>
              <a:t>4. Lupus anticoagulant</a:t>
            </a:r>
          </a:p>
          <a:p>
            <a:pPr marL="914400" algn="l"/>
            <a:r>
              <a:rPr lang="en-US" sz="23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ArialMT"/>
              </a:rPr>
              <a:t>5. Using less than 10ml as a waste when drawing the blood.</a:t>
            </a:r>
          </a:p>
          <a:p>
            <a:pPr marL="914400" algn="l"/>
            <a:endParaRPr lang="en-US" sz="2300" b="0" i="0" u="none" strike="noStrike" baseline="0" dirty="0">
              <a:solidFill>
                <a:schemeClr val="bg2">
                  <a:lumMod val="25000"/>
                </a:schemeClr>
              </a:solidFill>
              <a:latin typeface="ArialMT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chemeClr val="bg2">
                    <a:lumMod val="25000"/>
                  </a:schemeClr>
                </a:solidFill>
                <a:latin typeface="ArialMT"/>
              </a:rPr>
              <a:t>Any results exhibiting inconsistency with the patient’s clinical status should be repeated or supplemented with additional test data.</a:t>
            </a:r>
          </a:p>
          <a:p>
            <a:pPr algn="l"/>
            <a:endParaRPr lang="en-US" sz="2300" dirty="0">
              <a:solidFill>
                <a:schemeClr val="bg2">
                  <a:lumMod val="25000"/>
                </a:schemeClr>
              </a:solidFill>
              <a:latin typeface="ArialMT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chemeClr val="bg2">
                    <a:lumMod val="25000"/>
                  </a:schemeClr>
                </a:solidFill>
                <a:latin typeface="ArialMT"/>
              </a:rPr>
              <a:t>If instrument is dropped or damaged, remove from service and contact Point-of-Care.</a:t>
            </a:r>
            <a:endParaRPr lang="en-US" sz="2300" dirty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27511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15575" cy="767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05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82250" cy="781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788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8" y="914400"/>
            <a:ext cx="8017247" cy="500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841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0"/>
          <a:stretch/>
        </p:blipFill>
        <p:spPr bwMode="auto">
          <a:xfrm>
            <a:off x="685800" y="152400"/>
            <a:ext cx="773714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819400" y="5181600"/>
            <a:ext cx="5867400" cy="1447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Once cuvettes are brought to room temperature, their expiration date changes to 12 weeks.</a:t>
            </a:r>
          </a:p>
          <a:p>
            <a:r>
              <a:rPr lang="en-US" sz="1400" dirty="0"/>
              <a:t>Example: If cuvettes were removed from fridge on 03/01/2021, they would room temp expire on 06/01/2021</a:t>
            </a:r>
          </a:p>
          <a:p>
            <a:r>
              <a:rPr lang="en-US" sz="1400" dirty="0">
                <a:sym typeface="Wingdings" panose="05000000000000000000" pitchFamily="2" charset="2"/>
              </a:rPr>
              <a:t> Look for the room temp expiration date sticker on each cuvette pouch prior to use. Do not use any room temp expired cuvettes.</a:t>
            </a:r>
            <a:endParaRPr lang="en-US" sz="1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9161">
            <a:off x="1019571" y="5430044"/>
            <a:ext cx="1429543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2057400" y="6248400"/>
            <a:ext cx="685800" cy="152400"/>
          </a:xfrm>
          <a:prstGeom prst="straightConnector1">
            <a:avLst/>
          </a:prstGeom>
          <a:ln w="28575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873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06050" cy="765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991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5410200" cy="398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24" y="4531580"/>
            <a:ext cx="42291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512" y="4419600"/>
            <a:ext cx="4114800" cy="233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570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CDAB5-2571-4776-B34A-EE83AB6DF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Self-Check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770A6-CAE6-426E-9512-CEAADC8EB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ighlight>
                  <a:srgbClr val="FF9900"/>
                </a:highlight>
              </a:rPr>
              <a:t>System self-check is another form of quality control. It takes place in the “background,” it ensures that each cassette has:</a:t>
            </a:r>
          </a:p>
          <a:p>
            <a:pPr marL="0" indent="0">
              <a:buNone/>
            </a:pPr>
            <a:r>
              <a:rPr lang="en-US" dirty="0"/>
              <a:t>1. Adequate battery power</a:t>
            </a:r>
          </a:p>
          <a:p>
            <a:pPr marL="0" indent="0">
              <a:buNone/>
            </a:pPr>
            <a:r>
              <a:rPr lang="en-US" dirty="0"/>
              <a:t>2. Properly functioning LED lights</a:t>
            </a:r>
          </a:p>
          <a:p>
            <a:pPr marL="0" indent="0">
              <a:buNone/>
            </a:pPr>
            <a:r>
              <a:rPr lang="en-US" dirty="0"/>
              <a:t>3. Confirms the internal temperature.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62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85" y="-3699"/>
            <a:ext cx="8534400" cy="616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6553200" y="3415498"/>
            <a:ext cx="2295525" cy="321390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Liquid QC vials are made of plastic dropper vials, with small internal glass ampoule.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The material consists of dried bovine red blood cells, buffered sheep and horse plasma.</a:t>
            </a:r>
          </a:p>
        </p:txBody>
      </p:sp>
      <p:pic>
        <p:nvPicPr>
          <p:cNvPr id="9219" name="Picture 3" descr="C:\Users\lybargc\AppData\Local\Microsoft\Windows\Temporary Internet Files\Content.IE5\9RU1N373\Hambledon_Hill_Sheep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8998">
            <a:off x="8133460" y="5832851"/>
            <a:ext cx="857806" cy="85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lybargc\AppData\Local\Microsoft\Windows\Temporary Internet Files\Content.IE5\V9NMULUF\mr-ed-1438768592qYx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7758">
            <a:off x="6174750" y="5389806"/>
            <a:ext cx="915111" cy="137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lybargc\AppData\Local\Microsoft\Windows\Temporary Internet Files\Content.IE5\V9NMULUF\brown-cow-mammal-animal-63246-larg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711" y="6238793"/>
            <a:ext cx="793077" cy="56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308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3012</TotalTime>
  <Words>840</Words>
  <Application>Microsoft Office PowerPoint</Application>
  <PresentationFormat>On-screen Show (4:3)</PresentationFormat>
  <Paragraphs>79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ArialMT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System Self-Check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Upload</vt:lpstr>
      <vt:lpstr>The Following is Prohibited: </vt:lpstr>
      <vt:lpstr>Limitations:</vt:lpstr>
    </vt:vector>
  </TitlesOfParts>
  <Company>MHS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Caline Lybarger</dc:creator>
  <cp:lastModifiedBy>Caline Lybarger</cp:lastModifiedBy>
  <cp:revision>35</cp:revision>
  <dcterms:created xsi:type="dcterms:W3CDTF">2021-05-17T22:34:24Z</dcterms:created>
  <dcterms:modified xsi:type="dcterms:W3CDTF">2022-08-15T18:57:29Z</dcterms:modified>
</cp:coreProperties>
</file>