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BDC7DC-0379-482D-84BD-D91F25B05B54}">
          <p14:sldIdLst>
            <p14:sldId id="256"/>
            <p14:sldId id="257"/>
            <p14:sldId id="258"/>
            <p14:sldId id="259"/>
            <p14:sldId id="260"/>
            <p14:sldId id="261"/>
            <p14:sldId id="262"/>
            <p14:sldId id="263"/>
            <p14:sldId id="264"/>
            <p14:sldId id="265"/>
            <p14:sldId id="266"/>
            <p14:sldId id="267"/>
            <p14:sldId id="268"/>
            <p14:sldId id="269"/>
            <p14:sldId id="270"/>
          </p14:sldIdLst>
        </p14:section>
        <p14:section name="Untitled Section" id="{44A5A84D-3BE7-421E-9B73-D81C4A74CD23}">
          <p14:sldIdLst>
            <p14:sldId id="273"/>
            <p14:sldId id="271"/>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D69A852-A0FB-4793-A65D-C67DEDE514EA}" type="datetimeFigureOut">
              <a:rPr lang="en-US" smtClean="0"/>
              <a:t>8/24/2022</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D49017F-409E-4237-9ED0-3A915EB55DC5}"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9A852-A0FB-4793-A65D-C67DEDE514EA}" type="datetimeFigureOut">
              <a:rPr lang="en-US" smtClean="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49017F-409E-4237-9ED0-3A915EB55DC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9A852-A0FB-4793-A65D-C67DEDE514EA}" type="datetimeFigureOut">
              <a:rPr lang="en-US" smtClean="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D49017F-409E-4237-9ED0-3A915EB55DC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9A852-A0FB-4793-A65D-C67DEDE514EA}" type="datetimeFigureOut">
              <a:rPr lang="en-US" smtClean="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49017F-409E-4237-9ED0-3A915EB55DC5}"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1D69A852-A0FB-4793-A65D-C67DEDE514EA}" type="datetimeFigureOut">
              <a:rPr lang="en-US" smtClean="0"/>
              <a:t>8/24/2022</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D49017F-409E-4237-9ED0-3A915EB55DC5}"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69A852-A0FB-4793-A65D-C67DEDE514EA}" type="datetimeFigureOut">
              <a:rPr lang="en-US" smtClean="0"/>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49017F-409E-4237-9ED0-3A915EB55DC5}"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69A852-A0FB-4793-A65D-C67DEDE514EA}" type="datetimeFigureOut">
              <a:rPr lang="en-US" smtClean="0"/>
              <a:t>8/24/2022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49017F-409E-4237-9ED0-3A915EB55DC5}"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69A852-A0FB-4793-A65D-C67DEDE514EA}" type="datetimeFigureOut">
              <a:rPr lang="en-US" smtClean="0"/>
              <a:t>8/24/2022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49017F-409E-4237-9ED0-3A915EB55DC5}"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1D69A852-A0FB-4793-A65D-C67DEDE514EA}" type="datetimeFigureOut">
              <a:rPr lang="en-US" smtClean="0"/>
              <a:t>8/24/2022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49017F-409E-4237-9ED0-3A915EB55DC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69A852-A0FB-4793-A65D-C67DEDE514EA}" type="datetimeFigureOut">
              <a:rPr lang="en-US" smtClean="0"/>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D49017F-409E-4237-9ED0-3A915EB55DC5}"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69A852-A0FB-4793-A65D-C67DEDE514EA}" type="datetimeFigureOut">
              <a:rPr lang="en-US" smtClean="0"/>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49017F-409E-4237-9ED0-3A915EB55DC5}"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1D69A852-A0FB-4793-A65D-C67DEDE514EA}" type="datetimeFigureOut">
              <a:rPr lang="en-US" smtClean="0"/>
              <a:t>8/24/2022</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D49017F-409E-4237-9ED0-3A915EB55DC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The SureVue Urine Pregnancy Kit</a:t>
            </a:r>
          </a:p>
          <a:p>
            <a:endParaRPr lang="en-US" dirty="0"/>
          </a:p>
        </p:txBody>
      </p:sp>
      <p:sp>
        <p:nvSpPr>
          <p:cNvPr id="2" name="Title 1"/>
          <p:cNvSpPr>
            <a:spLocks noGrp="1"/>
          </p:cNvSpPr>
          <p:nvPr>
            <p:ph type="title"/>
          </p:nvPr>
        </p:nvSpPr>
        <p:spPr/>
        <p:txBody>
          <a:bodyPr/>
          <a:lstStyle/>
          <a:p>
            <a:r>
              <a:rPr lang="en-US" sz="3500" dirty="0"/>
              <a:t>Point-of-Care</a:t>
            </a:r>
            <a:r>
              <a:rPr lang="en-US" dirty="0"/>
              <a:t> </a:t>
            </a:r>
            <a:br>
              <a:rPr lang="en-US" dirty="0"/>
            </a:br>
            <a:r>
              <a:rPr lang="en-US" dirty="0"/>
              <a:t>Urine Pregnancy Test</a:t>
            </a:r>
          </a:p>
        </p:txBody>
      </p:sp>
      <p:sp>
        <p:nvSpPr>
          <p:cNvPr id="9" name="Subtitle 2"/>
          <p:cNvSpPr>
            <a:spLocks noGrp="1"/>
          </p:cNvSpPr>
          <p:nvPr/>
        </p:nvSpPr>
        <p:spPr>
          <a:xfrm>
            <a:off x="381000" y="3886200"/>
            <a:ext cx="6400800" cy="1600200"/>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580"/>
              </a:spcBef>
              <a:spcAft>
                <a:spcPts val="0"/>
              </a:spcAft>
              <a:buClr>
                <a:srgbClr val="D34817"/>
              </a:buClr>
              <a:buSzPct val="85000"/>
              <a:buFont typeface="Wingdings 2"/>
              <a:buNone/>
              <a:tabLst/>
              <a:defRPr/>
            </a:pPr>
            <a:r>
              <a:rPr kumimoji="0" lang="en-US" sz="2000" b="1" i="0" u="none" strike="noStrike" kern="1200" cap="none" spc="0" normalizeH="0" baseline="0" noProof="0" dirty="0">
                <a:ln>
                  <a:noFill/>
                </a:ln>
                <a:solidFill>
                  <a:schemeClr val="accent3">
                    <a:lumMod val="60000"/>
                    <a:lumOff val="40000"/>
                  </a:schemeClr>
                </a:solidFill>
                <a:effectLst/>
                <a:uLnTx/>
                <a:uFillTx/>
                <a:latin typeface="Arial"/>
                <a:ea typeface="+mn-ea"/>
                <a:cs typeface="+mn-cs"/>
              </a:rPr>
              <a:t>Prepared By Caline LyBarger </a:t>
            </a:r>
            <a:r>
              <a:rPr kumimoji="0" lang="en-US" sz="2000" b="0" i="0" u="none" strike="noStrike" kern="1200" cap="none" spc="0" normalizeH="0" baseline="0" noProof="0" dirty="0">
                <a:ln>
                  <a:noFill/>
                </a:ln>
                <a:solidFill>
                  <a:schemeClr val="accent3">
                    <a:lumMod val="60000"/>
                    <a:lumOff val="40000"/>
                  </a:schemeClr>
                </a:solidFill>
                <a:effectLst/>
                <a:uLnTx/>
                <a:uFillTx/>
                <a:latin typeface="Arial"/>
                <a:ea typeface="+mn-ea"/>
                <a:cs typeface="+mn-cs"/>
              </a:rPr>
              <a:t>MLS (ASCP)</a:t>
            </a:r>
            <a:r>
              <a:rPr kumimoji="0" lang="en-US" sz="2000" b="0" i="0" u="none" strike="noStrike" kern="1200" cap="none" spc="0" normalizeH="0" baseline="30000" noProof="0" dirty="0">
                <a:ln>
                  <a:noFill/>
                </a:ln>
                <a:solidFill>
                  <a:schemeClr val="accent3">
                    <a:lumMod val="60000"/>
                    <a:lumOff val="40000"/>
                  </a:schemeClr>
                </a:solidFill>
                <a:effectLst/>
                <a:uLnTx/>
                <a:uFillTx/>
                <a:latin typeface="Arial"/>
                <a:ea typeface="+mn-ea"/>
                <a:cs typeface="+mn-cs"/>
              </a:rPr>
              <a:t>CM</a:t>
            </a:r>
          </a:p>
          <a:p>
            <a:pPr marL="0" marR="0" lvl="0" indent="0" algn="r" defTabSz="914400" rtl="0" eaLnBrk="1" fontAlgn="auto" latinLnBrk="0" hangingPunct="1">
              <a:lnSpc>
                <a:spcPct val="100000"/>
              </a:lnSpc>
              <a:spcBef>
                <a:spcPts val="580"/>
              </a:spcBef>
              <a:spcAft>
                <a:spcPts val="0"/>
              </a:spcAft>
              <a:buClr>
                <a:srgbClr val="D34817"/>
              </a:buClr>
              <a:buSzPct val="85000"/>
              <a:buFont typeface="Wingdings 2"/>
              <a:buNone/>
              <a:tabLst/>
              <a:defRPr/>
            </a:pPr>
            <a:r>
              <a:rPr kumimoji="0" lang="en-US" sz="2000" b="1" i="0" u="none" strike="noStrike" kern="1200" cap="none" spc="0" normalizeH="0" baseline="30000" noProof="0" dirty="0">
                <a:ln>
                  <a:noFill/>
                </a:ln>
                <a:solidFill>
                  <a:schemeClr val="accent3">
                    <a:lumMod val="60000"/>
                    <a:lumOff val="40000"/>
                  </a:schemeClr>
                </a:solidFill>
                <a:effectLst/>
                <a:uLnTx/>
                <a:uFillTx/>
                <a:latin typeface="Arial"/>
                <a:ea typeface="+mn-ea"/>
                <a:cs typeface="+mn-cs"/>
              </a:rPr>
              <a:t>Deaconess Hospital Point-of-Care</a:t>
            </a:r>
            <a:r>
              <a:rPr kumimoji="0" lang="en-US" sz="2800" b="1" i="0" u="none" strike="noStrike" kern="1200" cap="none" spc="0" normalizeH="0" baseline="0" noProof="0" dirty="0">
                <a:ln>
                  <a:noFill/>
                </a:ln>
                <a:solidFill>
                  <a:schemeClr val="accent3">
                    <a:lumMod val="60000"/>
                    <a:lumOff val="40000"/>
                  </a:schemeClr>
                </a:solidFill>
                <a:effectLst/>
                <a:uLnTx/>
                <a:uFillTx/>
                <a:latin typeface="Arial"/>
                <a:ea typeface="+mn-ea"/>
                <a:cs typeface="+mn-cs"/>
              </a:rPr>
              <a:t> </a:t>
            </a:r>
            <a:endParaRPr kumimoji="0" lang="en-US" sz="2600" b="0" i="0" u="none" strike="noStrike" kern="1200" cap="none" spc="0" normalizeH="0" baseline="0" noProof="0" dirty="0">
              <a:ln>
                <a:noFill/>
              </a:ln>
              <a:solidFill>
                <a:schemeClr val="accent3">
                  <a:lumMod val="60000"/>
                  <a:lumOff val="40000"/>
                </a:schemeClr>
              </a:solidFill>
              <a:effectLst/>
              <a:uLnTx/>
              <a:uFillTx/>
              <a:latin typeface="Perpetua"/>
              <a:ea typeface="+mn-ea"/>
              <a:cs typeface="+mn-cs"/>
            </a:endParaRPr>
          </a:p>
        </p:txBody>
      </p:sp>
    </p:spTree>
    <p:extLst>
      <p:ext uri="{BB962C8B-B14F-4D97-AF65-F5344CB8AC3E}">
        <p14:creationId xmlns:p14="http://schemas.microsoft.com/office/powerpoint/2010/main" val="1006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dirty="0"/>
              <a:t>Result Interpretation</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735" t="71008" r="60529" b="3453"/>
          <a:stretch/>
        </p:blipFill>
        <p:spPr bwMode="auto">
          <a:xfrm>
            <a:off x="1600200" y="1447800"/>
            <a:ext cx="1436914" cy="878032"/>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267" t="58640" r="44503"/>
          <a:stretch/>
        </p:blipFill>
        <p:spPr bwMode="auto">
          <a:xfrm>
            <a:off x="4038600" y="1051664"/>
            <a:ext cx="1219200" cy="1401871"/>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3672" t="54880" r="25229"/>
          <a:stretch/>
        </p:blipFill>
        <p:spPr bwMode="auto">
          <a:xfrm>
            <a:off x="6425074" y="1037607"/>
            <a:ext cx="1116507" cy="1401871"/>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968741695"/>
              </p:ext>
            </p:extLst>
          </p:nvPr>
        </p:nvGraphicFramePr>
        <p:xfrm>
          <a:off x="685800" y="2590800"/>
          <a:ext cx="7696201" cy="326136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6096001">
                  <a:extLst>
                    <a:ext uri="{9D8B030D-6E8A-4147-A177-3AD203B41FA5}">
                      <a16:colId xmlns:a16="http://schemas.microsoft.com/office/drawing/2014/main" val="20002"/>
                    </a:ext>
                  </a:extLst>
                </a:gridCol>
              </a:tblGrid>
              <a:tr h="10668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j-lt"/>
                          <a:ea typeface="+mn-ea"/>
                          <a:cs typeface="+mn-cs"/>
                        </a:rPr>
                        <a:t>Internal Controls</a:t>
                      </a:r>
                    </a:p>
                    <a:p>
                      <a:endParaRPr lang="en-US" sz="1400" dirty="0">
                        <a:latin typeface="+mj-lt"/>
                      </a:endParaRPr>
                    </a:p>
                  </a:txBody>
                  <a:tcPr vert="vert27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r>
                        <a:rPr lang="en-US" sz="1400" dirty="0">
                          <a:latin typeface="+mj-lt"/>
                        </a:rPr>
                        <a:t>Positive Internal Control</a:t>
                      </a:r>
                    </a:p>
                  </a:txBody>
                  <a:tcP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latin typeface="+mj-lt"/>
                          <a:cs typeface="Arial" pitchFamily="34" charset="0"/>
                        </a:rPr>
                        <a:t>The appearance of a </a:t>
                      </a:r>
                      <a:r>
                        <a:rPr lang="en-US" sz="1400" u="sng" dirty="0">
                          <a:solidFill>
                            <a:schemeClr val="bg1">
                              <a:lumMod val="95000"/>
                            </a:schemeClr>
                          </a:solidFill>
                          <a:latin typeface="+mj-lt"/>
                          <a:cs typeface="Arial" pitchFamily="34" charset="0"/>
                        </a:rPr>
                        <a:t>red line in the </a:t>
                      </a:r>
                      <a:r>
                        <a:rPr lang="en-US" sz="1400" u="sng" baseline="0" dirty="0">
                          <a:solidFill>
                            <a:schemeClr val="bg1">
                              <a:lumMod val="95000"/>
                            </a:schemeClr>
                          </a:solidFill>
                          <a:latin typeface="+mj-lt"/>
                          <a:cs typeface="Arial" pitchFamily="34" charset="0"/>
                        </a:rPr>
                        <a:t> “</a:t>
                      </a:r>
                      <a:r>
                        <a:rPr lang="en-US" sz="1400" u="sng" dirty="0">
                          <a:solidFill>
                            <a:schemeClr val="bg1">
                              <a:lumMod val="95000"/>
                            </a:schemeClr>
                          </a:solidFill>
                          <a:latin typeface="+mj-lt"/>
                          <a:cs typeface="Arial" pitchFamily="34" charset="0"/>
                        </a:rPr>
                        <a:t>C” </a:t>
                      </a:r>
                      <a:r>
                        <a:rPr lang="en-US" sz="1400" dirty="0">
                          <a:solidFill>
                            <a:schemeClr val="bg1">
                              <a:lumMod val="95000"/>
                            </a:schemeClr>
                          </a:solidFill>
                          <a:latin typeface="+mj-lt"/>
                          <a:cs typeface="Arial" pitchFamily="34" charset="0"/>
                        </a:rPr>
                        <a:t>region is indicative of the </a:t>
                      </a:r>
                      <a:r>
                        <a:rPr lang="en-US" sz="1400" u="sng" dirty="0">
                          <a:solidFill>
                            <a:schemeClr val="bg1">
                              <a:lumMod val="95000"/>
                            </a:schemeClr>
                          </a:solidFill>
                          <a:latin typeface="+mj-lt"/>
                          <a:cs typeface="Arial" pitchFamily="34" charset="0"/>
                        </a:rPr>
                        <a:t>internal positive control</a:t>
                      </a:r>
                      <a:r>
                        <a:rPr lang="en-US" sz="1400" dirty="0">
                          <a:solidFill>
                            <a:schemeClr val="bg1">
                              <a:lumMod val="95000"/>
                            </a:schemeClr>
                          </a:solidFill>
                          <a:latin typeface="+mj-lt"/>
                          <a:cs typeface="Arial" pitchFamily="34" charset="0"/>
                        </a:rPr>
                        <a:t>. This confirms that sufficient sample fluid was added for capillary flow to occur and the correct procedural technique was used. </a:t>
                      </a:r>
                      <a:r>
                        <a:rPr lang="en-US" sz="1400" b="1" dirty="0">
                          <a:solidFill>
                            <a:schemeClr val="bg1">
                              <a:lumMod val="95000"/>
                            </a:schemeClr>
                          </a:solidFill>
                          <a:latin typeface="+mj-lt"/>
                          <a:cs typeface="Arial" pitchFamily="34" charset="0"/>
                        </a:rPr>
                        <a:t>If this line does not develop, the test result is considered invalid.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ea typeface="+mn-ea"/>
                          <a:cs typeface="+mn-cs"/>
                        </a:rPr>
                        <a:t>Negative Internal Control</a:t>
                      </a:r>
                    </a:p>
                  </a:txBody>
                  <a:tcP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mj-lt"/>
                        </a:rPr>
                        <a:t>A clear background </a:t>
                      </a:r>
                      <a:r>
                        <a:rPr lang="en-US" sz="1400" dirty="0">
                          <a:solidFill>
                            <a:schemeClr val="bg1"/>
                          </a:solidFill>
                          <a:latin typeface="+mj-lt"/>
                        </a:rPr>
                        <a:t>in the test result window indicates an </a:t>
                      </a:r>
                      <a:r>
                        <a:rPr lang="en-US" sz="1400" u="sng" dirty="0">
                          <a:solidFill>
                            <a:schemeClr val="bg1"/>
                          </a:solidFill>
                          <a:latin typeface="+mj-lt"/>
                        </a:rPr>
                        <a:t>internal negative control</a:t>
                      </a:r>
                      <a:r>
                        <a:rPr lang="en-US" sz="1400" dirty="0">
                          <a:solidFill>
                            <a:schemeClr val="bg1"/>
                          </a:solidFill>
                          <a:latin typeface="+mj-lt"/>
                        </a:rPr>
                        <a:t>.  If the test has been performed correctly, the background should be </a:t>
                      </a:r>
                      <a:r>
                        <a:rPr lang="en-US" sz="1400" i="1" dirty="0">
                          <a:solidFill>
                            <a:schemeClr val="bg1"/>
                          </a:solidFill>
                          <a:latin typeface="+mj-lt"/>
                        </a:rPr>
                        <a:t>white to light pink within 3 minutes </a:t>
                      </a:r>
                      <a:r>
                        <a:rPr lang="en-US" sz="1400" dirty="0">
                          <a:solidFill>
                            <a:schemeClr val="bg1"/>
                          </a:solidFill>
                          <a:latin typeface="+mj-lt"/>
                        </a:rPr>
                        <a:t>and not interfere with the reading of the test result.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70840">
                <a:tc vMerge="1">
                  <a:txBody>
                    <a:bodyPr/>
                    <a:lstStyle/>
                    <a:p>
                      <a:endParaRPr lang="en-US" sz="1400" dirty="0">
                        <a:latin typeface="+mj-lt"/>
                      </a:endParaRPr>
                    </a:p>
                  </a:txBody>
                  <a:tcPr vert="vert270">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ea typeface="+mn-ea"/>
                          <a:cs typeface="+mn-cs"/>
                        </a:rPr>
                        <a:t>Invalid QC</a:t>
                      </a:r>
                    </a:p>
                  </a:txBody>
                  <a:tcP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rPr>
                        <a:t>Control “C”  red line fails</a:t>
                      </a:r>
                      <a:r>
                        <a:rPr lang="en-US" sz="1400" baseline="0" dirty="0">
                          <a:solidFill>
                            <a:schemeClr val="bg1"/>
                          </a:solidFill>
                          <a:latin typeface="+mj-lt"/>
                        </a:rPr>
                        <a:t> to appear (may be due to insufficient sample volume, incorrect procedural technique, filter is clogged by mucous sample etc.)</a:t>
                      </a:r>
                      <a:endParaRPr lang="en-US" sz="1400" dirty="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0002"/>
                  </a:ext>
                </a:extLst>
              </a:tr>
              <a:tr h="370840">
                <a:tc gridSpan="2">
                  <a:txBody>
                    <a:bodyPr/>
                    <a:lstStyle/>
                    <a:p>
                      <a:pPr algn="ctr"/>
                      <a:r>
                        <a:rPr lang="en-US" sz="1400" b="1" dirty="0">
                          <a:solidFill>
                            <a:schemeClr val="bg1"/>
                          </a:solidFill>
                          <a:latin typeface="+mj-lt"/>
                        </a:rPr>
                        <a:t>Patient Result</a:t>
                      </a:r>
                    </a:p>
                  </a:txBody>
                  <a:tcPr>
                    <a:lnT w="38100" cap="flat" cmpd="sng" algn="ctr">
                      <a:solidFill>
                        <a:schemeClr val="bg1"/>
                      </a:solidFill>
                      <a:prstDash val="solid"/>
                      <a:round/>
                      <a:headEnd type="none" w="med" len="med"/>
                      <a:tailEnd type="none" w="med" len="med"/>
                    </a:lnT>
                    <a:solidFill>
                      <a:schemeClr val="accent2">
                        <a:lumMod val="50000"/>
                      </a:schemeClr>
                    </a:solidFill>
                  </a:tcPr>
                </a:tc>
                <a:tc hMerge="1">
                  <a:txBody>
                    <a:bodyPr/>
                    <a:lstStyle/>
                    <a:p>
                      <a:endParaRPr lang="en-US" dirty="0"/>
                    </a:p>
                  </a:txBody>
                  <a:tcPr/>
                </a:tc>
                <a:tc>
                  <a:txBody>
                    <a:bodyPr/>
                    <a:lstStyle/>
                    <a:p>
                      <a:r>
                        <a:rPr lang="en-US" sz="1400" dirty="0">
                          <a:solidFill>
                            <a:schemeClr val="bg1"/>
                          </a:solidFill>
                          <a:latin typeface="+mj-lt"/>
                        </a:rPr>
                        <a:t>Positive: A solid red line appears at the “T.”</a:t>
                      </a:r>
                    </a:p>
                    <a:p>
                      <a:r>
                        <a:rPr lang="en-US" sz="1400" dirty="0">
                          <a:solidFill>
                            <a:schemeClr val="bg1"/>
                          </a:solidFill>
                          <a:latin typeface="+mj-lt"/>
                        </a:rPr>
                        <a:t>Negative:</a:t>
                      </a:r>
                      <a:r>
                        <a:rPr lang="en-US" sz="1400" baseline="0" dirty="0">
                          <a:solidFill>
                            <a:schemeClr val="bg1"/>
                          </a:solidFill>
                          <a:latin typeface="+mj-lt"/>
                        </a:rPr>
                        <a:t> No line appears at the “T.”</a:t>
                      </a:r>
                      <a:endParaRPr lang="en-US" sz="1400" dirty="0">
                        <a:solidFill>
                          <a:schemeClr val="bg1"/>
                        </a:solidFill>
                        <a:latin typeface="+mj-lt"/>
                      </a:endParaRPr>
                    </a:p>
                  </a:txBody>
                  <a:tcPr>
                    <a:lnT w="12700" cap="flat" cmpd="sng" algn="ctr">
                      <a:solidFill>
                        <a:schemeClr val="bg1"/>
                      </a:solidFill>
                      <a:prstDash val="solid"/>
                      <a:round/>
                      <a:headEnd type="none" w="med" len="med"/>
                      <a:tailEnd type="none" w="med" len="med"/>
                    </a:lnT>
                    <a:solidFill>
                      <a:schemeClr val="accent2">
                        <a:lumMod val="5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6254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5750"/>
                                  </p:stCondLst>
                                  <p:childTnLst>
                                    <p:set>
                                      <p:cBhvr>
                                        <p:cTn id="18" dur="1" fill="hold">
                                          <p:stCondLst>
                                            <p:cond delay="0"/>
                                          </p:stCondLst>
                                        </p:cTn>
                                        <p:tgtEl>
                                          <p:spTgt spid="8195"/>
                                        </p:tgtEl>
                                        <p:attrNameLst>
                                          <p:attrName>style.visibility</p:attrName>
                                        </p:attrNameLst>
                                      </p:cBhvr>
                                      <p:to>
                                        <p:strVal val="visible"/>
                                      </p:to>
                                    </p:set>
                                    <p:anim calcmode="lin" valueType="num">
                                      <p:cBhvr additive="base">
                                        <p:cTn id="19" dur="500" fill="hold"/>
                                        <p:tgtEl>
                                          <p:spTgt spid="8195"/>
                                        </p:tgtEl>
                                        <p:attrNameLst>
                                          <p:attrName>ppt_x</p:attrName>
                                        </p:attrNameLst>
                                      </p:cBhvr>
                                      <p:tavLst>
                                        <p:tav tm="0">
                                          <p:val>
                                            <p:strVal val="#ppt_x"/>
                                          </p:val>
                                        </p:tav>
                                        <p:tav tm="100000">
                                          <p:val>
                                            <p:strVal val="#ppt_x"/>
                                          </p:val>
                                        </p:tav>
                                      </p:tavLst>
                                    </p:anim>
                                    <p:anim calcmode="lin" valueType="num">
                                      <p:cBhvr additive="base">
                                        <p:cTn id="20"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6000"/>
                                  </p:stCondLst>
                                  <p:childTnLst>
                                    <p:set>
                                      <p:cBhvr>
                                        <p:cTn id="24" dur="1" fill="hold">
                                          <p:stCondLst>
                                            <p:cond delay="0"/>
                                          </p:stCondLst>
                                        </p:cTn>
                                        <p:tgtEl>
                                          <p:spTgt spid="8196"/>
                                        </p:tgtEl>
                                        <p:attrNameLst>
                                          <p:attrName>style.visibility</p:attrName>
                                        </p:attrNameLst>
                                      </p:cBhvr>
                                      <p:to>
                                        <p:strVal val="visible"/>
                                      </p:to>
                                    </p:set>
                                    <p:anim calcmode="lin" valueType="num">
                                      <p:cBhvr additive="base">
                                        <p:cTn id="25" dur="500" fill="hold"/>
                                        <p:tgtEl>
                                          <p:spTgt spid="8196"/>
                                        </p:tgtEl>
                                        <p:attrNameLst>
                                          <p:attrName>ppt_x</p:attrName>
                                        </p:attrNameLst>
                                      </p:cBhvr>
                                      <p:tavLst>
                                        <p:tav tm="0">
                                          <p:val>
                                            <p:strVal val="#ppt_x"/>
                                          </p:val>
                                        </p:tav>
                                        <p:tav tm="100000">
                                          <p:val>
                                            <p:strVal val="#ppt_x"/>
                                          </p:val>
                                        </p:tav>
                                      </p:tavLst>
                                    </p:anim>
                                    <p:anim calcmode="lin" valueType="num">
                                      <p:cBhvr additive="base">
                                        <p:cTn id="26"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3500" u="sng" dirty="0"/>
              <a:t>Quality Control Result Log</a:t>
            </a:r>
          </a:p>
          <a:p>
            <a:pPr marL="45720" indent="0">
              <a:buNone/>
            </a:pPr>
            <a:endParaRPr lang="en-US" sz="3500" dirty="0"/>
          </a:p>
          <a:p>
            <a:r>
              <a:rPr lang="en-US" sz="3500" u="sng" dirty="0"/>
              <a:t>Patient Results</a:t>
            </a:r>
          </a:p>
          <a:p>
            <a:pPr marL="502920" indent="-457200">
              <a:buFont typeface="+mj-lt"/>
              <a:buAutoNum type="arabicPeriod"/>
            </a:pPr>
            <a:r>
              <a:rPr lang="en-US" sz="3500" dirty="0"/>
              <a:t>Patient result Log</a:t>
            </a:r>
          </a:p>
          <a:p>
            <a:pPr marL="502920" indent="-457200">
              <a:buFont typeface="+mj-lt"/>
              <a:buAutoNum type="arabicPeriod"/>
            </a:pPr>
            <a:r>
              <a:rPr lang="en-US" sz="3500" dirty="0"/>
              <a:t>Patient Results in EPIC</a:t>
            </a:r>
          </a:p>
        </p:txBody>
      </p:sp>
      <p:sp>
        <p:nvSpPr>
          <p:cNvPr id="5" name="Title 4"/>
          <p:cNvSpPr>
            <a:spLocks noGrp="1"/>
          </p:cNvSpPr>
          <p:nvPr>
            <p:ph type="title"/>
          </p:nvPr>
        </p:nvSpPr>
        <p:spPr/>
        <p:txBody>
          <a:bodyPr/>
          <a:lstStyle/>
          <a:p>
            <a:r>
              <a:rPr lang="en-US" dirty="0"/>
              <a:t>Where are patient and QC </a:t>
            </a:r>
            <a:br>
              <a:rPr lang="en-US" dirty="0"/>
            </a:br>
            <a:r>
              <a:rPr lang="en-US" dirty="0"/>
              <a:t>Test Results documented?</a:t>
            </a:r>
          </a:p>
        </p:txBody>
      </p:sp>
    </p:spTree>
    <p:extLst>
      <p:ext uri="{BB962C8B-B14F-4D97-AF65-F5344CB8AC3E}">
        <p14:creationId xmlns:p14="http://schemas.microsoft.com/office/powerpoint/2010/main" val="179510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371" y="304800"/>
            <a:ext cx="7772400" cy="838200"/>
          </a:xfrm>
        </p:spPr>
        <p:style>
          <a:lnRef idx="1">
            <a:schemeClr val="accent1"/>
          </a:lnRef>
          <a:fillRef idx="2">
            <a:schemeClr val="accent1"/>
          </a:fillRef>
          <a:effectRef idx="1">
            <a:schemeClr val="accent1"/>
          </a:effectRef>
          <a:fontRef idx="minor">
            <a:schemeClr val="dk1"/>
          </a:fontRef>
        </p:style>
        <p:txBody>
          <a:bodyPr/>
          <a:lstStyle/>
          <a:p>
            <a:r>
              <a:rPr lang="en-US" dirty="0"/>
              <a:t>quality CONTROL </a:t>
            </a:r>
            <a:r>
              <a:rPr lang="en-US" dirty="0">
                <a:solidFill>
                  <a:srgbClr val="FF0000"/>
                </a:solidFill>
              </a:rPr>
              <a:t>QC</a:t>
            </a:r>
            <a:r>
              <a:rPr lang="en-US" dirty="0"/>
              <a:t> RESULTS</a:t>
            </a:r>
          </a:p>
        </p:txBody>
      </p:sp>
      <p:pic>
        <p:nvPicPr>
          <p:cNvPr id="9218"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752600"/>
            <a:ext cx="7315200" cy="464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943" t="35721" r="8065"/>
          <a:stretch/>
        </p:blipFill>
        <p:spPr bwMode="auto">
          <a:xfrm>
            <a:off x="4876800" y="1425847"/>
            <a:ext cx="1323704" cy="1054100"/>
          </a:xfrm>
          <a:prstGeom prst="rect">
            <a:avLst/>
          </a:prstGeom>
          <a:solidFill>
            <a:schemeClr val="bg2">
              <a:lumMod val="75000"/>
            </a:schemeClr>
          </a:solidFill>
          <a:ln w="25400">
            <a:solidFill>
              <a:srgbClr val="C00000"/>
            </a:solidFill>
            <a:miter lim="800000"/>
            <a:headEnd/>
            <a:tailEnd/>
          </a:ln>
          <a:effectLst/>
        </p:spPr>
      </p:pic>
      <p:pic>
        <p:nvPicPr>
          <p:cNvPr id="92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7510" b="7344"/>
          <a:stretch/>
        </p:blipFill>
        <p:spPr bwMode="auto">
          <a:xfrm>
            <a:off x="3352800" y="1371600"/>
            <a:ext cx="1312771" cy="1136650"/>
          </a:xfrm>
          <a:prstGeom prst="rect">
            <a:avLst/>
          </a:prstGeom>
          <a:noFill/>
          <a:ln w="254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94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381000"/>
            <a:ext cx="7772400" cy="808038"/>
          </a:xfrm>
        </p:spPr>
        <p:style>
          <a:lnRef idx="1">
            <a:schemeClr val="accent1"/>
          </a:lnRef>
          <a:fillRef idx="2">
            <a:schemeClr val="accent1"/>
          </a:fillRef>
          <a:effectRef idx="1">
            <a:schemeClr val="accent1"/>
          </a:effectRef>
          <a:fontRef idx="minor">
            <a:schemeClr val="dk1"/>
          </a:fontRef>
        </p:style>
        <p:txBody>
          <a:bodyPr/>
          <a:lstStyle/>
          <a:p>
            <a:r>
              <a:rPr lang="en-US" dirty="0"/>
              <a:t>Patient Result – </a:t>
            </a:r>
            <a:r>
              <a:rPr lang="en-US" dirty="0">
                <a:solidFill>
                  <a:srgbClr val="FF0000"/>
                </a:solidFill>
              </a:rPr>
              <a:t>the log</a:t>
            </a:r>
          </a:p>
        </p:txBody>
      </p:sp>
      <p:graphicFrame>
        <p:nvGraphicFramePr>
          <p:cNvPr id="4" name="Object 3"/>
          <p:cNvGraphicFramePr>
            <a:graphicFrameLocks noChangeAspect="1"/>
          </p:cNvGraphicFramePr>
          <p:nvPr>
            <p:extLst>
              <p:ext uri="{D42A27DB-BD31-4B8C-83A1-F6EECF244321}">
                <p14:modId xmlns:p14="http://schemas.microsoft.com/office/powerpoint/2010/main" val="3794250069"/>
              </p:ext>
            </p:extLst>
          </p:nvPr>
        </p:nvGraphicFramePr>
        <p:xfrm>
          <a:off x="304800" y="1371600"/>
          <a:ext cx="6934200" cy="5334000"/>
        </p:xfrm>
        <a:graphic>
          <a:graphicData uri="http://schemas.openxmlformats.org/presentationml/2006/ole">
            <mc:AlternateContent xmlns:mc="http://schemas.openxmlformats.org/markup-compatibility/2006">
              <mc:Choice xmlns:v="urn:schemas-microsoft-com:vml" Requires="v">
                <p:oleObj spid="_x0000_s3106" name="Document" r:id="rId3" imgW="7028202" imgH="5262625" progId="Word.Document.12">
                  <p:embed/>
                </p:oleObj>
              </mc:Choice>
              <mc:Fallback>
                <p:oleObj name="Document" r:id="rId3" imgW="7028202" imgH="5262625" progId="Word.Document.12">
                  <p:embed/>
                  <p:pic>
                    <p:nvPicPr>
                      <p:cNvPr id="0" name=""/>
                      <p:cNvPicPr/>
                      <p:nvPr/>
                    </p:nvPicPr>
                    <p:blipFill>
                      <a:blip r:embed="rId4"/>
                      <a:stretch>
                        <a:fillRect/>
                      </a:stretch>
                    </p:blipFill>
                    <p:spPr>
                      <a:xfrm>
                        <a:off x="304800" y="1371600"/>
                        <a:ext cx="6934200" cy="5334000"/>
                      </a:xfrm>
                      <a:prstGeom prst="rect">
                        <a:avLst/>
                      </a:prstGeom>
                    </p:spPr>
                  </p:pic>
                </p:oleObj>
              </mc:Fallback>
            </mc:AlternateContent>
          </a:graphicData>
        </a:graphic>
      </p:graphicFrame>
      <p:sp>
        <p:nvSpPr>
          <p:cNvPr id="6" name="Rounded Rectangle 5"/>
          <p:cNvSpPr/>
          <p:nvPr/>
        </p:nvSpPr>
        <p:spPr>
          <a:xfrm>
            <a:off x="6934200" y="1905000"/>
            <a:ext cx="20574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sym typeface="Wingdings" pitchFamily="2" charset="2"/>
            </a:endParaRPr>
          </a:p>
          <a:p>
            <a:pPr algn="ctr"/>
            <a:r>
              <a:rPr lang="en-US" sz="1200" dirty="0">
                <a:solidFill>
                  <a:schemeClr val="tx1"/>
                </a:solidFill>
                <a:sym typeface="Wingdings" pitchFamily="2" charset="2"/>
              </a:rPr>
              <a:t></a:t>
            </a:r>
            <a:r>
              <a:rPr lang="en-US" sz="1200" dirty="0">
                <a:sym typeface="Wingdings" pitchFamily="2" charset="2"/>
              </a:rPr>
              <a:t> </a:t>
            </a:r>
            <a:r>
              <a:rPr lang="en-US" sz="1200" b="1" dirty="0">
                <a:solidFill>
                  <a:schemeClr val="tx1"/>
                </a:solidFill>
              </a:rPr>
              <a:t>Each patient result MUST have:</a:t>
            </a:r>
          </a:p>
          <a:p>
            <a:pPr marL="342900" indent="-342900">
              <a:buAutoNum type="arabicPeriod"/>
            </a:pPr>
            <a:r>
              <a:rPr lang="en-US" sz="1200" dirty="0"/>
              <a:t>2 Patient Identifiers</a:t>
            </a:r>
          </a:p>
          <a:p>
            <a:pPr marL="342900" indent="-342900">
              <a:buAutoNum type="arabicPeriod"/>
            </a:pPr>
            <a:r>
              <a:rPr lang="en-US" sz="1200" dirty="0"/>
              <a:t>Testing Date/Time</a:t>
            </a:r>
          </a:p>
          <a:p>
            <a:pPr marL="342900" indent="-342900">
              <a:buAutoNum type="arabicPeriod"/>
            </a:pPr>
            <a:r>
              <a:rPr lang="en-US" sz="1200" dirty="0"/>
              <a:t>Internal QC Results</a:t>
            </a:r>
          </a:p>
          <a:p>
            <a:pPr marL="342900" indent="-342900">
              <a:buAutoNum type="arabicPeriod"/>
            </a:pPr>
            <a:r>
              <a:rPr lang="en-US" sz="1200" dirty="0"/>
              <a:t>Patient Result</a:t>
            </a:r>
          </a:p>
          <a:p>
            <a:pPr marL="342900" indent="-342900">
              <a:buAutoNum type="arabicPeriod"/>
            </a:pPr>
            <a:r>
              <a:rPr lang="en-US" sz="1200" dirty="0"/>
              <a:t>Tester MultiCare ID#</a:t>
            </a:r>
          </a:p>
          <a:p>
            <a:endParaRPr lang="en-US" sz="1200" dirty="0"/>
          </a:p>
          <a:p>
            <a:r>
              <a:rPr lang="en-US" sz="1200" b="1" dirty="0">
                <a:solidFill>
                  <a:schemeClr val="tx1"/>
                </a:solidFill>
                <a:sym typeface="Wingdings" pitchFamily="2" charset="2"/>
              </a:rPr>
              <a:t> But w</a:t>
            </a:r>
            <a:r>
              <a:rPr lang="en-US" sz="1200" b="1" dirty="0">
                <a:solidFill>
                  <a:schemeClr val="tx1"/>
                </a:solidFill>
              </a:rPr>
              <a:t>hy?</a:t>
            </a:r>
          </a:p>
          <a:p>
            <a:r>
              <a:rPr lang="en-US" sz="1200" dirty="0"/>
              <a:t>Because each patient result is manually entered into Meditech by POCC, all listed items are required for the permanent document in the patient’s electronic chart in Meditech.</a:t>
            </a:r>
          </a:p>
          <a:p>
            <a:pPr marL="342900" indent="-342900">
              <a:buAutoNum type="arabicPeriod"/>
            </a:pPr>
            <a:endParaRPr lang="en-US" sz="1400" dirty="0"/>
          </a:p>
        </p:txBody>
      </p:sp>
    </p:spTree>
    <p:extLst>
      <p:ext uri="{BB962C8B-B14F-4D97-AF65-F5344CB8AC3E}">
        <p14:creationId xmlns:p14="http://schemas.microsoft.com/office/powerpoint/2010/main" val="348947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dirty="0"/>
              <a:t>Must have provider order 81025A </a:t>
            </a:r>
          </a:p>
          <a:p>
            <a:pPr marL="45720" indent="0">
              <a:buNone/>
            </a:pPr>
            <a:endParaRPr lang="en-US" dirty="0"/>
          </a:p>
          <a:p>
            <a:pPr marL="45720" indent="0">
              <a:buNone/>
            </a:pPr>
            <a:endParaRPr lang="en-US" dirty="0"/>
          </a:p>
          <a:p>
            <a:pPr marL="45720" indent="0">
              <a:buNone/>
            </a:pPr>
            <a:r>
              <a:rPr lang="en-US" dirty="0"/>
              <a:t>No other urine pregnancy order codes are acceptable. </a:t>
            </a:r>
          </a:p>
          <a:p>
            <a:pPr marL="45720" indent="0">
              <a:buNone/>
            </a:pPr>
            <a:endParaRPr lang="en-US" dirty="0"/>
          </a:p>
          <a:p>
            <a:pPr marL="45720" indent="0">
              <a:buNone/>
            </a:pPr>
            <a:r>
              <a:rPr lang="en-US" dirty="0"/>
              <a:t>Other urine pregnancy order codes are for Lab orders and not Point-of-Care. Lab orders have </a:t>
            </a:r>
            <a:r>
              <a:rPr lang="en-US" u="sng" dirty="0"/>
              <a:t>different $ charges</a:t>
            </a:r>
            <a:r>
              <a:rPr lang="en-US" dirty="0"/>
              <a:t>, </a:t>
            </a:r>
            <a:r>
              <a:rPr lang="en-US" u="sng" dirty="0"/>
              <a:t>different reimbursement</a:t>
            </a:r>
            <a:r>
              <a:rPr lang="en-US" dirty="0"/>
              <a:t>, and will  make results look as though they were tested in a laboratory and not in POC (inaccurate representation).</a:t>
            </a:r>
          </a:p>
        </p:txBody>
      </p:sp>
      <p:sp>
        <p:nvSpPr>
          <p:cNvPr id="4" name="Title 3"/>
          <p:cNvSpPr>
            <a:spLocks noGrp="1"/>
          </p:cNvSpPr>
          <p:nvPr>
            <p:ph type="title"/>
          </p:nvPr>
        </p:nvSpPr>
        <p:spPr/>
        <p:txBody>
          <a:bodyPr/>
          <a:lstStyle/>
          <a:p>
            <a:r>
              <a:rPr lang="en-US" dirty="0"/>
              <a:t>Patient Result – </a:t>
            </a:r>
            <a:br>
              <a:rPr lang="en-US" dirty="0"/>
            </a:br>
            <a:r>
              <a:rPr lang="en-US" sz="3600" dirty="0">
                <a:solidFill>
                  <a:srgbClr val="FF0000"/>
                </a:solidFill>
              </a:rPr>
              <a:t>EPIC Order</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2898"/>
            <a:ext cx="5029200" cy="364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9071"/>
            <a:ext cx="6762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65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Patient Result –</a:t>
            </a:r>
            <a:r>
              <a:rPr lang="en-US" dirty="0">
                <a:solidFill>
                  <a:srgbClr val="FF0000"/>
                </a:solidFill>
              </a:rPr>
              <a:t>EPIC Screen</a:t>
            </a:r>
            <a:br>
              <a:rPr lang="en-US" dirty="0">
                <a:solidFill>
                  <a:srgbClr val="FF0000"/>
                </a:solidFill>
              </a:rPr>
            </a:br>
            <a:r>
              <a:rPr lang="en-US" dirty="0">
                <a:solidFill>
                  <a:srgbClr val="FF0000"/>
                </a:solidFill>
              </a:rPr>
              <a:t>(enter/edit screen)</a:t>
            </a:r>
            <a:endParaRPr lang="en-US"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67532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438400"/>
            <a:ext cx="2138361" cy="256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ultiply 4"/>
          <p:cNvSpPr/>
          <p:nvPr/>
        </p:nvSpPr>
        <p:spPr>
          <a:xfrm>
            <a:off x="2549371" y="4343400"/>
            <a:ext cx="498629" cy="457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ultiply 9"/>
          <p:cNvSpPr/>
          <p:nvPr/>
        </p:nvSpPr>
        <p:spPr>
          <a:xfrm>
            <a:off x="7924800" y="3886200"/>
            <a:ext cx="227054" cy="3173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Multiply 10"/>
          <p:cNvSpPr/>
          <p:nvPr/>
        </p:nvSpPr>
        <p:spPr>
          <a:xfrm>
            <a:off x="609600" y="5257800"/>
            <a:ext cx="498629" cy="457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219200" y="5334000"/>
            <a:ext cx="3200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ym typeface="Wingdings" panose="05000000000000000000" pitchFamily="2" charset="2"/>
              </a:rPr>
              <a:t> </a:t>
            </a:r>
            <a:r>
              <a:rPr lang="en-US" dirty="0"/>
              <a:t>Do not enter anything here</a:t>
            </a:r>
          </a:p>
        </p:txBody>
      </p:sp>
      <p:pic>
        <p:nvPicPr>
          <p:cNvPr id="5125" name="Picture 5" descr="C:\Users\lybargc\AppData\Local\Microsoft\Windows\Temporary Internet Files\Content.IE5\V9NMULUF\4782030143_e249bf5f63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2695124"/>
            <a:ext cx="207886" cy="20788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lybargc\AppData\Local\Microsoft\Windows\Temporary Internet Files\Content.IE5\V9NMULUF\2-graphic[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1637" y="2903010"/>
            <a:ext cx="238576" cy="2385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86000" y="2924083"/>
            <a:ext cx="137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Your last name, first name</a:t>
            </a:r>
          </a:p>
        </p:txBody>
      </p:sp>
      <p:pic>
        <p:nvPicPr>
          <p:cNvPr id="5127" name="Picture 7" descr="C:\Users\lybargc\AppData\Local\Microsoft\Windows\Temporary Internet Files\Content.IE5\I3VJHKQ5\numero-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3395" y="3152683"/>
            <a:ext cx="246818" cy="24681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lybargc\AppData\Local\Microsoft\Windows\Temporary Internet Files\Content.IE5\I3VJHKQ5\512px-Number_4_in_red_rounded_square.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7754" y="3399501"/>
            <a:ext cx="258099" cy="258099"/>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lybargc\AppData\Local\Microsoft\Windows\Temporary Internet Files\Content.IE5\9RU1N373\Color_Blind_Number_5[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30633" y="4457700"/>
            <a:ext cx="270803"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lybargc\AppData\Local\Microsoft\Windows\Temporary Internet Files\Content.IE5\K8Q90YJF\MetroDF_Linea_6[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5966" y="3550832"/>
            <a:ext cx="213535" cy="21353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lybargc\AppData\Local\Microsoft\Windows\Temporary Internet Files\Content.IE5\I3VJHKQ5\number-7[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74780" y="3771398"/>
            <a:ext cx="154289" cy="154289"/>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lybargc\AppData\Local\Microsoft\Windows\Temporary Internet Files\Content.IE5\I3VJHKQ5\8_red.preview[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97101" y="4118203"/>
            <a:ext cx="152400" cy="21336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Users\lybargc\AppData\Local\Microsoft\Windows\Temporary Internet Files\Content.IE5\9RU1N373\9_red[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39000" y="4550481"/>
            <a:ext cx="147828" cy="198939"/>
          </a:xfrm>
          <a:prstGeom prst="rect">
            <a:avLst/>
          </a:prstGeom>
          <a:noFill/>
          <a:extLst>
            <a:ext uri="{909E8E84-426E-40DD-AFC4-6F175D3DCCD1}">
              <a14:hiddenFill xmlns:a14="http://schemas.microsoft.com/office/drawing/2010/main">
                <a:solidFill>
                  <a:srgbClr val="FFFFFF"/>
                </a:solidFill>
              </a14:hiddenFill>
            </a:ext>
          </a:extLst>
        </p:spPr>
      </p:pic>
      <p:sp>
        <p:nvSpPr>
          <p:cNvPr id="12" name="Curved Up Arrow 11"/>
          <p:cNvSpPr/>
          <p:nvPr/>
        </p:nvSpPr>
        <p:spPr>
          <a:xfrm rot="10231789">
            <a:off x="2083618" y="2687621"/>
            <a:ext cx="568171" cy="249673"/>
          </a:xfrm>
          <a:prstGeom prst="curvedUpArrow">
            <a:avLst>
              <a:gd name="adj1" fmla="val 25000"/>
              <a:gd name="adj2" fmla="val 67518"/>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p:cNvSpPr/>
          <p:nvPr/>
        </p:nvSpPr>
        <p:spPr>
          <a:xfrm>
            <a:off x="5943600" y="5105400"/>
            <a:ext cx="2819400" cy="1066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6 and 7 </a:t>
            </a:r>
            <a:r>
              <a:rPr lang="en-US" dirty="0">
                <a:sym typeface="Wingdings" panose="05000000000000000000" pitchFamily="2" charset="2"/>
              </a:rPr>
              <a:t></a:t>
            </a:r>
            <a:endParaRPr lang="en-US" dirty="0"/>
          </a:p>
          <a:p>
            <a:pPr algn="ctr"/>
            <a:r>
              <a:rPr lang="en-US" dirty="0"/>
              <a:t>Enter “t” for today and “n” for now</a:t>
            </a:r>
          </a:p>
        </p:txBody>
      </p:sp>
    </p:spTree>
    <p:extLst>
      <p:ext uri="{BB962C8B-B14F-4D97-AF65-F5344CB8AC3E}">
        <p14:creationId xmlns:p14="http://schemas.microsoft.com/office/powerpoint/2010/main" val="172683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600" dirty="0"/>
              <a:t>Not completing the 4 specimen entries especially collection time.</a:t>
            </a:r>
          </a:p>
          <a:p>
            <a:endParaRPr lang="en-US" sz="1600" dirty="0"/>
          </a:p>
          <a:p>
            <a:endParaRPr lang="en-US" sz="2200" dirty="0"/>
          </a:p>
          <a:p>
            <a:endParaRPr lang="en-US" sz="2200" dirty="0"/>
          </a:p>
          <a:p>
            <a:endParaRPr lang="en-US" sz="2200" dirty="0"/>
          </a:p>
          <a:p>
            <a:r>
              <a:rPr lang="en-US" sz="1600" dirty="0"/>
              <a:t>Adding words under the “Flags” prompt. Nothing should be entered there.</a:t>
            </a:r>
          </a:p>
          <a:p>
            <a:endParaRPr lang="en-US" sz="1600" dirty="0"/>
          </a:p>
          <a:p>
            <a:pPr marL="45720" indent="0">
              <a:buNone/>
            </a:pPr>
            <a:endParaRPr lang="en-US" sz="1600" dirty="0"/>
          </a:p>
          <a:p>
            <a:r>
              <a:rPr lang="en-US" sz="1600" dirty="0"/>
              <a:t>Not “Finalizing” the result under “Status.” Results will not chart when this occurs and the order still hangs out there…</a:t>
            </a:r>
          </a:p>
          <a:p>
            <a:pPr marL="45720" indent="0">
              <a:buNone/>
            </a:pPr>
            <a:endParaRPr lang="en-US" sz="1600" dirty="0"/>
          </a:p>
          <a:p>
            <a:pPr marL="45720" indent="0">
              <a:buNone/>
            </a:pPr>
            <a:endParaRPr lang="en-US" sz="2200" dirty="0"/>
          </a:p>
          <a:p>
            <a:pPr marL="45720" indent="0">
              <a:buNone/>
            </a:pPr>
            <a:endParaRPr lang="en-US" sz="2200" dirty="0"/>
          </a:p>
          <a:p>
            <a:pPr marL="45720" indent="0">
              <a:buNone/>
            </a:pPr>
            <a:endParaRPr lang="en-US" sz="2200" dirty="0"/>
          </a:p>
        </p:txBody>
      </p:sp>
      <p:sp>
        <p:nvSpPr>
          <p:cNvPr id="2" name="Title 1"/>
          <p:cNvSpPr>
            <a:spLocks noGrp="1"/>
          </p:cNvSpPr>
          <p:nvPr>
            <p:ph type="title"/>
          </p:nvPr>
        </p:nvSpPr>
        <p:spPr/>
        <p:txBody>
          <a:bodyPr/>
          <a:lstStyle/>
          <a:p>
            <a:r>
              <a:rPr lang="en-US" dirty="0"/>
              <a:t>Common Errors </a:t>
            </a:r>
            <a:br>
              <a:rPr lang="en-US" dirty="0"/>
            </a:br>
            <a:r>
              <a:rPr lang="en-US" dirty="0"/>
              <a:t>in Epic result entry</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2" y="2057400"/>
            <a:ext cx="25622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92" y="3586162"/>
            <a:ext cx="292417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724400"/>
            <a:ext cx="212407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1674966" y="3132338"/>
            <a:ext cx="600075"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descr="C:\Users\lybargc\AppData\Local\Microsoft\Windows\Temporary Internet Files\Content.IE5\V9NMULUF\1200px-Light_green_check.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4424" y="2905125"/>
            <a:ext cx="361950" cy="361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E50B7BD-CB1A-414B-802C-ED354B29C308}"/>
              </a:ext>
            </a:extLst>
          </p:cNvPr>
          <p:cNvSpPr/>
          <p:nvPr/>
        </p:nvSpPr>
        <p:spPr>
          <a:xfrm>
            <a:off x="4343400" y="2100804"/>
            <a:ext cx="3962400" cy="1031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collection time is missing, the result time will default to 0000 or midnight – this is not correct and is misleading.</a:t>
            </a:r>
          </a:p>
        </p:txBody>
      </p:sp>
      <p:pic>
        <p:nvPicPr>
          <p:cNvPr id="11" name="Graphic 10" descr="Warning with solid fill">
            <a:extLst>
              <a:ext uri="{FF2B5EF4-FFF2-40B4-BE49-F238E27FC236}">
                <a16:creationId xmlns:a16="http://schemas.microsoft.com/office/drawing/2014/main" id="{F0E903DB-63F2-4DAB-8A7E-D3A75B0D50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337734">
            <a:off x="8048111" y="1467296"/>
            <a:ext cx="914400" cy="914400"/>
          </a:xfrm>
          <a:prstGeom prst="rect">
            <a:avLst/>
          </a:prstGeom>
        </p:spPr>
      </p:pic>
    </p:spTree>
    <p:extLst>
      <p:ext uri="{BB962C8B-B14F-4D97-AF65-F5344CB8AC3E}">
        <p14:creationId xmlns:p14="http://schemas.microsoft.com/office/powerpoint/2010/main" val="2488098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a:t>Test Limitations</a:t>
            </a:r>
          </a:p>
        </p:txBody>
      </p:sp>
      <p:sp>
        <p:nvSpPr>
          <p:cNvPr id="3" name="Content Placeholder 2"/>
          <p:cNvSpPr>
            <a:spLocks noGrp="1"/>
          </p:cNvSpPr>
          <p:nvPr>
            <p:ph sz="quarter" idx="1"/>
          </p:nvPr>
        </p:nvSpPr>
        <p:spPr/>
        <p:txBody>
          <a:bodyPr>
            <a:normAutofit/>
          </a:bodyPr>
          <a:lstStyle/>
          <a:p>
            <a:pPr marL="514350" lvl="0" indent="-514350">
              <a:buFont typeface="+mj-lt"/>
              <a:buAutoNum type="arabicPeriod"/>
            </a:pPr>
            <a:r>
              <a:rPr lang="en-US" sz="1400" dirty="0"/>
              <a:t>Very dilute urine specimens, as indicated by a low specific gravity, may not contain representative levels of hCG. If pregnancy is still suspected, a first morning urine specimen should be collected 48 hours later and tested.</a:t>
            </a:r>
          </a:p>
          <a:p>
            <a:pPr marL="514350" indent="-514350">
              <a:buFont typeface="+mj-lt"/>
              <a:buAutoNum type="arabicPeriod"/>
            </a:pPr>
            <a:r>
              <a:rPr lang="en-US" sz="1400" dirty="0"/>
              <a:t>False negative results may occur when the levels of hCG are below the sensitivity level of the test. When pregnancy is still suspected, an order for a  whole blood test should be placed and a sample be sent to the Lab for testing.</a:t>
            </a:r>
          </a:p>
          <a:p>
            <a:pPr marL="514350" lvl="0" indent="-514350">
              <a:buFont typeface="+mj-lt"/>
              <a:buAutoNum type="arabicPeriod"/>
            </a:pPr>
            <a:r>
              <a:rPr lang="en-US" sz="1400" dirty="0"/>
              <a:t>A number of conditions other than pregnancy, including trophoblastic disease and certain non-trophoblastic neoplasms including testicular tumors, prostate cancer, breast cancer, and lung cancer, cause elevated levels of hCG.</a:t>
            </a:r>
            <a:r>
              <a:rPr lang="en-US" sz="1400" baseline="30000" dirty="0"/>
              <a:t>6,7</a:t>
            </a:r>
            <a:r>
              <a:rPr lang="en-US" sz="1400" dirty="0"/>
              <a:t> Therefore, the presence of hCG in serum or urine specimen should not be used to diagnose pregnancy unless these conditions have been ruled out.</a:t>
            </a:r>
          </a:p>
          <a:p>
            <a:pPr marL="514350" indent="-514350">
              <a:buFont typeface="+mj-lt"/>
              <a:buAutoNum type="arabicPeriod"/>
            </a:pPr>
            <a:r>
              <a:rPr lang="en-US" sz="1400" dirty="0"/>
              <a:t>As with any assay employing mouse antibodies, the possibility exists for interference by human anti-mouse antibodies (HAMA) in the specimen.  Specimens from patients who have received preparations for monoclonal antibodies for diagnosis or therapy may contain HAMA.  Such specimens may cause false positive or false negative results.</a:t>
            </a:r>
          </a:p>
          <a:p>
            <a:pPr marL="514350" indent="-514350">
              <a:buFont typeface="+mj-lt"/>
              <a:buAutoNum type="arabicPeriod"/>
            </a:pPr>
            <a:r>
              <a:rPr lang="en-US" sz="1400" dirty="0"/>
              <a:t>This test provides a presumptive diagnosis for pregnancy.  A confirmed pregnancy diagnosis should only be made by a physician after all clinical and laboratory findings have been evaluated.</a:t>
            </a:r>
          </a:p>
          <a:p>
            <a:pPr marL="0" lvl="0" indent="0">
              <a:buNone/>
            </a:pPr>
            <a:endParaRPr lang="en-US" sz="1400" dirty="0"/>
          </a:p>
          <a:p>
            <a:pPr marL="514350" indent="-514350">
              <a:buFont typeface="+mj-lt"/>
              <a:buAutoNum type="arabicPeriod"/>
            </a:pPr>
            <a:endParaRPr lang="en-US" sz="1400" dirty="0"/>
          </a:p>
          <a:p>
            <a:pPr marL="514350" lvl="0" indent="-514350">
              <a:buFont typeface="+mj-lt"/>
              <a:buAutoNum type="arabicPeriod"/>
            </a:pPr>
            <a:endParaRPr lang="en-US" sz="1400" dirty="0"/>
          </a:p>
          <a:p>
            <a:pPr marL="514350" indent="-514350">
              <a:buFont typeface="+mj-lt"/>
              <a:buAutoNum type="arabicPeriod"/>
            </a:pPr>
            <a:endParaRPr lang="en-US" sz="1400" dirty="0"/>
          </a:p>
        </p:txBody>
      </p:sp>
    </p:spTree>
    <p:extLst>
      <p:ext uri="{BB962C8B-B14F-4D97-AF65-F5344CB8AC3E}">
        <p14:creationId xmlns:p14="http://schemas.microsoft.com/office/powerpoint/2010/main" val="1919950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Image result for The end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
            <a:ext cx="5563412"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7800" y="3733800"/>
            <a:ext cx="6247994" cy="2743200"/>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dirty="0"/>
              <a:t>Thank you for reviewing this PowerPoint presentation.</a:t>
            </a:r>
          </a:p>
          <a:p>
            <a:endParaRPr lang="en-US" dirty="0">
              <a:solidFill>
                <a:srgbClr val="00B0F0"/>
              </a:solidFill>
            </a:endParaRPr>
          </a:p>
          <a:p>
            <a:r>
              <a:rPr lang="en-US" dirty="0">
                <a:solidFill>
                  <a:srgbClr val="00B0F0"/>
                </a:solidFill>
              </a:rPr>
              <a:t>Your next steps are:</a:t>
            </a:r>
          </a:p>
          <a:p>
            <a:pPr marL="342900" indent="-342900">
              <a:buAutoNum type="arabicPeriod"/>
            </a:pPr>
            <a:r>
              <a:rPr lang="en-US" dirty="0"/>
              <a:t>Take the quiz Thank you,</a:t>
            </a:r>
          </a:p>
          <a:p>
            <a:pPr algn="r"/>
            <a:r>
              <a:rPr lang="en-US" dirty="0"/>
              <a:t>Caline X7131</a:t>
            </a:r>
          </a:p>
        </p:txBody>
      </p:sp>
    </p:spTree>
    <p:extLst>
      <p:ext uri="{BB962C8B-B14F-4D97-AF65-F5344CB8AC3E}">
        <p14:creationId xmlns:p14="http://schemas.microsoft.com/office/powerpoint/2010/main" val="280794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sz="1600" dirty="0"/>
          </a:p>
          <a:p>
            <a:endParaRPr lang="en-US" sz="1600" dirty="0"/>
          </a:p>
          <a:p>
            <a:endParaRPr lang="en-US" sz="1600" dirty="0"/>
          </a:p>
          <a:p>
            <a:endParaRPr lang="en-US" sz="1600" dirty="0"/>
          </a:p>
          <a:p>
            <a:r>
              <a:rPr lang="en-US" sz="1600" dirty="0"/>
              <a:t>The Sure-Vue Urine hCG Test is used for the </a:t>
            </a:r>
            <a:r>
              <a:rPr lang="en-US" sz="1600" b="1" dirty="0">
                <a:solidFill>
                  <a:srgbClr val="C00000"/>
                </a:solidFill>
              </a:rPr>
              <a:t>qualitative (i.e. the result is consists of either positive or negative value)</a:t>
            </a:r>
            <a:r>
              <a:rPr lang="en-US" sz="1600" dirty="0"/>
              <a:t> detection of human Chorionic Gonadotropin (hCG) in urine for the early determination of pregnancy. </a:t>
            </a:r>
          </a:p>
          <a:p>
            <a:pPr marL="0" indent="0">
              <a:buNone/>
            </a:pPr>
            <a:endParaRPr lang="en-US" sz="1600" dirty="0"/>
          </a:p>
          <a:p>
            <a:r>
              <a:rPr lang="en-US" sz="1600" dirty="0"/>
              <a:t>Human Chorionic Gonadotropin (hCG) is a hormone that is secreted by the developing placenta shortly after fertilization.</a:t>
            </a:r>
          </a:p>
          <a:p>
            <a:pPr marL="0" indent="0">
              <a:buNone/>
            </a:pPr>
            <a:endParaRPr lang="en-US" sz="1600" dirty="0"/>
          </a:p>
          <a:p>
            <a:r>
              <a:rPr lang="en-US" sz="1600" dirty="0"/>
              <a:t>hCG levels of 25 mIU/mL have been detected as early as 10-12 days after conception so, hCG may be detected using this kit before a first missed menses.</a:t>
            </a:r>
          </a:p>
          <a:p>
            <a:endParaRPr lang="en-US" sz="1600" dirty="0"/>
          </a:p>
          <a:p>
            <a:endParaRPr lang="en-US" dirty="0"/>
          </a:p>
        </p:txBody>
      </p:sp>
      <p:sp>
        <p:nvSpPr>
          <p:cNvPr id="3" name="Text Placeholder 2"/>
          <p:cNvSpPr>
            <a:spLocks noGrp="1"/>
          </p:cNvSpPr>
          <p:nvPr>
            <p:ph type="body" sz="half" idx="2"/>
          </p:nvPr>
        </p:nvSpPr>
        <p:spPr/>
        <p:txBody>
          <a:bodyPr/>
          <a:lstStyle/>
          <a:p>
            <a:endParaRPr lang="en-US" dirty="0"/>
          </a:p>
        </p:txBody>
      </p:sp>
      <p:sp>
        <p:nvSpPr>
          <p:cNvPr id="2" name="Title 1"/>
          <p:cNvSpPr>
            <a:spLocks noGrp="1"/>
          </p:cNvSpPr>
          <p:nvPr>
            <p:ph type="title"/>
          </p:nvPr>
        </p:nvSpPr>
        <p:spPr/>
        <p:txBody>
          <a:bodyPr/>
          <a:lstStyle/>
          <a:p>
            <a:r>
              <a:rPr lang="en-US" sz="1800" dirty="0"/>
              <a:t>SureVue Urine Pregnancy Test</a:t>
            </a:r>
          </a:p>
        </p:txBody>
      </p:sp>
      <p:pic>
        <p:nvPicPr>
          <p:cNvPr id="6" name="Picture 5">
            <a:extLst>
              <a:ext uri="{FF2B5EF4-FFF2-40B4-BE49-F238E27FC236}">
                <a16:creationId xmlns:a16="http://schemas.microsoft.com/office/drawing/2014/main" id="{870025CC-9A72-46C3-9E6F-FB18FFE39B42}"/>
              </a:ext>
            </a:extLst>
          </p:cNvPr>
          <p:cNvPicPr>
            <a:picLocks noChangeAspect="1"/>
          </p:cNvPicPr>
          <p:nvPr/>
        </p:nvPicPr>
        <p:blipFill>
          <a:blip r:embed="rId2"/>
          <a:stretch>
            <a:fillRect/>
          </a:stretch>
        </p:blipFill>
        <p:spPr>
          <a:xfrm>
            <a:off x="6629400" y="2130552"/>
            <a:ext cx="2347913" cy="1489100"/>
          </a:xfrm>
          <a:prstGeom prst="rect">
            <a:avLst/>
          </a:prstGeom>
        </p:spPr>
      </p:pic>
      <p:pic>
        <p:nvPicPr>
          <p:cNvPr id="8" name="Picture 7">
            <a:extLst>
              <a:ext uri="{FF2B5EF4-FFF2-40B4-BE49-F238E27FC236}">
                <a16:creationId xmlns:a16="http://schemas.microsoft.com/office/drawing/2014/main" id="{40A17D64-5655-477A-8DE1-84D3B1F37844}"/>
              </a:ext>
            </a:extLst>
          </p:cNvPr>
          <p:cNvPicPr>
            <a:picLocks noChangeAspect="1"/>
          </p:cNvPicPr>
          <p:nvPr/>
        </p:nvPicPr>
        <p:blipFill rotWithShape="1">
          <a:blip r:embed="rId3"/>
          <a:srcRect t="8381"/>
          <a:stretch/>
        </p:blipFill>
        <p:spPr>
          <a:xfrm>
            <a:off x="6583470" y="3962400"/>
            <a:ext cx="2439772" cy="1862137"/>
          </a:xfrm>
          <a:prstGeom prst="rect">
            <a:avLst/>
          </a:prstGeom>
        </p:spPr>
      </p:pic>
    </p:spTree>
    <p:extLst>
      <p:ext uri="{BB962C8B-B14F-4D97-AF65-F5344CB8AC3E}">
        <p14:creationId xmlns:p14="http://schemas.microsoft.com/office/powerpoint/2010/main" val="337366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Sure-Vue Test Cartridge</a:t>
            </a:r>
          </a:p>
        </p:txBody>
      </p:sp>
      <p:pic>
        <p:nvPicPr>
          <p:cNvPr id="2054" name="Picture 6" descr="C:\Users\lybargec\AppData\Local\Microsoft\Windows\Temporary Internet Files\Content.Outlook\GLMW8STY\IMG_5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667000"/>
            <a:ext cx="2997200" cy="2247900"/>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042340125"/>
              </p:ext>
            </p:extLst>
          </p:nvPr>
        </p:nvGraphicFramePr>
        <p:xfrm>
          <a:off x="463731" y="969071"/>
          <a:ext cx="4495800" cy="4104640"/>
        </p:xfrm>
        <a:graphic>
          <a:graphicData uri="http://schemas.openxmlformats.org/drawingml/2006/table">
            <a:tbl>
              <a:tblPr firstRow="1" firstCol="1" lastRow="1" lastCol="1" bandRow="1" bandCol="1">
                <a:tableStyleId>{5C22544A-7EE6-4342-B048-85BDC9FD1C3A}</a:tableStyleId>
              </a:tblPr>
              <a:tblGrid>
                <a:gridCol w="1685925">
                  <a:extLst>
                    <a:ext uri="{9D8B030D-6E8A-4147-A177-3AD203B41FA5}">
                      <a16:colId xmlns:a16="http://schemas.microsoft.com/office/drawing/2014/main" val="20000"/>
                    </a:ext>
                  </a:extLst>
                </a:gridCol>
                <a:gridCol w="2809875">
                  <a:extLst>
                    <a:ext uri="{9D8B030D-6E8A-4147-A177-3AD203B41FA5}">
                      <a16:colId xmlns:a16="http://schemas.microsoft.com/office/drawing/2014/main" val="20001"/>
                    </a:ext>
                  </a:extLst>
                </a:gridCol>
              </a:tblGrid>
              <a:tr h="2672080">
                <a:tc>
                  <a:txBody>
                    <a:bodyPr/>
                    <a:lstStyle/>
                    <a:p>
                      <a:pPr marL="0" marR="0" algn="l">
                        <a:spcBef>
                          <a:spcPts val="0"/>
                        </a:spcBef>
                        <a:spcAft>
                          <a:spcPts val="0"/>
                        </a:spcAft>
                      </a:pPr>
                      <a:r>
                        <a:rPr lang="en-US" sz="1600" b="0" dirty="0">
                          <a:effectLst/>
                        </a:rPr>
                        <a:t>Test device </a:t>
                      </a:r>
                    </a:p>
                    <a:p>
                      <a:pPr marL="0" marR="0" algn="l">
                        <a:spcBef>
                          <a:spcPts val="0"/>
                        </a:spcBef>
                        <a:spcAft>
                          <a:spcPts val="0"/>
                        </a:spcAft>
                      </a:pPr>
                      <a:r>
                        <a:rPr lang="en-US" sz="1600" b="0" dirty="0">
                          <a:effectLst/>
                        </a:rPr>
                        <a:t>(50 individually-wrapped cassettes)</a:t>
                      </a:r>
                    </a:p>
                    <a:p>
                      <a:pPr marL="0" marR="0" algn="l">
                        <a:spcBef>
                          <a:spcPts val="0"/>
                        </a:spcBef>
                        <a:spcAft>
                          <a:spcPts val="0"/>
                        </a:spcAft>
                      </a:pPr>
                      <a:endParaRPr lang="en-US" sz="1600" b="0" dirty="0">
                        <a:effectLst/>
                      </a:endParaRPr>
                    </a:p>
                    <a:p>
                      <a:pPr marL="0" marR="0" algn="l">
                        <a:spcBef>
                          <a:spcPts val="0"/>
                        </a:spcBef>
                        <a:spcAft>
                          <a:spcPts val="0"/>
                        </a:spcAft>
                      </a:pPr>
                      <a:endParaRPr lang="en-US" sz="1600" b="0" dirty="0">
                        <a:effectLst/>
                      </a:endParaRPr>
                    </a:p>
                    <a:p>
                      <a:pPr marL="0" marR="0" algn="l">
                        <a:spcBef>
                          <a:spcPts val="0"/>
                        </a:spcBef>
                        <a:spcAft>
                          <a:spcPts val="0"/>
                        </a:spcAft>
                      </a:pPr>
                      <a:endParaRPr lang="en-US" sz="1600" b="0" dirty="0">
                        <a:effectLst/>
                      </a:endParaRPr>
                    </a:p>
                    <a:p>
                      <a:pPr marL="0" marR="0" algn="l">
                        <a:spcBef>
                          <a:spcPts val="0"/>
                        </a:spcBef>
                        <a:spcAft>
                          <a:spcPts val="0"/>
                        </a:spcAft>
                      </a:pPr>
                      <a:endParaRPr lang="en-US" sz="1600" b="0" dirty="0">
                        <a:effectLst/>
                      </a:endParaRPr>
                    </a:p>
                    <a:p>
                      <a:pPr marL="0" marR="0" algn="l">
                        <a:spcBef>
                          <a:spcPts val="0"/>
                        </a:spcBef>
                        <a:spcAft>
                          <a:spcPts val="0"/>
                        </a:spcAft>
                      </a:pPr>
                      <a:endParaRPr lang="en-US" sz="1600" b="0" dirty="0">
                        <a:effectLst/>
                      </a:endParaRPr>
                    </a:p>
                    <a:p>
                      <a:pPr marL="0" marR="0" algn="l">
                        <a:spcBef>
                          <a:spcPts val="0"/>
                        </a:spcBef>
                        <a:spcAft>
                          <a:spcPts val="0"/>
                        </a:spcAft>
                      </a:pPr>
                      <a:endParaRPr lang="en-US" sz="1600" b="0" dirty="0">
                        <a:effectLst/>
                      </a:endParaRPr>
                    </a:p>
                    <a:p>
                      <a:pPr marL="0" marR="0" algn="l">
                        <a:spcBef>
                          <a:spcPts val="0"/>
                        </a:spcBef>
                        <a:spcAft>
                          <a:spcPts val="0"/>
                        </a:spcAft>
                      </a:pPr>
                      <a:endParaRPr lang="en-US" sz="1600" b="0" dirty="0">
                        <a:effectLst/>
                      </a:endParaRPr>
                    </a:p>
                    <a:p>
                      <a:pPr marL="0" marR="0" algn="l">
                        <a:spcBef>
                          <a:spcPts val="0"/>
                        </a:spcBef>
                        <a:spcAft>
                          <a:spcPts val="0"/>
                        </a:spcAft>
                      </a:pPr>
                      <a:endParaRPr lang="en-US" sz="1600" b="0" dirty="0">
                        <a:effectLst/>
                      </a:endParaRPr>
                    </a:p>
                  </a:txBody>
                  <a:tcPr marL="68580" marR="68580" marT="0" marB="0" anchor="ctr"/>
                </a:tc>
                <a:tc>
                  <a:txBody>
                    <a:bodyPr/>
                    <a:lstStyle/>
                    <a:p>
                      <a:pPr marL="274320" marR="0" algn="l">
                        <a:spcBef>
                          <a:spcPts val="0"/>
                        </a:spcBef>
                        <a:spcAft>
                          <a:spcPts val="0"/>
                        </a:spcAft>
                      </a:pPr>
                      <a:r>
                        <a:rPr lang="en-US" sz="1400" b="0" dirty="0">
                          <a:effectLst/>
                        </a:rPr>
                        <a:t> </a:t>
                      </a:r>
                    </a:p>
                    <a:p>
                      <a:pPr marL="342900" marR="0" lvl="0" indent="-342900" algn="l">
                        <a:spcBef>
                          <a:spcPts val="0"/>
                        </a:spcBef>
                        <a:spcAft>
                          <a:spcPts val="0"/>
                        </a:spcAft>
                        <a:buFont typeface="Symbol"/>
                        <a:buChar char=""/>
                        <a:tabLst>
                          <a:tab pos="274320" algn="l"/>
                        </a:tabLst>
                      </a:pPr>
                      <a:r>
                        <a:rPr lang="en-US" sz="1600" b="0" dirty="0">
                          <a:effectLst/>
                        </a:rPr>
                        <a:t>Store kit at room temp.</a:t>
                      </a:r>
                    </a:p>
                    <a:p>
                      <a:pPr marL="342900" marR="0" lvl="0" indent="-342900" algn="l">
                        <a:spcBef>
                          <a:spcPts val="0"/>
                        </a:spcBef>
                        <a:spcAft>
                          <a:spcPts val="0"/>
                        </a:spcAft>
                        <a:buFont typeface="Symbol"/>
                        <a:buChar char=""/>
                        <a:tabLst>
                          <a:tab pos="274320" algn="l"/>
                        </a:tabLst>
                      </a:pPr>
                      <a:r>
                        <a:rPr lang="en-US" sz="1600" b="0" dirty="0">
                          <a:effectLst/>
                        </a:rPr>
                        <a:t>Store out of direct sunlight. </a:t>
                      </a:r>
                    </a:p>
                    <a:p>
                      <a:pPr marL="342900" marR="0" lvl="0" indent="-342900" algn="l">
                        <a:spcBef>
                          <a:spcPts val="0"/>
                        </a:spcBef>
                        <a:spcAft>
                          <a:spcPts val="0"/>
                        </a:spcAft>
                        <a:buFont typeface="Symbol"/>
                        <a:buChar char=""/>
                        <a:tabLst>
                          <a:tab pos="274320" algn="l"/>
                        </a:tabLst>
                      </a:pPr>
                      <a:r>
                        <a:rPr lang="en-US" sz="1600" b="1" dirty="0">
                          <a:solidFill>
                            <a:schemeClr val="bg1"/>
                          </a:solidFill>
                          <a:effectLst/>
                        </a:rPr>
                        <a:t>Test device MUST remain in sealed pouch until use.</a:t>
                      </a:r>
                    </a:p>
                    <a:p>
                      <a:pPr marL="342900" marR="0" lvl="0" indent="-342900" algn="l">
                        <a:spcBef>
                          <a:spcPts val="0"/>
                        </a:spcBef>
                        <a:spcAft>
                          <a:spcPts val="0"/>
                        </a:spcAft>
                        <a:buFont typeface="Symbol"/>
                        <a:buChar char=""/>
                        <a:tabLst>
                          <a:tab pos="274320" algn="l"/>
                        </a:tabLst>
                      </a:pPr>
                      <a:r>
                        <a:rPr lang="en-US" sz="1600" b="0" dirty="0">
                          <a:effectLst/>
                        </a:rPr>
                        <a:t>Kit contents are stable through printed expiration date.</a:t>
                      </a:r>
                    </a:p>
                    <a:p>
                      <a:pPr marL="342900" marR="0" lvl="0" indent="-342900" algn="l">
                        <a:spcBef>
                          <a:spcPts val="0"/>
                        </a:spcBef>
                        <a:spcAft>
                          <a:spcPts val="0"/>
                        </a:spcAft>
                        <a:buFont typeface="Symbol"/>
                        <a:buChar char=""/>
                        <a:tabLst>
                          <a:tab pos="274320" algn="l"/>
                        </a:tabLst>
                      </a:pPr>
                      <a:r>
                        <a:rPr lang="en-US" sz="1600" b="0" dirty="0">
                          <a:effectLst/>
                        </a:rPr>
                        <a:t>Do not use past expiration date.</a:t>
                      </a:r>
                    </a:p>
                    <a:p>
                      <a:pPr marL="342900" marR="0" lvl="0" indent="-342900" algn="l">
                        <a:spcBef>
                          <a:spcPts val="0"/>
                        </a:spcBef>
                        <a:spcAft>
                          <a:spcPts val="0"/>
                        </a:spcAft>
                        <a:buFont typeface="Symbol"/>
                        <a:buChar char=""/>
                        <a:tabLst>
                          <a:tab pos="274320" algn="l"/>
                        </a:tabLst>
                      </a:pPr>
                      <a:r>
                        <a:rPr lang="en-US" sz="1600" b="0" dirty="0">
                          <a:effectLst/>
                        </a:rPr>
                        <a:t>For in vitro diagnostic use.</a:t>
                      </a:r>
                    </a:p>
                    <a:p>
                      <a:pPr marL="274320" marR="0" algn="l">
                        <a:spcBef>
                          <a:spcPts val="0"/>
                        </a:spcBef>
                        <a:spcAft>
                          <a:spcPts val="0"/>
                        </a:spcAft>
                      </a:pPr>
                      <a:r>
                        <a:rPr lang="en-US" sz="1400" b="0" dirty="0">
                          <a:effectLst/>
                        </a:rPr>
                        <a:t> </a:t>
                      </a:r>
                      <a:endParaRPr lang="en-US" sz="1400" b="0" dirty="0">
                        <a:effectLst/>
                        <a:latin typeface="Courier"/>
                        <a:ea typeface="Times New Roman"/>
                        <a:cs typeface="Times New Roman"/>
                      </a:endParaRPr>
                    </a:p>
                  </a:txBody>
                  <a:tcPr marL="68580" marR="68580" marT="0" marB="0"/>
                </a:tc>
                <a:extLst>
                  <a:ext uri="{0D108BD9-81ED-4DB2-BD59-A6C34878D82A}">
                    <a16:rowId xmlns:a16="http://schemas.microsoft.com/office/drawing/2014/main" val="10000"/>
                  </a:ext>
                </a:extLst>
              </a:tr>
              <a:tr h="995680">
                <a:tc>
                  <a:txBody>
                    <a:bodyPr/>
                    <a:lstStyle/>
                    <a:p>
                      <a:pPr marL="0" marR="0" algn="l">
                        <a:spcBef>
                          <a:spcPts val="0"/>
                        </a:spcBef>
                        <a:spcAft>
                          <a:spcPts val="0"/>
                        </a:spcAft>
                      </a:pPr>
                      <a:r>
                        <a:rPr lang="en-US" sz="1400" b="0" dirty="0">
                          <a:effectLst/>
                        </a:rPr>
                        <a:t>Disposable pipettes (50)</a:t>
                      </a:r>
                      <a:endParaRPr lang="en-US" sz="1400" b="0" dirty="0">
                        <a:effectLst/>
                        <a:latin typeface="Times New Roman"/>
                        <a:ea typeface="Times New Roman"/>
                      </a:endParaRPr>
                    </a:p>
                  </a:txBody>
                  <a:tcPr marL="68580" marR="68580" marT="0" marB="0" anchor="ctr"/>
                </a:tc>
                <a:tc>
                  <a:txBody>
                    <a:bodyPr/>
                    <a:lstStyle/>
                    <a:p>
                      <a:pPr marL="274320" marR="0" algn="l">
                        <a:spcBef>
                          <a:spcPts val="0"/>
                        </a:spcBef>
                        <a:spcAft>
                          <a:spcPts val="0"/>
                        </a:spcAft>
                        <a:tabLst>
                          <a:tab pos="45720" algn="l"/>
                          <a:tab pos="2743200" algn="l"/>
                        </a:tabLst>
                      </a:pPr>
                      <a:r>
                        <a:rPr lang="en-US" sz="1400" b="0" dirty="0">
                          <a:effectLst/>
                        </a:rPr>
                        <a:t> </a:t>
                      </a:r>
                    </a:p>
                    <a:p>
                      <a:pPr marL="342900" marR="0" lvl="0" indent="-342900" algn="l">
                        <a:spcBef>
                          <a:spcPts val="0"/>
                        </a:spcBef>
                        <a:spcAft>
                          <a:spcPts val="0"/>
                        </a:spcAft>
                        <a:buFont typeface="Symbol"/>
                        <a:buChar char=""/>
                        <a:tabLst>
                          <a:tab pos="45720" algn="l"/>
                          <a:tab pos="274320" algn="l"/>
                          <a:tab pos="2743200" algn="l"/>
                        </a:tabLst>
                      </a:pPr>
                      <a:r>
                        <a:rPr lang="en-US" sz="1400" b="0" dirty="0">
                          <a:effectLst/>
                        </a:rPr>
                        <a:t>Provided in kit.</a:t>
                      </a:r>
                    </a:p>
                    <a:p>
                      <a:pPr marL="342900" marR="0" lvl="0" indent="-342900" algn="l">
                        <a:spcBef>
                          <a:spcPts val="0"/>
                        </a:spcBef>
                        <a:spcAft>
                          <a:spcPts val="0"/>
                        </a:spcAft>
                        <a:buFont typeface="Symbol"/>
                        <a:buChar char=""/>
                        <a:tabLst>
                          <a:tab pos="45720" algn="l"/>
                          <a:tab pos="274320" algn="l"/>
                          <a:tab pos="2743200" algn="l"/>
                        </a:tabLst>
                      </a:pPr>
                      <a:r>
                        <a:rPr lang="en-US" sz="1400" b="0" dirty="0">
                          <a:effectLst/>
                        </a:rPr>
                        <a:t>Disposable, do not reuse.</a:t>
                      </a:r>
                    </a:p>
                    <a:p>
                      <a:pPr marL="274320" marR="0" algn="l">
                        <a:spcBef>
                          <a:spcPts val="0"/>
                        </a:spcBef>
                        <a:spcAft>
                          <a:spcPts val="0"/>
                        </a:spcAft>
                        <a:tabLst>
                          <a:tab pos="45720" algn="l"/>
                          <a:tab pos="2743200" algn="l"/>
                        </a:tabLst>
                      </a:pPr>
                      <a:r>
                        <a:rPr lang="en-US" sz="1400" b="0" dirty="0">
                          <a:effectLst/>
                        </a:rPr>
                        <a:t> </a:t>
                      </a:r>
                      <a:endParaRPr lang="en-US" sz="1400" b="0" dirty="0">
                        <a:effectLst/>
                        <a:latin typeface="Courier"/>
                        <a:ea typeface="Times New Roman"/>
                        <a:cs typeface="Times New Roman"/>
                      </a:endParaRPr>
                    </a:p>
                  </a:txBody>
                  <a:tcPr marL="68580" marR="68580" marT="0" marB="0"/>
                </a:tc>
                <a:extLst>
                  <a:ext uri="{0D108BD9-81ED-4DB2-BD59-A6C34878D82A}">
                    <a16:rowId xmlns:a16="http://schemas.microsoft.com/office/drawing/2014/main" val="10001"/>
                  </a:ext>
                </a:extLst>
              </a:tr>
            </a:tbl>
          </a:graphicData>
        </a:graphic>
      </p:graphicFrame>
      <p:cxnSp>
        <p:nvCxnSpPr>
          <p:cNvPr id="8" name="Straight Arrow Connector 7"/>
          <p:cNvCxnSpPr/>
          <p:nvPr/>
        </p:nvCxnSpPr>
        <p:spPr>
          <a:xfrm flipV="1">
            <a:off x="5562600" y="4343400"/>
            <a:ext cx="762000" cy="1219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648994" y="4343400"/>
            <a:ext cx="0" cy="1371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345680" y="4064726"/>
            <a:ext cx="350520" cy="134547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4"/>
          </p:cNvCxnSpPr>
          <p:nvPr/>
        </p:nvCxnSpPr>
        <p:spPr>
          <a:xfrm flipH="1">
            <a:off x="7279277" y="2781694"/>
            <a:ext cx="241663"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934200" y="2172094"/>
            <a:ext cx="117348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Patient ID</a:t>
            </a:r>
          </a:p>
        </p:txBody>
      </p:sp>
      <p:sp>
        <p:nvSpPr>
          <p:cNvPr id="22" name="Oval 21"/>
          <p:cNvSpPr/>
          <p:nvPr/>
        </p:nvSpPr>
        <p:spPr>
          <a:xfrm>
            <a:off x="4813980" y="5481030"/>
            <a:ext cx="1139734" cy="936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Internal Positive QC Area (line at the “c”)</a:t>
            </a:r>
          </a:p>
        </p:txBody>
      </p:sp>
      <p:sp>
        <p:nvSpPr>
          <p:cNvPr id="23" name="Oval 22"/>
          <p:cNvSpPr/>
          <p:nvPr/>
        </p:nvSpPr>
        <p:spPr>
          <a:xfrm>
            <a:off x="6118860" y="5715000"/>
            <a:ext cx="102108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Patient Result Area</a:t>
            </a:r>
          </a:p>
        </p:txBody>
      </p:sp>
      <p:sp>
        <p:nvSpPr>
          <p:cNvPr id="24" name="Oval 23"/>
          <p:cNvSpPr/>
          <p:nvPr/>
        </p:nvSpPr>
        <p:spPr>
          <a:xfrm>
            <a:off x="7128103" y="4876800"/>
            <a:ext cx="1036321"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Sample Well</a:t>
            </a: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099266" y="2286000"/>
            <a:ext cx="487417" cy="159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Oval 26"/>
          <p:cNvSpPr/>
          <p:nvPr/>
        </p:nvSpPr>
        <p:spPr>
          <a:xfrm>
            <a:off x="5334000" y="1549037"/>
            <a:ext cx="1422400" cy="1047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Internal Negative QC Area</a:t>
            </a:r>
          </a:p>
          <a:p>
            <a:pPr algn="ctr"/>
            <a:r>
              <a:rPr lang="en-US" sz="900" dirty="0"/>
              <a:t>(white background)</a:t>
            </a:r>
          </a:p>
        </p:txBody>
      </p:sp>
      <p:cxnSp>
        <p:nvCxnSpPr>
          <p:cNvPr id="25" name="Straight Connector 24"/>
          <p:cNvCxnSpPr/>
          <p:nvPr/>
        </p:nvCxnSpPr>
        <p:spPr>
          <a:xfrm>
            <a:off x="6299200" y="3878703"/>
            <a:ext cx="457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086600" y="3735828"/>
            <a:ext cx="0" cy="28575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104017" y="3291840"/>
            <a:ext cx="1125583" cy="4724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831455" y="3082351"/>
            <a:ext cx="100774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Filter</a:t>
            </a:r>
          </a:p>
        </p:txBody>
      </p:sp>
      <p:pic>
        <p:nvPicPr>
          <p:cNvPr id="3" name="Picture 2">
            <a:extLst>
              <a:ext uri="{FF2B5EF4-FFF2-40B4-BE49-F238E27FC236}">
                <a16:creationId xmlns:a16="http://schemas.microsoft.com/office/drawing/2014/main" id="{2571633D-B171-4C69-BA41-FCD9561459BF}"/>
              </a:ext>
            </a:extLst>
          </p:cNvPr>
          <p:cNvPicPr>
            <a:picLocks noChangeAspect="1"/>
          </p:cNvPicPr>
          <p:nvPr/>
        </p:nvPicPr>
        <p:blipFill>
          <a:blip r:embed="rId4"/>
          <a:stretch>
            <a:fillRect/>
          </a:stretch>
        </p:blipFill>
        <p:spPr>
          <a:xfrm rot="16200000">
            <a:off x="435471" y="2517290"/>
            <a:ext cx="1783181" cy="1130120"/>
          </a:xfrm>
          <a:prstGeom prst="rect">
            <a:avLst/>
          </a:prstGeom>
        </p:spPr>
      </p:pic>
    </p:spTree>
    <p:extLst>
      <p:ext uri="{BB962C8B-B14F-4D97-AF65-F5344CB8AC3E}">
        <p14:creationId xmlns:p14="http://schemas.microsoft.com/office/powerpoint/2010/main" val="129396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79683143"/>
              </p:ext>
            </p:extLst>
          </p:nvPr>
        </p:nvGraphicFramePr>
        <p:xfrm>
          <a:off x="1066800" y="1874837"/>
          <a:ext cx="6800850" cy="3667125"/>
        </p:xfrm>
        <a:graphic>
          <a:graphicData uri="http://schemas.openxmlformats.org/drawingml/2006/table">
            <a:tbl>
              <a:tblPr/>
              <a:tblGrid>
                <a:gridCol w="2148840">
                  <a:extLst>
                    <a:ext uri="{9D8B030D-6E8A-4147-A177-3AD203B41FA5}">
                      <a16:colId xmlns:a16="http://schemas.microsoft.com/office/drawing/2014/main" val="20000"/>
                    </a:ext>
                  </a:extLst>
                </a:gridCol>
                <a:gridCol w="4652010">
                  <a:extLst>
                    <a:ext uri="{9D8B030D-6E8A-4147-A177-3AD203B41FA5}">
                      <a16:colId xmlns:a16="http://schemas.microsoft.com/office/drawing/2014/main" val="20001"/>
                    </a:ext>
                  </a:extLst>
                </a:gridCol>
              </a:tblGrid>
              <a:tr h="0">
                <a:tc>
                  <a:txBody>
                    <a:bodyPr/>
                    <a:lstStyle/>
                    <a:p>
                      <a:pPr marL="0" marR="0" algn="l">
                        <a:spcBef>
                          <a:spcPts val="0"/>
                        </a:spcBef>
                        <a:spcAft>
                          <a:spcPts val="0"/>
                        </a:spcAft>
                        <a:tabLst>
                          <a:tab pos="114300" algn="l"/>
                          <a:tab pos="228600" algn="l"/>
                        </a:tabLst>
                      </a:pPr>
                      <a:r>
                        <a:rPr lang="en-US" sz="1200" b="1" dirty="0">
                          <a:effectLst/>
                          <a:latin typeface="Arial"/>
                          <a:ea typeface="Times New Roman"/>
                          <a:cs typeface="Times New Roman"/>
                        </a:rPr>
                        <a:t>Specimen</a:t>
                      </a:r>
                      <a:endParaRPr lang="en-US" sz="1200" dirty="0">
                        <a:effectLst/>
                        <a:latin typeface="Courier"/>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l">
                        <a:spcBef>
                          <a:spcPts val="0"/>
                        </a:spcBef>
                        <a:spcAft>
                          <a:spcPts val="0"/>
                        </a:spcAft>
                        <a:tabLst>
                          <a:tab pos="114300" algn="l"/>
                          <a:tab pos="228600" algn="l"/>
                        </a:tabLst>
                      </a:pPr>
                      <a:r>
                        <a:rPr lang="en-US" sz="1000" b="1" dirty="0">
                          <a:effectLst/>
                          <a:latin typeface="Arial"/>
                          <a:ea typeface="Times New Roman"/>
                          <a:cs typeface="Times New Roman"/>
                        </a:rPr>
                        <a:t> </a:t>
                      </a:r>
                      <a:endParaRPr lang="en-US" sz="1200" dirty="0">
                        <a:effectLst/>
                        <a:latin typeface="Courier"/>
                        <a:ea typeface="Times New Roman"/>
                        <a:cs typeface="Times New Roman"/>
                      </a:endParaRPr>
                    </a:p>
                    <a:p>
                      <a:pPr marL="0" marR="0" algn="l">
                        <a:spcBef>
                          <a:spcPts val="0"/>
                        </a:spcBef>
                        <a:spcAft>
                          <a:spcPts val="0"/>
                        </a:spcAft>
                        <a:tabLst>
                          <a:tab pos="114300" algn="l"/>
                          <a:tab pos="228600" algn="l"/>
                        </a:tabLst>
                      </a:pPr>
                      <a:r>
                        <a:rPr lang="en-US" sz="1000" b="1" dirty="0">
                          <a:effectLst/>
                          <a:latin typeface="Arial"/>
                          <a:ea typeface="Times New Roman"/>
                          <a:cs typeface="Times New Roman"/>
                        </a:rPr>
                        <a:t>Acceptable:</a:t>
                      </a:r>
                      <a:r>
                        <a:rPr lang="en-US" sz="1000" dirty="0">
                          <a:effectLst/>
                          <a:latin typeface="Arial"/>
                          <a:ea typeface="Times New Roman"/>
                          <a:cs typeface="Times New Roman"/>
                        </a:rPr>
                        <a:t>  Urine specimens.  </a:t>
                      </a:r>
                      <a:endParaRPr lang="en-US" sz="1200" dirty="0">
                        <a:effectLst/>
                        <a:latin typeface="Courier"/>
                        <a:ea typeface="Times New Roman"/>
                        <a:cs typeface="Times New Roman"/>
                      </a:endParaRPr>
                    </a:p>
                    <a:p>
                      <a:pPr marL="0" marR="0" algn="l">
                        <a:spcBef>
                          <a:spcPts val="0"/>
                        </a:spcBef>
                        <a:spcAft>
                          <a:spcPts val="0"/>
                        </a:spcAft>
                        <a:tabLst>
                          <a:tab pos="114300" algn="l"/>
                          <a:tab pos="228600" algn="l"/>
                        </a:tabLst>
                      </a:pPr>
                      <a:r>
                        <a:rPr lang="en-US" sz="1000" b="1" dirty="0">
                          <a:effectLst/>
                          <a:latin typeface="Arial"/>
                          <a:ea typeface="Times New Roman"/>
                          <a:cs typeface="Times New Roman"/>
                        </a:rPr>
                        <a:t>Unacceptable:</a:t>
                      </a:r>
                      <a:r>
                        <a:rPr lang="en-US" sz="1000" dirty="0">
                          <a:effectLst/>
                          <a:latin typeface="Arial"/>
                          <a:ea typeface="Times New Roman"/>
                          <a:cs typeface="Times New Roman"/>
                        </a:rPr>
                        <a:t> Specimens from other sources.</a:t>
                      </a:r>
                      <a:endParaRPr lang="en-US" sz="1200" dirty="0">
                        <a:effectLst/>
                        <a:latin typeface="Courier"/>
                        <a:ea typeface="Times New Roman"/>
                        <a:cs typeface="Times New Roman"/>
                      </a:endParaRPr>
                    </a:p>
                    <a:p>
                      <a:pPr marL="0" marR="0" algn="l">
                        <a:spcBef>
                          <a:spcPts val="0"/>
                        </a:spcBef>
                        <a:spcAft>
                          <a:spcPts val="0"/>
                        </a:spcAft>
                        <a:tabLst>
                          <a:tab pos="114300" algn="l"/>
                          <a:tab pos="228600" algn="l"/>
                        </a:tabLst>
                      </a:pPr>
                      <a:r>
                        <a:rPr lang="en-US" sz="1000" dirty="0">
                          <a:effectLst/>
                          <a:latin typeface="Arial"/>
                          <a:ea typeface="Times New Roman"/>
                          <a:cs typeface="Times New Roman"/>
                        </a:rPr>
                        <a:t> </a:t>
                      </a:r>
                      <a:endParaRPr lang="en-US" sz="1200" dirty="0">
                        <a:effectLst/>
                        <a:latin typeface="Courier"/>
                        <a:ea typeface="Times New Roman"/>
                        <a:cs typeface="Times New Roman"/>
                      </a:endParaRPr>
                    </a:p>
                    <a:p>
                      <a:pPr marL="0" marR="0" algn="l">
                        <a:spcBef>
                          <a:spcPts val="0"/>
                        </a:spcBef>
                        <a:spcAft>
                          <a:spcPts val="0"/>
                        </a:spcAft>
                      </a:pPr>
                      <a:r>
                        <a:rPr lang="en-US" sz="1100" dirty="0">
                          <a:effectLst/>
                          <a:latin typeface="Arial"/>
                          <a:ea typeface="Times New Roman"/>
                          <a:cs typeface="Times New Roman"/>
                        </a:rPr>
                        <a:t>Label the patient sample with patient sticker. Two</a:t>
                      </a:r>
                      <a:r>
                        <a:rPr lang="en-US" sz="1100" baseline="0" dirty="0">
                          <a:effectLst/>
                          <a:latin typeface="Arial"/>
                          <a:ea typeface="Times New Roman"/>
                          <a:cs typeface="Times New Roman"/>
                        </a:rPr>
                        <a:t> extra patient stickers are needed.</a:t>
                      </a:r>
                      <a:endParaRPr lang="en-US" sz="1200" dirty="0">
                        <a:effectLst/>
                        <a:latin typeface="Courier"/>
                        <a:ea typeface="Times New Roman"/>
                        <a:cs typeface="Times New Roman"/>
                      </a:endParaRPr>
                    </a:p>
                    <a:p>
                      <a:pPr marL="0" marR="0" algn="l">
                        <a:spcBef>
                          <a:spcPts val="0"/>
                        </a:spcBef>
                        <a:spcAft>
                          <a:spcPts val="0"/>
                        </a:spcAft>
                        <a:tabLst>
                          <a:tab pos="114300" algn="l"/>
                          <a:tab pos="228600" algn="l"/>
                        </a:tabLst>
                      </a:pPr>
                      <a:r>
                        <a:rPr lang="en-US" sz="1000" dirty="0">
                          <a:effectLst/>
                          <a:latin typeface="Arial"/>
                          <a:ea typeface="Times New Roman"/>
                          <a:cs typeface="Times New Roman"/>
                        </a:rPr>
                        <a:t> </a:t>
                      </a:r>
                      <a:endParaRPr lang="en-US" sz="1200" dirty="0">
                        <a:effectLst/>
                        <a:latin typeface="Courier"/>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0">
                <a:tc>
                  <a:txBody>
                    <a:bodyPr/>
                    <a:lstStyle/>
                    <a:p>
                      <a:pPr marL="0" marR="0" algn="l">
                        <a:spcBef>
                          <a:spcPts val="0"/>
                        </a:spcBef>
                        <a:spcAft>
                          <a:spcPts val="0"/>
                        </a:spcAft>
                        <a:tabLst>
                          <a:tab pos="114300" algn="l"/>
                          <a:tab pos="228600" algn="l"/>
                        </a:tabLst>
                      </a:pPr>
                      <a:endParaRPr lang="en-US" sz="1200" b="1" dirty="0">
                        <a:effectLst/>
                        <a:latin typeface="Arial"/>
                        <a:ea typeface="Times New Roman"/>
                        <a:cs typeface="Times New Roman"/>
                      </a:endParaRPr>
                    </a:p>
                    <a:p>
                      <a:pPr marL="0" marR="0" algn="l">
                        <a:spcBef>
                          <a:spcPts val="0"/>
                        </a:spcBef>
                        <a:spcAft>
                          <a:spcPts val="0"/>
                        </a:spcAft>
                        <a:tabLst>
                          <a:tab pos="114300" algn="l"/>
                          <a:tab pos="228600" algn="l"/>
                        </a:tabLst>
                      </a:pPr>
                      <a:r>
                        <a:rPr lang="en-US" sz="1200" b="1" dirty="0">
                          <a:effectLst/>
                          <a:latin typeface="Arial"/>
                          <a:ea typeface="Times New Roman"/>
                          <a:cs typeface="Times New Roman"/>
                        </a:rPr>
                        <a:t>Collection Container</a:t>
                      </a:r>
                      <a:endParaRPr lang="en-US" sz="1200" dirty="0">
                        <a:effectLst/>
                        <a:latin typeface="Courier"/>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l">
                        <a:spcBef>
                          <a:spcPts val="0"/>
                        </a:spcBef>
                        <a:spcAft>
                          <a:spcPts val="0"/>
                        </a:spcAft>
                        <a:tabLst>
                          <a:tab pos="114300" algn="l"/>
                          <a:tab pos="228600" algn="l"/>
                        </a:tabLst>
                      </a:pPr>
                      <a:r>
                        <a:rPr lang="en-US" sz="1000" b="1" dirty="0">
                          <a:effectLst/>
                          <a:latin typeface="Arial"/>
                          <a:ea typeface="Times New Roman"/>
                          <a:cs typeface="Times New Roman"/>
                        </a:rPr>
                        <a:t> </a:t>
                      </a:r>
                      <a:endParaRPr lang="en-US" sz="1200" dirty="0">
                        <a:effectLst/>
                        <a:latin typeface="Courier"/>
                        <a:ea typeface="Times New Roman"/>
                        <a:cs typeface="Times New Roman"/>
                      </a:endParaRPr>
                    </a:p>
                    <a:p>
                      <a:pPr marL="0" marR="0" algn="l">
                        <a:spcBef>
                          <a:spcPts val="0"/>
                        </a:spcBef>
                        <a:spcAft>
                          <a:spcPts val="0"/>
                        </a:spcAft>
                        <a:tabLst>
                          <a:tab pos="114300" algn="l"/>
                          <a:tab pos="228600" algn="l"/>
                        </a:tabLst>
                      </a:pPr>
                      <a:r>
                        <a:rPr lang="en-US" sz="1000" b="1" dirty="0">
                          <a:effectLst/>
                          <a:latin typeface="Arial"/>
                          <a:ea typeface="Times New Roman"/>
                          <a:cs typeface="Times New Roman"/>
                        </a:rPr>
                        <a:t>Urine:</a:t>
                      </a:r>
                      <a:r>
                        <a:rPr lang="en-US" sz="1000" dirty="0">
                          <a:effectLst/>
                          <a:latin typeface="Arial"/>
                          <a:ea typeface="Times New Roman"/>
                          <a:cs typeface="Times New Roman"/>
                        </a:rPr>
                        <a:t>  Clean, dry collection container.  A first morning specimen is preferred; however urines collected any time of day may be used.  </a:t>
                      </a:r>
                    </a:p>
                    <a:p>
                      <a:pPr marL="0" marR="0" algn="l">
                        <a:spcBef>
                          <a:spcPts val="0"/>
                        </a:spcBef>
                        <a:spcAft>
                          <a:spcPts val="0"/>
                        </a:spcAft>
                        <a:tabLst>
                          <a:tab pos="114300" algn="l"/>
                          <a:tab pos="228600" algn="l"/>
                        </a:tabLst>
                      </a:pPr>
                      <a:endParaRPr lang="en-US" sz="1200" dirty="0">
                        <a:effectLst/>
                        <a:latin typeface="Courier"/>
                        <a:ea typeface="Times New Roman"/>
                        <a:cs typeface="Times New Roman"/>
                      </a:endParaRPr>
                    </a:p>
                    <a:p>
                      <a:pPr marL="0" marR="0" algn="l">
                        <a:spcBef>
                          <a:spcPts val="0"/>
                        </a:spcBef>
                        <a:spcAft>
                          <a:spcPts val="0"/>
                        </a:spcAft>
                        <a:tabLst>
                          <a:tab pos="114300" algn="l"/>
                          <a:tab pos="228600" algn="l"/>
                        </a:tabLst>
                      </a:pPr>
                      <a:r>
                        <a:rPr lang="en-US" sz="1000" u="sng" dirty="0">
                          <a:effectLst/>
                          <a:highlight>
                            <a:srgbClr val="FFFF00"/>
                          </a:highlight>
                          <a:latin typeface="Arial"/>
                          <a:ea typeface="Times New Roman"/>
                          <a:cs typeface="Times New Roman"/>
                        </a:rPr>
                        <a:t>NOTE</a:t>
                      </a:r>
                      <a:r>
                        <a:rPr lang="en-US" sz="1000" dirty="0">
                          <a:effectLst/>
                          <a:highlight>
                            <a:srgbClr val="FFFF00"/>
                          </a:highlight>
                          <a:latin typeface="Arial"/>
                          <a:ea typeface="Times New Roman"/>
                          <a:cs typeface="Times New Roman"/>
                        </a:rPr>
                        <a:t>:</a:t>
                      </a:r>
                      <a:r>
                        <a:rPr lang="en-US" sz="1000" dirty="0">
                          <a:effectLst/>
                          <a:latin typeface="Arial"/>
                          <a:ea typeface="Times New Roman"/>
                          <a:cs typeface="Times New Roman"/>
                        </a:rPr>
                        <a:t> </a:t>
                      </a:r>
                      <a:r>
                        <a:rPr lang="en-US" sz="1000" b="1" dirty="0">
                          <a:effectLst/>
                          <a:latin typeface="Arial"/>
                          <a:ea typeface="Times New Roman"/>
                          <a:cs typeface="Times New Roman"/>
                        </a:rPr>
                        <a:t>Urine specimens exhibiting visible precipitates or elevated turbidity should be </a:t>
                      </a:r>
                      <a:r>
                        <a:rPr lang="en-US" sz="1000" b="1" i="1" dirty="0">
                          <a:effectLst/>
                          <a:latin typeface="Arial"/>
                          <a:ea typeface="Times New Roman"/>
                          <a:cs typeface="Times New Roman"/>
                        </a:rPr>
                        <a:t>allowed to settle to obtain a clear specimen for testing</a:t>
                      </a:r>
                      <a:r>
                        <a:rPr lang="en-US" sz="1000" b="1" dirty="0">
                          <a:effectLst/>
                          <a:latin typeface="Arial"/>
                          <a:ea typeface="Times New Roman"/>
                          <a:cs typeface="Times New Roman"/>
                        </a:rPr>
                        <a:t> or sent to the Laboratory for analysis.</a:t>
                      </a:r>
                      <a:endParaRPr lang="en-US" sz="1200" dirty="0">
                        <a:effectLst/>
                        <a:latin typeface="Courier"/>
                        <a:ea typeface="Times New Roman"/>
                        <a:cs typeface="Times New Roman"/>
                      </a:endParaRPr>
                    </a:p>
                    <a:p>
                      <a:pPr marL="0" marR="0" algn="l">
                        <a:spcBef>
                          <a:spcPts val="0"/>
                        </a:spcBef>
                        <a:spcAft>
                          <a:spcPts val="0"/>
                        </a:spcAft>
                        <a:tabLst>
                          <a:tab pos="114300" algn="l"/>
                          <a:tab pos="228600" algn="l"/>
                        </a:tabLst>
                      </a:pPr>
                      <a:r>
                        <a:rPr lang="en-US" sz="1000" dirty="0">
                          <a:effectLst/>
                          <a:latin typeface="Arial"/>
                          <a:ea typeface="Times New Roman"/>
                          <a:cs typeface="Times New Roman"/>
                        </a:rPr>
                        <a:t> </a:t>
                      </a:r>
                      <a:endParaRPr lang="en-US" sz="1200" dirty="0">
                        <a:effectLst/>
                        <a:latin typeface="Courier"/>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400050">
                <a:tc>
                  <a:txBody>
                    <a:bodyPr/>
                    <a:lstStyle/>
                    <a:p>
                      <a:pPr marL="0" marR="0" algn="l">
                        <a:spcBef>
                          <a:spcPts val="0"/>
                        </a:spcBef>
                        <a:spcAft>
                          <a:spcPts val="0"/>
                        </a:spcAft>
                        <a:tabLst>
                          <a:tab pos="114300" algn="l"/>
                          <a:tab pos="228600" algn="l"/>
                        </a:tabLst>
                      </a:pPr>
                      <a:r>
                        <a:rPr lang="en-US" sz="1200" b="1" dirty="0">
                          <a:effectLst/>
                          <a:latin typeface="Arial"/>
                          <a:ea typeface="Times New Roman"/>
                          <a:cs typeface="Times New Roman"/>
                        </a:rPr>
                        <a:t>Specimen Storage</a:t>
                      </a:r>
                      <a:endParaRPr lang="en-US" sz="1200" dirty="0">
                        <a:effectLst/>
                        <a:latin typeface="Courier"/>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l">
                        <a:spcBef>
                          <a:spcPts val="0"/>
                        </a:spcBef>
                        <a:spcAft>
                          <a:spcPts val="0"/>
                        </a:spcAft>
                        <a:tabLst>
                          <a:tab pos="114300" algn="l"/>
                          <a:tab pos="228600" algn="l"/>
                        </a:tabLst>
                      </a:pPr>
                      <a:endParaRPr lang="en-US" sz="1000" dirty="0">
                        <a:effectLst/>
                        <a:latin typeface="Arial"/>
                        <a:ea typeface="Times New Roman"/>
                        <a:cs typeface="Times New Roman"/>
                      </a:endParaRPr>
                    </a:p>
                    <a:p>
                      <a:pPr marL="0" marR="0" algn="l">
                        <a:spcBef>
                          <a:spcPts val="0"/>
                        </a:spcBef>
                        <a:spcAft>
                          <a:spcPts val="0"/>
                        </a:spcAft>
                        <a:tabLst>
                          <a:tab pos="114300" algn="l"/>
                          <a:tab pos="228600" algn="l"/>
                        </a:tabLst>
                      </a:pPr>
                      <a:r>
                        <a:rPr lang="en-US" sz="1000" dirty="0">
                          <a:effectLst/>
                          <a:latin typeface="Arial"/>
                          <a:ea typeface="Times New Roman"/>
                          <a:cs typeface="Times New Roman"/>
                        </a:rPr>
                        <a:t>Urine samples for URINE PREGNANCY TEST may be kept at room temperature for up to 8 hours.  </a:t>
                      </a:r>
                    </a:p>
                    <a:p>
                      <a:pPr marL="0" marR="0" algn="l">
                        <a:spcBef>
                          <a:spcPts val="0"/>
                        </a:spcBef>
                        <a:spcAft>
                          <a:spcPts val="0"/>
                        </a:spcAft>
                        <a:tabLst>
                          <a:tab pos="114300" algn="l"/>
                          <a:tab pos="228600" algn="l"/>
                        </a:tabLst>
                      </a:pPr>
                      <a:endParaRPr lang="en-US" sz="1200" dirty="0">
                        <a:effectLst/>
                        <a:latin typeface="Courier"/>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2"/>
                  </a:ext>
                </a:extLst>
              </a:tr>
              <a:tr h="680085">
                <a:tc>
                  <a:txBody>
                    <a:bodyPr/>
                    <a:lstStyle/>
                    <a:p>
                      <a:pPr marL="0" marR="0" algn="l">
                        <a:spcBef>
                          <a:spcPts val="0"/>
                        </a:spcBef>
                        <a:spcAft>
                          <a:spcPts val="0"/>
                        </a:spcAft>
                        <a:tabLst>
                          <a:tab pos="114300" algn="l"/>
                          <a:tab pos="228600" algn="l"/>
                        </a:tabLst>
                      </a:pPr>
                      <a:r>
                        <a:rPr lang="en-US" sz="1200" b="1" dirty="0">
                          <a:effectLst/>
                          <a:latin typeface="Arial"/>
                          <a:ea typeface="Times New Roman"/>
                          <a:cs typeface="Times New Roman"/>
                        </a:rPr>
                        <a:t>Handling Precautions</a:t>
                      </a:r>
                      <a:endParaRPr lang="en-US" sz="1200" dirty="0">
                        <a:effectLst/>
                        <a:latin typeface="Courier"/>
                        <a:ea typeface="Times New Roman"/>
                        <a:cs typeface="Times New Roman"/>
                      </a:endParaRPr>
                    </a:p>
                    <a:p>
                      <a:pPr marL="0" marR="0" algn="l">
                        <a:spcBef>
                          <a:spcPts val="0"/>
                        </a:spcBef>
                        <a:spcAft>
                          <a:spcPts val="0"/>
                        </a:spcAft>
                        <a:tabLst>
                          <a:tab pos="114300" algn="l"/>
                          <a:tab pos="228600" algn="l"/>
                        </a:tabLst>
                      </a:pPr>
                      <a:r>
                        <a:rPr lang="en-US" sz="1200" b="1" dirty="0">
                          <a:effectLst/>
                          <a:latin typeface="Arial"/>
                          <a:ea typeface="Times New Roman"/>
                          <a:cs typeface="Times New Roman"/>
                        </a:rPr>
                        <a:t> </a:t>
                      </a:r>
                      <a:endParaRPr lang="en-US" sz="1200" dirty="0">
                        <a:effectLst/>
                        <a:latin typeface="Courier"/>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l">
                        <a:spcBef>
                          <a:spcPts val="0"/>
                        </a:spcBef>
                        <a:spcAft>
                          <a:spcPts val="0"/>
                        </a:spcAft>
                        <a:tabLst>
                          <a:tab pos="114300" algn="l"/>
                          <a:tab pos="228600" algn="l"/>
                        </a:tabLst>
                      </a:pPr>
                      <a:r>
                        <a:rPr lang="en-US" sz="1000" dirty="0">
                          <a:effectLst/>
                          <a:latin typeface="Arial"/>
                          <a:ea typeface="Times New Roman"/>
                          <a:cs typeface="Times New Roman"/>
                        </a:rPr>
                        <a:t> </a:t>
                      </a:r>
                      <a:endParaRPr lang="en-US" sz="1200" dirty="0">
                        <a:effectLst/>
                        <a:latin typeface="Courier"/>
                        <a:ea typeface="Times New Roman"/>
                        <a:cs typeface="Times New Roman"/>
                      </a:endParaRPr>
                    </a:p>
                    <a:p>
                      <a:pPr marL="0" marR="0" algn="l">
                        <a:spcBef>
                          <a:spcPts val="0"/>
                        </a:spcBef>
                        <a:spcAft>
                          <a:spcPts val="0"/>
                        </a:spcAft>
                        <a:tabLst>
                          <a:tab pos="114300" algn="l"/>
                          <a:tab pos="228600" algn="l"/>
                        </a:tabLst>
                      </a:pPr>
                      <a:r>
                        <a:rPr lang="en-US" sz="1000" dirty="0">
                          <a:effectLst/>
                          <a:latin typeface="Arial"/>
                          <a:ea typeface="Times New Roman"/>
                          <a:cs typeface="Times New Roman"/>
                        </a:rPr>
                        <a:t>Handle all specimens as if they contain infectious agents.  Gloves must be worn throughout the testing process.</a:t>
                      </a:r>
                      <a:endParaRPr lang="en-US" sz="1200" dirty="0">
                        <a:effectLst/>
                        <a:latin typeface="Courier"/>
                        <a:ea typeface="Times New Roman"/>
                        <a:cs typeface="Times New Roman"/>
                      </a:endParaRPr>
                    </a:p>
                    <a:p>
                      <a:pPr marL="0" marR="0" algn="l">
                        <a:spcBef>
                          <a:spcPts val="0"/>
                        </a:spcBef>
                        <a:spcAft>
                          <a:spcPts val="0"/>
                        </a:spcAft>
                        <a:tabLst>
                          <a:tab pos="114300" algn="l"/>
                          <a:tab pos="228600" algn="l"/>
                        </a:tabLst>
                      </a:pPr>
                      <a:r>
                        <a:rPr lang="en-US" sz="1000" dirty="0">
                          <a:effectLst/>
                          <a:latin typeface="Arial"/>
                          <a:ea typeface="Times New Roman"/>
                          <a:cs typeface="Times New Roman"/>
                        </a:rPr>
                        <a:t> </a:t>
                      </a:r>
                      <a:endParaRPr lang="en-US" sz="1200" dirty="0">
                        <a:effectLst/>
                        <a:latin typeface="Courier"/>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152400" y="304800"/>
            <a:ext cx="8183880" cy="105156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en-US" sz="5000" i="1" dirty="0">
                <a:solidFill>
                  <a:srgbClr val="C00000"/>
                </a:solidFill>
              </a:rPr>
              <a:t>The Specimen</a:t>
            </a:r>
          </a:p>
        </p:txBody>
      </p:sp>
      <p:pic>
        <p:nvPicPr>
          <p:cNvPr id="1025" name="Picture 1" descr="G:\DMC Lab\POCC\My Pictures\Kit testing\Urine hCG\images[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3330576"/>
            <a:ext cx="1066800" cy="75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62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752600"/>
            <a:ext cx="4572000" cy="4038600"/>
          </a:xfr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buFont typeface="Wingdings" pitchFamily="2" charset="2"/>
              <a:buChar char="ü"/>
            </a:pPr>
            <a:r>
              <a:rPr lang="en-US" dirty="0"/>
              <a:t>Store at refrigerated (2-8°C).</a:t>
            </a:r>
          </a:p>
          <a:p>
            <a:pPr>
              <a:buFont typeface="Wingdings" pitchFamily="2" charset="2"/>
              <a:buChar char="ü"/>
            </a:pPr>
            <a:r>
              <a:rPr lang="en-US" dirty="0"/>
              <a:t>Must bring to room temperature prior to use.</a:t>
            </a:r>
          </a:p>
          <a:p>
            <a:pPr>
              <a:buFont typeface="Wingdings" pitchFamily="2" charset="2"/>
              <a:buChar char="ü"/>
            </a:pPr>
            <a:r>
              <a:rPr lang="en-US" dirty="0"/>
              <a:t>Tested on each new kit/shipment.</a:t>
            </a:r>
          </a:p>
          <a:p>
            <a:pPr>
              <a:buFont typeface="Wingdings" pitchFamily="2" charset="2"/>
              <a:buChar char="ü"/>
            </a:pPr>
            <a:r>
              <a:rPr lang="en-US" dirty="0"/>
              <a:t>Do not use past expiration date.</a:t>
            </a:r>
          </a:p>
          <a:p>
            <a:pPr>
              <a:buFont typeface="Wingdings" pitchFamily="2" charset="2"/>
              <a:buChar char="ü"/>
            </a:pPr>
            <a:r>
              <a:rPr lang="en-US" dirty="0"/>
              <a:t>From a patient source, potentially hazardous, should be handles in the same manner as patient (wear gloves!).</a:t>
            </a:r>
          </a:p>
          <a:p>
            <a:endParaRPr lang="en-US" dirty="0"/>
          </a:p>
        </p:txBody>
      </p:sp>
      <p:sp>
        <p:nvSpPr>
          <p:cNvPr id="4" name="Content Placeholder 3"/>
          <p:cNvSpPr>
            <a:spLocks noGrp="1"/>
          </p:cNvSpPr>
          <p:nvPr>
            <p:ph sz="half" idx="2"/>
          </p:nvPr>
        </p:nvSpPr>
        <p:spPr>
          <a:xfrm>
            <a:off x="5029200" y="1698171"/>
            <a:ext cx="3581400" cy="3810000"/>
          </a:xfrm>
          <a:solidFill>
            <a:schemeClr val="accent1">
              <a:lumMod val="20000"/>
              <a:lumOff val="80000"/>
            </a:schemeClr>
          </a:solidFill>
        </p:spPr>
        <p:txBody>
          <a:bodyPr>
            <a:normAutofit fontScale="77500" lnSpcReduction="20000"/>
          </a:bodyPr>
          <a:lstStyle/>
          <a:p>
            <a:pPr marL="0" indent="0" algn="ctr">
              <a:buNone/>
            </a:pPr>
            <a:endParaRPr lang="en-US" dirty="0"/>
          </a:p>
          <a:p>
            <a:pPr marL="0" indent="0" algn="ctr">
              <a:buNone/>
            </a:pPr>
            <a:r>
              <a:rPr lang="en-US" dirty="0"/>
              <a:t>Sure-Vue hCG urine Control Set </a:t>
            </a:r>
          </a:p>
          <a:p>
            <a:pPr marL="0" indent="0" algn="ctr">
              <a:buNone/>
            </a:pPr>
            <a:r>
              <a:rPr lang="en-US" dirty="0"/>
              <a:t>(Known Positive and Negative)</a:t>
            </a:r>
          </a:p>
          <a:p>
            <a:endParaRPr lang="en-US" dirty="0"/>
          </a:p>
        </p:txBody>
      </p:sp>
      <p:sp>
        <p:nvSpPr>
          <p:cNvPr id="2" name="Title 1"/>
          <p:cNvSpPr>
            <a:spLocks noGrp="1"/>
          </p:cNvSpPr>
          <p:nvPr>
            <p:ph type="title"/>
          </p:nvPr>
        </p:nvSpPr>
        <p:spPr>
          <a:xfrm>
            <a:off x="152400" y="304800"/>
            <a:ext cx="8183880" cy="105156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ormAutofit fontScale="90000"/>
          </a:bodyPr>
          <a:lstStyle/>
          <a:p>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External LIQUID</a:t>
            </a:r>
            <a:b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Quality Controls</a:t>
            </a:r>
          </a:p>
        </p:txBody>
      </p:sp>
      <p:pic>
        <p:nvPicPr>
          <p:cNvPr id="2050" name="Picture 2" descr="G:\DMC Lab\POCC\My Pictures\Kit testing\Urine hCG\SureVue Hcg Quality Control Image.jpg"/>
          <p:cNvPicPr>
            <a:picLocks noChangeAspect="1" noChangeArrowheads="1"/>
          </p:cNvPicPr>
          <p:nvPr/>
        </p:nvPicPr>
        <p:blipFill rotWithShape="1">
          <a:blip r:embed="rId2">
            <a:extLst>
              <a:ext uri="{28A0092B-C50C-407E-A947-70E740481C1C}">
                <a14:useLocalDpi xmlns:a14="http://schemas.microsoft.com/office/drawing/2010/main" val="0"/>
              </a:ext>
            </a:extLst>
          </a:blip>
          <a:srcRect l="6171" t="13678" r="23886"/>
          <a:stretch/>
        </p:blipFill>
        <p:spPr bwMode="auto">
          <a:xfrm>
            <a:off x="5943600" y="3962400"/>
            <a:ext cx="2220686" cy="1545771"/>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74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066800"/>
            <a:ext cx="3733800" cy="9906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Gloves</a:t>
            </a:r>
          </a:p>
        </p:txBody>
      </p:sp>
      <p:sp>
        <p:nvSpPr>
          <p:cNvPr id="4" name="Text Placeholder 3"/>
          <p:cNvSpPr>
            <a:spLocks noGrp="1"/>
          </p:cNvSpPr>
          <p:nvPr>
            <p:ph type="body" sz="quarter" idx="3"/>
          </p:nvPr>
        </p:nvSpPr>
        <p:spPr>
          <a:xfrm>
            <a:off x="4953000" y="1371600"/>
            <a:ext cx="3733800" cy="762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rPr>
              <a:t>Timer</a:t>
            </a:r>
          </a:p>
        </p:txBody>
      </p:sp>
      <p:sp>
        <p:nvSpPr>
          <p:cNvPr id="11" name="Title 1"/>
          <p:cNvSpPr>
            <a:spLocks noGrp="1"/>
          </p:cNvSpPr>
          <p:nvPr>
            <p:ph type="title"/>
          </p:nvPr>
        </p:nvSpPr>
        <p:spPr>
          <a:xfrm>
            <a:off x="609600" y="381000"/>
            <a:ext cx="7772400" cy="9144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0000"/>
          </a:bodyPr>
          <a:lstStyle/>
          <a:p>
            <a:r>
              <a:rPr lang="en-US" sz="3600" i="1" dirty="0">
                <a:solidFill>
                  <a:srgbClr val="C00000"/>
                </a:solidFill>
              </a:rPr>
              <a:t>What Else is Needed For Testing?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09800"/>
            <a:ext cx="195262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046" y="4023904"/>
            <a:ext cx="1682931" cy="168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1" y="2438400"/>
            <a:ext cx="2743200" cy="268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Callout 7"/>
          <p:cNvSpPr/>
          <p:nvPr/>
        </p:nvSpPr>
        <p:spPr>
          <a:xfrm>
            <a:off x="133905" y="2133600"/>
            <a:ext cx="1828800" cy="1439091"/>
          </a:xfrm>
          <a:prstGeom prst="wedgeEllipseCallout">
            <a:avLst>
              <a:gd name="adj1" fmla="val 51455"/>
              <a:gd name="adj2" fmla="val -707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rPr>
              <a:t>To be worn when testing patients AND Liquid QC.</a:t>
            </a:r>
          </a:p>
        </p:txBody>
      </p:sp>
    </p:spTree>
    <p:extLst>
      <p:ext uri="{BB962C8B-B14F-4D97-AF65-F5344CB8AC3E}">
        <p14:creationId xmlns:p14="http://schemas.microsoft.com/office/powerpoint/2010/main" val="192467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G:\DMC Lab\POCC\My Pictures\Kit testing\Urine hCG\HCG Vials in Contai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124200"/>
            <a:ext cx="1905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DMC Lab\POCC\My Pictures\Kit testing\Urine hCG\HCG QC Vials Individual Red and Green Top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167016"/>
            <a:ext cx="1872888" cy="249718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G:\DMC Lab\POCC\My Pictures\Kit testing\Urine hCG\HCG QC Via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167016"/>
            <a:ext cx="3454400" cy="24971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81F73BA-7B13-4B77-B21C-689069136D05}"/>
              </a:ext>
            </a:extLst>
          </p:cNvPr>
          <p:cNvPicPr>
            <a:picLocks noChangeAspect="1"/>
          </p:cNvPicPr>
          <p:nvPr/>
        </p:nvPicPr>
        <p:blipFill>
          <a:blip r:embed="rId5"/>
          <a:stretch>
            <a:fillRect/>
          </a:stretch>
        </p:blipFill>
        <p:spPr>
          <a:xfrm>
            <a:off x="5802312" y="944072"/>
            <a:ext cx="2528888" cy="1891624"/>
          </a:xfrm>
          <a:prstGeom prst="rect">
            <a:avLst/>
          </a:prstGeom>
        </p:spPr>
      </p:pic>
      <p:sp>
        <p:nvSpPr>
          <p:cNvPr id="2" name="Rounded Rectangular Callout 1"/>
          <p:cNvSpPr/>
          <p:nvPr/>
        </p:nvSpPr>
        <p:spPr>
          <a:xfrm>
            <a:off x="1219200" y="1180011"/>
            <a:ext cx="3886200" cy="1676400"/>
          </a:xfrm>
          <a:prstGeom prst="wedgeRoundRectCallout">
            <a:avLst>
              <a:gd name="adj1" fmla="val 76533"/>
              <a:gd name="adj2" fmla="val -201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bg2">
                    <a:lumMod val="10000"/>
                  </a:schemeClr>
                </a:solidFill>
              </a:rPr>
              <a:t>Scenario: You are about to do a pregnancy test, the kit in front of you looks unused </a:t>
            </a:r>
            <a:r>
              <a:rPr lang="en-US" sz="1200" b="1" dirty="0">
                <a:solidFill>
                  <a:schemeClr val="bg2">
                    <a:lumMod val="10000"/>
                  </a:schemeClr>
                </a:solidFill>
              </a:rPr>
              <a:t>(i.e. the first 2 tests cartridges are labeled with “POS QC” and “NEG QC)</a:t>
            </a:r>
          </a:p>
          <a:p>
            <a:r>
              <a:rPr lang="en-US" sz="1400" b="1" dirty="0"/>
              <a:t>Question: </a:t>
            </a:r>
            <a:r>
              <a:rPr lang="en-US" sz="1400" dirty="0"/>
              <a:t>What would you first do before testing your patient?</a:t>
            </a:r>
          </a:p>
          <a:p>
            <a:pPr algn="ctr"/>
            <a:endParaRPr lang="en-US" sz="1400" dirty="0"/>
          </a:p>
        </p:txBody>
      </p:sp>
    </p:spTree>
    <p:extLst>
      <p:ext uri="{BB962C8B-B14F-4D97-AF65-F5344CB8AC3E}">
        <p14:creationId xmlns:p14="http://schemas.microsoft.com/office/powerpoint/2010/main" val="1971569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999"/>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000"/>
                                  </p:stCondLst>
                                  <p:childTnLst>
                                    <p:set>
                                      <p:cBhvr>
                                        <p:cTn id="10" dur="1" fill="hold">
                                          <p:stCondLst>
                                            <p:cond delay="1999"/>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1999"/>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09345" y="2432711"/>
            <a:ext cx="2267909" cy="159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2"/>
          </p:nvPr>
        </p:nvSpPr>
        <p:spPr>
          <a:xfrm>
            <a:off x="381000" y="1600200"/>
            <a:ext cx="5791200" cy="4724400"/>
          </a:xfrm>
        </p:spPr>
        <p:style>
          <a:lnRef idx="1">
            <a:schemeClr val="dk1"/>
          </a:lnRef>
          <a:fillRef idx="2">
            <a:schemeClr val="dk1"/>
          </a:fillRef>
          <a:effectRef idx="1">
            <a:schemeClr val="dk1"/>
          </a:effectRef>
          <a:fontRef idx="minor">
            <a:schemeClr val="dk1"/>
          </a:fontRef>
        </p:style>
        <p:txBody>
          <a:bodyPr>
            <a:normAutofit/>
          </a:bodyPr>
          <a:lstStyle/>
          <a:p>
            <a:r>
              <a:rPr lang="en-US" sz="2000" i="1" u="sng" dirty="0"/>
              <a:t>Answer:</a:t>
            </a:r>
            <a:r>
              <a:rPr lang="en-US" dirty="0"/>
              <a:t> </a:t>
            </a:r>
            <a:r>
              <a:rPr lang="en-US" sz="2400" dirty="0">
                <a:latin typeface="Arial Rounded MT Bold" pitchFamily="34" charset="0"/>
              </a:rPr>
              <a:t>Perform External Liquid QC</a:t>
            </a:r>
          </a:p>
          <a:p>
            <a:endParaRPr lang="en-US" sz="2000" u="sng" dirty="0"/>
          </a:p>
          <a:p>
            <a:r>
              <a:rPr lang="en-US" sz="2000" u="sng" dirty="0"/>
              <a:t>Question: </a:t>
            </a:r>
            <a:r>
              <a:rPr lang="en-US" sz="2400" dirty="0">
                <a:latin typeface="Arial Rounded MT Bold" pitchFamily="34" charset="0"/>
              </a:rPr>
              <a:t>Why do that? </a:t>
            </a:r>
          </a:p>
          <a:p>
            <a:pPr lvl="0" algn="ctr"/>
            <a:endParaRPr lang="en-US" dirty="0"/>
          </a:p>
          <a:p>
            <a:pPr lvl="0" algn="ctr"/>
            <a:endParaRPr lang="en-US" dirty="0"/>
          </a:p>
          <a:p>
            <a:pPr lvl="0" algn="ctr"/>
            <a:r>
              <a:rPr lang="en-US" dirty="0"/>
              <a:t>External controls consist of a </a:t>
            </a:r>
            <a:r>
              <a:rPr lang="en-US" u="sng" dirty="0"/>
              <a:t>known positive </a:t>
            </a:r>
            <a:r>
              <a:rPr lang="en-US" dirty="0"/>
              <a:t>and of a </a:t>
            </a:r>
            <a:r>
              <a:rPr lang="en-US" u="sng" dirty="0"/>
              <a:t>known negative</a:t>
            </a:r>
            <a:r>
              <a:rPr lang="en-US" dirty="0"/>
              <a:t>.  If a “PASS” result is obtained for both levels,  patient testing can begin with this kit because:</a:t>
            </a:r>
          </a:p>
          <a:p>
            <a:pPr lvl="0" algn="ctr"/>
            <a:endParaRPr lang="en-US" dirty="0"/>
          </a:p>
          <a:p>
            <a:pPr marL="457200" lvl="0" indent="-457200">
              <a:buFont typeface="+mj-lt"/>
              <a:buAutoNum type="arabicParenR"/>
            </a:pPr>
            <a:r>
              <a:rPr lang="en-US" dirty="0"/>
              <a:t>Assured of proper reagent function (post shipping/storage).</a:t>
            </a:r>
          </a:p>
          <a:p>
            <a:pPr marL="457200" lvl="0" indent="-457200">
              <a:buFont typeface="+mj-lt"/>
              <a:buAutoNum type="arabicParenR"/>
            </a:pPr>
            <a:r>
              <a:rPr lang="en-US" dirty="0"/>
              <a:t>Assured of proper testing technique.</a:t>
            </a:r>
          </a:p>
          <a:p>
            <a:pPr marL="0" lvl="0"/>
            <a:endParaRPr lang="en-US" dirty="0"/>
          </a:p>
          <a:p>
            <a:pPr lvl="0" algn="ctr"/>
            <a:r>
              <a:rPr lang="en-US" b="1" dirty="0">
                <a:sym typeface="Wingdings" pitchFamily="2" charset="2"/>
              </a:rPr>
              <a:t> Confidence in test results!</a:t>
            </a:r>
            <a:endParaRPr lang="en-US" b="1" dirty="0"/>
          </a:p>
          <a:p>
            <a:endParaRPr lang="en-US" sz="2000" dirty="0">
              <a:latin typeface="Arial Rounded MT Bold" pitchFamily="34" charset="0"/>
            </a:endParaRPr>
          </a:p>
        </p:txBody>
      </p:sp>
      <p:sp>
        <p:nvSpPr>
          <p:cNvPr id="2" name="Title 1"/>
          <p:cNvSpPr>
            <a:spLocks noGrp="1"/>
          </p:cNvSpPr>
          <p:nvPr>
            <p:ph type="title"/>
          </p:nvPr>
        </p:nvSpPr>
        <p:spPr>
          <a:xfrm>
            <a:off x="609600" y="273050"/>
            <a:ext cx="8077200" cy="114300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dirty="0">
                <a:solidFill>
                  <a:schemeClr val="bg1">
                    <a:lumMod val="95000"/>
                  </a:schemeClr>
                </a:solidFill>
              </a:rPr>
              <a:t>What would you first do before testing your patient?</a:t>
            </a:r>
          </a:p>
        </p:txBody>
      </p:sp>
    </p:spTree>
    <p:extLst>
      <p:ext uri="{BB962C8B-B14F-4D97-AF65-F5344CB8AC3E}">
        <p14:creationId xmlns:p14="http://schemas.microsoft.com/office/powerpoint/2010/main" val="2602551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 t="2150" r="51406" b="43584"/>
          <a:stretch/>
        </p:blipFill>
        <p:spPr bwMode="auto">
          <a:xfrm>
            <a:off x="496389" y="3261944"/>
            <a:ext cx="2895600" cy="2236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85269" y="289719"/>
            <a:ext cx="7772400" cy="79216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600" dirty="0"/>
              <a:t>QC and Patient Testing Procedure</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08774"/>
            <a:ext cx="1957081" cy="187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813" t="-225322" r="-11813" b="275322"/>
          <a:stretch/>
        </p:blipFill>
        <p:spPr bwMode="auto">
          <a:xfrm>
            <a:off x="5318760" y="132588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descr="Image result for 3 yellow drops clipart"/>
          <p:cNvPicPr>
            <a:picLocks noChangeAspect="1" noChangeArrowheads="1"/>
          </p:cNvPicPr>
          <p:nvPr/>
        </p:nvPicPr>
        <p:blipFill rotWithShape="1">
          <a:blip r:embed="rId5">
            <a:extLst>
              <a:ext uri="{28A0092B-C50C-407E-A947-70E740481C1C}">
                <a14:useLocalDpi xmlns:a14="http://schemas.microsoft.com/office/drawing/2010/main" val="0"/>
              </a:ext>
            </a:extLst>
          </a:blip>
          <a:srcRect t="1" b="51428"/>
          <a:stretch/>
        </p:blipFill>
        <p:spPr bwMode="auto">
          <a:xfrm>
            <a:off x="3429000" y="3276600"/>
            <a:ext cx="1524000" cy="740228"/>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4114800"/>
            <a:ext cx="1465738" cy="15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16349" t="25579" r="18394" b="9940"/>
          <a:stretch/>
        </p:blipFill>
        <p:spPr bwMode="auto">
          <a:xfrm>
            <a:off x="2667000" y="1123404"/>
            <a:ext cx="1524000" cy="198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62300" y="2514600"/>
            <a:ext cx="571500" cy="2286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Patient</a:t>
            </a:r>
            <a:r>
              <a:rPr lang="en-US" sz="1000" dirty="0"/>
              <a:t> ID Label</a:t>
            </a:r>
          </a:p>
        </p:txBody>
      </p:sp>
      <p:sp>
        <p:nvSpPr>
          <p:cNvPr id="5" name="Curved Right Arrow 4"/>
          <p:cNvSpPr/>
          <p:nvPr/>
        </p:nvSpPr>
        <p:spPr>
          <a:xfrm>
            <a:off x="990600" y="1706880"/>
            <a:ext cx="1447800" cy="2101894"/>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Left Arrow 5"/>
          <p:cNvSpPr/>
          <p:nvPr/>
        </p:nvSpPr>
        <p:spPr>
          <a:xfrm>
            <a:off x="4212771" y="1371600"/>
            <a:ext cx="1600200" cy="807720"/>
          </a:xfrm>
          <a:prstGeom prst="leftArrow">
            <a:avLst/>
          </a:prstGeom>
          <a:solidFill>
            <a:srgbClr val="FFBD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Urine Sample</a:t>
            </a:r>
          </a:p>
        </p:txBody>
      </p:sp>
      <p:sp>
        <p:nvSpPr>
          <p:cNvPr id="7" name="Rectangle 6"/>
          <p:cNvSpPr/>
          <p:nvPr/>
        </p:nvSpPr>
        <p:spPr>
          <a:xfrm>
            <a:off x="2019300" y="4523981"/>
            <a:ext cx="838200" cy="107380"/>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600" dirty="0"/>
              <a:t>Patient/QC ID Label</a:t>
            </a:r>
          </a:p>
        </p:txBody>
      </p:sp>
      <p:sp>
        <p:nvSpPr>
          <p:cNvPr id="8" name="Explosion 1 7"/>
          <p:cNvSpPr/>
          <p:nvPr/>
        </p:nvSpPr>
        <p:spPr>
          <a:xfrm rot="1499392">
            <a:off x="6053460" y="1098642"/>
            <a:ext cx="2736003" cy="208878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solidFill>
              </a:rPr>
              <a:t>     Remove new cassette from sealed pouch and place on a level surface.</a:t>
            </a:r>
          </a:p>
        </p:txBody>
      </p:sp>
    </p:spTree>
    <p:extLst>
      <p:ext uri="{BB962C8B-B14F-4D97-AF65-F5344CB8AC3E}">
        <p14:creationId xmlns:p14="http://schemas.microsoft.com/office/powerpoint/2010/main" val="195173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438</TotalTime>
  <Words>1302</Words>
  <Application>Microsoft Office PowerPoint</Application>
  <PresentationFormat>On-screen Show (4:3)</PresentationFormat>
  <Paragraphs>165</Paragraphs>
  <Slides>18</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Arial</vt:lpstr>
      <vt:lpstr>Arial Rounded MT Bold</vt:lpstr>
      <vt:lpstr>Courier</vt:lpstr>
      <vt:lpstr>Franklin Gothic Medium</vt:lpstr>
      <vt:lpstr>Perpetua</vt:lpstr>
      <vt:lpstr>Symbol</vt:lpstr>
      <vt:lpstr>Times New Roman</vt:lpstr>
      <vt:lpstr>Wingdings</vt:lpstr>
      <vt:lpstr>Wingdings 2</vt:lpstr>
      <vt:lpstr>Grid</vt:lpstr>
      <vt:lpstr>Document</vt:lpstr>
      <vt:lpstr>Point-of-Care  Urine Pregnancy Test</vt:lpstr>
      <vt:lpstr>SureVue Urine Pregnancy Test</vt:lpstr>
      <vt:lpstr>The Sure-Vue Test Cartridge</vt:lpstr>
      <vt:lpstr>The Specimen</vt:lpstr>
      <vt:lpstr>External LIQUID Quality Controls</vt:lpstr>
      <vt:lpstr>What Else is Needed For Testing?</vt:lpstr>
      <vt:lpstr>PowerPoint Presentation</vt:lpstr>
      <vt:lpstr>What would you first do before testing your patient?</vt:lpstr>
      <vt:lpstr>QC and Patient Testing Procedure</vt:lpstr>
      <vt:lpstr>Result Interpretation</vt:lpstr>
      <vt:lpstr>Where are patient and QC  Test Results documented?</vt:lpstr>
      <vt:lpstr>quality CONTROL QC RESULTS</vt:lpstr>
      <vt:lpstr>Patient Result – the log</vt:lpstr>
      <vt:lpstr>Patient Result –  EPIC Order</vt:lpstr>
      <vt:lpstr>Patient Result –EPIC Screen (enter/edit screen)</vt:lpstr>
      <vt:lpstr>Common Errors  in Epic result entry</vt:lpstr>
      <vt:lpstr>Test Limitations</vt:lpstr>
      <vt:lpstr>PowerPoint Presentation</vt:lpstr>
    </vt:vector>
  </TitlesOfParts>
  <Company>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Point-of-Care  Urine Pregnancy Test</dc:title>
  <dc:creator>Caline Lybarger</dc:creator>
  <cp:lastModifiedBy>Caline Lybarger</cp:lastModifiedBy>
  <cp:revision>50</cp:revision>
  <dcterms:created xsi:type="dcterms:W3CDTF">2019-07-22T18:05:40Z</dcterms:created>
  <dcterms:modified xsi:type="dcterms:W3CDTF">2022-08-24T20:44:08Z</dcterms:modified>
</cp:coreProperties>
</file>