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59" r:id="rId7"/>
    <p:sldId id="261"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4A943-5868-4AC9-8FBF-C3A99075B63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17575B0-F8C6-4AD5-A0F7-E0EFD950558E}">
      <dgm:prSet/>
      <dgm:spPr/>
      <dgm:t>
        <a:bodyPr/>
        <a:lstStyle/>
        <a:p>
          <a:pPr>
            <a:lnSpc>
              <a:spcPct val="100000"/>
            </a:lnSpc>
          </a:pPr>
          <a:r>
            <a:rPr lang="en-US" b="1" dirty="0"/>
            <a:t>Plate specimens as soon as possible upon receipt into the laboratory.  This includes CAP survey specimens.</a:t>
          </a:r>
        </a:p>
        <a:p>
          <a:pPr>
            <a:lnSpc>
              <a:spcPct val="100000"/>
            </a:lnSpc>
          </a:pPr>
          <a:endParaRPr lang="en-US" b="1" dirty="0"/>
        </a:p>
        <a:p>
          <a:pPr>
            <a:lnSpc>
              <a:spcPct val="100000"/>
            </a:lnSpc>
          </a:pPr>
          <a:r>
            <a:rPr lang="en-US" b="1" dirty="0"/>
            <a:t>Do not let CAP survey specimens sit for a week before plating.  If the tech in charge is not here, another person must set up the cultures.</a:t>
          </a:r>
        </a:p>
        <a:p>
          <a:pPr>
            <a:lnSpc>
              <a:spcPct val="100000"/>
            </a:lnSpc>
          </a:pPr>
          <a:endParaRPr lang="en-US" b="1" dirty="0"/>
        </a:p>
        <a:p>
          <a:pPr>
            <a:lnSpc>
              <a:spcPct val="100000"/>
            </a:lnSpc>
          </a:pPr>
          <a:r>
            <a:rPr lang="en-US" b="1" dirty="0"/>
            <a:t>When plating a CAP survey, make sure that you follow the directions included with the specimens.  Do not deviate from this process as that will affect results.</a:t>
          </a:r>
        </a:p>
      </dgm:t>
    </dgm:pt>
    <dgm:pt modelId="{81DDCD23-A3AC-433E-9A9E-7DCB51D3F56C}" type="parTrans" cxnId="{A278B5B7-6588-4C7E-A764-8E083A1595E7}">
      <dgm:prSet/>
      <dgm:spPr/>
      <dgm:t>
        <a:bodyPr/>
        <a:lstStyle/>
        <a:p>
          <a:endParaRPr lang="en-US"/>
        </a:p>
      </dgm:t>
    </dgm:pt>
    <dgm:pt modelId="{48CF497A-5AC7-49AB-A3D7-01F3487924B5}" type="sibTrans" cxnId="{A278B5B7-6588-4C7E-A764-8E083A1595E7}">
      <dgm:prSet/>
      <dgm:spPr/>
      <dgm:t>
        <a:bodyPr/>
        <a:lstStyle/>
        <a:p>
          <a:endParaRPr lang="en-US"/>
        </a:p>
      </dgm:t>
    </dgm:pt>
    <dgm:pt modelId="{F5E77812-AFC8-4A15-9D56-C5DBBD9EEFBB}">
      <dgm:prSet/>
      <dgm:spPr/>
      <dgm:t>
        <a:bodyPr/>
        <a:lstStyle/>
        <a:p>
          <a:pPr>
            <a:lnSpc>
              <a:spcPct val="100000"/>
            </a:lnSpc>
          </a:pPr>
          <a:r>
            <a:rPr lang="en-US" dirty="0"/>
            <a:t>If specifically looking for N. gonorrhea or N. meningitidis, add a Thayer Martin media to the culture.</a:t>
          </a:r>
        </a:p>
      </dgm:t>
    </dgm:pt>
    <dgm:pt modelId="{2AD7434C-A4B5-4AC1-ADAA-F706D6495228}" type="parTrans" cxnId="{763EFFD6-562D-4B59-8128-BC705BF50FE8}">
      <dgm:prSet/>
      <dgm:spPr/>
      <dgm:t>
        <a:bodyPr/>
        <a:lstStyle/>
        <a:p>
          <a:endParaRPr lang="en-US"/>
        </a:p>
      </dgm:t>
    </dgm:pt>
    <dgm:pt modelId="{8EB57E8A-EF4A-4CA2-9B73-A79FAB2C1598}" type="sibTrans" cxnId="{763EFFD6-562D-4B59-8128-BC705BF50FE8}">
      <dgm:prSet/>
      <dgm:spPr/>
      <dgm:t>
        <a:bodyPr/>
        <a:lstStyle/>
        <a:p>
          <a:endParaRPr lang="en-US"/>
        </a:p>
      </dgm:t>
    </dgm:pt>
    <dgm:pt modelId="{D3C88031-D8E2-439B-85D0-63BDAA8259A6}">
      <dgm:prSet/>
      <dgm:spPr/>
      <dgm:t>
        <a:bodyPr/>
        <a:lstStyle/>
        <a:p>
          <a:pPr>
            <a:lnSpc>
              <a:spcPct val="100000"/>
            </a:lnSpc>
          </a:pPr>
          <a:r>
            <a:rPr lang="en-US" dirty="0"/>
            <a:t>Neisseria are fastidious organisms that require very specific nutritional requirements and a CO2-rich environment.  If not properly handled in the lab, it will not grow in culture.</a:t>
          </a:r>
        </a:p>
        <a:p>
          <a:pPr>
            <a:lnSpc>
              <a:spcPct val="100000"/>
            </a:lnSpc>
          </a:pPr>
          <a:endParaRPr lang="en-US" dirty="0"/>
        </a:p>
        <a:p>
          <a:pPr>
            <a:lnSpc>
              <a:spcPct val="100000"/>
            </a:lnSpc>
          </a:pPr>
          <a:r>
            <a:rPr lang="en-US" b="1" dirty="0"/>
            <a:t>They need to be subbed at least every 48 hours to remain viable.  Do not let the organism remain unsubdued for more than 48 hours as it is likely to die at that point.</a:t>
          </a:r>
        </a:p>
      </dgm:t>
    </dgm:pt>
    <dgm:pt modelId="{1E442869-24D9-41FA-8F8A-AC2146FB36AA}" type="parTrans" cxnId="{65187229-FE4A-4ABE-99C9-E8106933EF96}">
      <dgm:prSet/>
      <dgm:spPr/>
      <dgm:t>
        <a:bodyPr/>
        <a:lstStyle/>
        <a:p>
          <a:endParaRPr lang="en-US"/>
        </a:p>
      </dgm:t>
    </dgm:pt>
    <dgm:pt modelId="{191F1759-CE83-468F-B062-390F5E72E310}" type="sibTrans" cxnId="{65187229-FE4A-4ABE-99C9-E8106933EF96}">
      <dgm:prSet/>
      <dgm:spPr/>
      <dgm:t>
        <a:bodyPr/>
        <a:lstStyle/>
        <a:p>
          <a:endParaRPr lang="en-US"/>
        </a:p>
      </dgm:t>
    </dgm:pt>
    <dgm:pt modelId="{5008915A-EE4E-4A1A-BCEA-0A8BB772658B}">
      <dgm:prSet/>
      <dgm:spPr/>
      <dgm:t>
        <a:bodyPr/>
        <a:lstStyle/>
        <a:p>
          <a:pPr>
            <a:lnSpc>
              <a:spcPct val="100000"/>
            </a:lnSpc>
          </a:pPr>
          <a:r>
            <a:rPr lang="en-US" dirty="0"/>
            <a:t>Incubate immediately after plating at 35C in 3-7% CO2.</a:t>
          </a:r>
        </a:p>
      </dgm:t>
    </dgm:pt>
    <dgm:pt modelId="{EB160426-B55E-40BB-8B35-2722D28607D7}" type="parTrans" cxnId="{8DD67056-C258-483B-982B-11E3EF35D4A7}">
      <dgm:prSet/>
      <dgm:spPr/>
      <dgm:t>
        <a:bodyPr/>
        <a:lstStyle/>
        <a:p>
          <a:endParaRPr lang="en-US"/>
        </a:p>
      </dgm:t>
    </dgm:pt>
    <dgm:pt modelId="{CA5060BD-FB67-4545-AD6C-FC539F04B903}" type="sibTrans" cxnId="{8DD67056-C258-483B-982B-11E3EF35D4A7}">
      <dgm:prSet/>
      <dgm:spPr/>
      <dgm:t>
        <a:bodyPr/>
        <a:lstStyle/>
        <a:p>
          <a:endParaRPr lang="en-US"/>
        </a:p>
      </dgm:t>
    </dgm:pt>
    <dgm:pt modelId="{4474EFC1-E190-4ECA-B864-46545AF4C9D0}">
      <dgm:prSet/>
      <dgm:spPr/>
      <dgm:t>
        <a:bodyPr/>
        <a:lstStyle/>
        <a:p>
          <a:pPr>
            <a:lnSpc>
              <a:spcPct val="100000"/>
            </a:lnSpc>
          </a:pPr>
          <a:r>
            <a:rPr lang="en-US" dirty="0"/>
            <a:t>Hold the plates for a minimum of 72 hours before resulting as negative.</a:t>
          </a:r>
        </a:p>
      </dgm:t>
    </dgm:pt>
    <dgm:pt modelId="{4316C7E6-F305-45E6-A17F-2975E0794DBD}" type="parTrans" cxnId="{65505F24-CB33-445C-9399-1788AC35DC5F}">
      <dgm:prSet/>
      <dgm:spPr/>
      <dgm:t>
        <a:bodyPr/>
        <a:lstStyle/>
        <a:p>
          <a:endParaRPr lang="en-US"/>
        </a:p>
      </dgm:t>
    </dgm:pt>
    <dgm:pt modelId="{E20283E2-DB55-4EB4-A14D-4B8999AFCC78}" type="sibTrans" cxnId="{65505F24-CB33-445C-9399-1788AC35DC5F}">
      <dgm:prSet/>
      <dgm:spPr/>
      <dgm:t>
        <a:bodyPr/>
        <a:lstStyle/>
        <a:p>
          <a:endParaRPr lang="en-US"/>
        </a:p>
      </dgm:t>
    </dgm:pt>
    <dgm:pt modelId="{E13D140D-EDED-4BE6-9639-6155E31D3AF6}" type="pres">
      <dgm:prSet presAssocID="{A1F4A943-5868-4AC9-8FBF-C3A99075B63D}" presName="vert0" presStyleCnt="0">
        <dgm:presLayoutVars>
          <dgm:dir/>
          <dgm:animOne val="branch"/>
          <dgm:animLvl val="lvl"/>
        </dgm:presLayoutVars>
      </dgm:prSet>
      <dgm:spPr/>
    </dgm:pt>
    <dgm:pt modelId="{56508CD7-2F56-495B-BB22-EA300D1041CB}" type="pres">
      <dgm:prSet presAssocID="{A17575B0-F8C6-4AD5-A0F7-E0EFD950558E}" presName="thickLine" presStyleLbl="alignNode1" presStyleIdx="0" presStyleCnt="5"/>
      <dgm:spPr/>
    </dgm:pt>
    <dgm:pt modelId="{2D98CFA6-DF85-4B99-893B-8A4AB8993DD2}" type="pres">
      <dgm:prSet presAssocID="{A17575B0-F8C6-4AD5-A0F7-E0EFD950558E}" presName="horz1" presStyleCnt="0"/>
      <dgm:spPr/>
    </dgm:pt>
    <dgm:pt modelId="{964B83CF-936F-4420-9327-BF3A16CFB2FD}" type="pres">
      <dgm:prSet presAssocID="{A17575B0-F8C6-4AD5-A0F7-E0EFD950558E}" presName="tx1" presStyleLbl="revTx" presStyleIdx="0" presStyleCnt="5" custScaleY="130048"/>
      <dgm:spPr/>
    </dgm:pt>
    <dgm:pt modelId="{B8668C60-02D9-47FC-9AB4-799B5F01E9E9}" type="pres">
      <dgm:prSet presAssocID="{A17575B0-F8C6-4AD5-A0F7-E0EFD950558E}" presName="vert1" presStyleCnt="0"/>
      <dgm:spPr/>
    </dgm:pt>
    <dgm:pt modelId="{7E30CD9B-38F1-4153-AF76-385A2E7D84C1}" type="pres">
      <dgm:prSet presAssocID="{F5E77812-AFC8-4A15-9D56-C5DBBD9EEFBB}" presName="thickLine" presStyleLbl="alignNode1" presStyleIdx="1" presStyleCnt="5"/>
      <dgm:spPr/>
    </dgm:pt>
    <dgm:pt modelId="{319B1D8C-542D-43BD-8631-0E9EBF35441B}" type="pres">
      <dgm:prSet presAssocID="{F5E77812-AFC8-4A15-9D56-C5DBBD9EEFBB}" presName="horz1" presStyleCnt="0"/>
      <dgm:spPr/>
    </dgm:pt>
    <dgm:pt modelId="{CCB10E21-BE40-4DC2-AAA6-F571D785B7E5}" type="pres">
      <dgm:prSet presAssocID="{F5E77812-AFC8-4A15-9D56-C5DBBD9EEFBB}" presName="tx1" presStyleLbl="revTx" presStyleIdx="1" presStyleCnt="5" custScaleY="46247"/>
      <dgm:spPr/>
    </dgm:pt>
    <dgm:pt modelId="{AC2EE3CB-B888-40F8-9451-C0A84E3634BC}" type="pres">
      <dgm:prSet presAssocID="{F5E77812-AFC8-4A15-9D56-C5DBBD9EEFBB}" presName="vert1" presStyleCnt="0"/>
      <dgm:spPr/>
    </dgm:pt>
    <dgm:pt modelId="{C78F7778-46B3-4508-B3C2-B77B15CE11A2}" type="pres">
      <dgm:prSet presAssocID="{D3C88031-D8E2-439B-85D0-63BDAA8259A6}" presName="thickLine" presStyleLbl="alignNode1" presStyleIdx="2" presStyleCnt="5"/>
      <dgm:spPr/>
    </dgm:pt>
    <dgm:pt modelId="{5361C5AB-A9CA-441E-9764-124B6077A358}" type="pres">
      <dgm:prSet presAssocID="{D3C88031-D8E2-439B-85D0-63BDAA8259A6}" presName="horz1" presStyleCnt="0"/>
      <dgm:spPr/>
    </dgm:pt>
    <dgm:pt modelId="{C283D007-3D56-4BF4-8C2D-D04AD3763A27}" type="pres">
      <dgm:prSet presAssocID="{D3C88031-D8E2-439B-85D0-63BDAA8259A6}" presName="tx1" presStyleLbl="revTx" presStyleIdx="2" presStyleCnt="5" custScaleY="93462"/>
      <dgm:spPr/>
    </dgm:pt>
    <dgm:pt modelId="{1279A6A3-FBBE-4DCE-91DC-D811F7522AA8}" type="pres">
      <dgm:prSet presAssocID="{D3C88031-D8E2-439B-85D0-63BDAA8259A6}" presName="vert1" presStyleCnt="0"/>
      <dgm:spPr/>
    </dgm:pt>
    <dgm:pt modelId="{18321DDD-B3F7-4B63-A282-481C2B1CF9FA}" type="pres">
      <dgm:prSet presAssocID="{5008915A-EE4E-4A1A-BCEA-0A8BB772658B}" presName="thickLine" presStyleLbl="alignNode1" presStyleIdx="3" presStyleCnt="5"/>
      <dgm:spPr/>
    </dgm:pt>
    <dgm:pt modelId="{360A6611-08EF-4B6B-8AF9-7E88B5B83897}" type="pres">
      <dgm:prSet presAssocID="{5008915A-EE4E-4A1A-BCEA-0A8BB772658B}" presName="horz1" presStyleCnt="0"/>
      <dgm:spPr/>
    </dgm:pt>
    <dgm:pt modelId="{E904C276-8C11-43B6-ACDC-D6D7D448B803}" type="pres">
      <dgm:prSet presAssocID="{5008915A-EE4E-4A1A-BCEA-0A8BB772658B}" presName="tx1" presStyleLbl="revTx" presStyleIdx="3" presStyleCnt="5" custScaleY="41214"/>
      <dgm:spPr/>
    </dgm:pt>
    <dgm:pt modelId="{27627654-BAF9-445E-B02E-52E887DAD79E}" type="pres">
      <dgm:prSet presAssocID="{5008915A-EE4E-4A1A-BCEA-0A8BB772658B}" presName="vert1" presStyleCnt="0"/>
      <dgm:spPr/>
    </dgm:pt>
    <dgm:pt modelId="{D7552A0E-134D-43FE-AE79-A8D9AF583AE8}" type="pres">
      <dgm:prSet presAssocID="{4474EFC1-E190-4ECA-B864-46545AF4C9D0}" presName="thickLine" presStyleLbl="alignNode1" presStyleIdx="4" presStyleCnt="5"/>
      <dgm:spPr/>
    </dgm:pt>
    <dgm:pt modelId="{5D225DF4-00B0-4DB3-B0AA-A291D3308C61}" type="pres">
      <dgm:prSet presAssocID="{4474EFC1-E190-4ECA-B864-46545AF4C9D0}" presName="horz1" presStyleCnt="0"/>
      <dgm:spPr/>
    </dgm:pt>
    <dgm:pt modelId="{23EDF327-325B-40DC-B9A8-0041D66A3129}" type="pres">
      <dgm:prSet presAssocID="{4474EFC1-E190-4ECA-B864-46545AF4C9D0}" presName="tx1" presStyleLbl="revTx" presStyleIdx="4" presStyleCnt="5" custScaleY="37426"/>
      <dgm:spPr/>
    </dgm:pt>
    <dgm:pt modelId="{591375EB-7CDC-4244-902D-1350C667D1AD}" type="pres">
      <dgm:prSet presAssocID="{4474EFC1-E190-4ECA-B864-46545AF4C9D0}" presName="vert1" presStyleCnt="0"/>
      <dgm:spPr/>
    </dgm:pt>
  </dgm:ptLst>
  <dgm:cxnLst>
    <dgm:cxn modelId="{FA972716-91C6-4C12-ABD7-D6D5F370ED2D}" type="presOf" srcId="{5008915A-EE4E-4A1A-BCEA-0A8BB772658B}" destId="{E904C276-8C11-43B6-ACDC-D6D7D448B803}" srcOrd="0" destOrd="0" presId="urn:microsoft.com/office/officeart/2008/layout/LinedList"/>
    <dgm:cxn modelId="{65505F24-CB33-445C-9399-1788AC35DC5F}" srcId="{A1F4A943-5868-4AC9-8FBF-C3A99075B63D}" destId="{4474EFC1-E190-4ECA-B864-46545AF4C9D0}" srcOrd="4" destOrd="0" parTransId="{4316C7E6-F305-45E6-A17F-2975E0794DBD}" sibTransId="{E20283E2-DB55-4EB4-A14D-4B8999AFCC78}"/>
    <dgm:cxn modelId="{65187229-FE4A-4ABE-99C9-E8106933EF96}" srcId="{A1F4A943-5868-4AC9-8FBF-C3A99075B63D}" destId="{D3C88031-D8E2-439B-85D0-63BDAA8259A6}" srcOrd="2" destOrd="0" parTransId="{1E442869-24D9-41FA-8F8A-AC2146FB36AA}" sibTransId="{191F1759-CE83-468F-B062-390F5E72E310}"/>
    <dgm:cxn modelId="{199EDF34-58B1-41F4-A810-E98E4DCF59D0}" type="presOf" srcId="{4474EFC1-E190-4ECA-B864-46545AF4C9D0}" destId="{23EDF327-325B-40DC-B9A8-0041D66A3129}" srcOrd="0" destOrd="0" presId="urn:microsoft.com/office/officeart/2008/layout/LinedList"/>
    <dgm:cxn modelId="{463CF867-D698-4FCB-9969-BD944C670F15}" type="presOf" srcId="{A1F4A943-5868-4AC9-8FBF-C3A99075B63D}" destId="{E13D140D-EDED-4BE6-9639-6155E31D3AF6}" srcOrd="0" destOrd="0" presId="urn:microsoft.com/office/officeart/2008/layout/LinedList"/>
    <dgm:cxn modelId="{9EFFB96A-9305-41F3-B240-315C61C99EBC}" type="presOf" srcId="{F5E77812-AFC8-4A15-9D56-C5DBBD9EEFBB}" destId="{CCB10E21-BE40-4DC2-AAA6-F571D785B7E5}" srcOrd="0" destOrd="0" presId="urn:microsoft.com/office/officeart/2008/layout/LinedList"/>
    <dgm:cxn modelId="{9CEA554E-765C-44A6-9EB2-3BF71DD486C9}" type="presOf" srcId="{A17575B0-F8C6-4AD5-A0F7-E0EFD950558E}" destId="{964B83CF-936F-4420-9327-BF3A16CFB2FD}" srcOrd="0" destOrd="0" presId="urn:microsoft.com/office/officeart/2008/layout/LinedList"/>
    <dgm:cxn modelId="{8DD67056-C258-483B-982B-11E3EF35D4A7}" srcId="{A1F4A943-5868-4AC9-8FBF-C3A99075B63D}" destId="{5008915A-EE4E-4A1A-BCEA-0A8BB772658B}" srcOrd="3" destOrd="0" parTransId="{EB160426-B55E-40BB-8B35-2722D28607D7}" sibTransId="{CA5060BD-FB67-4545-AD6C-FC539F04B903}"/>
    <dgm:cxn modelId="{95FABFA9-872F-4BCC-89B1-5FD9F647945A}" type="presOf" srcId="{D3C88031-D8E2-439B-85D0-63BDAA8259A6}" destId="{C283D007-3D56-4BF4-8C2D-D04AD3763A27}" srcOrd="0" destOrd="0" presId="urn:microsoft.com/office/officeart/2008/layout/LinedList"/>
    <dgm:cxn modelId="{A278B5B7-6588-4C7E-A764-8E083A1595E7}" srcId="{A1F4A943-5868-4AC9-8FBF-C3A99075B63D}" destId="{A17575B0-F8C6-4AD5-A0F7-E0EFD950558E}" srcOrd="0" destOrd="0" parTransId="{81DDCD23-A3AC-433E-9A9E-7DCB51D3F56C}" sibTransId="{48CF497A-5AC7-49AB-A3D7-01F3487924B5}"/>
    <dgm:cxn modelId="{763EFFD6-562D-4B59-8128-BC705BF50FE8}" srcId="{A1F4A943-5868-4AC9-8FBF-C3A99075B63D}" destId="{F5E77812-AFC8-4A15-9D56-C5DBBD9EEFBB}" srcOrd="1" destOrd="0" parTransId="{2AD7434C-A4B5-4AC1-ADAA-F706D6495228}" sibTransId="{8EB57E8A-EF4A-4CA2-9B73-A79FAB2C1598}"/>
    <dgm:cxn modelId="{F209988F-950B-4A4E-89D0-801463739373}" type="presParOf" srcId="{E13D140D-EDED-4BE6-9639-6155E31D3AF6}" destId="{56508CD7-2F56-495B-BB22-EA300D1041CB}" srcOrd="0" destOrd="0" presId="urn:microsoft.com/office/officeart/2008/layout/LinedList"/>
    <dgm:cxn modelId="{9E761D12-178D-4262-A741-E1050182D374}" type="presParOf" srcId="{E13D140D-EDED-4BE6-9639-6155E31D3AF6}" destId="{2D98CFA6-DF85-4B99-893B-8A4AB8993DD2}" srcOrd="1" destOrd="0" presId="urn:microsoft.com/office/officeart/2008/layout/LinedList"/>
    <dgm:cxn modelId="{BA4176D5-A5B9-4172-B905-3078EB333258}" type="presParOf" srcId="{2D98CFA6-DF85-4B99-893B-8A4AB8993DD2}" destId="{964B83CF-936F-4420-9327-BF3A16CFB2FD}" srcOrd="0" destOrd="0" presId="urn:microsoft.com/office/officeart/2008/layout/LinedList"/>
    <dgm:cxn modelId="{C4B96958-BF10-460E-8044-92077139A40E}" type="presParOf" srcId="{2D98CFA6-DF85-4B99-893B-8A4AB8993DD2}" destId="{B8668C60-02D9-47FC-9AB4-799B5F01E9E9}" srcOrd="1" destOrd="0" presId="urn:microsoft.com/office/officeart/2008/layout/LinedList"/>
    <dgm:cxn modelId="{AD416DCA-C67F-468E-9003-61E9C88E7038}" type="presParOf" srcId="{E13D140D-EDED-4BE6-9639-6155E31D3AF6}" destId="{7E30CD9B-38F1-4153-AF76-385A2E7D84C1}" srcOrd="2" destOrd="0" presId="urn:microsoft.com/office/officeart/2008/layout/LinedList"/>
    <dgm:cxn modelId="{DD7EF3D0-580C-441F-8A1A-FEE2ECCADC13}" type="presParOf" srcId="{E13D140D-EDED-4BE6-9639-6155E31D3AF6}" destId="{319B1D8C-542D-43BD-8631-0E9EBF35441B}" srcOrd="3" destOrd="0" presId="urn:microsoft.com/office/officeart/2008/layout/LinedList"/>
    <dgm:cxn modelId="{2A9E5EA9-8431-4A86-B9F5-D44F3A377A4F}" type="presParOf" srcId="{319B1D8C-542D-43BD-8631-0E9EBF35441B}" destId="{CCB10E21-BE40-4DC2-AAA6-F571D785B7E5}" srcOrd="0" destOrd="0" presId="urn:microsoft.com/office/officeart/2008/layout/LinedList"/>
    <dgm:cxn modelId="{4676391B-9EA1-4760-951C-6DDDB8D96BEA}" type="presParOf" srcId="{319B1D8C-542D-43BD-8631-0E9EBF35441B}" destId="{AC2EE3CB-B888-40F8-9451-C0A84E3634BC}" srcOrd="1" destOrd="0" presId="urn:microsoft.com/office/officeart/2008/layout/LinedList"/>
    <dgm:cxn modelId="{9AB7AA82-EB5B-4862-9D4F-5B996C8E743C}" type="presParOf" srcId="{E13D140D-EDED-4BE6-9639-6155E31D3AF6}" destId="{C78F7778-46B3-4508-B3C2-B77B15CE11A2}" srcOrd="4" destOrd="0" presId="urn:microsoft.com/office/officeart/2008/layout/LinedList"/>
    <dgm:cxn modelId="{7B966687-02F8-404B-AAFF-61A6DAF76739}" type="presParOf" srcId="{E13D140D-EDED-4BE6-9639-6155E31D3AF6}" destId="{5361C5AB-A9CA-441E-9764-124B6077A358}" srcOrd="5" destOrd="0" presId="urn:microsoft.com/office/officeart/2008/layout/LinedList"/>
    <dgm:cxn modelId="{79F804ED-C1D4-4CDF-A48A-FE0552F288DC}" type="presParOf" srcId="{5361C5AB-A9CA-441E-9764-124B6077A358}" destId="{C283D007-3D56-4BF4-8C2D-D04AD3763A27}" srcOrd="0" destOrd="0" presId="urn:microsoft.com/office/officeart/2008/layout/LinedList"/>
    <dgm:cxn modelId="{4AF039F6-DB0F-4634-8798-FFA2C4EB5969}" type="presParOf" srcId="{5361C5AB-A9CA-441E-9764-124B6077A358}" destId="{1279A6A3-FBBE-4DCE-91DC-D811F7522AA8}" srcOrd="1" destOrd="0" presId="urn:microsoft.com/office/officeart/2008/layout/LinedList"/>
    <dgm:cxn modelId="{670CDBD2-63BB-4F79-8D2B-D05C2F35245B}" type="presParOf" srcId="{E13D140D-EDED-4BE6-9639-6155E31D3AF6}" destId="{18321DDD-B3F7-4B63-A282-481C2B1CF9FA}" srcOrd="6" destOrd="0" presId="urn:microsoft.com/office/officeart/2008/layout/LinedList"/>
    <dgm:cxn modelId="{442FA682-34EC-4684-809A-60C667143DA0}" type="presParOf" srcId="{E13D140D-EDED-4BE6-9639-6155E31D3AF6}" destId="{360A6611-08EF-4B6B-8AF9-7E88B5B83897}" srcOrd="7" destOrd="0" presId="urn:microsoft.com/office/officeart/2008/layout/LinedList"/>
    <dgm:cxn modelId="{AC54B90C-4C41-4A62-9B7B-34C59BE4EE95}" type="presParOf" srcId="{360A6611-08EF-4B6B-8AF9-7E88B5B83897}" destId="{E904C276-8C11-43B6-ACDC-D6D7D448B803}" srcOrd="0" destOrd="0" presId="urn:microsoft.com/office/officeart/2008/layout/LinedList"/>
    <dgm:cxn modelId="{91E3C320-02ED-4887-968C-C6971E03E536}" type="presParOf" srcId="{360A6611-08EF-4B6B-8AF9-7E88B5B83897}" destId="{27627654-BAF9-445E-B02E-52E887DAD79E}" srcOrd="1" destOrd="0" presId="urn:microsoft.com/office/officeart/2008/layout/LinedList"/>
    <dgm:cxn modelId="{71722076-F77C-492D-AD19-BC69C6CC11BC}" type="presParOf" srcId="{E13D140D-EDED-4BE6-9639-6155E31D3AF6}" destId="{D7552A0E-134D-43FE-AE79-A8D9AF583AE8}" srcOrd="8" destOrd="0" presId="urn:microsoft.com/office/officeart/2008/layout/LinedList"/>
    <dgm:cxn modelId="{645FC8AA-D6E1-47F2-A41F-C9418AEC431D}" type="presParOf" srcId="{E13D140D-EDED-4BE6-9639-6155E31D3AF6}" destId="{5D225DF4-00B0-4DB3-B0AA-A291D3308C61}" srcOrd="9" destOrd="0" presId="urn:microsoft.com/office/officeart/2008/layout/LinedList"/>
    <dgm:cxn modelId="{5A2ECD00-690E-4864-A3B3-BF148F703E03}" type="presParOf" srcId="{5D225DF4-00B0-4DB3-B0AA-A291D3308C61}" destId="{23EDF327-325B-40DC-B9A8-0041D66A3129}" srcOrd="0" destOrd="0" presId="urn:microsoft.com/office/officeart/2008/layout/LinedList"/>
    <dgm:cxn modelId="{4091D55A-E9F9-45E1-936A-5519FA80FB1D}" type="presParOf" srcId="{5D225DF4-00B0-4DB3-B0AA-A291D3308C61}" destId="{591375EB-7CDC-4244-902D-1350C667D1A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08CD7-2F56-495B-BB22-EA300D1041CB}">
      <dsp:nvSpPr>
        <dsp:cNvPr id="0" name=""/>
        <dsp:cNvSpPr/>
      </dsp:nvSpPr>
      <dsp:spPr>
        <a:xfrm>
          <a:off x="0" y="3955"/>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4B83CF-936F-4420-9327-BF3A16CFB2FD}">
      <dsp:nvSpPr>
        <dsp:cNvPr id="0" name=""/>
        <dsp:cNvSpPr/>
      </dsp:nvSpPr>
      <dsp:spPr>
        <a:xfrm>
          <a:off x="0" y="3955"/>
          <a:ext cx="6251412" cy="2075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00000"/>
            </a:lnSpc>
            <a:spcBef>
              <a:spcPct val="0"/>
            </a:spcBef>
            <a:spcAft>
              <a:spcPct val="35000"/>
            </a:spcAft>
            <a:buNone/>
          </a:pPr>
          <a:r>
            <a:rPr lang="en-US" sz="1300" b="1" kern="1200" dirty="0"/>
            <a:t>Plate specimens as soon as possible upon receipt into the laboratory.  This includes CAP survey specimens.</a:t>
          </a:r>
        </a:p>
        <a:p>
          <a:pPr marL="0" lvl="0" indent="0" algn="l" defTabSz="577850">
            <a:lnSpc>
              <a:spcPct val="100000"/>
            </a:lnSpc>
            <a:spcBef>
              <a:spcPct val="0"/>
            </a:spcBef>
            <a:spcAft>
              <a:spcPct val="35000"/>
            </a:spcAft>
            <a:buNone/>
          </a:pPr>
          <a:endParaRPr lang="en-US" sz="1300" b="1" kern="1200" dirty="0"/>
        </a:p>
        <a:p>
          <a:pPr marL="0" lvl="0" indent="0" algn="l" defTabSz="577850">
            <a:lnSpc>
              <a:spcPct val="100000"/>
            </a:lnSpc>
            <a:spcBef>
              <a:spcPct val="0"/>
            </a:spcBef>
            <a:spcAft>
              <a:spcPct val="35000"/>
            </a:spcAft>
            <a:buNone/>
          </a:pPr>
          <a:r>
            <a:rPr lang="en-US" sz="1300" b="1" kern="1200" dirty="0"/>
            <a:t>Do not let CAP survey specimens sit for a week before plating.  If the tech in charge is not here, another person must set up the cultures.</a:t>
          </a:r>
        </a:p>
        <a:p>
          <a:pPr marL="0" lvl="0" indent="0" algn="l" defTabSz="577850">
            <a:lnSpc>
              <a:spcPct val="100000"/>
            </a:lnSpc>
            <a:spcBef>
              <a:spcPct val="0"/>
            </a:spcBef>
            <a:spcAft>
              <a:spcPct val="35000"/>
            </a:spcAft>
            <a:buNone/>
          </a:pPr>
          <a:endParaRPr lang="en-US" sz="1300" b="1" kern="1200" dirty="0"/>
        </a:p>
        <a:p>
          <a:pPr marL="0" lvl="0" indent="0" algn="l" defTabSz="577850">
            <a:lnSpc>
              <a:spcPct val="100000"/>
            </a:lnSpc>
            <a:spcBef>
              <a:spcPct val="0"/>
            </a:spcBef>
            <a:spcAft>
              <a:spcPct val="35000"/>
            </a:spcAft>
            <a:buNone/>
          </a:pPr>
          <a:r>
            <a:rPr lang="en-US" sz="1300" b="1" kern="1200" dirty="0"/>
            <a:t>When plating a CAP survey, make sure that you follow the directions included with the specimens.  Do not deviate from this process as that will affect results.</a:t>
          </a:r>
        </a:p>
      </dsp:txBody>
      <dsp:txXfrm>
        <a:off x="0" y="3955"/>
        <a:ext cx="6251412" cy="2075403"/>
      </dsp:txXfrm>
    </dsp:sp>
    <dsp:sp modelId="{7E30CD9B-38F1-4153-AF76-385A2E7D84C1}">
      <dsp:nvSpPr>
        <dsp:cNvPr id="0" name=""/>
        <dsp:cNvSpPr/>
      </dsp:nvSpPr>
      <dsp:spPr>
        <a:xfrm>
          <a:off x="0" y="2079358"/>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B10E21-BE40-4DC2-AAA6-F571D785B7E5}">
      <dsp:nvSpPr>
        <dsp:cNvPr id="0" name=""/>
        <dsp:cNvSpPr/>
      </dsp:nvSpPr>
      <dsp:spPr>
        <a:xfrm>
          <a:off x="0" y="2079358"/>
          <a:ext cx="6263640" cy="73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00000"/>
            </a:lnSpc>
            <a:spcBef>
              <a:spcPct val="0"/>
            </a:spcBef>
            <a:spcAft>
              <a:spcPct val="35000"/>
            </a:spcAft>
            <a:buNone/>
          </a:pPr>
          <a:r>
            <a:rPr lang="en-US" sz="1300" kern="1200" dirty="0"/>
            <a:t>If specifically looking for N. gonorrhea or N. meningitidis, add a Thayer Martin media to the culture.</a:t>
          </a:r>
        </a:p>
      </dsp:txBody>
      <dsp:txXfrm>
        <a:off x="0" y="2079358"/>
        <a:ext cx="6263640" cy="738044"/>
      </dsp:txXfrm>
    </dsp:sp>
    <dsp:sp modelId="{C78F7778-46B3-4508-B3C2-B77B15CE11A2}">
      <dsp:nvSpPr>
        <dsp:cNvPr id="0" name=""/>
        <dsp:cNvSpPr/>
      </dsp:nvSpPr>
      <dsp:spPr>
        <a:xfrm>
          <a:off x="0" y="2817403"/>
          <a:ext cx="626364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3D007-3D56-4BF4-8C2D-D04AD3763A27}">
      <dsp:nvSpPr>
        <dsp:cNvPr id="0" name=""/>
        <dsp:cNvSpPr/>
      </dsp:nvSpPr>
      <dsp:spPr>
        <a:xfrm>
          <a:off x="0" y="2817403"/>
          <a:ext cx="6263640" cy="1491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00000"/>
            </a:lnSpc>
            <a:spcBef>
              <a:spcPct val="0"/>
            </a:spcBef>
            <a:spcAft>
              <a:spcPct val="35000"/>
            </a:spcAft>
            <a:buNone/>
          </a:pPr>
          <a:r>
            <a:rPr lang="en-US" sz="1300" kern="1200" dirty="0"/>
            <a:t>Neisseria are fastidious organisms that require very specific nutritional requirements and a CO2-rich environment.  If not properly handled in the lab, it will not grow in culture.</a:t>
          </a:r>
        </a:p>
        <a:p>
          <a:pPr marL="0" lvl="0" indent="0" algn="l" defTabSz="577850">
            <a:lnSpc>
              <a:spcPct val="100000"/>
            </a:lnSpc>
            <a:spcBef>
              <a:spcPct val="0"/>
            </a:spcBef>
            <a:spcAft>
              <a:spcPct val="35000"/>
            </a:spcAft>
            <a:buNone/>
          </a:pPr>
          <a:endParaRPr lang="en-US" sz="1300" kern="1200" dirty="0"/>
        </a:p>
        <a:p>
          <a:pPr marL="0" lvl="0" indent="0" algn="l" defTabSz="577850">
            <a:lnSpc>
              <a:spcPct val="100000"/>
            </a:lnSpc>
            <a:spcBef>
              <a:spcPct val="0"/>
            </a:spcBef>
            <a:spcAft>
              <a:spcPct val="35000"/>
            </a:spcAft>
            <a:buNone/>
          </a:pPr>
          <a:r>
            <a:rPr lang="en-US" sz="1300" b="1" kern="1200" dirty="0"/>
            <a:t>They need to be subbed at least every 48 hours to remain viable.  Do not let the organism remain unsubdued for more than 48 hours as it is likely to die at that point.</a:t>
          </a:r>
        </a:p>
      </dsp:txBody>
      <dsp:txXfrm>
        <a:off x="0" y="2817403"/>
        <a:ext cx="6263640" cy="1491536"/>
      </dsp:txXfrm>
    </dsp:sp>
    <dsp:sp modelId="{18321DDD-B3F7-4B63-A282-481C2B1CF9FA}">
      <dsp:nvSpPr>
        <dsp:cNvPr id="0" name=""/>
        <dsp:cNvSpPr/>
      </dsp:nvSpPr>
      <dsp:spPr>
        <a:xfrm>
          <a:off x="0" y="4308939"/>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04C276-8C11-43B6-ACDC-D6D7D448B803}">
      <dsp:nvSpPr>
        <dsp:cNvPr id="0" name=""/>
        <dsp:cNvSpPr/>
      </dsp:nvSpPr>
      <dsp:spPr>
        <a:xfrm>
          <a:off x="0" y="4308939"/>
          <a:ext cx="6263640" cy="657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00000"/>
            </a:lnSpc>
            <a:spcBef>
              <a:spcPct val="0"/>
            </a:spcBef>
            <a:spcAft>
              <a:spcPct val="35000"/>
            </a:spcAft>
            <a:buNone/>
          </a:pPr>
          <a:r>
            <a:rPr lang="en-US" sz="1300" kern="1200" dirty="0"/>
            <a:t>Incubate immediately after plating at 35C in 3-7% CO2.</a:t>
          </a:r>
        </a:p>
      </dsp:txBody>
      <dsp:txXfrm>
        <a:off x="0" y="4308939"/>
        <a:ext cx="6263640" cy="657723"/>
      </dsp:txXfrm>
    </dsp:sp>
    <dsp:sp modelId="{D7552A0E-134D-43FE-AE79-A8D9AF583AE8}">
      <dsp:nvSpPr>
        <dsp:cNvPr id="0" name=""/>
        <dsp:cNvSpPr/>
      </dsp:nvSpPr>
      <dsp:spPr>
        <a:xfrm>
          <a:off x="0" y="4966663"/>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EDF327-325B-40DC-B9A8-0041D66A3129}">
      <dsp:nvSpPr>
        <dsp:cNvPr id="0" name=""/>
        <dsp:cNvSpPr/>
      </dsp:nvSpPr>
      <dsp:spPr>
        <a:xfrm>
          <a:off x="0" y="4966663"/>
          <a:ext cx="6263640" cy="597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00000"/>
            </a:lnSpc>
            <a:spcBef>
              <a:spcPct val="0"/>
            </a:spcBef>
            <a:spcAft>
              <a:spcPct val="35000"/>
            </a:spcAft>
            <a:buNone/>
          </a:pPr>
          <a:r>
            <a:rPr lang="en-US" sz="1300" kern="1200" dirty="0"/>
            <a:t>Hold the plates for a minimum of 72 hours before resulting as negative.</a:t>
          </a:r>
        </a:p>
      </dsp:txBody>
      <dsp:txXfrm>
        <a:off x="0" y="4966663"/>
        <a:ext cx="6263640" cy="59727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B532E-97A2-C5B7-BD31-E62DA40AF5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2B3DEA-F4C0-9535-BCB6-0925ABFEF0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83AB27-3EFF-A326-E631-3F2D61B6D901}"/>
              </a:ext>
            </a:extLst>
          </p:cNvPr>
          <p:cNvSpPr>
            <a:spLocks noGrp="1"/>
          </p:cNvSpPr>
          <p:nvPr>
            <p:ph type="dt" sz="half" idx="10"/>
          </p:nvPr>
        </p:nvSpPr>
        <p:spPr/>
        <p:txBody>
          <a:bodyPr/>
          <a:lstStyle/>
          <a:p>
            <a:fld id="{F7D7EB91-1F7A-4B19-B641-1D99609A944C}" type="datetimeFigureOut">
              <a:rPr lang="en-US" smtClean="0"/>
              <a:t>2/4/2025</a:t>
            </a:fld>
            <a:endParaRPr lang="en-US"/>
          </a:p>
        </p:txBody>
      </p:sp>
      <p:sp>
        <p:nvSpPr>
          <p:cNvPr id="5" name="Footer Placeholder 4">
            <a:extLst>
              <a:ext uri="{FF2B5EF4-FFF2-40B4-BE49-F238E27FC236}">
                <a16:creationId xmlns:a16="http://schemas.microsoft.com/office/drawing/2014/main" id="{45FADCBF-FA26-DE01-7B64-5A9F47A9E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8BDD41-6331-5566-5247-6052432291CE}"/>
              </a:ext>
            </a:extLst>
          </p:cNvPr>
          <p:cNvSpPr>
            <a:spLocks noGrp="1"/>
          </p:cNvSpPr>
          <p:nvPr>
            <p:ph type="sldNum" sz="quarter" idx="12"/>
          </p:nvPr>
        </p:nvSpPr>
        <p:spPr/>
        <p:txBody>
          <a:bodyPr/>
          <a:lstStyle/>
          <a:p>
            <a:fld id="{25F6B1E1-3492-462B-9D68-558C300A66F8}" type="slidenum">
              <a:rPr lang="en-US" smtClean="0"/>
              <a:t>‹#›</a:t>
            </a:fld>
            <a:endParaRPr lang="en-US"/>
          </a:p>
        </p:txBody>
      </p:sp>
    </p:spTree>
    <p:extLst>
      <p:ext uri="{BB962C8B-B14F-4D97-AF65-F5344CB8AC3E}">
        <p14:creationId xmlns:p14="http://schemas.microsoft.com/office/powerpoint/2010/main" val="139853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354E0-23DA-FF7F-9E37-32A9670EC5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8B2A2C-EA49-734C-301F-FEE10BBC74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9AEBD-0EAB-D665-895E-5953CFC9D64E}"/>
              </a:ext>
            </a:extLst>
          </p:cNvPr>
          <p:cNvSpPr>
            <a:spLocks noGrp="1"/>
          </p:cNvSpPr>
          <p:nvPr>
            <p:ph type="dt" sz="half" idx="10"/>
          </p:nvPr>
        </p:nvSpPr>
        <p:spPr/>
        <p:txBody>
          <a:bodyPr/>
          <a:lstStyle/>
          <a:p>
            <a:fld id="{F7D7EB91-1F7A-4B19-B641-1D99609A944C}" type="datetimeFigureOut">
              <a:rPr lang="en-US" smtClean="0"/>
              <a:t>2/4/2025</a:t>
            </a:fld>
            <a:endParaRPr lang="en-US"/>
          </a:p>
        </p:txBody>
      </p:sp>
      <p:sp>
        <p:nvSpPr>
          <p:cNvPr id="5" name="Footer Placeholder 4">
            <a:extLst>
              <a:ext uri="{FF2B5EF4-FFF2-40B4-BE49-F238E27FC236}">
                <a16:creationId xmlns:a16="http://schemas.microsoft.com/office/drawing/2014/main" id="{62969473-C7E7-61D7-B81C-3D5E85DE93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B2980-2D3A-A93C-63A0-5278584FEFC6}"/>
              </a:ext>
            </a:extLst>
          </p:cNvPr>
          <p:cNvSpPr>
            <a:spLocks noGrp="1"/>
          </p:cNvSpPr>
          <p:nvPr>
            <p:ph type="sldNum" sz="quarter" idx="12"/>
          </p:nvPr>
        </p:nvSpPr>
        <p:spPr/>
        <p:txBody>
          <a:bodyPr/>
          <a:lstStyle/>
          <a:p>
            <a:fld id="{25F6B1E1-3492-462B-9D68-558C300A66F8}" type="slidenum">
              <a:rPr lang="en-US" smtClean="0"/>
              <a:t>‹#›</a:t>
            </a:fld>
            <a:endParaRPr lang="en-US"/>
          </a:p>
        </p:txBody>
      </p:sp>
    </p:spTree>
    <p:extLst>
      <p:ext uri="{BB962C8B-B14F-4D97-AF65-F5344CB8AC3E}">
        <p14:creationId xmlns:p14="http://schemas.microsoft.com/office/powerpoint/2010/main" val="537518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835383-F514-E10C-C298-38B7EBCD5D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9AFB74-9261-6DF6-9559-DDBB6FC9A9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0C3297-D185-F8C4-36ED-2B8A5223942F}"/>
              </a:ext>
            </a:extLst>
          </p:cNvPr>
          <p:cNvSpPr>
            <a:spLocks noGrp="1"/>
          </p:cNvSpPr>
          <p:nvPr>
            <p:ph type="dt" sz="half" idx="10"/>
          </p:nvPr>
        </p:nvSpPr>
        <p:spPr/>
        <p:txBody>
          <a:bodyPr/>
          <a:lstStyle/>
          <a:p>
            <a:fld id="{F7D7EB91-1F7A-4B19-B641-1D99609A944C}" type="datetimeFigureOut">
              <a:rPr lang="en-US" smtClean="0"/>
              <a:t>2/4/2025</a:t>
            </a:fld>
            <a:endParaRPr lang="en-US"/>
          </a:p>
        </p:txBody>
      </p:sp>
      <p:sp>
        <p:nvSpPr>
          <p:cNvPr id="5" name="Footer Placeholder 4">
            <a:extLst>
              <a:ext uri="{FF2B5EF4-FFF2-40B4-BE49-F238E27FC236}">
                <a16:creationId xmlns:a16="http://schemas.microsoft.com/office/drawing/2014/main" id="{8EE19C09-BB7A-708B-2199-E132C82B4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BCD05-37C2-9D5A-97D0-2606995FCB53}"/>
              </a:ext>
            </a:extLst>
          </p:cNvPr>
          <p:cNvSpPr>
            <a:spLocks noGrp="1"/>
          </p:cNvSpPr>
          <p:nvPr>
            <p:ph type="sldNum" sz="quarter" idx="12"/>
          </p:nvPr>
        </p:nvSpPr>
        <p:spPr/>
        <p:txBody>
          <a:bodyPr/>
          <a:lstStyle/>
          <a:p>
            <a:fld id="{25F6B1E1-3492-462B-9D68-558C300A66F8}" type="slidenum">
              <a:rPr lang="en-US" smtClean="0"/>
              <a:t>‹#›</a:t>
            </a:fld>
            <a:endParaRPr lang="en-US"/>
          </a:p>
        </p:txBody>
      </p:sp>
    </p:spTree>
    <p:extLst>
      <p:ext uri="{BB962C8B-B14F-4D97-AF65-F5344CB8AC3E}">
        <p14:creationId xmlns:p14="http://schemas.microsoft.com/office/powerpoint/2010/main" val="1386554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144B7-6CCF-CE60-EE2A-B60529F54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12E7DA-5D59-AF31-061C-C26DCD2B17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356F95-8B1F-E825-DE10-BAB10D64EE27}"/>
              </a:ext>
            </a:extLst>
          </p:cNvPr>
          <p:cNvSpPr>
            <a:spLocks noGrp="1"/>
          </p:cNvSpPr>
          <p:nvPr>
            <p:ph type="dt" sz="half" idx="10"/>
          </p:nvPr>
        </p:nvSpPr>
        <p:spPr/>
        <p:txBody>
          <a:bodyPr/>
          <a:lstStyle/>
          <a:p>
            <a:fld id="{F7D7EB91-1F7A-4B19-B641-1D99609A944C}" type="datetimeFigureOut">
              <a:rPr lang="en-US" smtClean="0"/>
              <a:t>2/4/2025</a:t>
            </a:fld>
            <a:endParaRPr lang="en-US"/>
          </a:p>
        </p:txBody>
      </p:sp>
      <p:sp>
        <p:nvSpPr>
          <p:cNvPr id="5" name="Footer Placeholder 4">
            <a:extLst>
              <a:ext uri="{FF2B5EF4-FFF2-40B4-BE49-F238E27FC236}">
                <a16:creationId xmlns:a16="http://schemas.microsoft.com/office/drawing/2014/main" id="{344D07C7-64DC-29EA-99DB-77C1B2074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7E5FC4-637D-9B3B-FCD1-05547BFA4AEF}"/>
              </a:ext>
            </a:extLst>
          </p:cNvPr>
          <p:cNvSpPr>
            <a:spLocks noGrp="1"/>
          </p:cNvSpPr>
          <p:nvPr>
            <p:ph type="sldNum" sz="quarter" idx="12"/>
          </p:nvPr>
        </p:nvSpPr>
        <p:spPr/>
        <p:txBody>
          <a:bodyPr/>
          <a:lstStyle/>
          <a:p>
            <a:fld id="{25F6B1E1-3492-462B-9D68-558C300A66F8}" type="slidenum">
              <a:rPr lang="en-US" smtClean="0"/>
              <a:t>‹#›</a:t>
            </a:fld>
            <a:endParaRPr lang="en-US"/>
          </a:p>
        </p:txBody>
      </p:sp>
    </p:spTree>
    <p:extLst>
      <p:ext uri="{BB962C8B-B14F-4D97-AF65-F5344CB8AC3E}">
        <p14:creationId xmlns:p14="http://schemas.microsoft.com/office/powerpoint/2010/main" val="44805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05E3-53C3-3BDC-5797-414F356C64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B4643-526B-9026-8D6F-A081D2EE5F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44CC95-E363-329A-263C-A7EE4A3BA26A}"/>
              </a:ext>
            </a:extLst>
          </p:cNvPr>
          <p:cNvSpPr>
            <a:spLocks noGrp="1"/>
          </p:cNvSpPr>
          <p:nvPr>
            <p:ph type="dt" sz="half" idx="10"/>
          </p:nvPr>
        </p:nvSpPr>
        <p:spPr/>
        <p:txBody>
          <a:bodyPr/>
          <a:lstStyle/>
          <a:p>
            <a:fld id="{F7D7EB91-1F7A-4B19-B641-1D99609A944C}" type="datetimeFigureOut">
              <a:rPr lang="en-US" smtClean="0"/>
              <a:t>2/4/2025</a:t>
            </a:fld>
            <a:endParaRPr lang="en-US"/>
          </a:p>
        </p:txBody>
      </p:sp>
      <p:sp>
        <p:nvSpPr>
          <p:cNvPr id="5" name="Footer Placeholder 4">
            <a:extLst>
              <a:ext uri="{FF2B5EF4-FFF2-40B4-BE49-F238E27FC236}">
                <a16:creationId xmlns:a16="http://schemas.microsoft.com/office/drawing/2014/main" id="{028C2CCB-3203-3B01-234B-9537330E1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B77B7-DD7C-1A7C-F333-7741FE0960EA}"/>
              </a:ext>
            </a:extLst>
          </p:cNvPr>
          <p:cNvSpPr>
            <a:spLocks noGrp="1"/>
          </p:cNvSpPr>
          <p:nvPr>
            <p:ph type="sldNum" sz="quarter" idx="12"/>
          </p:nvPr>
        </p:nvSpPr>
        <p:spPr/>
        <p:txBody>
          <a:bodyPr/>
          <a:lstStyle/>
          <a:p>
            <a:fld id="{25F6B1E1-3492-462B-9D68-558C300A66F8}" type="slidenum">
              <a:rPr lang="en-US" smtClean="0"/>
              <a:t>‹#›</a:t>
            </a:fld>
            <a:endParaRPr lang="en-US"/>
          </a:p>
        </p:txBody>
      </p:sp>
    </p:spTree>
    <p:extLst>
      <p:ext uri="{BB962C8B-B14F-4D97-AF65-F5344CB8AC3E}">
        <p14:creationId xmlns:p14="http://schemas.microsoft.com/office/powerpoint/2010/main" val="70927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7BDB-3568-C6BF-5CF7-1C14F5928D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8C0F1C-8BE7-3B13-D68B-5BC0E15596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3A9157-42AC-9AA2-AB1B-EBA7D4BF40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79BE16-6636-72BB-E0CE-9B609AE92E2B}"/>
              </a:ext>
            </a:extLst>
          </p:cNvPr>
          <p:cNvSpPr>
            <a:spLocks noGrp="1"/>
          </p:cNvSpPr>
          <p:nvPr>
            <p:ph type="dt" sz="half" idx="10"/>
          </p:nvPr>
        </p:nvSpPr>
        <p:spPr/>
        <p:txBody>
          <a:bodyPr/>
          <a:lstStyle/>
          <a:p>
            <a:fld id="{F7D7EB91-1F7A-4B19-B641-1D99609A944C}" type="datetimeFigureOut">
              <a:rPr lang="en-US" smtClean="0"/>
              <a:t>2/4/2025</a:t>
            </a:fld>
            <a:endParaRPr lang="en-US"/>
          </a:p>
        </p:txBody>
      </p:sp>
      <p:sp>
        <p:nvSpPr>
          <p:cNvPr id="6" name="Footer Placeholder 5">
            <a:extLst>
              <a:ext uri="{FF2B5EF4-FFF2-40B4-BE49-F238E27FC236}">
                <a16:creationId xmlns:a16="http://schemas.microsoft.com/office/drawing/2014/main" id="{6200D534-678F-AEED-19DC-13A29E02E0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3B7743-2DBA-2B17-8C22-7DCF93696068}"/>
              </a:ext>
            </a:extLst>
          </p:cNvPr>
          <p:cNvSpPr>
            <a:spLocks noGrp="1"/>
          </p:cNvSpPr>
          <p:nvPr>
            <p:ph type="sldNum" sz="quarter" idx="12"/>
          </p:nvPr>
        </p:nvSpPr>
        <p:spPr/>
        <p:txBody>
          <a:bodyPr/>
          <a:lstStyle/>
          <a:p>
            <a:fld id="{25F6B1E1-3492-462B-9D68-558C300A66F8}" type="slidenum">
              <a:rPr lang="en-US" smtClean="0"/>
              <a:t>‹#›</a:t>
            </a:fld>
            <a:endParaRPr lang="en-US"/>
          </a:p>
        </p:txBody>
      </p:sp>
    </p:spTree>
    <p:extLst>
      <p:ext uri="{BB962C8B-B14F-4D97-AF65-F5344CB8AC3E}">
        <p14:creationId xmlns:p14="http://schemas.microsoft.com/office/powerpoint/2010/main" val="480030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AD9F3-C742-B433-CAFE-04A001AC0A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8306A4-EC4B-F36F-7BB8-B3FF06A8A3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2193A7-EA87-0B8A-B176-0E9CAFA311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B2A1B5-2942-ED20-51FD-1F9FD3C0A1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BE10EA-5A60-FF2C-88F5-5EFFF04D02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2626AB-43E2-7012-8522-3F8EF645D9E5}"/>
              </a:ext>
            </a:extLst>
          </p:cNvPr>
          <p:cNvSpPr>
            <a:spLocks noGrp="1"/>
          </p:cNvSpPr>
          <p:nvPr>
            <p:ph type="dt" sz="half" idx="10"/>
          </p:nvPr>
        </p:nvSpPr>
        <p:spPr/>
        <p:txBody>
          <a:bodyPr/>
          <a:lstStyle/>
          <a:p>
            <a:fld id="{F7D7EB91-1F7A-4B19-B641-1D99609A944C}" type="datetimeFigureOut">
              <a:rPr lang="en-US" smtClean="0"/>
              <a:t>2/4/2025</a:t>
            </a:fld>
            <a:endParaRPr lang="en-US"/>
          </a:p>
        </p:txBody>
      </p:sp>
      <p:sp>
        <p:nvSpPr>
          <p:cNvPr id="8" name="Footer Placeholder 7">
            <a:extLst>
              <a:ext uri="{FF2B5EF4-FFF2-40B4-BE49-F238E27FC236}">
                <a16:creationId xmlns:a16="http://schemas.microsoft.com/office/drawing/2014/main" id="{85425E23-9507-6244-4E40-2C74CDBDDD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781C4F-F968-2C04-0AF1-8F90D5C4A907}"/>
              </a:ext>
            </a:extLst>
          </p:cNvPr>
          <p:cNvSpPr>
            <a:spLocks noGrp="1"/>
          </p:cNvSpPr>
          <p:nvPr>
            <p:ph type="sldNum" sz="quarter" idx="12"/>
          </p:nvPr>
        </p:nvSpPr>
        <p:spPr/>
        <p:txBody>
          <a:bodyPr/>
          <a:lstStyle/>
          <a:p>
            <a:fld id="{25F6B1E1-3492-462B-9D68-558C300A66F8}" type="slidenum">
              <a:rPr lang="en-US" smtClean="0"/>
              <a:t>‹#›</a:t>
            </a:fld>
            <a:endParaRPr lang="en-US"/>
          </a:p>
        </p:txBody>
      </p:sp>
    </p:spTree>
    <p:extLst>
      <p:ext uri="{BB962C8B-B14F-4D97-AF65-F5344CB8AC3E}">
        <p14:creationId xmlns:p14="http://schemas.microsoft.com/office/powerpoint/2010/main" val="3770240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8D497-8507-391D-1D03-8E15DF40FE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88F3E1-1C9F-D03C-E51A-1A3836B4CF82}"/>
              </a:ext>
            </a:extLst>
          </p:cNvPr>
          <p:cNvSpPr>
            <a:spLocks noGrp="1"/>
          </p:cNvSpPr>
          <p:nvPr>
            <p:ph type="dt" sz="half" idx="10"/>
          </p:nvPr>
        </p:nvSpPr>
        <p:spPr/>
        <p:txBody>
          <a:bodyPr/>
          <a:lstStyle/>
          <a:p>
            <a:fld id="{F7D7EB91-1F7A-4B19-B641-1D99609A944C}" type="datetimeFigureOut">
              <a:rPr lang="en-US" smtClean="0"/>
              <a:t>2/4/2025</a:t>
            </a:fld>
            <a:endParaRPr lang="en-US"/>
          </a:p>
        </p:txBody>
      </p:sp>
      <p:sp>
        <p:nvSpPr>
          <p:cNvPr id="4" name="Footer Placeholder 3">
            <a:extLst>
              <a:ext uri="{FF2B5EF4-FFF2-40B4-BE49-F238E27FC236}">
                <a16:creationId xmlns:a16="http://schemas.microsoft.com/office/drawing/2014/main" id="{F9BB8B82-6152-81D8-9568-232704F138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6ED60D-C51A-732A-A967-06FAB8C39D00}"/>
              </a:ext>
            </a:extLst>
          </p:cNvPr>
          <p:cNvSpPr>
            <a:spLocks noGrp="1"/>
          </p:cNvSpPr>
          <p:nvPr>
            <p:ph type="sldNum" sz="quarter" idx="12"/>
          </p:nvPr>
        </p:nvSpPr>
        <p:spPr/>
        <p:txBody>
          <a:bodyPr/>
          <a:lstStyle/>
          <a:p>
            <a:fld id="{25F6B1E1-3492-462B-9D68-558C300A66F8}" type="slidenum">
              <a:rPr lang="en-US" smtClean="0"/>
              <a:t>‹#›</a:t>
            </a:fld>
            <a:endParaRPr lang="en-US"/>
          </a:p>
        </p:txBody>
      </p:sp>
    </p:spTree>
    <p:extLst>
      <p:ext uri="{BB962C8B-B14F-4D97-AF65-F5344CB8AC3E}">
        <p14:creationId xmlns:p14="http://schemas.microsoft.com/office/powerpoint/2010/main" val="172545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0E5E7-B880-CB40-68DC-DBA25539B7C2}"/>
              </a:ext>
            </a:extLst>
          </p:cNvPr>
          <p:cNvSpPr>
            <a:spLocks noGrp="1"/>
          </p:cNvSpPr>
          <p:nvPr>
            <p:ph type="dt" sz="half" idx="10"/>
          </p:nvPr>
        </p:nvSpPr>
        <p:spPr/>
        <p:txBody>
          <a:bodyPr/>
          <a:lstStyle/>
          <a:p>
            <a:fld id="{F7D7EB91-1F7A-4B19-B641-1D99609A944C}" type="datetimeFigureOut">
              <a:rPr lang="en-US" smtClean="0"/>
              <a:t>2/4/2025</a:t>
            </a:fld>
            <a:endParaRPr lang="en-US"/>
          </a:p>
        </p:txBody>
      </p:sp>
      <p:sp>
        <p:nvSpPr>
          <p:cNvPr id="3" name="Footer Placeholder 2">
            <a:extLst>
              <a:ext uri="{FF2B5EF4-FFF2-40B4-BE49-F238E27FC236}">
                <a16:creationId xmlns:a16="http://schemas.microsoft.com/office/drawing/2014/main" id="{52151AA4-072B-2282-51C4-63D94FB01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E8C7BA-AFAE-6BA7-A84A-34A5221DBB4B}"/>
              </a:ext>
            </a:extLst>
          </p:cNvPr>
          <p:cNvSpPr>
            <a:spLocks noGrp="1"/>
          </p:cNvSpPr>
          <p:nvPr>
            <p:ph type="sldNum" sz="quarter" idx="12"/>
          </p:nvPr>
        </p:nvSpPr>
        <p:spPr/>
        <p:txBody>
          <a:bodyPr/>
          <a:lstStyle/>
          <a:p>
            <a:fld id="{25F6B1E1-3492-462B-9D68-558C300A66F8}" type="slidenum">
              <a:rPr lang="en-US" smtClean="0"/>
              <a:t>‹#›</a:t>
            </a:fld>
            <a:endParaRPr lang="en-US"/>
          </a:p>
        </p:txBody>
      </p:sp>
    </p:spTree>
    <p:extLst>
      <p:ext uri="{BB962C8B-B14F-4D97-AF65-F5344CB8AC3E}">
        <p14:creationId xmlns:p14="http://schemas.microsoft.com/office/powerpoint/2010/main" val="3996692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7D10-4119-7846-3789-E4675DF94F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8DE6E0-DCBA-7E3B-39C0-A1C198BF94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D97434-4B33-D87C-D8D5-C0CBBEF27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1B8FD5-F813-5976-A594-53F4FBB652B4}"/>
              </a:ext>
            </a:extLst>
          </p:cNvPr>
          <p:cNvSpPr>
            <a:spLocks noGrp="1"/>
          </p:cNvSpPr>
          <p:nvPr>
            <p:ph type="dt" sz="half" idx="10"/>
          </p:nvPr>
        </p:nvSpPr>
        <p:spPr/>
        <p:txBody>
          <a:bodyPr/>
          <a:lstStyle/>
          <a:p>
            <a:fld id="{F7D7EB91-1F7A-4B19-B641-1D99609A944C}" type="datetimeFigureOut">
              <a:rPr lang="en-US" smtClean="0"/>
              <a:t>2/4/2025</a:t>
            </a:fld>
            <a:endParaRPr lang="en-US"/>
          </a:p>
        </p:txBody>
      </p:sp>
      <p:sp>
        <p:nvSpPr>
          <p:cNvPr id="6" name="Footer Placeholder 5">
            <a:extLst>
              <a:ext uri="{FF2B5EF4-FFF2-40B4-BE49-F238E27FC236}">
                <a16:creationId xmlns:a16="http://schemas.microsoft.com/office/drawing/2014/main" id="{6BEE7C9A-6A68-330B-E197-EB964E215D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BBB73A-1412-A1C7-0434-2B26DF2C2023}"/>
              </a:ext>
            </a:extLst>
          </p:cNvPr>
          <p:cNvSpPr>
            <a:spLocks noGrp="1"/>
          </p:cNvSpPr>
          <p:nvPr>
            <p:ph type="sldNum" sz="quarter" idx="12"/>
          </p:nvPr>
        </p:nvSpPr>
        <p:spPr/>
        <p:txBody>
          <a:bodyPr/>
          <a:lstStyle/>
          <a:p>
            <a:fld id="{25F6B1E1-3492-462B-9D68-558C300A66F8}" type="slidenum">
              <a:rPr lang="en-US" smtClean="0"/>
              <a:t>‹#›</a:t>
            </a:fld>
            <a:endParaRPr lang="en-US"/>
          </a:p>
        </p:txBody>
      </p:sp>
    </p:spTree>
    <p:extLst>
      <p:ext uri="{BB962C8B-B14F-4D97-AF65-F5344CB8AC3E}">
        <p14:creationId xmlns:p14="http://schemas.microsoft.com/office/powerpoint/2010/main" val="403459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978A2-D241-B6DA-8CF2-FA1724504E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AE71A5-F88A-0AC2-A75E-6A945A5A5B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F4877F-4B3F-3240-F9EB-385E4DFC0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5D86F8-115B-7BA8-EEA5-7C3597B36C10}"/>
              </a:ext>
            </a:extLst>
          </p:cNvPr>
          <p:cNvSpPr>
            <a:spLocks noGrp="1"/>
          </p:cNvSpPr>
          <p:nvPr>
            <p:ph type="dt" sz="half" idx="10"/>
          </p:nvPr>
        </p:nvSpPr>
        <p:spPr/>
        <p:txBody>
          <a:bodyPr/>
          <a:lstStyle/>
          <a:p>
            <a:fld id="{F7D7EB91-1F7A-4B19-B641-1D99609A944C}" type="datetimeFigureOut">
              <a:rPr lang="en-US" smtClean="0"/>
              <a:t>2/4/2025</a:t>
            </a:fld>
            <a:endParaRPr lang="en-US"/>
          </a:p>
        </p:txBody>
      </p:sp>
      <p:sp>
        <p:nvSpPr>
          <p:cNvPr id="6" name="Footer Placeholder 5">
            <a:extLst>
              <a:ext uri="{FF2B5EF4-FFF2-40B4-BE49-F238E27FC236}">
                <a16:creationId xmlns:a16="http://schemas.microsoft.com/office/drawing/2014/main" id="{00C283A4-A03E-CB2D-3774-51F7C18686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B47C10-A901-D2CB-98FF-7C0DB38C3220}"/>
              </a:ext>
            </a:extLst>
          </p:cNvPr>
          <p:cNvSpPr>
            <a:spLocks noGrp="1"/>
          </p:cNvSpPr>
          <p:nvPr>
            <p:ph type="sldNum" sz="quarter" idx="12"/>
          </p:nvPr>
        </p:nvSpPr>
        <p:spPr/>
        <p:txBody>
          <a:bodyPr/>
          <a:lstStyle/>
          <a:p>
            <a:fld id="{25F6B1E1-3492-462B-9D68-558C300A66F8}" type="slidenum">
              <a:rPr lang="en-US" smtClean="0"/>
              <a:t>‹#›</a:t>
            </a:fld>
            <a:endParaRPr lang="en-US"/>
          </a:p>
        </p:txBody>
      </p:sp>
    </p:spTree>
    <p:extLst>
      <p:ext uri="{BB962C8B-B14F-4D97-AF65-F5344CB8AC3E}">
        <p14:creationId xmlns:p14="http://schemas.microsoft.com/office/powerpoint/2010/main" val="1990891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D3AD7C-492A-245D-7939-2E0E2AC1C4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723661-9295-8B31-8F46-F03A0FB306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077A0-524F-61CA-044D-EF2C63F2FA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7EB91-1F7A-4B19-B641-1D99609A944C}" type="datetimeFigureOut">
              <a:rPr lang="en-US" smtClean="0"/>
              <a:t>2/4/2025</a:t>
            </a:fld>
            <a:endParaRPr lang="en-US"/>
          </a:p>
        </p:txBody>
      </p:sp>
      <p:sp>
        <p:nvSpPr>
          <p:cNvPr id="5" name="Footer Placeholder 4">
            <a:extLst>
              <a:ext uri="{FF2B5EF4-FFF2-40B4-BE49-F238E27FC236}">
                <a16:creationId xmlns:a16="http://schemas.microsoft.com/office/drawing/2014/main" id="{1DEA0D13-FFB1-E647-D557-B30F184E46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B77B34-206A-BA17-0FA2-53978BABB9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6B1E1-3492-462B-9D68-558C300A66F8}" type="slidenum">
              <a:rPr lang="en-US" smtClean="0"/>
              <a:t>‹#›</a:t>
            </a:fld>
            <a:endParaRPr lang="en-US"/>
          </a:p>
        </p:txBody>
      </p:sp>
    </p:spTree>
    <p:extLst>
      <p:ext uri="{BB962C8B-B14F-4D97-AF65-F5344CB8AC3E}">
        <p14:creationId xmlns:p14="http://schemas.microsoft.com/office/powerpoint/2010/main" val="898273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0E95F-06B9-54E1-5C1C-FE6FEF8AAF3A}"/>
              </a:ext>
            </a:extLst>
          </p:cNvPr>
          <p:cNvSpPr>
            <a:spLocks noGrp="1"/>
          </p:cNvSpPr>
          <p:nvPr>
            <p:ph type="ctrTitle"/>
          </p:nvPr>
        </p:nvSpPr>
        <p:spPr/>
        <p:txBody>
          <a:bodyPr/>
          <a:lstStyle/>
          <a:p>
            <a:r>
              <a:rPr lang="en-US" dirty="0"/>
              <a:t>Identification of Neisseria</a:t>
            </a:r>
          </a:p>
        </p:txBody>
      </p:sp>
      <p:sp>
        <p:nvSpPr>
          <p:cNvPr id="3" name="Subtitle 2">
            <a:extLst>
              <a:ext uri="{FF2B5EF4-FFF2-40B4-BE49-F238E27FC236}">
                <a16:creationId xmlns:a16="http://schemas.microsoft.com/office/drawing/2014/main" id="{68504C44-BC5A-C28C-4DE4-F2856257BA7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64747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7828DA-A947-CB2A-A3BE-334F4A9FD0E1}"/>
              </a:ext>
            </a:extLst>
          </p:cNvPr>
          <p:cNvSpPr>
            <a:spLocks noGrp="1"/>
          </p:cNvSpPr>
          <p:nvPr>
            <p:ph type="title"/>
          </p:nvPr>
        </p:nvSpPr>
        <p:spPr>
          <a:xfrm>
            <a:off x="838200" y="557189"/>
            <a:ext cx="3374136" cy="5567891"/>
          </a:xfrm>
        </p:spPr>
        <p:txBody>
          <a:bodyPr>
            <a:normAutofit/>
          </a:bodyPr>
          <a:lstStyle/>
          <a:p>
            <a:r>
              <a:rPr lang="en-US" sz="5200"/>
              <a:t>Plating and Incubation</a:t>
            </a:r>
          </a:p>
        </p:txBody>
      </p:sp>
      <p:graphicFrame>
        <p:nvGraphicFramePr>
          <p:cNvPr id="5" name="Content Placeholder 2">
            <a:extLst>
              <a:ext uri="{FF2B5EF4-FFF2-40B4-BE49-F238E27FC236}">
                <a16:creationId xmlns:a16="http://schemas.microsoft.com/office/drawing/2014/main" id="{EE0EC67E-B26C-D35B-4123-0A8B1E5F0ED0}"/>
              </a:ext>
            </a:extLst>
          </p:cNvPr>
          <p:cNvGraphicFramePr>
            <a:graphicFrameLocks noGrp="1"/>
          </p:cNvGraphicFramePr>
          <p:nvPr>
            <p:ph idx="1"/>
            <p:extLst>
              <p:ext uri="{D42A27DB-BD31-4B8C-83A1-F6EECF244321}">
                <p14:modId xmlns:p14="http://schemas.microsoft.com/office/powerpoint/2010/main" val="546261224"/>
              </p:ext>
            </p:extLst>
          </p:nvPr>
        </p:nvGraphicFramePr>
        <p:xfrm>
          <a:off x="5090160" y="557189"/>
          <a:ext cx="6263640" cy="5567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458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590F5-7C01-2E39-33E3-5EEE676C1815}"/>
              </a:ext>
            </a:extLst>
          </p:cNvPr>
          <p:cNvSpPr>
            <a:spLocks noGrp="1"/>
          </p:cNvSpPr>
          <p:nvPr>
            <p:ph type="title"/>
          </p:nvPr>
        </p:nvSpPr>
        <p:spPr>
          <a:xfrm>
            <a:off x="838201" y="345810"/>
            <a:ext cx="5120561" cy="1325563"/>
          </a:xfrm>
        </p:spPr>
        <p:txBody>
          <a:bodyPr>
            <a:normAutofit/>
          </a:bodyPr>
          <a:lstStyle/>
          <a:p>
            <a:r>
              <a:rPr lang="en-US" dirty="0"/>
              <a:t>N. Gonorrhoeae</a:t>
            </a:r>
          </a:p>
        </p:txBody>
      </p:sp>
      <p:sp>
        <p:nvSpPr>
          <p:cNvPr id="3" name="Content Placeholder 2">
            <a:extLst>
              <a:ext uri="{FF2B5EF4-FFF2-40B4-BE49-F238E27FC236}">
                <a16:creationId xmlns:a16="http://schemas.microsoft.com/office/drawing/2014/main" id="{D79F87F8-818A-8F75-8B5D-07206E93DE88}"/>
              </a:ext>
            </a:extLst>
          </p:cNvPr>
          <p:cNvSpPr>
            <a:spLocks noGrp="1"/>
          </p:cNvSpPr>
          <p:nvPr>
            <p:ph idx="1"/>
          </p:nvPr>
        </p:nvSpPr>
        <p:spPr>
          <a:xfrm>
            <a:off x="838201" y="1825625"/>
            <a:ext cx="5092194" cy="4351338"/>
          </a:xfrm>
        </p:spPr>
        <p:txBody>
          <a:bodyPr>
            <a:normAutofit/>
          </a:bodyPr>
          <a:lstStyle/>
          <a:p>
            <a:r>
              <a:rPr lang="en-US" sz="1500" dirty="0"/>
              <a:t>N. gonorrhoeae colonies are small, smooth, translucent, and grayish white in color. They may be mucoid.  Often have a greenish color underneath the colony.</a:t>
            </a:r>
          </a:p>
          <a:p>
            <a:r>
              <a:rPr lang="en-US" sz="1500" dirty="0"/>
              <a:t>Colonies can be easily missed on chocolate agar due to growth of other organisms in the culture.</a:t>
            </a:r>
          </a:p>
          <a:p>
            <a:r>
              <a:rPr lang="en-US" sz="1500" dirty="0"/>
              <a:t>Thayer Martin media has additional antibiotics to help inhibit growth of non-Neisseria organisms.</a:t>
            </a:r>
          </a:p>
          <a:p>
            <a:r>
              <a:rPr lang="en-US" sz="1500" dirty="0"/>
              <a:t> Thayer Martin may be too selective for some strains of pathogenic Neisseria.</a:t>
            </a:r>
          </a:p>
          <a:p>
            <a:r>
              <a:rPr lang="en-US" sz="1500" dirty="0"/>
              <a:t>N. gonorrhoeae will grow chocolate agar in 24-48 hours of incubation at 35-37C.  </a:t>
            </a:r>
          </a:p>
          <a:p>
            <a:r>
              <a:rPr lang="en-US" sz="1500" dirty="0"/>
              <a:t>GC will grow on blood agar but it will grow much better on chocolate agar than on blood agar.</a:t>
            </a:r>
          </a:p>
          <a:p>
            <a:r>
              <a:rPr lang="en-US" sz="1500" dirty="0"/>
              <a:t>N. gonorrhoeae does not grow well at room temperature at 48 hours.</a:t>
            </a:r>
          </a:p>
        </p:txBody>
      </p:sp>
      <p:sp>
        <p:nvSpPr>
          <p:cNvPr id="48" name="Oval 4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3EE8E93-F7D7-9A5C-7A35-5EC237A4CE0E}"/>
              </a:ext>
            </a:extLst>
          </p:cNvPr>
          <p:cNvPicPr>
            <a:picLocks noChangeAspect="1"/>
          </p:cNvPicPr>
          <p:nvPr/>
        </p:nvPicPr>
        <p:blipFill>
          <a:blip r:embed="rId2"/>
          <a:srcRect r="206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50" name="Arc 4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Picture 8">
            <a:extLst>
              <a:ext uri="{FF2B5EF4-FFF2-40B4-BE49-F238E27FC236}">
                <a16:creationId xmlns:a16="http://schemas.microsoft.com/office/drawing/2014/main" id="{DD65B31A-1B12-7807-ACB4-6C67324E2746}"/>
              </a:ext>
            </a:extLst>
          </p:cNvPr>
          <p:cNvPicPr>
            <a:picLocks noChangeAspect="1"/>
          </p:cNvPicPr>
          <p:nvPr/>
        </p:nvPicPr>
        <p:blipFill>
          <a:blip r:embed="rId3"/>
          <a:srcRect t="13908" r="-1" b="15416"/>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87972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43AF7E-048C-45FD-E34E-4971858D536A}"/>
              </a:ext>
            </a:extLst>
          </p:cNvPr>
          <p:cNvSpPr>
            <a:spLocks noGrp="1"/>
          </p:cNvSpPr>
          <p:nvPr>
            <p:ph type="title"/>
          </p:nvPr>
        </p:nvSpPr>
        <p:spPr>
          <a:xfrm>
            <a:off x="838201" y="345810"/>
            <a:ext cx="5120561" cy="1325563"/>
          </a:xfrm>
        </p:spPr>
        <p:txBody>
          <a:bodyPr>
            <a:normAutofit/>
          </a:bodyPr>
          <a:lstStyle/>
          <a:p>
            <a:r>
              <a:rPr lang="en-US" dirty="0"/>
              <a:t>N. meningitidis </a:t>
            </a:r>
          </a:p>
        </p:txBody>
      </p:sp>
      <p:sp>
        <p:nvSpPr>
          <p:cNvPr id="3" name="Content Placeholder 2">
            <a:extLst>
              <a:ext uri="{FF2B5EF4-FFF2-40B4-BE49-F238E27FC236}">
                <a16:creationId xmlns:a16="http://schemas.microsoft.com/office/drawing/2014/main" id="{5FB254F2-6DB3-F71D-4028-586E899C5EAF}"/>
              </a:ext>
            </a:extLst>
          </p:cNvPr>
          <p:cNvSpPr>
            <a:spLocks noGrp="1"/>
          </p:cNvSpPr>
          <p:nvPr>
            <p:ph idx="1"/>
          </p:nvPr>
        </p:nvSpPr>
        <p:spPr>
          <a:xfrm>
            <a:off x="838201" y="1825625"/>
            <a:ext cx="5092194" cy="4351338"/>
          </a:xfrm>
        </p:spPr>
        <p:txBody>
          <a:bodyPr>
            <a:normAutofit/>
          </a:bodyPr>
          <a:lstStyle/>
          <a:p>
            <a:r>
              <a:rPr lang="en-US" sz="2600" dirty="0"/>
              <a:t>N. meningitidis colonies on blood agar are smooth, round, and gray/brown in color.  They are also moist, convex, and glistening, with a well- defined edge.</a:t>
            </a:r>
          </a:p>
          <a:p>
            <a:r>
              <a:rPr lang="en-US" sz="2600" dirty="0"/>
              <a:t>Growth takes 24 hours on blood and chocolate agar</a:t>
            </a:r>
          </a:p>
          <a:p>
            <a:r>
              <a:rPr lang="en-US" sz="2600" dirty="0"/>
              <a:t>N. meningitidis does not grow well at room temperature at 48 hours.</a:t>
            </a:r>
          </a:p>
          <a:p>
            <a:endParaRPr lang="en-US" sz="2600" dirty="0"/>
          </a:p>
        </p:txBody>
      </p:sp>
      <p:sp>
        <p:nvSpPr>
          <p:cNvPr id="32" name="Oval 3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7F2FBAB-1469-E3DD-F25E-4974DC99FAA7}"/>
              </a:ext>
            </a:extLst>
          </p:cNvPr>
          <p:cNvPicPr>
            <a:picLocks noChangeAspect="1"/>
          </p:cNvPicPr>
          <p:nvPr/>
        </p:nvPicPr>
        <p:blipFill>
          <a:blip r:embed="rId2"/>
          <a:srcRect t="2013"/>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4" name="Arc 3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7">
            <a:extLst>
              <a:ext uri="{FF2B5EF4-FFF2-40B4-BE49-F238E27FC236}">
                <a16:creationId xmlns:a16="http://schemas.microsoft.com/office/drawing/2014/main" id="{A87C1A43-54F3-EC1F-3D4E-1FEE691F78BD}"/>
              </a:ext>
            </a:extLst>
          </p:cNvPr>
          <p:cNvPicPr>
            <a:picLocks noChangeAspect="1"/>
          </p:cNvPicPr>
          <p:nvPr/>
        </p:nvPicPr>
        <p:blipFill>
          <a:blip r:embed="rId3"/>
          <a:srcRect l="3359" r="9211"/>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666040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43AF7E-048C-45FD-E34E-4971858D536A}"/>
              </a:ext>
            </a:extLst>
          </p:cNvPr>
          <p:cNvSpPr>
            <a:spLocks noGrp="1"/>
          </p:cNvSpPr>
          <p:nvPr>
            <p:ph type="title"/>
          </p:nvPr>
        </p:nvSpPr>
        <p:spPr>
          <a:xfrm>
            <a:off x="838201" y="345810"/>
            <a:ext cx="5120561" cy="1325563"/>
          </a:xfrm>
        </p:spPr>
        <p:txBody>
          <a:bodyPr>
            <a:normAutofit/>
          </a:bodyPr>
          <a:lstStyle/>
          <a:p>
            <a:r>
              <a:rPr lang="en-US" dirty="0"/>
              <a:t>Nonpathogenic Neisseria</a:t>
            </a:r>
          </a:p>
        </p:txBody>
      </p:sp>
      <p:sp>
        <p:nvSpPr>
          <p:cNvPr id="3" name="Content Placeholder 2">
            <a:extLst>
              <a:ext uri="{FF2B5EF4-FFF2-40B4-BE49-F238E27FC236}">
                <a16:creationId xmlns:a16="http://schemas.microsoft.com/office/drawing/2014/main" id="{5FB254F2-6DB3-F71D-4028-586E899C5EAF}"/>
              </a:ext>
            </a:extLst>
          </p:cNvPr>
          <p:cNvSpPr>
            <a:spLocks noGrp="1"/>
          </p:cNvSpPr>
          <p:nvPr>
            <p:ph idx="1"/>
          </p:nvPr>
        </p:nvSpPr>
        <p:spPr>
          <a:xfrm>
            <a:off x="838201" y="1825625"/>
            <a:ext cx="5092194" cy="4351338"/>
          </a:xfrm>
        </p:spPr>
        <p:txBody>
          <a:bodyPr>
            <a:normAutofit/>
          </a:bodyPr>
          <a:lstStyle/>
          <a:p>
            <a:r>
              <a:rPr lang="en-US" sz="2200" dirty="0"/>
              <a:t>N. mucosa, N. </a:t>
            </a:r>
            <a:r>
              <a:rPr lang="en-US" sz="2200" dirty="0" err="1"/>
              <a:t>subflava</a:t>
            </a:r>
            <a:r>
              <a:rPr lang="en-US" sz="2200" dirty="0"/>
              <a:t>, and N. cinerea can readily grow on chocolate and blood agar as small non-hemolytic, grayish colonies.  They are smooth, convex, and may show a slight yellow pigment.</a:t>
            </a:r>
          </a:p>
          <a:p>
            <a:r>
              <a:rPr lang="en-US" sz="2200" dirty="0"/>
              <a:t>Thayer martin agar will inhibit growth of these organisms.</a:t>
            </a:r>
          </a:p>
          <a:p>
            <a:r>
              <a:rPr lang="en-US" sz="2200" dirty="0"/>
              <a:t>Growth takes 24 hours on blood and chocolate agar</a:t>
            </a:r>
          </a:p>
          <a:p>
            <a:r>
              <a:rPr lang="en-US" sz="2200" dirty="0"/>
              <a:t>Will grow at room temperature at 48 hours.  However, growth is lest robust.</a:t>
            </a:r>
          </a:p>
          <a:p>
            <a:endParaRPr lang="en-US" sz="2200" dirty="0"/>
          </a:p>
        </p:txBody>
      </p:sp>
      <p:sp>
        <p:nvSpPr>
          <p:cNvPr id="32" name="Oval 3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CA1A9A59-17BD-C335-3C24-05345E00A416}"/>
              </a:ext>
            </a:extLst>
          </p:cNvPr>
          <p:cNvPicPr>
            <a:picLocks noChangeAspect="1"/>
          </p:cNvPicPr>
          <p:nvPr/>
        </p:nvPicPr>
        <p:blipFill>
          <a:blip r:embed="rId2"/>
          <a:srcRect t="9228" b="14874"/>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4" name="Arc 3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a:extLst>
              <a:ext uri="{FF2B5EF4-FFF2-40B4-BE49-F238E27FC236}">
                <a16:creationId xmlns:a16="http://schemas.microsoft.com/office/drawing/2014/main" id="{6F0E27D9-B4B5-B1B4-E8CA-A57507AAE5A0}"/>
              </a:ext>
            </a:extLst>
          </p:cNvPr>
          <p:cNvPicPr>
            <a:picLocks noChangeAspect="1"/>
          </p:cNvPicPr>
          <p:nvPr/>
        </p:nvPicPr>
        <p:blipFill>
          <a:blip r:embed="rId3"/>
          <a:srcRect t="10888"/>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688859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D1E71D-82AA-62A3-932F-D83671A13198}"/>
              </a:ext>
            </a:extLst>
          </p:cNvPr>
          <p:cNvSpPr>
            <a:spLocks noGrp="1"/>
          </p:cNvSpPr>
          <p:nvPr>
            <p:ph type="title"/>
          </p:nvPr>
        </p:nvSpPr>
        <p:spPr>
          <a:xfrm>
            <a:off x="589560" y="856180"/>
            <a:ext cx="5279408" cy="1128068"/>
          </a:xfrm>
        </p:spPr>
        <p:txBody>
          <a:bodyPr anchor="ctr">
            <a:normAutofit/>
          </a:bodyPr>
          <a:lstStyle/>
          <a:p>
            <a:r>
              <a:rPr lang="en-US" sz="4000"/>
              <a:t>Gram Stain</a:t>
            </a:r>
          </a:p>
        </p:txBody>
      </p:sp>
      <p:grpSp>
        <p:nvGrpSpPr>
          <p:cNvPr id="32" name="Group 3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3" name="Rectangle 3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AE76C4-E6EB-D808-32EB-61C25393C09B}"/>
              </a:ext>
            </a:extLst>
          </p:cNvPr>
          <p:cNvSpPr>
            <a:spLocks noGrp="1"/>
          </p:cNvSpPr>
          <p:nvPr>
            <p:ph idx="1"/>
          </p:nvPr>
        </p:nvSpPr>
        <p:spPr>
          <a:xfrm>
            <a:off x="590719" y="2330505"/>
            <a:ext cx="5278066" cy="3979585"/>
          </a:xfrm>
        </p:spPr>
        <p:txBody>
          <a:bodyPr anchor="ctr">
            <a:normAutofit/>
          </a:bodyPr>
          <a:lstStyle/>
          <a:p>
            <a:r>
              <a:rPr lang="en-US" sz="2000"/>
              <a:t>Gram Stain: Gram Negative Diplococci</a:t>
            </a:r>
          </a:p>
          <a:p>
            <a:r>
              <a:rPr lang="en-US" sz="2000"/>
              <a:t>They will appear in pairs with the adjacent sides flattened against each other.</a:t>
            </a:r>
          </a:p>
          <a:p>
            <a:r>
              <a:rPr lang="en-US" sz="2000"/>
              <a:t>N.  Gonorrhoeae is kidney shaped diplococci with concave apposing ends.</a:t>
            </a:r>
          </a:p>
          <a:p>
            <a:r>
              <a:rPr lang="en-US" sz="2000"/>
              <a:t>N. meningitis is semicircular diplococci with flat apposing ends.</a:t>
            </a:r>
            <a:endParaRPr lang="en-US" sz="2000" dirty="0"/>
          </a:p>
        </p:txBody>
      </p:sp>
      <p:sp>
        <p:nvSpPr>
          <p:cNvPr id="38" name="Rectangle 3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F1AB763-CDF6-8978-EAAC-FFB7AA42B9C3}"/>
              </a:ext>
            </a:extLst>
          </p:cNvPr>
          <p:cNvPicPr>
            <a:picLocks noChangeAspect="1"/>
          </p:cNvPicPr>
          <p:nvPr/>
        </p:nvPicPr>
        <p:blipFill>
          <a:blip r:embed="rId2"/>
          <a:srcRect t="14506" r="-1" b="9122"/>
          <a:stretch/>
        </p:blipFill>
        <p:spPr>
          <a:xfrm>
            <a:off x="7083423" y="581892"/>
            <a:ext cx="4397433" cy="2518756"/>
          </a:xfrm>
          <a:prstGeom prst="rect">
            <a:avLst/>
          </a:prstGeom>
        </p:spPr>
      </p:pic>
      <p:sp>
        <p:nvSpPr>
          <p:cNvPr id="42" name="Rectangle 41">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1B43EE3-B50B-14C1-8269-F899979545CF}"/>
              </a:ext>
            </a:extLst>
          </p:cNvPr>
          <p:cNvPicPr>
            <a:picLocks noChangeAspect="1"/>
          </p:cNvPicPr>
          <p:nvPr/>
        </p:nvPicPr>
        <p:blipFill>
          <a:blip r:embed="rId3"/>
          <a:srcRect t="2078" b="14882"/>
          <a:stretch/>
        </p:blipFill>
        <p:spPr>
          <a:xfrm>
            <a:off x="7083423" y="3707894"/>
            <a:ext cx="4395569" cy="2518756"/>
          </a:xfrm>
          <a:prstGeom prst="rect">
            <a:avLst/>
          </a:prstGeom>
        </p:spPr>
      </p:pic>
    </p:spTree>
    <p:extLst>
      <p:ext uri="{BB962C8B-B14F-4D97-AF65-F5344CB8AC3E}">
        <p14:creationId xmlns:p14="http://schemas.microsoft.com/office/powerpoint/2010/main" val="1368792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3DE8E9-4E63-6492-50AB-2EC05C8CEC05}"/>
              </a:ext>
            </a:extLst>
          </p:cNvPr>
          <p:cNvSpPr>
            <a:spLocks noGrp="1"/>
          </p:cNvSpPr>
          <p:nvPr>
            <p:ph type="title"/>
          </p:nvPr>
        </p:nvSpPr>
        <p:spPr>
          <a:xfrm>
            <a:off x="686834" y="1153572"/>
            <a:ext cx="3200400" cy="4461163"/>
          </a:xfrm>
        </p:spPr>
        <p:txBody>
          <a:bodyPr>
            <a:normAutofit/>
          </a:bodyPr>
          <a:lstStyle/>
          <a:p>
            <a:r>
              <a:rPr lang="en-US">
                <a:solidFill>
                  <a:srgbClr val="FFFFFF"/>
                </a:solidFill>
              </a:rPr>
              <a:t>Identification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52B1671-8639-B00A-AFE3-FB6EDB48A75B}"/>
              </a:ext>
            </a:extLst>
          </p:cNvPr>
          <p:cNvSpPr>
            <a:spLocks noGrp="1"/>
          </p:cNvSpPr>
          <p:nvPr>
            <p:ph idx="1"/>
          </p:nvPr>
        </p:nvSpPr>
        <p:spPr>
          <a:xfrm>
            <a:off x="4447308" y="591344"/>
            <a:ext cx="6906491" cy="6266655"/>
          </a:xfrm>
        </p:spPr>
        <p:txBody>
          <a:bodyPr anchor="ctr">
            <a:normAutofit/>
          </a:bodyPr>
          <a:lstStyle/>
          <a:p>
            <a:r>
              <a:rPr lang="en-US" sz="2000" dirty="0"/>
              <a:t>MALDI will identify N. gonorrhoeae and N. meningitis.  However, the identifications must be confirmed with a 2</a:t>
            </a:r>
            <a:r>
              <a:rPr lang="en-US" sz="2000" baseline="30000" dirty="0"/>
              <a:t>nd</a:t>
            </a:r>
            <a:r>
              <a:rPr lang="en-US" sz="2000" dirty="0"/>
              <a:t> method.</a:t>
            </a:r>
          </a:p>
          <a:p>
            <a:r>
              <a:rPr lang="en-US" sz="2000" dirty="0"/>
              <a:t>Rapid NH panels can identify these organisms using biochemical reactions.</a:t>
            </a:r>
          </a:p>
          <a:p>
            <a:pPr lvl="1"/>
            <a:r>
              <a:rPr lang="en-US" sz="2000" dirty="0"/>
              <a:t>N. gonorrhoeae is only positive for glucose fermentation.</a:t>
            </a:r>
          </a:p>
          <a:p>
            <a:pPr lvl="1"/>
            <a:r>
              <a:rPr lang="en-US" sz="2000" dirty="0"/>
              <a:t>N. meningitidis is only positive for glucose and maltose fermentation.</a:t>
            </a:r>
          </a:p>
          <a:p>
            <a:pPr lvl="1"/>
            <a:r>
              <a:rPr lang="en-US" sz="2000" dirty="0"/>
              <a:t>Nonpathogenic Neisseria species are positive for glucose, maltose, and sucrose/fructose fermentation.</a:t>
            </a:r>
          </a:p>
          <a:p>
            <a:pPr lvl="1"/>
            <a:r>
              <a:rPr lang="en-US" sz="2000" dirty="0"/>
              <a:t>Make sure that the NH panels are inoculated, incubated, and read per the SOP.  Any deviation can cause the biochemical reactions to be falsely positive/negative and can lead to misidentification.</a:t>
            </a:r>
          </a:p>
          <a:p>
            <a:r>
              <a:rPr lang="en-US" sz="2000" dirty="0"/>
              <a:t>Catalase Positive</a:t>
            </a:r>
          </a:p>
          <a:p>
            <a:r>
              <a:rPr lang="en-US" sz="2000" dirty="0"/>
              <a:t>Oxidase Positive</a:t>
            </a:r>
          </a:p>
          <a:p>
            <a:pPr marL="0" indent="0">
              <a:buNone/>
            </a:pPr>
            <a:endParaRPr lang="en-US" sz="1700" dirty="0"/>
          </a:p>
          <a:p>
            <a:endParaRPr lang="en-US" sz="1700" dirty="0"/>
          </a:p>
        </p:txBody>
      </p:sp>
    </p:spTree>
    <p:extLst>
      <p:ext uri="{BB962C8B-B14F-4D97-AF65-F5344CB8AC3E}">
        <p14:creationId xmlns:p14="http://schemas.microsoft.com/office/powerpoint/2010/main" val="723419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1045</TotalTime>
  <Words>622</Words>
  <Application>Microsoft Office PowerPoint</Application>
  <PresentationFormat>Widescreen</PresentationFormat>
  <Paragraphs>44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Identification of Neisseria</vt:lpstr>
      <vt:lpstr>Plating and Incubation</vt:lpstr>
      <vt:lpstr>N. Gonorrhoeae</vt:lpstr>
      <vt:lpstr>N. meningitidis </vt:lpstr>
      <vt:lpstr>Nonpathogenic Neisseria</vt:lpstr>
      <vt:lpstr>Gram Stain</vt:lpstr>
      <vt:lpstr>Identification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of Neisseria</dc:title>
  <dc:creator>Knapp, Graceanne L</dc:creator>
  <cp:lastModifiedBy>Knapp, Graceanne L</cp:lastModifiedBy>
  <cp:revision>1</cp:revision>
  <cp:lastPrinted>2025-02-05T11:40:56Z</cp:lastPrinted>
  <dcterms:created xsi:type="dcterms:W3CDTF">2025-02-04T19:55:13Z</dcterms:created>
  <dcterms:modified xsi:type="dcterms:W3CDTF">2025-02-05T13:20:41Z</dcterms:modified>
</cp:coreProperties>
</file>