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7" r:id="rId3"/>
    <p:sldId id="258" r:id="rId4"/>
    <p:sldId id="263" r:id="rId5"/>
    <p:sldId id="272" r:id="rId6"/>
    <p:sldId id="259" r:id="rId7"/>
    <p:sldId id="271" r:id="rId8"/>
    <p:sldId id="260" r:id="rId9"/>
    <p:sldId id="264" r:id="rId10"/>
    <p:sldId id="261" r:id="rId11"/>
    <p:sldId id="262" r:id="rId12"/>
    <p:sldId id="267" r:id="rId13"/>
    <p:sldId id="268" r:id="rId14"/>
    <p:sldId id="269" r:id="rId15"/>
    <p:sldId id="273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29" autoAdjust="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microsoft.com/office/2007/relationships/hdphoto" Target="../media/hdphoto2.wdp"/><Relationship Id="rId1" Type="http://schemas.openxmlformats.org/officeDocument/2006/relationships/image" Target="../media/image11.jpeg"/><Relationship Id="rId6" Type="http://schemas.microsoft.com/office/2007/relationships/hdphoto" Target="../media/hdphoto4.wdp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microsoft.com/office/2007/relationships/hdphoto" Target="../media/hdphoto2.wdp"/><Relationship Id="rId1" Type="http://schemas.openxmlformats.org/officeDocument/2006/relationships/image" Target="../media/image11.jpeg"/><Relationship Id="rId6" Type="http://schemas.microsoft.com/office/2007/relationships/hdphoto" Target="../media/hdphoto4.wdp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B1065-2BF9-42CA-8F96-2CCC52DBF67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EF39915-CBF9-4573-8D30-F4E54B9E0D2B}">
      <dgm:prSet phldrT="[Text]"/>
      <dgm:spPr/>
      <dgm:t>
        <a:bodyPr/>
        <a:lstStyle/>
        <a:p>
          <a:r>
            <a:rPr lang="en-US" dirty="0" smtClean="0"/>
            <a:t>Boom Room</a:t>
          </a:r>
          <a:endParaRPr lang="en-US" dirty="0"/>
        </a:p>
      </dgm:t>
    </dgm:pt>
    <dgm:pt modelId="{703C8BF7-5DD0-4C88-88A6-C443D1EEEE83}" type="parTrans" cxnId="{97CA51A4-1C10-4C56-BFDD-CC40CE5973B9}">
      <dgm:prSet/>
      <dgm:spPr/>
      <dgm:t>
        <a:bodyPr/>
        <a:lstStyle/>
        <a:p>
          <a:endParaRPr lang="en-US"/>
        </a:p>
      </dgm:t>
    </dgm:pt>
    <dgm:pt modelId="{EF849F37-973F-4B84-BAFD-F9F84972F3EB}" type="sibTrans" cxnId="{97CA51A4-1C10-4C56-BFDD-CC40CE5973B9}">
      <dgm:prSet/>
      <dgm:spPr/>
      <dgm:t>
        <a:bodyPr/>
        <a:lstStyle/>
        <a:p>
          <a:endParaRPr lang="en-US"/>
        </a:p>
      </dgm:t>
    </dgm:pt>
    <dgm:pt modelId="{597C679C-C8F7-48A5-A669-1256BCB45F5D}">
      <dgm:prSet phldrT="[Text]"/>
      <dgm:spPr/>
      <dgm:t>
        <a:bodyPr/>
        <a:lstStyle/>
        <a:p>
          <a:r>
            <a:rPr lang="en-US" dirty="0" smtClean="0"/>
            <a:t>Acid Cabinet</a:t>
          </a:r>
          <a:endParaRPr lang="en-US" dirty="0"/>
        </a:p>
      </dgm:t>
    </dgm:pt>
    <dgm:pt modelId="{7A68A9A2-583F-477F-B82F-0B32155E31BE}" type="parTrans" cxnId="{E159AE26-767B-40E6-9C67-124C2B9BD507}">
      <dgm:prSet/>
      <dgm:spPr/>
      <dgm:t>
        <a:bodyPr/>
        <a:lstStyle/>
        <a:p>
          <a:endParaRPr lang="en-US"/>
        </a:p>
      </dgm:t>
    </dgm:pt>
    <dgm:pt modelId="{67A6FCB5-EAF8-4101-B1DC-DBD375B535DE}" type="sibTrans" cxnId="{E159AE26-767B-40E6-9C67-124C2B9BD507}">
      <dgm:prSet/>
      <dgm:spPr/>
      <dgm:t>
        <a:bodyPr/>
        <a:lstStyle/>
        <a:p>
          <a:endParaRPr lang="en-US"/>
        </a:p>
      </dgm:t>
    </dgm:pt>
    <dgm:pt modelId="{CBCD5137-AC06-4CB1-9DA4-04262619B3D0}">
      <dgm:prSet phldrT="[Text]"/>
      <dgm:spPr/>
      <dgm:t>
        <a:bodyPr/>
        <a:lstStyle/>
        <a:p>
          <a:r>
            <a:rPr lang="en-US" dirty="0" smtClean="0"/>
            <a:t>Flammable Cabinet</a:t>
          </a:r>
          <a:endParaRPr lang="en-US" dirty="0"/>
        </a:p>
      </dgm:t>
    </dgm:pt>
    <dgm:pt modelId="{FA8E35F0-6C8A-4325-B3DD-97876F9B090C}" type="parTrans" cxnId="{026B6EEA-94F9-489D-A03C-4CCFA77BE51E}">
      <dgm:prSet/>
      <dgm:spPr/>
      <dgm:t>
        <a:bodyPr/>
        <a:lstStyle/>
        <a:p>
          <a:endParaRPr lang="en-US"/>
        </a:p>
      </dgm:t>
    </dgm:pt>
    <dgm:pt modelId="{95C558AA-2448-4C10-B522-3B90668065C0}" type="sibTrans" cxnId="{026B6EEA-94F9-489D-A03C-4CCFA77BE51E}">
      <dgm:prSet/>
      <dgm:spPr/>
      <dgm:t>
        <a:bodyPr/>
        <a:lstStyle/>
        <a:p>
          <a:endParaRPr lang="en-US"/>
        </a:p>
      </dgm:t>
    </dgm:pt>
    <dgm:pt modelId="{4C7BD83F-A33B-4E7B-88C9-D1C9A4D1B73E}" type="pres">
      <dgm:prSet presAssocID="{141B1065-2BF9-42CA-8F96-2CCC52DBF677}" presName="linearFlow" presStyleCnt="0">
        <dgm:presLayoutVars>
          <dgm:dir/>
          <dgm:resizeHandles val="exact"/>
        </dgm:presLayoutVars>
      </dgm:prSet>
      <dgm:spPr/>
    </dgm:pt>
    <dgm:pt modelId="{64C6FBAF-FB8D-46FE-9D8B-955F505EC4CF}" type="pres">
      <dgm:prSet presAssocID="{CEF39915-CBF9-4573-8D30-F4E54B9E0D2B}" presName="composite" presStyleCnt="0"/>
      <dgm:spPr/>
    </dgm:pt>
    <dgm:pt modelId="{9CC41102-24D4-4F6A-8FE9-F6B58F1904EF}" type="pres">
      <dgm:prSet presAssocID="{CEF39915-CBF9-4573-8D30-F4E54B9E0D2B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11CEAC2D-86F8-424A-9D50-09187D54BB30}" type="pres">
      <dgm:prSet presAssocID="{CEF39915-CBF9-4573-8D30-F4E54B9E0D2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BCF2E-07F8-4C67-9987-01DD7B4E04FC}" type="pres">
      <dgm:prSet presAssocID="{EF849F37-973F-4B84-BAFD-F9F84972F3EB}" presName="spacing" presStyleCnt="0"/>
      <dgm:spPr/>
    </dgm:pt>
    <dgm:pt modelId="{34608CAB-8C65-45FC-ACEB-09BDF889B068}" type="pres">
      <dgm:prSet presAssocID="{597C679C-C8F7-48A5-A669-1256BCB45F5D}" presName="composite" presStyleCnt="0"/>
      <dgm:spPr/>
    </dgm:pt>
    <dgm:pt modelId="{B2E29594-C03E-4B8D-A494-A46970776784}" type="pres">
      <dgm:prSet presAssocID="{597C679C-C8F7-48A5-A669-1256BCB45F5D}" presName="imgShp" presStyleLbl="fgImgPlace1" presStyleIdx="1" presStyleCnt="3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22498999-4BE5-49E6-A068-D827C3ED5665}" type="pres">
      <dgm:prSet presAssocID="{597C679C-C8F7-48A5-A669-1256BCB45F5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10C07-9A0A-4D1A-A44D-9E41AB148876}" type="pres">
      <dgm:prSet presAssocID="{67A6FCB5-EAF8-4101-B1DC-DBD375B535DE}" presName="spacing" presStyleCnt="0"/>
      <dgm:spPr/>
    </dgm:pt>
    <dgm:pt modelId="{69418AB8-A00E-4083-92AB-7DB1CE8DC0E5}" type="pres">
      <dgm:prSet presAssocID="{CBCD5137-AC06-4CB1-9DA4-04262619B3D0}" presName="composite" presStyleCnt="0"/>
      <dgm:spPr/>
    </dgm:pt>
    <dgm:pt modelId="{2A2BEBE2-67E9-4D38-955A-D31473722510}" type="pres">
      <dgm:prSet presAssocID="{CBCD5137-AC06-4CB1-9DA4-04262619B3D0}" presName="imgShp" presStyleLbl="fgImgPlace1" presStyleIdx="2" presStyleCnt="3"/>
      <dgm:spPr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268187DF-6609-480B-82BB-CCFD02BCFBA5}" type="pres">
      <dgm:prSet presAssocID="{CBCD5137-AC06-4CB1-9DA4-04262619B3D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59AE26-767B-40E6-9C67-124C2B9BD507}" srcId="{141B1065-2BF9-42CA-8F96-2CCC52DBF677}" destId="{597C679C-C8F7-48A5-A669-1256BCB45F5D}" srcOrd="1" destOrd="0" parTransId="{7A68A9A2-583F-477F-B82F-0B32155E31BE}" sibTransId="{67A6FCB5-EAF8-4101-B1DC-DBD375B535DE}"/>
    <dgm:cxn modelId="{802EC5B6-E4FA-444C-84A8-896C1DE95AD8}" type="presOf" srcId="{597C679C-C8F7-48A5-A669-1256BCB45F5D}" destId="{22498999-4BE5-49E6-A068-D827C3ED5665}" srcOrd="0" destOrd="0" presId="urn:microsoft.com/office/officeart/2005/8/layout/vList3"/>
    <dgm:cxn modelId="{5658D552-DC77-4337-9101-C039A07A1FD1}" type="presOf" srcId="{141B1065-2BF9-42CA-8F96-2CCC52DBF677}" destId="{4C7BD83F-A33B-4E7B-88C9-D1C9A4D1B73E}" srcOrd="0" destOrd="0" presId="urn:microsoft.com/office/officeart/2005/8/layout/vList3"/>
    <dgm:cxn modelId="{8BAC300D-B462-4CBC-9D61-FBFA24666FB2}" type="presOf" srcId="{CBCD5137-AC06-4CB1-9DA4-04262619B3D0}" destId="{268187DF-6609-480B-82BB-CCFD02BCFBA5}" srcOrd="0" destOrd="0" presId="urn:microsoft.com/office/officeart/2005/8/layout/vList3"/>
    <dgm:cxn modelId="{026B6EEA-94F9-489D-A03C-4CCFA77BE51E}" srcId="{141B1065-2BF9-42CA-8F96-2CCC52DBF677}" destId="{CBCD5137-AC06-4CB1-9DA4-04262619B3D0}" srcOrd="2" destOrd="0" parTransId="{FA8E35F0-6C8A-4325-B3DD-97876F9B090C}" sibTransId="{95C558AA-2448-4C10-B522-3B90668065C0}"/>
    <dgm:cxn modelId="{7A01F146-F951-4E30-BB8C-37FEB27A9622}" type="presOf" srcId="{CEF39915-CBF9-4573-8D30-F4E54B9E0D2B}" destId="{11CEAC2D-86F8-424A-9D50-09187D54BB30}" srcOrd="0" destOrd="0" presId="urn:microsoft.com/office/officeart/2005/8/layout/vList3"/>
    <dgm:cxn modelId="{97CA51A4-1C10-4C56-BFDD-CC40CE5973B9}" srcId="{141B1065-2BF9-42CA-8F96-2CCC52DBF677}" destId="{CEF39915-CBF9-4573-8D30-F4E54B9E0D2B}" srcOrd="0" destOrd="0" parTransId="{703C8BF7-5DD0-4C88-88A6-C443D1EEEE83}" sibTransId="{EF849F37-973F-4B84-BAFD-F9F84972F3EB}"/>
    <dgm:cxn modelId="{57C32C31-8AFC-4B74-9677-414AF0310E6A}" type="presParOf" srcId="{4C7BD83F-A33B-4E7B-88C9-D1C9A4D1B73E}" destId="{64C6FBAF-FB8D-46FE-9D8B-955F505EC4CF}" srcOrd="0" destOrd="0" presId="urn:microsoft.com/office/officeart/2005/8/layout/vList3"/>
    <dgm:cxn modelId="{AE4D3DC3-0546-4D9F-BF3E-6A67F1139A6D}" type="presParOf" srcId="{64C6FBAF-FB8D-46FE-9D8B-955F505EC4CF}" destId="{9CC41102-24D4-4F6A-8FE9-F6B58F1904EF}" srcOrd="0" destOrd="0" presId="urn:microsoft.com/office/officeart/2005/8/layout/vList3"/>
    <dgm:cxn modelId="{46B79071-902C-412D-91D7-0A405C632494}" type="presParOf" srcId="{64C6FBAF-FB8D-46FE-9D8B-955F505EC4CF}" destId="{11CEAC2D-86F8-424A-9D50-09187D54BB30}" srcOrd="1" destOrd="0" presId="urn:microsoft.com/office/officeart/2005/8/layout/vList3"/>
    <dgm:cxn modelId="{0A2ACE16-AA09-4A86-9BBF-F5EBEC95109A}" type="presParOf" srcId="{4C7BD83F-A33B-4E7B-88C9-D1C9A4D1B73E}" destId="{840BCF2E-07F8-4C67-9987-01DD7B4E04FC}" srcOrd="1" destOrd="0" presId="urn:microsoft.com/office/officeart/2005/8/layout/vList3"/>
    <dgm:cxn modelId="{98D877D9-4350-4738-8099-787E2DC1CEB5}" type="presParOf" srcId="{4C7BD83F-A33B-4E7B-88C9-D1C9A4D1B73E}" destId="{34608CAB-8C65-45FC-ACEB-09BDF889B068}" srcOrd="2" destOrd="0" presId="urn:microsoft.com/office/officeart/2005/8/layout/vList3"/>
    <dgm:cxn modelId="{A0CA5B89-E540-419B-BD89-C769F9C7A541}" type="presParOf" srcId="{34608CAB-8C65-45FC-ACEB-09BDF889B068}" destId="{B2E29594-C03E-4B8D-A494-A46970776784}" srcOrd="0" destOrd="0" presId="urn:microsoft.com/office/officeart/2005/8/layout/vList3"/>
    <dgm:cxn modelId="{37BF2E17-7602-4079-B07A-9AA011A2A7AB}" type="presParOf" srcId="{34608CAB-8C65-45FC-ACEB-09BDF889B068}" destId="{22498999-4BE5-49E6-A068-D827C3ED5665}" srcOrd="1" destOrd="0" presId="urn:microsoft.com/office/officeart/2005/8/layout/vList3"/>
    <dgm:cxn modelId="{1A8903CF-A35C-45A5-B428-EA28F1BFFB91}" type="presParOf" srcId="{4C7BD83F-A33B-4E7B-88C9-D1C9A4D1B73E}" destId="{4E710C07-9A0A-4D1A-A44D-9E41AB148876}" srcOrd="3" destOrd="0" presId="urn:microsoft.com/office/officeart/2005/8/layout/vList3"/>
    <dgm:cxn modelId="{C8FCE702-35EE-44C0-BB8A-1284D1204510}" type="presParOf" srcId="{4C7BD83F-A33B-4E7B-88C9-D1C9A4D1B73E}" destId="{69418AB8-A00E-4083-92AB-7DB1CE8DC0E5}" srcOrd="4" destOrd="0" presId="urn:microsoft.com/office/officeart/2005/8/layout/vList3"/>
    <dgm:cxn modelId="{D0CF3F88-6AC4-4424-AC1F-A543986169FC}" type="presParOf" srcId="{69418AB8-A00E-4083-92AB-7DB1CE8DC0E5}" destId="{2A2BEBE2-67E9-4D38-955A-D31473722510}" srcOrd="0" destOrd="0" presId="urn:microsoft.com/office/officeart/2005/8/layout/vList3"/>
    <dgm:cxn modelId="{4DD87A74-8B29-4C48-9810-50C0F3A0E450}" type="presParOf" srcId="{69418AB8-A00E-4083-92AB-7DB1CE8DC0E5}" destId="{268187DF-6609-480B-82BB-CCFD02BCFBA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EAC2D-86F8-424A-9D50-09187D54BB30}">
      <dsp:nvSpPr>
        <dsp:cNvPr id="0" name=""/>
        <dsp:cNvSpPr/>
      </dsp:nvSpPr>
      <dsp:spPr>
        <a:xfrm rot="10800000">
          <a:off x="1263005" y="117"/>
          <a:ext cx="3399313" cy="16271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7527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Boom Room</a:t>
          </a:r>
          <a:endParaRPr lang="en-US" sz="3100" kern="1200" dirty="0"/>
        </a:p>
      </dsp:txBody>
      <dsp:txXfrm rot="10800000">
        <a:off x="1669792" y="117"/>
        <a:ext cx="2992526" cy="1627148"/>
      </dsp:txXfrm>
    </dsp:sp>
    <dsp:sp modelId="{9CC41102-24D4-4F6A-8FE9-F6B58F1904EF}">
      <dsp:nvSpPr>
        <dsp:cNvPr id="0" name=""/>
        <dsp:cNvSpPr/>
      </dsp:nvSpPr>
      <dsp:spPr>
        <a:xfrm>
          <a:off x="449430" y="117"/>
          <a:ext cx="1627148" cy="16271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98999-4BE5-49E6-A068-D827C3ED5665}">
      <dsp:nvSpPr>
        <dsp:cNvPr id="0" name=""/>
        <dsp:cNvSpPr/>
      </dsp:nvSpPr>
      <dsp:spPr>
        <a:xfrm rot="10800000">
          <a:off x="1263005" y="2112982"/>
          <a:ext cx="3399313" cy="16271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7527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Acid Cabinet</a:t>
          </a:r>
          <a:endParaRPr lang="en-US" sz="3100" kern="1200" dirty="0"/>
        </a:p>
      </dsp:txBody>
      <dsp:txXfrm rot="10800000">
        <a:off x="1669792" y="2112982"/>
        <a:ext cx="2992526" cy="1627148"/>
      </dsp:txXfrm>
    </dsp:sp>
    <dsp:sp modelId="{B2E29594-C03E-4B8D-A494-A46970776784}">
      <dsp:nvSpPr>
        <dsp:cNvPr id="0" name=""/>
        <dsp:cNvSpPr/>
      </dsp:nvSpPr>
      <dsp:spPr>
        <a:xfrm>
          <a:off x="449430" y="2112982"/>
          <a:ext cx="1627148" cy="162714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8187DF-6609-480B-82BB-CCFD02BCFBA5}">
      <dsp:nvSpPr>
        <dsp:cNvPr id="0" name=""/>
        <dsp:cNvSpPr/>
      </dsp:nvSpPr>
      <dsp:spPr>
        <a:xfrm rot="10800000">
          <a:off x="1263005" y="4225847"/>
          <a:ext cx="3399313" cy="16271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7527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Flammable Cabinet</a:t>
          </a:r>
          <a:endParaRPr lang="en-US" sz="3100" kern="1200" dirty="0"/>
        </a:p>
      </dsp:txBody>
      <dsp:txXfrm rot="10800000">
        <a:off x="1669792" y="4225847"/>
        <a:ext cx="2992526" cy="1627148"/>
      </dsp:txXfrm>
    </dsp:sp>
    <dsp:sp modelId="{2A2BEBE2-67E9-4D38-955A-D31473722510}">
      <dsp:nvSpPr>
        <dsp:cNvPr id="0" name=""/>
        <dsp:cNvSpPr/>
      </dsp:nvSpPr>
      <dsp:spPr>
        <a:xfrm>
          <a:off x="449430" y="4225847"/>
          <a:ext cx="1627148" cy="162714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8B1051-9078-4738-8436-08CB060157F9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0693FE-4CC0-40C5-BA5E-E37D902D0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09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60DF-12E4-4A73-A39B-57028A114859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F860DF-12E4-4A73-A39B-57028A114859}" type="datetimeFigureOut">
              <a:rPr lang="en-US" smtClean="0"/>
              <a:t>2/27/2015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12F839-B0D1-4BAF-A918-E8F38D9675B1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Hazard Communication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Automated Chemistry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Labeling System of Hazardous Chemicals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2133600"/>
            <a:ext cx="3008313" cy="4602163"/>
          </a:xfrm>
        </p:spPr>
        <p:txBody>
          <a:bodyPr/>
          <a:lstStyle/>
          <a:p>
            <a:r>
              <a:rPr lang="en-US" sz="1600" dirty="0" smtClean="0">
                <a:solidFill>
                  <a:schemeClr val="bg1"/>
                </a:solidFill>
              </a:rPr>
              <a:t>Labels are essential!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Inspect all labels for clarity and completeness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Labels should list product’s ingredients and specify chemical’s hazards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Labels are required when chemicals are transferred from a primary to secondary container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   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123965\Pictures\nfpa%20diamo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4114800" cy="284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55" y="228600"/>
            <a:ext cx="4285489" cy="2819400"/>
          </a:xfrm>
        </p:spPr>
      </p:pic>
    </p:spTree>
    <p:extLst>
      <p:ext uri="{BB962C8B-B14F-4D97-AF65-F5344CB8AC3E}">
        <p14:creationId xmlns:p14="http://schemas.microsoft.com/office/powerpoint/2010/main" val="6640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Personal Protective Equipment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Safety Data Sheets will provide information regarding the proper use of PPE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Gloves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Gowns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Eye and Face Protection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Respiratory Protection</a:t>
            </a:r>
          </a:p>
        </p:txBody>
      </p:sp>
      <p:pic>
        <p:nvPicPr>
          <p:cNvPr id="2050" name="Picture 2" descr="C:\Users\123965\Pictures\P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606470"/>
            <a:ext cx="3048001" cy="397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Handling of Hazardous Chemicals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09160"/>
          </a:xfrm>
        </p:spPr>
        <p:txBody>
          <a:bodyPr/>
          <a:lstStyle/>
          <a:p>
            <a:pPr marL="13716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Always Transport Chemicals Safely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86000"/>
            <a:ext cx="3086100" cy="41148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959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Proper Storage of Hazardous Chemicals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533400" y="3200400"/>
            <a:ext cx="3008313" cy="46021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Always store chemicals in the designated areas 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Chemicals should be stored based on their specific hazards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8245116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3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Spill Kit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70916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Directions on the cabinet door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Refer to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Policy </a:t>
            </a:r>
            <a:r>
              <a:rPr lang="en-US" dirty="0">
                <a:solidFill>
                  <a:schemeClr val="bg1"/>
                </a:solidFill>
              </a:rPr>
              <a:t>1550 </a:t>
            </a:r>
            <a:r>
              <a:rPr lang="en-US" dirty="0" smtClean="0">
                <a:solidFill>
                  <a:schemeClr val="bg1"/>
                </a:solidFill>
              </a:rPr>
              <a:t>- Spill </a:t>
            </a:r>
            <a:r>
              <a:rPr lang="en-US" dirty="0">
                <a:solidFill>
                  <a:schemeClr val="bg1"/>
                </a:solidFill>
              </a:rPr>
              <a:t>Response Plan 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Procedure SA.SM.011r01 </a:t>
            </a:r>
            <a:r>
              <a:rPr lang="en-US" dirty="0" smtClean="0">
                <a:solidFill>
                  <a:schemeClr val="bg1"/>
                </a:solidFill>
              </a:rPr>
              <a:t>- Spill Cleanup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Call Security at 80911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Contain Spill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Use appropriate spill kit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Prevent the spread of spill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Inform supervisor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43656"/>
            <a:ext cx="23431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Credits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ClrTx/>
              <a:buNone/>
            </a:pPr>
            <a:r>
              <a:rPr lang="en-US" dirty="0" smtClean="0">
                <a:solidFill>
                  <a:schemeClr val="bg1"/>
                </a:solidFill>
              </a:rPr>
              <a:t>    Created by Special Testing—Jessica </a:t>
            </a:r>
            <a:r>
              <a:rPr lang="en-US" dirty="0" err="1" smtClean="0">
                <a:solidFill>
                  <a:schemeClr val="bg1"/>
                </a:solidFill>
              </a:rPr>
              <a:t>Czinder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7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Topics to be Covered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8056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Michigan Right to Know Law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Hazard Communication Program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Safety Data Sheets (SDS)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SDS Availability Poster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Labeling System of Hazardous Chemicals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Personal Protective Equipment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Spill Kit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52" y="914400"/>
            <a:ext cx="2699047" cy="31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Michigan Right to Know Law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9582"/>
            <a:ext cx="8229600" cy="4709160"/>
          </a:xfrm>
        </p:spPr>
        <p:txBody>
          <a:bodyPr/>
          <a:lstStyle/>
          <a:p>
            <a:pPr>
              <a:buClrTx/>
              <a:buFont typeface="Wingdings 2" panose="05020102010507070707" pitchFamily="18" charset="2"/>
              <a:buChar char=""/>
            </a:pPr>
            <a:r>
              <a:rPr lang="en-US" dirty="0" smtClean="0">
                <a:solidFill>
                  <a:schemeClr val="bg1"/>
                </a:solidFill>
              </a:rPr>
              <a:t>Chemical manufacturers must evaluate hazards of chemicals they produce</a:t>
            </a:r>
          </a:p>
          <a:p>
            <a:pPr>
              <a:buClrTx/>
              <a:buFont typeface="Wingdings 2" panose="05020102010507070707" pitchFamily="18" charset="2"/>
              <a:buChar char=""/>
            </a:pPr>
            <a:r>
              <a:rPr lang="en-US" dirty="0" smtClean="0">
                <a:solidFill>
                  <a:schemeClr val="bg1"/>
                </a:solidFill>
              </a:rPr>
              <a:t>Employees must be provided with info on chemical hazards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using a hazard communication program</a:t>
            </a:r>
          </a:p>
          <a:p>
            <a:pPr>
              <a:buClrTx/>
              <a:buFont typeface="Wingdings 2" panose="05020102010507070707" pitchFamily="18" charset="2"/>
              <a:buChar char=""/>
            </a:pPr>
            <a:r>
              <a:rPr lang="en-US" dirty="0" smtClean="0">
                <a:solidFill>
                  <a:schemeClr val="bg1"/>
                </a:solidFill>
              </a:rPr>
              <a:t>Communication must include labels, SDSs, warning signs and employee training</a:t>
            </a:r>
          </a:p>
        </p:txBody>
      </p:sp>
    </p:spTree>
    <p:extLst>
      <p:ext uri="{BB962C8B-B14F-4D97-AF65-F5344CB8AC3E}">
        <p14:creationId xmlns:p14="http://schemas.microsoft.com/office/powerpoint/2010/main" val="21831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Hazard Communication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916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Education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Hazard Communication (Right to Know) module in Halogen </a:t>
            </a:r>
            <a:r>
              <a:rPr lang="en-US" dirty="0" smtClean="0">
                <a:solidFill>
                  <a:schemeClr val="bg1"/>
                </a:solidFill>
              </a:rPr>
              <a:t>MND1412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Department Specific Training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SDS Location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Location and Storage of Chemicals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Location of PPE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Right to Know Law Form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Hazard Communication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Obey all safety rules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Proper handling, usage and storage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Proper labeling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Know the location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Spill kit and emergency equipment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SDS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Inform Supervisor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Accident/spill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Missing labels on primary containers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Safety Data Sheets (SDS)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2057400"/>
            <a:ext cx="3008313" cy="46021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Found on Inside Beaumont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      Or call the Safety  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         Department at </a:t>
            </a:r>
          </a:p>
          <a:p>
            <a:r>
              <a:rPr lang="en-US" sz="1800" dirty="0">
                <a:solidFill>
                  <a:schemeClr val="bg1"/>
                </a:solidFill>
              </a:rPr>
              <a:t>	</a:t>
            </a:r>
            <a:r>
              <a:rPr lang="en-US" sz="1800" dirty="0" smtClean="0">
                <a:solidFill>
                  <a:schemeClr val="bg1"/>
                </a:solidFill>
              </a:rPr>
              <a:t>17085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33400"/>
            <a:ext cx="5687226" cy="289843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33800"/>
            <a:ext cx="5687226" cy="2854942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572000" y="3467100"/>
            <a:ext cx="481413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7211226" y="457200"/>
            <a:ext cx="408774" cy="4539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6270477" y="4607964"/>
            <a:ext cx="762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09802" y="45375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Safety Data Sheets (SDS)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Technical bulletin containing detailed information about: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Physical and health </a:t>
            </a: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azards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Precautionary procedures for avoiding accidents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Emergency and first aid procedures in the event of an accident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lvl="1" algn="ctr"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SDSs </a:t>
            </a:r>
            <a:r>
              <a:rPr lang="en-US" sz="2800" dirty="0">
                <a:solidFill>
                  <a:schemeClr val="bg1"/>
                </a:solidFill>
              </a:rPr>
              <a:t>contain more information than warning </a:t>
            </a:r>
            <a:r>
              <a:rPr lang="en-US" sz="2800" dirty="0" smtClean="0">
                <a:solidFill>
                  <a:schemeClr val="bg1"/>
                </a:solidFill>
              </a:rPr>
              <a:t>labels!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8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SDS Availability Poster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5885656" cy="4708525"/>
          </a:xfrm>
        </p:spPr>
      </p:pic>
    </p:spTree>
    <p:extLst>
      <p:ext uri="{BB962C8B-B14F-4D97-AF65-F5344CB8AC3E}">
        <p14:creationId xmlns:p14="http://schemas.microsoft.com/office/powerpoint/2010/main" val="5675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SDS Availability Poster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Specific for our workplace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Includes directions on finding SDSs on InsideBeaumont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Contact: Margaret Sipple, Safety Coordinator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248-551-1044</a:t>
            </a:r>
          </a:p>
          <a:p>
            <a:pPr lvl="2">
              <a:buClrTx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If computers are down 1-888-362-7416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190</TotalTime>
  <Words>364</Words>
  <Application>Microsoft Office PowerPoint</Application>
  <PresentationFormat>On-screen Show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Hazard Communication</vt:lpstr>
      <vt:lpstr>Topics to be Covered</vt:lpstr>
      <vt:lpstr>Michigan Right to Know Law</vt:lpstr>
      <vt:lpstr>Hazard Communication Program</vt:lpstr>
      <vt:lpstr>Hazard Communication Program</vt:lpstr>
      <vt:lpstr>Safety Data Sheets (SDS)</vt:lpstr>
      <vt:lpstr>Safety Data Sheets (SDS)</vt:lpstr>
      <vt:lpstr>SDS Availability Poster</vt:lpstr>
      <vt:lpstr>SDS Availability Poster</vt:lpstr>
      <vt:lpstr>Labeling System of Hazardous Chemicals</vt:lpstr>
      <vt:lpstr>Personal Protective Equipment</vt:lpstr>
      <vt:lpstr>Handling of Hazardous Chemicals</vt:lpstr>
      <vt:lpstr>Proper Storage of Hazardous Chemicals</vt:lpstr>
      <vt:lpstr>Spill Kit</vt:lpstr>
      <vt:lpstr>Credits</vt:lpstr>
    </vt:vector>
  </TitlesOfParts>
  <Company>Beaumont Health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 Communication</dc:title>
  <dc:creator>Jessica Czinder</dc:creator>
  <cp:lastModifiedBy>Brittnie Berger</cp:lastModifiedBy>
  <cp:revision>22</cp:revision>
  <cp:lastPrinted>2014-11-28T23:52:34Z</cp:lastPrinted>
  <dcterms:created xsi:type="dcterms:W3CDTF">2014-06-07T02:26:45Z</dcterms:created>
  <dcterms:modified xsi:type="dcterms:W3CDTF">2015-02-27T12:07:46Z</dcterms:modified>
</cp:coreProperties>
</file>