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9"/>
  </p:notesMasterIdLst>
  <p:sldIdLst>
    <p:sldId id="257" r:id="rId3"/>
    <p:sldId id="258" r:id="rId4"/>
    <p:sldId id="261" r:id="rId5"/>
    <p:sldId id="262" r:id="rId6"/>
    <p:sldId id="263" r:id="rId7"/>
    <p:sldId id="266" r:id="rId8"/>
    <p:sldId id="264" r:id="rId9"/>
    <p:sldId id="267" r:id="rId10"/>
    <p:sldId id="271" r:id="rId11"/>
    <p:sldId id="265" r:id="rId12"/>
    <p:sldId id="268" r:id="rId13"/>
    <p:sldId id="272" r:id="rId14"/>
    <p:sldId id="269" r:id="rId15"/>
    <p:sldId id="270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7051-B98B-4DF7-90F8-0157AEEE14CA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49BBA-E269-4F3F-8BD4-AA87B4EF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42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0B4F91-32AD-496F-830C-2E212721D1BA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% difference= old-new/ old X100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EAU-004 PPT_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9E0E0AED-5CA4-440C-84C5-41B42F952AD8}" type="datetime1">
              <a:rPr lang="en-US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20F5942-E30E-42DF-8791-786003F296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014CAFD0-949B-49F5-8CCE-D5D7700A093E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088CF7AA-0240-40B3-8E1B-A2157AFE5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7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A5A93E86-5F2B-4828-B810-452A7EC2ADD8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C9788EFE-3082-45A3-85BF-FFBC51358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33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15106074-6AF7-4423-9032-045E78F690E8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66170B2D-A27C-4360-AE57-7A254DF5A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47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22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8275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8A0480A6-5211-4560-9DE9-DF5BC96F89A7}" type="datetime1">
              <a:rPr lang="en-US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CFE67AF8-A11F-4BCC-AF43-637377673B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3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257254B4-7299-45AD-8FD9-3420B5FE37D2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DCAC9286-6332-4624-82E5-5BA9F589E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90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E83A0462-BBA4-4AE2-83B8-F5FAF173393E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A4AAEE5A-4A51-4124-A139-3AC36F35C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97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88438D1A-32F9-49E8-B980-3197376E914F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9C614A42-DBFD-4530-BE08-DD3F6F1A8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4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0960051D-5C6E-4FD5-9009-C9D9F4AD1AED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BA731F57-B4A8-43B1-8A23-8D4D82EB7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1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EFA6D5C3-C023-4A48-A48D-E01A51859E38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4D773D24-30C6-4B7D-B72B-CD5C47C58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CAC395F1-595A-4394-8609-9E07435A615B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5A3E127F-3E19-4194-BCAF-7EBC5246D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8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22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8275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03E6244-C420-4830-82F7-EAC53E3CEC3A}" type="datetime1">
              <a:rPr lang="en-US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619BBE6-50DD-4A79-9B37-F9AA508D08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6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52D1C5EA-739B-462C-8313-52E203554D4C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A8E8BA8A-DE74-4902-8793-75F280602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3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4757842A-BCF4-4541-9943-4B630B4FDBCC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58525A53-7409-43B9-9BB2-1777609E5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D3C3BF6A-28FA-4FBC-A2F7-D7CBC64913E6}" type="datetime1">
              <a:rPr lang="en-US"/>
              <a:pPr>
                <a:defRPr/>
              </a:pPr>
              <a:t>5/9/2016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98D742D5-C836-401C-850D-C1C661A27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5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EAU-004 PPT_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1E704D25-885D-4C49-AB78-E41948346BE7}" type="datetime1">
              <a:rPr lang="en-US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B09CD0E5-D8BF-4C41-8651-C95D7BE49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8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BEAU-004 PPT_Footer2_Template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5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8AD63CD-86A2-4B26-B876-81604630482D}" type="datetime1">
              <a:rPr lang="en-US">
                <a:ea typeface="ＭＳ Ｐゴシック" pitchFamily="34" charset="-128"/>
              </a:rPr>
              <a:pPr>
                <a:defRPr/>
              </a:pPr>
              <a:t>5/9/2016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4E2FAD14-5E38-41B3-B2CC-6E4EE07EC754}" type="slidenum">
              <a:rPr lang="en-US"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6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1228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EAU-004 PPT_Footer2_Template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5"/>
            <a:ext cx="91440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8FD192C6-968A-476D-8F54-2A477D4A86B9}" type="datetime1">
              <a:rPr lang="en-US">
                <a:ea typeface="ＭＳ Ｐゴシック" pitchFamily="34" charset="-128"/>
              </a:rPr>
              <a:pPr>
                <a:defRPr/>
              </a:pPr>
              <a:t>5/9/2016</a:t>
            </a:fld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40E35EAB-EB8D-4128-86FF-4681108DC889}" type="slidenum">
              <a:rPr lang="en-US"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7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1228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rgbClr val="01228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Brittnie </a:t>
            </a:r>
            <a:r>
              <a:rPr lang="en-US" dirty="0" smtClean="0"/>
              <a:t>Berger, MLS (ASCP)</a:t>
            </a:r>
            <a:r>
              <a:rPr lang="en-US" baseline="30000" dirty="0" smtClean="0"/>
              <a:t>CM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94210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Control—Westgard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1:2s(1</a:t>
            </a:r>
            <a:r>
              <a:rPr lang="en-US" sz="2800" baseline="-25000" dirty="0" smtClean="0"/>
              <a:t>2s</a:t>
            </a:r>
            <a:r>
              <a:rPr lang="en-US" sz="2800" dirty="0" smtClean="0"/>
              <a:t>)—this is the only WARNING rule</a:t>
            </a:r>
          </a:p>
          <a:p>
            <a:pPr lvl="1"/>
            <a:r>
              <a:rPr lang="en-US" sz="2400" dirty="0" smtClean="0"/>
              <a:t>1 control level is outside 2SD</a:t>
            </a:r>
          </a:p>
          <a:p>
            <a:r>
              <a:rPr lang="en-US" sz="2800" dirty="0" smtClean="0"/>
              <a:t>1:3s (1</a:t>
            </a:r>
            <a:r>
              <a:rPr lang="en-US" sz="2800" baseline="-25000" dirty="0" smtClean="0"/>
              <a:t>3s</a:t>
            </a:r>
            <a:r>
              <a:rPr lang="en-US" sz="2800" dirty="0" smtClean="0"/>
              <a:t>)—Rejection </a:t>
            </a:r>
          </a:p>
          <a:p>
            <a:r>
              <a:rPr lang="en-US" sz="2800" dirty="0" smtClean="0"/>
              <a:t>2:2s (2</a:t>
            </a:r>
            <a:r>
              <a:rPr lang="en-US" sz="2800" baseline="-25000" dirty="0" smtClean="0"/>
              <a:t>2s</a:t>
            </a:r>
            <a:r>
              <a:rPr lang="en-US" sz="2800" dirty="0" smtClean="0"/>
              <a:t>)—Rejection </a:t>
            </a:r>
          </a:p>
          <a:p>
            <a:pPr lvl="1"/>
            <a:r>
              <a:rPr lang="en-US" sz="2400" dirty="0" smtClean="0"/>
              <a:t>Can be across runs or within a run</a:t>
            </a:r>
          </a:p>
          <a:p>
            <a:r>
              <a:rPr lang="en-US" sz="2800" dirty="0" smtClean="0"/>
              <a:t>R:4s (R</a:t>
            </a:r>
            <a:r>
              <a:rPr lang="en-US" sz="2800" baseline="-25000" dirty="0" smtClean="0"/>
              <a:t>4s</a:t>
            </a:r>
            <a:r>
              <a:rPr lang="en-US" sz="2800" dirty="0" smtClean="0"/>
              <a:t>)—Rejection </a:t>
            </a:r>
          </a:p>
          <a:p>
            <a:pPr lvl="1"/>
            <a:r>
              <a:rPr lang="en-US" sz="2400" dirty="0" smtClean="0"/>
              <a:t>The range between two controls exceeds 4SD</a:t>
            </a:r>
          </a:p>
          <a:p>
            <a:r>
              <a:rPr lang="en-US" sz="2800" dirty="0" smtClean="0"/>
              <a:t>4:1s (4</a:t>
            </a:r>
            <a:r>
              <a:rPr lang="en-US" sz="2800" baseline="-25000" dirty="0" smtClean="0"/>
              <a:t>1s</a:t>
            </a:r>
            <a:r>
              <a:rPr lang="en-US" sz="2800" dirty="0" smtClean="0"/>
              <a:t>)—Rejection </a:t>
            </a:r>
          </a:p>
          <a:p>
            <a:r>
              <a:rPr lang="en-US" sz="2800" dirty="0" smtClean="0"/>
              <a:t>10x—Rejection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73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</a:t>
            </a:r>
          </a:p>
          <a:p>
            <a:pPr lvl="1"/>
            <a:r>
              <a:rPr lang="en-US" dirty="0" smtClean="0"/>
              <a:t>6 or more consecutive daily values on one side of the mean for one control level</a:t>
            </a:r>
          </a:p>
          <a:p>
            <a:r>
              <a:rPr lang="en-US" dirty="0" smtClean="0"/>
              <a:t>Trend</a:t>
            </a:r>
          </a:p>
          <a:p>
            <a:pPr lvl="1"/>
            <a:r>
              <a:rPr lang="en-US" dirty="0" smtClean="0"/>
              <a:t>Values for a control level that either increase or decrease for 6 consecutive days</a:t>
            </a:r>
          </a:p>
          <a:p>
            <a:r>
              <a:rPr lang="en-US" dirty="0" smtClean="0"/>
              <a:t>Are these acceptable or do we reject?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Control—troubleshooting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Re-run QC</a:t>
            </a:r>
          </a:p>
          <a:p>
            <a:r>
              <a:rPr lang="en-US" dirty="0" smtClean="0"/>
              <a:t>Make new QC</a:t>
            </a:r>
          </a:p>
          <a:p>
            <a:r>
              <a:rPr lang="en-US" dirty="0" smtClean="0"/>
              <a:t>Run Assayed QC</a:t>
            </a:r>
          </a:p>
          <a:p>
            <a:r>
              <a:rPr lang="en-US" dirty="0" smtClean="0"/>
              <a:t>Calibrate </a:t>
            </a:r>
          </a:p>
          <a:p>
            <a:r>
              <a:rPr lang="en-US" dirty="0" smtClean="0"/>
              <a:t>Re-run QC</a:t>
            </a:r>
          </a:p>
          <a:p>
            <a:r>
              <a:rPr lang="en-US" dirty="0" smtClean="0"/>
              <a:t>Change Reagent</a:t>
            </a:r>
          </a:p>
          <a:p>
            <a:r>
              <a:rPr lang="en-US" dirty="0" smtClean="0"/>
              <a:t>Consider an instrument problem—call service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46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Statistics—other formulas and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Sensitivity:</a:t>
            </a:r>
            <a:r>
              <a:rPr lang="en-US" sz="2800" dirty="0" smtClean="0"/>
              <a:t> the ability to detect  small concentrations of a substance</a:t>
            </a:r>
          </a:p>
          <a:p>
            <a:r>
              <a:rPr lang="en-US" sz="2800" b="1" u="sng" dirty="0" smtClean="0"/>
              <a:t>Specificity:</a:t>
            </a:r>
            <a:r>
              <a:rPr lang="en-US" sz="2800" dirty="0" smtClean="0"/>
              <a:t> the ability to measure ONLY the desired substance</a:t>
            </a:r>
          </a:p>
          <a:p>
            <a:r>
              <a:rPr lang="en-US" sz="2800" b="1" u="sng" dirty="0" smtClean="0"/>
              <a:t>Standard Deviation Index (SDI): </a:t>
            </a:r>
            <a:r>
              <a:rPr lang="en-US" sz="2800" dirty="0" smtClean="0"/>
              <a:t>Obtained by participation in proficiency testing, used to compare your laboratory’s performance with the peer group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4" t="70995" r="43380"/>
          <a:stretch/>
        </p:blipFill>
        <p:spPr bwMode="auto">
          <a:xfrm>
            <a:off x="2435942" y="4800600"/>
            <a:ext cx="3736258" cy="83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919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Statistics—other formulas and definitions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570037"/>
            <a:ext cx="5024545" cy="4525963"/>
          </a:xfrm>
        </p:spPr>
      </p:pic>
    </p:spTree>
    <p:extLst>
      <p:ext uri="{BB962C8B-B14F-4D97-AF65-F5344CB8AC3E}">
        <p14:creationId xmlns:p14="http://schemas.microsoft.com/office/powerpoint/2010/main" val="2658374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Lab practices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 u="sng" dirty="0" smtClean="0"/>
              <a:t>Proficiency Testing-</a:t>
            </a:r>
            <a:r>
              <a:rPr lang="en-US" altLang="en-US" sz="2000" dirty="0" smtClean="0"/>
              <a:t> laboratories way of verifying their results are correct from the specific methods/analyzers.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CAP surveys- done according to SOP treating surveys as patient samples. Acceptable +/- 3 SDI for Chemistry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u="sng" dirty="0" smtClean="0"/>
              <a:t>Lot to Lot comparisons- </a:t>
            </a:r>
            <a:r>
              <a:rPr lang="en-US" altLang="en-US" sz="2000" dirty="0" smtClean="0"/>
              <a:t>performed when reagents are received in the laboratory with a new lot number to verify different lot numbers/shipments are valid.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Run QC on each lot before, run 5-10 samples on old and new to compare, and run QC on each lot after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 smtClean="0"/>
              <a:t>Results must be within designated percent difference</a:t>
            </a:r>
            <a:endParaRPr lang="en-US" altLang="en-US" sz="2000" dirty="0" smtClean="0"/>
          </a:p>
          <a:p>
            <a:pPr eaLnBrk="1" hangingPunct="1"/>
            <a:r>
              <a:rPr lang="en-US" altLang="en-US" sz="2000" b="1" u="sng" dirty="0"/>
              <a:t>Linearities:</a:t>
            </a:r>
            <a:r>
              <a:rPr lang="en-US" altLang="en-US" sz="2000" dirty="0"/>
              <a:t> performed on analyzers to verify the that it is running properly. Linearity material can be purchased or made. </a:t>
            </a:r>
          </a:p>
          <a:p>
            <a:pPr eaLnBrk="1" hangingPunct="1"/>
            <a:r>
              <a:rPr lang="en-US" altLang="en-US" sz="2000" b="1" u="sng" dirty="0"/>
              <a:t>Precision Studies: </a:t>
            </a:r>
            <a:r>
              <a:rPr lang="en-US" altLang="en-US" sz="2000" dirty="0"/>
              <a:t>are also performed to verify instrument performance. QC should be ran prior, making sure results are accurate as well as precise. 10 replicates of a patient sample is sufficient.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46088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Control section of your student binders</a:t>
            </a:r>
          </a:p>
          <a:p>
            <a:pPr lvl="1"/>
            <a:r>
              <a:rPr lang="en-US" dirty="0" smtClean="0"/>
              <a:t>QC Policies and procedure</a:t>
            </a:r>
          </a:p>
          <a:p>
            <a:pPr lvl="1"/>
            <a:r>
              <a:rPr lang="en-US" dirty="0" smtClean="0"/>
              <a:t>Quality control basic statistics</a:t>
            </a:r>
          </a:p>
          <a:p>
            <a:pPr lvl="1"/>
            <a:r>
              <a:rPr lang="en-US" dirty="0" smtClean="0"/>
              <a:t>Proficiency testing procedure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4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Dilutions are performed using FIXED pipettes, not adjustable pipettes</a:t>
            </a:r>
          </a:p>
          <a:p>
            <a:r>
              <a:rPr lang="en-US" sz="2400" dirty="0" smtClean="0"/>
              <a:t>Straight Dilutions—a dilution from one tube to another</a:t>
            </a:r>
          </a:p>
          <a:p>
            <a:r>
              <a:rPr lang="en-US" sz="2400" dirty="0" smtClean="0"/>
              <a:t>Serial Dilutions—a series of dilutions, starting with one tube and making several dilutions in a row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5" y="3733800"/>
            <a:ext cx="298938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067" y="3708918"/>
            <a:ext cx="446193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5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serial dilution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your “neat” tube</a:t>
            </a:r>
          </a:p>
          <a:p>
            <a:r>
              <a:rPr lang="en-US" dirty="0" smtClean="0"/>
              <a:t>Label the tubes properly with your dilution factor (example: ALT1X2)</a:t>
            </a:r>
          </a:p>
          <a:p>
            <a:r>
              <a:rPr lang="en-US" dirty="0" smtClean="0"/>
              <a:t>Always add the specimen you are diluting to your diluent</a:t>
            </a:r>
          </a:p>
          <a:p>
            <a:pPr lvl="1"/>
            <a:r>
              <a:rPr lang="en-US" dirty="0" smtClean="0"/>
              <a:t>Diluents commonly used in chemistry are Saline or DiH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Mix WELL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3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serial dilution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01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Quality Control and Calibrations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dirty="0" smtClean="0"/>
              <a:t>What is quality control and why is it used in the laboratory?</a:t>
            </a:r>
          </a:p>
          <a:p>
            <a:pPr lvl="1"/>
            <a:r>
              <a:rPr lang="en-US" dirty="0" smtClean="0"/>
              <a:t>A quality control (QC) is a substance with a known value</a:t>
            </a:r>
          </a:p>
          <a:p>
            <a:pPr lvl="1"/>
            <a:r>
              <a:rPr lang="en-US" dirty="0" smtClean="0"/>
              <a:t>Used in the laboratory to ensure our analyzers are functioning properly and producing accurate and precise results</a:t>
            </a:r>
          </a:p>
          <a:p>
            <a:r>
              <a:rPr lang="en-US" dirty="0" smtClean="0"/>
              <a:t>Calibrations use standards (a substance with a known exact concentration) to create a standard curve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Control—Statistics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Accuracy</a:t>
            </a:r>
            <a:r>
              <a:rPr lang="en-US" dirty="0" smtClean="0"/>
              <a:t>: </a:t>
            </a:r>
            <a:r>
              <a:rPr lang="en-US" altLang="en-US" dirty="0" smtClean="0"/>
              <a:t>Agreement </a:t>
            </a:r>
            <a:r>
              <a:rPr lang="en-US" altLang="en-US" dirty="0"/>
              <a:t>of results with true value for substance in a given specimen</a:t>
            </a:r>
            <a:r>
              <a:rPr lang="en-US" altLang="en-US" dirty="0" smtClean="0"/>
              <a:t>. </a:t>
            </a:r>
            <a:endParaRPr lang="en-US" altLang="en-US" dirty="0"/>
          </a:p>
          <a:p>
            <a:endParaRPr lang="en-US" dirty="0"/>
          </a:p>
          <a:p>
            <a:r>
              <a:rPr lang="en-US" b="1" u="sng" dirty="0" smtClean="0"/>
              <a:t>Precision</a:t>
            </a:r>
            <a:r>
              <a:rPr lang="en-US" dirty="0" smtClean="0"/>
              <a:t>: </a:t>
            </a:r>
            <a:r>
              <a:rPr lang="en-US" altLang="en-US" dirty="0"/>
              <a:t>The ability to produce </a:t>
            </a:r>
            <a:r>
              <a:rPr lang="en-US" altLang="en-US" dirty="0" smtClean="0"/>
              <a:t>a </a:t>
            </a:r>
            <a:r>
              <a:rPr lang="en-US" altLang="en-US" dirty="0"/>
              <a:t>series of results that agree closely with one another.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4" descr="http://2.bp.blogspot.com/-D8VxIpRAubQ/TWVTj_ZrTMI/AAAAAAAAAGo/ahqzv7SjcRM/s1600/w1_accurate-and-preci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343400"/>
            <a:ext cx="3200400" cy="174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85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Control—Statistics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Bell Curve demonstrating normal distribution of Quality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849" y="2667000"/>
            <a:ext cx="5630151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64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Control—Statistics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Mean—accuracy of results is measure by the mean: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Standard Deviation—Precision of results is measured by the standard deviation:</a:t>
            </a:r>
          </a:p>
          <a:p>
            <a:endParaRPr lang="en-US" sz="2400" dirty="0"/>
          </a:p>
          <a:p>
            <a:r>
              <a:rPr lang="en-US" sz="2400" dirty="0" smtClean="0"/>
              <a:t>Coefficient of Variation—The ratio of the SD to the mean (small CV=greater precision)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CAFD0-949B-49F5-8CCE-D5D7700A093E}" type="datetime1">
              <a:rPr lang="en-US" smtClean="0"/>
              <a:pPr>
                <a:defRPr/>
              </a:pPr>
              <a:t>5/9/2016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CF7AA-0240-40B3-8E1B-A2157AFE5E7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178" y="1981200"/>
            <a:ext cx="2112422" cy="8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3" y="3276600"/>
            <a:ext cx="24844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64" r="68548"/>
          <a:stretch/>
        </p:blipFill>
        <p:spPr bwMode="auto">
          <a:xfrm>
            <a:off x="3429000" y="5011994"/>
            <a:ext cx="2060072" cy="1084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6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Quality Control—Basic Rules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At least 2 levels of QC must be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Usually a high and normal control are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 analytes/analyzers use 3 levels (these may be run across all 3 shifts)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QC is expected to be within 2SD— “QC IN”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QC out on one level 1</a:t>
            </a:r>
            <a:r>
              <a:rPr lang="en-US" altLang="en-US" sz="2400" baseline="30000" dirty="0" smtClean="0"/>
              <a:t>st</a:t>
            </a:r>
            <a:r>
              <a:rPr lang="en-US" altLang="en-US" sz="2400" dirty="0" smtClean="0"/>
              <a:t> time – acceptable, but needs to be watched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QC out on both levels(all levels)—unacceptable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QC out on one level but second consecutive time—unacceptable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74284151"/>
      </p:ext>
    </p:extLst>
  </p:cSld>
  <p:clrMapOvr>
    <a:masterClrMapping/>
  </p:clrMapOvr>
</p:sld>
</file>

<file path=ppt/theme/theme1.xml><?xml version="1.0" encoding="utf-8"?>
<a:theme xmlns:a="http://schemas.openxmlformats.org/drawingml/2006/main" name="Beaumont_Pinstrip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Beaumont_Pinstrip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689</Words>
  <Application>Microsoft Office PowerPoint</Application>
  <PresentationFormat>On-screen Show (4:3)</PresentationFormat>
  <Paragraphs>107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Beaumont_Pinstripe2</vt:lpstr>
      <vt:lpstr>2_Beaumont_Pinstripe2</vt:lpstr>
      <vt:lpstr>Introduction Part 2</vt:lpstr>
      <vt:lpstr>Dilutions</vt:lpstr>
      <vt:lpstr>Making a serial dilution </vt:lpstr>
      <vt:lpstr>Making a serial dilution</vt:lpstr>
      <vt:lpstr>Quality Control and Calibrations</vt:lpstr>
      <vt:lpstr>Quality Control—Statistics</vt:lpstr>
      <vt:lpstr>Quality Control—Statistics</vt:lpstr>
      <vt:lpstr>Quality Control—Statistics</vt:lpstr>
      <vt:lpstr>Quality Control—Basic Rules</vt:lpstr>
      <vt:lpstr>Quality Control—Westgard Rules</vt:lpstr>
      <vt:lpstr>Quality Control</vt:lpstr>
      <vt:lpstr>Quality Control—troubleshooting</vt:lpstr>
      <vt:lpstr>Statistics—other formulas and definitions</vt:lpstr>
      <vt:lpstr>Statistics—other formulas and definitions</vt:lpstr>
      <vt:lpstr>Lab practices</vt:lpstr>
      <vt:lpstr>Things to Review</vt:lpstr>
    </vt:vector>
  </TitlesOfParts>
  <Company>Beaumont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Brittnie Berger</dc:creator>
  <cp:lastModifiedBy>Brittnie Berger</cp:lastModifiedBy>
  <cp:revision>24</cp:revision>
  <dcterms:created xsi:type="dcterms:W3CDTF">2016-01-25T13:31:39Z</dcterms:created>
  <dcterms:modified xsi:type="dcterms:W3CDTF">2016-05-09T11:19:54Z</dcterms:modified>
</cp:coreProperties>
</file>