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6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94"/>
    <a:srgbClr val="012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-7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E2D82-42F0-0B4F-97F8-AB503A587715}" type="datetimeFigureOut">
              <a:rPr lang="en-US" smtClean="0"/>
              <a:t>4/27/2016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C63E1-F087-8F4C-B904-08C940390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20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AA99B-957F-0D4F-B5C1-4392EAC77493}" type="datetimeFigureOut">
              <a:rPr lang="en-US" smtClean="0"/>
              <a:t>4/27/2016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B0956-332D-5B40-8636-8D651D93AA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34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B0956-332D-5B40-8636-8D651D93AA1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5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B0956-332D-5B40-8636-8D651D93AA1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1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35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59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2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35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6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5/09/2016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9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5/09/2016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0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8275"/>
            <a:ext cx="8229600" cy="1143000"/>
          </a:xfrm>
        </p:spPr>
        <p:txBody>
          <a:bodyPr/>
          <a:lstStyle>
            <a:lvl1pPr algn="ctr">
              <a:defRPr>
                <a:solidFill>
                  <a:srgbClr val="0035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5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5/09/2016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7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5/09/2016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8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594"/>
                </a:solidFill>
              </a:defRPr>
            </a:lvl1pPr>
          </a:lstStyle>
          <a:p>
            <a:r>
              <a:rPr lang="en-US" smtClean="0"/>
              <a:t>5/09/2016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594"/>
                </a:solidFill>
              </a:defRPr>
            </a:lvl1pPr>
          </a:lstStyle>
          <a:p>
            <a:fld id="{9F3017DC-50D6-A146-A689-DB91605A2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1228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950" y="1260413"/>
            <a:ext cx="7772400" cy="1470025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ANATOMIC PATHOLOGY SURGICAL PATHOLOGY</a:t>
            </a: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altLang="en-US" dirty="0" smtClean="0"/>
              <a:t>SPECIMEN COLLECTION</a:t>
            </a:r>
          </a:p>
        </p:txBody>
      </p:sp>
    </p:spTree>
    <p:extLst>
      <p:ext uri="{BB962C8B-B14F-4D97-AF65-F5344CB8AC3E}">
        <p14:creationId xmlns:p14="http://schemas.microsoft.com/office/powerpoint/2010/main" val="997644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Delayed/Inadequate Fixation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Tissue specimen can be irreversibly damaged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Show inferior nuclear and cytoplasmic morphology with shrinkage and poorly defined cell margins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Invalidate immunogenicity, hormone receptor(ER/PR) and HER2 analysis.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D7BB-EF27-4BBD-9132-D2A750CBD8E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5/09/2016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92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/>
              <a:t>Delayed/Inadequate Fixation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662"/>
            <a:ext cx="8229600" cy="4525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Staining Artifacts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en-US" b="1" dirty="0" smtClean="0"/>
              <a:t>Adequate vs. Inadequate fixation of stomach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</p:txBody>
      </p:sp>
      <p:pic>
        <p:nvPicPr>
          <p:cNvPr id="13316" name="Picture 12" descr="good stoma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50593"/>
            <a:ext cx="37338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14" descr="bad stomach"/>
          <p:cNvPicPr>
            <a:picLocks noChangeAspect="1" noChangeArrowheads="1"/>
          </p:cNvPicPr>
          <p:nvPr/>
        </p:nvPicPr>
        <p:blipFill>
          <a:blip r:embed="rId3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426780"/>
            <a:ext cx="3733800" cy="25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457200" y="5187695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Gastric Mucosa lining the stomach shedding off due to improper fixation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042B-7F07-4974-9848-2B322853F46B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5/09/2016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66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Delayed/Inadequate Fixation</a:t>
            </a:r>
            <a:endParaRPr lang="en-US" sz="3600" dirty="0"/>
          </a:p>
        </p:txBody>
      </p:sp>
      <p:pic>
        <p:nvPicPr>
          <p:cNvPr id="5" name="Content Placeholder 4" descr="Immuno 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9185" y="1681578"/>
            <a:ext cx="6525630" cy="3657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D7BB-EF27-4BBD-9132-D2A750CBD8E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5/09/2016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05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221" y="24521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Epic oneChart Electronic Ordering and PPID for Anatomic Pathology Specimens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Cytology </a:t>
            </a:r>
            <a:r>
              <a:rPr lang="en-US" sz="2800" dirty="0"/>
              <a:t>and Surgical Pathology Order Entry Tip sheet attached.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5/09/2016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29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Epic oneChart Electronic Ordering and PPID for Anatomic Pathology Specimens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EPIC Order</a:t>
            </a:r>
          </a:p>
          <a:p>
            <a:pPr lvl="1"/>
            <a:r>
              <a:rPr lang="en-US" dirty="0" smtClean="0"/>
              <a:t>SoftID PPID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Cancel Order</a:t>
            </a:r>
          </a:p>
          <a:p>
            <a:pPr lvl="1"/>
            <a:r>
              <a:rPr lang="en-US" dirty="0" smtClean="0"/>
              <a:t>EPIC Order only </a:t>
            </a:r>
          </a:p>
          <a:p>
            <a:pPr lvl="2"/>
            <a:r>
              <a:rPr lang="en-US" dirty="0" smtClean="0"/>
              <a:t>Cancel in EPIC</a:t>
            </a:r>
          </a:p>
          <a:p>
            <a:pPr lvl="1"/>
            <a:r>
              <a:rPr lang="en-US" dirty="0" smtClean="0"/>
              <a:t>Order Collected with SoftID PPID </a:t>
            </a:r>
          </a:p>
          <a:p>
            <a:pPr lvl="2"/>
            <a:r>
              <a:rPr lang="en-US" dirty="0" smtClean="0"/>
              <a:t>call pathology to cancel order at 8-9042 option #2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D7BB-EF27-4BBD-9132-D2A750CBD8ED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5/09/2016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44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dirty="0" smtClean="0"/>
              <a:t>Epic oneChart Electronic Ordering and PPID for Anatomic Pathology Specimens -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2800" dirty="0"/>
              <a:t>Factors that </a:t>
            </a:r>
            <a:r>
              <a:rPr lang="en-US" altLang="en-US" sz="2800" dirty="0" smtClean="0"/>
              <a:t>prevent a successful </a:t>
            </a:r>
            <a:r>
              <a:rPr lang="en-US" altLang="en-US" sz="2800" dirty="0" smtClean="0"/>
              <a:t>process </a:t>
            </a:r>
            <a:r>
              <a:rPr lang="en-US" altLang="en-US" sz="2800" dirty="0" smtClean="0"/>
              <a:t>include but are </a:t>
            </a:r>
            <a:r>
              <a:rPr lang="en-US" altLang="en-US" sz="2800" dirty="0" smtClean="0"/>
              <a:t>but limited to:</a:t>
            </a:r>
            <a:endParaRPr lang="en-US" altLang="en-US" sz="2800" dirty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800" dirty="0"/>
              <a:t>Nursing turnover/training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800" dirty="0"/>
              <a:t>Incomplete nursing LIS security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800" dirty="0"/>
              <a:t>Nursing communication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800" dirty="0"/>
              <a:t>Nature of Surgical Procedures (time allowances)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800" dirty="0"/>
              <a:t>Pre-Ordering/Improperly ordering of AP Test(s)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800" dirty="0"/>
              <a:t>Hardware Issues (i.e. label printer)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800" dirty="0"/>
              <a:t>Network/Interface </a:t>
            </a:r>
            <a:r>
              <a:rPr lang="en-US" altLang="en-US" sz="2800" dirty="0" smtClean="0"/>
              <a:t>delays/issues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en-US" sz="2000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2000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20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D441B-840E-4133-81E7-873D41404E24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5/09/2016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12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Conclusion</a:t>
            </a:r>
            <a:r>
              <a:rPr lang="en-US" altLang="en-US" dirty="0" smtClean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Use 20:1 Formalin to Tissue ratio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Use appropriate size specimen container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en-US" dirty="0" smtClean="0"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Use SOFTID PPID for all AP collected specimens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altLang="en-US" dirty="0" smtClean="0"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Communicate with Surgical Pathology/Cytology 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F0808-23DC-4AB5-92EB-467AF046E188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5/09/2016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4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/>
              <a:t>CONTACT INFORMATION	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Surgical Pathology</a:t>
            </a:r>
          </a:p>
          <a:p>
            <a:pPr lvl="1" eaLnBrk="1" hangingPunct="1"/>
            <a:r>
              <a:rPr lang="en-US" altLang="en-US" dirty="0" smtClean="0"/>
              <a:t>Jennifer Lehmann – 248-898-5981</a:t>
            </a:r>
          </a:p>
          <a:p>
            <a:pPr lvl="1" eaLnBrk="1" hangingPunct="1"/>
            <a:r>
              <a:rPr lang="en-US" altLang="en-US" dirty="0" smtClean="0"/>
              <a:t>Sharon Scalise – 248-898-5981</a:t>
            </a:r>
          </a:p>
          <a:p>
            <a:pPr lvl="1" eaLnBrk="1" hangingPunct="1"/>
            <a:r>
              <a:rPr lang="en-US" altLang="en-US" dirty="0" smtClean="0"/>
              <a:t>Ermal Guzi – 248-898-8266</a:t>
            </a:r>
          </a:p>
          <a:p>
            <a:pPr eaLnBrk="1" hangingPunct="1"/>
            <a:r>
              <a:rPr lang="en-US" altLang="en-US" dirty="0" smtClean="0"/>
              <a:t>Cytology</a:t>
            </a:r>
          </a:p>
          <a:p>
            <a:pPr lvl="1" eaLnBrk="1" hangingPunct="1"/>
            <a:r>
              <a:rPr lang="en-US" altLang="en-US" dirty="0" smtClean="0"/>
              <a:t>Donna Cary – 248-898-2021</a:t>
            </a:r>
          </a:p>
          <a:p>
            <a:pPr lvl="1" eaLnBrk="1" hangingPunct="1"/>
            <a:r>
              <a:rPr lang="en-US" altLang="en-US" dirty="0" smtClean="0"/>
              <a:t>Christopher Dalton – 248-898-9032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FEC82-45A4-4387-A18D-28CFF81F0D3E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5/09/2016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18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THANK YOU </a:t>
            </a:r>
            <a:r>
              <a:rPr lang="en-US" altLang="en-US" dirty="0" smtClean="0"/>
              <a:t>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Christopher Dalton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Sharon Scalise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1C125-7466-4DC8-B98A-260486DACB22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5/09/2016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8235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60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Proper Surgical Pathology Specimen Collection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Improper collection/fixation effects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Improve the success of Electronically placed AP orders with SoftID PPID collection process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Purpose of using SoftID PPID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B200D-F52B-41E3-ABBC-A2E09CD0F20B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5/09/2016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93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FORMALIN</a:t>
            </a:r>
            <a:r>
              <a:rPr lang="en-US" altLang="en-US" dirty="0" smtClean="0"/>
              <a:t>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10 % Neutral Buffered Formalin (NBF)</a:t>
            </a:r>
          </a:p>
          <a:p>
            <a:pPr lvl="1" eaLnBrk="1" hangingPunct="1"/>
            <a:r>
              <a:rPr lang="en-US" altLang="en-US" dirty="0" smtClean="0"/>
              <a:t>Clear solution of formaldehyde in water mixed with buffered salts </a:t>
            </a:r>
          </a:p>
          <a:p>
            <a:pPr lvl="1" eaLnBrk="1" hangingPunct="1">
              <a:buNone/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DE69C-C00B-476B-89A3-B2300D9BBE4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5/09/2016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93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FORMALIN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b="1" dirty="0" smtClean="0"/>
              <a:t>Fixation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3600" b="1" dirty="0" smtClean="0"/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Critical step in the preparation of tissue specimen.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Preservation of cells and tissue components in a “life-like state” (nearly the same relationship they had in the living body)</a:t>
            </a:r>
          </a:p>
          <a:p>
            <a:pPr marL="393192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D0137-92E9-45F8-8CFD-8B61F0994023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5/09/2016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8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ADEQUATE FORMALIN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896"/>
            <a:ext cx="8229600" cy="4812268"/>
          </a:xfrm>
        </p:spPr>
        <p:txBody>
          <a:bodyPr>
            <a:normAutofit lnSpcReduction="10000"/>
          </a:bodyPr>
          <a:lstStyle/>
          <a:p>
            <a:pPr marL="5715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400" b="1" dirty="0" smtClean="0">
              <a:latin typeface="+mj-lt"/>
            </a:endParaRPr>
          </a:p>
          <a:p>
            <a:pPr marL="51435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latin typeface="+mj-lt"/>
              </a:rPr>
              <a:t>Formalin ratio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The fixative volume should be 20 times greater than the tissue volume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+mj-lt"/>
            </a:endParaRPr>
          </a:p>
          <a:p>
            <a:pPr marL="54864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latin typeface="+mj-lt"/>
              </a:rPr>
              <a:t>Specimen container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Use an appropriate sized specimen container when submitting specimens to pathology</a:t>
            </a:r>
            <a:endParaRPr lang="en-US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Secure lid on container to avoid formalin leakage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Do not use specimen bags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74C77-B4A8-45CC-9EBC-9F005C982759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5/09/2016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04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ADEQUATE FORMALIN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dirty="0" smtClean="0"/>
          </a:p>
          <a:p>
            <a:pPr marL="342900" lvl="1" indent="-342900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sz="3200" dirty="0"/>
          </a:p>
          <a:p>
            <a:pPr marL="342900" lvl="1" indent="-34290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800" dirty="0" smtClean="0"/>
              <a:t>The most common error is insufficient ratio of fixative volume to tissue volume</a:t>
            </a:r>
            <a:r>
              <a:rPr lang="en-US" sz="2800" b="1" dirty="0" smtClean="0"/>
              <a:t>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 smtClean="0"/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/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 smtClean="0"/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/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 smtClean="0"/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F41BD-5857-4364-BCFF-0635050521E1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5/09/2016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46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ADEQUATE FORMALIN </a:t>
            </a:r>
          </a:p>
        </p:txBody>
      </p:sp>
      <p:pic>
        <p:nvPicPr>
          <p:cNvPr id="11267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599" y="1624615"/>
            <a:ext cx="2767013" cy="2078038"/>
          </a:xfrm>
        </p:spPr>
      </p:pic>
      <p:pic>
        <p:nvPicPr>
          <p:cNvPr id="11268" name="Picture 3" descr="C:\Documents and Settings\JLehmann\My Documents\My Pictures\SPECIMEN CONTAINER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624615"/>
            <a:ext cx="2767013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C:\Documents and Settings\JLehmann\My Documents\My Pictures\SPECIMEN CONTAINER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73362"/>
            <a:ext cx="276701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C:\Documents and Settings\JLehmann\My Documents\My Pictures\SPECIMEN IN B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8" y="3911570"/>
            <a:ext cx="276701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C186B-9146-427E-854D-6EE11370BFE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5/09/2016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12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 Formalin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726"/>
            <a:ext cx="8229600" cy="4525963"/>
          </a:xfrm>
        </p:spPr>
        <p:txBody>
          <a:bodyPr/>
          <a:lstStyle/>
          <a:p>
            <a:r>
              <a:rPr lang="en-US" b="1" dirty="0" smtClean="0"/>
              <a:t>Fresh Tissue</a:t>
            </a:r>
            <a:endParaRPr lang="en-US" dirty="0" smtClean="0"/>
          </a:p>
          <a:p>
            <a:pPr lvl="1"/>
            <a:r>
              <a:rPr lang="en-US" dirty="0" smtClean="0"/>
              <a:t>Special studies required</a:t>
            </a:r>
          </a:p>
          <a:p>
            <a:pPr lvl="2"/>
            <a:r>
              <a:rPr lang="en-US" dirty="0" smtClean="0"/>
              <a:t>Few examples</a:t>
            </a:r>
          </a:p>
          <a:p>
            <a:pPr lvl="3"/>
            <a:r>
              <a:rPr lang="en-US" dirty="0" smtClean="0"/>
              <a:t>Lymphoma studies</a:t>
            </a:r>
          </a:p>
          <a:p>
            <a:pPr lvl="3"/>
            <a:r>
              <a:rPr lang="en-US" dirty="0" smtClean="0"/>
              <a:t>Cytogenetic studies</a:t>
            </a:r>
          </a:p>
          <a:p>
            <a:pPr lvl="3">
              <a:buNone/>
            </a:pPr>
            <a:endParaRPr lang="en-US" dirty="0" smtClean="0"/>
          </a:p>
          <a:p>
            <a:pPr lvl="1"/>
            <a:r>
              <a:rPr lang="en-US" dirty="0" smtClean="0"/>
              <a:t>Specimen too large for container/formalin</a:t>
            </a:r>
          </a:p>
          <a:p>
            <a:pPr lvl="2"/>
            <a:r>
              <a:rPr lang="en-US" dirty="0" smtClean="0"/>
              <a:t>Not safe for transportation</a:t>
            </a:r>
          </a:p>
          <a:p>
            <a:pPr lvl="2"/>
            <a:r>
              <a:rPr lang="en-US" dirty="0" smtClean="0"/>
              <a:t>Proper container size not available</a:t>
            </a:r>
          </a:p>
          <a:p>
            <a:pPr lvl="2"/>
            <a:r>
              <a:rPr lang="en-US" dirty="0" smtClean="0"/>
              <a:t>Document if Formalin can be added to avoid delay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D7BB-EF27-4BBD-9132-D2A750CBD8ED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5/09/2016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42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NO FORMALIN</a:t>
            </a:r>
            <a:r>
              <a:rPr lang="en-US" altLang="en-US" dirty="0" smtClean="0"/>
              <a:t>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/>
              <a:t>Fresh Tissue </a:t>
            </a:r>
          </a:p>
          <a:p>
            <a:pPr marL="6858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dirty="0" smtClean="0"/>
          </a:p>
          <a:p>
            <a:pPr marL="6858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400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Deliver to surgical pathology immediately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Keep in refrigerator for next schedule pathology specimen pick up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4D679-D55E-4BCC-B202-823926F8F6B5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5/09/2016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30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464</Words>
  <Application>Microsoft Office PowerPoint</Application>
  <PresentationFormat>On-screen Show (4:3)</PresentationFormat>
  <Paragraphs>154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ANATOMIC PATHOLOGY SURGICAL PATHOLOGY</vt:lpstr>
      <vt:lpstr>OBJECTIVES</vt:lpstr>
      <vt:lpstr>FORMALIN </vt:lpstr>
      <vt:lpstr>FORMALIN FUNCTION</vt:lpstr>
      <vt:lpstr>ADEQUATE FORMALIN</vt:lpstr>
      <vt:lpstr>ADEQUATE FORMALIN</vt:lpstr>
      <vt:lpstr>ADEQUATE FORMALIN </vt:lpstr>
      <vt:lpstr>No Formalin </vt:lpstr>
      <vt:lpstr>NO FORMALIN  </vt:lpstr>
      <vt:lpstr>Delayed/Inadequate Fixation</vt:lpstr>
      <vt:lpstr>Delayed/Inadequate Fixation </vt:lpstr>
      <vt:lpstr>Delayed/Inadequate Fixation</vt:lpstr>
      <vt:lpstr>Epic oneChart Electronic Ordering and PPID for Anatomic Pathology Specimens</vt:lpstr>
      <vt:lpstr>Epic oneChart Electronic Ordering and PPID for Anatomic Pathology Specimens</vt:lpstr>
      <vt:lpstr>Epic oneChart Electronic Ordering and PPID for Anatomic Pathology Specimens - Issues</vt:lpstr>
      <vt:lpstr>Conclusion </vt:lpstr>
      <vt:lpstr>CONTACT INFORMATION </vt:lpstr>
      <vt:lpstr>THANK YOU   </vt:lpstr>
    </vt:vector>
  </TitlesOfParts>
  <Company>SPM Marketing &amp;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Maslouski</dc:creator>
  <cp:lastModifiedBy>Jennifer Lehmann</cp:lastModifiedBy>
  <cp:revision>22</cp:revision>
  <dcterms:created xsi:type="dcterms:W3CDTF">2015-07-15T15:24:45Z</dcterms:created>
  <dcterms:modified xsi:type="dcterms:W3CDTF">2016-04-27T13:43:44Z</dcterms:modified>
</cp:coreProperties>
</file>