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1" r:id="rId2"/>
    <p:sldId id="278" r:id="rId3"/>
    <p:sldId id="272" r:id="rId4"/>
    <p:sldId id="356" r:id="rId5"/>
    <p:sldId id="354" r:id="rId6"/>
    <p:sldId id="345" r:id="rId7"/>
    <p:sldId id="295" r:id="rId8"/>
    <p:sldId id="352" r:id="rId9"/>
    <p:sldId id="288" r:id="rId10"/>
    <p:sldId id="353" r:id="rId11"/>
    <p:sldId id="280" r:id="rId12"/>
    <p:sldId id="346" r:id="rId13"/>
    <p:sldId id="282" r:id="rId14"/>
    <p:sldId id="359" r:id="rId15"/>
    <p:sldId id="348" r:id="rId16"/>
    <p:sldId id="334" r:id="rId17"/>
    <p:sldId id="337" r:id="rId18"/>
    <p:sldId id="338" r:id="rId19"/>
    <p:sldId id="339" r:id="rId20"/>
    <p:sldId id="340" r:id="rId21"/>
    <p:sldId id="347" r:id="rId22"/>
    <p:sldId id="310" r:id="rId23"/>
    <p:sldId id="358" r:id="rId24"/>
    <p:sldId id="357" r:id="rId25"/>
    <p:sldId id="34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281"/>
    <a:srgbClr val="003594"/>
    <a:srgbClr val="87189D"/>
    <a:srgbClr val="509E2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74888" autoAdjust="0"/>
  </p:normalViewPr>
  <p:slideViewPr>
    <p:cSldViewPr snapToGrid="0">
      <p:cViewPr varScale="1">
        <p:scale>
          <a:sx n="93" d="100"/>
          <a:sy n="93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5862"/>
    </p:cViewPr>
  </p:sorterViewPr>
  <p:notesViewPr>
    <p:cSldViewPr snapToGrid="0">
      <p:cViewPr varScale="1">
        <p:scale>
          <a:sx n="50" d="100"/>
          <a:sy n="50" d="100"/>
        </p:scale>
        <p:origin x="286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1C51BB7-B09A-4E5D-B0B7-FBC1A6FB0C12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24838DD-EF10-4087-AC5B-80EED0200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7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70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We are all Caregivers,</a:t>
            </a:r>
            <a:r>
              <a:rPr lang="en-US" sz="1400" b="1" baseline="0" dirty="0" smtClean="0"/>
              <a:t> providing care and service to our patients, directly in the field or indirectly in the office.</a:t>
            </a:r>
            <a:endParaRPr lang="en-US" b="1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The</a:t>
            </a:r>
            <a:r>
              <a:rPr lang="en-US" sz="1200" b="1" baseline="0" dirty="0" smtClean="0"/>
              <a:t> Take Away is</a:t>
            </a:r>
            <a:r>
              <a:rPr lang="en-US" sz="1200" b="1" dirty="0" smtClean="0"/>
              <a:t> to create consistency based on </a:t>
            </a:r>
            <a:r>
              <a:rPr lang="en-US" sz="1200" b="1" baseline="0" dirty="0" smtClean="0"/>
              <a:t>our teamwork, for every patient, every time no matter what!!! </a:t>
            </a:r>
            <a:r>
              <a:rPr lang="en-US" sz="1200" b="1" dirty="0" smtClean="0"/>
              <a:t> </a:t>
            </a:r>
          </a:p>
          <a:p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This is our opportunity to make a stronger connection with our Patients and Families to improve the “Patient Experience” at Beaumont Health!</a:t>
            </a: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1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In health care, we know that Patients and Families are at the heart of what we do.</a:t>
            </a:r>
          </a:p>
          <a:p>
            <a:r>
              <a:rPr lang="en-US" sz="1100" b="1" dirty="0" smtClean="0"/>
              <a:t> 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Patient</a:t>
            </a:r>
            <a:r>
              <a:rPr lang="en-US" sz="1200" b="1" baseline="0" dirty="0" smtClean="0"/>
              <a:t> and Family Centered Care is….</a:t>
            </a:r>
            <a:endParaRPr lang="en-US" sz="1200" b="1" dirty="0" smtClean="0"/>
          </a:p>
          <a:p>
            <a:pPr marL="171176" indent="-17117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03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02" indent="-170902" defTabSz="911476"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What comes to mind when you hear the word “Family” </a:t>
            </a:r>
            <a:r>
              <a:rPr lang="en-US" sz="1400" b="1" dirty="0" smtClean="0"/>
              <a:t>?</a:t>
            </a:r>
            <a:endParaRPr lang="en-US" sz="1400" b="1" dirty="0" smtClean="0"/>
          </a:p>
          <a:p>
            <a:pPr marL="170902" indent="-170902" defTabSz="911476">
              <a:buFont typeface="Arial" panose="020B0604020202020204" pitchFamily="34" charset="0"/>
              <a:buChar char="•"/>
              <a:defRPr/>
            </a:pPr>
            <a:endParaRPr lang="en-US" sz="1200" b="1" dirty="0" smtClean="0"/>
          </a:p>
          <a:p>
            <a:pPr marL="170902" indent="-170902" defTabSz="911476">
              <a:buFont typeface="Arial" panose="020B0604020202020204" pitchFamily="34" charset="0"/>
              <a:buChar char="•"/>
              <a:defRPr/>
            </a:pPr>
            <a:r>
              <a:rPr lang="en-US" sz="1200" b="1" dirty="0" smtClean="0"/>
              <a:t>Probably your own Family….. </a:t>
            </a:r>
          </a:p>
          <a:p>
            <a:pPr marL="170902" indent="-170902" defTabSz="911476">
              <a:buFont typeface="Arial" panose="020B0604020202020204" pitchFamily="34" charset="0"/>
              <a:buChar char="•"/>
              <a:defRPr/>
            </a:pPr>
            <a:endParaRPr lang="en-US" sz="1200" b="1" dirty="0" smtClean="0"/>
          </a:p>
          <a:p>
            <a:pPr marL="170902" indent="-170902" defTabSz="911476">
              <a:buFont typeface="Arial" panose="020B0604020202020204" pitchFamily="34" charset="0"/>
              <a:buChar char="•"/>
              <a:defRPr/>
            </a:pPr>
            <a:r>
              <a:rPr lang="en-US" sz="1200" b="1" dirty="0" smtClean="0"/>
              <a:t>We want to be mindful of</a:t>
            </a:r>
            <a:r>
              <a:rPr lang="en-US" sz="1200" b="1" baseline="0" dirty="0" smtClean="0"/>
              <a:t> our </a:t>
            </a:r>
            <a:r>
              <a:rPr lang="en-US" sz="1200" b="1" dirty="0" smtClean="0"/>
              <a:t>“Patients and Families” and think about non-traditional family</a:t>
            </a:r>
            <a:r>
              <a:rPr lang="en-US" sz="1200" b="1" baseline="0" dirty="0" smtClean="0"/>
              <a:t> </a:t>
            </a:r>
            <a:r>
              <a:rPr lang="en-US" sz="1200" b="1" baseline="0" dirty="0" smtClean="0"/>
              <a:t>structures.</a:t>
            </a:r>
            <a:endParaRPr lang="en-US" sz="1200" b="1" dirty="0" smtClean="0"/>
          </a:p>
          <a:p>
            <a:pPr marL="0" indent="0" defTabSz="911476">
              <a:buFont typeface="Arial" panose="020B0604020202020204" pitchFamily="34" charset="0"/>
              <a:buNone/>
              <a:defRPr/>
            </a:pPr>
            <a:endParaRPr lang="en-US" sz="1200" b="1" dirty="0" smtClean="0"/>
          </a:p>
          <a:p>
            <a:pPr marL="170902" indent="-170902" defTabSz="911476">
              <a:buFont typeface="Arial" panose="020B0604020202020204" pitchFamily="34" charset="0"/>
              <a:buChar char="•"/>
              <a:defRPr/>
            </a:pPr>
            <a:endParaRPr lang="en-US" b="1" dirty="0" smtClean="0"/>
          </a:p>
          <a:p>
            <a:pPr defTabSz="91293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Remember,</a:t>
            </a:r>
            <a:r>
              <a:rPr lang="en-US" sz="1400" b="1" baseline="0" dirty="0" smtClean="0"/>
              <a:t> we are guests in their home</a:t>
            </a:r>
            <a:r>
              <a:rPr lang="en-US" sz="1400" b="1" baseline="0" dirty="0" smtClean="0"/>
              <a:t>!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0956-332D-5B40-8636-8D651D93AA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9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Our </a:t>
            </a:r>
            <a:r>
              <a:rPr lang="en-US" sz="1200" b="1" dirty="0" smtClean="0">
                <a:solidFill>
                  <a:srgbClr val="012281"/>
                </a:solidFill>
              </a:rPr>
              <a:t>Service Model </a:t>
            </a:r>
            <a:r>
              <a:rPr lang="en-US" sz="1200" b="1" dirty="0" smtClean="0"/>
              <a:t>encompasses both our……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94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5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0956-332D-5B40-8636-8D651D93AA1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92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0956-332D-5B40-8636-8D651D93AA1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73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0956-332D-5B40-8636-8D651D93AA1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3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902" indent="-170902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/>
              <a:t>Welcome and thank you for coming today to learn more about our culture at Beaumont Health!</a:t>
            </a:r>
          </a:p>
          <a:p>
            <a:pPr marL="0" indent="0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None/>
            </a:pPr>
            <a:endParaRPr lang="en-US" sz="1200" b="1" dirty="0" smtClean="0"/>
          </a:p>
          <a:p>
            <a:pPr marL="170902" indent="-170902" defTabSz="911476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smtClean="0"/>
              <a:t>During the past 2 years, with our consolidation of Beaumont Health, much work has been done to create a unified experience for our patients and families across the health system. </a:t>
            </a:r>
          </a:p>
          <a:p>
            <a:pPr marL="0" indent="0" defTabSz="911476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None/>
              <a:defRPr/>
            </a:pPr>
            <a:endParaRPr lang="en-US" sz="1200" b="1" dirty="0" smtClean="0"/>
          </a:p>
          <a:p>
            <a:pPr marL="170902" indent="-170902" defTabSz="911476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smtClean="0"/>
              <a:t>Today we are going to discuss what this means and how it effects all of us during our work day.</a:t>
            </a:r>
          </a:p>
          <a:p>
            <a:pPr marL="170902" indent="-170902" defTabSz="911476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 smtClean="0"/>
          </a:p>
          <a:p>
            <a:pPr marL="170902" indent="-170902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/>
              <a:t>We will be learning about Patient and Family-Centered Care, our Mission, Vision and Values, and a new Service Model with a focus on Standard Behaviors.</a:t>
            </a:r>
          </a:p>
          <a:p>
            <a:pPr marL="170902" indent="-170902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0902" indent="-170902" defTabSz="911476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smtClean="0"/>
              <a:t>Our goal to bring Beaumont Health together as we strive to provide care and service as one health system through our  Mission,  Vision,</a:t>
            </a:r>
            <a:r>
              <a:rPr lang="en-US" sz="1200" b="1" baseline="0" dirty="0" smtClean="0"/>
              <a:t>   </a:t>
            </a:r>
            <a:r>
              <a:rPr lang="en-US" sz="1200" b="1" dirty="0" smtClean="0"/>
              <a:t>Values.</a:t>
            </a:r>
          </a:p>
          <a:p>
            <a:pPr marL="170902" indent="-170902" defTabSz="911476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 smtClean="0"/>
          </a:p>
          <a:p>
            <a:pPr marL="0" indent="0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None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38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0956-332D-5B40-8636-8D651D93AA1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 smtClean="0"/>
          </a:p>
          <a:p>
            <a:r>
              <a:rPr lang="en-US" sz="1100" b="1" dirty="0" smtClean="0"/>
              <a:t>Our Service Model Tactics are</a:t>
            </a:r>
            <a:r>
              <a:rPr lang="en-US" sz="1100" b="1" baseline="0" dirty="0" smtClean="0"/>
              <a:t> our actions or methods that are planned and used to achieve our goals.</a:t>
            </a:r>
            <a:endParaRPr lang="en-US" sz="1100" b="1" dirty="0" smtClean="0"/>
          </a:p>
          <a:p>
            <a:endParaRPr lang="en-US" baseline="0" dirty="0" smtClean="0"/>
          </a:p>
          <a:p>
            <a:endParaRPr lang="en-US" sz="1200" b="1" baseline="0" dirty="0" smtClean="0"/>
          </a:p>
          <a:p>
            <a:r>
              <a:rPr lang="en-US" sz="1200" b="1" baseline="0" dirty="0" smtClean="0"/>
              <a:t>More information about our Service Tactics will be shared in the coming months.</a:t>
            </a:r>
          </a:p>
          <a:p>
            <a:endParaRPr lang="en-US" sz="1200" b="1" baseline="0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There will be ongoing dialogue</a:t>
            </a:r>
            <a:r>
              <a:rPr lang="en-US" sz="1200" b="1" baseline="0" dirty="0" smtClean="0"/>
              <a:t> and education to identify and implement “Service Tactics” in a Home Based Setting.</a:t>
            </a:r>
          </a:p>
          <a:p>
            <a:endParaRPr lang="en-US" sz="12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26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1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 smtClean="0"/>
              <a:t>This video shows how Beaumont Health employees are living our “Culture of Caring Partnerships” through our Values and Behaviors.</a:t>
            </a:r>
            <a:endParaRPr lang="en-US" b="1" dirty="0" smtClean="0"/>
          </a:p>
          <a:p>
            <a:pPr marL="0" indent="0" defTabSz="911476">
              <a:buFont typeface="Arial" panose="020B0604020202020204" pitchFamily="34" charset="0"/>
              <a:buNone/>
              <a:defRPr/>
            </a:pPr>
            <a:endParaRPr lang="en-US" sz="1200" b="1" dirty="0" smtClean="0"/>
          </a:p>
          <a:p>
            <a:pPr marL="0" indent="0" defTabSz="911476">
              <a:buFont typeface="Arial" panose="020B0604020202020204" pitchFamily="34" charset="0"/>
              <a:buNone/>
              <a:defRPr/>
            </a:pPr>
            <a:endParaRPr lang="en-US" sz="1200" b="1" dirty="0" smtClean="0"/>
          </a:p>
          <a:p>
            <a:pPr marL="0" indent="0" defTabSz="911476">
              <a:buFont typeface="Arial" panose="020B0604020202020204" pitchFamily="34" charset="0"/>
              <a:buNone/>
              <a:defRPr/>
            </a:pPr>
            <a:r>
              <a:rPr lang="en-US" sz="1200" b="1" dirty="0" smtClean="0"/>
              <a:t>Post </a:t>
            </a:r>
            <a:r>
              <a:rPr lang="en-US" sz="1200" b="1" dirty="0" smtClean="0"/>
              <a:t>video…..</a:t>
            </a:r>
          </a:p>
          <a:p>
            <a:pPr marL="0" indent="0" defTabSz="911476">
              <a:buFont typeface="Arial" panose="020B0604020202020204" pitchFamily="34" charset="0"/>
              <a:buNone/>
              <a:defRPr/>
            </a:pPr>
            <a:r>
              <a:rPr lang="en-US" sz="1200" b="1" dirty="0" smtClean="0"/>
              <a:t>So when our </a:t>
            </a:r>
            <a:r>
              <a:rPr lang="en-US" sz="1200" b="1" dirty="0" smtClean="0">
                <a:solidFill>
                  <a:srgbClr val="003594"/>
                </a:solidFill>
              </a:rPr>
              <a:t>Service Model </a:t>
            </a:r>
            <a:r>
              <a:rPr lang="en-US" sz="1200" b="1" dirty="0" smtClean="0"/>
              <a:t>comes together, everyone wins! …. Our patients, families and all</a:t>
            </a:r>
            <a:r>
              <a:rPr lang="en-US" sz="1200" b="1" baseline="0" dirty="0" smtClean="0"/>
              <a:t> of you.</a:t>
            </a:r>
          </a:p>
          <a:p>
            <a:pPr marL="170902" indent="-170902" defTabSz="911476">
              <a:buFont typeface="Arial" panose="020B0604020202020204" pitchFamily="34" charset="0"/>
              <a:buChar char="•"/>
              <a:defRPr/>
            </a:pPr>
            <a:endParaRPr lang="en-US" sz="1100" b="1" dirty="0" smtClean="0"/>
          </a:p>
          <a:p>
            <a:pPr marL="0" indent="0" defTabSz="911476">
              <a:buFont typeface="Arial" panose="020B0604020202020204" pitchFamily="34" charset="0"/>
              <a:buNone/>
              <a:defRPr/>
            </a:pPr>
            <a:r>
              <a:rPr lang="en-US" sz="1200" b="1" dirty="0" smtClean="0"/>
              <a:t>Patients </a:t>
            </a:r>
            <a:r>
              <a:rPr lang="en-US" sz="1200" b="1" dirty="0" smtClean="0"/>
              <a:t>and Families </a:t>
            </a:r>
            <a:r>
              <a:rPr lang="en-US" sz="1200" dirty="0" smtClean="0"/>
              <a:t>leave the healthcare setting feeling </a:t>
            </a:r>
            <a:r>
              <a:rPr lang="en-US" sz="1200" b="1" dirty="0" smtClean="0">
                <a:solidFill>
                  <a:srgbClr val="012281"/>
                </a:solidFill>
              </a:rPr>
              <a:t>empowered!!!</a:t>
            </a:r>
          </a:p>
          <a:p>
            <a:pPr defTabSz="912937">
              <a:defRPr/>
            </a:pPr>
            <a:endParaRPr lang="en-US" sz="1100" b="1" dirty="0" smtClean="0"/>
          </a:p>
          <a:p>
            <a:pPr defTabSz="9129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5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i="0" dirty="0" smtClean="0"/>
              <a:t>Slide…..</a:t>
            </a:r>
          </a:p>
          <a:p>
            <a:endParaRPr lang="en-US" sz="1200" b="1" i="0" dirty="0" smtClean="0"/>
          </a:p>
          <a:p>
            <a:r>
              <a:rPr lang="en-US" b="1" dirty="0" smtClean="0"/>
              <a:t>As a final reflection…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b="1" dirty="0" smtClean="0"/>
              <a:t>Please read the Standard Behaviors document, and make</a:t>
            </a:r>
            <a:r>
              <a:rPr lang="en-US" b="1" baseline="0" dirty="0" smtClean="0"/>
              <a:t> a commitment to consistently incorporate these behaviors into your day.</a:t>
            </a:r>
          </a:p>
          <a:p>
            <a:endParaRPr lang="en-US" dirty="0" smtClean="0"/>
          </a:p>
          <a:p>
            <a:r>
              <a:rPr lang="en-US" sz="1600" b="1" dirty="0" smtClean="0">
                <a:solidFill>
                  <a:srgbClr val="012281"/>
                </a:solidFill>
              </a:rPr>
              <a:t>Thank you for attending</a:t>
            </a:r>
            <a:r>
              <a:rPr lang="en-US" sz="1600" b="1" baseline="0" dirty="0" smtClean="0">
                <a:solidFill>
                  <a:srgbClr val="012281"/>
                </a:solidFill>
              </a:rPr>
              <a:t>, and in promoting a positive patient experience! </a:t>
            </a:r>
          </a:p>
          <a:p>
            <a:endParaRPr lang="en-US" sz="1600" b="1" baseline="0" dirty="0" smtClean="0">
              <a:solidFill>
                <a:srgbClr val="012281"/>
              </a:solidFill>
            </a:endParaRPr>
          </a:p>
          <a:p>
            <a:r>
              <a:rPr lang="en-US" sz="1600" b="1" baseline="0" dirty="0" smtClean="0">
                <a:solidFill>
                  <a:srgbClr val="012281"/>
                </a:solidFill>
              </a:rPr>
              <a:t>We invite you to be ambassadors for the new Beaumont Health Service Model through living our Mission of Providing Compassionate, Extraordinary Care Every Day.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59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19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1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8"/>
              </a:spcBef>
              <a:spcAft>
                <a:spcPts val="598"/>
              </a:spcAft>
              <a:defRPr/>
            </a:pPr>
            <a:r>
              <a:rPr lang="en-US" sz="1200" b="1" dirty="0" smtClean="0"/>
              <a:t>So let’s discuss our Mission, Vision and Values…</a:t>
            </a:r>
          </a:p>
          <a:p>
            <a:pPr>
              <a:spcBef>
                <a:spcPts val="598"/>
              </a:spcBef>
              <a:spcAft>
                <a:spcPts val="598"/>
              </a:spcAft>
              <a:defRPr/>
            </a:pPr>
            <a:endParaRPr lang="en-US" b="1" dirty="0" smtClean="0"/>
          </a:p>
          <a:p>
            <a:pPr>
              <a:spcBef>
                <a:spcPts val="598"/>
              </a:spcBef>
              <a:spcAft>
                <a:spcPts val="598"/>
              </a:spcAft>
            </a:pPr>
            <a:r>
              <a:rPr lang="en-US" b="1" i="1" dirty="0" smtClean="0"/>
              <a:t>Read slide now…</a:t>
            </a:r>
          </a:p>
          <a:p>
            <a:pPr>
              <a:spcBef>
                <a:spcPts val="598"/>
              </a:spcBef>
              <a:spcAft>
                <a:spcPts val="598"/>
              </a:spcAft>
            </a:pPr>
            <a:endParaRPr lang="en-US" b="0" i="0" dirty="0" smtClean="0"/>
          </a:p>
          <a:p>
            <a:pPr>
              <a:spcBef>
                <a:spcPts val="598"/>
              </a:spcBef>
              <a:spcAft>
                <a:spcPts val="598"/>
              </a:spcAft>
            </a:pPr>
            <a:r>
              <a:rPr lang="en-US" sz="1200" b="1" i="0" dirty="0" smtClean="0"/>
              <a:t>So living our Mission through our Values will intentionally create Beaumont Health’s Culture of Caring Partnerships, which supports the practice of Patient and Family-Centered Care.</a:t>
            </a:r>
          </a:p>
          <a:p>
            <a:pPr marL="0" indent="0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None/>
              <a:defRPr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5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Our</a:t>
            </a:r>
            <a:r>
              <a:rPr lang="en-US" baseline="0" dirty="0" smtClean="0"/>
              <a:t> </a:t>
            </a:r>
            <a:r>
              <a:rPr lang="en-US" sz="1200" b="1" baseline="0" dirty="0" smtClean="0">
                <a:solidFill>
                  <a:srgbClr val="003594"/>
                </a:solidFill>
              </a:rPr>
              <a:t>Values</a:t>
            </a:r>
            <a:r>
              <a:rPr lang="en-US" baseline="0" dirty="0" smtClean="0"/>
              <a:t> </a:t>
            </a:r>
            <a:r>
              <a:rPr lang="en-US" sz="1050" baseline="0" dirty="0" smtClean="0"/>
              <a:t>creates our </a:t>
            </a:r>
            <a:r>
              <a:rPr lang="en-US" sz="1100" b="1" baseline="0" dirty="0" smtClean="0"/>
              <a:t>Culture of Caring Partnerships </a:t>
            </a:r>
            <a:r>
              <a:rPr lang="en-US" sz="1050" baseline="0" dirty="0" smtClean="0"/>
              <a:t>and places </a:t>
            </a:r>
            <a:r>
              <a:rPr lang="en-US" sz="1100" b="1" baseline="0" dirty="0" smtClean="0"/>
              <a:t>Patients and Families </a:t>
            </a:r>
            <a:r>
              <a:rPr lang="en-US" sz="1050" baseline="0" dirty="0" smtClean="0"/>
              <a:t>at the center of all we do.</a:t>
            </a:r>
            <a:endParaRPr lang="en-US" sz="105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/>
              <a:t>Embracing our “</a:t>
            </a:r>
            <a:r>
              <a:rPr lang="en-US" sz="1200" b="1" i="1" dirty="0" smtClean="0"/>
              <a:t>Culture of Caring Partnerships” </a:t>
            </a:r>
            <a:r>
              <a:rPr lang="en-US" sz="1200" dirty="0" smtClean="0"/>
              <a:t>makes </a:t>
            </a:r>
            <a:r>
              <a:rPr lang="en-US" sz="1200" b="1" dirty="0" smtClean="0"/>
              <a:t>Beaumont Health </a:t>
            </a:r>
            <a:r>
              <a:rPr lang="en-US" sz="1200" dirty="0" smtClean="0"/>
              <a:t>a place where we are privileged to </a:t>
            </a:r>
            <a:r>
              <a:rPr lang="en-US" sz="1200" b="1" i="1" dirty="0" smtClean="0"/>
              <a:t>partner</a:t>
            </a:r>
            <a:r>
              <a:rPr lang="en-US" sz="1200" dirty="0" smtClean="0"/>
              <a:t> with our </a:t>
            </a:r>
            <a:r>
              <a:rPr lang="en-US" sz="1200" b="1" dirty="0" smtClean="0"/>
              <a:t>patients</a:t>
            </a:r>
            <a:r>
              <a:rPr lang="en-US" sz="1200" b="1" baseline="0" dirty="0" smtClean="0"/>
              <a:t> and</a:t>
            </a:r>
            <a:r>
              <a:rPr lang="en-US" sz="1200" b="1" dirty="0" smtClean="0"/>
              <a:t> families, colleagues</a:t>
            </a:r>
            <a:r>
              <a:rPr lang="en-US" sz="1200" dirty="0" smtClean="0"/>
              <a:t>, and the </a:t>
            </a:r>
            <a:r>
              <a:rPr lang="en-US" sz="1200" b="1" dirty="0" smtClean="0"/>
              <a:t>community.</a:t>
            </a:r>
          </a:p>
          <a:p>
            <a:pPr marL="170902" indent="-170902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5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8"/>
              </a:spcBef>
              <a:spcAft>
                <a:spcPts val="598"/>
              </a:spcAft>
            </a:pPr>
            <a:r>
              <a:rPr lang="en-US" sz="1200" b="1" dirty="0" smtClean="0"/>
              <a:t>Let’s connect the dots …</a:t>
            </a:r>
          </a:p>
          <a:p>
            <a:pPr>
              <a:spcBef>
                <a:spcPts val="598"/>
              </a:spcBef>
              <a:spcAft>
                <a:spcPts val="598"/>
              </a:spcAft>
            </a:pPr>
            <a:endParaRPr lang="en-US" sz="1200" b="1" dirty="0" smtClean="0"/>
          </a:p>
          <a:p>
            <a:pPr marL="170902" indent="-170902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Our Culture of Caring Partnerships</a:t>
            </a:r>
            <a:r>
              <a:rPr lang="en-US" sz="1400" b="1" baseline="0" dirty="0" smtClean="0"/>
              <a:t> </a:t>
            </a:r>
            <a:r>
              <a:rPr lang="en-US" sz="1200" baseline="0" dirty="0" smtClean="0"/>
              <a:t>rests on our </a:t>
            </a:r>
            <a:r>
              <a:rPr lang="en-US" sz="1400" b="1" baseline="0" dirty="0" smtClean="0"/>
              <a:t>Mission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and reflects</a:t>
            </a:r>
            <a:r>
              <a:rPr lang="en-US" sz="1200" dirty="0" smtClean="0"/>
              <a:t> our </a:t>
            </a:r>
            <a:r>
              <a:rPr lang="en-US" sz="1400" b="1" dirty="0" smtClean="0"/>
              <a:t>Values</a:t>
            </a:r>
            <a:r>
              <a:rPr lang="en-US" sz="1200" dirty="0" smtClean="0"/>
              <a:t>, with </a:t>
            </a:r>
            <a:r>
              <a:rPr lang="en-US" sz="1400" b="1" dirty="0" smtClean="0"/>
              <a:t>Patient and Family-Centered Care </a:t>
            </a:r>
            <a:r>
              <a:rPr lang="en-US" sz="1200" dirty="0" smtClean="0"/>
              <a:t>in the center.</a:t>
            </a:r>
          </a:p>
          <a:p>
            <a:pPr marL="0" indent="0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None/>
            </a:pPr>
            <a:endParaRPr lang="en-US" sz="1200" baseline="0" dirty="0" smtClean="0"/>
          </a:p>
          <a:p>
            <a:pPr marL="170902" indent="-170902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170902" indent="-170902">
              <a:spcBef>
                <a:spcPts val="598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You can see here many </a:t>
            </a:r>
            <a:r>
              <a:rPr lang="en-US" sz="1200" b="1" u="sng" baseline="0" dirty="0" smtClean="0"/>
              <a:t>examples</a:t>
            </a:r>
            <a:r>
              <a:rPr lang="en-US" sz="1200" baseline="0" dirty="0" smtClean="0"/>
              <a:t> of </a:t>
            </a:r>
            <a:r>
              <a:rPr lang="en-US" sz="1200" b="1" baseline="0" dirty="0" smtClean="0"/>
              <a:t>programs and initiatives </a:t>
            </a:r>
            <a:r>
              <a:rPr lang="en-US" sz="1200" baseline="0" dirty="0" smtClean="0"/>
              <a:t>that build our “</a:t>
            </a:r>
            <a:r>
              <a:rPr lang="en-US" sz="1400" b="1" baseline="0" dirty="0" smtClean="0"/>
              <a:t>Culture of Caring Partnerships” </a:t>
            </a:r>
            <a:r>
              <a:rPr lang="en-US" sz="1200" baseline="0" dirty="0" smtClean="0"/>
              <a:t>including our </a:t>
            </a:r>
            <a:r>
              <a:rPr lang="en-US" sz="1600" b="1" dirty="0" smtClean="0">
                <a:solidFill>
                  <a:srgbClr val="002060"/>
                </a:solidFill>
              </a:rPr>
              <a:t>Service Model.</a:t>
            </a:r>
          </a:p>
          <a:p>
            <a:pPr>
              <a:spcBef>
                <a:spcPts val="599"/>
              </a:spcBef>
              <a:spcAft>
                <a:spcPts val="599"/>
              </a:spcAft>
            </a:pPr>
            <a:endParaRPr lang="en-US" sz="1200" dirty="0" smtClean="0"/>
          </a:p>
          <a:p>
            <a:pPr marL="0" indent="0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0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Today, we will focus on the </a:t>
            </a:r>
            <a:r>
              <a:rPr lang="en-US" sz="1400" b="1" dirty="0" smtClean="0">
                <a:solidFill>
                  <a:srgbClr val="0070C0"/>
                </a:solidFill>
              </a:rPr>
              <a:t>Beaumont Health</a:t>
            </a:r>
            <a:r>
              <a:rPr lang="en-US" sz="1400" b="1" baseline="0" dirty="0" smtClean="0">
                <a:solidFill>
                  <a:srgbClr val="0070C0"/>
                </a:solidFill>
              </a:rPr>
              <a:t> Service Model. </a:t>
            </a:r>
          </a:p>
          <a:p>
            <a:endParaRPr lang="en-US" sz="1200" b="1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Through our </a:t>
            </a:r>
            <a:r>
              <a:rPr lang="en-US" sz="1400" b="1" baseline="0" dirty="0" smtClean="0">
                <a:solidFill>
                  <a:srgbClr val="003594"/>
                </a:solidFill>
              </a:rPr>
              <a:t>Service Model </a:t>
            </a:r>
            <a:r>
              <a:rPr lang="en-US" sz="1200" b="0" baseline="0" dirty="0" smtClean="0"/>
              <a:t>we will create an extraordinary</a:t>
            </a:r>
            <a:r>
              <a:rPr lang="en-US" sz="1200" baseline="0" dirty="0" smtClean="0"/>
              <a:t> “</a:t>
            </a:r>
            <a:r>
              <a:rPr lang="en-US" sz="1400" b="1" baseline="0" dirty="0" smtClean="0"/>
              <a:t>Patient and Family Experience”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 utilizing our</a:t>
            </a:r>
            <a:r>
              <a:rPr lang="en-US" sz="1200" baseline="0" dirty="0" smtClean="0"/>
              <a:t> </a:t>
            </a:r>
            <a:r>
              <a:rPr lang="en-US" sz="1400" b="1" baseline="0" dirty="0" smtClean="0">
                <a:solidFill>
                  <a:srgbClr val="012281"/>
                </a:solidFill>
              </a:rPr>
              <a:t>Standard Behaviors for </a:t>
            </a:r>
            <a:r>
              <a:rPr lang="en-US" sz="1400" b="1" u="sng" baseline="0" dirty="0" smtClean="0">
                <a:solidFill>
                  <a:srgbClr val="012281"/>
                </a:solidFill>
              </a:rPr>
              <a:t>Service </a:t>
            </a:r>
            <a:r>
              <a:rPr lang="en-US" sz="1400" b="1" baseline="0" dirty="0" smtClean="0">
                <a:solidFill>
                  <a:srgbClr val="012281"/>
                </a:solidFill>
              </a:rPr>
              <a:t>and our </a:t>
            </a:r>
            <a:r>
              <a:rPr lang="en-US" sz="1400" b="1" u="sng" baseline="0" dirty="0" smtClean="0">
                <a:solidFill>
                  <a:srgbClr val="012281"/>
                </a:solidFill>
              </a:rPr>
              <a:t>Tactics</a:t>
            </a:r>
            <a:r>
              <a:rPr lang="en-US" sz="1400" b="1" baseline="0" dirty="0" smtClean="0">
                <a:solidFill>
                  <a:srgbClr val="012281"/>
                </a:solidFill>
              </a:rPr>
              <a:t>.</a:t>
            </a:r>
          </a:p>
          <a:p>
            <a:endParaRPr lang="en-US" sz="1200" b="1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Our </a:t>
            </a:r>
            <a:r>
              <a:rPr lang="en-US" sz="1200" b="1" baseline="0" dirty="0" smtClean="0"/>
              <a:t>Tactics </a:t>
            </a:r>
            <a:r>
              <a:rPr lang="en-US" sz="1200" baseline="0" dirty="0" smtClean="0"/>
              <a:t>are “evidence based industry standards” and we anticipate adding </a:t>
            </a:r>
            <a:r>
              <a:rPr lang="en-US" sz="1200" b="1" baseline="0" dirty="0" smtClean="0"/>
              <a:t>Tactics</a:t>
            </a:r>
            <a:r>
              <a:rPr lang="en-US" sz="1200" baseline="0" dirty="0" smtClean="0"/>
              <a:t> once we master these.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How does </a:t>
            </a:r>
            <a:r>
              <a:rPr lang="en-US" sz="1200" b="1" baseline="0" dirty="0" smtClean="0">
                <a:solidFill>
                  <a:srgbClr val="003594"/>
                </a:solidFill>
              </a:rPr>
              <a:t>Service</a:t>
            </a:r>
            <a:r>
              <a:rPr lang="en-US" sz="1200" baseline="0" dirty="0" smtClean="0"/>
              <a:t> fit into “</a:t>
            </a:r>
            <a:r>
              <a:rPr lang="en-US" sz="1200" b="1" baseline="0" dirty="0" smtClean="0"/>
              <a:t>Patient and Family –Centered Care at Beaumont Health?”</a:t>
            </a:r>
          </a:p>
          <a:p>
            <a:endParaRPr lang="en-US" sz="1200" b="1" baseline="0" dirty="0" smtClean="0"/>
          </a:p>
          <a:p>
            <a:endParaRPr lang="en-US" sz="1100" b="1" dirty="0" smtClean="0"/>
          </a:p>
          <a:p>
            <a:r>
              <a:rPr lang="en-US" sz="1200" b="1" dirty="0" smtClean="0"/>
              <a:t>This is what our patients had to say…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8DD-EF10-4087-AC5B-80EED02004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5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5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2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35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3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44-3A9C-274F-B3A4-846A2D9B5BE1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BBBE-0BF2-2B46-9592-E622826481C4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275"/>
            <a:ext cx="8229600" cy="1143000"/>
          </a:xfrm>
        </p:spPr>
        <p:txBody>
          <a:bodyPr/>
          <a:lstStyle>
            <a:lvl1pPr algn="ctr">
              <a:defRPr>
                <a:solidFill>
                  <a:srgbClr val="0035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1473-99EF-4241-BEA7-9D874D28A4F4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8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BA7-CC67-2A47-810E-7B4F03ACE722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5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2F15-470F-E443-9426-6C93547A2FC5}" type="datetime1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3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C3B0595B-6218-1247-A97C-BF758BC40879}" type="datetime1">
              <a:rPr lang="en-US" smtClean="0"/>
              <a:pPr defTabSz="457200"/>
              <a:t>11/21/2016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9F3017DC-50D6-A146-A689-DB91605A2046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2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12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oZRWLaZI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YqUArB-Rk&amp;feature=youtu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L8EF3RMN0x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8620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</a:t>
            </a:r>
            <a:endParaRPr lang="en-US" sz="28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004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Beaumont Health’s </a:t>
            </a: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Model Training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150">
            <a:off x="1022866" y="2386204"/>
            <a:ext cx="1828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7" y="2996912"/>
            <a:ext cx="1828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531">
            <a:off x="6071810" y="2546162"/>
            <a:ext cx="1828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31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6928" y="0"/>
            <a:ext cx="8161697" cy="10474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122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Key Take Away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Regency\AppData\Local\Microsoft\Windows\INetCache\IE\3SMOK2QW\online-customers-share-informa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4199" b="7902"/>
          <a:stretch/>
        </p:blipFill>
        <p:spPr bwMode="auto">
          <a:xfrm>
            <a:off x="-1" y="742253"/>
            <a:ext cx="4405746" cy="52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7229" y="2576932"/>
            <a:ext cx="5336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Consistency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every patient, every time— </a:t>
            </a:r>
            <a:br>
              <a:rPr lang="en-US" sz="3200" b="1" dirty="0" smtClean="0"/>
            </a:br>
            <a:r>
              <a:rPr lang="en-US" sz="3200" b="1" dirty="0" smtClean="0"/>
              <a:t>no matter what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89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462" y="0"/>
            <a:ext cx="892853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 and Family-Centered Care 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7514" y="1313234"/>
            <a:ext cx="8666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an </a:t>
            </a:r>
            <a:r>
              <a:rPr lang="en-US" sz="2800" dirty="0"/>
              <a:t>approach to </a:t>
            </a:r>
            <a:r>
              <a:rPr lang="en-US" sz="2800" dirty="0" smtClean="0"/>
              <a:t>planning</a:t>
            </a:r>
            <a:r>
              <a:rPr lang="en-US" sz="2800" dirty="0"/>
              <a:t>, delivery, and evaluation of health care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built </a:t>
            </a:r>
            <a:r>
              <a:rPr lang="en-US" sz="2800" dirty="0"/>
              <a:t>on mutually beneficial </a:t>
            </a:r>
            <a:r>
              <a:rPr lang="en-US" sz="2800" b="1" dirty="0"/>
              <a:t>partnerships</a:t>
            </a:r>
            <a:r>
              <a:rPr lang="en-US" sz="2800" dirty="0"/>
              <a:t> among patients, families, and providers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shaped </a:t>
            </a:r>
            <a:r>
              <a:rPr lang="en-US" sz="2800" dirty="0"/>
              <a:t>by </a:t>
            </a:r>
            <a:r>
              <a:rPr lang="en-US" sz="2800" b="1" dirty="0"/>
              <a:t>patient </a:t>
            </a:r>
            <a:r>
              <a:rPr lang="en-US" sz="2800" b="1" dirty="0" smtClean="0"/>
              <a:t>preference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about </a:t>
            </a:r>
            <a:r>
              <a:rPr lang="en-US" sz="2800" dirty="0"/>
              <a:t>working </a:t>
            </a:r>
            <a:r>
              <a:rPr lang="en-US" sz="2800" b="1" i="1" dirty="0"/>
              <a:t>with</a:t>
            </a:r>
            <a:r>
              <a:rPr lang="en-US" sz="2800" dirty="0"/>
              <a:t> patients and families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as partners </a:t>
            </a:r>
            <a:r>
              <a:rPr lang="en-US" sz="2800" dirty="0"/>
              <a:t>in </a:t>
            </a:r>
            <a:r>
              <a:rPr lang="en-US" sz="2800" dirty="0" smtClean="0"/>
              <a:t>care rather </a:t>
            </a:r>
            <a:r>
              <a:rPr lang="en-US" sz="2800" dirty="0"/>
              <a:t>than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doing </a:t>
            </a:r>
            <a:r>
              <a:rPr lang="en-US" sz="2800" b="1" i="1" dirty="0"/>
              <a:t>to and for</a:t>
            </a:r>
            <a:r>
              <a:rPr lang="en-US" sz="2800" dirty="0"/>
              <a:t> </a:t>
            </a:r>
            <a:r>
              <a:rPr lang="en-US" sz="2800" dirty="0" smtClean="0"/>
              <a:t>them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3077" name="Picture 5" descr="Z:\20080714 12 Report to Co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61" y="4055873"/>
            <a:ext cx="2743201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6928" y="167776"/>
            <a:ext cx="8387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2281"/>
                </a:solidFill>
              </a:rPr>
              <a:t>Patient and Family-Centered </a:t>
            </a:r>
            <a:r>
              <a:rPr lang="en-US" sz="3600" b="1" dirty="0" smtClean="0">
                <a:solidFill>
                  <a:srgbClr val="012281"/>
                </a:solidFill>
              </a:rPr>
              <a:t>Care is based on four core concepts</a:t>
            </a:r>
            <a:endParaRPr lang="en-US" sz="3600" b="1" dirty="0">
              <a:solidFill>
                <a:srgbClr val="012281"/>
              </a:solidFill>
            </a:endParaRPr>
          </a:p>
        </p:txBody>
      </p:sp>
      <p:pic>
        <p:nvPicPr>
          <p:cNvPr id="6146" name="Picture 2" descr="Z:\troy_peds_unit-5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24" y="3972841"/>
            <a:ext cx="27432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929" y="1511071"/>
            <a:ext cx="8093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Respect and Dignity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Information Sharing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Participation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Collaboration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four core concepts </a:t>
            </a:r>
            <a:r>
              <a:rPr lang="en-US" sz="2800" dirty="0"/>
              <a:t>guide how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 </a:t>
            </a:r>
            <a:r>
              <a:rPr lang="en-US" sz="2800" dirty="0"/>
              <a:t>approach care delivery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every day.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25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meant by the word “Family”?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666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Patients </a:t>
            </a:r>
            <a:r>
              <a:rPr lang="en-US" sz="2800" dirty="0"/>
              <a:t>and families </a:t>
            </a:r>
            <a:r>
              <a:rPr lang="en-US" sz="2800" dirty="0" smtClean="0"/>
              <a:t>define and determine who their family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Families are recognized and welcomed as </a:t>
            </a:r>
            <a:br>
              <a:rPr lang="en-US" sz="2800" dirty="0" smtClean="0"/>
            </a:br>
            <a:r>
              <a:rPr lang="en-US" sz="2800" dirty="0" smtClean="0"/>
              <a:t>“partners in care.”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29" y="3082172"/>
            <a:ext cx="1826645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46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6" y="2493460"/>
            <a:ext cx="3955256" cy="3062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3512" y="1541083"/>
            <a:ext cx="3686475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This is Family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66" y="2537135"/>
            <a:ext cx="4198596" cy="2974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600875" y="1541083"/>
            <a:ext cx="392710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We are Visitors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37194" y="0"/>
            <a:ext cx="605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6198" y="731520"/>
            <a:ext cx="351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Always Remember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92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Beaumont Health’s Service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4" y="1132414"/>
            <a:ext cx="8229600" cy="3915226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Standard behaviors for service: </a:t>
            </a:r>
            <a:r>
              <a:rPr lang="en-US" dirty="0" smtClean="0"/>
              <a:t>based on the four core concepts of PFCC</a:t>
            </a:r>
          </a:p>
          <a:p>
            <a:r>
              <a:rPr lang="en-US" b="1" dirty="0" smtClean="0"/>
              <a:t>Tactics:  </a:t>
            </a:r>
            <a:r>
              <a:rPr lang="en-US" dirty="0" smtClean="0"/>
              <a:t>derived from industry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5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Goals for our Standard </a:t>
            </a:r>
            <a:r>
              <a:rPr lang="en-US" sz="4000" dirty="0"/>
              <a:t>B</a:t>
            </a:r>
            <a:r>
              <a:rPr lang="en-US" sz="4000" dirty="0" smtClean="0"/>
              <a:t>ehaviors for Service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91236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Our </a:t>
            </a:r>
            <a:r>
              <a:rPr lang="en-US" sz="3600" b="1" dirty="0"/>
              <a:t>G</a:t>
            </a:r>
            <a:r>
              <a:rPr lang="en-US" sz="3600" b="1" dirty="0" smtClean="0"/>
              <a:t>oal…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Is for all employees, physicians and volunteers to embrace the standard behaviors for service which promote the delivery of </a:t>
            </a:r>
            <a:r>
              <a:rPr lang="en-US" sz="2800" dirty="0"/>
              <a:t>extraordinary, compassionate care every </a:t>
            </a:r>
            <a:r>
              <a:rPr lang="en-US" sz="2800" dirty="0" smtClean="0"/>
              <a:t>day.</a:t>
            </a:r>
          </a:p>
          <a:p>
            <a:pPr marL="466725" indent="-466725">
              <a:buFont typeface="Arial" panose="020B0604020202020204" pitchFamily="34" charset="0"/>
              <a:buChar char="•"/>
            </a:pPr>
            <a:r>
              <a:rPr lang="en-US" sz="2800" dirty="0" smtClean="0"/>
              <a:t>Standard behaviors will be part of the new hire orientation, physician credentialing and our annual performance review.</a:t>
            </a:r>
            <a:endParaRPr lang="en-US" sz="2800" dirty="0"/>
          </a:p>
          <a:p>
            <a:pPr marL="466725" indent="-466725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lvl="0"/>
            <a:endParaRPr lang="en-US" sz="2000" dirty="0"/>
          </a:p>
          <a:p>
            <a:endParaRPr lang="en-US" sz="2000" b="1" dirty="0" smtClean="0"/>
          </a:p>
        </p:txBody>
      </p:sp>
      <p:pic>
        <p:nvPicPr>
          <p:cNvPr id="2050" name="Picture 2" descr="Z:\children's surgery -4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25" y="4212405"/>
            <a:ext cx="2547472" cy="1713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2851"/>
            <a:ext cx="8229601" cy="514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1. </a:t>
            </a:r>
            <a:r>
              <a:rPr lang="en-US" b="1" dirty="0" smtClean="0"/>
              <a:t>Respect and Dignity</a:t>
            </a:r>
            <a:endParaRPr lang="en-US" dirty="0"/>
          </a:p>
          <a:p>
            <a:r>
              <a:rPr lang="en-US" b="1" u="sng" dirty="0" smtClean="0"/>
              <a:t>Presence</a:t>
            </a:r>
            <a:r>
              <a:rPr lang="en-US" dirty="0" smtClean="0"/>
              <a:t>: </a:t>
            </a:r>
            <a:r>
              <a:rPr lang="en-US" sz="2600" dirty="0" smtClean="0"/>
              <a:t>I </a:t>
            </a:r>
            <a:r>
              <a:rPr lang="en-US" sz="2600" dirty="0"/>
              <a:t>will </a:t>
            </a:r>
            <a:r>
              <a:rPr lang="en-US" sz="2600" dirty="0" smtClean="0"/>
              <a:t>show             and </a:t>
            </a:r>
            <a:r>
              <a:rPr lang="en-US" sz="2600" dirty="0"/>
              <a:t>will listen to and honor patient and family perspectives and choices</a:t>
            </a:r>
            <a:r>
              <a:rPr lang="en-US" sz="2600" dirty="0" smtClean="0"/>
              <a:t>. I </a:t>
            </a:r>
            <a:r>
              <a:rPr lang="en-US" sz="2600" dirty="0"/>
              <a:t>will treat </a:t>
            </a:r>
            <a:r>
              <a:rPr lang="en-US" sz="2600" dirty="0" smtClean="0"/>
              <a:t>every patient and family  as </a:t>
            </a:r>
            <a:r>
              <a:rPr lang="en-US" sz="2600" dirty="0"/>
              <a:t>if he/she is the </a:t>
            </a:r>
            <a:r>
              <a:rPr lang="en-US" sz="2600" dirty="0" smtClean="0"/>
              <a:t>most important </a:t>
            </a:r>
            <a:r>
              <a:rPr lang="en-US" sz="2600" dirty="0"/>
              <a:t>person in our </a:t>
            </a:r>
            <a:r>
              <a:rPr lang="en-US" sz="2600" dirty="0" smtClean="0"/>
              <a:t>facility by being fully present.</a:t>
            </a:r>
            <a:endParaRPr lang="en-US" sz="2600" dirty="0"/>
          </a:p>
          <a:p>
            <a:pPr lvl="0"/>
            <a:r>
              <a:rPr lang="en-US" b="1" u="sng" dirty="0"/>
              <a:t>Diversity</a:t>
            </a:r>
            <a:r>
              <a:rPr lang="en-US" dirty="0" smtClean="0"/>
              <a:t>: </a:t>
            </a:r>
            <a:r>
              <a:rPr lang="en-US" sz="2600" dirty="0" smtClean="0"/>
              <a:t>I </a:t>
            </a:r>
            <a:r>
              <a:rPr lang="en-US" sz="2600" dirty="0"/>
              <a:t>will incorporate patient and family knowledge, values, beliefs and cultural backgrounds into care planning and </a:t>
            </a:r>
            <a:r>
              <a:rPr lang="en-US" sz="2600" dirty="0" smtClean="0"/>
              <a:t>decision-making. I </a:t>
            </a:r>
            <a:r>
              <a:rPr lang="en-US" sz="2600" dirty="0"/>
              <a:t>will value diversity and inclusion by showing </a:t>
            </a:r>
            <a:r>
              <a:rPr lang="en-US" sz="2600" dirty="0" smtClean="0"/>
              <a:t>care, courtesy and             to patients and families I have </a:t>
            </a:r>
            <a:r>
              <a:rPr lang="en-US" sz="2600" dirty="0"/>
              <a:t>contact</a:t>
            </a:r>
            <a:r>
              <a:rPr lang="en-US" sz="2600" dirty="0" smtClean="0"/>
              <a:t>. 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Standard Behaviors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71" y="1879885"/>
            <a:ext cx="752856" cy="643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1" y="4964792"/>
            <a:ext cx="752856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492"/>
            <a:ext cx="8535761" cy="987879"/>
          </a:xfrm>
        </p:spPr>
        <p:txBody>
          <a:bodyPr/>
          <a:lstStyle/>
          <a:p>
            <a:r>
              <a:rPr lang="en-US" dirty="0" smtClean="0"/>
              <a:t>Standard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1357"/>
            <a:ext cx="8297696" cy="52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2. </a:t>
            </a:r>
            <a:r>
              <a:rPr lang="en-US" b="1" dirty="0" smtClean="0"/>
              <a:t>Information </a:t>
            </a:r>
            <a:r>
              <a:rPr lang="en-US" b="1" dirty="0"/>
              <a:t>Sharing</a:t>
            </a:r>
            <a:endParaRPr lang="en-US" dirty="0"/>
          </a:p>
          <a:p>
            <a:pPr lvl="0"/>
            <a:r>
              <a:rPr lang="en-US" b="1" u="sng" dirty="0"/>
              <a:t>Information</a:t>
            </a:r>
            <a:r>
              <a:rPr lang="en-US" dirty="0" smtClean="0"/>
              <a:t>: </a:t>
            </a:r>
            <a:r>
              <a:rPr lang="en-US" sz="2600" dirty="0" smtClean="0"/>
              <a:t>I </a:t>
            </a:r>
            <a:r>
              <a:rPr lang="en-US" sz="2600" dirty="0"/>
              <a:t>will communicate and share complete and unbiased information with patients and families in ways that are useful and supportive following </a:t>
            </a:r>
            <a:r>
              <a:rPr lang="en-US" sz="2600" dirty="0" smtClean="0"/>
              <a:t>privacy </a:t>
            </a:r>
            <a:r>
              <a:rPr lang="en-US" sz="2600" dirty="0"/>
              <a:t>rules and regulations.</a:t>
            </a:r>
          </a:p>
          <a:p>
            <a:pPr lvl="0"/>
            <a:r>
              <a:rPr lang="en-US" b="1" u="sng" dirty="0"/>
              <a:t>Honesty</a:t>
            </a:r>
            <a:r>
              <a:rPr lang="en-US" dirty="0" smtClean="0"/>
              <a:t>: </a:t>
            </a:r>
            <a:r>
              <a:rPr lang="en-US" sz="2600" dirty="0" smtClean="0"/>
              <a:t>I </a:t>
            </a:r>
            <a:r>
              <a:rPr lang="en-US" sz="2600" dirty="0"/>
              <a:t>will be professional </a:t>
            </a:r>
            <a:r>
              <a:rPr lang="en-US" sz="2600" dirty="0" smtClean="0"/>
              <a:t>and act with         by being </a:t>
            </a:r>
            <a:r>
              <a:rPr lang="en-US" sz="2600" dirty="0"/>
              <a:t>trustworthy, </a:t>
            </a:r>
            <a:r>
              <a:rPr lang="en-US" sz="2600" dirty="0" smtClean="0"/>
              <a:t>honest </a:t>
            </a:r>
            <a:r>
              <a:rPr lang="en-US" sz="2600" dirty="0"/>
              <a:t>and timely in providing unbiased, accurate and complete information to patient and families </a:t>
            </a:r>
            <a:r>
              <a:rPr lang="en-US" sz="2600" dirty="0" smtClean="0"/>
              <a:t>to </a:t>
            </a:r>
            <a:r>
              <a:rPr lang="en-US" sz="2600" dirty="0"/>
              <a:t>effectively participate in care and decision-making.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11" y="3466055"/>
            <a:ext cx="663831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84746" cy="963386"/>
          </a:xfrm>
        </p:spPr>
        <p:txBody>
          <a:bodyPr>
            <a:normAutofit/>
          </a:bodyPr>
          <a:lstStyle/>
          <a:p>
            <a:r>
              <a:rPr lang="en-US" dirty="0" smtClean="0"/>
              <a:t>Standard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012"/>
            <a:ext cx="8686800" cy="527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3. </a:t>
            </a:r>
            <a:r>
              <a:rPr lang="en-US" b="1" dirty="0" smtClean="0"/>
              <a:t>Participation</a:t>
            </a:r>
          </a:p>
          <a:p>
            <a:pPr lvl="0"/>
            <a:r>
              <a:rPr lang="en-US" b="1" u="sng" dirty="0" smtClean="0"/>
              <a:t>Involvement</a:t>
            </a:r>
            <a:r>
              <a:rPr lang="en-US" dirty="0" smtClean="0"/>
              <a:t>: </a:t>
            </a:r>
            <a:r>
              <a:rPr lang="en-US" sz="2600" dirty="0" smtClean="0"/>
              <a:t>I </a:t>
            </a:r>
            <a:r>
              <a:rPr lang="en-US" sz="2600" dirty="0"/>
              <a:t>will </a:t>
            </a:r>
            <a:r>
              <a:rPr lang="en-US" sz="2600" dirty="0" smtClean="0"/>
              <a:t>encourage            and </a:t>
            </a:r>
            <a:r>
              <a:rPr lang="en-US" sz="2600" dirty="0"/>
              <a:t>support patient and family participation as partners in their care and decision-making at the level they choose.</a:t>
            </a:r>
          </a:p>
          <a:p>
            <a:pPr lvl="0"/>
            <a:r>
              <a:rPr lang="en-US" b="1" u="sng" dirty="0"/>
              <a:t>Responsiveness</a:t>
            </a:r>
            <a:r>
              <a:rPr lang="en-US" dirty="0" smtClean="0"/>
              <a:t>: </a:t>
            </a:r>
            <a:r>
              <a:rPr lang="en-US" sz="2600" dirty="0" smtClean="0"/>
              <a:t>I </a:t>
            </a:r>
            <a:r>
              <a:rPr lang="en-US" sz="2600" dirty="0"/>
              <a:t>will take time to listen to and anticipate the needs of patients, families and team </a:t>
            </a:r>
            <a:r>
              <a:rPr lang="en-US" sz="2600" dirty="0" smtClean="0"/>
              <a:t>members </a:t>
            </a:r>
            <a:r>
              <a:rPr lang="en-US" sz="2600" dirty="0"/>
              <a:t>and will proactively offer support. I will handle and address concerns presented to me.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19" y="1588739"/>
            <a:ext cx="752856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Today’s session will help you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2800" b="1" dirty="0"/>
              <a:t>Understand our service model </a:t>
            </a:r>
            <a:r>
              <a:rPr lang="en-US" altLang="en-US" sz="2800" b="1" dirty="0" smtClean="0"/>
              <a:t>in the context of:</a:t>
            </a:r>
          </a:p>
          <a:p>
            <a:pPr marL="466725" lvl="1" indent="-466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Living </a:t>
            </a:r>
            <a:r>
              <a:rPr lang="en-US" altLang="en-US" sz="2400" b="1" dirty="0"/>
              <a:t>the Beaumont Health Mission, Vision and Values</a:t>
            </a:r>
          </a:p>
          <a:p>
            <a:pPr marL="466725" lvl="1" indent="-466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Building </a:t>
            </a:r>
            <a:r>
              <a:rPr lang="en-US" altLang="en-US" sz="2400" b="1" dirty="0"/>
              <a:t>our Culture of Caring </a:t>
            </a:r>
            <a:r>
              <a:rPr lang="en-US" altLang="en-US" sz="2400" b="1" dirty="0" smtClean="0"/>
              <a:t>Partnerships</a:t>
            </a:r>
          </a:p>
          <a:p>
            <a:pPr marL="466725" lvl="1" indent="-466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Reviewing </a:t>
            </a:r>
            <a:r>
              <a:rPr lang="en-US" altLang="en-US" sz="2400" b="1" dirty="0"/>
              <a:t>Patient and Family-Centered Care and its four core </a:t>
            </a:r>
            <a:r>
              <a:rPr lang="en-US" altLang="en-US" sz="2400" b="1" dirty="0" smtClean="0"/>
              <a:t>concepts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2" y="3829301"/>
            <a:ext cx="2725182" cy="22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9"/>
            <a:ext cx="8580664" cy="734785"/>
          </a:xfrm>
        </p:spPr>
        <p:txBody>
          <a:bodyPr>
            <a:noAutofit/>
          </a:bodyPr>
          <a:lstStyle/>
          <a:p>
            <a:r>
              <a:rPr lang="en-US" dirty="0" smtClean="0"/>
              <a:t>Standard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93" y="1159329"/>
            <a:ext cx="8841921" cy="5045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 smtClean="0"/>
              <a:t>4. </a:t>
            </a:r>
            <a:r>
              <a:rPr lang="en-US" b="1" dirty="0" smtClean="0"/>
              <a:t>Collaboration </a:t>
            </a:r>
            <a:endParaRPr lang="en-US" dirty="0"/>
          </a:p>
          <a:p>
            <a:pPr lvl="0"/>
            <a:r>
              <a:rPr lang="en-US" b="1" u="sng" dirty="0"/>
              <a:t>Ownership</a:t>
            </a:r>
            <a:r>
              <a:rPr lang="en-US" dirty="0" smtClean="0"/>
              <a:t>: </a:t>
            </a:r>
            <a:r>
              <a:rPr lang="en-US" sz="2600" dirty="0" smtClean="0"/>
              <a:t>I </a:t>
            </a:r>
            <a:r>
              <a:rPr lang="en-US" sz="2600" dirty="0"/>
              <a:t>will work collaboratively in partnership </a:t>
            </a:r>
            <a:r>
              <a:rPr lang="en-US" sz="2600" dirty="0" smtClean="0"/>
              <a:t>with</a:t>
            </a:r>
          </a:p>
          <a:p>
            <a:pPr marL="400050" lvl="1" indent="0">
              <a:buNone/>
            </a:pPr>
            <a:r>
              <a:rPr lang="en-US" sz="2600" dirty="0" smtClean="0"/>
              <a:t>patients</a:t>
            </a:r>
            <a:r>
              <a:rPr lang="en-US" sz="2600" dirty="0"/>
              <a:t>, </a:t>
            </a:r>
            <a:r>
              <a:rPr lang="en-US" sz="2600" dirty="0" smtClean="0"/>
              <a:t>families </a:t>
            </a:r>
            <a:r>
              <a:rPr lang="en-US" sz="2600" dirty="0"/>
              <a:t>and team members to </a:t>
            </a:r>
            <a:r>
              <a:rPr lang="en-US" sz="2600" dirty="0" smtClean="0"/>
              <a:t>ensure            and a </a:t>
            </a:r>
            <a:r>
              <a:rPr lang="en-US" sz="2600" dirty="0"/>
              <a:t>positive patient experience recognizing that patients and families are equal members of the care team.</a:t>
            </a:r>
          </a:p>
          <a:p>
            <a:pPr lvl="0"/>
            <a:r>
              <a:rPr lang="en-US" b="1" u="sng" dirty="0"/>
              <a:t>Quality and Safety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sz="2600" dirty="0" smtClean="0"/>
              <a:t>I </a:t>
            </a:r>
            <a:r>
              <a:rPr lang="en-US" sz="2600" dirty="0"/>
              <a:t>will commit to consistently provide safe, high quality care and service</a:t>
            </a:r>
            <a:r>
              <a:rPr lang="en-US" sz="2600" dirty="0" smtClean="0"/>
              <a:t>. I </a:t>
            </a:r>
            <a:r>
              <a:rPr lang="en-US" sz="2600" dirty="0"/>
              <a:t>will acknowledge errors and report safety concerns and incidents in a timely manner and according to our policies</a:t>
            </a:r>
            <a:r>
              <a:rPr lang="en-US" sz="2600" dirty="0" smtClean="0"/>
              <a:t>. 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07" y="2335394"/>
            <a:ext cx="752856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5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Service Model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Care Rounding 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Leader R</a:t>
            </a:r>
            <a:r>
              <a:rPr lang="en-US" dirty="0" smtClean="0"/>
              <a:t>ounding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Quiet E</a:t>
            </a:r>
            <a:r>
              <a:rPr lang="en-US" dirty="0" smtClean="0"/>
              <a:t>nvironment 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After </a:t>
            </a:r>
            <a:r>
              <a:rPr lang="en-US" dirty="0" smtClean="0"/>
              <a:t>Visit Calls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After </a:t>
            </a:r>
            <a:r>
              <a:rPr lang="en-US" dirty="0" smtClean="0"/>
              <a:t>Visit </a:t>
            </a:r>
            <a:r>
              <a:rPr lang="en-US" dirty="0"/>
              <a:t>Thank You </a:t>
            </a:r>
            <a:r>
              <a:rPr lang="en-US" dirty="0" smtClean="0"/>
              <a:t>Cards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Service Recovery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Phone Scripting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Employee Appreciation and Recognition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Service Performance Recognition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Communication Methods (AIDET, IDEAL, PEARLS, SBAR,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575" y="845109"/>
            <a:ext cx="88661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pPr lvl="0"/>
            <a:endParaRPr lang="en-US" sz="2000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pPr algn="ctr"/>
            <a:r>
              <a:rPr lang="en-US" sz="2000" b="1" dirty="0" smtClean="0"/>
              <a:t>(link and thumbnail)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7575" y="648929"/>
            <a:ext cx="8301038" cy="49182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122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bg1"/>
                </a:solidFill>
              </a:rPr>
              <a:t>BH Video – Living our Culture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3"/>
              </a:rPr>
              <a:t>https://www.youtube.com/watch?v=2IoZRWLaZIg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member of the </a:t>
            </a:r>
            <a:r>
              <a:rPr lang="en-US" i="1" dirty="0"/>
              <a:t>care delivery team, including patients and families </a:t>
            </a:r>
            <a:r>
              <a:rPr lang="en-US" dirty="0"/>
              <a:t>has an important role.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 us mindfully focus on </a:t>
            </a:r>
            <a:r>
              <a:rPr lang="en-US" i="1" dirty="0"/>
              <a:t>one patient and family at a time.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Let’s </a:t>
            </a:r>
            <a:r>
              <a:rPr lang="en-US" b="1" i="1" dirty="0"/>
              <a:t>use our service model to partner</a:t>
            </a:r>
            <a:r>
              <a:rPr lang="en-US" dirty="0"/>
              <a:t> with our patients and families to create an exceptional experience.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Don’t forget!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take a moment to go into your online </a:t>
            </a:r>
          </a:p>
          <a:p>
            <a:pPr marL="0" indent="0">
              <a:buNone/>
            </a:pPr>
            <a:r>
              <a:rPr lang="en-US" dirty="0" smtClean="0"/>
              <a:t>e-learning profile and complete the Service Model Training post test.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fast and easy and gives you credit for attending today’s session!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0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8620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PARTICIPATING TODAY!</a:t>
            </a:r>
            <a:endParaRPr lang="en-US" sz="28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752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Beaumont Health’s </a:t>
            </a:r>
            <a:endParaRPr lang="en-US" sz="4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Model Training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150">
            <a:off x="1022866" y="2386204"/>
            <a:ext cx="1828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7" y="2996912"/>
            <a:ext cx="1828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531">
            <a:off x="6071810" y="2535888"/>
            <a:ext cx="1828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68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7996" y="0"/>
            <a:ext cx="8896004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Mission, Vision and Values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7688" y="1213658"/>
            <a:ext cx="6866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594"/>
                </a:solidFill>
              </a:rPr>
              <a:t>Mission: </a:t>
            </a:r>
            <a:r>
              <a:rPr lang="en-US" sz="3200" b="1" u="sng" dirty="0" smtClean="0">
                <a:solidFill>
                  <a:srgbClr val="003594"/>
                </a:solidFill>
              </a:rPr>
              <a:t>Why</a:t>
            </a:r>
            <a:r>
              <a:rPr lang="en-US" sz="3200" b="1" dirty="0" smtClean="0">
                <a:solidFill>
                  <a:srgbClr val="003594"/>
                </a:solidFill>
              </a:rPr>
              <a:t> we exist</a:t>
            </a:r>
            <a:endParaRPr lang="en-US" sz="3200" b="1" dirty="0">
              <a:solidFill>
                <a:srgbClr val="003594"/>
              </a:solidFill>
            </a:endParaRPr>
          </a:p>
          <a:p>
            <a:r>
              <a:rPr lang="en-US" sz="2000" dirty="0"/>
              <a:t>Compassionate, extraordinary care every day</a:t>
            </a:r>
          </a:p>
          <a:p>
            <a:endParaRPr lang="en-US" sz="2000" dirty="0"/>
          </a:p>
          <a:p>
            <a:r>
              <a:rPr lang="en-US" sz="3200" b="1" dirty="0" smtClean="0">
                <a:solidFill>
                  <a:srgbClr val="003594"/>
                </a:solidFill>
              </a:rPr>
              <a:t>Vision: </a:t>
            </a:r>
            <a:r>
              <a:rPr lang="en-US" sz="3200" b="1" u="sng" dirty="0" smtClean="0">
                <a:solidFill>
                  <a:srgbClr val="003594"/>
                </a:solidFill>
              </a:rPr>
              <a:t>What</a:t>
            </a:r>
            <a:r>
              <a:rPr lang="en-US" sz="3200" b="1" dirty="0" smtClean="0">
                <a:solidFill>
                  <a:srgbClr val="003594"/>
                </a:solidFill>
              </a:rPr>
              <a:t> we want to become</a:t>
            </a:r>
            <a:endParaRPr lang="en-US" sz="3200" b="1" dirty="0">
              <a:solidFill>
                <a:srgbClr val="003594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To be the leading, high-value health care network focused on extraordinary outcomes through education, innovation and compassion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srgbClr val="003594"/>
                </a:solidFill>
              </a:rPr>
              <a:t>Values: </a:t>
            </a:r>
            <a:r>
              <a:rPr lang="en-US" sz="3200" b="1" u="sng" dirty="0" smtClean="0">
                <a:solidFill>
                  <a:srgbClr val="003594"/>
                </a:solidFill>
              </a:rPr>
              <a:t>Guide</a:t>
            </a:r>
            <a:r>
              <a:rPr lang="en-US" sz="3200" b="1" dirty="0" smtClean="0">
                <a:solidFill>
                  <a:srgbClr val="003594"/>
                </a:solidFill>
              </a:rPr>
              <a:t> our behavior and actions</a:t>
            </a:r>
            <a:endParaRPr lang="en-US" sz="3200" b="1" dirty="0">
              <a:solidFill>
                <a:srgbClr val="003594"/>
              </a:solidFill>
            </a:endParaRPr>
          </a:p>
          <a:p>
            <a:r>
              <a:rPr lang="en-US" sz="2000" dirty="0"/>
              <a:t>Compassion</a:t>
            </a:r>
          </a:p>
          <a:p>
            <a:r>
              <a:rPr lang="en-US" sz="2000" dirty="0"/>
              <a:t>Respect</a:t>
            </a:r>
          </a:p>
          <a:p>
            <a:r>
              <a:rPr lang="en-US" sz="2000" dirty="0"/>
              <a:t>Integrity</a:t>
            </a:r>
          </a:p>
          <a:p>
            <a:r>
              <a:rPr lang="en-US" sz="2000" dirty="0"/>
              <a:t>Teamwork</a:t>
            </a:r>
          </a:p>
          <a:p>
            <a:r>
              <a:rPr lang="en-US" sz="2000" dirty="0" smtClean="0"/>
              <a:t>Excellence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814"/>
            <a:ext cx="2277688" cy="25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dvAuto="15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Beaumont Health’s Culture </a:t>
            </a:r>
            <a:r>
              <a:rPr lang="en-US" sz="3200" dirty="0"/>
              <a:t>of Caring Partnerships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3" y="1555393"/>
            <a:ext cx="4403035" cy="41973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33674"/>
            <a:ext cx="9144000" cy="52322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Our Mission: Compassionate, extraordinary care every day</a:t>
            </a:r>
          </a:p>
        </p:txBody>
      </p:sp>
    </p:spTree>
    <p:extLst>
      <p:ext uri="{BB962C8B-B14F-4D97-AF65-F5344CB8AC3E}">
        <p14:creationId xmlns:p14="http://schemas.microsoft.com/office/powerpoint/2010/main" val="23007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33674"/>
            <a:ext cx="9144000" cy="52322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Our Mission: Compassionate, extraordinary care every day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20" y="104315"/>
            <a:ext cx="8442572" cy="6108001"/>
            <a:chOff x="304220" y="104315"/>
            <a:chExt cx="8442572" cy="6108001"/>
          </a:xfrm>
        </p:grpSpPr>
        <p:grpSp>
          <p:nvGrpSpPr>
            <p:cNvPr id="2" name="Group 1"/>
            <p:cNvGrpSpPr/>
            <p:nvPr/>
          </p:nvGrpSpPr>
          <p:grpSpPr>
            <a:xfrm>
              <a:off x="304220" y="104315"/>
              <a:ext cx="8442572" cy="6108001"/>
              <a:chOff x="304220" y="104315"/>
              <a:chExt cx="8442572" cy="610800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7362" y="993084"/>
                <a:ext cx="4086412" cy="3965567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1062034" y="104315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prstClr val="white"/>
                    </a:solidFill>
                  </a:rPr>
                  <a:t>Family Presence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04220" y="1833209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prstClr val="white"/>
                    </a:solidFill>
                  </a:rPr>
                  <a:t>Physician, employee and volunteer engagement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73099" y="3757609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prstClr val="white"/>
                    </a:solidFill>
                  </a:rPr>
                  <a:t>Workplace of Choice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000562" y="5108057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prstClr val="white"/>
                    </a:solidFill>
                  </a:rPr>
                  <a:t>Quality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563716" y="145375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prstClr val="white"/>
                    </a:solidFill>
                  </a:rPr>
                  <a:t>Patient Family Advisory Councils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91408" y="1900866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prstClr val="white"/>
                    </a:solidFill>
                  </a:rPr>
                  <a:t>Service Model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999443" y="3759989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prstClr val="white"/>
                    </a:solidFill>
                  </a:rPr>
                  <a:t>Culture of Safety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93417" y="5094033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prstClr val="white"/>
                    </a:solidFill>
                  </a:rPr>
                  <a:t>Other initiatives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2331714" y="1036060"/>
              <a:ext cx="801630" cy="61618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0" idx="6"/>
            </p:cNvCxnSpPr>
            <p:nvPr/>
          </p:nvCxnSpPr>
          <p:spPr>
            <a:xfrm>
              <a:off x="1759604" y="2385339"/>
              <a:ext cx="919390" cy="241551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28485" y="3803655"/>
              <a:ext cx="669579" cy="292661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866241" y="4499511"/>
              <a:ext cx="589705" cy="60854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596128" y="4617720"/>
              <a:ext cx="521208" cy="49033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63640" y="3757609"/>
              <a:ext cx="804672" cy="31628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21" idx="2"/>
            </p:cNvCxnSpPr>
            <p:nvPr/>
          </p:nvCxnSpPr>
          <p:spPr>
            <a:xfrm flipV="1">
              <a:off x="6421109" y="2452996"/>
              <a:ext cx="870299" cy="14799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815584" y="993084"/>
              <a:ext cx="807678" cy="541453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14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focus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590084" y="2074467"/>
            <a:ext cx="2606830" cy="19779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Service Model</a:t>
            </a:r>
            <a:endParaRPr lang="en-US" sz="2400" b="1" dirty="0"/>
          </a:p>
        </p:txBody>
      </p:sp>
      <p:sp>
        <p:nvSpPr>
          <p:cNvPr id="23" name="Oval 22"/>
          <p:cNvSpPr/>
          <p:nvPr/>
        </p:nvSpPr>
        <p:spPr>
          <a:xfrm>
            <a:off x="5350840" y="4547728"/>
            <a:ext cx="1542659" cy="11704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Standard Behaviors</a:t>
            </a:r>
            <a:endParaRPr lang="en-US" sz="1600" b="1" dirty="0"/>
          </a:p>
        </p:txBody>
      </p:sp>
      <p:sp>
        <p:nvSpPr>
          <p:cNvPr id="24" name="Oval 23"/>
          <p:cNvSpPr/>
          <p:nvPr/>
        </p:nvSpPr>
        <p:spPr>
          <a:xfrm>
            <a:off x="7117718" y="4544620"/>
            <a:ext cx="1542659" cy="11704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10 Tactics</a:t>
            </a:r>
            <a:endParaRPr lang="en-US" sz="1600" b="1" dirty="0"/>
          </a:p>
        </p:txBody>
      </p:sp>
      <p:cxnSp>
        <p:nvCxnSpPr>
          <p:cNvPr id="13" name="Straight Connector 12"/>
          <p:cNvCxnSpPr>
            <a:stCxn id="16" idx="4"/>
            <a:endCxn id="23" idx="0"/>
          </p:cNvCxnSpPr>
          <p:nvPr/>
        </p:nvCxnSpPr>
        <p:spPr>
          <a:xfrm flipH="1">
            <a:off x="6122170" y="4052375"/>
            <a:ext cx="771329" cy="495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4"/>
            <a:endCxn id="24" idx="0"/>
          </p:cNvCxnSpPr>
          <p:nvPr/>
        </p:nvCxnSpPr>
        <p:spPr>
          <a:xfrm>
            <a:off x="6893499" y="4052375"/>
            <a:ext cx="995549" cy="492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urved Down Arrow 55"/>
          <p:cNvSpPr/>
          <p:nvPr/>
        </p:nvSpPr>
        <p:spPr>
          <a:xfrm rot="19784448">
            <a:off x="2476158" y="1900626"/>
            <a:ext cx="4827923" cy="1733233"/>
          </a:xfrm>
          <a:prstGeom prst="curvedDownArrow">
            <a:avLst>
              <a:gd name="adj1" fmla="val 25000"/>
              <a:gd name="adj2" fmla="val 54192"/>
              <a:gd name="adj3" fmla="val 25314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7339" y="3951887"/>
            <a:ext cx="3291387" cy="2355943"/>
            <a:chOff x="304220" y="104315"/>
            <a:chExt cx="8442572" cy="6108001"/>
          </a:xfrm>
        </p:grpSpPr>
        <p:grpSp>
          <p:nvGrpSpPr>
            <p:cNvPr id="11" name="Group 10"/>
            <p:cNvGrpSpPr/>
            <p:nvPr/>
          </p:nvGrpSpPr>
          <p:grpSpPr>
            <a:xfrm>
              <a:off x="304220" y="104315"/>
              <a:ext cx="8442572" cy="6108001"/>
              <a:chOff x="304220" y="104315"/>
              <a:chExt cx="8442572" cy="610800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7362" y="993084"/>
                <a:ext cx="4086412" cy="3965567"/>
              </a:xfrm>
              <a:prstGeom prst="rect">
                <a:avLst/>
              </a:prstGeom>
            </p:spPr>
          </p:pic>
          <p:sp>
            <p:nvSpPr>
              <p:cNvPr id="26" name="Oval 25"/>
              <p:cNvSpPr/>
              <p:nvPr/>
            </p:nvSpPr>
            <p:spPr>
              <a:xfrm>
                <a:off x="1062034" y="104315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>
                    <a:solidFill>
                      <a:prstClr val="white"/>
                    </a:solidFill>
                  </a:rPr>
                  <a:t>Family Presence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04220" y="1833209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" b="1" dirty="0">
                    <a:solidFill>
                      <a:prstClr val="white"/>
                    </a:solidFill>
                  </a:rPr>
                  <a:t>Physician, employee and volunteer engagement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73099" y="3757609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" b="1" dirty="0">
                    <a:solidFill>
                      <a:prstClr val="white"/>
                    </a:solidFill>
                  </a:rPr>
                  <a:t>Workplace of Choice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00562" y="5108057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>
                    <a:solidFill>
                      <a:prstClr val="white"/>
                    </a:solidFill>
                  </a:rPr>
                  <a:t>Quality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563716" y="145375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>
                    <a:solidFill>
                      <a:prstClr val="white"/>
                    </a:solidFill>
                  </a:rPr>
                  <a:t>Patient Family Advisory Councils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91408" y="1900866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>
                    <a:solidFill>
                      <a:prstClr val="white"/>
                    </a:solidFill>
                  </a:rPr>
                  <a:t>Service Model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999443" y="3759989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>
                    <a:solidFill>
                      <a:prstClr val="white"/>
                    </a:solidFill>
                  </a:rPr>
                  <a:t>Culture of Safety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693417" y="5094033"/>
                <a:ext cx="1455384" cy="110425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>
                    <a:solidFill>
                      <a:prstClr val="white"/>
                    </a:solidFill>
                  </a:rPr>
                  <a:t>Other initiatives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2331714" y="1036060"/>
              <a:ext cx="801630" cy="61618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7" idx="6"/>
            </p:cNvCxnSpPr>
            <p:nvPr/>
          </p:nvCxnSpPr>
          <p:spPr>
            <a:xfrm>
              <a:off x="1759604" y="2385339"/>
              <a:ext cx="919390" cy="241551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128485" y="3803655"/>
              <a:ext cx="669579" cy="292661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866241" y="4499511"/>
              <a:ext cx="589705" cy="60854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96128" y="4617720"/>
              <a:ext cx="521208" cy="49033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63640" y="3757609"/>
              <a:ext cx="804672" cy="31628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31" idx="2"/>
            </p:cNvCxnSpPr>
            <p:nvPr/>
          </p:nvCxnSpPr>
          <p:spPr>
            <a:xfrm flipV="1">
              <a:off x="6421109" y="2452996"/>
              <a:ext cx="870299" cy="14799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815584" y="993084"/>
              <a:ext cx="807678" cy="541453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6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Why is Service important for our Patients and Families?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7514" y="1163782"/>
            <a:ext cx="866648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Research </a:t>
            </a:r>
            <a:r>
              <a:rPr lang="en-US" sz="2800" b="1" dirty="0"/>
              <a:t>shows that </a:t>
            </a:r>
            <a:r>
              <a:rPr lang="en-US" sz="2800" b="1" dirty="0" smtClean="0"/>
              <a:t>high levels of service:</a:t>
            </a:r>
          </a:p>
          <a:p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Provides a high quality and caring environment for our patients and their families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Aligns behaviors with goals and values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Honors individuals and respects choices</a:t>
            </a:r>
            <a:endParaRPr lang="en-US" sz="2800" dirty="0"/>
          </a:p>
          <a:p>
            <a:endParaRPr lang="en-US" sz="28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1026" name="Picture 2" descr="Z:\2014 new years baby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95" y="4202130"/>
            <a:ext cx="2737168" cy="1779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Why is Service important for our Team?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7514" y="1143000"/>
            <a:ext cx="8666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Research </a:t>
            </a:r>
            <a:r>
              <a:rPr lang="en-US" sz="2800" b="1" dirty="0"/>
              <a:t>shows that </a:t>
            </a:r>
            <a:r>
              <a:rPr lang="en-US" sz="2800" b="1" dirty="0" smtClean="0"/>
              <a:t>high levels of service:</a:t>
            </a:r>
          </a:p>
          <a:p>
            <a:endParaRPr lang="en-US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Provides a high level of employee satisfaction and engagement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Creates efficient and effective ways to provide care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Reduces turnover</a:t>
            </a:r>
            <a:endParaRPr lang="en-US" sz="2400" dirty="0"/>
          </a:p>
          <a:p>
            <a:endParaRPr lang="en-US" sz="2400" b="1" dirty="0" smtClean="0"/>
          </a:p>
          <a:p>
            <a:r>
              <a:rPr lang="en-US" sz="2800" b="1" dirty="0" smtClean="0"/>
              <a:t>Service is tied to Beaumont’s overall clinical outcomes: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Quality and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Patient satisfaction (CAHPS)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Value-based purchasing performance</a:t>
            </a:r>
          </a:p>
          <a:p>
            <a:endParaRPr lang="en-US" sz="2400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98" y="4123908"/>
            <a:ext cx="2743197" cy="1828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25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42925"/>
            <a:ext cx="8301038" cy="5043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bg1"/>
                </a:solidFill>
              </a:rPr>
              <a:t>BH Video- PFCC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u="sng" dirty="0">
                <a:hlinkClick r:id="rId3"/>
              </a:rPr>
              <a:t>https://www.youtube.com/watch?v=mqYqUArB-Rk&amp;feature=youtu.be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576" y="845111"/>
            <a:ext cx="8866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 smtClean="0">
              <a:hlinkClick r:id="rId4"/>
            </a:endParaRPr>
          </a:p>
          <a:p>
            <a:endParaRPr lang="en-US" sz="2000" i="1" dirty="0">
              <a:hlinkClick r:id="rId4"/>
            </a:endParaRPr>
          </a:p>
          <a:p>
            <a:endParaRPr lang="en-US" sz="2000" i="1" dirty="0" smtClean="0">
              <a:hlinkClick r:id="rId4"/>
            </a:endParaRPr>
          </a:p>
          <a:p>
            <a:endParaRPr lang="en-US" sz="2000" i="1" dirty="0">
              <a:hlinkClick r:id="rId4"/>
            </a:endParaRPr>
          </a:p>
          <a:p>
            <a:endParaRPr lang="en-US" sz="2000" i="1" dirty="0">
              <a:hlinkClick r:id="rId4"/>
            </a:endParaRPr>
          </a:p>
          <a:p>
            <a:endParaRPr lang="en-US" sz="2000" i="1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9789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D1BE8DDFD114B85CA50D3810AB49B" ma:contentTypeVersion="0" ma:contentTypeDescription="Create a new document." ma:contentTypeScope="" ma:versionID="2d752086b44dc5f301c1b7082cba55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11A082-77EB-46EC-B215-5A29975D05CD}"/>
</file>

<file path=customXml/itemProps2.xml><?xml version="1.0" encoding="utf-8"?>
<ds:datastoreItem xmlns:ds="http://schemas.openxmlformats.org/officeDocument/2006/customXml" ds:itemID="{11F287D6-BD95-4B72-AC44-B979FF957831}"/>
</file>

<file path=customXml/itemProps3.xml><?xml version="1.0" encoding="utf-8"?>
<ds:datastoreItem xmlns:ds="http://schemas.openxmlformats.org/officeDocument/2006/customXml" ds:itemID="{717555E0-A69F-45B8-920B-16D3CDB3B82F}"/>
</file>

<file path=docProps/app.xml><?xml version="1.0" encoding="utf-8"?>
<Properties xmlns="http://schemas.openxmlformats.org/officeDocument/2006/extended-properties" xmlns:vt="http://schemas.openxmlformats.org/officeDocument/2006/docPropsVTypes">
  <TotalTime>17649</TotalTime>
  <Words>1576</Words>
  <Application>Microsoft Office PowerPoint</Application>
  <PresentationFormat>On-screen Show (4:3)</PresentationFormat>
  <Paragraphs>258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1_Office Theme</vt:lpstr>
      <vt:lpstr>PowerPoint Presentation</vt:lpstr>
      <vt:lpstr>Today’s session will help you</vt:lpstr>
      <vt:lpstr> Mission, Vision and Values </vt:lpstr>
      <vt:lpstr> Beaumont Health’s Culture of Caring Partnerships </vt:lpstr>
      <vt:lpstr>PowerPoint Presentation</vt:lpstr>
      <vt:lpstr>Today’s focus</vt:lpstr>
      <vt:lpstr> Why is Service important for our Patients and Families? </vt:lpstr>
      <vt:lpstr> Why is Service important for our Team? </vt:lpstr>
      <vt:lpstr> BH Video- PFCC https://www.youtube.com/watch?v=mqYqUArB-Rk&amp;feature=youtu.be </vt:lpstr>
      <vt:lpstr>PowerPoint Presentation</vt:lpstr>
      <vt:lpstr> Patient and Family-Centered Care is </vt:lpstr>
      <vt:lpstr>PowerPoint Presentation</vt:lpstr>
      <vt:lpstr>What is meant by the word “Family”?</vt:lpstr>
      <vt:lpstr>PowerPoint Presentation</vt:lpstr>
      <vt:lpstr>Beaumont Health’s Service Model</vt:lpstr>
      <vt:lpstr> Goals for our Standard Behaviors for Service </vt:lpstr>
      <vt:lpstr>Standard Behaviors</vt:lpstr>
      <vt:lpstr>Standard Behaviors</vt:lpstr>
      <vt:lpstr>Standard Behaviors</vt:lpstr>
      <vt:lpstr>Standard Behaviors</vt:lpstr>
      <vt:lpstr>Service Model Tactics</vt:lpstr>
      <vt:lpstr>PowerPoint Presentation</vt:lpstr>
      <vt:lpstr>In Summary….</vt:lpstr>
      <vt:lpstr>What is next?</vt:lpstr>
      <vt:lpstr>PowerPoint Presentation</vt:lpstr>
    </vt:vector>
  </TitlesOfParts>
  <Company>Oakwood Healthcare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Stress through Personal Power</dc:title>
  <dc:creator>Payne, Stacy</dc:creator>
  <cp:lastModifiedBy>Kathy Dziuba</cp:lastModifiedBy>
  <cp:revision>465</cp:revision>
  <cp:lastPrinted>2016-11-07T23:38:52Z</cp:lastPrinted>
  <dcterms:created xsi:type="dcterms:W3CDTF">2016-05-23T12:07:33Z</dcterms:created>
  <dcterms:modified xsi:type="dcterms:W3CDTF">2016-11-21T16:17:27Z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0x010100DF3D1BE8DDFD114B85CA50D3810AB49B</vt:lpwstr>
  </property>
</Properties>
</file>