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entury Gothic" panose="020B0502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58"/>
      </p:cViewPr>
      <p:guideLst>
        <p:guide orient="horz" pos="2160"/>
        <p:guide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96740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505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1166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8838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sz="2000">
                <a:solidFill>
                  <a:schemeClr val="dk1"/>
                </a:solidFill>
              </a:rPr>
              <a:t>When suspecting N. meningitidis, all procedures should be performed in a class II biosafety cabinet (BSC) because other safety equipment does not provide adequate protection from invasive disease.</a:t>
            </a:r>
          </a:p>
          <a:p>
            <a:pPr lvl="0" rtl="0">
              <a:spcBef>
                <a:spcPts val="0"/>
              </a:spcBef>
              <a:buClr>
                <a:schemeClr val="lt2"/>
              </a:buClr>
              <a:buSzPct val="25000"/>
              <a:buFont typeface="Arial"/>
              <a:buNone/>
            </a:pPr>
            <a:r>
              <a:rPr lang="en-US" sz="2400">
                <a:solidFill>
                  <a:schemeClr val="dk1"/>
                </a:solidFill>
              </a:rPr>
              <a:t/>
            </a:r>
            <a:br>
              <a:rPr lang="en-US" sz="2400">
                <a:solidFill>
                  <a:schemeClr val="dk1"/>
                </a:solidFill>
              </a:rPr>
            </a:br>
            <a:endParaRPr lang="en-US" sz="2400">
              <a:solidFill>
                <a:schemeClr val="dk1"/>
              </a:solidFill>
            </a:endParaRPr>
          </a:p>
          <a:p>
            <a:pPr lvl="0">
              <a:spcBef>
                <a:spcPts val="0"/>
              </a:spcBef>
              <a:buNone/>
            </a:pPr>
            <a:endParaRPr/>
          </a:p>
        </p:txBody>
      </p:sp>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03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26034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77901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69218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82747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9247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797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554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4995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89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18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10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22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1646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154954" y="1447800"/>
            <a:ext cx="8825657" cy="33295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7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9" name="Shape 19"/>
          <p:cNvSpPr txBox="1">
            <a:spLocks noGrp="1"/>
          </p:cNvSpPr>
          <p:nvPr>
            <p:ph type="subTitle" idx="1"/>
          </p:nvPr>
        </p:nvSpPr>
        <p:spPr>
          <a:xfrm>
            <a:off x="1154954" y="4777380"/>
            <a:ext cx="8825657" cy="861420"/>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Century Gothic"/>
                <a:ea typeface="Century Gothic"/>
                <a:cs typeface="Century Gothic"/>
                <a:sym typeface="Century Gothic"/>
              </a:defRPr>
            </a:lvl1pPr>
            <a:lvl2pPr marL="457200" marR="0" lvl="1" indent="0" algn="ctr" rtl="0">
              <a:spcBef>
                <a:spcPts val="1000"/>
              </a:spcBef>
              <a:spcAft>
                <a:spcPts val="0"/>
              </a:spcAft>
              <a:buClr>
                <a:srgbClr val="86D1D8"/>
              </a:buClr>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0" name="Shape 20"/>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1" name="Shape 21"/>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2" name="Shape 22"/>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154955" y="4800587"/>
            <a:ext cx="8825657" cy="566737"/>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6" name="Shape 76"/>
          <p:cNvSpPr>
            <a:spLocks noGrp="1"/>
          </p:cNvSpPr>
          <p:nvPr>
            <p:ph type="pic" idx="2"/>
          </p:nvPr>
        </p:nvSpPr>
        <p:spPr>
          <a:xfrm>
            <a:off x="1154954" y="685800"/>
            <a:ext cx="8825657" cy="3640666"/>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7" name="Shape 77"/>
          <p:cNvSpPr txBox="1">
            <a:spLocks noGrp="1"/>
          </p:cNvSpPr>
          <p:nvPr>
            <p:ph type="body" idx="1"/>
          </p:nvPr>
        </p:nvSpPr>
        <p:spPr>
          <a:xfrm>
            <a:off x="1154955" y="5367325"/>
            <a:ext cx="8825655" cy="493711"/>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8" name="Shape 7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9" name="Shape 7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0" name="Shape 8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154954" y="1447800"/>
            <a:ext cx="8825659" cy="1981199"/>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8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3" name="Shape 83"/>
          <p:cNvSpPr txBox="1">
            <a:spLocks noGrp="1"/>
          </p:cNvSpPr>
          <p:nvPr>
            <p:ph type="body" idx="1"/>
          </p:nvPr>
        </p:nvSpPr>
        <p:spPr>
          <a:xfrm>
            <a:off x="1154954" y="3657600"/>
            <a:ext cx="8825659" cy="2362200"/>
          </a:xfrm>
          <a:prstGeom prst="rect">
            <a:avLst/>
          </a:prstGeom>
          <a:noFill/>
          <a:ln>
            <a:noFill/>
          </a:ln>
        </p:spPr>
        <p:txBody>
          <a:bodyPr lIns="91425" tIns="91425" rIns="91425" bIns="91425" anchor="ctr" anchorCtr="0"/>
          <a:lstStyle>
            <a:lvl1pPr marL="0" marR="0" lvl="0" indent="0" algn="l" rtl="0">
              <a:spcBef>
                <a:spcPts val="1000"/>
              </a:spcBef>
              <a:spcAft>
                <a:spcPts val="0"/>
              </a:spcAft>
              <a:buClr>
                <a:srgbClr val="86D1D8"/>
              </a:buClr>
              <a:buFont typeface="Noto Sans Symbols"/>
              <a:buNone/>
              <a:defRPr sz="18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4" name="Shape 8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5" name="Shape 8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6" name="Shape 8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574800" y="1447800"/>
            <a:ext cx="7999315" cy="2323373"/>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8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9" name="Shape 89"/>
          <p:cNvSpPr txBox="1">
            <a:spLocks noGrp="1"/>
          </p:cNvSpPr>
          <p:nvPr>
            <p:ph type="body" idx="1"/>
          </p:nvPr>
        </p:nvSpPr>
        <p:spPr>
          <a:xfrm>
            <a:off x="1930400" y="3771173"/>
            <a:ext cx="7279649" cy="342174"/>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small">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0" name="Shape 90"/>
          <p:cNvSpPr txBox="1">
            <a:spLocks noGrp="1"/>
          </p:cNvSpPr>
          <p:nvPr>
            <p:ph type="body" idx="2"/>
          </p:nvPr>
        </p:nvSpPr>
        <p:spPr>
          <a:xfrm>
            <a:off x="1154954" y="4350657"/>
            <a:ext cx="8825659" cy="1676399"/>
          </a:xfrm>
          <a:prstGeom prst="rect">
            <a:avLst/>
          </a:prstGeom>
          <a:noFill/>
          <a:ln>
            <a:noFill/>
          </a:ln>
        </p:spPr>
        <p:txBody>
          <a:bodyPr lIns="91425" tIns="91425" rIns="91425" bIns="91425" anchor="ctr" anchorCtr="0"/>
          <a:lstStyle>
            <a:lvl1pPr marL="0" marR="0" lvl="0" indent="0" algn="l" rtl="0">
              <a:spcBef>
                <a:spcPts val="1000"/>
              </a:spcBef>
              <a:spcAft>
                <a:spcPts val="0"/>
              </a:spcAft>
              <a:buClr>
                <a:srgbClr val="86D1D8"/>
              </a:buClr>
              <a:buFont typeface="Noto Sans Symbols"/>
              <a:buNone/>
              <a:defRPr sz="18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1" name="Shape 91"/>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2" name="Shape 92"/>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3" name="Shape 93"/>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
        <p:nvSpPr>
          <p:cNvPr id="94" name="Shape 94"/>
          <p:cNvSpPr txBox="1"/>
          <p:nvPr/>
        </p:nvSpPr>
        <p:spPr>
          <a:xfrm>
            <a:off x="898295" y="971253"/>
            <a:ext cx="801912"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200" b="0" i="0">
                <a:solidFill>
                  <a:srgbClr val="86D1D8"/>
                </a:solidFill>
                <a:latin typeface="Arial"/>
                <a:ea typeface="Arial"/>
                <a:cs typeface="Arial"/>
                <a:sym typeface="Arial"/>
              </a:rPr>
              <a:t>“</a:t>
            </a:r>
          </a:p>
        </p:txBody>
      </p:sp>
      <p:sp>
        <p:nvSpPr>
          <p:cNvPr id="95" name="Shape 95"/>
          <p:cNvSpPr txBox="1"/>
          <p:nvPr/>
        </p:nvSpPr>
        <p:spPr>
          <a:xfrm>
            <a:off x="9330489" y="2613786"/>
            <a:ext cx="801912"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200" b="0" i="0">
                <a:solidFill>
                  <a:srgbClr val="86D1D8"/>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154954" y="3124200"/>
            <a:ext cx="8825659" cy="16531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98" name="Shape 98"/>
          <p:cNvSpPr txBox="1">
            <a:spLocks noGrp="1"/>
          </p:cNvSpPr>
          <p:nvPr>
            <p:ph type="body" idx="1"/>
          </p:nvPr>
        </p:nvSpPr>
        <p:spPr>
          <a:xfrm>
            <a:off x="1154954" y="4777380"/>
            <a:ext cx="8825659"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9" name="Shape 99"/>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0" name="Shape 100"/>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1" name="Shape 101"/>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4" name="Shape 104"/>
          <p:cNvSpPr txBox="1">
            <a:spLocks noGrp="1"/>
          </p:cNvSpPr>
          <p:nvPr>
            <p:ph type="body" idx="1"/>
          </p:nvPr>
        </p:nvSpPr>
        <p:spPr>
          <a:xfrm>
            <a:off x="632947" y="1981200"/>
            <a:ext cx="2946865"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5" name="Shape 105"/>
          <p:cNvSpPr txBox="1">
            <a:spLocks noGrp="1"/>
          </p:cNvSpPr>
          <p:nvPr>
            <p:ph type="body" idx="2"/>
          </p:nvPr>
        </p:nvSpPr>
        <p:spPr>
          <a:xfrm>
            <a:off x="652462" y="2667000"/>
            <a:ext cx="2927350"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6" name="Shape 106"/>
          <p:cNvSpPr txBox="1">
            <a:spLocks noGrp="1"/>
          </p:cNvSpPr>
          <p:nvPr>
            <p:ph type="body" idx="3"/>
          </p:nvPr>
        </p:nvSpPr>
        <p:spPr>
          <a:xfrm>
            <a:off x="3883658" y="1981200"/>
            <a:ext cx="2936241"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7" name="Shape 107"/>
          <p:cNvSpPr txBox="1">
            <a:spLocks noGrp="1"/>
          </p:cNvSpPr>
          <p:nvPr>
            <p:ph type="body" idx="4"/>
          </p:nvPr>
        </p:nvSpPr>
        <p:spPr>
          <a:xfrm>
            <a:off x="3873105" y="2667000"/>
            <a:ext cx="2946793"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8" name="Shape 108"/>
          <p:cNvSpPr txBox="1">
            <a:spLocks noGrp="1"/>
          </p:cNvSpPr>
          <p:nvPr>
            <p:ph type="body" idx="5"/>
          </p:nvPr>
        </p:nvSpPr>
        <p:spPr>
          <a:xfrm>
            <a:off x="7124700" y="1981200"/>
            <a:ext cx="2932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6"/>
          </p:nvPr>
        </p:nvSpPr>
        <p:spPr>
          <a:xfrm>
            <a:off x="7124700" y="2667000"/>
            <a:ext cx="2932112"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10" name="Shape 110"/>
          <p:cNvCxnSpPr/>
          <p:nvPr/>
        </p:nvCxnSpPr>
        <p:spPr>
          <a:xfrm>
            <a:off x="3726142" y="2133600"/>
            <a:ext cx="0" cy="39623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11" name="Shape 111"/>
          <p:cNvCxnSpPr/>
          <p:nvPr/>
        </p:nvCxnSpPr>
        <p:spPr>
          <a:xfrm>
            <a:off x="6962227" y="2133600"/>
            <a:ext cx="0" cy="3966881"/>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12" name="Shape 112"/>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3" name="Shape 113"/>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4" name="Shape 11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17" name="Shape 117"/>
          <p:cNvSpPr txBox="1">
            <a:spLocks noGrp="1"/>
          </p:cNvSpPr>
          <p:nvPr>
            <p:ph type="body" idx="1"/>
          </p:nvPr>
        </p:nvSpPr>
        <p:spPr>
          <a:xfrm>
            <a:off x="652462" y="4250948"/>
            <a:ext cx="2940049"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8" name="Shape 118"/>
          <p:cNvSpPr>
            <a:spLocks noGrp="1"/>
          </p:cNvSpPr>
          <p:nvPr>
            <p:ph type="pic" idx="2"/>
          </p:nvPr>
        </p:nvSpPr>
        <p:spPr>
          <a:xfrm>
            <a:off x="652462" y="2209800"/>
            <a:ext cx="2940049" cy="1524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9" name="Shape 119"/>
          <p:cNvSpPr txBox="1">
            <a:spLocks noGrp="1"/>
          </p:cNvSpPr>
          <p:nvPr>
            <p:ph type="body" idx="3"/>
          </p:nvPr>
        </p:nvSpPr>
        <p:spPr>
          <a:xfrm>
            <a:off x="652462" y="4827210"/>
            <a:ext cx="2940049"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0" name="Shape 120"/>
          <p:cNvSpPr txBox="1">
            <a:spLocks noGrp="1"/>
          </p:cNvSpPr>
          <p:nvPr>
            <p:ph type="body" idx="4"/>
          </p:nvPr>
        </p:nvSpPr>
        <p:spPr>
          <a:xfrm>
            <a:off x="3889375" y="4250948"/>
            <a:ext cx="2930525"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1" name="Shape 121"/>
          <p:cNvSpPr>
            <a:spLocks noGrp="1"/>
          </p:cNvSpPr>
          <p:nvPr>
            <p:ph type="pic" idx="5"/>
          </p:nvPr>
        </p:nvSpPr>
        <p:spPr>
          <a:xfrm>
            <a:off x="3889373" y="2209800"/>
            <a:ext cx="2930525" cy="1524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2" name="Shape 122"/>
          <p:cNvSpPr txBox="1">
            <a:spLocks noGrp="1"/>
          </p:cNvSpPr>
          <p:nvPr>
            <p:ph type="body" idx="6"/>
          </p:nvPr>
        </p:nvSpPr>
        <p:spPr>
          <a:xfrm>
            <a:off x="3888021" y="4827210"/>
            <a:ext cx="2934406"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3" name="Shape 123"/>
          <p:cNvSpPr txBox="1">
            <a:spLocks noGrp="1"/>
          </p:cNvSpPr>
          <p:nvPr>
            <p:ph type="body" idx="7"/>
          </p:nvPr>
        </p:nvSpPr>
        <p:spPr>
          <a:xfrm>
            <a:off x="7124700" y="4250948"/>
            <a:ext cx="2932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4" name="Shape 124"/>
          <p:cNvSpPr>
            <a:spLocks noGrp="1"/>
          </p:cNvSpPr>
          <p:nvPr>
            <p:ph type="pic" idx="8"/>
          </p:nvPr>
        </p:nvSpPr>
        <p:spPr>
          <a:xfrm>
            <a:off x="7124699" y="2209800"/>
            <a:ext cx="2932112" cy="1524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Shape 125"/>
          <p:cNvSpPr txBox="1">
            <a:spLocks noGrp="1"/>
          </p:cNvSpPr>
          <p:nvPr>
            <p:ph type="body" idx="9"/>
          </p:nvPr>
        </p:nvSpPr>
        <p:spPr>
          <a:xfrm>
            <a:off x="7124575" y="4827207"/>
            <a:ext cx="2935996"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26" name="Shape 126"/>
          <p:cNvCxnSpPr/>
          <p:nvPr/>
        </p:nvCxnSpPr>
        <p:spPr>
          <a:xfrm>
            <a:off x="3726142" y="2133600"/>
            <a:ext cx="0" cy="39623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27" name="Shape 127"/>
          <p:cNvCxnSpPr/>
          <p:nvPr/>
        </p:nvCxnSpPr>
        <p:spPr>
          <a:xfrm>
            <a:off x="6962227" y="2133600"/>
            <a:ext cx="0" cy="3966881"/>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28" name="Shape 12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0" name="Shape 13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3" name="Shape 133"/>
          <p:cNvSpPr txBox="1">
            <a:spLocks noGrp="1"/>
          </p:cNvSpPr>
          <p:nvPr>
            <p:ph type="body" idx="1"/>
          </p:nvPr>
        </p:nvSpPr>
        <p:spPr>
          <a:xfrm rot="5400000">
            <a:off x="3478842" y="-322612"/>
            <a:ext cx="4195480" cy="8946541"/>
          </a:xfrm>
          <a:prstGeom prst="rect">
            <a:avLst/>
          </a:prstGeom>
          <a:noFill/>
          <a:ln>
            <a:noFill/>
          </a:ln>
        </p:spPr>
        <p:txBody>
          <a:bodyPr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4" name="Shape 13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5" name="Shape 13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6" name="Shape 13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rot="5400000">
            <a:off x="6267450" y="2466974"/>
            <a:ext cx="5826124" cy="17526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9" name="Shape 139"/>
          <p:cNvSpPr txBox="1">
            <a:spLocks noGrp="1"/>
          </p:cNvSpPr>
          <p:nvPr>
            <p:ph type="body" idx="1"/>
          </p:nvPr>
        </p:nvSpPr>
        <p:spPr>
          <a:xfrm rot="5400000">
            <a:off x="1679574" y="-139698"/>
            <a:ext cx="5368924" cy="7423149"/>
          </a:xfrm>
          <a:prstGeom prst="rect">
            <a:avLst/>
          </a:prstGeom>
          <a:noFill/>
          <a:ln>
            <a:noFill/>
          </a:ln>
        </p:spPr>
        <p:txBody>
          <a:bodyPr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0" name="Shape 140"/>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1" name="Shape 141"/>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2" name="Shape 142"/>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5" name="Shape 25"/>
          <p:cNvSpPr txBox="1">
            <a:spLocks noGrp="1"/>
          </p:cNvSpPr>
          <p:nvPr>
            <p:ph type="body" idx="1"/>
          </p:nvPr>
        </p:nvSpPr>
        <p:spPr>
          <a:xfrm>
            <a:off x="1103312" y="2052917"/>
            <a:ext cx="8946541" cy="4195480"/>
          </a:xfrm>
          <a:prstGeom prst="rect">
            <a:avLst/>
          </a:prstGeom>
          <a:noFill/>
          <a:ln>
            <a:noFill/>
          </a:ln>
        </p:spPr>
        <p:txBody>
          <a:bodyPr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6" name="Shape 26"/>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7" name="Shape 27"/>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8" name="Shape 28"/>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154955" y="2861733"/>
            <a:ext cx="8825657" cy="1915646"/>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1" name="Shape 31"/>
          <p:cNvSpPr txBox="1">
            <a:spLocks noGrp="1"/>
          </p:cNvSpPr>
          <p:nvPr>
            <p:ph type="body" idx="1"/>
          </p:nvPr>
        </p:nvSpPr>
        <p:spPr>
          <a:xfrm>
            <a:off x="1154954" y="4777380"/>
            <a:ext cx="8825657"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2" name="Shape 32"/>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3" name="Shape 33"/>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4" name="Shape 3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7" name="Shape 37"/>
          <p:cNvSpPr txBox="1">
            <a:spLocks noGrp="1"/>
          </p:cNvSpPr>
          <p:nvPr>
            <p:ph type="body" idx="1"/>
          </p:nvPr>
        </p:nvSpPr>
        <p:spPr>
          <a:xfrm>
            <a:off x="1103312" y="2060575"/>
            <a:ext cx="4396339" cy="419576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8" name="Shape 38"/>
          <p:cNvSpPr txBox="1">
            <a:spLocks noGrp="1"/>
          </p:cNvSpPr>
          <p:nvPr>
            <p:ph type="body" idx="2"/>
          </p:nvPr>
        </p:nvSpPr>
        <p:spPr>
          <a:xfrm>
            <a:off x="5654492" y="2056091"/>
            <a:ext cx="4396340" cy="4200244"/>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4" name="Shape 44"/>
          <p:cNvSpPr txBox="1">
            <a:spLocks noGrp="1"/>
          </p:cNvSpPr>
          <p:nvPr>
            <p:ph type="body" idx="1"/>
          </p:nvPr>
        </p:nvSpPr>
        <p:spPr>
          <a:xfrm>
            <a:off x="1103312" y="1905000"/>
            <a:ext cx="439633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5" name="Shape 45"/>
          <p:cNvSpPr txBox="1">
            <a:spLocks noGrp="1"/>
          </p:cNvSpPr>
          <p:nvPr>
            <p:ph type="body" idx="2"/>
          </p:nvPr>
        </p:nvSpPr>
        <p:spPr>
          <a:xfrm>
            <a:off x="1103312" y="2514600"/>
            <a:ext cx="4396339" cy="3741738"/>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3"/>
          </p:nvPr>
        </p:nvSpPr>
        <p:spPr>
          <a:xfrm>
            <a:off x="5654494" y="1905000"/>
            <a:ext cx="4396339"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7" name="Shape 47"/>
          <p:cNvSpPr txBox="1">
            <a:spLocks noGrp="1"/>
          </p:cNvSpPr>
          <p:nvPr>
            <p:ph type="body" idx="4"/>
          </p:nvPr>
        </p:nvSpPr>
        <p:spPr>
          <a:xfrm>
            <a:off x="5654494" y="2514600"/>
            <a:ext cx="4396339" cy="3741738"/>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8" name="Shape 4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Shape 4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0" name="Shape 5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3" name="Shape 53"/>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4" name="Shape 54"/>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5" name="Shape 55"/>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9" name="Shape 59"/>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154953" y="1447800"/>
            <a:ext cx="3401063" cy="14478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2" name="Shape 62"/>
          <p:cNvSpPr txBox="1">
            <a:spLocks noGrp="1"/>
          </p:cNvSpPr>
          <p:nvPr>
            <p:ph type="body" idx="1"/>
          </p:nvPr>
        </p:nvSpPr>
        <p:spPr>
          <a:xfrm>
            <a:off x="4784616" y="1447800"/>
            <a:ext cx="5195997" cy="4572000"/>
          </a:xfrm>
          <a:prstGeom prst="rect">
            <a:avLst/>
          </a:prstGeom>
          <a:noFill/>
          <a:ln>
            <a:noFill/>
          </a:ln>
        </p:spPr>
        <p:txBody>
          <a:bodyPr lIns="91425" tIns="91425" rIns="91425" bIns="91425" anchor="ctr"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3" name="Shape 63"/>
          <p:cNvSpPr txBox="1">
            <a:spLocks noGrp="1"/>
          </p:cNvSpPr>
          <p:nvPr>
            <p:ph type="body" idx="2"/>
          </p:nvPr>
        </p:nvSpPr>
        <p:spPr>
          <a:xfrm>
            <a:off x="1154953" y="3129280"/>
            <a:ext cx="3401062" cy="289559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64" name="Shape 6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5" name="Shape 6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6" name="Shape 6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153907" y="1854191"/>
            <a:ext cx="5092905" cy="1574808"/>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9" name="Shape 69"/>
          <p:cNvSpPr>
            <a:spLocks noGrp="1"/>
          </p:cNvSpPr>
          <p:nvPr>
            <p:ph type="pic" idx="2"/>
          </p:nvPr>
        </p:nvSpPr>
        <p:spPr>
          <a:xfrm>
            <a:off x="6949546" y="1143000"/>
            <a:ext cx="3200399" cy="4572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0" name="Shape 70"/>
          <p:cNvSpPr txBox="1">
            <a:spLocks noGrp="1"/>
          </p:cNvSpPr>
          <p:nvPr>
            <p:ph type="body" idx="1"/>
          </p:nvPr>
        </p:nvSpPr>
        <p:spPr>
          <a:xfrm>
            <a:off x="1154954" y="3657600"/>
            <a:ext cx="5084979" cy="13715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1" name="Shape 71"/>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2" name="Shape 72"/>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3" name="Shape 73"/>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20">
            <a:alphaModFix/>
          </a:blip>
          <a:srcRect l="3613"/>
          <a:stretch/>
        </p:blipFill>
        <p:spPr>
          <a:xfrm>
            <a:off x="0" y="2669684"/>
            <a:ext cx="4037012" cy="4188315"/>
          </a:xfrm>
          <a:prstGeom prst="rect">
            <a:avLst/>
          </a:prstGeom>
          <a:noFill/>
          <a:ln>
            <a:noFill/>
          </a:ln>
        </p:spPr>
      </p:pic>
      <p:pic>
        <p:nvPicPr>
          <p:cNvPr id="7" name="Shape 7"/>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Shape 8"/>
          <p:cNvSpPr/>
          <p:nvPr/>
        </p:nvSpPr>
        <p:spPr>
          <a:xfrm>
            <a:off x="8609011"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pic>
        <p:nvPicPr>
          <p:cNvPr id="9" name="Shape 9"/>
          <p:cNvPicPr preferRelativeResize="0"/>
          <p:nvPr/>
        </p:nvPicPr>
        <p:blipFill rotWithShape="1">
          <a:blip r:embed="rId22">
            <a:alphaModFix/>
          </a:blip>
          <a:srcRect t="28812"/>
          <a:stretch/>
        </p:blipFill>
        <p:spPr>
          <a:xfrm>
            <a:off x="7999411" y="0"/>
            <a:ext cx="1603386" cy="1141406"/>
          </a:xfrm>
          <a:prstGeom prst="rect">
            <a:avLst/>
          </a:prstGeom>
          <a:noFill/>
          <a:ln>
            <a:noFill/>
          </a:ln>
        </p:spPr>
      </p:pic>
      <p:pic>
        <p:nvPicPr>
          <p:cNvPr id="10" name="Shape 10"/>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1" name="Shape 11"/>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 name="Shape 13"/>
          <p:cNvSpPr txBox="1">
            <a:spLocks noGrp="1"/>
          </p:cNvSpPr>
          <p:nvPr>
            <p:ph type="body" idx="1"/>
          </p:nvPr>
        </p:nvSpPr>
        <p:spPr>
          <a:xfrm>
            <a:off x="1103312" y="2052917"/>
            <a:ext cx="8946541" cy="4195480"/>
          </a:xfrm>
          <a:prstGeom prst="rect">
            <a:avLst/>
          </a:prstGeom>
          <a:noFill/>
          <a:ln>
            <a:noFill/>
          </a:ln>
        </p:spPr>
        <p:txBody>
          <a:bodyPr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Shape 1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Shape 1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Shape 1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1154954" y="1596978"/>
            <a:ext cx="10114058" cy="3270549"/>
          </a:xfrm>
          <a:prstGeom prst="rect">
            <a:avLst/>
          </a:prstGeom>
          <a:noFill/>
          <a:ln>
            <a:noFill/>
          </a:ln>
        </p:spPr>
        <p:txBody>
          <a:bodyPr lIns="91425" tIns="45700" rIns="91425" bIns="45700" anchor="b" anchorCtr="0">
            <a:noAutofit/>
          </a:bodyPr>
          <a:lstStyle/>
          <a:p>
            <a:pPr marL="0" marR="0" lvl="0" indent="0" algn="l" rtl="0">
              <a:spcBef>
                <a:spcPts val="0"/>
              </a:spcBef>
              <a:buClr>
                <a:schemeClr val="lt2"/>
              </a:buClr>
              <a:buSzPct val="25000"/>
              <a:buFont typeface="Arial"/>
              <a:buNone/>
            </a:pPr>
            <a:r>
              <a:rPr lang="en-US" sz="7200" b="0" i="1" u="none" strike="noStrike" cap="none">
                <a:solidFill>
                  <a:schemeClr val="lt2"/>
                </a:solidFill>
                <a:latin typeface="Arial"/>
                <a:ea typeface="Arial"/>
                <a:cs typeface="Arial"/>
                <a:sym typeface="Arial"/>
              </a:rPr>
              <a:t>Neisseria</a:t>
            </a:r>
            <a:r>
              <a:rPr lang="en-US" sz="7200" b="0" i="0" u="none" strike="noStrike" cap="none">
                <a:solidFill>
                  <a:schemeClr val="lt2"/>
                </a:solidFill>
                <a:latin typeface="Arial"/>
                <a:ea typeface="Arial"/>
                <a:cs typeface="Arial"/>
                <a:sym typeface="Arial"/>
              </a:rPr>
              <a:t> </a:t>
            </a:r>
            <a:r>
              <a:rPr lang="en-US" sz="7200" b="0" i="1" u="none" strike="noStrike" cap="none">
                <a:solidFill>
                  <a:schemeClr val="lt2"/>
                </a:solidFill>
                <a:latin typeface="Arial"/>
                <a:ea typeface="Arial"/>
                <a:cs typeface="Arial"/>
                <a:sym typeface="Arial"/>
              </a:rPr>
              <a:t>meningitidis</a:t>
            </a:r>
            <a:r>
              <a:rPr lang="en-US" sz="7200" b="0" i="0" u="none" strike="noStrike" cap="none">
                <a:solidFill>
                  <a:schemeClr val="lt2"/>
                </a:solidFill>
                <a:latin typeface="Arial"/>
                <a:ea typeface="Arial"/>
                <a:cs typeface="Arial"/>
                <a:sym typeface="Arial"/>
              </a:rPr>
              <a:t/>
            </a:r>
            <a:br>
              <a:rPr lang="en-US" sz="7200" b="0" i="0" u="none" strike="noStrike" cap="none">
                <a:solidFill>
                  <a:schemeClr val="lt2"/>
                </a:solidFill>
                <a:latin typeface="Arial"/>
                <a:ea typeface="Arial"/>
                <a:cs typeface="Arial"/>
                <a:sym typeface="Arial"/>
              </a:rPr>
            </a:br>
            <a:r>
              <a:rPr lang="en-US" sz="5400" b="0" i="0" u="none" strike="noStrike" cap="none">
                <a:solidFill>
                  <a:srgbClr val="FF0000"/>
                </a:solidFill>
                <a:latin typeface="Arial"/>
                <a:ea typeface="Arial"/>
                <a:cs typeface="Arial"/>
                <a:sym typeface="Arial"/>
              </a:rPr>
              <a:t>Workup</a:t>
            </a:r>
          </a:p>
        </p:txBody>
      </p:sp>
      <p:sp>
        <p:nvSpPr>
          <p:cNvPr id="148" name="Shape 148"/>
          <p:cNvSpPr txBox="1"/>
          <p:nvPr/>
        </p:nvSpPr>
        <p:spPr>
          <a:xfrm>
            <a:off x="7531725" y="5656025"/>
            <a:ext cx="4381800" cy="720300"/>
          </a:xfrm>
          <a:prstGeom prst="rect">
            <a:avLst/>
          </a:prstGeom>
          <a:noFill/>
          <a:ln>
            <a:noFill/>
          </a:ln>
        </p:spPr>
        <p:txBody>
          <a:bodyPr lIns="91425" tIns="91425" rIns="91425" bIns="91425" anchor="t" anchorCtr="0">
            <a:noAutofit/>
          </a:bodyPr>
          <a:lstStyle/>
          <a:p>
            <a:pPr lvl="0">
              <a:spcBef>
                <a:spcPts val="0"/>
              </a:spcBef>
              <a:buNone/>
            </a:pPr>
            <a:r>
              <a:rPr lang="en-US">
                <a:solidFill>
                  <a:schemeClr val="lt1"/>
                </a:solidFill>
              </a:rPr>
              <a:t>Process Improvement Project</a:t>
            </a:r>
          </a:p>
          <a:p>
            <a:pPr lvl="0">
              <a:spcBef>
                <a:spcPts val="0"/>
              </a:spcBef>
              <a:buNone/>
            </a:pPr>
            <a:r>
              <a:rPr lang="en-US">
                <a:solidFill>
                  <a:schemeClr val="lt1"/>
                </a:solidFill>
              </a:rPr>
              <a:t>By Milad Latif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742498" y="482800"/>
            <a:ext cx="10707000" cy="873900"/>
          </a:xfrm>
          <a:prstGeom prst="rect">
            <a:avLst/>
          </a:prstGeom>
          <a:noFill/>
          <a:ln>
            <a:noFill/>
          </a:ln>
        </p:spPr>
        <p:txBody>
          <a:bodyPr lIns="91425" tIns="45700" rIns="91425" bIns="45700" anchor="t" anchorCtr="0">
            <a:noAutofit/>
          </a:bodyPr>
          <a:lstStyle/>
          <a:p>
            <a:pPr marL="0" marR="0" lvl="0" indent="0" algn="ctr" rtl="0">
              <a:spcBef>
                <a:spcPts val="0"/>
              </a:spcBef>
              <a:buClr>
                <a:schemeClr val="lt2"/>
              </a:buClr>
              <a:buSzPct val="25000"/>
              <a:buFont typeface="Arial"/>
              <a:buNone/>
            </a:pPr>
            <a:r>
              <a:rPr lang="en-US" sz="3000" b="1">
                <a:solidFill>
                  <a:srgbClr val="FF0000"/>
                </a:solidFill>
                <a:latin typeface="Arial"/>
                <a:ea typeface="Arial"/>
                <a:cs typeface="Arial"/>
                <a:sym typeface="Arial"/>
              </a:rPr>
              <a:t>Workup - continued</a:t>
            </a:r>
          </a:p>
        </p:txBody>
      </p:sp>
      <p:cxnSp>
        <p:nvCxnSpPr>
          <p:cNvPr id="214" name="Shape 214"/>
          <p:cNvCxnSpPr/>
          <p:nvPr/>
        </p:nvCxnSpPr>
        <p:spPr>
          <a:xfrm>
            <a:off x="6096000" y="1691000"/>
            <a:ext cx="0" cy="736800"/>
          </a:xfrm>
          <a:prstGeom prst="straightConnector1">
            <a:avLst/>
          </a:prstGeom>
          <a:noFill/>
          <a:ln w="28575" cap="flat" cmpd="sng">
            <a:solidFill>
              <a:schemeClr val="lt1"/>
            </a:solidFill>
            <a:prstDash val="solid"/>
            <a:round/>
            <a:headEnd type="none" w="lg" len="lg"/>
            <a:tailEnd type="triangle" w="lg" len="lg"/>
          </a:ln>
        </p:spPr>
      </p:cxnSp>
      <p:cxnSp>
        <p:nvCxnSpPr>
          <p:cNvPr id="215" name="Shape 215"/>
          <p:cNvCxnSpPr/>
          <p:nvPr/>
        </p:nvCxnSpPr>
        <p:spPr>
          <a:xfrm>
            <a:off x="6096000" y="1691000"/>
            <a:ext cx="3166800" cy="753900"/>
          </a:xfrm>
          <a:prstGeom prst="straightConnector1">
            <a:avLst/>
          </a:prstGeom>
          <a:noFill/>
          <a:ln w="28575" cap="flat" cmpd="sng">
            <a:solidFill>
              <a:schemeClr val="lt1"/>
            </a:solidFill>
            <a:prstDash val="solid"/>
            <a:round/>
            <a:headEnd type="none" w="lg" len="lg"/>
            <a:tailEnd type="triangle" w="lg" len="lg"/>
          </a:ln>
        </p:spPr>
      </p:cxnSp>
      <p:cxnSp>
        <p:nvCxnSpPr>
          <p:cNvPr id="216" name="Shape 216"/>
          <p:cNvCxnSpPr/>
          <p:nvPr/>
        </p:nvCxnSpPr>
        <p:spPr>
          <a:xfrm flipH="1">
            <a:off x="3156900" y="1689875"/>
            <a:ext cx="2943900" cy="665100"/>
          </a:xfrm>
          <a:prstGeom prst="straightConnector1">
            <a:avLst/>
          </a:prstGeom>
          <a:noFill/>
          <a:ln w="28575" cap="flat" cmpd="sng">
            <a:solidFill>
              <a:schemeClr val="lt1"/>
            </a:solidFill>
            <a:prstDash val="solid"/>
            <a:round/>
            <a:headEnd type="none" w="lg" len="lg"/>
            <a:tailEnd type="triangle" w="lg" len="lg"/>
          </a:ln>
        </p:spPr>
      </p:cxnSp>
      <p:cxnSp>
        <p:nvCxnSpPr>
          <p:cNvPr id="217" name="Shape 217"/>
          <p:cNvCxnSpPr/>
          <p:nvPr/>
        </p:nvCxnSpPr>
        <p:spPr>
          <a:xfrm>
            <a:off x="6096000" y="4185550"/>
            <a:ext cx="3166500" cy="739800"/>
          </a:xfrm>
          <a:prstGeom prst="straightConnector1">
            <a:avLst/>
          </a:prstGeom>
          <a:noFill/>
          <a:ln w="28575" cap="flat" cmpd="sng">
            <a:solidFill>
              <a:schemeClr val="lt1"/>
            </a:solidFill>
            <a:prstDash val="solid"/>
            <a:round/>
            <a:headEnd type="none" w="lg" len="lg"/>
            <a:tailEnd type="triangle" w="lg" len="lg"/>
          </a:ln>
        </p:spPr>
      </p:cxnSp>
      <p:cxnSp>
        <p:nvCxnSpPr>
          <p:cNvPr id="218" name="Shape 218"/>
          <p:cNvCxnSpPr/>
          <p:nvPr/>
        </p:nvCxnSpPr>
        <p:spPr>
          <a:xfrm>
            <a:off x="6096000" y="4185550"/>
            <a:ext cx="8400" cy="744900"/>
          </a:xfrm>
          <a:prstGeom prst="straightConnector1">
            <a:avLst/>
          </a:prstGeom>
          <a:noFill/>
          <a:ln w="28575" cap="flat" cmpd="sng">
            <a:solidFill>
              <a:schemeClr val="lt1"/>
            </a:solidFill>
            <a:prstDash val="solid"/>
            <a:round/>
            <a:headEnd type="none" w="lg" len="lg"/>
            <a:tailEnd type="triangle" w="lg" len="lg"/>
          </a:ln>
        </p:spPr>
      </p:cxnSp>
      <p:cxnSp>
        <p:nvCxnSpPr>
          <p:cNvPr id="219" name="Shape 219"/>
          <p:cNvCxnSpPr/>
          <p:nvPr/>
        </p:nvCxnSpPr>
        <p:spPr>
          <a:xfrm flipH="1">
            <a:off x="3291900" y="4185550"/>
            <a:ext cx="2804100" cy="739800"/>
          </a:xfrm>
          <a:prstGeom prst="straightConnector1">
            <a:avLst/>
          </a:prstGeom>
          <a:noFill/>
          <a:ln w="28575" cap="flat" cmpd="sng">
            <a:solidFill>
              <a:schemeClr val="lt1"/>
            </a:solidFill>
            <a:prstDash val="solid"/>
            <a:round/>
            <a:headEnd type="none" w="lg" len="lg"/>
            <a:tailEnd type="triangle" w="lg" len="lg"/>
          </a:ln>
        </p:spPr>
      </p:cxnSp>
      <p:sp>
        <p:nvSpPr>
          <p:cNvPr id="220" name="Shape 220"/>
          <p:cNvSpPr txBox="1"/>
          <p:nvPr/>
        </p:nvSpPr>
        <p:spPr>
          <a:xfrm>
            <a:off x="8414075" y="2359825"/>
            <a:ext cx="1617600" cy="517800"/>
          </a:xfrm>
          <a:prstGeom prst="rect">
            <a:avLst/>
          </a:prstGeom>
          <a:noFill/>
          <a:ln>
            <a:noFill/>
          </a:ln>
        </p:spPr>
        <p:txBody>
          <a:bodyPr lIns="91425" tIns="91425" rIns="91425" bIns="91425" anchor="t" anchorCtr="0">
            <a:noAutofit/>
          </a:bodyPr>
          <a:lstStyle/>
          <a:p>
            <a:pPr lvl="0" algn="ctr" rtl="0">
              <a:spcBef>
                <a:spcPts val="1000"/>
              </a:spcBef>
              <a:buClr>
                <a:schemeClr val="dk1"/>
              </a:buClr>
              <a:buSzPct val="55000"/>
              <a:buFont typeface="Arial"/>
              <a:buNone/>
            </a:pPr>
            <a:r>
              <a:rPr lang="en-US" sz="2000">
                <a:solidFill>
                  <a:schemeClr val="lt1"/>
                </a:solidFill>
              </a:rPr>
              <a:t>GNCB</a:t>
            </a:r>
          </a:p>
          <a:p>
            <a:pPr lvl="0" algn="ctr">
              <a:spcBef>
                <a:spcPts val="0"/>
              </a:spcBef>
              <a:buNone/>
            </a:pPr>
            <a:endParaRPr/>
          </a:p>
        </p:txBody>
      </p:sp>
      <p:sp>
        <p:nvSpPr>
          <p:cNvPr id="221" name="Shape 221"/>
          <p:cNvSpPr txBox="1"/>
          <p:nvPr/>
        </p:nvSpPr>
        <p:spPr>
          <a:xfrm>
            <a:off x="5140950" y="2359825"/>
            <a:ext cx="1910100" cy="517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 GNDC</a:t>
            </a:r>
          </a:p>
          <a:p>
            <a:pPr lvl="0" algn="ctr" rtl="0">
              <a:spcBef>
                <a:spcPts val="0"/>
              </a:spcBef>
              <a:buNone/>
            </a:pPr>
            <a:endParaRPr/>
          </a:p>
        </p:txBody>
      </p:sp>
      <p:sp>
        <p:nvSpPr>
          <p:cNvPr id="222" name="Shape 222"/>
          <p:cNvSpPr txBox="1"/>
          <p:nvPr/>
        </p:nvSpPr>
        <p:spPr>
          <a:xfrm>
            <a:off x="2721825" y="2359825"/>
            <a:ext cx="981600" cy="517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Other </a:t>
            </a:r>
          </a:p>
          <a:p>
            <a:pPr lvl="0" algn="ctr" rtl="0">
              <a:spcBef>
                <a:spcPts val="0"/>
              </a:spcBef>
              <a:buNone/>
            </a:pPr>
            <a:endParaRPr/>
          </a:p>
        </p:txBody>
      </p:sp>
      <p:sp>
        <p:nvSpPr>
          <p:cNvPr id="223" name="Shape 223"/>
          <p:cNvSpPr txBox="1"/>
          <p:nvPr/>
        </p:nvSpPr>
        <p:spPr>
          <a:xfrm>
            <a:off x="3203100" y="3515350"/>
            <a:ext cx="5794200" cy="517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Possible </a:t>
            </a:r>
            <a:r>
              <a:rPr lang="en-US" sz="2000" i="1">
                <a:solidFill>
                  <a:schemeClr val="lt1"/>
                </a:solidFill>
              </a:rPr>
              <a:t>N. meningitidis </a:t>
            </a:r>
            <a:r>
              <a:rPr lang="en-US" sz="2000">
                <a:solidFill>
                  <a:schemeClr val="lt1"/>
                </a:solidFill>
              </a:rPr>
              <a:t>(send to MALDI TOF</a:t>
            </a:r>
            <a:r>
              <a:rPr lang="en-US" sz="2000">
                <a:solidFill>
                  <a:srgbClr val="C00000"/>
                </a:solidFill>
              </a:rPr>
              <a:t>*</a:t>
            </a:r>
            <a:r>
              <a:rPr lang="en-US" sz="2000">
                <a:solidFill>
                  <a:schemeClr val="lt1"/>
                </a:solidFill>
              </a:rPr>
              <a:t>)</a:t>
            </a:r>
          </a:p>
          <a:p>
            <a:pPr lvl="0" algn="ctr" rtl="0">
              <a:spcBef>
                <a:spcPts val="1000"/>
              </a:spcBef>
              <a:buNone/>
            </a:pPr>
            <a:endParaRPr sz="2000">
              <a:solidFill>
                <a:schemeClr val="lt1"/>
              </a:solidFill>
            </a:endParaRPr>
          </a:p>
          <a:p>
            <a:pPr lvl="0" algn="ctr" rtl="0">
              <a:spcBef>
                <a:spcPts val="0"/>
              </a:spcBef>
              <a:buNone/>
            </a:pPr>
            <a:endParaRPr/>
          </a:p>
        </p:txBody>
      </p:sp>
      <p:cxnSp>
        <p:nvCxnSpPr>
          <p:cNvPr id="224" name="Shape 224"/>
          <p:cNvCxnSpPr/>
          <p:nvPr/>
        </p:nvCxnSpPr>
        <p:spPr>
          <a:xfrm>
            <a:off x="6100200" y="2953825"/>
            <a:ext cx="0" cy="736800"/>
          </a:xfrm>
          <a:prstGeom prst="straightConnector1">
            <a:avLst/>
          </a:prstGeom>
          <a:noFill/>
          <a:ln w="28575" cap="flat" cmpd="sng">
            <a:solidFill>
              <a:schemeClr val="lt1"/>
            </a:solidFill>
            <a:prstDash val="solid"/>
            <a:round/>
            <a:headEnd type="none" w="lg" len="lg"/>
            <a:tailEnd type="triangle" w="lg" len="lg"/>
          </a:ln>
        </p:spPr>
      </p:cxnSp>
      <p:sp>
        <p:nvSpPr>
          <p:cNvPr id="225" name="Shape 225"/>
          <p:cNvSpPr txBox="1"/>
          <p:nvPr/>
        </p:nvSpPr>
        <p:spPr>
          <a:xfrm>
            <a:off x="8033075" y="4925350"/>
            <a:ext cx="2722200" cy="517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ID is Other organism</a:t>
            </a:r>
          </a:p>
          <a:p>
            <a:pPr lvl="0" algn="ctr" rtl="0">
              <a:spcBef>
                <a:spcPts val="0"/>
              </a:spcBef>
              <a:buNone/>
            </a:pPr>
            <a:endParaRPr/>
          </a:p>
        </p:txBody>
      </p:sp>
      <p:sp>
        <p:nvSpPr>
          <p:cNvPr id="226" name="Shape 226"/>
          <p:cNvSpPr txBox="1"/>
          <p:nvPr/>
        </p:nvSpPr>
        <p:spPr>
          <a:xfrm>
            <a:off x="4734900" y="4925350"/>
            <a:ext cx="2722200" cy="517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 ID is </a:t>
            </a:r>
            <a:r>
              <a:rPr lang="en-US" sz="2000" i="1">
                <a:solidFill>
                  <a:schemeClr val="lt1"/>
                </a:solidFill>
              </a:rPr>
              <a:t>N.</a:t>
            </a:r>
            <a:r>
              <a:rPr lang="en-US" sz="2000">
                <a:solidFill>
                  <a:schemeClr val="lt1"/>
                </a:solidFill>
              </a:rPr>
              <a:t> </a:t>
            </a:r>
            <a:r>
              <a:rPr lang="en-US" sz="2000" i="1">
                <a:solidFill>
                  <a:schemeClr val="lt1"/>
                </a:solidFill>
              </a:rPr>
              <a:t>meningitidis</a:t>
            </a:r>
          </a:p>
          <a:p>
            <a:pPr lvl="0" algn="ctr" rtl="0">
              <a:spcBef>
                <a:spcPts val="0"/>
              </a:spcBef>
              <a:buNone/>
            </a:pPr>
            <a:endParaRPr/>
          </a:p>
        </p:txBody>
      </p:sp>
      <p:sp>
        <p:nvSpPr>
          <p:cNvPr id="227" name="Shape 227"/>
          <p:cNvSpPr txBox="1"/>
          <p:nvPr/>
        </p:nvSpPr>
        <p:spPr>
          <a:xfrm>
            <a:off x="1851525" y="4925350"/>
            <a:ext cx="2722200" cy="517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ID is </a:t>
            </a:r>
            <a:r>
              <a:rPr lang="en-US" sz="2000" i="1">
                <a:solidFill>
                  <a:schemeClr val="lt1"/>
                </a:solidFill>
              </a:rPr>
              <a:t>N. gonorrhoeae</a:t>
            </a:r>
          </a:p>
          <a:p>
            <a:pPr lvl="0" algn="ctr" rtl="0">
              <a:spcBef>
                <a:spcPts val="0"/>
              </a:spcBef>
              <a:buNone/>
            </a:pPr>
            <a:endParaRPr/>
          </a:p>
        </p:txBody>
      </p:sp>
      <p:sp>
        <p:nvSpPr>
          <p:cNvPr id="228" name="Shape 228"/>
          <p:cNvSpPr txBox="1"/>
          <p:nvPr/>
        </p:nvSpPr>
        <p:spPr>
          <a:xfrm>
            <a:off x="315525" y="6197375"/>
            <a:ext cx="6209999" cy="517800"/>
          </a:xfrm>
          <a:prstGeom prst="rect">
            <a:avLst/>
          </a:prstGeom>
          <a:noFill/>
          <a:ln>
            <a:noFill/>
          </a:ln>
        </p:spPr>
        <p:txBody>
          <a:bodyPr lIns="91425" tIns="91425" rIns="91425" bIns="91425" anchor="t" anchorCtr="0">
            <a:noAutofit/>
          </a:bodyPr>
          <a:lstStyle/>
          <a:p>
            <a:pPr marL="457200" lvl="0" indent="-228600" algn="l" rtl="0">
              <a:spcBef>
                <a:spcPts val="1000"/>
              </a:spcBef>
              <a:buClr>
                <a:srgbClr val="C00000"/>
              </a:buClr>
              <a:buChar char="●"/>
            </a:pPr>
            <a:r>
              <a:rPr lang="en-US">
                <a:solidFill>
                  <a:srgbClr val="C00000"/>
                </a:solidFill>
              </a:rPr>
              <a:t>If MALDI is not available, perform RapID NH.</a:t>
            </a:r>
          </a:p>
          <a:p>
            <a:pPr lvl="0" algn="ctr" rtl="0">
              <a:spcBef>
                <a:spcPts val="1000"/>
              </a:spcBef>
              <a:buNone/>
            </a:pPr>
            <a:endParaRPr sz="2000">
              <a:solidFill>
                <a:schemeClr val="lt1"/>
              </a:solidFill>
            </a:endParaRPr>
          </a:p>
          <a:p>
            <a:pPr lvl="0" algn="ctr" rtl="0">
              <a:spcBef>
                <a:spcPts val="0"/>
              </a:spcBef>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742498" y="482800"/>
            <a:ext cx="10707000" cy="873900"/>
          </a:xfrm>
          <a:prstGeom prst="rect">
            <a:avLst/>
          </a:prstGeom>
          <a:noFill/>
          <a:ln>
            <a:noFill/>
          </a:ln>
        </p:spPr>
        <p:txBody>
          <a:bodyPr lIns="91425" tIns="45700" rIns="91425" bIns="45700" anchor="t" anchorCtr="0">
            <a:noAutofit/>
          </a:bodyPr>
          <a:lstStyle/>
          <a:p>
            <a:pPr marL="0" marR="0" lvl="0" indent="0" algn="ctr" rtl="0">
              <a:spcBef>
                <a:spcPts val="0"/>
              </a:spcBef>
              <a:buClr>
                <a:schemeClr val="lt2"/>
              </a:buClr>
              <a:buSzPct val="25000"/>
              <a:buFont typeface="Arial"/>
              <a:buNone/>
            </a:pPr>
            <a:r>
              <a:rPr lang="en-US" sz="3000" b="1">
                <a:solidFill>
                  <a:srgbClr val="FF0000"/>
                </a:solidFill>
                <a:latin typeface="Arial"/>
                <a:ea typeface="Arial"/>
                <a:cs typeface="Arial"/>
                <a:sym typeface="Arial"/>
              </a:rPr>
              <a:t>Workup - continued</a:t>
            </a:r>
          </a:p>
        </p:txBody>
      </p:sp>
      <p:sp>
        <p:nvSpPr>
          <p:cNvPr id="234" name="Shape 234"/>
          <p:cNvSpPr txBox="1"/>
          <p:nvPr/>
        </p:nvSpPr>
        <p:spPr>
          <a:xfrm>
            <a:off x="8033075" y="1496350"/>
            <a:ext cx="2722200" cy="517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ID is Other organism</a:t>
            </a:r>
          </a:p>
          <a:p>
            <a:pPr lvl="0" algn="ctr" rtl="0">
              <a:spcBef>
                <a:spcPts val="0"/>
              </a:spcBef>
              <a:buNone/>
            </a:pPr>
            <a:endParaRPr/>
          </a:p>
        </p:txBody>
      </p:sp>
      <p:sp>
        <p:nvSpPr>
          <p:cNvPr id="235" name="Shape 235"/>
          <p:cNvSpPr txBox="1"/>
          <p:nvPr/>
        </p:nvSpPr>
        <p:spPr>
          <a:xfrm>
            <a:off x="4734900" y="1496350"/>
            <a:ext cx="2722200" cy="517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 ID is </a:t>
            </a:r>
            <a:r>
              <a:rPr lang="en-US" sz="2000" i="1">
                <a:solidFill>
                  <a:schemeClr val="lt1"/>
                </a:solidFill>
              </a:rPr>
              <a:t>N. meningitidis</a:t>
            </a:r>
          </a:p>
          <a:p>
            <a:pPr lvl="0" algn="ctr" rtl="0">
              <a:spcBef>
                <a:spcPts val="0"/>
              </a:spcBef>
              <a:buNone/>
            </a:pPr>
            <a:endParaRPr/>
          </a:p>
        </p:txBody>
      </p:sp>
      <p:sp>
        <p:nvSpPr>
          <p:cNvPr id="236" name="Shape 236"/>
          <p:cNvSpPr txBox="1"/>
          <p:nvPr/>
        </p:nvSpPr>
        <p:spPr>
          <a:xfrm>
            <a:off x="1851525" y="1496350"/>
            <a:ext cx="2722200" cy="517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ID is </a:t>
            </a:r>
            <a:r>
              <a:rPr lang="en-US" sz="2000" i="1">
                <a:solidFill>
                  <a:schemeClr val="lt1"/>
                </a:solidFill>
              </a:rPr>
              <a:t>N. gonorrhoeae</a:t>
            </a:r>
          </a:p>
          <a:p>
            <a:pPr lvl="0" algn="ctr" rtl="0">
              <a:spcBef>
                <a:spcPts val="0"/>
              </a:spcBef>
              <a:buNone/>
            </a:pPr>
            <a:endParaRPr/>
          </a:p>
        </p:txBody>
      </p:sp>
      <p:cxnSp>
        <p:nvCxnSpPr>
          <p:cNvPr id="237" name="Shape 237"/>
          <p:cNvCxnSpPr/>
          <p:nvPr/>
        </p:nvCxnSpPr>
        <p:spPr>
          <a:xfrm>
            <a:off x="9394175" y="2267025"/>
            <a:ext cx="0" cy="736800"/>
          </a:xfrm>
          <a:prstGeom prst="straightConnector1">
            <a:avLst/>
          </a:prstGeom>
          <a:noFill/>
          <a:ln w="28575" cap="flat" cmpd="sng">
            <a:solidFill>
              <a:schemeClr val="lt1"/>
            </a:solidFill>
            <a:prstDash val="solid"/>
            <a:round/>
            <a:headEnd type="none" w="lg" len="lg"/>
            <a:tailEnd type="triangle" w="lg" len="lg"/>
          </a:ln>
        </p:spPr>
      </p:cxnSp>
      <p:cxnSp>
        <p:nvCxnSpPr>
          <p:cNvPr id="238" name="Shape 238"/>
          <p:cNvCxnSpPr/>
          <p:nvPr/>
        </p:nvCxnSpPr>
        <p:spPr>
          <a:xfrm>
            <a:off x="6096000" y="2267025"/>
            <a:ext cx="0" cy="736800"/>
          </a:xfrm>
          <a:prstGeom prst="straightConnector1">
            <a:avLst/>
          </a:prstGeom>
          <a:noFill/>
          <a:ln w="28575" cap="flat" cmpd="sng">
            <a:solidFill>
              <a:schemeClr val="lt1"/>
            </a:solidFill>
            <a:prstDash val="solid"/>
            <a:round/>
            <a:headEnd type="none" w="lg" len="lg"/>
            <a:tailEnd type="triangle" w="lg" len="lg"/>
          </a:ln>
        </p:spPr>
      </p:cxnSp>
      <p:cxnSp>
        <p:nvCxnSpPr>
          <p:cNvPr id="239" name="Shape 239"/>
          <p:cNvCxnSpPr/>
          <p:nvPr/>
        </p:nvCxnSpPr>
        <p:spPr>
          <a:xfrm>
            <a:off x="3212625" y="2267025"/>
            <a:ext cx="0" cy="736800"/>
          </a:xfrm>
          <a:prstGeom prst="straightConnector1">
            <a:avLst/>
          </a:prstGeom>
          <a:noFill/>
          <a:ln w="28575" cap="flat" cmpd="sng">
            <a:solidFill>
              <a:schemeClr val="lt1"/>
            </a:solidFill>
            <a:prstDash val="solid"/>
            <a:round/>
            <a:headEnd type="none" w="lg" len="lg"/>
            <a:tailEnd type="triangle" w="lg" len="lg"/>
          </a:ln>
        </p:spPr>
      </p:cxnSp>
      <p:sp>
        <p:nvSpPr>
          <p:cNvPr id="240" name="Shape 240"/>
          <p:cNvSpPr txBox="1"/>
          <p:nvPr/>
        </p:nvSpPr>
        <p:spPr>
          <a:xfrm>
            <a:off x="7775525" y="3170100"/>
            <a:ext cx="3237300" cy="517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Workup as appropirate</a:t>
            </a:r>
          </a:p>
          <a:p>
            <a:pPr lvl="0" algn="ctr" rtl="0">
              <a:spcBef>
                <a:spcPts val="0"/>
              </a:spcBef>
              <a:buNone/>
            </a:pPr>
            <a:endParaRPr/>
          </a:p>
        </p:txBody>
      </p:sp>
      <p:sp>
        <p:nvSpPr>
          <p:cNvPr id="241" name="Shape 241"/>
          <p:cNvSpPr txBox="1"/>
          <p:nvPr/>
        </p:nvSpPr>
        <p:spPr>
          <a:xfrm>
            <a:off x="4734900" y="3170100"/>
            <a:ext cx="2722200" cy="517800"/>
          </a:xfrm>
          <a:prstGeom prst="rect">
            <a:avLst/>
          </a:prstGeom>
          <a:noFill/>
          <a:ln>
            <a:noFill/>
          </a:ln>
        </p:spPr>
        <p:txBody>
          <a:bodyPr lIns="91425" tIns="91425" rIns="91425" bIns="91425" anchor="t" anchorCtr="0">
            <a:noAutofit/>
          </a:bodyPr>
          <a:lstStyle/>
          <a:p>
            <a:pPr lvl="0" algn="ctr" rtl="0">
              <a:spcBef>
                <a:spcPts val="1000"/>
              </a:spcBef>
              <a:buNone/>
            </a:pPr>
            <a:r>
              <a:rPr lang="en-US" sz="2000" b="1">
                <a:solidFill>
                  <a:schemeClr val="lt1"/>
                </a:solidFill>
              </a:rPr>
              <a:t>Report result according to appropriate procedure. Send to MDHHS only if from sterile site</a:t>
            </a:r>
          </a:p>
          <a:p>
            <a:pPr lvl="0" algn="ctr" rtl="0">
              <a:spcBef>
                <a:spcPts val="0"/>
              </a:spcBef>
              <a:buNone/>
            </a:pPr>
            <a:endParaRPr/>
          </a:p>
        </p:txBody>
      </p:sp>
      <p:sp>
        <p:nvSpPr>
          <p:cNvPr id="242" name="Shape 242"/>
          <p:cNvSpPr txBox="1"/>
          <p:nvPr/>
        </p:nvSpPr>
        <p:spPr>
          <a:xfrm>
            <a:off x="1851525" y="3170100"/>
            <a:ext cx="2722200" cy="517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Report as presumptive </a:t>
            </a:r>
            <a:r>
              <a:rPr lang="en-US" sz="2000" i="1">
                <a:solidFill>
                  <a:schemeClr val="lt1"/>
                </a:solidFill>
              </a:rPr>
              <a:t>N. gonorrhoeae </a:t>
            </a:r>
            <a:r>
              <a:rPr lang="en-US" sz="2000">
                <a:solidFill>
                  <a:schemeClr val="lt1"/>
                </a:solidFill>
              </a:rPr>
              <a:t>and send to MDHHS</a:t>
            </a:r>
          </a:p>
          <a:p>
            <a:pPr lvl="0" algn="ctr" rtl="0">
              <a:spcBef>
                <a:spcPts val="0"/>
              </a:spcBef>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Shape 247"/>
          <p:cNvPicPr preferRelativeResize="0"/>
          <p:nvPr/>
        </p:nvPicPr>
        <p:blipFill rotWithShape="1">
          <a:blip r:embed="rId3">
            <a:alphaModFix/>
          </a:blip>
          <a:srcRect/>
          <a:stretch/>
        </p:blipFill>
        <p:spPr>
          <a:xfrm>
            <a:off x="238125" y="218875"/>
            <a:ext cx="11750700" cy="6458700"/>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
        <p:nvSpPr>
          <p:cNvPr id="248" name="Shape 248"/>
          <p:cNvSpPr txBox="1"/>
          <p:nvPr/>
        </p:nvSpPr>
        <p:spPr>
          <a:xfrm>
            <a:off x="3020925" y="6441625"/>
            <a:ext cx="3145200" cy="4778100"/>
          </a:xfrm>
          <a:prstGeom prst="rect">
            <a:avLst/>
          </a:prstGeom>
          <a:noFill/>
          <a:ln>
            <a:noFill/>
          </a:ln>
        </p:spPr>
        <p:txBody>
          <a:bodyPr lIns="91425" tIns="45700" rIns="91425" bIns="45700" anchor="t" anchorCtr="0">
            <a:noAutofit/>
          </a:bodyPr>
          <a:lstStyle/>
          <a:p>
            <a:pPr marL="0" marR="0" lvl="0" indent="0" rtl="0">
              <a:spcBef>
                <a:spcPts val="0"/>
              </a:spcBef>
              <a:buClr>
                <a:schemeClr val="lt2"/>
              </a:buClr>
              <a:buFont typeface="Arial"/>
              <a:buNone/>
            </a:pPr>
            <a:endParaRPr sz="2400" b="0" i="0" u="none" strike="noStrike" cap="none">
              <a:latin typeface="Arial"/>
              <a:ea typeface="Arial"/>
              <a:cs typeface="Arial"/>
              <a:sym typeface="Arial"/>
            </a:endParaRPr>
          </a:p>
        </p:txBody>
      </p:sp>
      <p:pic>
        <p:nvPicPr>
          <p:cNvPr id="249" name="Shape 249"/>
          <p:cNvPicPr preferRelativeResize="0"/>
          <p:nvPr/>
        </p:nvPicPr>
        <p:blipFill>
          <a:blip r:embed="rId4">
            <a:alphaModFix/>
          </a:blip>
          <a:stretch>
            <a:fillRect/>
          </a:stretch>
        </p:blipFill>
        <p:spPr>
          <a:xfrm>
            <a:off x="2620874" y="1560199"/>
            <a:ext cx="756123" cy="72845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646110" y="452718"/>
            <a:ext cx="9404700" cy="1400400"/>
          </a:xfrm>
          <a:prstGeom prst="rect">
            <a:avLst/>
          </a:prstGeom>
        </p:spPr>
        <p:txBody>
          <a:bodyPr lIns="91425" tIns="91425" rIns="91425" bIns="91425" anchor="t"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3000" b="1">
                <a:solidFill>
                  <a:srgbClr val="FF0000"/>
                </a:solidFill>
                <a:latin typeface="Arial"/>
                <a:ea typeface="Arial"/>
                <a:cs typeface="Arial"/>
                <a:sym typeface="Arial"/>
              </a:rPr>
              <a:t>Training</a:t>
            </a:r>
            <a:r>
              <a:rPr lang="en-US"/>
              <a:t> </a:t>
            </a:r>
            <a:r>
              <a:rPr lang="en-US" sz="3000" b="1">
                <a:solidFill>
                  <a:srgbClr val="FF0000"/>
                </a:solidFill>
                <a:latin typeface="Arial"/>
                <a:ea typeface="Arial"/>
                <a:cs typeface="Arial"/>
                <a:sym typeface="Arial"/>
              </a:rPr>
              <a:t>Test</a:t>
            </a:r>
          </a:p>
        </p:txBody>
      </p:sp>
      <p:sp>
        <p:nvSpPr>
          <p:cNvPr id="255" name="Shape 255"/>
          <p:cNvSpPr txBox="1">
            <a:spLocks noGrp="1"/>
          </p:cNvSpPr>
          <p:nvPr>
            <p:ph type="body" idx="1"/>
          </p:nvPr>
        </p:nvSpPr>
        <p:spPr>
          <a:xfrm>
            <a:off x="1103300" y="1589225"/>
            <a:ext cx="9654900" cy="4659300"/>
          </a:xfrm>
          <a:prstGeom prst="rect">
            <a:avLst/>
          </a:prstGeom>
        </p:spPr>
        <p:txBody>
          <a:bodyPr lIns="91425" tIns="91425" rIns="91425" bIns="91425" anchor="t" anchorCtr="0">
            <a:noAutofit/>
          </a:bodyPr>
          <a:lstStyle/>
          <a:p>
            <a:pPr marL="457200" lvl="0" indent="-228600" rtl="0">
              <a:spcBef>
                <a:spcPts val="0"/>
              </a:spcBef>
              <a:buFont typeface="Arial"/>
              <a:buAutoNum type="arabicPeriod"/>
            </a:pPr>
            <a:r>
              <a:rPr lang="en-US">
                <a:latin typeface="Arial"/>
                <a:ea typeface="Arial"/>
                <a:cs typeface="Arial"/>
                <a:sym typeface="Arial"/>
              </a:rPr>
              <a:t>The gram stain shown to the right is:</a:t>
            </a:r>
          </a:p>
          <a:p>
            <a:pPr marL="0" lvl="0" indent="0" rtl="0">
              <a:spcBef>
                <a:spcPts val="0"/>
              </a:spcBef>
              <a:buNone/>
            </a:pPr>
            <a:r>
              <a:rPr lang="en-US">
                <a:latin typeface="Arial"/>
                <a:ea typeface="Arial"/>
                <a:cs typeface="Arial"/>
                <a:sym typeface="Arial"/>
              </a:rPr>
              <a:t>		</a:t>
            </a:r>
          </a:p>
          <a:p>
            <a:pPr marL="914400" lvl="0" indent="-228600" rtl="0">
              <a:lnSpc>
                <a:spcPct val="200000"/>
              </a:lnSpc>
              <a:spcBef>
                <a:spcPts val="0"/>
              </a:spcBef>
              <a:buFont typeface="Arial"/>
              <a:buAutoNum type="alphaLcPeriod"/>
            </a:pPr>
            <a:r>
              <a:rPr lang="en-US">
                <a:latin typeface="Arial"/>
                <a:ea typeface="Arial"/>
                <a:cs typeface="Arial"/>
                <a:sym typeface="Arial"/>
              </a:rPr>
              <a:t>Gram positive diplococci</a:t>
            </a:r>
          </a:p>
          <a:p>
            <a:pPr marL="914400" lvl="0" indent="-228600" rtl="0">
              <a:lnSpc>
                <a:spcPct val="200000"/>
              </a:lnSpc>
              <a:spcBef>
                <a:spcPts val="0"/>
              </a:spcBef>
              <a:buFont typeface="Arial"/>
              <a:buAutoNum type="alphaLcPeriod"/>
            </a:pPr>
            <a:r>
              <a:rPr lang="en-US">
                <a:latin typeface="Arial"/>
                <a:ea typeface="Arial"/>
                <a:cs typeface="Arial"/>
                <a:sym typeface="Arial"/>
              </a:rPr>
              <a:t>Gram positive cocci</a:t>
            </a:r>
          </a:p>
          <a:p>
            <a:pPr marL="914400" lvl="0" indent="-228600" rtl="0">
              <a:lnSpc>
                <a:spcPct val="200000"/>
              </a:lnSpc>
              <a:spcBef>
                <a:spcPts val="0"/>
              </a:spcBef>
              <a:buFont typeface="Arial"/>
              <a:buAutoNum type="alphaLcPeriod"/>
            </a:pPr>
            <a:r>
              <a:rPr lang="en-US">
                <a:latin typeface="Arial"/>
                <a:ea typeface="Arial"/>
                <a:cs typeface="Arial"/>
                <a:sym typeface="Arial"/>
              </a:rPr>
              <a:t>Gram negative diplococci</a:t>
            </a:r>
          </a:p>
          <a:p>
            <a:pPr marL="914400" lvl="0" indent="-228600">
              <a:lnSpc>
                <a:spcPct val="200000"/>
              </a:lnSpc>
              <a:spcBef>
                <a:spcPts val="0"/>
              </a:spcBef>
              <a:buFont typeface="Arial"/>
              <a:buAutoNum type="alphaLcPeriod"/>
            </a:pPr>
            <a:r>
              <a:rPr lang="en-US">
                <a:latin typeface="Arial"/>
                <a:ea typeface="Arial"/>
                <a:cs typeface="Arial"/>
                <a:sym typeface="Arial"/>
              </a:rPr>
              <a:t>Gram negative bacilli</a:t>
            </a:r>
          </a:p>
        </p:txBody>
      </p:sp>
      <p:pic>
        <p:nvPicPr>
          <p:cNvPr id="256" name="Shape 256"/>
          <p:cNvPicPr preferRelativeResize="0">
            <a:picLocks noGrp="1"/>
          </p:cNvPicPr>
          <p:nvPr>
            <p:ph type="body" idx="1"/>
          </p:nvPr>
        </p:nvPicPr>
        <p:blipFill>
          <a:blip r:embed="rId3">
            <a:alphaModFix/>
          </a:blip>
          <a:stretch>
            <a:fillRect/>
          </a:stretch>
        </p:blipFill>
        <p:spPr>
          <a:xfrm>
            <a:off x="7252375" y="1853126"/>
            <a:ext cx="3835901" cy="2368025"/>
          </a:xfrm>
          <a:prstGeom prst="rect">
            <a:avLst/>
          </a:prstGeom>
          <a:noFill/>
          <a:ln>
            <a:noFill/>
          </a:ln>
          <a:effectLst>
            <a:outerShdw blurRad="152400" dist="12000" dir="900000" sy="98000" kx="109970" ky="109970" algn="tl" rotWithShape="0">
              <a:srgbClr val="000000">
                <a:alpha val="298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646110" y="452718"/>
            <a:ext cx="9404700" cy="1400400"/>
          </a:xfrm>
          <a:prstGeom prst="rect">
            <a:avLst/>
          </a:prstGeom>
        </p:spPr>
        <p:txBody>
          <a:bodyPr lIns="91425" tIns="91425" rIns="91425" bIns="91425" anchor="t" anchorCtr="0">
            <a:noAutofit/>
          </a:bodyPr>
          <a:lstStyle/>
          <a:p>
            <a:pPr marL="0" marR="0" lvl="0" indent="0" algn="ctr" rtl="0">
              <a:lnSpc>
                <a:spcPct val="100000"/>
              </a:lnSpc>
              <a:spcBef>
                <a:spcPts val="0"/>
              </a:spcBef>
              <a:spcAft>
                <a:spcPts val="0"/>
              </a:spcAft>
              <a:buNone/>
            </a:pPr>
            <a:r>
              <a:rPr lang="en-US" sz="3000" b="1">
                <a:solidFill>
                  <a:srgbClr val="FF0000"/>
                </a:solidFill>
                <a:latin typeface="Arial"/>
                <a:ea typeface="Arial"/>
                <a:cs typeface="Arial"/>
                <a:sym typeface="Arial"/>
              </a:rPr>
              <a:t>Training</a:t>
            </a:r>
            <a:r>
              <a:rPr lang="en-US"/>
              <a:t> </a:t>
            </a:r>
            <a:r>
              <a:rPr lang="en-US" sz="3000" b="1">
                <a:solidFill>
                  <a:srgbClr val="FF0000"/>
                </a:solidFill>
                <a:latin typeface="Arial"/>
                <a:ea typeface="Arial"/>
                <a:cs typeface="Arial"/>
                <a:sym typeface="Arial"/>
              </a:rPr>
              <a:t>Test</a:t>
            </a:r>
          </a:p>
        </p:txBody>
      </p:sp>
      <p:sp>
        <p:nvSpPr>
          <p:cNvPr id="262" name="Shape 262"/>
          <p:cNvSpPr txBox="1">
            <a:spLocks noGrp="1"/>
          </p:cNvSpPr>
          <p:nvPr>
            <p:ph type="body" idx="1"/>
          </p:nvPr>
        </p:nvSpPr>
        <p:spPr>
          <a:xfrm>
            <a:off x="1103300" y="1589225"/>
            <a:ext cx="9654900" cy="4659300"/>
          </a:xfrm>
          <a:prstGeom prst="rect">
            <a:avLst/>
          </a:prstGeom>
        </p:spPr>
        <p:txBody>
          <a:bodyPr lIns="91425" tIns="91425" rIns="91425" bIns="91425" anchor="t" anchorCtr="0">
            <a:noAutofit/>
          </a:bodyPr>
          <a:lstStyle/>
          <a:p>
            <a:pPr marL="457200" marR="0" lvl="0" indent="-228600" algn="l" rtl="0">
              <a:lnSpc>
                <a:spcPct val="100000"/>
              </a:lnSpc>
              <a:spcBef>
                <a:spcPts val="1000"/>
              </a:spcBef>
              <a:spcAft>
                <a:spcPts val="0"/>
              </a:spcAft>
              <a:buFont typeface="Arial"/>
              <a:buAutoNum type="arabicPeriod" startAt="2"/>
            </a:pPr>
            <a:r>
              <a:rPr lang="en-US">
                <a:latin typeface="Arial"/>
                <a:ea typeface="Arial"/>
                <a:cs typeface="Arial"/>
                <a:sym typeface="Arial"/>
              </a:rPr>
              <a:t>The gram stain shown to the right is suggestive</a:t>
            </a:r>
          </a:p>
          <a:p>
            <a:pPr marL="0" lvl="0" indent="457200" rtl="0">
              <a:spcBef>
                <a:spcPts val="0"/>
              </a:spcBef>
              <a:buNone/>
            </a:pPr>
            <a:r>
              <a:rPr lang="en-US">
                <a:latin typeface="Arial"/>
                <a:ea typeface="Arial"/>
                <a:cs typeface="Arial"/>
                <a:sym typeface="Arial"/>
              </a:rPr>
              <a:t>of which organism?</a:t>
            </a:r>
          </a:p>
          <a:p>
            <a:pPr marL="0" lvl="0" indent="0" rtl="0">
              <a:spcBef>
                <a:spcPts val="0"/>
              </a:spcBef>
              <a:buNone/>
            </a:pPr>
            <a:r>
              <a:rPr lang="en-US">
                <a:latin typeface="Arial"/>
                <a:ea typeface="Arial"/>
                <a:cs typeface="Arial"/>
                <a:sym typeface="Arial"/>
              </a:rPr>
              <a:t>		</a:t>
            </a:r>
          </a:p>
          <a:p>
            <a:pPr marL="914400" lvl="0" indent="-228600" rtl="0">
              <a:lnSpc>
                <a:spcPct val="200000"/>
              </a:lnSpc>
              <a:spcBef>
                <a:spcPts val="0"/>
              </a:spcBef>
              <a:buFont typeface="Arial"/>
              <a:buAutoNum type="alphaLcPeriod"/>
            </a:pPr>
            <a:r>
              <a:rPr lang="en-US" i="1">
                <a:latin typeface="Arial"/>
                <a:ea typeface="Arial"/>
                <a:cs typeface="Arial"/>
                <a:sym typeface="Arial"/>
              </a:rPr>
              <a:t>Neisseria meningitidis</a:t>
            </a:r>
          </a:p>
          <a:p>
            <a:pPr marL="914400" lvl="0" indent="-228600" rtl="0">
              <a:lnSpc>
                <a:spcPct val="200000"/>
              </a:lnSpc>
              <a:spcBef>
                <a:spcPts val="0"/>
              </a:spcBef>
              <a:buFont typeface="Arial"/>
              <a:buAutoNum type="alphaLcPeriod"/>
            </a:pPr>
            <a:r>
              <a:rPr lang="en-US" i="1">
                <a:latin typeface="Arial"/>
                <a:ea typeface="Arial"/>
                <a:cs typeface="Arial"/>
                <a:sym typeface="Arial"/>
              </a:rPr>
              <a:t>Haemophilus influenzae</a:t>
            </a:r>
          </a:p>
          <a:p>
            <a:pPr marL="914400" lvl="0" indent="-228600" rtl="0">
              <a:lnSpc>
                <a:spcPct val="200000"/>
              </a:lnSpc>
              <a:spcBef>
                <a:spcPts val="0"/>
              </a:spcBef>
              <a:buFont typeface="Arial"/>
              <a:buAutoNum type="alphaLcPeriod"/>
            </a:pPr>
            <a:r>
              <a:rPr lang="en-US" i="1">
                <a:latin typeface="Arial"/>
                <a:ea typeface="Arial"/>
                <a:cs typeface="Arial"/>
                <a:sym typeface="Arial"/>
              </a:rPr>
              <a:t>Haemophilus haemolyticus</a:t>
            </a:r>
            <a:r>
              <a:rPr lang="en-US">
                <a:latin typeface="Arial"/>
                <a:ea typeface="Arial"/>
                <a:cs typeface="Arial"/>
                <a:sym typeface="Arial"/>
              </a:rPr>
              <a:t> </a:t>
            </a:r>
          </a:p>
          <a:p>
            <a:pPr marL="914400" lvl="0" indent="-228600" rtl="0">
              <a:lnSpc>
                <a:spcPct val="200000"/>
              </a:lnSpc>
              <a:spcBef>
                <a:spcPts val="0"/>
              </a:spcBef>
              <a:buFont typeface="Arial"/>
              <a:buAutoNum type="alphaLcPeriod"/>
            </a:pPr>
            <a:r>
              <a:rPr lang="en-US" i="1">
                <a:latin typeface="Arial"/>
                <a:ea typeface="Arial"/>
                <a:cs typeface="Arial"/>
                <a:sym typeface="Arial"/>
              </a:rPr>
              <a:t>E. coli</a:t>
            </a:r>
          </a:p>
        </p:txBody>
      </p:sp>
      <p:pic>
        <p:nvPicPr>
          <p:cNvPr id="263" name="Shape 263"/>
          <p:cNvPicPr preferRelativeResize="0">
            <a:picLocks noGrp="1"/>
          </p:cNvPicPr>
          <p:nvPr>
            <p:ph type="body" idx="1"/>
          </p:nvPr>
        </p:nvPicPr>
        <p:blipFill>
          <a:blip r:embed="rId3">
            <a:alphaModFix/>
          </a:blip>
          <a:stretch>
            <a:fillRect/>
          </a:stretch>
        </p:blipFill>
        <p:spPr>
          <a:xfrm>
            <a:off x="7252375" y="1853126"/>
            <a:ext cx="3835901" cy="2368025"/>
          </a:xfrm>
          <a:prstGeom prst="rect">
            <a:avLst/>
          </a:prstGeom>
          <a:noFill/>
          <a:ln>
            <a:noFill/>
          </a:ln>
          <a:effectLst>
            <a:outerShdw blurRad="152400" dist="12000" dir="900000" sy="98000" kx="109970" ky="109970" algn="tl" rotWithShape="0">
              <a:srgbClr val="000000">
                <a:alpha val="298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646110" y="452718"/>
            <a:ext cx="9404700" cy="1400400"/>
          </a:xfrm>
          <a:prstGeom prst="rect">
            <a:avLst/>
          </a:prstGeom>
        </p:spPr>
        <p:txBody>
          <a:bodyPr lIns="91425" tIns="91425" rIns="91425" bIns="91425" anchor="t" anchorCtr="0">
            <a:noAutofit/>
          </a:bodyPr>
          <a:lstStyle/>
          <a:p>
            <a:pPr marL="0" marR="0" lvl="0" indent="0" algn="ctr" rtl="0">
              <a:lnSpc>
                <a:spcPct val="100000"/>
              </a:lnSpc>
              <a:spcBef>
                <a:spcPts val="0"/>
              </a:spcBef>
              <a:spcAft>
                <a:spcPts val="0"/>
              </a:spcAft>
              <a:buNone/>
            </a:pPr>
            <a:r>
              <a:rPr lang="en-US" sz="3000" b="1">
                <a:solidFill>
                  <a:srgbClr val="FF0000"/>
                </a:solidFill>
                <a:latin typeface="Arial"/>
                <a:ea typeface="Arial"/>
                <a:cs typeface="Arial"/>
                <a:sym typeface="Arial"/>
              </a:rPr>
              <a:t>Training</a:t>
            </a:r>
            <a:r>
              <a:rPr lang="en-US"/>
              <a:t> </a:t>
            </a:r>
            <a:r>
              <a:rPr lang="en-US" sz="3000" b="1">
                <a:solidFill>
                  <a:srgbClr val="FF0000"/>
                </a:solidFill>
                <a:latin typeface="Arial"/>
                <a:ea typeface="Arial"/>
                <a:cs typeface="Arial"/>
                <a:sym typeface="Arial"/>
              </a:rPr>
              <a:t>Test</a:t>
            </a:r>
          </a:p>
        </p:txBody>
      </p:sp>
      <p:sp>
        <p:nvSpPr>
          <p:cNvPr id="269" name="Shape 269"/>
          <p:cNvSpPr txBox="1">
            <a:spLocks noGrp="1"/>
          </p:cNvSpPr>
          <p:nvPr>
            <p:ph type="body" idx="1"/>
          </p:nvPr>
        </p:nvSpPr>
        <p:spPr>
          <a:xfrm>
            <a:off x="1103300" y="1589225"/>
            <a:ext cx="9654900" cy="4659300"/>
          </a:xfrm>
          <a:prstGeom prst="rect">
            <a:avLst/>
          </a:prstGeom>
        </p:spPr>
        <p:txBody>
          <a:bodyPr lIns="91425" tIns="91425" rIns="91425" bIns="91425" anchor="t" anchorCtr="0">
            <a:noAutofit/>
          </a:bodyPr>
          <a:lstStyle/>
          <a:p>
            <a:pPr marL="457200" lvl="0" indent="-228600" rtl="0">
              <a:spcBef>
                <a:spcPts val="0"/>
              </a:spcBef>
              <a:buFont typeface="Arial"/>
              <a:buAutoNum type="arabicPeriod" startAt="3"/>
            </a:pPr>
            <a:r>
              <a:rPr lang="en-US" dirty="0">
                <a:latin typeface="Arial"/>
                <a:ea typeface="Arial"/>
                <a:cs typeface="Arial"/>
                <a:sym typeface="Arial"/>
              </a:rPr>
              <a:t>Growth of suspicious creamy gray colonies noticed on Chocolate agar with similar colonies on blood agar, </a:t>
            </a:r>
            <a:r>
              <a:rPr lang="en-US" dirty="0" smtClean="0">
                <a:latin typeface="Arial"/>
                <a:ea typeface="Arial"/>
                <a:cs typeface="Arial"/>
                <a:sym typeface="Arial"/>
              </a:rPr>
              <a:t>the </a:t>
            </a:r>
            <a:r>
              <a:rPr lang="en-US" dirty="0">
                <a:latin typeface="Arial"/>
                <a:ea typeface="Arial"/>
                <a:cs typeface="Arial"/>
                <a:sym typeface="Arial"/>
              </a:rPr>
              <a:t>next appropriate step a tech should do is:</a:t>
            </a:r>
          </a:p>
          <a:p>
            <a:pPr marL="0" lvl="0" indent="0" rtl="0">
              <a:spcBef>
                <a:spcPts val="0"/>
              </a:spcBef>
              <a:buNone/>
            </a:pPr>
            <a:r>
              <a:rPr lang="en-US" dirty="0">
                <a:latin typeface="Arial"/>
                <a:ea typeface="Arial"/>
                <a:cs typeface="Arial"/>
                <a:sym typeface="Arial"/>
              </a:rPr>
              <a:t>		</a:t>
            </a:r>
          </a:p>
          <a:p>
            <a:pPr marL="914400" lvl="0" indent="-228600" rtl="0">
              <a:lnSpc>
                <a:spcPct val="200000"/>
              </a:lnSpc>
              <a:spcBef>
                <a:spcPts val="0"/>
              </a:spcBef>
              <a:buFont typeface="Arial"/>
              <a:buAutoNum type="alphaLcPeriod"/>
            </a:pPr>
            <a:r>
              <a:rPr lang="en-US" dirty="0">
                <a:latin typeface="Arial"/>
                <a:ea typeface="Arial"/>
                <a:cs typeface="Arial"/>
                <a:sym typeface="Arial"/>
              </a:rPr>
              <a:t>Re Incubate the plates for an additional day</a:t>
            </a:r>
          </a:p>
          <a:p>
            <a:pPr marL="914400" lvl="0" indent="-228600" rtl="0">
              <a:lnSpc>
                <a:spcPct val="200000"/>
              </a:lnSpc>
              <a:spcBef>
                <a:spcPts val="0"/>
              </a:spcBef>
              <a:buFont typeface="Arial"/>
              <a:buAutoNum type="alphaLcPeriod"/>
            </a:pPr>
            <a:r>
              <a:rPr lang="en-US" dirty="0">
                <a:latin typeface="Arial"/>
                <a:ea typeface="Arial"/>
                <a:cs typeface="Arial"/>
                <a:sym typeface="Arial"/>
              </a:rPr>
              <a:t>Perform gram stain </a:t>
            </a:r>
          </a:p>
          <a:p>
            <a:pPr marL="914400" lvl="0" indent="-228600" rtl="0">
              <a:lnSpc>
                <a:spcPct val="200000"/>
              </a:lnSpc>
              <a:spcBef>
                <a:spcPts val="0"/>
              </a:spcBef>
              <a:buFont typeface="Arial"/>
              <a:buAutoNum type="alphaLcPeriod"/>
            </a:pPr>
            <a:r>
              <a:rPr lang="en-US" dirty="0">
                <a:latin typeface="Arial"/>
                <a:ea typeface="Arial"/>
                <a:cs typeface="Arial"/>
                <a:sym typeface="Arial"/>
              </a:rPr>
              <a:t>Move the plates to bio safety cabinet (BSC) for processing</a:t>
            </a:r>
          </a:p>
          <a:p>
            <a:pPr marL="914400" lvl="0" indent="-228600" rtl="0">
              <a:lnSpc>
                <a:spcPct val="200000"/>
              </a:lnSpc>
              <a:spcBef>
                <a:spcPts val="0"/>
              </a:spcBef>
              <a:buFont typeface="Arial"/>
              <a:buAutoNum type="alphaLcPeriod"/>
            </a:pPr>
            <a:r>
              <a:rPr lang="en-US" dirty="0">
                <a:latin typeface="Arial"/>
                <a:ea typeface="Arial"/>
                <a:cs typeface="Arial"/>
                <a:sym typeface="Arial"/>
              </a:rPr>
              <a:t>Send the suspected organism to MALDI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646110" y="452718"/>
            <a:ext cx="9404700" cy="1400400"/>
          </a:xfrm>
          <a:prstGeom prst="rect">
            <a:avLst/>
          </a:prstGeom>
        </p:spPr>
        <p:txBody>
          <a:bodyPr lIns="91425" tIns="91425" rIns="91425" bIns="91425" anchor="t" anchorCtr="0">
            <a:noAutofit/>
          </a:bodyPr>
          <a:lstStyle/>
          <a:p>
            <a:pPr marL="0" marR="0" lvl="0" indent="0" algn="ctr" rtl="0">
              <a:lnSpc>
                <a:spcPct val="100000"/>
              </a:lnSpc>
              <a:spcBef>
                <a:spcPts val="0"/>
              </a:spcBef>
              <a:spcAft>
                <a:spcPts val="0"/>
              </a:spcAft>
              <a:buNone/>
            </a:pPr>
            <a:r>
              <a:rPr lang="en-US" sz="3000" b="1">
                <a:solidFill>
                  <a:srgbClr val="FF0000"/>
                </a:solidFill>
                <a:latin typeface="Arial"/>
                <a:ea typeface="Arial"/>
                <a:cs typeface="Arial"/>
                <a:sym typeface="Arial"/>
              </a:rPr>
              <a:t>Training</a:t>
            </a:r>
            <a:r>
              <a:rPr lang="en-US"/>
              <a:t> </a:t>
            </a:r>
            <a:r>
              <a:rPr lang="en-US" sz="3000" b="1">
                <a:solidFill>
                  <a:srgbClr val="FF0000"/>
                </a:solidFill>
                <a:latin typeface="Arial"/>
                <a:ea typeface="Arial"/>
                <a:cs typeface="Arial"/>
                <a:sym typeface="Arial"/>
              </a:rPr>
              <a:t>Test</a:t>
            </a:r>
          </a:p>
        </p:txBody>
      </p:sp>
      <p:sp>
        <p:nvSpPr>
          <p:cNvPr id="275" name="Shape 275"/>
          <p:cNvSpPr txBox="1">
            <a:spLocks noGrp="1"/>
          </p:cNvSpPr>
          <p:nvPr>
            <p:ph type="body" idx="1"/>
          </p:nvPr>
        </p:nvSpPr>
        <p:spPr>
          <a:xfrm>
            <a:off x="1103300" y="1589225"/>
            <a:ext cx="9654900" cy="4659300"/>
          </a:xfrm>
          <a:prstGeom prst="rect">
            <a:avLst/>
          </a:prstGeom>
        </p:spPr>
        <p:txBody>
          <a:bodyPr lIns="91425" tIns="91425" rIns="91425" bIns="91425" anchor="t" anchorCtr="0">
            <a:noAutofit/>
          </a:bodyPr>
          <a:lstStyle/>
          <a:p>
            <a:pPr marL="457200" lvl="0" indent="-228600" rtl="0">
              <a:spcBef>
                <a:spcPts val="0"/>
              </a:spcBef>
              <a:buFont typeface="Arial"/>
              <a:buAutoNum type="arabicPeriod" startAt="4"/>
            </a:pPr>
            <a:r>
              <a:rPr lang="en-US" i="1">
                <a:latin typeface="Arial"/>
                <a:ea typeface="Arial"/>
                <a:cs typeface="Arial"/>
                <a:sym typeface="Arial"/>
              </a:rPr>
              <a:t>Neisseria meningitidis </a:t>
            </a:r>
            <a:r>
              <a:rPr lang="en-US">
                <a:latin typeface="Arial"/>
                <a:ea typeface="Arial"/>
                <a:cs typeface="Arial"/>
                <a:sym typeface="Arial"/>
              </a:rPr>
              <a:t>should be reported to MDHHS in the following cases:</a:t>
            </a:r>
          </a:p>
          <a:p>
            <a:pPr marL="0" lvl="0" indent="0" rtl="0">
              <a:spcBef>
                <a:spcPts val="0"/>
              </a:spcBef>
              <a:buNone/>
            </a:pPr>
            <a:r>
              <a:rPr lang="en-US">
                <a:latin typeface="Arial"/>
                <a:ea typeface="Arial"/>
                <a:cs typeface="Arial"/>
                <a:sym typeface="Arial"/>
              </a:rPr>
              <a:t>		</a:t>
            </a:r>
          </a:p>
          <a:p>
            <a:pPr marL="914400" lvl="0" indent="-228600" rtl="0">
              <a:lnSpc>
                <a:spcPct val="200000"/>
              </a:lnSpc>
              <a:spcBef>
                <a:spcPts val="0"/>
              </a:spcBef>
              <a:buFont typeface="Arial"/>
              <a:buAutoNum type="alphaLcPeriod"/>
            </a:pPr>
            <a:r>
              <a:rPr lang="en-US">
                <a:latin typeface="Arial"/>
                <a:ea typeface="Arial"/>
                <a:cs typeface="Arial"/>
                <a:sym typeface="Arial"/>
              </a:rPr>
              <a:t>All the time</a:t>
            </a:r>
          </a:p>
          <a:p>
            <a:pPr marL="914400" lvl="0" indent="-228600" rtl="0">
              <a:lnSpc>
                <a:spcPct val="200000"/>
              </a:lnSpc>
              <a:spcBef>
                <a:spcPts val="0"/>
              </a:spcBef>
              <a:buFont typeface="Arial"/>
              <a:buAutoNum type="alphaLcPeriod"/>
            </a:pPr>
            <a:r>
              <a:rPr lang="en-US">
                <a:latin typeface="Arial"/>
                <a:ea typeface="Arial"/>
                <a:cs typeface="Arial"/>
                <a:sym typeface="Arial"/>
              </a:rPr>
              <a:t>Isolated from pediatric patients’ specimens </a:t>
            </a:r>
          </a:p>
          <a:p>
            <a:pPr marL="914400" lvl="0" indent="-228600" rtl="0">
              <a:lnSpc>
                <a:spcPct val="200000"/>
              </a:lnSpc>
              <a:spcBef>
                <a:spcPts val="0"/>
              </a:spcBef>
              <a:buFont typeface="Arial"/>
              <a:buAutoNum type="alphaLcPeriod"/>
            </a:pPr>
            <a:r>
              <a:rPr lang="en-US">
                <a:latin typeface="Arial"/>
                <a:ea typeface="Arial"/>
                <a:cs typeface="Arial"/>
                <a:sym typeface="Arial"/>
              </a:rPr>
              <a:t>Isolated from sterile sites’ specimens</a:t>
            </a:r>
          </a:p>
          <a:p>
            <a:pPr marL="914400" lvl="0" indent="-228600" rtl="0">
              <a:lnSpc>
                <a:spcPct val="200000"/>
              </a:lnSpc>
              <a:spcBef>
                <a:spcPts val="0"/>
              </a:spcBef>
              <a:buFont typeface="Arial"/>
              <a:buAutoNum type="alphaLcPeriod"/>
            </a:pPr>
            <a:r>
              <a:rPr lang="en-US">
                <a:latin typeface="Arial"/>
                <a:ea typeface="Arial"/>
                <a:cs typeface="Arial"/>
                <a:sym typeface="Arial"/>
              </a:rPr>
              <a:t>Isolated from urine specimens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646110" y="452718"/>
            <a:ext cx="9404700" cy="1400400"/>
          </a:xfrm>
          <a:prstGeom prst="rect">
            <a:avLst/>
          </a:prstGeom>
        </p:spPr>
        <p:txBody>
          <a:bodyPr lIns="91425" tIns="91425" rIns="91425" bIns="91425" anchor="t" anchorCtr="0">
            <a:noAutofit/>
          </a:bodyPr>
          <a:lstStyle/>
          <a:p>
            <a:pPr marL="0" marR="0" lvl="0" indent="0" algn="ctr" rtl="0">
              <a:lnSpc>
                <a:spcPct val="100000"/>
              </a:lnSpc>
              <a:spcBef>
                <a:spcPts val="0"/>
              </a:spcBef>
              <a:spcAft>
                <a:spcPts val="0"/>
              </a:spcAft>
              <a:buNone/>
            </a:pPr>
            <a:r>
              <a:rPr lang="en-US" sz="3000" b="1" dirty="0">
                <a:solidFill>
                  <a:srgbClr val="FF0000"/>
                </a:solidFill>
                <a:latin typeface="Arial"/>
                <a:ea typeface="Arial"/>
                <a:cs typeface="Arial"/>
                <a:sym typeface="Arial"/>
              </a:rPr>
              <a:t>Training</a:t>
            </a:r>
            <a:r>
              <a:rPr lang="en-US" dirty="0"/>
              <a:t> </a:t>
            </a:r>
            <a:r>
              <a:rPr lang="en-US" sz="3000" b="1" dirty="0">
                <a:solidFill>
                  <a:srgbClr val="FF0000"/>
                </a:solidFill>
                <a:latin typeface="Arial"/>
                <a:ea typeface="Arial"/>
                <a:cs typeface="Arial"/>
                <a:sym typeface="Arial"/>
              </a:rPr>
              <a:t>Test</a:t>
            </a:r>
          </a:p>
        </p:txBody>
      </p:sp>
      <p:sp>
        <p:nvSpPr>
          <p:cNvPr id="281" name="Shape 281"/>
          <p:cNvSpPr txBox="1">
            <a:spLocks noGrp="1"/>
          </p:cNvSpPr>
          <p:nvPr>
            <p:ph type="body" idx="1"/>
          </p:nvPr>
        </p:nvSpPr>
        <p:spPr>
          <a:xfrm>
            <a:off x="1103300" y="1589225"/>
            <a:ext cx="9654900" cy="4659300"/>
          </a:xfrm>
          <a:prstGeom prst="rect">
            <a:avLst/>
          </a:prstGeom>
        </p:spPr>
        <p:txBody>
          <a:bodyPr lIns="91425" tIns="91425" rIns="91425" bIns="91425" anchor="t" anchorCtr="0">
            <a:noAutofit/>
          </a:bodyPr>
          <a:lstStyle/>
          <a:p>
            <a:pPr marL="457200" lvl="0" indent="-228600" rtl="0">
              <a:spcBef>
                <a:spcPts val="0"/>
              </a:spcBef>
              <a:buFont typeface="Arial"/>
              <a:buAutoNum type="arabicPeriod" startAt="5"/>
            </a:pPr>
            <a:r>
              <a:rPr lang="en-US">
                <a:latin typeface="Arial"/>
                <a:ea typeface="Arial"/>
                <a:cs typeface="Arial"/>
                <a:sym typeface="Arial"/>
              </a:rPr>
              <a:t>You have a suspected colony growth on chocolate agar in addition to blood agar. The organism is gram negative diplococci oxidase positive. The laboratory technologist sent the specimen to MALDI. The next step the tech should do if the MALDI is not available is:</a:t>
            </a:r>
          </a:p>
          <a:p>
            <a:pPr marL="0" lvl="0" indent="0" rtl="0">
              <a:spcBef>
                <a:spcPts val="0"/>
              </a:spcBef>
              <a:buNone/>
            </a:pPr>
            <a:r>
              <a:rPr lang="en-US">
                <a:latin typeface="Arial"/>
                <a:ea typeface="Arial"/>
                <a:cs typeface="Arial"/>
                <a:sym typeface="Arial"/>
              </a:rPr>
              <a:t>		</a:t>
            </a:r>
          </a:p>
          <a:p>
            <a:pPr marL="914400" lvl="0" indent="-228600" rtl="0">
              <a:lnSpc>
                <a:spcPct val="200000"/>
              </a:lnSpc>
              <a:spcBef>
                <a:spcPts val="0"/>
              </a:spcBef>
              <a:buFont typeface="Arial"/>
              <a:buAutoNum type="alphaLcPeriod"/>
            </a:pPr>
            <a:r>
              <a:rPr lang="en-US">
                <a:latin typeface="Arial"/>
                <a:ea typeface="Arial"/>
                <a:cs typeface="Arial"/>
                <a:sym typeface="Arial"/>
              </a:rPr>
              <a:t>Send the specimen to MicroScan</a:t>
            </a:r>
          </a:p>
          <a:p>
            <a:pPr marL="914400" lvl="0" indent="-228600" rtl="0">
              <a:lnSpc>
                <a:spcPct val="200000"/>
              </a:lnSpc>
              <a:spcBef>
                <a:spcPts val="0"/>
              </a:spcBef>
              <a:buFont typeface="Arial"/>
              <a:buAutoNum type="alphaLcPeriod"/>
            </a:pPr>
            <a:r>
              <a:rPr lang="en-US">
                <a:latin typeface="Arial"/>
                <a:ea typeface="Arial"/>
                <a:cs typeface="Arial"/>
                <a:sym typeface="Arial"/>
              </a:rPr>
              <a:t>Send the specimen to molecular testing</a:t>
            </a:r>
          </a:p>
          <a:p>
            <a:pPr marL="914400" lvl="0" indent="-228600" rtl="0">
              <a:lnSpc>
                <a:spcPct val="200000"/>
              </a:lnSpc>
              <a:spcBef>
                <a:spcPts val="0"/>
              </a:spcBef>
              <a:buFont typeface="Arial"/>
              <a:buAutoNum type="alphaLcPeriod"/>
            </a:pPr>
            <a:r>
              <a:rPr lang="en-US">
                <a:latin typeface="Arial"/>
                <a:ea typeface="Arial"/>
                <a:cs typeface="Arial"/>
                <a:sym typeface="Arial"/>
              </a:rPr>
              <a:t>Perform RapID NH test </a:t>
            </a:r>
          </a:p>
          <a:p>
            <a:pPr marL="914400" lvl="0" indent="-228600" rtl="0">
              <a:lnSpc>
                <a:spcPct val="200000"/>
              </a:lnSpc>
              <a:spcBef>
                <a:spcPts val="0"/>
              </a:spcBef>
              <a:buFont typeface="Arial"/>
              <a:buAutoNum type="alphaLcPeriod"/>
            </a:pPr>
            <a:r>
              <a:rPr lang="en-US">
                <a:latin typeface="Arial"/>
                <a:ea typeface="Arial"/>
                <a:cs typeface="Arial"/>
                <a:sym typeface="Arial"/>
              </a:rPr>
              <a:t>Report results based on gram stain and morphology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1948" y="2066565"/>
            <a:ext cx="10388103" cy="4195480"/>
          </a:xfrm>
        </p:spPr>
        <p:txBody>
          <a:bodyPr/>
          <a:lstStyle/>
          <a:p>
            <a:pPr>
              <a:buFontTx/>
              <a:buChar char="-"/>
            </a:pPr>
            <a:r>
              <a:rPr lang="en-US" dirty="0" smtClean="0">
                <a:latin typeface="+mj-lt"/>
              </a:rPr>
              <a:t>CASTILLO </a:t>
            </a:r>
            <a:r>
              <a:rPr lang="en-US" dirty="0">
                <a:latin typeface="+mj-lt"/>
              </a:rPr>
              <a:t>D, HARCOURT B, HATCHER C. Chapter 7: Identification </a:t>
            </a:r>
            <a:r>
              <a:rPr lang="en-US" dirty="0" smtClean="0">
                <a:latin typeface="+mj-lt"/>
              </a:rPr>
              <a:t>and</a:t>
            </a:r>
            <a:r>
              <a:rPr lang="en-US" dirty="0">
                <a:latin typeface="+mj-lt"/>
              </a:rPr>
              <a:t> </a:t>
            </a:r>
            <a:r>
              <a:rPr lang="en-US" dirty="0" smtClean="0">
                <a:latin typeface="+mj-lt"/>
              </a:rPr>
              <a:t>Characterization </a:t>
            </a:r>
            <a:r>
              <a:rPr lang="en-US" dirty="0">
                <a:latin typeface="+mj-lt"/>
              </a:rPr>
              <a:t>of Neisseria </a:t>
            </a:r>
            <a:r>
              <a:rPr lang="en-US" dirty="0" err="1">
                <a:latin typeface="+mj-lt"/>
              </a:rPr>
              <a:t>meningitidis</a:t>
            </a:r>
            <a:r>
              <a:rPr lang="en-US" dirty="0">
                <a:latin typeface="+mj-lt"/>
              </a:rPr>
              <a:t>. Centers for Disease Control </a:t>
            </a:r>
            <a:r>
              <a:rPr lang="en-US" dirty="0" smtClean="0">
                <a:latin typeface="+mj-lt"/>
              </a:rPr>
              <a:t>and Prevention</a:t>
            </a:r>
            <a:r>
              <a:rPr lang="en-US" dirty="0">
                <a:latin typeface="+mj-lt"/>
              </a:rPr>
              <a:t>. https://www.cdc.gov/meningitis/lab-manual/chpt07- </a:t>
            </a:r>
            <a:r>
              <a:rPr lang="en-US" dirty="0" smtClean="0">
                <a:latin typeface="+mj-lt"/>
              </a:rPr>
              <a:t>id-characterization-nm.html</a:t>
            </a:r>
            <a:r>
              <a:rPr lang="en-US" dirty="0">
                <a:latin typeface="+mj-lt"/>
              </a:rPr>
              <a:t>. Published March 15, 2012. Accessed May 5, </a:t>
            </a:r>
            <a:r>
              <a:rPr lang="en-US" dirty="0" smtClean="0">
                <a:latin typeface="+mj-lt"/>
              </a:rPr>
              <a:t>2017.</a:t>
            </a:r>
          </a:p>
          <a:p>
            <a:pPr>
              <a:buFontTx/>
              <a:buChar char="-"/>
            </a:pPr>
            <a:r>
              <a:rPr lang="en-US" dirty="0" smtClean="0">
                <a:latin typeface="+mj-lt"/>
              </a:rPr>
              <a:t>Characteristics </a:t>
            </a:r>
            <a:r>
              <a:rPr lang="en-US" dirty="0">
                <a:latin typeface="+mj-lt"/>
              </a:rPr>
              <a:t>of N. gonorrhoeae and Related Species of Human Origin. Centers </a:t>
            </a:r>
            <a:r>
              <a:rPr lang="en-US" dirty="0" smtClean="0">
                <a:latin typeface="+mj-lt"/>
              </a:rPr>
              <a:t>for Disease </a:t>
            </a:r>
            <a:r>
              <a:rPr lang="en-US" dirty="0">
                <a:latin typeface="+mj-lt"/>
              </a:rPr>
              <a:t>Control and </a:t>
            </a:r>
            <a:r>
              <a:rPr lang="en-US" dirty="0" smtClean="0">
                <a:latin typeface="+mj-lt"/>
              </a:rPr>
              <a:t>Prevention. https</a:t>
            </a:r>
            <a:r>
              <a:rPr lang="en-US" dirty="0">
                <a:latin typeface="+mj-lt"/>
              </a:rPr>
              <a:t>://</a:t>
            </a:r>
            <a:r>
              <a:rPr lang="en-US" dirty="0" smtClean="0">
                <a:latin typeface="+mj-lt"/>
              </a:rPr>
              <a:t>www.cdc.gov/std/gonorrhea/lab/ngon.htm.Published </a:t>
            </a:r>
            <a:r>
              <a:rPr lang="en-US" dirty="0">
                <a:latin typeface="+mj-lt"/>
              </a:rPr>
              <a:t>October 17, 2008. Accessed May 1, 2017</a:t>
            </a:r>
            <a:r>
              <a:rPr lang="en-US" dirty="0" smtClean="0">
                <a:latin typeface="+mj-lt"/>
              </a:rPr>
              <a:t>.</a:t>
            </a:r>
            <a:endParaRPr lang="en-US" dirty="0"/>
          </a:p>
          <a:p>
            <a:pPr marL="101600" indent="0">
              <a:buNone/>
            </a:pPr>
            <a:endParaRPr lang="en-US" dirty="0"/>
          </a:p>
          <a:p>
            <a:endParaRPr lang="en-US" dirty="0"/>
          </a:p>
        </p:txBody>
      </p:sp>
      <p:sp>
        <p:nvSpPr>
          <p:cNvPr id="4" name="Shape 280"/>
          <p:cNvSpPr txBox="1">
            <a:spLocks/>
          </p:cNvSpPr>
          <p:nvPr/>
        </p:nvSpPr>
        <p:spPr>
          <a:xfrm>
            <a:off x="1393650" y="767896"/>
            <a:ext cx="9404700" cy="62545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n-US" sz="3000" b="1" dirty="0" smtClean="0">
                <a:solidFill>
                  <a:srgbClr val="FF0000"/>
                </a:solidFill>
                <a:latin typeface="Arial"/>
                <a:ea typeface="Arial"/>
                <a:cs typeface="Arial"/>
                <a:sym typeface="Arial"/>
              </a:rPr>
              <a:t>References </a:t>
            </a:r>
            <a:endParaRPr lang="en-US" sz="3000" b="1"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85148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646098" y="452725"/>
            <a:ext cx="10584000" cy="1400400"/>
          </a:xfrm>
          <a:prstGeom prst="rect">
            <a:avLst/>
          </a:prstGeom>
        </p:spPr>
        <p:txBody>
          <a:bodyPr lIns="91425" tIns="91425" rIns="91425" bIns="91425" anchor="t" anchorCtr="0">
            <a:noAutofit/>
          </a:bodyPr>
          <a:lstStyle/>
          <a:p>
            <a:pPr lvl="0" algn="ctr">
              <a:spcBef>
                <a:spcPts val="0"/>
              </a:spcBef>
              <a:buNone/>
            </a:pPr>
            <a:r>
              <a:rPr lang="en-US" b="1">
                <a:solidFill>
                  <a:srgbClr val="FF0000"/>
                </a:solidFill>
                <a:latin typeface="Arial"/>
                <a:ea typeface="Arial"/>
                <a:cs typeface="Arial"/>
                <a:sym typeface="Arial"/>
              </a:rPr>
              <a:t>Learning Objectives</a:t>
            </a:r>
          </a:p>
        </p:txBody>
      </p:sp>
      <p:sp>
        <p:nvSpPr>
          <p:cNvPr id="154" name="Shape 154"/>
          <p:cNvSpPr txBox="1">
            <a:spLocks noGrp="1"/>
          </p:cNvSpPr>
          <p:nvPr>
            <p:ph type="body" idx="1"/>
          </p:nvPr>
        </p:nvSpPr>
        <p:spPr>
          <a:xfrm>
            <a:off x="1103300" y="1853125"/>
            <a:ext cx="10126800" cy="4395300"/>
          </a:xfrm>
          <a:prstGeom prst="rect">
            <a:avLst/>
          </a:prstGeom>
        </p:spPr>
        <p:txBody>
          <a:bodyPr lIns="91425" tIns="91425" rIns="91425" bIns="91425" anchor="t" anchorCtr="0">
            <a:noAutofit/>
          </a:bodyPr>
          <a:lstStyle/>
          <a:p>
            <a:pPr lvl="0">
              <a:spcBef>
                <a:spcPts val="0"/>
              </a:spcBef>
              <a:buClr>
                <a:schemeClr val="dk1"/>
              </a:buClr>
              <a:buSzPct val="55000"/>
              <a:buFont typeface="Arial"/>
              <a:buNone/>
            </a:pPr>
            <a:r>
              <a:rPr lang="en-US">
                <a:latin typeface="Arial"/>
                <a:ea typeface="Arial"/>
                <a:cs typeface="Arial"/>
                <a:sym typeface="Arial"/>
              </a:rPr>
              <a:t>After completing this N. </a:t>
            </a:r>
            <a:r>
              <a:rPr lang="en-US" i="1">
                <a:latin typeface="Arial"/>
                <a:ea typeface="Arial"/>
                <a:cs typeface="Arial"/>
                <a:sym typeface="Arial"/>
              </a:rPr>
              <a:t>meningitidis </a:t>
            </a:r>
            <a:r>
              <a:rPr lang="en-US">
                <a:latin typeface="Arial"/>
                <a:ea typeface="Arial"/>
                <a:cs typeface="Arial"/>
                <a:sym typeface="Arial"/>
              </a:rPr>
              <a:t>workup training session, the user will be able to:</a:t>
            </a:r>
          </a:p>
          <a:p>
            <a:pPr lvl="0">
              <a:spcBef>
                <a:spcPts val="0"/>
              </a:spcBef>
              <a:buClr>
                <a:schemeClr val="dk1"/>
              </a:buClr>
              <a:buSzPct val="55000"/>
              <a:buFont typeface="Arial"/>
              <a:buNone/>
            </a:pPr>
            <a:endParaRPr>
              <a:latin typeface="Arial"/>
              <a:ea typeface="Arial"/>
              <a:cs typeface="Arial"/>
              <a:sym typeface="Arial"/>
            </a:endParaRPr>
          </a:p>
          <a:p>
            <a:pPr lvl="0">
              <a:spcBef>
                <a:spcPts val="0"/>
              </a:spcBef>
              <a:buClr>
                <a:schemeClr val="dk1"/>
              </a:buClr>
              <a:buSzPct val="55000"/>
              <a:buFont typeface="Arial"/>
              <a:buNone/>
            </a:pPr>
            <a:r>
              <a:rPr lang="en-US">
                <a:latin typeface="Arial"/>
                <a:ea typeface="Arial"/>
                <a:cs typeface="Arial"/>
                <a:sym typeface="Arial"/>
              </a:rPr>
              <a:t>1- Describe the culture growth conditions for N. </a:t>
            </a:r>
            <a:r>
              <a:rPr lang="en-US" i="1">
                <a:latin typeface="Arial"/>
                <a:ea typeface="Arial"/>
                <a:cs typeface="Arial"/>
                <a:sym typeface="Arial"/>
              </a:rPr>
              <a:t>meningitidis </a:t>
            </a:r>
          </a:p>
          <a:p>
            <a:pPr lvl="0">
              <a:spcBef>
                <a:spcPts val="0"/>
              </a:spcBef>
              <a:buClr>
                <a:schemeClr val="dk1"/>
              </a:buClr>
              <a:buSzPct val="55000"/>
              <a:buFont typeface="Arial"/>
              <a:buNone/>
            </a:pPr>
            <a:r>
              <a:rPr lang="en-US">
                <a:latin typeface="Arial"/>
                <a:ea typeface="Arial"/>
                <a:cs typeface="Arial"/>
                <a:sym typeface="Arial"/>
              </a:rPr>
              <a:t>2- Identify the proper steps required for a suspected N. </a:t>
            </a:r>
            <a:r>
              <a:rPr lang="en-US" i="1">
                <a:latin typeface="Arial"/>
                <a:ea typeface="Arial"/>
                <a:cs typeface="Arial"/>
                <a:sym typeface="Arial"/>
              </a:rPr>
              <a:t>meningitidis </a:t>
            </a:r>
            <a:r>
              <a:rPr lang="en-US">
                <a:latin typeface="Arial"/>
                <a:ea typeface="Arial"/>
                <a:cs typeface="Arial"/>
                <a:sym typeface="Arial"/>
              </a:rPr>
              <a:t>culture. </a:t>
            </a:r>
          </a:p>
          <a:p>
            <a:pPr lvl="0">
              <a:spcBef>
                <a:spcPts val="0"/>
              </a:spcBef>
              <a:buClr>
                <a:schemeClr val="dk1"/>
              </a:buClr>
              <a:buSzPct val="55000"/>
              <a:buFont typeface="Arial"/>
              <a:buNone/>
            </a:pPr>
            <a:endParaRPr>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646098" y="452725"/>
            <a:ext cx="10584000" cy="1400400"/>
          </a:xfrm>
          <a:prstGeom prst="rect">
            <a:avLst/>
          </a:prstGeom>
        </p:spPr>
        <p:txBody>
          <a:bodyPr lIns="91425" tIns="91425" rIns="91425" bIns="91425" anchor="t" anchorCtr="0">
            <a:noAutofit/>
          </a:bodyPr>
          <a:lstStyle/>
          <a:p>
            <a:pPr lvl="0" algn="ctr" rtl="0">
              <a:spcBef>
                <a:spcPts val="0"/>
              </a:spcBef>
              <a:buNone/>
            </a:pPr>
            <a:r>
              <a:rPr lang="en-US" b="1">
                <a:solidFill>
                  <a:srgbClr val="FF0000"/>
                </a:solidFill>
                <a:latin typeface="Arial"/>
                <a:ea typeface="Arial"/>
                <a:cs typeface="Arial"/>
                <a:sym typeface="Arial"/>
              </a:rPr>
              <a:t>Nature of the problem</a:t>
            </a:r>
          </a:p>
        </p:txBody>
      </p:sp>
      <p:sp>
        <p:nvSpPr>
          <p:cNvPr id="160" name="Shape 160"/>
          <p:cNvSpPr txBox="1">
            <a:spLocks noGrp="1"/>
          </p:cNvSpPr>
          <p:nvPr>
            <p:ph type="body" idx="1"/>
          </p:nvPr>
        </p:nvSpPr>
        <p:spPr>
          <a:xfrm>
            <a:off x="1103300" y="1853125"/>
            <a:ext cx="10126800" cy="4395300"/>
          </a:xfrm>
          <a:prstGeom prst="rect">
            <a:avLst/>
          </a:prstGeom>
        </p:spPr>
        <p:txBody>
          <a:bodyPr lIns="91425" tIns="91425" rIns="91425" bIns="91425" anchor="t" anchorCtr="0">
            <a:noAutofit/>
          </a:bodyPr>
          <a:lstStyle/>
          <a:p>
            <a:pPr lvl="0" rtl="0">
              <a:spcBef>
                <a:spcPts val="0"/>
              </a:spcBef>
              <a:buNone/>
            </a:pPr>
            <a:r>
              <a:rPr lang="en-US">
                <a:latin typeface="Arial"/>
                <a:ea typeface="Arial"/>
                <a:cs typeface="Arial"/>
                <a:sym typeface="Arial"/>
              </a:rPr>
              <a:t>Exposure to </a:t>
            </a:r>
            <a:r>
              <a:rPr lang="en-US" i="1">
                <a:latin typeface="Arial"/>
                <a:ea typeface="Arial"/>
                <a:cs typeface="Arial"/>
                <a:sym typeface="Arial"/>
              </a:rPr>
              <a:t>Neisseria meningitidis</a:t>
            </a:r>
            <a:r>
              <a:rPr lang="en-US">
                <a:latin typeface="Arial"/>
                <a:ea typeface="Arial"/>
                <a:cs typeface="Arial"/>
                <a:sym typeface="Arial"/>
              </a:rPr>
              <a:t> is a serious hazard in the microbiology laboratory. </a:t>
            </a:r>
          </a:p>
          <a:p>
            <a:pPr lvl="0" rtl="0">
              <a:spcBef>
                <a:spcPts val="0"/>
              </a:spcBef>
              <a:buNone/>
            </a:pPr>
            <a:r>
              <a:rPr lang="en-US">
                <a:latin typeface="Arial"/>
                <a:ea typeface="Arial"/>
                <a:cs typeface="Arial"/>
                <a:sym typeface="Arial"/>
              </a:rPr>
              <a:t>Medical technologists may become exposed to this pathogen without knowing while </a:t>
            </a:r>
          </a:p>
          <a:p>
            <a:pPr lvl="0" rtl="0">
              <a:spcBef>
                <a:spcPts val="0"/>
              </a:spcBef>
              <a:buNone/>
            </a:pPr>
            <a:r>
              <a:rPr lang="en-US">
                <a:latin typeface="Arial"/>
                <a:ea typeface="Arial"/>
                <a:cs typeface="Arial"/>
                <a:sym typeface="Arial"/>
              </a:rPr>
              <a:t>working up patient specimens. </a:t>
            </a:r>
          </a:p>
          <a:p>
            <a:pPr lvl="0" rtl="0">
              <a:spcBef>
                <a:spcPts val="0"/>
              </a:spcBef>
              <a:buNone/>
            </a:pPr>
            <a:endParaRPr>
              <a:latin typeface="Arial"/>
              <a:ea typeface="Arial"/>
              <a:cs typeface="Arial"/>
              <a:sym typeface="Arial"/>
            </a:endParaRPr>
          </a:p>
          <a:p>
            <a:pPr lvl="0" rtl="0">
              <a:spcBef>
                <a:spcPts val="0"/>
              </a:spcBef>
              <a:buNone/>
            </a:pPr>
            <a:r>
              <a:rPr lang="en-US">
                <a:latin typeface="Arial"/>
                <a:ea typeface="Arial"/>
                <a:cs typeface="Arial"/>
                <a:sym typeface="Arial"/>
              </a:rPr>
              <a:t>The goal of this project is to inform the staff about the proper procedure for handling </a:t>
            </a:r>
          </a:p>
          <a:p>
            <a:pPr lvl="0" rtl="0">
              <a:spcBef>
                <a:spcPts val="0"/>
              </a:spcBef>
              <a:buNone/>
            </a:pPr>
            <a:r>
              <a:rPr lang="en-US">
                <a:latin typeface="Arial"/>
                <a:ea typeface="Arial"/>
                <a:cs typeface="Arial"/>
                <a:sym typeface="Arial"/>
              </a:rPr>
              <a:t>specimens suspicious of containing </a:t>
            </a:r>
            <a:r>
              <a:rPr lang="en-US" i="1">
                <a:latin typeface="Arial"/>
                <a:ea typeface="Arial"/>
                <a:cs typeface="Arial"/>
                <a:sym typeface="Arial"/>
              </a:rPr>
              <a:t>N.</a:t>
            </a:r>
            <a:r>
              <a:rPr lang="en-US">
                <a:latin typeface="Arial"/>
                <a:ea typeface="Arial"/>
                <a:cs typeface="Arial"/>
                <a:sym typeface="Arial"/>
              </a:rPr>
              <a:t> </a:t>
            </a:r>
            <a:r>
              <a:rPr lang="en-US" i="1">
                <a:latin typeface="Arial"/>
                <a:ea typeface="Arial"/>
                <a:cs typeface="Arial"/>
                <a:sym typeface="Arial"/>
              </a:rPr>
              <a:t>meningitidis</a:t>
            </a:r>
            <a:r>
              <a:rPr lang="en-US">
                <a:latin typeface="Arial"/>
                <a:ea typeface="Arial"/>
                <a:cs typeface="Arial"/>
                <a:sym typeface="Arial"/>
              </a:rPr>
              <a:t>.</a:t>
            </a:r>
          </a:p>
          <a:p>
            <a:pPr marL="101600" lvl="0" indent="0" rtl="0">
              <a:spcBef>
                <a:spcPts val="0"/>
              </a:spcBef>
              <a:buNone/>
            </a:pPr>
            <a:endParaRPr>
              <a:latin typeface="Arial"/>
              <a:ea typeface="Arial"/>
              <a:cs typeface="Arial"/>
              <a:sym typeface="Arial"/>
            </a:endParaRPr>
          </a:p>
          <a:p>
            <a:pPr marL="101600" lvl="0" indent="0" rtl="0">
              <a:spcBef>
                <a:spcPts val="0"/>
              </a:spcBef>
              <a:buNone/>
            </a:pPr>
            <a:r>
              <a:rPr lang="en-US">
                <a:latin typeface="Arial"/>
                <a:ea typeface="Arial"/>
                <a:cs typeface="Arial"/>
                <a:sym typeface="Arial"/>
              </a:rPr>
              <a:t>Ensuring the staff safety was the main reason behind choosing this issue to work on.   </a:t>
            </a:r>
          </a:p>
          <a:p>
            <a:pPr lvl="0" rtl="0">
              <a:spcBef>
                <a:spcPts val="0"/>
              </a:spcBef>
              <a:buNone/>
            </a:pPr>
            <a:endParaRPr>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1103300" y="1853125"/>
            <a:ext cx="10126800" cy="4395300"/>
          </a:xfrm>
          <a:prstGeom prst="rect">
            <a:avLst/>
          </a:prstGeom>
        </p:spPr>
        <p:txBody>
          <a:bodyPr lIns="91425" tIns="91425" rIns="91425" bIns="91425" anchor="t" anchorCtr="0">
            <a:noAutofit/>
          </a:bodyPr>
          <a:lstStyle/>
          <a:p>
            <a:pPr lvl="0">
              <a:spcBef>
                <a:spcPts val="0"/>
              </a:spcBef>
              <a:buNone/>
            </a:pPr>
            <a:r>
              <a:rPr lang="en-US">
                <a:latin typeface="Arial"/>
                <a:ea typeface="Arial"/>
                <a:cs typeface="Arial"/>
                <a:sym typeface="Arial"/>
              </a:rPr>
              <a:t>The project will address the following points:</a:t>
            </a:r>
          </a:p>
          <a:p>
            <a:pPr lvl="0">
              <a:spcBef>
                <a:spcPts val="0"/>
              </a:spcBef>
              <a:buNone/>
            </a:pPr>
            <a:endParaRPr i="1">
              <a:latin typeface="Arial"/>
              <a:ea typeface="Arial"/>
              <a:cs typeface="Arial"/>
              <a:sym typeface="Arial"/>
            </a:endParaRPr>
          </a:p>
          <a:p>
            <a:pPr marL="457200" lvl="0" indent="-228600" rtl="0">
              <a:spcBef>
                <a:spcPts val="0"/>
              </a:spcBef>
              <a:buFont typeface="Arial"/>
            </a:pPr>
            <a:r>
              <a:rPr lang="en-US">
                <a:latin typeface="Arial"/>
                <a:ea typeface="Arial"/>
                <a:cs typeface="Arial"/>
                <a:sym typeface="Arial"/>
              </a:rPr>
              <a:t>Description of </a:t>
            </a:r>
            <a:r>
              <a:rPr lang="en-US" i="1">
                <a:latin typeface="Arial"/>
                <a:ea typeface="Arial"/>
                <a:cs typeface="Arial"/>
                <a:sym typeface="Arial"/>
              </a:rPr>
              <a:t>Neisseria meningitidis </a:t>
            </a:r>
            <a:r>
              <a:rPr lang="en-US">
                <a:latin typeface="Arial"/>
                <a:ea typeface="Arial"/>
                <a:cs typeface="Arial"/>
                <a:sym typeface="Arial"/>
              </a:rPr>
              <a:t>pathogenicity</a:t>
            </a:r>
          </a:p>
          <a:p>
            <a:pPr marL="457200" lvl="0" indent="-228600" rtl="0">
              <a:spcBef>
                <a:spcPts val="0"/>
              </a:spcBef>
              <a:buFont typeface="Arial"/>
            </a:pPr>
            <a:r>
              <a:rPr lang="en-US">
                <a:latin typeface="Arial"/>
                <a:ea typeface="Arial"/>
                <a:cs typeface="Arial"/>
                <a:sym typeface="Arial"/>
              </a:rPr>
              <a:t>Comparison to other morphologically similar organisms</a:t>
            </a:r>
          </a:p>
          <a:p>
            <a:pPr marL="457200" lvl="0" indent="-228600" rtl="0">
              <a:spcBef>
                <a:spcPts val="0"/>
              </a:spcBef>
              <a:buFont typeface="Arial"/>
            </a:pPr>
            <a:r>
              <a:rPr lang="en-US">
                <a:latin typeface="Arial"/>
                <a:ea typeface="Arial"/>
                <a:cs typeface="Arial"/>
                <a:sym typeface="Arial"/>
              </a:rPr>
              <a:t>Breakdown for the procedure </a:t>
            </a:r>
          </a:p>
          <a:p>
            <a:pPr lvl="0">
              <a:spcBef>
                <a:spcPts val="0"/>
              </a:spcBef>
              <a:buNone/>
            </a:pPr>
            <a:endParaRPr>
              <a:latin typeface="Arial"/>
              <a:ea typeface="Arial"/>
              <a:cs typeface="Arial"/>
              <a:sym typeface="Arial"/>
            </a:endParaRPr>
          </a:p>
          <a:p>
            <a:pPr lvl="0">
              <a:spcBef>
                <a:spcPts val="0"/>
              </a:spcBef>
              <a:buNone/>
            </a:pPr>
            <a:r>
              <a:rPr lang="en-US">
                <a:latin typeface="Arial"/>
                <a:ea typeface="Arial"/>
                <a:cs typeface="Arial"/>
                <a:sym typeface="Arial"/>
              </a:rPr>
              <a:t>An MTS module will be created with review questions for the staff to complete as part </a:t>
            </a:r>
          </a:p>
          <a:p>
            <a:pPr lvl="0" rtl="0">
              <a:spcBef>
                <a:spcPts val="0"/>
              </a:spcBef>
              <a:buNone/>
            </a:pPr>
            <a:r>
              <a:rPr lang="en-US">
                <a:latin typeface="Arial"/>
                <a:ea typeface="Arial"/>
                <a:cs typeface="Arial"/>
                <a:sym typeface="Arial"/>
              </a:rPr>
              <a:t>of their mandatory assignments in the lab.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1103300" y="1645100"/>
            <a:ext cx="10126800" cy="4912500"/>
          </a:xfrm>
          <a:prstGeom prst="rect">
            <a:avLst/>
          </a:prstGeom>
          <a:noFill/>
          <a:ln>
            <a:noFill/>
          </a:ln>
        </p:spPr>
        <p:txBody>
          <a:bodyPr lIns="91425" tIns="45700" rIns="91425" bIns="45700" anchor="t" anchorCtr="0">
            <a:noAutofit/>
          </a:bodyPr>
          <a:lstStyle/>
          <a:p>
            <a:pPr marL="342900" marR="0" lvl="0" indent="-347980" algn="l" rtl="0">
              <a:spcBef>
                <a:spcPts val="0"/>
              </a:spcBef>
              <a:spcAft>
                <a:spcPts val="0"/>
              </a:spcAft>
              <a:buClr>
                <a:srgbClr val="86D1D8"/>
              </a:buClr>
              <a:buSzPct val="100000"/>
              <a:buFont typeface="Arial"/>
              <a:buChar char="▶"/>
            </a:pPr>
            <a:r>
              <a:rPr lang="en-US" i="1" u="none" strike="noStrike" cap="none">
                <a:solidFill>
                  <a:schemeClr val="lt1"/>
                </a:solidFill>
                <a:latin typeface="Arial"/>
                <a:ea typeface="Arial"/>
                <a:cs typeface="Arial"/>
                <a:sym typeface="Arial"/>
              </a:rPr>
              <a:t>Neisseria meningitidis </a:t>
            </a:r>
            <a:r>
              <a:rPr lang="en-US" i="0" u="none" strike="noStrike" cap="none">
                <a:solidFill>
                  <a:schemeClr val="lt1"/>
                </a:solidFill>
                <a:latin typeface="Arial"/>
                <a:ea typeface="Arial"/>
                <a:cs typeface="Arial"/>
                <a:sym typeface="Arial"/>
              </a:rPr>
              <a:t>is an opportunistic pathogen which can colonize the mucous membranes of humans and may cause significant infection.</a:t>
            </a:r>
          </a:p>
          <a:p>
            <a:pPr marL="342900" marR="0" lvl="0" indent="-342900" algn="l" rtl="0">
              <a:spcBef>
                <a:spcPts val="1000"/>
              </a:spcBef>
              <a:spcAft>
                <a:spcPts val="0"/>
              </a:spcAft>
              <a:buClr>
                <a:srgbClr val="86D1D8"/>
              </a:buClr>
              <a:buSzPct val="48000"/>
              <a:buFont typeface="Noto Sans Symbols"/>
              <a:buNone/>
            </a:pPr>
            <a:endParaRPr i="0" u="none" strike="noStrike" cap="none">
              <a:solidFill>
                <a:schemeClr val="lt1"/>
              </a:solidFill>
              <a:latin typeface="Arial"/>
              <a:ea typeface="Arial"/>
              <a:cs typeface="Arial"/>
              <a:sym typeface="Arial"/>
            </a:endParaRPr>
          </a:p>
          <a:p>
            <a:pPr marL="342900" marR="0" lvl="0" indent="-347980" algn="l" rtl="0">
              <a:spcBef>
                <a:spcPts val="1000"/>
              </a:spcBef>
              <a:spcAft>
                <a:spcPts val="0"/>
              </a:spcAft>
              <a:buClr>
                <a:srgbClr val="86D1D8"/>
              </a:buClr>
              <a:buSzPct val="100000"/>
              <a:buFont typeface="Arial"/>
              <a:buChar char="▶"/>
            </a:pPr>
            <a:r>
              <a:rPr lang="en-US" i="0" u="none" strike="noStrike" cap="none">
                <a:solidFill>
                  <a:schemeClr val="lt1"/>
                </a:solidFill>
                <a:latin typeface="Arial"/>
                <a:ea typeface="Arial"/>
                <a:cs typeface="Arial"/>
                <a:sym typeface="Arial"/>
              </a:rPr>
              <a:t>Medical laboratory technologists are at increased risk of acquiring infections when dealing with </a:t>
            </a:r>
            <a:r>
              <a:rPr lang="en-US" i="1" u="none" strike="noStrike" cap="none">
                <a:solidFill>
                  <a:schemeClr val="lt1"/>
                </a:solidFill>
                <a:latin typeface="Arial"/>
                <a:ea typeface="Arial"/>
                <a:cs typeface="Arial"/>
                <a:sym typeface="Arial"/>
              </a:rPr>
              <a:t>N.</a:t>
            </a:r>
            <a:r>
              <a:rPr lang="en-US" i="0" u="none" strike="noStrike" cap="none">
                <a:solidFill>
                  <a:schemeClr val="lt1"/>
                </a:solidFill>
                <a:latin typeface="Arial"/>
                <a:ea typeface="Arial"/>
                <a:cs typeface="Arial"/>
                <a:sym typeface="Arial"/>
              </a:rPr>
              <a:t> </a:t>
            </a:r>
            <a:r>
              <a:rPr lang="en-US" i="1" u="none" strike="noStrike" cap="none">
                <a:solidFill>
                  <a:schemeClr val="lt1"/>
                </a:solidFill>
                <a:latin typeface="Arial"/>
                <a:ea typeface="Arial"/>
                <a:cs typeface="Arial"/>
                <a:sym typeface="Arial"/>
              </a:rPr>
              <a:t>meningitidis </a:t>
            </a:r>
            <a:r>
              <a:rPr lang="en-US" i="0" u="none" strike="noStrike" cap="none">
                <a:solidFill>
                  <a:schemeClr val="lt1"/>
                </a:solidFill>
                <a:latin typeface="Arial"/>
                <a:ea typeface="Arial"/>
                <a:cs typeface="Arial"/>
                <a:sym typeface="Arial"/>
              </a:rPr>
              <a:t>isolates.</a:t>
            </a:r>
          </a:p>
          <a:p>
            <a:pPr marL="0" marR="0" lvl="0" indent="0" algn="l" rtl="0">
              <a:spcBef>
                <a:spcPts val="1000"/>
              </a:spcBef>
              <a:spcAft>
                <a:spcPts val="0"/>
              </a:spcAft>
              <a:buNone/>
            </a:pPr>
            <a:endParaRPr>
              <a:latin typeface="Arial"/>
              <a:ea typeface="Arial"/>
              <a:cs typeface="Arial"/>
              <a:sym typeface="Arial"/>
            </a:endParaRPr>
          </a:p>
          <a:p>
            <a:pPr marL="342900" marR="0" lvl="0" indent="-347980" algn="l" rtl="0">
              <a:spcBef>
                <a:spcPts val="1000"/>
              </a:spcBef>
              <a:spcAft>
                <a:spcPts val="0"/>
              </a:spcAft>
              <a:buClr>
                <a:srgbClr val="86D1D8"/>
              </a:buClr>
              <a:buSzPct val="100000"/>
              <a:buFont typeface="Arial"/>
              <a:buChar char="▶"/>
            </a:pPr>
            <a:r>
              <a:rPr lang="en-US">
                <a:latin typeface="Arial"/>
                <a:ea typeface="Arial"/>
                <a:cs typeface="Arial"/>
                <a:sym typeface="Arial"/>
              </a:rPr>
              <a:t>Requires 35-37C, with 5-10% CO2 for growth in the laboratory</a:t>
            </a:r>
          </a:p>
          <a:p>
            <a:pPr marL="0" marR="0" lvl="0" indent="0" algn="l" rtl="0">
              <a:spcBef>
                <a:spcPts val="1000"/>
              </a:spcBef>
              <a:spcAft>
                <a:spcPts val="0"/>
              </a:spcAft>
              <a:buNone/>
            </a:pPr>
            <a:endParaRPr>
              <a:latin typeface="Arial"/>
              <a:ea typeface="Arial"/>
              <a:cs typeface="Arial"/>
              <a:sym typeface="Arial"/>
            </a:endParaRPr>
          </a:p>
          <a:p>
            <a:pPr marL="342900" marR="0" lvl="0" indent="-342900" algn="l" rtl="0">
              <a:spcBef>
                <a:spcPts val="1000"/>
              </a:spcBef>
              <a:spcAft>
                <a:spcPts val="0"/>
              </a:spcAft>
              <a:buClr>
                <a:srgbClr val="86D1D8"/>
              </a:buClr>
              <a:buSzPct val="96000"/>
              <a:buFont typeface="Arial"/>
              <a:buChar char="▶"/>
            </a:pPr>
            <a:r>
              <a:rPr lang="en-US">
                <a:latin typeface="Arial"/>
                <a:ea typeface="Arial"/>
                <a:cs typeface="Arial"/>
                <a:sym typeface="Arial"/>
              </a:rPr>
              <a:t>Growth on Chocolate, Modified Thayer Martin (MTM)  and Blood agars</a:t>
            </a:r>
          </a:p>
        </p:txBody>
      </p:sp>
      <p:sp>
        <p:nvSpPr>
          <p:cNvPr id="171" name="Shape 171"/>
          <p:cNvSpPr txBox="1">
            <a:spLocks noGrp="1"/>
          </p:cNvSpPr>
          <p:nvPr>
            <p:ph type="title"/>
          </p:nvPr>
        </p:nvSpPr>
        <p:spPr>
          <a:xfrm>
            <a:off x="646100" y="452725"/>
            <a:ext cx="10584000" cy="1134000"/>
          </a:xfrm>
          <a:prstGeom prst="rect">
            <a:avLst/>
          </a:prstGeom>
        </p:spPr>
        <p:txBody>
          <a:bodyPr lIns="91425" tIns="91425" rIns="91425" bIns="91425" anchor="t" anchorCtr="0">
            <a:noAutofit/>
          </a:bodyPr>
          <a:lstStyle/>
          <a:p>
            <a:pPr lvl="0" algn="ctr" rtl="0">
              <a:spcBef>
                <a:spcPts val="0"/>
              </a:spcBef>
              <a:buNone/>
            </a:pPr>
            <a:r>
              <a:rPr lang="en-US" b="1" i="1">
                <a:solidFill>
                  <a:srgbClr val="FF0000"/>
                </a:solidFill>
                <a:latin typeface="Arial"/>
                <a:ea typeface="Arial"/>
                <a:cs typeface="Arial"/>
                <a:sym typeface="Arial"/>
              </a:rPr>
              <a:t>Neisseria meningitidis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1103300" y="1721300"/>
            <a:ext cx="10126800" cy="4912500"/>
          </a:xfrm>
          <a:prstGeom prst="rect">
            <a:avLst/>
          </a:prstGeom>
          <a:noFill/>
          <a:ln>
            <a:noFill/>
          </a:ln>
        </p:spPr>
        <p:txBody>
          <a:bodyPr lIns="91425" tIns="45700" rIns="91425" bIns="45700" anchor="t" anchorCtr="0">
            <a:noAutofit/>
          </a:bodyPr>
          <a:lstStyle/>
          <a:p>
            <a:pPr marL="342900" marR="0" lvl="0" indent="-347980" algn="l" rtl="0">
              <a:spcBef>
                <a:spcPts val="1000"/>
              </a:spcBef>
              <a:spcAft>
                <a:spcPts val="0"/>
              </a:spcAft>
              <a:buClr>
                <a:srgbClr val="86D1D8"/>
              </a:buClr>
              <a:buSzPct val="100000"/>
              <a:buFont typeface="Noto Sans Symbols"/>
              <a:buChar char="▶"/>
            </a:pPr>
            <a:r>
              <a:rPr lang="en-US" b="0" i="0" u="none" strike="noStrike" cap="none" dirty="0">
                <a:solidFill>
                  <a:schemeClr val="lt1"/>
                </a:solidFill>
                <a:latin typeface="Century Gothic"/>
                <a:ea typeface="Century Gothic"/>
                <a:cs typeface="Century Gothic"/>
                <a:sym typeface="Century Gothic"/>
              </a:rPr>
              <a:t> </a:t>
            </a:r>
            <a:r>
              <a:rPr lang="en-US" b="0" i="1" u="none" strike="noStrike" cap="none" dirty="0">
                <a:solidFill>
                  <a:schemeClr val="lt1"/>
                </a:solidFill>
                <a:latin typeface="Arial"/>
                <a:ea typeface="Arial"/>
                <a:cs typeface="Arial"/>
                <a:sym typeface="Arial"/>
              </a:rPr>
              <a:t>Neisseria </a:t>
            </a:r>
            <a:r>
              <a:rPr lang="en-US" b="0" i="1" u="none" strike="noStrike" cap="none" dirty="0" err="1">
                <a:solidFill>
                  <a:schemeClr val="lt1"/>
                </a:solidFill>
                <a:latin typeface="Arial"/>
                <a:ea typeface="Arial"/>
                <a:cs typeface="Arial"/>
                <a:sym typeface="Arial"/>
              </a:rPr>
              <a:t>meningitidis</a:t>
            </a:r>
            <a:r>
              <a:rPr lang="en-US" b="0" i="1" u="none" strike="noStrike" cap="none" dirty="0">
                <a:solidFill>
                  <a:schemeClr val="lt1"/>
                </a:solidFill>
                <a:latin typeface="Arial"/>
                <a:ea typeface="Arial"/>
                <a:cs typeface="Arial"/>
                <a:sym typeface="Arial"/>
              </a:rPr>
              <a:t> </a:t>
            </a:r>
            <a:r>
              <a:rPr lang="en-US" b="0" i="0" u="none" strike="noStrike" cap="none" dirty="0">
                <a:solidFill>
                  <a:schemeClr val="lt1"/>
                </a:solidFill>
                <a:latin typeface="Arial"/>
                <a:ea typeface="Arial"/>
                <a:cs typeface="Arial"/>
                <a:sym typeface="Arial"/>
              </a:rPr>
              <a:t>is a leading cause of bacterial meningitis and sepsis </a:t>
            </a:r>
          </a:p>
          <a:p>
            <a:pPr marL="0" marR="0" lvl="0" indent="457200" algn="l" rtl="0">
              <a:spcBef>
                <a:spcPts val="1000"/>
              </a:spcBef>
              <a:spcAft>
                <a:spcPts val="0"/>
              </a:spcAft>
              <a:buNone/>
            </a:pPr>
            <a:r>
              <a:rPr lang="en-US" b="0" i="0" u="none" strike="noStrike" cap="none" dirty="0">
                <a:solidFill>
                  <a:schemeClr val="lt1"/>
                </a:solidFill>
                <a:latin typeface="Arial"/>
                <a:ea typeface="Arial"/>
                <a:cs typeface="Arial"/>
                <a:sym typeface="Arial"/>
              </a:rPr>
              <a:t>in the United States. It can also cause focal disease, such as pneumonia </a:t>
            </a:r>
          </a:p>
          <a:p>
            <a:pPr marL="0" marR="0" lvl="0" indent="457200" algn="l" rtl="0">
              <a:spcBef>
                <a:spcPts val="1000"/>
              </a:spcBef>
              <a:spcAft>
                <a:spcPts val="0"/>
              </a:spcAft>
              <a:buNone/>
            </a:pPr>
            <a:r>
              <a:rPr lang="en-US" b="0" i="0" u="none" strike="noStrike" cap="none" dirty="0">
                <a:solidFill>
                  <a:schemeClr val="lt1"/>
                </a:solidFill>
                <a:latin typeface="Arial"/>
                <a:ea typeface="Arial"/>
                <a:cs typeface="Arial"/>
                <a:sym typeface="Arial"/>
              </a:rPr>
              <a:t>and arthritis. </a:t>
            </a:r>
          </a:p>
          <a:p>
            <a:pPr marL="0" marR="0" lvl="0" indent="457200" algn="l" rtl="0">
              <a:spcBef>
                <a:spcPts val="1000"/>
              </a:spcBef>
              <a:spcAft>
                <a:spcPts val="0"/>
              </a:spcAft>
              <a:buNone/>
            </a:pPr>
            <a:endParaRPr dirty="0">
              <a:latin typeface="Arial"/>
              <a:ea typeface="Arial"/>
              <a:cs typeface="Arial"/>
              <a:sym typeface="Arial"/>
            </a:endParaRPr>
          </a:p>
          <a:p>
            <a:pPr marL="0" marR="0" lvl="0" indent="0" algn="l" rtl="0">
              <a:spcBef>
                <a:spcPts val="1000"/>
              </a:spcBef>
              <a:spcAft>
                <a:spcPts val="0"/>
              </a:spcAft>
              <a:buClr>
                <a:srgbClr val="86D1D8"/>
              </a:buClr>
              <a:buSzPct val="25000"/>
              <a:buFont typeface="Noto Sans Symbols"/>
              <a:buNone/>
            </a:pPr>
            <a:r>
              <a:rPr lang="en-US" b="1" dirty="0">
                <a:latin typeface="Arial"/>
                <a:ea typeface="Arial"/>
                <a:cs typeface="Arial"/>
                <a:sym typeface="Arial"/>
              </a:rPr>
              <a:t> </a:t>
            </a:r>
            <a:r>
              <a:rPr lang="en-US" b="1" dirty="0" smtClean="0">
                <a:latin typeface="Arial"/>
                <a:ea typeface="Arial"/>
                <a:cs typeface="Arial"/>
                <a:sym typeface="Arial"/>
              </a:rPr>
              <a:t>     </a:t>
            </a:r>
            <a:r>
              <a:rPr lang="en-US" b="1" i="0" u="none" strike="noStrike" cap="none" dirty="0" smtClean="0">
                <a:solidFill>
                  <a:srgbClr val="FF0000"/>
                </a:solidFill>
                <a:latin typeface="Arial"/>
                <a:ea typeface="Arial"/>
                <a:cs typeface="Arial"/>
                <a:sym typeface="Arial"/>
              </a:rPr>
              <a:t>Meningococcal </a:t>
            </a:r>
            <a:r>
              <a:rPr lang="en-US" b="1" i="0" u="none" strike="noStrike" cap="none" dirty="0">
                <a:solidFill>
                  <a:srgbClr val="FF0000"/>
                </a:solidFill>
                <a:latin typeface="Arial"/>
                <a:ea typeface="Arial"/>
                <a:cs typeface="Arial"/>
                <a:sym typeface="Arial"/>
              </a:rPr>
              <a:t>Disease </a:t>
            </a:r>
            <a:r>
              <a:rPr lang="en-US" b="0" i="0" u="none" strike="noStrike" cap="none" dirty="0">
                <a:solidFill>
                  <a:schemeClr val="lt1"/>
                </a:solidFill>
                <a:latin typeface="Arial"/>
                <a:ea typeface="Arial"/>
                <a:cs typeface="Arial"/>
                <a:sym typeface="Arial"/>
              </a:rPr>
              <a:t>(very serious and can be fatal)</a:t>
            </a:r>
          </a:p>
          <a:p>
            <a:pPr marL="0" marR="0" lvl="0" indent="457200" algn="l" rtl="0">
              <a:spcBef>
                <a:spcPts val="1000"/>
              </a:spcBef>
              <a:spcAft>
                <a:spcPts val="0"/>
              </a:spcAft>
              <a:buClr>
                <a:srgbClr val="86D1D8"/>
              </a:buClr>
              <a:buSzPct val="25000"/>
              <a:buFont typeface="Noto Sans Symbols"/>
              <a:buNone/>
            </a:pPr>
            <a:r>
              <a:rPr lang="en-US" b="0" i="0" u="none" strike="noStrike" cap="none" dirty="0">
                <a:solidFill>
                  <a:schemeClr val="lt1"/>
                </a:solidFill>
                <a:latin typeface="Arial"/>
                <a:ea typeface="Arial"/>
                <a:cs typeface="Arial"/>
                <a:sym typeface="Arial"/>
              </a:rPr>
              <a:t>Symptoms include sudden fever, headache, and stiff neck. Other symptoms can </a:t>
            </a:r>
          </a:p>
          <a:p>
            <a:pPr marL="0" marR="0" lvl="0" indent="457200" algn="l" rtl="0">
              <a:spcBef>
                <a:spcPts val="1000"/>
              </a:spcBef>
              <a:spcAft>
                <a:spcPts val="0"/>
              </a:spcAft>
              <a:buClr>
                <a:srgbClr val="86D1D8"/>
              </a:buClr>
              <a:buSzPct val="25000"/>
              <a:buFont typeface="Noto Sans Symbols"/>
              <a:buNone/>
            </a:pPr>
            <a:r>
              <a:rPr lang="en-US" b="0" i="0" u="none" strike="noStrike" cap="none" dirty="0">
                <a:solidFill>
                  <a:schemeClr val="lt1"/>
                </a:solidFill>
                <a:latin typeface="Arial"/>
                <a:ea typeface="Arial"/>
                <a:cs typeface="Arial"/>
                <a:sym typeface="Arial"/>
              </a:rPr>
              <a:t>include nausea, vomiting, increased </a:t>
            </a:r>
            <a:r>
              <a:rPr lang="en-US" dirty="0">
                <a:latin typeface="Arial"/>
                <a:ea typeface="Arial"/>
                <a:cs typeface="Arial"/>
                <a:sym typeface="Arial"/>
              </a:rPr>
              <a:t> </a:t>
            </a:r>
            <a:r>
              <a:rPr lang="en-US" b="0" i="0" u="none" strike="noStrike" cap="none" dirty="0">
                <a:solidFill>
                  <a:schemeClr val="lt1"/>
                </a:solidFill>
                <a:latin typeface="Arial"/>
                <a:ea typeface="Arial"/>
                <a:cs typeface="Arial"/>
                <a:sym typeface="Arial"/>
              </a:rPr>
              <a:t>sensitivity to light, and confusion. </a:t>
            </a:r>
          </a:p>
        </p:txBody>
      </p:sp>
      <p:sp>
        <p:nvSpPr>
          <p:cNvPr id="177" name="Shape 177"/>
          <p:cNvSpPr txBox="1">
            <a:spLocks noGrp="1"/>
          </p:cNvSpPr>
          <p:nvPr>
            <p:ph type="title"/>
          </p:nvPr>
        </p:nvSpPr>
        <p:spPr>
          <a:xfrm>
            <a:off x="646100" y="452725"/>
            <a:ext cx="10584000" cy="1134000"/>
          </a:xfrm>
          <a:prstGeom prst="rect">
            <a:avLst/>
          </a:prstGeom>
        </p:spPr>
        <p:txBody>
          <a:bodyPr lIns="91425" tIns="91425" rIns="91425" bIns="91425" anchor="t" anchorCtr="0">
            <a:noAutofit/>
          </a:bodyPr>
          <a:lstStyle/>
          <a:p>
            <a:pPr lvl="0" algn="ctr" rtl="0">
              <a:spcBef>
                <a:spcPts val="0"/>
              </a:spcBef>
              <a:buNone/>
            </a:pPr>
            <a:r>
              <a:rPr lang="en-US" b="1" i="1">
                <a:solidFill>
                  <a:srgbClr val="FF0000"/>
                </a:solidFill>
                <a:latin typeface="Arial"/>
                <a:ea typeface="Arial"/>
                <a:cs typeface="Arial"/>
                <a:sym typeface="Arial"/>
              </a:rPr>
              <a:t>Neisseria meningitidis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46110" y="452718"/>
            <a:ext cx="9404723" cy="873806"/>
          </a:xfrm>
          <a:prstGeom prst="rect">
            <a:avLst/>
          </a:prstGeom>
          <a:noFill/>
          <a:ln>
            <a:noFill/>
          </a:ln>
        </p:spPr>
        <p:txBody>
          <a:bodyPr lIns="91425" tIns="45700" rIns="91425" bIns="45700" anchor="t" anchorCtr="0">
            <a:noAutofit/>
          </a:bodyPr>
          <a:lstStyle/>
          <a:p>
            <a:pPr marL="0" marR="0" lvl="0" indent="0" algn="ctr" rtl="0">
              <a:spcBef>
                <a:spcPts val="0"/>
              </a:spcBef>
              <a:buClr>
                <a:schemeClr val="lt2"/>
              </a:buClr>
              <a:buSzPct val="25000"/>
              <a:buFont typeface="Arial"/>
              <a:buNone/>
            </a:pPr>
            <a:r>
              <a:rPr lang="en-US" b="1">
                <a:solidFill>
                  <a:srgbClr val="FF0000"/>
                </a:solidFill>
                <a:latin typeface="Arial"/>
                <a:ea typeface="Arial"/>
                <a:cs typeface="Arial"/>
                <a:sym typeface="Arial"/>
              </a:rPr>
              <a:t>Morphology</a:t>
            </a:r>
          </a:p>
        </p:txBody>
      </p:sp>
      <p:sp>
        <p:nvSpPr>
          <p:cNvPr id="183" name="Shape 183"/>
          <p:cNvSpPr txBox="1">
            <a:spLocks noGrp="1"/>
          </p:cNvSpPr>
          <p:nvPr>
            <p:ph type="body" idx="1"/>
          </p:nvPr>
        </p:nvSpPr>
        <p:spPr>
          <a:xfrm>
            <a:off x="1103300" y="1510125"/>
            <a:ext cx="10315200" cy="51213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86D1D8"/>
              </a:buClr>
              <a:buSzPct val="80000"/>
              <a:buFont typeface="Noto Sans Symbols"/>
              <a:buChar char="▶"/>
            </a:pPr>
            <a:r>
              <a:rPr lang="en-US" sz="2000" b="0" i="0" u="none" strike="noStrike" cap="none">
                <a:solidFill>
                  <a:schemeClr val="lt1"/>
                </a:solidFill>
                <a:latin typeface="Arial"/>
                <a:ea typeface="Arial"/>
                <a:cs typeface="Arial"/>
                <a:sym typeface="Arial"/>
              </a:rPr>
              <a:t>Chocolate agar</a:t>
            </a:r>
          </a:p>
          <a:p>
            <a:pPr marL="342900" marR="0" lvl="0" indent="-342900" algn="l" rtl="0">
              <a:spcBef>
                <a:spcPts val="1000"/>
              </a:spcBef>
              <a:spcAft>
                <a:spcPts val="0"/>
              </a:spcAft>
              <a:buClr>
                <a:srgbClr val="86D1D8"/>
              </a:buClr>
              <a:buSzPct val="80000"/>
              <a:buFont typeface="Noto Sans Symbols"/>
              <a:buNone/>
            </a:pPr>
            <a:endParaRPr sz="2000" b="0" i="0" u="none" strike="noStrike" cap="none">
              <a:solidFill>
                <a:schemeClr val="lt1"/>
              </a:solidFill>
              <a:latin typeface="Arial"/>
              <a:ea typeface="Arial"/>
              <a:cs typeface="Arial"/>
              <a:sym typeface="Arial"/>
            </a:endParaRPr>
          </a:p>
          <a:p>
            <a:pPr marL="0" marR="0" lvl="0" indent="0" algn="l" rtl="0">
              <a:spcBef>
                <a:spcPts val="1000"/>
              </a:spcBef>
              <a:spcAft>
                <a:spcPts val="0"/>
              </a:spcAft>
              <a:buClr>
                <a:srgbClr val="86D1D8"/>
              </a:buClr>
              <a:buSzPct val="25000"/>
              <a:buFont typeface="Noto Sans Symbols"/>
              <a:buNone/>
            </a:pPr>
            <a:r>
              <a:rPr lang="en-US" sz="2000" b="0" i="0" u="none" strike="noStrike" cap="none">
                <a:solidFill>
                  <a:schemeClr val="lt1"/>
                </a:solidFill>
                <a:latin typeface="Arial"/>
                <a:ea typeface="Arial"/>
                <a:cs typeface="Arial"/>
                <a:sym typeface="Arial"/>
              </a:rPr>
              <a:t>      1-2 mm creamy and gray colonies</a:t>
            </a:r>
          </a:p>
          <a:p>
            <a:pPr marL="342900" marR="0" lvl="0" indent="-342900" algn="l" rtl="0">
              <a:spcBef>
                <a:spcPts val="1000"/>
              </a:spcBef>
              <a:spcAft>
                <a:spcPts val="0"/>
              </a:spcAft>
              <a:buClr>
                <a:srgbClr val="86D1D8"/>
              </a:buClr>
              <a:buSzPct val="80000"/>
              <a:buFont typeface="Noto Sans Symbols"/>
              <a:buNone/>
            </a:pPr>
            <a:endParaRPr>
              <a:latin typeface="Arial"/>
              <a:ea typeface="Arial"/>
              <a:cs typeface="Arial"/>
              <a:sym typeface="Arial"/>
            </a:endParaRPr>
          </a:p>
          <a:p>
            <a:pPr marL="342900" marR="0" lvl="0" indent="-342900" algn="l" rtl="0">
              <a:spcBef>
                <a:spcPts val="1000"/>
              </a:spcBef>
              <a:spcAft>
                <a:spcPts val="0"/>
              </a:spcAft>
              <a:buClr>
                <a:srgbClr val="86D1D8"/>
              </a:buClr>
              <a:buSzPct val="80000"/>
              <a:buFont typeface="Noto Sans Symbols"/>
              <a:buNone/>
            </a:pPr>
            <a:endParaRPr>
              <a:latin typeface="Arial"/>
              <a:ea typeface="Arial"/>
              <a:cs typeface="Arial"/>
              <a:sym typeface="Arial"/>
            </a:endParaRPr>
          </a:p>
          <a:p>
            <a:pPr marL="342900" marR="0" lvl="0" indent="-342900" algn="l" rtl="0">
              <a:spcBef>
                <a:spcPts val="1000"/>
              </a:spcBef>
              <a:spcAft>
                <a:spcPts val="0"/>
              </a:spcAft>
              <a:buClr>
                <a:srgbClr val="86D1D8"/>
              </a:buClr>
              <a:buSzPct val="80000"/>
              <a:buFont typeface="Noto Sans Symbols"/>
              <a:buChar char="▶"/>
            </a:pPr>
            <a:r>
              <a:rPr lang="en-US" sz="2000" b="0" i="0" u="none" strike="noStrike" cap="none">
                <a:solidFill>
                  <a:schemeClr val="lt1"/>
                </a:solidFill>
                <a:latin typeface="Arial"/>
                <a:ea typeface="Arial"/>
                <a:cs typeface="Arial"/>
                <a:sym typeface="Arial"/>
              </a:rPr>
              <a:t>Blood agar</a:t>
            </a:r>
          </a:p>
          <a:p>
            <a:pPr marL="342900" marR="0" lvl="0" indent="-342900" algn="l" rtl="0">
              <a:spcBef>
                <a:spcPts val="1000"/>
              </a:spcBef>
              <a:spcAft>
                <a:spcPts val="0"/>
              </a:spcAft>
              <a:buClr>
                <a:srgbClr val="86D1D8"/>
              </a:buClr>
              <a:buSzPct val="80000"/>
              <a:buFont typeface="Noto Sans Symbols"/>
              <a:buNone/>
            </a:pPr>
            <a:endParaRPr sz="2000" b="0" i="0" u="none" strike="noStrike" cap="none">
              <a:solidFill>
                <a:schemeClr val="lt1"/>
              </a:solidFill>
              <a:latin typeface="Arial"/>
              <a:ea typeface="Arial"/>
              <a:cs typeface="Arial"/>
              <a:sym typeface="Arial"/>
            </a:endParaRPr>
          </a:p>
          <a:p>
            <a:pPr marL="0" marR="0" lvl="0" indent="0" algn="l" rtl="0">
              <a:spcBef>
                <a:spcPts val="1000"/>
              </a:spcBef>
              <a:spcAft>
                <a:spcPts val="0"/>
              </a:spcAft>
              <a:buClr>
                <a:srgbClr val="86D1D8"/>
              </a:buClr>
              <a:buSzPct val="25000"/>
              <a:buFont typeface="Noto Sans Symbols"/>
              <a:buNone/>
            </a:pPr>
            <a:r>
              <a:rPr lang="en-US" sz="2000" b="0" i="0" u="none" strike="noStrike" cap="none">
                <a:solidFill>
                  <a:schemeClr val="lt1"/>
                </a:solidFill>
                <a:latin typeface="Arial"/>
                <a:ea typeface="Arial"/>
                <a:cs typeface="Arial"/>
                <a:sym typeface="Arial"/>
              </a:rPr>
              <a:t>	Grey and </a:t>
            </a:r>
            <a:r>
              <a:rPr lang="en-US">
                <a:latin typeface="Arial"/>
                <a:ea typeface="Arial"/>
                <a:cs typeface="Arial"/>
                <a:sym typeface="Arial"/>
              </a:rPr>
              <a:t>non pigmented</a:t>
            </a:r>
            <a:r>
              <a:rPr lang="en-US" sz="2000" b="0" i="0" u="none" strike="noStrike" cap="none">
                <a:solidFill>
                  <a:schemeClr val="lt1"/>
                </a:solidFill>
                <a:latin typeface="Arial"/>
                <a:ea typeface="Arial"/>
                <a:cs typeface="Arial"/>
                <a:sym typeface="Arial"/>
              </a:rPr>
              <a:t> and appear</a:t>
            </a:r>
          </a:p>
          <a:p>
            <a:pPr marL="0" marR="0" lvl="0" indent="0" algn="l" rtl="0">
              <a:spcBef>
                <a:spcPts val="1000"/>
              </a:spcBef>
              <a:spcAft>
                <a:spcPts val="0"/>
              </a:spcAft>
              <a:buClr>
                <a:srgbClr val="86D1D8"/>
              </a:buClr>
              <a:buSzPct val="25000"/>
              <a:buFont typeface="Noto Sans Symbols"/>
              <a:buNone/>
            </a:pPr>
            <a:r>
              <a:rPr lang="en-US" sz="2000" b="0" i="0" u="none" strike="noStrike" cap="none">
                <a:solidFill>
                  <a:schemeClr val="lt1"/>
                </a:solidFill>
                <a:latin typeface="Arial"/>
                <a:ea typeface="Arial"/>
                <a:cs typeface="Arial"/>
                <a:sym typeface="Arial"/>
              </a:rPr>
              <a:t> 	round, smooth, moist, glistening, and convex</a:t>
            </a:r>
          </a:p>
          <a:p>
            <a:pPr marL="0" marR="0" lvl="0" indent="0" algn="l" rtl="0">
              <a:spcBef>
                <a:spcPts val="1000"/>
              </a:spcBef>
              <a:spcAft>
                <a:spcPts val="0"/>
              </a:spcAft>
              <a:buClr>
                <a:srgbClr val="86D1D8"/>
              </a:buClr>
              <a:buSzPct val="25000"/>
              <a:buFont typeface="Noto Sans Symbols"/>
              <a:buNone/>
            </a:pPr>
            <a:endParaRPr>
              <a:latin typeface="Arial"/>
              <a:ea typeface="Arial"/>
              <a:cs typeface="Arial"/>
              <a:sym typeface="Arial"/>
            </a:endParaRPr>
          </a:p>
          <a:p>
            <a:pPr marL="0" marR="0" lvl="0" indent="0" algn="l" rtl="0">
              <a:spcBef>
                <a:spcPts val="1000"/>
              </a:spcBef>
              <a:spcAft>
                <a:spcPts val="0"/>
              </a:spcAft>
              <a:buClr>
                <a:srgbClr val="86D1D8"/>
              </a:buClr>
              <a:buSzPct val="25000"/>
              <a:buFont typeface="Noto Sans Symbols"/>
              <a:buNone/>
            </a:pPr>
            <a:endParaRPr sz="1800">
              <a:latin typeface="Arial"/>
              <a:ea typeface="Arial"/>
              <a:cs typeface="Arial"/>
              <a:sym typeface="Arial"/>
            </a:endParaRPr>
          </a:p>
          <a:p>
            <a:pPr marL="0" marR="0" lvl="0" indent="0" algn="l" rtl="0">
              <a:lnSpc>
                <a:spcPct val="100000"/>
              </a:lnSpc>
              <a:spcBef>
                <a:spcPts val="1000"/>
              </a:spcBef>
              <a:spcAft>
                <a:spcPts val="0"/>
              </a:spcAft>
              <a:buClr>
                <a:srgbClr val="86D1D8"/>
              </a:buClr>
              <a:buSzPct val="25000"/>
              <a:buFont typeface="Noto Sans Symbols"/>
              <a:buNone/>
            </a:pPr>
            <a:r>
              <a:rPr lang="en-US" sz="1600" i="1">
                <a:latin typeface="Arial"/>
                <a:ea typeface="Arial"/>
                <a:cs typeface="Arial"/>
                <a:sym typeface="Arial"/>
              </a:rPr>
              <a:t>N.</a:t>
            </a:r>
            <a:r>
              <a:rPr lang="en-US" sz="1600">
                <a:latin typeface="Arial"/>
                <a:ea typeface="Arial"/>
                <a:cs typeface="Arial"/>
                <a:sym typeface="Arial"/>
              </a:rPr>
              <a:t> </a:t>
            </a:r>
            <a:r>
              <a:rPr lang="en-US" sz="1600" i="1">
                <a:latin typeface="Arial"/>
                <a:ea typeface="Arial"/>
                <a:cs typeface="Arial"/>
                <a:sym typeface="Arial"/>
              </a:rPr>
              <a:t>gonorrhoeae </a:t>
            </a:r>
            <a:r>
              <a:rPr lang="en-US" sz="1600">
                <a:latin typeface="Arial"/>
                <a:ea typeface="Arial"/>
                <a:cs typeface="Arial"/>
                <a:sym typeface="Arial"/>
              </a:rPr>
              <a:t>may have similar morphology on Chocolate agar, but shouldn’t grow on blood agar except in rare cases.</a:t>
            </a:r>
          </a:p>
          <a:p>
            <a:pPr marL="0" marR="0" lvl="0" indent="0" algn="l" rtl="0">
              <a:lnSpc>
                <a:spcPct val="100000"/>
              </a:lnSpc>
              <a:spcBef>
                <a:spcPts val="1000"/>
              </a:spcBef>
              <a:spcAft>
                <a:spcPts val="0"/>
              </a:spcAft>
              <a:buClr>
                <a:srgbClr val="86D1D8"/>
              </a:buClr>
              <a:buSzPct val="25000"/>
              <a:buFont typeface="Noto Sans Symbols"/>
              <a:buNone/>
            </a:pPr>
            <a:endParaRPr>
              <a:latin typeface="Arial"/>
              <a:ea typeface="Arial"/>
              <a:cs typeface="Arial"/>
              <a:sym typeface="Arial"/>
            </a:endParaRPr>
          </a:p>
        </p:txBody>
      </p:sp>
      <p:pic>
        <p:nvPicPr>
          <p:cNvPr id="184" name="Shape 184"/>
          <p:cNvPicPr preferRelativeResize="0"/>
          <p:nvPr/>
        </p:nvPicPr>
        <p:blipFill rotWithShape="1">
          <a:blip r:embed="rId3">
            <a:alphaModFix/>
          </a:blip>
          <a:srcRect/>
          <a:stretch/>
        </p:blipFill>
        <p:spPr>
          <a:xfrm>
            <a:off x="7647193" y="1510119"/>
            <a:ext cx="3431496" cy="2220918"/>
          </a:xfrm>
          <a:prstGeom prst="roundRect">
            <a:avLst>
              <a:gd name="adj" fmla="val 16667"/>
            </a:avLst>
          </a:prstGeom>
          <a:noFill/>
          <a:ln>
            <a:noFill/>
          </a:ln>
          <a:effectLst>
            <a:outerShdw blurRad="152400" dist="12000" dir="900000" sy="98000" kx="110000" ky="110000" algn="tl" rotWithShape="0">
              <a:srgbClr val="000000">
                <a:alpha val="29803"/>
              </a:srgbClr>
            </a:outerShdw>
          </a:effectLst>
        </p:spPr>
      </p:pic>
      <p:pic>
        <p:nvPicPr>
          <p:cNvPr id="185" name="Shape 185"/>
          <p:cNvPicPr preferRelativeResize="0"/>
          <p:nvPr/>
        </p:nvPicPr>
        <p:blipFill rotWithShape="1">
          <a:blip r:embed="rId4">
            <a:alphaModFix/>
          </a:blip>
          <a:srcRect l="12353" t="28624" r="13077" b="10851"/>
          <a:stretch/>
        </p:blipFill>
        <p:spPr>
          <a:xfrm>
            <a:off x="7647199" y="3805900"/>
            <a:ext cx="3431400" cy="2367600"/>
          </a:xfrm>
          <a:prstGeom prst="roundRect">
            <a:avLst>
              <a:gd name="adj" fmla="val 16667"/>
            </a:avLst>
          </a:prstGeom>
          <a:noFill/>
          <a:ln>
            <a:noFill/>
          </a:ln>
          <a:effectLst>
            <a:outerShdw blurRad="152400" dist="12000" dir="900000" sy="98000" kx="110000" ky="110000" algn="tl" rotWithShape="0">
              <a:srgbClr val="000000">
                <a:alpha val="29803"/>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467749" y="407700"/>
            <a:ext cx="3256499" cy="1400400"/>
          </a:xfrm>
          <a:prstGeom prst="rect">
            <a:avLst/>
          </a:prstGeom>
          <a:noFill/>
          <a:ln>
            <a:noFill/>
          </a:ln>
        </p:spPr>
        <p:txBody>
          <a:bodyPr lIns="91425" tIns="45700" rIns="91425" bIns="45700" anchor="t" anchorCtr="0">
            <a:noAutofit/>
          </a:bodyPr>
          <a:lstStyle/>
          <a:p>
            <a:pPr marL="0" marR="0" lvl="0" indent="0" algn="ctr" rtl="0">
              <a:spcBef>
                <a:spcPts val="0"/>
              </a:spcBef>
              <a:buClr>
                <a:schemeClr val="lt2"/>
              </a:buClr>
              <a:buSzPct val="25000"/>
              <a:buFont typeface="Arial"/>
              <a:buNone/>
            </a:pPr>
            <a:r>
              <a:rPr lang="en-US" sz="4200" b="0" i="0" u="none" strike="noStrike" cap="none">
                <a:solidFill>
                  <a:schemeClr val="lt2"/>
                </a:solidFill>
                <a:latin typeface="Arial"/>
                <a:ea typeface="Arial"/>
                <a:cs typeface="Arial"/>
                <a:sym typeface="Arial"/>
              </a:rPr>
              <a:t>Gram Stain </a:t>
            </a:r>
          </a:p>
        </p:txBody>
      </p:sp>
      <p:pic>
        <p:nvPicPr>
          <p:cNvPr id="191" name="Shape 191"/>
          <p:cNvPicPr preferRelativeResize="0">
            <a:picLocks noGrp="1"/>
          </p:cNvPicPr>
          <p:nvPr>
            <p:ph type="body" idx="1"/>
          </p:nvPr>
        </p:nvPicPr>
        <p:blipFill rotWithShape="1">
          <a:blip r:embed="rId3">
            <a:alphaModFix/>
          </a:blip>
          <a:srcRect/>
          <a:stretch/>
        </p:blipFill>
        <p:spPr>
          <a:xfrm>
            <a:off x="646100" y="3735199"/>
            <a:ext cx="3798600" cy="2345100"/>
          </a:xfrm>
          <a:prstGeom prst="roundRect">
            <a:avLst>
              <a:gd name="adj" fmla="val 16667"/>
            </a:avLst>
          </a:prstGeom>
          <a:noFill/>
          <a:ln>
            <a:noFill/>
          </a:ln>
          <a:effectLst>
            <a:outerShdw blurRad="152400" dist="12000" dir="900000" sy="98000" kx="110000" ky="110000" algn="tl" rotWithShape="0">
              <a:srgbClr val="000000">
                <a:alpha val="29803"/>
              </a:srgbClr>
            </a:outerShdw>
          </a:effectLst>
        </p:spPr>
      </p:pic>
      <p:pic>
        <p:nvPicPr>
          <p:cNvPr id="192" name="Shape 192"/>
          <p:cNvPicPr preferRelativeResize="0"/>
          <p:nvPr/>
        </p:nvPicPr>
        <p:blipFill rotWithShape="1">
          <a:blip r:embed="rId4">
            <a:alphaModFix/>
          </a:blip>
          <a:srcRect/>
          <a:stretch/>
        </p:blipFill>
        <p:spPr>
          <a:xfrm>
            <a:off x="7872300" y="3735200"/>
            <a:ext cx="3798600" cy="2345100"/>
          </a:xfrm>
          <a:prstGeom prst="roundRect">
            <a:avLst>
              <a:gd name="adj" fmla="val 16667"/>
            </a:avLst>
          </a:prstGeom>
          <a:noFill/>
          <a:ln>
            <a:noFill/>
          </a:ln>
          <a:effectLst>
            <a:outerShdw blurRad="152400" dist="12000" dir="900000" sy="98000" kx="110000" ky="110000" algn="tl" rotWithShape="0">
              <a:srgbClr val="000000">
                <a:alpha val="29803"/>
              </a:srgbClr>
            </a:outerShdw>
          </a:effectLst>
        </p:spPr>
      </p:pic>
      <p:sp>
        <p:nvSpPr>
          <p:cNvPr id="193" name="Shape 193"/>
          <p:cNvSpPr/>
          <p:nvPr/>
        </p:nvSpPr>
        <p:spPr>
          <a:xfrm>
            <a:off x="804300" y="1478675"/>
            <a:ext cx="10583400" cy="14004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a:solidFill>
                <a:srgbClr val="000000"/>
              </a:solidFill>
              <a:latin typeface="Arial"/>
              <a:ea typeface="Arial"/>
              <a:cs typeface="Arial"/>
              <a:sym typeface="Arial"/>
            </a:endParaRPr>
          </a:p>
          <a:p>
            <a:pPr marL="0" marR="0" lvl="0" indent="0" algn="ctr" rtl="0">
              <a:lnSpc>
                <a:spcPct val="100000"/>
              </a:lnSpc>
              <a:spcBef>
                <a:spcPts val="0"/>
              </a:spcBef>
              <a:spcAft>
                <a:spcPts val="0"/>
              </a:spcAft>
              <a:buSzPct val="25000"/>
              <a:buNone/>
            </a:pPr>
            <a:r>
              <a:rPr lang="en-US" sz="2400">
                <a:solidFill>
                  <a:schemeClr val="lt1"/>
                </a:solidFill>
                <a:latin typeface="Arial"/>
                <a:ea typeface="Arial"/>
                <a:cs typeface="Arial"/>
                <a:sym typeface="Arial"/>
              </a:rPr>
              <a:t>Gram-negative </a:t>
            </a:r>
            <a:r>
              <a:rPr lang="en-US" sz="2400">
                <a:solidFill>
                  <a:schemeClr val="lt1"/>
                </a:solidFill>
              </a:rPr>
              <a:t>diplococcus</a:t>
            </a:r>
          </a:p>
          <a:p>
            <a:pPr marL="0" marR="0" lvl="0" indent="0" algn="ctr" rtl="0">
              <a:spcBef>
                <a:spcPts val="0"/>
              </a:spcBef>
              <a:buSzPct val="25000"/>
              <a:buNone/>
            </a:pPr>
            <a:r>
              <a:rPr lang="en-US" sz="2400">
                <a:solidFill>
                  <a:schemeClr val="lt1"/>
                </a:solidFill>
              </a:rPr>
              <a:t>May be seen intracellularly in PMN’s </a:t>
            </a:r>
          </a:p>
        </p:txBody>
      </p:sp>
      <p:pic>
        <p:nvPicPr>
          <p:cNvPr id="194" name="Shape 194"/>
          <p:cNvPicPr preferRelativeResize="0"/>
          <p:nvPr/>
        </p:nvPicPr>
        <p:blipFill rotWithShape="1">
          <a:blip r:embed="rId5">
            <a:alphaModFix/>
          </a:blip>
          <a:srcRect l="5302" t="26304" r="57903" b="14449"/>
          <a:stretch/>
        </p:blipFill>
        <p:spPr>
          <a:xfrm>
            <a:off x="5040524" y="3894812"/>
            <a:ext cx="2235974" cy="202587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742498" y="482800"/>
            <a:ext cx="10707000" cy="873900"/>
          </a:xfrm>
          <a:prstGeom prst="rect">
            <a:avLst/>
          </a:prstGeom>
          <a:noFill/>
          <a:ln>
            <a:noFill/>
          </a:ln>
        </p:spPr>
        <p:txBody>
          <a:bodyPr lIns="91425" tIns="45700" rIns="91425" bIns="45700" anchor="t" anchorCtr="0">
            <a:noAutofit/>
          </a:bodyPr>
          <a:lstStyle/>
          <a:p>
            <a:pPr marL="0" marR="0" lvl="0" indent="0" algn="ctr" rtl="0">
              <a:spcBef>
                <a:spcPts val="0"/>
              </a:spcBef>
              <a:buClr>
                <a:schemeClr val="lt2"/>
              </a:buClr>
              <a:buSzPct val="25000"/>
              <a:buFont typeface="Arial"/>
              <a:buNone/>
            </a:pPr>
            <a:r>
              <a:rPr lang="en-US" b="1">
                <a:solidFill>
                  <a:srgbClr val="FF0000"/>
                </a:solidFill>
                <a:latin typeface="Arial"/>
                <a:ea typeface="Arial"/>
                <a:cs typeface="Arial"/>
                <a:sym typeface="Arial"/>
              </a:rPr>
              <a:t>Workup</a:t>
            </a:r>
          </a:p>
        </p:txBody>
      </p:sp>
      <p:cxnSp>
        <p:nvCxnSpPr>
          <p:cNvPr id="200" name="Shape 200"/>
          <p:cNvCxnSpPr/>
          <p:nvPr/>
        </p:nvCxnSpPr>
        <p:spPr>
          <a:xfrm>
            <a:off x="6096000" y="1943408"/>
            <a:ext cx="0" cy="736800"/>
          </a:xfrm>
          <a:prstGeom prst="straightConnector1">
            <a:avLst/>
          </a:prstGeom>
          <a:noFill/>
          <a:ln w="28575" cap="flat" cmpd="sng">
            <a:solidFill>
              <a:schemeClr val="lt1"/>
            </a:solidFill>
            <a:prstDash val="solid"/>
            <a:round/>
            <a:headEnd type="none" w="lg" len="lg"/>
            <a:tailEnd type="triangle" w="lg" len="lg"/>
          </a:ln>
        </p:spPr>
      </p:cxnSp>
      <p:cxnSp>
        <p:nvCxnSpPr>
          <p:cNvPr id="201" name="Shape 201"/>
          <p:cNvCxnSpPr/>
          <p:nvPr/>
        </p:nvCxnSpPr>
        <p:spPr>
          <a:xfrm>
            <a:off x="6096000" y="5198634"/>
            <a:ext cx="0" cy="736800"/>
          </a:xfrm>
          <a:prstGeom prst="straightConnector1">
            <a:avLst/>
          </a:prstGeom>
          <a:noFill/>
          <a:ln w="28575" cap="flat" cmpd="sng">
            <a:solidFill>
              <a:schemeClr val="lt1"/>
            </a:solidFill>
            <a:prstDash val="solid"/>
            <a:round/>
            <a:headEnd type="none" w="lg" len="lg"/>
            <a:tailEnd type="triangle" w="lg" len="lg"/>
          </a:ln>
        </p:spPr>
      </p:cxnSp>
      <p:sp>
        <p:nvSpPr>
          <p:cNvPr id="202" name="Shape 202"/>
          <p:cNvSpPr txBox="1"/>
          <p:nvPr/>
        </p:nvSpPr>
        <p:spPr>
          <a:xfrm>
            <a:off x="2322300" y="1496850"/>
            <a:ext cx="7547400" cy="435000"/>
          </a:xfrm>
          <a:prstGeom prst="rect">
            <a:avLst/>
          </a:prstGeom>
          <a:noFill/>
          <a:ln>
            <a:noFill/>
          </a:ln>
        </p:spPr>
        <p:txBody>
          <a:bodyPr lIns="91425" tIns="91425" rIns="91425" bIns="91425" anchor="t" anchorCtr="0">
            <a:noAutofit/>
          </a:bodyPr>
          <a:lstStyle/>
          <a:p>
            <a:pPr lvl="0" algn="ctr" rtl="0">
              <a:spcBef>
                <a:spcPts val="1000"/>
              </a:spcBef>
              <a:buClr>
                <a:schemeClr val="dk1"/>
              </a:buClr>
              <a:buSzPct val="55000"/>
              <a:buFont typeface="Arial"/>
              <a:buNone/>
            </a:pPr>
            <a:r>
              <a:rPr lang="en-US" sz="2000">
                <a:solidFill>
                  <a:schemeClr val="lt1"/>
                </a:solidFill>
              </a:rPr>
              <a:t>Suspected colony on Chocolate agar + Growth on blood agar </a:t>
            </a:r>
          </a:p>
          <a:p>
            <a:pPr lvl="0">
              <a:spcBef>
                <a:spcPts val="0"/>
              </a:spcBef>
              <a:buNone/>
            </a:pPr>
            <a:endParaRPr/>
          </a:p>
        </p:txBody>
      </p:sp>
      <p:sp>
        <p:nvSpPr>
          <p:cNvPr id="203" name="Shape 203"/>
          <p:cNvSpPr txBox="1"/>
          <p:nvPr/>
        </p:nvSpPr>
        <p:spPr>
          <a:xfrm>
            <a:off x="4686150" y="2591787"/>
            <a:ext cx="2819700" cy="435000"/>
          </a:xfrm>
          <a:prstGeom prst="rect">
            <a:avLst/>
          </a:prstGeom>
          <a:noFill/>
          <a:ln>
            <a:noFill/>
          </a:ln>
        </p:spPr>
        <p:txBody>
          <a:bodyPr lIns="91425" tIns="91425" rIns="91425" bIns="91425" anchor="t" anchorCtr="0">
            <a:noAutofit/>
          </a:bodyPr>
          <a:lstStyle/>
          <a:p>
            <a:pPr lvl="0" algn="ctr" rtl="0">
              <a:spcBef>
                <a:spcPts val="1000"/>
              </a:spcBef>
              <a:buNone/>
            </a:pPr>
            <a:r>
              <a:rPr lang="en-US" sz="2000" b="1" u="sng">
                <a:solidFill>
                  <a:schemeClr val="lt1"/>
                </a:solidFill>
              </a:rPr>
              <a:t>Move to BSC hood </a:t>
            </a:r>
          </a:p>
          <a:p>
            <a:pPr lvl="0" rtl="0">
              <a:spcBef>
                <a:spcPts val="0"/>
              </a:spcBef>
              <a:buNone/>
            </a:pPr>
            <a:endParaRPr/>
          </a:p>
        </p:txBody>
      </p:sp>
      <p:sp>
        <p:nvSpPr>
          <p:cNvPr id="204" name="Shape 204"/>
          <p:cNvSpPr txBox="1"/>
          <p:nvPr/>
        </p:nvSpPr>
        <p:spPr>
          <a:xfrm>
            <a:off x="2873700" y="3569525"/>
            <a:ext cx="6444600" cy="4350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Perform Oxidase test on the suspected organism</a:t>
            </a:r>
          </a:p>
        </p:txBody>
      </p:sp>
      <p:sp>
        <p:nvSpPr>
          <p:cNvPr id="205" name="Shape 205"/>
          <p:cNvSpPr txBox="1"/>
          <p:nvPr/>
        </p:nvSpPr>
        <p:spPr>
          <a:xfrm>
            <a:off x="5119500" y="4617100"/>
            <a:ext cx="1953000" cy="736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Positive</a:t>
            </a:r>
          </a:p>
          <a:p>
            <a:pPr lvl="0" algn="ctr" rtl="0">
              <a:spcBef>
                <a:spcPts val="1000"/>
              </a:spcBef>
              <a:buNone/>
            </a:pPr>
            <a:endParaRPr sz="2000">
              <a:solidFill>
                <a:schemeClr val="lt1"/>
              </a:solidFill>
            </a:endParaRPr>
          </a:p>
        </p:txBody>
      </p:sp>
      <p:sp>
        <p:nvSpPr>
          <p:cNvPr id="206" name="Shape 206"/>
          <p:cNvSpPr txBox="1"/>
          <p:nvPr/>
        </p:nvSpPr>
        <p:spPr>
          <a:xfrm>
            <a:off x="2189850" y="5876450"/>
            <a:ext cx="7812300" cy="514800"/>
          </a:xfrm>
          <a:prstGeom prst="rect">
            <a:avLst/>
          </a:prstGeom>
          <a:noFill/>
          <a:ln>
            <a:noFill/>
          </a:ln>
        </p:spPr>
        <p:txBody>
          <a:bodyPr lIns="91425" tIns="91425" rIns="91425" bIns="91425" anchor="t" anchorCtr="0">
            <a:noAutofit/>
          </a:bodyPr>
          <a:lstStyle/>
          <a:p>
            <a:pPr lvl="0" algn="ctr" rtl="0">
              <a:spcBef>
                <a:spcPts val="1000"/>
              </a:spcBef>
              <a:buNone/>
            </a:pPr>
            <a:r>
              <a:rPr lang="en-US" sz="2000">
                <a:solidFill>
                  <a:schemeClr val="lt1"/>
                </a:solidFill>
              </a:rPr>
              <a:t>perform gram stain on the suspected morphology</a:t>
            </a:r>
          </a:p>
          <a:p>
            <a:pPr lvl="0" algn="ctr" rtl="0">
              <a:spcBef>
                <a:spcPts val="1000"/>
              </a:spcBef>
              <a:buNone/>
            </a:pPr>
            <a:endParaRPr sz="2000">
              <a:solidFill>
                <a:schemeClr val="lt1"/>
              </a:solidFill>
            </a:endParaRPr>
          </a:p>
          <a:p>
            <a:pPr lvl="0" algn="ctr" rtl="0">
              <a:spcBef>
                <a:spcPts val="1000"/>
              </a:spcBef>
              <a:buNone/>
            </a:pPr>
            <a:endParaRPr sz="2000">
              <a:solidFill>
                <a:schemeClr val="lt1"/>
              </a:solidFill>
            </a:endParaRPr>
          </a:p>
        </p:txBody>
      </p:sp>
      <p:cxnSp>
        <p:nvCxnSpPr>
          <p:cNvPr id="207" name="Shape 207"/>
          <p:cNvCxnSpPr/>
          <p:nvPr/>
        </p:nvCxnSpPr>
        <p:spPr>
          <a:xfrm>
            <a:off x="6096000" y="3160472"/>
            <a:ext cx="0" cy="514800"/>
          </a:xfrm>
          <a:prstGeom prst="straightConnector1">
            <a:avLst/>
          </a:prstGeom>
          <a:noFill/>
          <a:ln w="28575" cap="flat" cmpd="sng">
            <a:solidFill>
              <a:schemeClr val="lt1"/>
            </a:solidFill>
            <a:prstDash val="solid"/>
            <a:round/>
            <a:headEnd type="none" w="lg" len="lg"/>
            <a:tailEnd type="triangle" w="lg" len="lg"/>
          </a:ln>
        </p:spPr>
      </p:cxnSp>
      <p:cxnSp>
        <p:nvCxnSpPr>
          <p:cNvPr id="208" name="Shape 208"/>
          <p:cNvCxnSpPr/>
          <p:nvPr/>
        </p:nvCxnSpPr>
        <p:spPr>
          <a:xfrm>
            <a:off x="6096000" y="4142797"/>
            <a:ext cx="0" cy="514800"/>
          </a:xfrm>
          <a:prstGeom prst="straightConnector1">
            <a:avLst/>
          </a:prstGeom>
          <a:noFill/>
          <a:ln w="28575" cap="flat" cmpd="sng">
            <a:solidFill>
              <a:schemeClr val="lt1"/>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675</Words>
  <Application>Microsoft Office PowerPoint</Application>
  <PresentationFormat>Widescreen</PresentationFormat>
  <Paragraphs>121</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Noto Sans Symbols</vt:lpstr>
      <vt:lpstr>Century Gothic</vt:lpstr>
      <vt:lpstr>Ion</vt:lpstr>
      <vt:lpstr>Neisseria meningitidis Workup</vt:lpstr>
      <vt:lpstr>Learning Objectives</vt:lpstr>
      <vt:lpstr>Nature of the problem</vt:lpstr>
      <vt:lpstr>PowerPoint Presentation</vt:lpstr>
      <vt:lpstr>Neisseria meningitidis </vt:lpstr>
      <vt:lpstr>Neisseria meningitidis </vt:lpstr>
      <vt:lpstr>Morphology</vt:lpstr>
      <vt:lpstr>Gram Stain </vt:lpstr>
      <vt:lpstr>Workup</vt:lpstr>
      <vt:lpstr>Workup - continued</vt:lpstr>
      <vt:lpstr>Workup - continued</vt:lpstr>
      <vt:lpstr>PowerPoint Presentation</vt:lpstr>
      <vt:lpstr>Training Test</vt:lpstr>
      <vt:lpstr>Training Test</vt:lpstr>
      <vt:lpstr>Training Test</vt:lpstr>
      <vt:lpstr>Training Test</vt:lpstr>
      <vt:lpstr>Training Test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Neisseria meningitidis Workup</dc:title>
  <cp:lastModifiedBy>Loomis, Caroline</cp:lastModifiedBy>
  <cp:revision>4</cp:revision>
  <dcterms:modified xsi:type="dcterms:W3CDTF">2017-07-19T11:01:27Z</dcterms:modified>
</cp:coreProperties>
</file>