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Century Gothic" panose="020B0502020202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showGuides="1">
      <p:cViewPr varScale="1">
        <p:scale>
          <a:sx n="86" d="100"/>
          <a:sy n="86" d="100"/>
        </p:scale>
        <p:origin x="456" y="58"/>
      </p:cViewPr>
      <p:guideLst>
        <p:guide orient="horz" pos="2160"/>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21534087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9929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67419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283765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71489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93234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31041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722718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66985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Shape 2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06296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714481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41507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28905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9600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210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570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0212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2515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1154954" y="1447800"/>
            <a:ext cx="8825657" cy="3329580"/>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Century Gothic"/>
              <a:buNone/>
              <a:defRPr sz="7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9" name="Shape 19"/>
          <p:cNvSpPr txBox="1">
            <a:spLocks noGrp="1"/>
          </p:cNvSpPr>
          <p:nvPr>
            <p:ph type="subTitle" idx="1"/>
          </p:nvPr>
        </p:nvSpPr>
        <p:spPr>
          <a:xfrm>
            <a:off x="1154954" y="4777380"/>
            <a:ext cx="8825657" cy="861420"/>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2000" b="0" i="0" u="none" strike="noStrike" cap="none">
                <a:solidFill>
                  <a:srgbClr val="86D1D8"/>
                </a:solidFill>
                <a:latin typeface="Century Gothic"/>
                <a:ea typeface="Century Gothic"/>
                <a:cs typeface="Century Gothic"/>
                <a:sym typeface="Century Gothic"/>
              </a:defRPr>
            </a:lvl1pPr>
            <a:lvl2pPr marL="457200" marR="0" lvl="1" indent="0" algn="ctr" rtl="0">
              <a:spcBef>
                <a:spcPts val="1000"/>
              </a:spcBef>
              <a:spcAft>
                <a:spcPts val="0"/>
              </a:spcAft>
              <a:buClr>
                <a:srgbClr val="86D1D8"/>
              </a:buClr>
              <a:buFont typeface="Noto Sans Symbols"/>
              <a:buNone/>
              <a:defRPr sz="1800" b="0" i="0" u="none" strike="noStrike" cap="none">
                <a:solidFill>
                  <a:schemeClr val="lt1"/>
                </a:solidFill>
                <a:latin typeface="Century Gothic"/>
                <a:ea typeface="Century Gothic"/>
                <a:cs typeface="Century Gothic"/>
                <a:sym typeface="Century Gothic"/>
              </a:defRPr>
            </a:lvl2pPr>
            <a:lvl3pPr marL="914400" marR="0" lvl="2" indent="0" algn="ctr"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3pPr>
            <a:lvl4pPr marL="1371600" marR="0" lvl="3" indent="0" algn="ctr"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4pPr>
            <a:lvl5pPr marL="1828800" marR="0" lvl="4" indent="0" algn="ctr"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5pPr>
            <a:lvl6pPr marL="2286000" marR="0" lvl="5" indent="0" algn="ctr"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6pPr>
            <a:lvl7pPr marL="2743200" marR="0" lvl="6" indent="0" algn="ctr"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7pPr>
            <a:lvl8pPr marL="3200400" marR="0" lvl="7" indent="0" algn="ctr"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8pPr>
            <a:lvl9pPr marL="3657600" marR="0" lvl="8" indent="0" algn="ctr"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20" name="Shape 20"/>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1" name="Shape 21"/>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2" name="Shape 22"/>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u="none" strike="noStrike" cap="none">
                <a:solidFill>
                  <a:schemeClr val="lt1"/>
                </a:solidFill>
                <a:latin typeface="Century Gothic"/>
                <a:ea typeface="Century Gothic"/>
                <a:cs typeface="Century Gothic"/>
                <a:sym typeface="Century Gothic"/>
              </a:rPr>
              <a:t>‹#›</a:t>
            </a:fld>
            <a:endParaRPr lang="en-US" sz="2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1154955" y="4800587"/>
            <a:ext cx="8825657" cy="566737"/>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Century Gothic"/>
              <a:buNone/>
              <a:defRPr sz="24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76" name="Shape 76"/>
          <p:cNvSpPr>
            <a:spLocks noGrp="1"/>
          </p:cNvSpPr>
          <p:nvPr>
            <p:ph type="pic" idx="2"/>
          </p:nvPr>
        </p:nvSpPr>
        <p:spPr>
          <a:xfrm>
            <a:off x="1154954" y="685800"/>
            <a:ext cx="8825657" cy="3640666"/>
          </a:xfrm>
          <a:prstGeom prst="roundRect">
            <a:avLst>
              <a:gd name="adj" fmla="val 1858"/>
            </a:avLst>
          </a:prstGeom>
          <a:noFill/>
          <a:ln>
            <a:noFill/>
          </a:ln>
          <a:effectLst>
            <a:outerShdw blurRad="50799" dist="50800" dir="5400000" algn="tl" rotWithShape="0">
              <a:srgbClr val="000000">
                <a:alpha val="42745"/>
              </a:srgbClr>
            </a:outerShdw>
          </a:effectLst>
        </p:spPr>
        <p:txBody>
          <a:bodyPr lIns="91425" tIns="91425" rIns="91425" bIns="91425" anchor="t" anchorCtr="0"/>
          <a:lstStyle>
            <a:lvl1pPr marL="0" marR="0" lvl="0" indent="0" algn="ctr"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77" name="Shape 77"/>
          <p:cNvSpPr txBox="1">
            <a:spLocks noGrp="1"/>
          </p:cNvSpPr>
          <p:nvPr>
            <p:ph type="body" idx="1"/>
          </p:nvPr>
        </p:nvSpPr>
        <p:spPr>
          <a:xfrm>
            <a:off x="1154955" y="5367325"/>
            <a:ext cx="8825655" cy="493711"/>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2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78" name="Shape 78"/>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9" name="Shape 79"/>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0" name="Shape 80"/>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a:solidFill>
                  <a:schemeClr val="lt1"/>
                </a:solidFill>
                <a:latin typeface="Century Gothic"/>
                <a:ea typeface="Century Gothic"/>
                <a:cs typeface="Century Gothic"/>
                <a:sym typeface="Century Gothic"/>
              </a:rPr>
              <a:t>‹#›</a:t>
            </a:fld>
            <a:endParaRPr lang="en-US"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1154954" y="1447800"/>
            <a:ext cx="8825659" cy="1981199"/>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Century Gothic"/>
              <a:buNone/>
              <a:defRPr sz="48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83" name="Shape 83"/>
          <p:cNvSpPr txBox="1">
            <a:spLocks noGrp="1"/>
          </p:cNvSpPr>
          <p:nvPr>
            <p:ph type="body" idx="1"/>
          </p:nvPr>
        </p:nvSpPr>
        <p:spPr>
          <a:xfrm>
            <a:off x="1154954" y="3657600"/>
            <a:ext cx="8825659" cy="2362200"/>
          </a:xfrm>
          <a:prstGeom prst="rect">
            <a:avLst/>
          </a:prstGeom>
          <a:noFill/>
          <a:ln>
            <a:noFill/>
          </a:ln>
        </p:spPr>
        <p:txBody>
          <a:bodyPr lIns="91425" tIns="91425" rIns="91425" bIns="91425" anchor="ctr" anchorCtr="0"/>
          <a:lstStyle>
            <a:lvl1pPr marL="0" marR="0" lvl="0" indent="0" algn="l" rtl="0">
              <a:spcBef>
                <a:spcPts val="1000"/>
              </a:spcBef>
              <a:spcAft>
                <a:spcPts val="0"/>
              </a:spcAft>
              <a:buClr>
                <a:srgbClr val="86D1D8"/>
              </a:buClr>
              <a:buFont typeface="Noto Sans Symbols"/>
              <a:buNone/>
              <a:defRPr sz="18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84" name="Shape 84"/>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5" name="Shape 85"/>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6" name="Shape 86"/>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a:solidFill>
                  <a:schemeClr val="lt1"/>
                </a:solidFill>
                <a:latin typeface="Century Gothic"/>
                <a:ea typeface="Century Gothic"/>
                <a:cs typeface="Century Gothic"/>
                <a:sym typeface="Century Gothic"/>
              </a:rPr>
              <a:t>‹#›</a:t>
            </a:fld>
            <a:endParaRPr lang="en-US"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1574800" y="1447800"/>
            <a:ext cx="7999315" cy="2323373"/>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Century Gothic"/>
              <a:buNone/>
              <a:defRPr sz="48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89" name="Shape 89"/>
          <p:cNvSpPr txBox="1">
            <a:spLocks noGrp="1"/>
          </p:cNvSpPr>
          <p:nvPr>
            <p:ph type="body" idx="1"/>
          </p:nvPr>
        </p:nvSpPr>
        <p:spPr>
          <a:xfrm>
            <a:off x="1930400" y="3771173"/>
            <a:ext cx="7279649" cy="342174"/>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400" b="0" i="0" u="none" strike="noStrike" cap="small">
                <a:solidFill>
                  <a:srgbClr val="86D1D8"/>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90" name="Shape 90"/>
          <p:cNvSpPr txBox="1">
            <a:spLocks noGrp="1"/>
          </p:cNvSpPr>
          <p:nvPr>
            <p:ph type="body" idx="2"/>
          </p:nvPr>
        </p:nvSpPr>
        <p:spPr>
          <a:xfrm>
            <a:off x="1154954" y="4350657"/>
            <a:ext cx="8825659" cy="1676399"/>
          </a:xfrm>
          <a:prstGeom prst="rect">
            <a:avLst/>
          </a:prstGeom>
          <a:noFill/>
          <a:ln>
            <a:noFill/>
          </a:ln>
        </p:spPr>
        <p:txBody>
          <a:bodyPr lIns="91425" tIns="91425" rIns="91425" bIns="91425" anchor="ctr" anchorCtr="0"/>
          <a:lstStyle>
            <a:lvl1pPr marL="0" marR="0" lvl="0" indent="0" algn="l" rtl="0">
              <a:spcBef>
                <a:spcPts val="1000"/>
              </a:spcBef>
              <a:spcAft>
                <a:spcPts val="0"/>
              </a:spcAft>
              <a:buClr>
                <a:srgbClr val="86D1D8"/>
              </a:buClr>
              <a:buFont typeface="Noto Sans Symbols"/>
              <a:buNone/>
              <a:defRPr sz="18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91" name="Shape 91"/>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2" name="Shape 92"/>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3" name="Shape 93"/>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a:solidFill>
                  <a:schemeClr val="lt1"/>
                </a:solidFill>
                <a:latin typeface="Century Gothic"/>
                <a:ea typeface="Century Gothic"/>
                <a:cs typeface="Century Gothic"/>
                <a:sym typeface="Century Gothic"/>
              </a:rPr>
              <a:t>‹#›</a:t>
            </a:fld>
            <a:endParaRPr lang="en-US" sz="2800" b="0" i="0">
              <a:solidFill>
                <a:schemeClr val="lt1"/>
              </a:solidFill>
              <a:latin typeface="Century Gothic"/>
              <a:ea typeface="Century Gothic"/>
              <a:cs typeface="Century Gothic"/>
              <a:sym typeface="Century Gothic"/>
            </a:endParaRPr>
          </a:p>
        </p:txBody>
      </p:sp>
      <p:sp>
        <p:nvSpPr>
          <p:cNvPr id="94" name="Shape 94"/>
          <p:cNvSpPr txBox="1"/>
          <p:nvPr/>
        </p:nvSpPr>
        <p:spPr>
          <a:xfrm>
            <a:off x="898295" y="971253"/>
            <a:ext cx="801912" cy="196976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200" b="0" i="0">
                <a:solidFill>
                  <a:srgbClr val="86D1D8"/>
                </a:solidFill>
                <a:latin typeface="Arial"/>
                <a:ea typeface="Arial"/>
                <a:cs typeface="Arial"/>
                <a:sym typeface="Arial"/>
              </a:rPr>
              <a:t>“</a:t>
            </a:r>
          </a:p>
        </p:txBody>
      </p:sp>
      <p:sp>
        <p:nvSpPr>
          <p:cNvPr id="95" name="Shape 95"/>
          <p:cNvSpPr txBox="1"/>
          <p:nvPr/>
        </p:nvSpPr>
        <p:spPr>
          <a:xfrm>
            <a:off x="9330489" y="2613786"/>
            <a:ext cx="801912" cy="196976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200" b="0" i="0">
                <a:solidFill>
                  <a:srgbClr val="86D1D8"/>
                </a:solidFill>
                <a:latin typeface="Arial"/>
                <a:ea typeface="Arial"/>
                <a:cs typeface="Arial"/>
                <a:sym typeface="Arial"/>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Name Car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1154954" y="3124200"/>
            <a:ext cx="8825659" cy="1653180"/>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Century Gothic"/>
              <a:buNone/>
              <a:defRPr sz="40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98" name="Shape 98"/>
          <p:cNvSpPr txBox="1">
            <a:spLocks noGrp="1"/>
          </p:cNvSpPr>
          <p:nvPr>
            <p:ph type="body" idx="1"/>
          </p:nvPr>
        </p:nvSpPr>
        <p:spPr>
          <a:xfrm>
            <a:off x="1154954" y="4777380"/>
            <a:ext cx="8825659" cy="860399"/>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2000" b="0" i="0" u="none" strike="noStrike" cap="none">
                <a:solidFill>
                  <a:srgbClr val="86D1D8"/>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99" name="Shape 99"/>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0" name="Shape 100"/>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1" name="Shape 101"/>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a:solidFill>
                  <a:schemeClr val="lt1"/>
                </a:solidFill>
                <a:latin typeface="Century Gothic"/>
                <a:ea typeface="Century Gothic"/>
                <a:cs typeface="Century Gothic"/>
                <a:sym typeface="Century Gothic"/>
              </a:rPr>
              <a:t>‹#›</a:t>
            </a:fld>
            <a:endParaRPr lang="en-US"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Column">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646110" y="452718"/>
            <a:ext cx="9404723"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04" name="Shape 104"/>
          <p:cNvSpPr txBox="1">
            <a:spLocks noGrp="1"/>
          </p:cNvSpPr>
          <p:nvPr>
            <p:ph type="body" idx="1"/>
          </p:nvPr>
        </p:nvSpPr>
        <p:spPr>
          <a:xfrm>
            <a:off x="632947" y="1981200"/>
            <a:ext cx="2946865"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None/>
              <a:defRPr sz="2400" b="0" i="0" u="none" strike="noStrike" cap="none">
                <a:solidFill>
                  <a:srgbClr val="86D1D8"/>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2000" b="1"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800" b="1"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05" name="Shape 105"/>
          <p:cNvSpPr txBox="1">
            <a:spLocks noGrp="1"/>
          </p:cNvSpPr>
          <p:nvPr>
            <p:ph type="body" idx="2"/>
          </p:nvPr>
        </p:nvSpPr>
        <p:spPr>
          <a:xfrm>
            <a:off x="652462" y="2667000"/>
            <a:ext cx="2927350" cy="3589337"/>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06" name="Shape 106"/>
          <p:cNvSpPr txBox="1">
            <a:spLocks noGrp="1"/>
          </p:cNvSpPr>
          <p:nvPr>
            <p:ph type="body" idx="3"/>
          </p:nvPr>
        </p:nvSpPr>
        <p:spPr>
          <a:xfrm>
            <a:off x="3883658" y="1981200"/>
            <a:ext cx="2936241"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None/>
              <a:defRPr sz="2400" b="0" i="0" u="none" strike="noStrike" cap="none">
                <a:solidFill>
                  <a:srgbClr val="86D1D8"/>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2000" b="1"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800" b="1"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07" name="Shape 107"/>
          <p:cNvSpPr txBox="1">
            <a:spLocks noGrp="1"/>
          </p:cNvSpPr>
          <p:nvPr>
            <p:ph type="body" idx="4"/>
          </p:nvPr>
        </p:nvSpPr>
        <p:spPr>
          <a:xfrm>
            <a:off x="3873105" y="2667000"/>
            <a:ext cx="2946793" cy="3589337"/>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08" name="Shape 108"/>
          <p:cNvSpPr txBox="1">
            <a:spLocks noGrp="1"/>
          </p:cNvSpPr>
          <p:nvPr>
            <p:ph type="body" idx="5"/>
          </p:nvPr>
        </p:nvSpPr>
        <p:spPr>
          <a:xfrm>
            <a:off x="7124700" y="1981200"/>
            <a:ext cx="2932112"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None/>
              <a:defRPr sz="2400" b="0" i="0" u="none" strike="noStrike" cap="none">
                <a:solidFill>
                  <a:srgbClr val="86D1D8"/>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2000" b="1"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800" b="1"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09" name="Shape 109"/>
          <p:cNvSpPr txBox="1">
            <a:spLocks noGrp="1"/>
          </p:cNvSpPr>
          <p:nvPr>
            <p:ph type="body" idx="6"/>
          </p:nvPr>
        </p:nvSpPr>
        <p:spPr>
          <a:xfrm>
            <a:off x="7124700" y="2667000"/>
            <a:ext cx="2932112" cy="3589337"/>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cxnSp>
        <p:nvCxnSpPr>
          <p:cNvPr id="110" name="Shape 110"/>
          <p:cNvCxnSpPr/>
          <p:nvPr/>
        </p:nvCxnSpPr>
        <p:spPr>
          <a:xfrm>
            <a:off x="3726142" y="2133600"/>
            <a:ext cx="0" cy="3962399"/>
          </a:xfrm>
          <a:prstGeom prst="straightConnector1">
            <a:avLst/>
          </a:prstGeom>
          <a:noFill/>
          <a:ln w="12700" cap="flat" cmpd="sng">
            <a:solidFill>
              <a:srgbClr val="86D1D8">
                <a:alpha val="40000"/>
              </a:srgbClr>
            </a:solidFill>
            <a:prstDash val="solid"/>
            <a:round/>
            <a:headEnd type="none" w="med" len="med"/>
            <a:tailEnd type="none" w="med" len="med"/>
          </a:ln>
        </p:spPr>
      </p:cxnSp>
      <p:cxnSp>
        <p:nvCxnSpPr>
          <p:cNvPr id="111" name="Shape 111"/>
          <p:cNvCxnSpPr/>
          <p:nvPr/>
        </p:nvCxnSpPr>
        <p:spPr>
          <a:xfrm>
            <a:off x="6962227" y="2133600"/>
            <a:ext cx="0" cy="3966881"/>
          </a:xfrm>
          <a:prstGeom prst="straightConnector1">
            <a:avLst/>
          </a:prstGeom>
          <a:noFill/>
          <a:ln w="12700" cap="flat" cmpd="sng">
            <a:solidFill>
              <a:srgbClr val="86D1D8">
                <a:alpha val="40000"/>
              </a:srgbClr>
            </a:solidFill>
            <a:prstDash val="solid"/>
            <a:round/>
            <a:headEnd type="none" w="med" len="med"/>
            <a:tailEnd type="none" w="med" len="med"/>
          </a:ln>
        </p:spPr>
      </p:cxnSp>
      <p:sp>
        <p:nvSpPr>
          <p:cNvPr id="112" name="Shape 112"/>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13" name="Shape 113"/>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14" name="Shape 114"/>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a:solidFill>
                  <a:schemeClr val="lt1"/>
                </a:solidFill>
                <a:latin typeface="Century Gothic"/>
                <a:ea typeface="Century Gothic"/>
                <a:cs typeface="Century Gothic"/>
                <a:sym typeface="Century Gothic"/>
              </a:rPr>
              <a:t>‹#›</a:t>
            </a:fld>
            <a:endParaRPr lang="en-US"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646110" y="452718"/>
            <a:ext cx="9404723"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17" name="Shape 117"/>
          <p:cNvSpPr txBox="1">
            <a:spLocks noGrp="1"/>
          </p:cNvSpPr>
          <p:nvPr>
            <p:ph type="body" idx="1"/>
          </p:nvPr>
        </p:nvSpPr>
        <p:spPr>
          <a:xfrm>
            <a:off x="652462" y="4250948"/>
            <a:ext cx="2940049"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None/>
              <a:defRPr sz="2400" b="0" i="0" u="none" strike="noStrike" cap="none">
                <a:solidFill>
                  <a:srgbClr val="86D1D8"/>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2000" b="1"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800" b="1"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18" name="Shape 118"/>
          <p:cNvSpPr>
            <a:spLocks noGrp="1"/>
          </p:cNvSpPr>
          <p:nvPr>
            <p:ph type="pic" idx="2"/>
          </p:nvPr>
        </p:nvSpPr>
        <p:spPr>
          <a:xfrm>
            <a:off x="652462" y="2209800"/>
            <a:ext cx="2940049" cy="1524000"/>
          </a:xfrm>
          <a:prstGeom prst="roundRect">
            <a:avLst>
              <a:gd name="adj" fmla="val 1858"/>
            </a:avLst>
          </a:prstGeom>
          <a:noFill/>
          <a:ln>
            <a:noFill/>
          </a:ln>
          <a:effectLst>
            <a:outerShdw blurRad="50799" dist="50800" dir="5400000" algn="tl" rotWithShape="0">
              <a:srgbClr val="000000">
                <a:alpha val="42745"/>
              </a:srgbClr>
            </a:outerShdw>
          </a:effectLst>
        </p:spPr>
        <p:txBody>
          <a:bodyPr lIns="91425" tIns="91425" rIns="91425" bIns="91425" anchor="t" anchorCtr="0"/>
          <a:lstStyle>
            <a:lvl1pPr marL="0" marR="0" lvl="0" indent="0" algn="ctr"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19" name="Shape 119"/>
          <p:cNvSpPr txBox="1">
            <a:spLocks noGrp="1"/>
          </p:cNvSpPr>
          <p:nvPr>
            <p:ph type="body" idx="3"/>
          </p:nvPr>
        </p:nvSpPr>
        <p:spPr>
          <a:xfrm>
            <a:off x="652462" y="4827210"/>
            <a:ext cx="2940049" cy="659188"/>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20" name="Shape 120"/>
          <p:cNvSpPr txBox="1">
            <a:spLocks noGrp="1"/>
          </p:cNvSpPr>
          <p:nvPr>
            <p:ph type="body" idx="4"/>
          </p:nvPr>
        </p:nvSpPr>
        <p:spPr>
          <a:xfrm>
            <a:off x="3889375" y="4250948"/>
            <a:ext cx="2930525"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None/>
              <a:defRPr sz="2400" b="0" i="0" u="none" strike="noStrike" cap="none">
                <a:solidFill>
                  <a:srgbClr val="86D1D8"/>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2000" b="1"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800" b="1"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21" name="Shape 121"/>
          <p:cNvSpPr>
            <a:spLocks noGrp="1"/>
          </p:cNvSpPr>
          <p:nvPr>
            <p:ph type="pic" idx="5"/>
          </p:nvPr>
        </p:nvSpPr>
        <p:spPr>
          <a:xfrm>
            <a:off x="3889373" y="2209800"/>
            <a:ext cx="2930525" cy="1524000"/>
          </a:xfrm>
          <a:prstGeom prst="roundRect">
            <a:avLst>
              <a:gd name="adj" fmla="val 1858"/>
            </a:avLst>
          </a:prstGeom>
          <a:noFill/>
          <a:ln>
            <a:noFill/>
          </a:ln>
          <a:effectLst>
            <a:outerShdw blurRad="50799" dist="50800" dir="5400000" algn="tl" rotWithShape="0">
              <a:srgbClr val="000000">
                <a:alpha val="42745"/>
              </a:srgbClr>
            </a:outerShdw>
          </a:effectLst>
        </p:spPr>
        <p:txBody>
          <a:bodyPr lIns="91425" tIns="91425" rIns="91425" bIns="91425" anchor="t" anchorCtr="0"/>
          <a:lstStyle>
            <a:lvl1pPr marL="0" marR="0" lvl="0" indent="0" algn="ctr"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22" name="Shape 122"/>
          <p:cNvSpPr txBox="1">
            <a:spLocks noGrp="1"/>
          </p:cNvSpPr>
          <p:nvPr>
            <p:ph type="body" idx="6"/>
          </p:nvPr>
        </p:nvSpPr>
        <p:spPr>
          <a:xfrm>
            <a:off x="3888021" y="4827210"/>
            <a:ext cx="2934406" cy="659188"/>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23" name="Shape 123"/>
          <p:cNvSpPr txBox="1">
            <a:spLocks noGrp="1"/>
          </p:cNvSpPr>
          <p:nvPr>
            <p:ph type="body" idx="7"/>
          </p:nvPr>
        </p:nvSpPr>
        <p:spPr>
          <a:xfrm>
            <a:off x="7124700" y="4250948"/>
            <a:ext cx="2932112"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None/>
              <a:defRPr sz="2400" b="0" i="0" u="none" strike="noStrike" cap="none">
                <a:solidFill>
                  <a:srgbClr val="86D1D8"/>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2000" b="1"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800" b="1"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24" name="Shape 124"/>
          <p:cNvSpPr>
            <a:spLocks noGrp="1"/>
          </p:cNvSpPr>
          <p:nvPr>
            <p:ph type="pic" idx="8"/>
          </p:nvPr>
        </p:nvSpPr>
        <p:spPr>
          <a:xfrm>
            <a:off x="7124699" y="2209800"/>
            <a:ext cx="2932112" cy="1524000"/>
          </a:xfrm>
          <a:prstGeom prst="roundRect">
            <a:avLst>
              <a:gd name="adj" fmla="val 1858"/>
            </a:avLst>
          </a:prstGeom>
          <a:noFill/>
          <a:ln>
            <a:noFill/>
          </a:ln>
          <a:effectLst>
            <a:outerShdw blurRad="50799" dist="50800" dir="5400000" algn="tl" rotWithShape="0">
              <a:srgbClr val="000000">
                <a:alpha val="42745"/>
              </a:srgbClr>
            </a:outerShdw>
          </a:effectLst>
        </p:spPr>
        <p:txBody>
          <a:bodyPr lIns="91425" tIns="91425" rIns="91425" bIns="91425" anchor="t" anchorCtr="0"/>
          <a:lstStyle>
            <a:lvl1pPr marL="0" marR="0" lvl="0" indent="0" algn="ctr"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25" name="Shape 125"/>
          <p:cNvSpPr txBox="1">
            <a:spLocks noGrp="1"/>
          </p:cNvSpPr>
          <p:nvPr>
            <p:ph type="body" idx="9"/>
          </p:nvPr>
        </p:nvSpPr>
        <p:spPr>
          <a:xfrm>
            <a:off x="7124575" y="4827207"/>
            <a:ext cx="2935996" cy="659188"/>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cxnSp>
        <p:nvCxnSpPr>
          <p:cNvPr id="126" name="Shape 126"/>
          <p:cNvCxnSpPr/>
          <p:nvPr/>
        </p:nvCxnSpPr>
        <p:spPr>
          <a:xfrm>
            <a:off x="3726142" y="2133600"/>
            <a:ext cx="0" cy="3962399"/>
          </a:xfrm>
          <a:prstGeom prst="straightConnector1">
            <a:avLst/>
          </a:prstGeom>
          <a:noFill/>
          <a:ln w="12700" cap="flat" cmpd="sng">
            <a:solidFill>
              <a:srgbClr val="86D1D8">
                <a:alpha val="40000"/>
              </a:srgbClr>
            </a:solidFill>
            <a:prstDash val="solid"/>
            <a:round/>
            <a:headEnd type="none" w="med" len="med"/>
            <a:tailEnd type="none" w="med" len="med"/>
          </a:ln>
        </p:spPr>
      </p:cxnSp>
      <p:cxnSp>
        <p:nvCxnSpPr>
          <p:cNvPr id="127" name="Shape 127"/>
          <p:cNvCxnSpPr/>
          <p:nvPr/>
        </p:nvCxnSpPr>
        <p:spPr>
          <a:xfrm>
            <a:off x="6962227" y="2133600"/>
            <a:ext cx="0" cy="3966881"/>
          </a:xfrm>
          <a:prstGeom prst="straightConnector1">
            <a:avLst/>
          </a:prstGeom>
          <a:noFill/>
          <a:ln w="12700" cap="flat" cmpd="sng">
            <a:solidFill>
              <a:srgbClr val="86D1D8">
                <a:alpha val="40000"/>
              </a:srgbClr>
            </a:solidFill>
            <a:prstDash val="solid"/>
            <a:round/>
            <a:headEnd type="none" w="med" len="med"/>
            <a:tailEnd type="none" w="med" len="med"/>
          </a:ln>
        </p:spPr>
      </p:cxnSp>
      <p:sp>
        <p:nvSpPr>
          <p:cNvPr id="128" name="Shape 128"/>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29" name="Shape 129"/>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30" name="Shape 130"/>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a:solidFill>
                  <a:schemeClr val="lt1"/>
                </a:solidFill>
                <a:latin typeface="Century Gothic"/>
                <a:ea typeface="Century Gothic"/>
                <a:cs typeface="Century Gothic"/>
                <a:sym typeface="Century Gothic"/>
              </a:rPr>
              <a:t>‹#›</a:t>
            </a:fld>
            <a:endParaRPr lang="en-US"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646110" y="452718"/>
            <a:ext cx="9404723"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33" name="Shape 133"/>
          <p:cNvSpPr txBox="1">
            <a:spLocks noGrp="1"/>
          </p:cNvSpPr>
          <p:nvPr>
            <p:ph type="body" idx="1"/>
          </p:nvPr>
        </p:nvSpPr>
        <p:spPr>
          <a:xfrm rot="5400000">
            <a:off x="3478842" y="-322612"/>
            <a:ext cx="4195480" cy="8946541"/>
          </a:xfrm>
          <a:prstGeom prst="rect">
            <a:avLst/>
          </a:prstGeom>
          <a:noFill/>
          <a:ln>
            <a:noFill/>
          </a:ln>
        </p:spPr>
        <p:txBody>
          <a:bodyPr lIns="91425" tIns="91425" rIns="91425" bIns="91425" anchor="t" anchorCtr="0"/>
          <a:lstStyle>
            <a:lvl1pPr marL="342900" marR="0" lvl="0" indent="-241300" algn="l" rtl="0">
              <a:spcBef>
                <a:spcPts val="1000"/>
              </a:spcBef>
              <a:spcAft>
                <a:spcPts val="0"/>
              </a:spcAft>
              <a:buClr>
                <a:srgbClr val="86D1D8"/>
              </a:buClr>
              <a:buSzPct val="800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742950" marR="0" lvl="1" indent="-194309" algn="l" rtl="0">
              <a:spcBef>
                <a:spcPts val="1000"/>
              </a:spcBef>
              <a:spcAft>
                <a:spcPts val="0"/>
              </a:spcAft>
              <a:buClr>
                <a:srgbClr val="86D1D8"/>
              </a:buClr>
              <a:buSzPct val="79999"/>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143000" marR="0" lvl="2" indent="-147319" algn="l" rtl="0">
              <a:spcBef>
                <a:spcPts val="1000"/>
              </a:spcBef>
              <a:spcAft>
                <a:spcPts val="0"/>
              </a:spcAft>
              <a:buClr>
                <a:srgbClr val="86D1D8"/>
              </a:buClr>
              <a:buSzPct val="8000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600200" marR="0" lvl="3" indent="-157480"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057400" marR="0" lvl="4"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506000" marR="0" lvl="5" indent="-1615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2971800" marR="0" lvl="6"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429000" marR="0" lvl="7"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3886200" marR="0" lvl="8"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34" name="Shape 134"/>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35" name="Shape 135"/>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36" name="Shape 136"/>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a:solidFill>
                  <a:schemeClr val="lt1"/>
                </a:solidFill>
                <a:latin typeface="Century Gothic"/>
                <a:ea typeface="Century Gothic"/>
                <a:cs typeface="Century Gothic"/>
                <a:sym typeface="Century Gothic"/>
              </a:rPr>
              <a:t>‹#›</a:t>
            </a:fld>
            <a:endParaRPr lang="en-US"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rot="5400000">
            <a:off x="6267450" y="2466974"/>
            <a:ext cx="5826124" cy="1752600"/>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39" name="Shape 139"/>
          <p:cNvSpPr txBox="1">
            <a:spLocks noGrp="1"/>
          </p:cNvSpPr>
          <p:nvPr>
            <p:ph type="body" idx="1"/>
          </p:nvPr>
        </p:nvSpPr>
        <p:spPr>
          <a:xfrm rot="5400000">
            <a:off x="1679574" y="-139698"/>
            <a:ext cx="5368924" cy="7423149"/>
          </a:xfrm>
          <a:prstGeom prst="rect">
            <a:avLst/>
          </a:prstGeom>
          <a:noFill/>
          <a:ln>
            <a:noFill/>
          </a:ln>
        </p:spPr>
        <p:txBody>
          <a:bodyPr lIns="91425" tIns="91425" rIns="91425" bIns="91425" anchor="t" anchorCtr="0"/>
          <a:lstStyle>
            <a:lvl1pPr marL="342900" marR="0" lvl="0" indent="-241300" algn="l" rtl="0">
              <a:spcBef>
                <a:spcPts val="1000"/>
              </a:spcBef>
              <a:spcAft>
                <a:spcPts val="0"/>
              </a:spcAft>
              <a:buClr>
                <a:srgbClr val="86D1D8"/>
              </a:buClr>
              <a:buSzPct val="800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742950" marR="0" lvl="1" indent="-194309" algn="l" rtl="0">
              <a:spcBef>
                <a:spcPts val="1000"/>
              </a:spcBef>
              <a:spcAft>
                <a:spcPts val="0"/>
              </a:spcAft>
              <a:buClr>
                <a:srgbClr val="86D1D8"/>
              </a:buClr>
              <a:buSzPct val="79999"/>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143000" marR="0" lvl="2" indent="-147319" algn="l" rtl="0">
              <a:spcBef>
                <a:spcPts val="1000"/>
              </a:spcBef>
              <a:spcAft>
                <a:spcPts val="0"/>
              </a:spcAft>
              <a:buClr>
                <a:srgbClr val="86D1D8"/>
              </a:buClr>
              <a:buSzPct val="8000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600200" marR="0" lvl="3" indent="-157480"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057400" marR="0" lvl="4"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506000" marR="0" lvl="5" indent="-1615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2971800" marR="0" lvl="6"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429000" marR="0" lvl="7"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3886200" marR="0" lvl="8"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0" name="Shape 140"/>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41" name="Shape 141"/>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42" name="Shape 142"/>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a:solidFill>
                  <a:schemeClr val="lt1"/>
                </a:solidFill>
                <a:latin typeface="Century Gothic"/>
                <a:ea typeface="Century Gothic"/>
                <a:cs typeface="Century Gothic"/>
                <a:sym typeface="Century Gothic"/>
              </a:rPr>
              <a:t>‹#›</a:t>
            </a:fld>
            <a:endParaRPr lang="en-US"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646110" y="452718"/>
            <a:ext cx="9404723"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25" name="Shape 25"/>
          <p:cNvSpPr txBox="1">
            <a:spLocks noGrp="1"/>
          </p:cNvSpPr>
          <p:nvPr>
            <p:ph type="body" idx="1"/>
          </p:nvPr>
        </p:nvSpPr>
        <p:spPr>
          <a:xfrm>
            <a:off x="1103312" y="2052917"/>
            <a:ext cx="8946541" cy="4195480"/>
          </a:xfrm>
          <a:prstGeom prst="rect">
            <a:avLst/>
          </a:prstGeom>
          <a:noFill/>
          <a:ln>
            <a:noFill/>
          </a:ln>
        </p:spPr>
        <p:txBody>
          <a:bodyPr lIns="91425" tIns="91425" rIns="91425" bIns="91425" anchor="t" anchorCtr="0"/>
          <a:lstStyle>
            <a:lvl1pPr marL="342900" marR="0" lvl="0" indent="-241300" algn="l" rtl="0">
              <a:spcBef>
                <a:spcPts val="1000"/>
              </a:spcBef>
              <a:spcAft>
                <a:spcPts val="0"/>
              </a:spcAft>
              <a:buClr>
                <a:srgbClr val="86D1D8"/>
              </a:buClr>
              <a:buSzPct val="800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742950" marR="0" lvl="1" indent="-194309" algn="l" rtl="0">
              <a:spcBef>
                <a:spcPts val="1000"/>
              </a:spcBef>
              <a:spcAft>
                <a:spcPts val="0"/>
              </a:spcAft>
              <a:buClr>
                <a:srgbClr val="86D1D8"/>
              </a:buClr>
              <a:buSzPct val="79999"/>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143000" marR="0" lvl="2" indent="-147319" algn="l" rtl="0">
              <a:spcBef>
                <a:spcPts val="1000"/>
              </a:spcBef>
              <a:spcAft>
                <a:spcPts val="0"/>
              </a:spcAft>
              <a:buClr>
                <a:srgbClr val="86D1D8"/>
              </a:buClr>
              <a:buSzPct val="8000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600200" marR="0" lvl="3" indent="-157480"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057400" marR="0" lvl="4"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506000" marR="0" lvl="5" indent="-1615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2971800" marR="0" lvl="6"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429000" marR="0" lvl="7"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3886200" marR="0" lvl="8"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26" name="Shape 26"/>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7" name="Shape 27"/>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8" name="Shape 28"/>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u="none" strike="noStrike" cap="none">
                <a:solidFill>
                  <a:schemeClr val="lt1"/>
                </a:solidFill>
                <a:latin typeface="Century Gothic"/>
                <a:ea typeface="Century Gothic"/>
                <a:cs typeface="Century Gothic"/>
                <a:sym typeface="Century Gothic"/>
              </a:rPr>
              <a:t>‹#›</a:t>
            </a:fld>
            <a:endParaRPr lang="en-US" sz="2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1154955" y="2861733"/>
            <a:ext cx="8825657" cy="1915646"/>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Century Gothic"/>
              <a:buNone/>
              <a:defRPr sz="40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31" name="Shape 31"/>
          <p:cNvSpPr txBox="1">
            <a:spLocks noGrp="1"/>
          </p:cNvSpPr>
          <p:nvPr>
            <p:ph type="body" idx="1"/>
          </p:nvPr>
        </p:nvSpPr>
        <p:spPr>
          <a:xfrm>
            <a:off x="1154954" y="4777380"/>
            <a:ext cx="8825657" cy="860399"/>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2000" b="0" i="0" u="none" strike="noStrike" cap="none">
                <a:solidFill>
                  <a:srgbClr val="86D1D8"/>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32" name="Shape 32"/>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3" name="Shape 33"/>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4" name="Shape 34"/>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a:solidFill>
                  <a:schemeClr val="lt1"/>
                </a:solidFill>
                <a:latin typeface="Century Gothic"/>
                <a:ea typeface="Century Gothic"/>
                <a:cs typeface="Century Gothic"/>
                <a:sym typeface="Century Gothic"/>
              </a:rPr>
              <a:t>‹#›</a:t>
            </a:fld>
            <a:endParaRPr lang="en-US"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646110" y="452718"/>
            <a:ext cx="9404723"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37" name="Shape 37"/>
          <p:cNvSpPr txBox="1">
            <a:spLocks noGrp="1"/>
          </p:cNvSpPr>
          <p:nvPr>
            <p:ph type="body" idx="1"/>
          </p:nvPr>
        </p:nvSpPr>
        <p:spPr>
          <a:xfrm>
            <a:off x="1103312" y="2060575"/>
            <a:ext cx="4396339" cy="4195763"/>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rgbClr val="86D1D8"/>
              </a:buClr>
              <a:buSzPct val="79999"/>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742950" marR="0" lvl="1" indent="-204469" algn="l" rtl="0">
              <a:spcBef>
                <a:spcPts val="1000"/>
              </a:spcBef>
              <a:spcAft>
                <a:spcPts val="0"/>
              </a:spcAft>
              <a:buClr>
                <a:srgbClr val="86D1D8"/>
              </a:buClr>
              <a:buSzPct val="8000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143000" marR="0" lvl="2" indent="-157480"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600200" marR="0" lvl="3"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057400" marR="0" lvl="4"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506000" marR="0" lvl="5" indent="-1717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2971800" marR="0" lvl="6"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429000" marR="0" lvl="7" indent="-167640"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3886200" marR="0" lvl="8" indent="-167640"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38" name="Shape 38"/>
          <p:cNvSpPr txBox="1">
            <a:spLocks noGrp="1"/>
          </p:cNvSpPr>
          <p:nvPr>
            <p:ph type="body" idx="2"/>
          </p:nvPr>
        </p:nvSpPr>
        <p:spPr>
          <a:xfrm>
            <a:off x="5654492" y="2056091"/>
            <a:ext cx="4396340" cy="4200244"/>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rgbClr val="86D1D8"/>
              </a:buClr>
              <a:buSzPct val="79999"/>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742950" marR="0" lvl="1" indent="-204469" algn="l" rtl="0">
              <a:spcBef>
                <a:spcPts val="1000"/>
              </a:spcBef>
              <a:spcAft>
                <a:spcPts val="0"/>
              </a:spcAft>
              <a:buClr>
                <a:srgbClr val="86D1D8"/>
              </a:buClr>
              <a:buSzPct val="8000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143000" marR="0" lvl="2" indent="-157480"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600200" marR="0" lvl="3"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057400" marR="0" lvl="4"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506000" marR="0" lvl="5" indent="-1717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2971800" marR="0" lvl="6"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429000" marR="0" lvl="7" indent="-167640"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3886200" marR="0" lvl="8" indent="-167640"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39" name="Shape 39"/>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0" name="Shape 40"/>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1" name="Shape 41"/>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a:solidFill>
                  <a:schemeClr val="lt1"/>
                </a:solidFill>
                <a:latin typeface="Century Gothic"/>
                <a:ea typeface="Century Gothic"/>
                <a:cs typeface="Century Gothic"/>
                <a:sym typeface="Century Gothic"/>
              </a:rPr>
              <a:t>‹#›</a:t>
            </a:fld>
            <a:endParaRPr lang="en-US"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46110" y="452718"/>
            <a:ext cx="9404723"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44" name="Shape 44"/>
          <p:cNvSpPr txBox="1">
            <a:spLocks noGrp="1"/>
          </p:cNvSpPr>
          <p:nvPr>
            <p:ph type="body" idx="1"/>
          </p:nvPr>
        </p:nvSpPr>
        <p:spPr>
          <a:xfrm>
            <a:off x="1103312" y="1905000"/>
            <a:ext cx="4396337"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None/>
              <a:defRPr sz="2400" b="0" i="0" u="none" strike="noStrike" cap="none">
                <a:solidFill>
                  <a:srgbClr val="86D1D8"/>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2000" b="1"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800" b="1"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45" name="Shape 45"/>
          <p:cNvSpPr txBox="1">
            <a:spLocks noGrp="1"/>
          </p:cNvSpPr>
          <p:nvPr>
            <p:ph type="body" idx="2"/>
          </p:nvPr>
        </p:nvSpPr>
        <p:spPr>
          <a:xfrm>
            <a:off x="1103312" y="2514600"/>
            <a:ext cx="4396339" cy="3741738"/>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rgbClr val="86D1D8"/>
              </a:buClr>
              <a:buSzPct val="79999"/>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742950" marR="0" lvl="1" indent="-204469" algn="l" rtl="0">
              <a:spcBef>
                <a:spcPts val="1000"/>
              </a:spcBef>
              <a:spcAft>
                <a:spcPts val="0"/>
              </a:spcAft>
              <a:buClr>
                <a:srgbClr val="86D1D8"/>
              </a:buClr>
              <a:buSzPct val="8000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143000" marR="0" lvl="2" indent="-157480"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600200" marR="0" lvl="3"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057400" marR="0" lvl="4"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506000" marR="0" lvl="5" indent="-1717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2971800" marR="0" lvl="6"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429000" marR="0" lvl="7" indent="-167640"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3886200" marR="0" lvl="8" indent="-167640"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46" name="Shape 46"/>
          <p:cNvSpPr txBox="1">
            <a:spLocks noGrp="1"/>
          </p:cNvSpPr>
          <p:nvPr>
            <p:ph type="body" idx="3"/>
          </p:nvPr>
        </p:nvSpPr>
        <p:spPr>
          <a:xfrm>
            <a:off x="5654494" y="1905000"/>
            <a:ext cx="4396339"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None/>
              <a:defRPr sz="2400" b="0" i="0" u="none" strike="noStrike" cap="none">
                <a:solidFill>
                  <a:srgbClr val="86D1D8"/>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2000" b="1"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800" b="1"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47" name="Shape 47"/>
          <p:cNvSpPr txBox="1">
            <a:spLocks noGrp="1"/>
          </p:cNvSpPr>
          <p:nvPr>
            <p:ph type="body" idx="4"/>
          </p:nvPr>
        </p:nvSpPr>
        <p:spPr>
          <a:xfrm>
            <a:off x="5654494" y="2514600"/>
            <a:ext cx="4396339" cy="3741738"/>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rgbClr val="86D1D8"/>
              </a:buClr>
              <a:buSzPct val="79999"/>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742950" marR="0" lvl="1" indent="-204469" algn="l" rtl="0">
              <a:spcBef>
                <a:spcPts val="1000"/>
              </a:spcBef>
              <a:spcAft>
                <a:spcPts val="0"/>
              </a:spcAft>
              <a:buClr>
                <a:srgbClr val="86D1D8"/>
              </a:buClr>
              <a:buSzPct val="8000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143000" marR="0" lvl="2" indent="-157480"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600200" marR="0" lvl="3"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057400" marR="0" lvl="4"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506000" marR="0" lvl="5" indent="-1717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2971800" marR="0" lvl="6"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429000" marR="0" lvl="7" indent="-167640"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3886200" marR="0" lvl="8" indent="-167640"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48" name="Shape 48"/>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9" name="Shape 49"/>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0" name="Shape 50"/>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a:solidFill>
                  <a:schemeClr val="lt1"/>
                </a:solidFill>
                <a:latin typeface="Century Gothic"/>
                <a:ea typeface="Century Gothic"/>
                <a:cs typeface="Century Gothic"/>
                <a:sym typeface="Century Gothic"/>
              </a:rPr>
              <a:t>‹#›</a:t>
            </a:fld>
            <a:endParaRPr lang="en-US"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646110" y="452718"/>
            <a:ext cx="9404723"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53" name="Shape 53"/>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4" name="Shape 54"/>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5" name="Shape 55"/>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a:solidFill>
                  <a:schemeClr val="lt1"/>
                </a:solidFill>
                <a:latin typeface="Century Gothic"/>
                <a:ea typeface="Century Gothic"/>
                <a:cs typeface="Century Gothic"/>
                <a:sym typeface="Century Gothic"/>
              </a:rPr>
              <a:t>‹#›</a:t>
            </a:fld>
            <a:endParaRPr lang="en-US"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6"/>
        <p:cNvGrpSpPr/>
        <p:nvPr/>
      </p:nvGrpSpPr>
      <p:grpSpPr>
        <a:xfrm>
          <a:off x="0" y="0"/>
          <a:ext cx="0" cy="0"/>
          <a:chOff x="0" y="0"/>
          <a:chExt cx="0" cy="0"/>
        </a:xfrm>
      </p:grpSpPr>
      <p:sp>
        <p:nvSpPr>
          <p:cNvPr id="57" name="Shape 57"/>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8" name="Shape 58"/>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9" name="Shape 59"/>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a:solidFill>
                  <a:schemeClr val="lt1"/>
                </a:solidFill>
                <a:latin typeface="Century Gothic"/>
                <a:ea typeface="Century Gothic"/>
                <a:cs typeface="Century Gothic"/>
                <a:sym typeface="Century Gothic"/>
              </a:rPr>
              <a:t>‹#›</a:t>
            </a:fld>
            <a:endParaRPr lang="en-US"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154953" y="1447800"/>
            <a:ext cx="3401063" cy="1447800"/>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Century Gothic"/>
              <a:buNone/>
              <a:defRPr sz="24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62" name="Shape 62"/>
          <p:cNvSpPr txBox="1">
            <a:spLocks noGrp="1"/>
          </p:cNvSpPr>
          <p:nvPr>
            <p:ph type="body" idx="1"/>
          </p:nvPr>
        </p:nvSpPr>
        <p:spPr>
          <a:xfrm>
            <a:off x="4784616" y="1447800"/>
            <a:ext cx="5195997" cy="4572000"/>
          </a:xfrm>
          <a:prstGeom prst="rect">
            <a:avLst/>
          </a:prstGeom>
          <a:noFill/>
          <a:ln>
            <a:noFill/>
          </a:ln>
        </p:spPr>
        <p:txBody>
          <a:bodyPr lIns="91425" tIns="91425" rIns="91425" bIns="91425" anchor="ctr" anchorCtr="0"/>
          <a:lstStyle>
            <a:lvl1pPr marL="342900" marR="0" lvl="0" indent="-241300" algn="l" rtl="0">
              <a:spcBef>
                <a:spcPts val="1000"/>
              </a:spcBef>
              <a:spcAft>
                <a:spcPts val="0"/>
              </a:spcAft>
              <a:buClr>
                <a:srgbClr val="86D1D8"/>
              </a:buClr>
              <a:buSzPct val="800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742950" marR="0" lvl="1" indent="-194309" algn="l" rtl="0">
              <a:spcBef>
                <a:spcPts val="1000"/>
              </a:spcBef>
              <a:spcAft>
                <a:spcPts val="0"/>
              </a:spcAft>
              <a:buClr>
                <a:srgbClr val="86D1D8"/>
              </a:buClr>
              <a:buSzPct val="79999"/>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143000" marR="0" lvl="2" indent="-147319" algn="l" rtl="0">
              <a:spcBef>
                <a:spcPts val="1000"/>
              </a:spcBef>
              <a:spcAft>
                <a:spcPts val="0"/>
              </a:spcAft>
              <a:buClr>
                <a:srgbClr val="86D1D8"/>
              </a:buClr>
              <a:buSzPct val="8000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600200" marR="0" lvl="3" indent="-157480"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057400" marR="0" lvl="4"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506000" marR="0" lvl="5" indent="-1615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2971800" marR="0" lvl="6"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429000" marR="0" lvl="7"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3886200" marR="0" lvl="8"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63" name="Shape 63"/>
          <p:cNvSpPr txBox="1">
            <a:spLocks noGrp="1"/>
          </p:cNvSpPr>
          <p:nvPr>
            <p:ph type="body" idx="2"/>
          </p:nvPr>
        </p:nvSpPr>
        <p:spPr>
          <a:xfrm>
            <a:off x="1154953" y="3129280"/>
            <a:ext cx="3401062" cy="2895598"/>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64" name="Shape 64"/>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5" name="Shape 65"/>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6" name="Shape 66"/>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a:solidFill>
                  <a:schemeClr val="lt1"/>
                </a:solidFill>
                <a:latin typeface="Century Gothic"/>
                <a:ea typeface="Century Gothic"/>
                <a:cs typeface="Century Gothic"/>
                <a:sym typeface="Century Gothic"/>
              </a:rPr>
              <a:t>‹#›</a:t>
            </a:fld>
            <a:endParaRPr lang="en-US"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1153907" y="1854191"/>
            <a:ext cx="5092905" cy="1574808"/>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Century Gothic"/>
              <a:buNone/>
              <a:defRPr sz="36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69" name="Shape 69"/>
          <p:cNvSpPr>
            <a:spLocks noGrp="1"/>
          </p:cNvSpPr>
          <p:nvPr>
            <p:ph type="pic" idx="2"/>
          </p:nvPr>
        </p:nvSpPr>
        <p:spPr>
          <a:xfrm>
            <a:off x="6949546" y="1143000"/>
            <a:ext cx="3200399" cy="4572000"/>
          </a:xfrm>
          <a:prstGeom prst="roundRect">
            <a:avLst>
              <a:gd name="adj" fmla="val 1858"/>
            </a:avLst>
          </a:prstGeom>
          <a:noFill/>
          <a:ln>
            <a:noFill/>
          </a:ln>
          <a:effectLst>
            <a:outerShdw blurRad="50799" dist="50800" dir="5400000" algn="tl" rotWithShape="0">
              <a:srgbClr val="000000">
                <a:alpha val="42745"/>
              </a:srgbClr>
            </a:outerShdw>
          </a:effectLst>
        </p:spPr>
        <p:txBody>
          <a:bodyPr lIns="91425" tIns="91425" rIns="91425" bIns="91425" anchor="t" anchorCtr="0"/>
          <a:lstStyle>
            <a:lvl1pPr marL="0" marR="0" lvl="0" indent="0" algn="ctr"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70" name="Shape 70"/>
          <p:cNvSpPr txBox="1">
            <a:spLocks noGrp="1"/>
          </p:cNvSpPr>
          <p:nvPr>
            <p:ph type="body" idx="1"/>
          </p:nvPr>
        </p:nvSpPr>
        <p:spPr>
          <a:xfrm>
            <a:off x="1154954" y="3657600"/>
            <a:ext cx="5084979" cy="1371599"/>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71" name="Shape 71"/>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2" name="Shape 72"/>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3" name="Shape 73"/>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a:solidFill>
                  <a:schemeClr val="lt1"/>
                </a:solidFill>
                <a:latin typeface="Century Gothic"/>
                <a:ea typeface="Century Gothic"/>
                <a:cs typeface="Century Gothic"/>
                <a:sym typeface="Century Gothic"/>
              </a:rPr>
              <a:t>‹#›</a:t>
            </a:fld>
            <a:endParaRPr lang="en-US"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5"/>
        <p:cNvGrpSpPr/>
        <p:nvPr/>
      </p:nvGrpSpPr>
      <p:grpSpPr>
        <a:xfrm>
          <a:off x="0" y="0"/>
          <a:ext cx="0" cy="0"/>
          <a:chOff x="0" y="0"/>
          <a:chExt cx="0" cy="0"/>
        </a:xfrm>
      </p:grpSpPr>
      <p:pic>
        <p:nvPicPr>
          <p:cNvPr id="6" name="Shape 6"/>
          <p:cNvPicPr preferRelativeResize="0"/>
          <p:nvPr/>
        </p:nvPicPr>
        <p:blipFill rotWithShape="1">
          <a:blip r:embed="rId20">
            <a:alphaModFix/>
          </a:blip>
          <a:srcRect l="3613"/>
          <a:stretch/>
        </p:blipFill>
        <p:spPr>
          <a:xfrm>
            <a:off x="0" y="2669684"/>
            <a:ext cx="4037012" cy="4188315"/>
          </a:xfrm>
          <a:prstGeom prst="rect">
            <a:avLst/>
          </a:prstGeom>
          <a:noFill/>
          <a:ln>
            <a:noFill/>
          </a:ln>
        </p:spPr>
      </p:pic>
      <p:pic>
        <p:nvPicPr>
          <p:cNvPr id="7" name="Shape 7"/>
          <p:cNvPicPr preferRelativeResize="0"/>
          <p:nvPr/>
        </p:nvPicPr>
        <p:blipFill rotWithShape="1">
          <a:blip r:embed="rId21">
            <a:alphaModFix/>
          </a:blip>
          <a:srcRect l="35640"/>
          <a:stretch/>
        </p:blipFill>
        <p:spPr>
          <a:xfrm>
            <a:off x="0" y="2892347"/>
            <a:ext cx="1522412" cy="2365453"/>
          </a:xfrm>
          <a:prstGeom prst="rect">
            <a:avLst/>
          </a:prstGeom>
          <a:noFill/>
          <a:ln>
            <a:noFill/>
          </a:ln>
        </p:spPr>
      </p:pic>
      <p:sp>
        <p:nvSpPr>
          <p:cNvPr id="8" name="Shape 8"/>
          <p:cNvSpPr/>
          <p:nvPr/>
        </p:nvSpPr>
        <p:spPr>
          <a:xfrm>
            <a:off x="8609011" y="1676400"/>
            <a:ext cx="2819400" cy="28194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pic>
        <p:nvPicPr>
          <p:cNvPr id="9" name="Shape 9"/>
          <p:cNvPicPr preferRelativeResize="0"/>
          <p:nvPr/>
        </p:nvPicPr>
        <p:blipFill rotWithShape="1">
          <a:blip r:embed="rId22">
            <a:alphaModFix/>
          </a:blip>
          <a:srcRect t="28812"/>
          <a:stretch/>
        </p:blipFill>
        <p:spPr>
          <a:xfrm>
            <a:off x="7999411" y="0"/>
            <a:ext cx="1603386" cy="1141406"/>
          </a:xfrm>
          <a:prstGeom prst="rect">
            <a:avLst/>
          </a:prstGeom>
          <a:noFill/>
          <a:ln>
            <a:noFill/>
          </a:ln>
        </p:spPr>
      </p:pic>
      <p:pic>
        <p:nvPicPr>
          <p:cNvPr id="10" name="Shape 10"/>
          <p:cNvPicPr preferRelativeResize="0"/>
          <p:nvPr/>
        </p:nvPicPr>
        <p:blipFill rotWithShape="1">
          <a:blip r:embed="rId23">
            <a:alphaModFix/>
          </a:blip>
          <a:srcRect b="23320"/>
          <a:stretch/>
        </p:blipFill>
        <p:spPr>
          <a:xfrm>
            <a:off x="8605878" y="6096000"/>
            <a:ext cx="993734" cy="762000"/>
          </a:xfrm>
          <a:prstGeom prst="rect">
            <a:avLst/>
          </a:prstGeom>
          <a:noFill/>
          <a:ln>
            <a:noFill/>
          </a:ln>
        </p:spPr>
      </p:pic>
      <p:sp>
        <p:nvSpPr>
          <p:cNvPr id="11" name="Shape 11"/>
          <p:cNvSpPr/>
          <p:nvPr/>
        </p:nvSpPr>
        <p:spPr>
          <a:xfrm>
            <a:off x="10437811" y="0"/>
            <a:ext cx="685799" cy="1143000"/>
          </a:xfrm>
          <a:prstGeom prst="rect">
            <a:avLst/>
          </a:prstGeom>
          <a:solidFill>
            <a:schemeClr val="accent1"/>
          </a:solidFill>
          <a:ln>
            <a:noFill/>
          </a:ln>
          <a:effectLst>
            <a:outerShdw blurRad="38100" dist="25400" dir="5400000" rotWithShape="0">
              <a:srgbClr val="000000">
                <a:alpha val="44705"/>
              </a:srgbClr>
            </a:outerShdw>
          </a:effectLst>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title"/>
          </p:nvPr>
        </p:nvSpPr>
        <p:spPr>
          <a:xfrm>
            <a:off x="646110" y="452718"/>
            <a:ext cx="9404723"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3" name="Shape 13"/>
          <p:cNvSpPr txBox="1">
            <a:spLocks noGrp="1"/>
          </p:cNvSpPr>
          <p:nvPr>
            <p:ph type="body" idx="1"/>
          </p:nvPr>
        </p:nvSpPr>
        <p:spPr>
          <a:xfrm>
            <a:off x="1103312" y="2052917"/>
            <a:ext cx="8946541" cy="4195480"/>
          </a:xfrm>
          <a:prstGeom prst="rect">
            <a:avLst/>
          </a:prstGeom>
          <a:noFill/>
          <a:ln>
            <a:noFill/>
          </a:ln>
        </p:spPr>
        <p:txBody>
          <a:bodyPr lIns="91425" tIns="91425" rIns="91425" bIns="91425" anchor="t" anchorCtr="0"/>
          <a:lstStyle>
            <a:lvl1pPr marL="342900" marR="0" lvl="0" indent="-241300" algn="l" rtl="0">
              <a:spcBef>
                <a:spcPts val="1000"/>
              </a:spcBef>
              <a:spcAft>
                <a:spcPts val="0"/>
              </a:spcAft>
              <a:buClr>
                <a:srgbClr val="86D1D8"/>
              </a:buClr>
              <a:buSzPct val="800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742950" marR="0" lvl="1" indent="-194309" algn="l" rtl="0">
              <a:spcBef>
                <a:spcPts val="1000"/>
              </a:spcBef>
              <a:spcAft>
                <a:spcPts val="0"/>
              </a:spcAft>
              <a:buClr>
                <a:srgbClr val="86D1D8"/>
              </a:buClr>
              <a:buSzPct val="79999"/>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143000" marR="0" lvl="2" indent="-147319" algn="l" rtl="0">
              <a:spcBef>
                <a:spcPts val="1000"/>
              </a:spcBef>
              <a:spcAft>
                <a:spcPts val="0"/>
              </a:spcAft>
              <a:buClr>
                <a:srgbClr val="86D1D8"/>
              </a:buClr>
              <a:buSzPct val="8000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600200" marR="0" lvl="3" indent="-157480"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057400" marR="0" lvl="4"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506000" marR="0" lvl="5" indent="-1615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2971800" marR="0" lvl="6"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429000" marR="0" lvl="7"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3886200" marR="0" lvl="8"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 name="Shape 14"/>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5" name="Shape 15"/>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6" name="Shape 16"/>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u="none" strike="noStrike" cap="none">
                <a:solidFill>
                  <a:schemeClr val="lt1"/>
                </a:solidFill>
                <a:latin typeface="Century Gothic"/>
                <a:ea typeface="Century Gothic"/>
                <a:cs typeface="Century Gothic"/>
                <a:sym typeface="Century Gothic"/>
              </a:rPr>
              <a:t>‹#›</a:t>
            </a:fld>
            <a:endParaRPr lang="en-US" sz="2800" b="0" i="0" u="none" strike="noStrike" cap="none">
              <a:solidFill>
                <a:schemeClr val="lt1"/>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ctrTitle"/>
          </p:nvPr>
        </p:nvSpPr>
        <p:spPr>
          <a:xfrm>
            <a:off x="1154954" y="1596978"/>
            <a:ext cx="10114200" cy="3270600"/>
          </a:xfrm>
          <a:prstGeom prst="rect">
            <a:avLst/>
          </a:prstGeom>
          <a:noFill/>
          <a:ln>
            <a:noFill/>
          </a:ln>
        </p:spPr>
        <p:txBody>
          <a:bodyPr lIns="91425" tIns="45700" rIns="91425" bIns="45700" anchor="b" anchorCtr="0">
            <a:noAutofit/>
          </a:bodyPr>
          <a:lstStyle/>
          <a:p>
            <a:pPr marL="0" marR="0" lvl="0" indent="0" algn="l" rtl="0">
              <a:spcBef>
                <a:spcPts val="0"/>
              </a:spcBef>
              <a:buClr>
                <a:schemeClr val="lt2"/>
              </a:buClr>
              <a:buSzPct val="25000"/>
              <a:buFont typeface="Arial"/>
              <a:buNone/>
            </a:pPr>
            <a:r>
              <a:rPr lang="en-US">
                <a:latin typeface="Arial"/>
                <a:ea typeface="Arial"/>
                <a:cs typeface="Arial"/>
                <a:sym typeface="Arial"/>
              </a:rPr>
              <a:t>          MAX</a:t>
            </a:r>
          </a:p>
          <a:p>
            <a:pPr marL="0" marR="0" lvl="0" indent="0" algn="l" rtl="0">
              <a:spcBef>
                <a:spcPts val="0"/>
              </a:spcBef>
              <a:buClr>
                <a:schemeClr val="lt2"/>
              </a:buClr>
              <a:buSzPct val="25000"/>
              <a:buFont typeface="Arial"/>
              <a:buNone/>
            </a:pPr>
            <a:r>
              <a:rPr lang="en-US" sz="2800" i="1">
                <a:solidFill>
                  <a:srgbClr val="CC0000"/>
                </a:solidFill>
                <a:latin typeface="Arial"/>
                <a:ea typeface="Arial"/>
                <a:cs typeface="Arial"/>
                <a:sym typeface="Arial"/>
              </a:rPr>
              <a:t>C. difficile</a:t>
            </a:r>
            <a:r>
              <a:rPr lang="en-US" sz="2800">
                <a:solidFill>
                  <a:srgbClr val="CC0000"/>
                </a:solidFill>
                <a:latin typeface="Arial"/>
                <a:ea typeface="Arial"/>
                <a:cs typeface="Arial"/>
                <a:sym typeface="Arial"/>
              </a:rPr>
              <a:t> and Group B </a:t>
            </a:r>
            <a:r>
              <a:rPr lang="en-US" sz="2800" i="1">
                <a:solidFill>
                  <a:srgbClr val="CC0000"/>
                </a:solidFill>
                <a:latin typeface="Arial"/>
                <a:ea typeface="Arial"/>
                <a:cs typeface="Arial"/>
                <a:sym typeface="Arial"/>
              </a:rPr>
              <a:t>Streptococcus</a:t>
            </a:r>
            <a:r>
              <a:rPr lang="en-US" sz="2800">
                <a:solidFill>
                  <a:srgbClr val="CC0000"/>
                </a:solidFill>
                <a:latin typeface="Arial"/>
                <a:ea typeface="Arial"/>
                <a:cs typeface="Arial"/>
                <a:sym typeface="Arial"/>
              </a:rPr>
              <a:t> Results Interpretation</a:t>
            </a:r>
          </a:p>
        </p:txBody>
      </p:sp>
      <p:sp>
        <p:nvSpPr>
          <p:cNvPr id="148" name="Shape 148"/>
          <p:cNvSpPr txBox="1"/>
          <p:nvPr/>
        </p:nvSpPr>
        <p:spPr>
          <a:xfrm>
            <a:off x="8049100" y="5719600"/>
            <a:ext cx="2804700" cy="720300"/>
          </a:xfrm>
          <a:prstGeom prst="rect">
            <a:avLst/>
          </a:prstGeom>
          <a:noFill/>
          <a:ln>
            <a:noFill/>
          </a:ln>
        </p:spPr>
        <p:txBody>
          <a:bodyPr lIns="91425" tIns="91425" rIns="91425" bIns="91425" anchor="t" anchorCtr="0">
            <a:noAutofit/>
          </a:bodyPr>
          <a:lstStyle/>
          <a:p>
            <a:pPr lvl="0">
              <a:spcBef>
                <a:spcPts val="0"/>
              </a:spcBef>
              <a:buNone/>
            </a:pPr>
            <a:r>
              <a:rPr lang="en-US">
                <a:solidFill>
                  <a:schemeClr val="lt1"/>
                </a:solidFill>
              </a:rPr>
              <a:t>Process Improvement Project</a:t>
            </a:r>
          </a:p>
          <a:p>
            <a:pPr lvl="0">
              <a:spcBef>
                <a:spcPts val="0"/>
              </a:spcBef>
              <a:buNone/>
            </a:pPr>
            <a:r>
              <a:rPr lang="en-US">
                <a:solidFill>
                  <a:schemeClr val="lt1"/>
                </a:solidFill>
              </a:rPr>
              <a:t>By Milad Latif</a:t>
            </a:r>
          </a:p>
        </p:txBody>
      </p:sp>
      <p:pic>
        <p:nvPicPr>
          <p:cNvPr id="149" name="Shape 149"/>
          <p:cNvPicPr preferRelativeResize="0"/>
          <p:nvPr/>
        </p:nvPicPr>
        <p:blipFill rotWithShape="1">
          <a:blip r:embed="rId3">
            <a:alphaModFix/>
          </a:blip>
          <a:srcRect t="26416" b="24426"/>
          <a:stretch/>
        </p:blipFill>
        <p:spPr>
          <a:xfrm>
            <a:off x="1154950" y="3226150"/>
            <a:ext cx="2441525" cy="1200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Shape 204" descr="BD Max 8 Negative.jpg"/>
          <p:cNvPicPr preferRelativeResize="0"/>
          <p:nvPr/>
        </p:nvPicPr>
        <p:blipFill rotWithShape="1">
          <a:blip r:embed="rId3">
            <a:alphaModFix/>
          </a:blip>
          <a:srcRect l="16702" t="10595" r="6113" b="17570"/>
          <a:stretch/>
        </p:blipFill>
        <p:spPr>
          <a:xfrm rot="-5400000">
            <a:off x="3253299" y="133512"/>
            <a:ext cx="5685400" cy="7199974"/>
          </a:xfrm>
          <a:prstGeom prst="rect">
            <a:avLst/>
          </a:prstGeom>
          <a:noFill/>
          <a:ln>
            <a:noFill/>
          </a:ln>
        </p:spPr>
      </p:pic>
      <p:sp>
        <p:nvSpPr>
          <p:cNvPr id="205" name="Shape 205"/>
          <p:cNvSpPr txBox="1"/>
          <p:nvPr/>
        </p:nvSpPr>
        <p:spPr>
          <a:xfrm>
            <a:off x="3787050" y="296550"/>
            <a:ext cx="4617900" cy="609000"/>
          </a:xfrm>
          <a:prstGeom prst="rect">
            <a:avLst/>
          </a:prstGeom>
          <a:noFill/>
          <a:ln>
            <a:noFill/>
          </a:ln>
        </p:spPr>
        <p:txBody>
          <a:bodyPr lIns="91425" tIns="91425" rIns="91425" bIns="91425" anchor="t" anchorCtr="0">
            <a:noAutofit/>
          </a:bodyPr>
          <a:lstStyle/>
          <a:p>
            <a:pPr lvl="0" algn="ctr" rtl="0">
              <a:spcBef>
                <a:spcPts val="0"/>
              </a:spcBef>
              <a:buNone/>
            </a:pPr>
            <a:r>
              <a:rPr lang="en-US" sz="2000" b="1">
                <a:solidFill>
                  <a:srgbClr val="CC0000"/>
                </a:solidFill>
              </a:rPr>
              <a:t>Negative Test Result </a:t>
            </a:r>
          </a:p>
        </p:txBody>
      </p:sp>
      <p:sp>
        <p:nvSpPr>
          <p:cNvPr id="206" name="Shape 206"/>
          <p:cNvSpPr/>
          <p:nvPr/>
        </p:nvSpPr>
        <p:spPr>
          <a:xfrm>
            <a:off x="2476950" y="905550"/>
            <a:ext cx="7238100" cy="5655900"/>
          </a:xfrm>
          <a:prstGeom prst="rect">
            <a:avLst/>
          </a:prstGeom>
          <a:noFill/>
          <a:ln w="28575" cap="flat" cmpd="sng">
            <a:solidFill>
              <a:srgbClr val="CC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07" name="Shape 207"/>
          <p:cNvSpPr txBox="1"/>
          <p:nvPr/>
        </p:nvSpPr>
        <p:spPr>
          <a:xfrm>
            <a:off x="3062067" y="5495289"/>
            <a:ext cx="2328900" cy="609000"/>
          </a:xfrm>
          <a:prstGeom prst="rect">
            <a:avLst/>
          </a:prstGeom>
          <a:noFill/>
          <a:ln>
            <a:noFill/>
          </a:ln>
        </p:spPr>
        <p:txBody>
          <a:bodyPr lIns="91425" tIns="91425" rIns="91425" bIns="91425" anchor="t" anchorCtr="0">
            <a:noAutofit/>
          </a:bodyPr>
          <a:lstStyle/>
          <a:p>
            <a:pPr lvl="0" algn="ctr" rtl="0">
              <a:spcBef>
                <a:spcPts val="0"/>
              </a:spcBef>
              <a:buNone/>
            </a:pPr>
            <a:r>
              <a:rPr lang="en-US" sz="1000" b="1">
                <a:solidFill>
                  <a:srgbClr val="FF0000"/>
                </a:solidFill>
              </a:rPr>
              <a:t>Internal Control</a:t>
            </a:r>
          </a:p>
          <a:p>
            <a:pPr lvl="0" algn="ctr" rtl="0">
              <a:spcBef>
                <a:spcPts val="0"/>
              </a:spcBef>
              <a:buNone/>
            </a:pPr>
            <a:r>
              <a:rPr lang="en-US" sz="1000" b="1">
                <a:solidFill>
                  <a:srgbClr val="FF0000"/>
                </a:solidFill>
              </a:rPr>
              <a:t>Target curve</a:t>
            </a:r>
          </a:p>
        </p:txBody>
      </p:sp>
      <p:sp>
        <p:nvSpPr>
          <p:cNvPr id="208" name="Shape 208"/>
          <p:cNvSpPr txBox="1"/>
          <p:nvPr/>
        </p:nvSpPr>
        <p:spPr>
          <a:xfrm>
            <a:off x="3062067" y="2157781"/>
            <a:ext cx="2328900" cy="609000"/>
          </a:xfrm>
          <a:prstGeom prst="rect">
            <a:avLst/>
          </a:prstGeom>
          <a:noFill/>
          <a:ln>
            <a:noFill/>
          </a:ln>
        </p:spPr>
        <p:txBody>
          <a:bodyPr lIns="91425" tIns="91425" rIns="91425" bIns="91425" anchor="t" anchorCtr="0">
            <a:noAutofit/>
          </a:bodyPr>
          <a:lstStyle/>
          <a:p>
            <a:pPr lvl="0" algn="ctr" rtl="0">
              <a:spcBef>
                <a:spcPts val="0"/>
              </a:spcBef>
              <a:buNone/>
            </a:pPr>
            <a:r>
              <a:rPr lang="en-US" sz="1000" b="1">
                <a:solidFill>
                  <a:srgbClr val="FF0000"/>
                </a:solidFill>
              </a:rPr>
              <a:t>Negative Group B Strep or CDiff</a:t>
            </a:r>
          </a:p>
          <a:p>
            <a:pPr lvl="0" algn="ctr" rtl="0">
              <a:spcBef>
                <a:spcPts val="0"/>
              </a:spcBef>
              <a:buNone/>
            </a:pPr>
            <a:r>
              <a:rPr lang="en-US" sz="1000" b="1">
                <a:solidFill>
                  <a:srgbClr val="FF0000"/>
                </a:solidFill>
              </a:rPr>
              <a:t>Target curve</a:t>
            </a:r>
          </a:p>
          <a:p>
            <a:pPr lvl="0" algn="ctr" rtl="0">
              <a:spcBef>
                <a:spcPts val="0"/>
              </a:spcBef>
              <a:buNone/>
            </a:pPr>
            <a:endParaRPr sz="1000" b="1">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grpSp>
        <p:nvGrpSpPr>
          <p:cNvPr id="213" name="Shape 213"/>
          <p:cNvGrpSpPr/>
          <p:nvPr/>
        </p:nvGrpSpPr>
        <p:grpSpPr>
          <a:xfrm>
            <a:off x="2476900" y="1049700"/>
            <a:ext cx="7238200" cy="5655900"/>
            <a:chOff x="2476900" y="905550"/>
            <a:chExt cx="7238200" cy="5655900"/>
          </a:xfrm>
        </p:grpSpPr>
        <p:pic>
          <p:nvPicPr>
            <p:cNvPr id="214" name="Shape 214" descr="BD Max 6 pos.jpg"/>
            <p:cNvPicPr preferRelativeResize="0"/>
            <p:nvPr/>
          </p:nvPicPr>
          <p:blipFill rotWithShape="1">
            <a:blip r:embed="rId3">
              <a:alphaModFix/>
            </a:blip>
            <a:srcRect l="17507" t="11495" r="3203" b="16613"/>
            <a:stretch/>
          </p:blipFill>
          <p:spPr>
            <a:xfrm rot="-5400000">
              <a:off x="3268113" y="114338"/>
              <a:ext cx="5655772" cy="7238200"/>
            </a:xfrm>
            <a:prstGeom prst="rect">
              <a:avLst/>
            </a:prstGeom>
            <a:noFill/>
            <a:ln>
              <a:noFill/>
            </a:ln>
          </p:spPr>
        </p:pic>
        <p:sp>
          <p:nvSpPr>
            <p:cNvPr id="215" name="Shape 215"/>
            <p:cNvSpPr/>
            <p:nvPr/>
          </p:nvSpPr>
          <p:spPr>
            <a:xfrm>
              <a:off x="2476900" y="905550"/>
              <a:ext cx="7238100" cy="5655900"/>
            </a:xfrm>
            <a:prstGeom prst="rect">
              <a:avLst/>
            </a:prstGeom>
            <a:noFill/>
            <a:ln w="28575" cap="flat" cmpd="sng">
              <a:solidFill>
                <a:srgbClr val="CC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16" name="Shape 216"/>
            <p:cNvSpPr txBox="1"/>
            <p:nvPr/>
          </p:nvSpPr>
          <p:spPr>
            <a:xfrm>
              <a:off x="3062067" y="2900456"/>
              <a:ext cx="2328900" cy="609000"/>
            </a:xfrm>
            <a:prstGeom prst="rect">
              <a:avLst/>
            </a:prstGeom>
            <a:noFill/>
            <a:ln>
              <a:noFill/>
            </a:ln>
          </p:spPr>
          <p:txBody>
            <a:bodyPr lIns="91425" tIns="91425" rIns="91425" bIns="91425" anchor="t" anchorCtr="0">
              <a:noAutofit/>
            </a:bodyPr>
            <a:lstStyle/>
            <a:p>
              <a:pPr lvl="0" algn="ctr" rtl="0">
                <a:spcBef>
                  <a:spcPts val="0"/>
                </a:spcBef>
                <a:buNone/>
              </a:pPr>
              <a:r>
                <a:rPr lang="en-US" sz="1000" b="1">
                  <a:solidFill>
                    <a:srgbClr val="FF0000"/>
                  </a:solidFill>
                </a:rPr>
                <a:t>Positive Group B Strep or CDiff</a:t>
              </a:r>
            </a:p>
            <a:p>
              <a:pPr lvl="0" algn="ctr" rtl="0">
                <a:spcBef>
                  <a:spcPts val="0"/>
                </a:spcBef>
                <a:buNone/>
              </a:pPr>
              <a:r>
                <a:rPr lang="en-US" sz="1000" b="1">
                  <a:solidFill>
                    <a:srgbClr val="FF0000"/>
                  </a:solidFill>
                </a:rPr>
                <a:t>Target curve</a:t>
              </a:r>
            </a:p>
            <a:p>
              <a:pPr lvl="0" algn="ctr" rtl="0">
                <a:spcBef>
                  <a:spcPts val="0"/>
                </a:spcBef>
                <a:buNone/>
              </a:pPr>
              <a:endParaRPr sz="1000" b="1">
                <a:solidFill>
                  <a:srgbClr val="FF0000"/>
                </a:solidFill>
              </a:endParaRPr>
            </a:p>
          </p:txBody>
        </p:sp>
        <p:sp>
          <p:nvSpPr>
            <p:cNvPr id="217" name="Shape 217"/>
            <p:cNvSpPr txBox="1"/>
            <p:nvPr/>
          </p:nvSpPr>
          <p:spPr>
            <a:xfrm>
              <a:off x="3062067" y="5419089"/>
              <a:ext cx="2328900" cy="609000"/>
            </a:xfrm>
            <a:prstGeom prst="rect">
              <a:avLst/>
            </a:prstGeom>
            <a:noFill/>
            <a:ln>
              <a:noFill/>
            </a:ln>
          </p:spPr>
          <p:txBody>
            <a:bodyPr lIns="91425" tIns="91425" rIns="91425" bIns="91425" anchor="t" anchorCtr="0">
              <a:noAutofit/>
            </a:bodyPr>
            <a:lstStyle/>
            <a:p>
              <a:pPr lvl="0" algn="ctr" rtl="0">
                <a:spcBef>
                  <a:spcPts val="0"/>
                </a:spcBef>
                <a:buNone/>
              </a:pPr>
              <a:r>
                <a:rPr lang="en-US" sz="1000" b="1">
                  <a:solidFill>
                    <a:srgbClr val="FF0000"/>
                  </a:solidFill>
                </a:rPr>
                <a:t>Internal Control</a:t>
              </a:r>
            </a:p>
            <a:p>
              <a:pPr lvl="0" algn="ctr" rtl="0">
                <a:spcBef>
                  <a:spcPts val="0"/>
                </a:spcBef>
                <a:buNone/>
              </a:pPr>
              <a:r>
                <a:rPr lang="en-US" sz="1000" b="1">
                  <a:solidFill>
                    <a:srgbClr val="FF0000"/>
                  </a:solidFill>
                </a:rPr>
                <a:t>Target curve</a:t>
              </a:r>
            </a:p>
          </p:txBody>
        </p:sp>
      </p:grpSp>
      <p:sp>
        <p:nvSpPr>
          <p:cNvPr id="218" name="Shape 218"/>
          <p:cNvSpPr txBox="1"/>
          <p:nvPr/>
        </p:nvSpPr>
        <p:spPr>
          <a:xfrm>
            <a:off x="2476950" y="230975"/>
            <a:ext cx="7238100" cy="488400"/>
          </a:xfrm>
          <a:prstGeom prst="rect">
            <a:avLst/>
          </a:prstGeom>
          <a:noFill/>
          <a:ln>
            <a:noFill/>
          </a:ln>
        </p:spPr>
        <p:txBody>
          <a:bodyPr lIns="91425" tIns="91425" rIns="91425" bIns="91425" anchor="t" anchorCtr="0">
            <a:noAutofit/>
          </a:bodyPr>
          <a:lstStyle/>
          <a:p>
            <a:pPr lvl="0" algn="ctr" rtl="0">
              <a:spcBef>
                <a:spcPts val="0"/>
              </a:spcBef>
              <a:buNone/>
            </a:pPr>
            <a:r>
              <a:rPr lang="en-US" sz="2000" b="1">
                <a:solidFill>
                  <a:srgbClr val="CC0000"/>
                </a:solidFill>
              </a:rPr>
              <a:t>Positive Result. Example 1:</a:t>
            </a:r>
          </a:p>
          <a:p>
            <a:pPr lvl="0" algn="l" rtl="0">
              <a:spcBef>
                <a:spcPts val="0"/>
              </a:spcBef>
              <a:buNone/>
            </a:pPr>
            <a:r>
              <a:rPr lang="en-US" sz="2000" b="1">
                <a:solidFill>
                  <a:srgbClr val="CC0000"/>
                </a:solidFill>
              </a:rPr>
              <a:t>Both Patient and Internal Control Have Positive Curves.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p:nvPr/>
        </p:nvSpPr>
        <p:spPr>
          <a:xfrm>
            <a:off x="2740350" y="246275"/>
            <a:ext cx="6711300" cy="609000"/>
          </a:xfrm>
          <a:prstGeom prst="rect">
            <a:avLst/>
          </a:prstGeom>
          <a:noFill/>
          <a:ln>
            <a:noFill/>
          </a:ln>
        </p:spPr>
        <p:txBody>
          <a:bodyPr lIns="91425" tIns="91425" rIns="91425" bIns="91425" anchor="t" anchorCtr="0">
            <a:noAutofit/>
          </a:bodyPr>
          <a:lstStyle/>
          <a:p>
            <a:pPr lvl="0" algn="ctr" rtl="0">
              <a:spcBef>
                <a:spcPts val="0"/>
              </a:spcBef>
              <a:buNone/>
            </a:pPr>
            <a:r>
              <a:rPr lang="en-US" sz="2000" b="1">
                <a:solidFill>
                  <a:srgbClr val="CC0000"/>
                </a:solidFill>
              </a:rPr>
              <a:t>Positive Result. Example 2:</a:t>
            </a:r>
          </a:p>
          <a:p>
            <a:pPr lvl="0" algn="ctr" rtl="0">
              <a:spcBef>
                <a:spcPts val="0"/>
              </a:spcBef>
              <a:buNone/>
            </a:pPr>
            <a:r>
              <a:rPr lang="en-US" sz="2000" b="1">
                <a:solidFill>
                  <a:srgbClr val="CC0000"/>
                </a:solidFill>
              </a:rPr>
              <a:t>Positive Patient with Odd Internal Control*</a:t>
            </a:r>
          </a:p>
          <a:p>
            <a:pPr lvl="0" algn="l" rtl="0">
              <a:spcBef>
                <a:spcPts val="0"/>
              </a:spcBef>
              <a:buNone/>
            </a:pPr>
            <a:r>
              <a:rPr lang="en-US" sz="2000" b="1">
                <a:solidFill>
                  <a:srgbClr val="CC0000"/>
                </a:solidFill>
              </a:rPr>
              <a:t> </a:t>
            </a:r>
          </a:p>
        </p:txBody>
      </p:sp>
      <p:grpSp>
        <p:nvGrpSpPr>
          <p:cNvPr id="224" name="Shape 224"/>
          <p:cNvGrpSpPr/>
          <p:nvPr/>
        </p:nvGrpSpPr>
        <p:grpSpPr>
          <a:xfrm>
            <a:off x="2505147" y="1122828"/>
            <a:ext cx="6913109" cy="5424573"/>
            <a:chOff x="2476950" y="905525"/>
            <a:chExt cx="7238100" cy="5655900"/>
          </a:xfrm>
        </p:grpSpPr>
        <p:sp>
          <p:nvSpPr>
            <p:cNvPr id="225" name="Shape 225"/>
            <p:cNvSpPr/>
            <p:nvPr/>
          </p:nvSpPr>
          <p:spPr>
            <a:xfrm>
              <a:off x="2476950" y="905525"/>
              <a:ext cx="7238100" cy="5655900"/>
            </a:xfrm>
            <a:prstGeom prst="rect">
              <a:avLst/>
            </a:prstGeom>
            <a:noFill/>
            <a:ln w="28575" cap="flat" cmpd="sng">
              <a:solidFill>
                <a:srgbClr val="CC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pic>
          <p:nvPicPr>
            <p:cNvPr id="226" name="Shape 226" descr="BD Max 5 Positive.jpg"/>
            <p:cNvPicPr preferRelativeResize="0"/>
            <p:nvPr/>
          </p:nvPicPr>
          <p:blipFill rotWithShape="1">
            <a:blip r:embed="rId3">
              <a:alphaModFix/>
            </a:blip>
            <a:srcRect l="18121" t="11856" r="5155" b="17651"/>
            <a:stretch/>
          </p:blipFill>
          <p:spPr>
            <a:xfrm rot="-5400000">
              <a:off x="3279750" y="131324"/>
              <a:ext cx="5632499" cy="7204300"/>
            </a:xfrm>
            <a:prstGeom prst="rect">
              <a:avLst/>
            </a:prstGeom>
            <a:noFill/>
            <a:ln>
              <a:noFill/>
            </a:ln>
          </p:spPr>
        </p:pic>
        <p:sp>
          <p:nvSpPr>
            <p:cNvPr id="227" name="Shape 227"/>
            <p:cNvSpPr txBox="1"/>
            <p:nvPr/>
          </p:nvSpPr>
          <p:spPr>
            <a:xfrm>
              <a:off x="3062117" y="2900431"/>
              <a:ext cx="2328900" cy="609000"/>
            </a:xfrm>
            <a:prstGeom prst="rect">
              <a:avLst/>
            </a:prstGeom>
            <a:noFill/>
            <a:ln>
              <a:noFill/>
            </a:ln>
          </p:spPr>
          <p:txBody>
            <a:bodyPr lIns="91425" tIns="91425" rIns="91425" bIns="91425" anchor="t" anchorCtr="0">
              <a:noAutofit/>
            </a:bodyPr>
            <a:lstStyle/>
            <a:p>
              <a:pPr lvl="0" algn="ctr" rtl="0">
                <a:spcBef>
                  <a:spcPts val="0"/>
                </a:spcBef>
                <a:buNone/>
              </a:pPr>
              <a:r>
                <a:rPr lang="en-US" sz="1000" b="1">
                  <a:solidFill>
                    <a:srgbClr val="FF0000"/>
                  </a:solidFill>
                </a:rPr>
                <a:t>Positive Group B Strep or CDiff</a:t>
              </a:r>
            </a:p>
            <a:p>
              <a:pPr lvl="0" algn="ctr" rtl="0">
                <a:spcBef>
                  <a:spcPts val="0"/>
                </a:spcBef>
                <a:buNone/>
              </a:pPr>
              <a:r>
                <a:rPr lang="en-US" sz="1000" b="1">
                  <a:solidFill>
                    <a:srgbClr val="FF0000"/>
                  </a:solidFill>
                </a:rPr>
                <a:t>Target curve</a:t>
              </a:r>
            </a:p>
            <a:p>
              <a:pPr lvl="0" algn="ctr" rtl="0">
                <a:spcBef>
                  <a:spcPts val="0"/>
                </a:spcBef>
                <a:buNone/>
              </a:pPr>
              <a:endParaRPr sz="1000" b="1">
                <a:solidFill>
                  <a:srgbClr val="FF0000"/>
                </a:solidFill>
              </a:endParaRPr>
            </a:p>
          </p:txBody>
        </p:sp>
        <p:sp>
          <p:nvSpPr>
            <p:cNvPr id="228" name="Shape 228"/>
            <p:cNvSpPr txBox="1"/>
            <p:nvPr/>
          </p:nvSpPr>
          <p:spPr>
            <a:xfrm>
              <a:off x="3062117" y="5342864"/>
              <a:ext cx="2328900" cy="609000"/>
            </a:xfrm>
            <a:prstGeom prst="rect">
              <a:avLst/>
            </a:prstGeom>
            <a:noFill/>
            <a:ln>
              <a:noFill/>
            </a:ln>
          </p:spPr>
          <p:txBody>
            <a:bodyPr lIns="91425" tIns="91425" rIns="91425" bIns="91425" anchor="t" anchorCtr="0">
              <a:noAutofit/>
            </a:bodyPr>
            <a:lstStyle/>
            <a:p>
              <a:pPr lvl="0" algn="ctr" rtl="0">
                <a:spcBef>
                  <a:spcPts val="0"/>
                </a:spcBef>
                <a:buNone/>
              </a:pPr>
              <a:r>
                <a:rPr lang="en-US" sz="1000" b="1">
                  <a:solidFill>
                    <a:srgbClr val="FF0000"/>
                  </a:solidFill>
                </a:rPr>
                <a:t>Internal Control</a:t>
              </a:r>
            </a:p>
            <a:p>
              <a:pPr lvl="0" algn="ctr" rtl="0">
                <a:spcBef>
                  <a:spcPts val="0"/>
                </a:spcBef>
                <a:buNone/>
              </a:pPr>
              <a:r>
                <a:rPr lang="en-US" sz="1000" b="1">
                  <a:solidFill>
                    <a:srgbClr val="FF0000"/>
                  </a:solidFill>
                </a:rPr>
                <a:t>Target curve</a:t>
              </a:r>
            </a:p>
          </p:txBody>
        </p:sp>
      </p:grpSp>
      <p:sp>
        <p:nvSpPr>
          <p:cNvPr id="229" name="Shape 229"/>
          <p:cNvSpPr txBox="1"/>
          <p:nvPr/>
        </p:nvSpPr>
        <p:spPr>
          <a:xfrm>
            <a:off x="5159125" y="4454900"/>
            <a:ext cx="3200100" cy="609000"/>
          </a:xfrm>
          <a:prstGeom prst="rect">
            <a:avLst/>
          </a:prstGeom>
          <a:noFill/>
          <a:ln>
            <a:noFill/>
          </a:ln>
        </p:spPr>
        <p:txBody>
          <a:bodyPr lIns="91425" tIns="91425" rIns="91425" bIns="91425" anchor="t" anchorCtr="0">
            <a:noAutofit/>
          </a:bodyPr>
          <a:lstStyle/>
          <a:p>
            <a:pPr lvl="0" algn="l" rtl="0">
              <a:spcBef>
                <a:spcPts val="0"/>
              </a:spcBef>
              <a:buNone/>
            </a:pPr>
            <a:r>
              <a:rPr lang="en-US" b="1">
                <a:solidFill>
                  <a:srgbClr val="CC0000"/>
                </a:solidFill>
              </a:rPr>
              <a:t>*</a:t>
            </a:r>
            <a:r>
              <a:rPr lang="en-US" sz="1200" b="1">
                <a:solidFill>
                  <a:srgbClr val="CC0000"/>
                </a:solidFill>
              </a:rPr>
              <a:t> When patient result is positive, internal  </a:t>
            </a:r>
          </a:p>
          <a:p>
            <a:pPr lvl="0" algn="l" rtl="0">
              <a:spcBef>
                <a:spcPts val="0"/>
              </a:spcBef>
              <a:buNone/>
            </a:pPr>
            <a:r>
              <a:rPr lang="en-US" sz="1200" b="1">
                <a:solidFill>
                  <a:srgbClr val="CC0000"/>
                </a:solidFill>
              </a:rPr>
              <a:t>  control can be of any shape.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p:nvPr/>
        </p:nvSpPr>
        <p:spPr>
          <a:xfrm>
            <a:off x="2476950" y="905550"/>
            <a:ext cx="7238100" cy="5655900"/>
          </a:xfrm>
          <a:prstGeom prst="rect">
            <a:avLst/>
          </a:prstGeom>
          <a:noFill/>
          <a:ln w="28575" cap="flat" cmpd="sng">
            <a:solidFill>
              <a:srgbClr val="CC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pic>
        <p:nvPicPr>
          <p:cNvPr id="235" name="Shape 235" descr="BD Max 7 Internal Control failure.jpg"/>
          <p:cNvPicPr preferRelativeResize="0"/>
          <p:nvPr/>
        </p:nvPicPr>
        <p:blipFill rotWithShape="1">
          <a:blip r:embed="rId3">
            <a:alphaModFix/>
          </a:blip>
          <a:srcRect l="17001" t="11543" r="5043" b="17725"/>
          <a:stretch/>
        </p:blipFill>
        <p:spPr>
          <a:xfrm rot="-5400000">
            <a:off x="3278323" y="123175"/>
            <a:ext cx="5625226" cy="7219973"/>
          </a:xfrm>
          <a:prstGeom prst="rect">
            <a:avLst/>
          </a:prstGeom>
          <a:noFill/>
          <a:ln>
            <a:noFill/>
          </a:ln>
        </p:spPr>
      </p:pic>
      <p:sp>
        <p:nvSpPr>
          <p:cNvPr id="236" name="Shape 236"/>
          <p:cNvSpPr txBox="1"/>
          <p:nvPr/>
        </p:nvSpPr>
        <p:spPr>
          <a:xfrm>
            <a:off x="3390750" y="296550"/>
            <a:ext cx="5410500" cy="609000"/>
          </a:xfrm>
          <a:prstGeom prst="rect">
            <a:avLst/>
          </a:prstGeom>
          <a:noFill/>
          <a:ln>
            <a:noFill/>
          </a:ln>
        </p:spPr>
        <p:txBody>
          <a:bodyPr lIns="91425" tIns="91425" rIns="91425" bIns="91425" anchor="t" anchorCtr="0">
            <a:noAutofit/>
          </a:bodyPr>
          <a:lstStyle/>
          <a:p>
            <a:pPr lvl="0" algn="ctr" rtl="0">
              <a:spcBef>
                <a:spcPts val="0"/>
              </a:spcBef>
              <a:buNone/>
            </a:pPr>
            <a:r>
              <a:rPr lang="en-US" sz="2000" b="1">
                <a:solidFill>
                  <a:srgbClr val="CC0000"/>
                </a:solidFill>
              </a:rPr>
              <a:t>Example of Indeterminate Test Result</a:t>
            </a:r>
          </a:p>
        </p:txBody>
      </p:sp>
      <p:sp>
        <p:nvSpPr>
          <p:cNvPr id="237" name="Shape 237"/>
          <p:cNvSpPr txBox="1"/>
          <p:nvPr/>
        </p:nvSpPr>
        <p:spPr>
          <a:xfrm>
            <a:off x="3062075" y="4808025"/>
            <a:ext cx="1658700" cy="363000"/>
          </a:xfrm>
          <a:prstGeom prst="rect">
            <a:avLst/>
          </a:prstGeom>
          <a:noFill/>
          <a:ln>
            <a:noFill/>
          </a:ln>
        </p:spPr>
        <p:txBody>
          <a:bodyPr lIns="91425" tIns="91425" rIns="91425" bIns="91425" anchor="t" anchorCtr="0">
            <a:noAutofit/>
          </a:bodyPr>
          <a:lstStyle/>
          <a:p>
            <a:pPr lvl="0" algn="ctr" rtl="0">
              <a:spcBef>
                <a:spcPts val="0"/>
              </a:spcBef>
              <a:buNone/>
            </a:pPr>
            <a:r>
              <a:rPr lang="en-US" sz="1000" b="1">
                <a:solidFill>
                  <a:srgbClr val="FF0000"/>
                </a:solidFill>
              </a:rPr>
              <a:t>Invalid Internal Control </a:t>
            </a:r>
          </a:p>
          <a:p>
            <a:pPr lvl="0" algn="ctr" rtl="0">
              <a:spcBef>
                <a:spcPts val="0"/>
              </a:spcBef>
              <a:buNone/>
            </a:pPr>
            <a:endParaRPr sz="1000" b="1">
              <a:solidFill>
                <a:srgbClr val="FF0000"/>
              </a:solidFill>
            </a:endParaRPr>
          </a:p>
        </p:txBody>
      </p:sp>
      <p:sp>
        <p:nvSpPr>
          <p:cNvPr id="238" name="Shape 238"/>
          <p:cNvSpPr txBox="1"/>
          <p:nvPr/>
        </p:nvSpPr>
        <p:spPr>
          <a:xfrm>
            <a:off x="3153425" y="2368050"/>
            <a:ext cx="1476000" cy="363000"/>
          </a:xfrm>
          <a:prstGeom prst="rect">
            <a:avLst/>
          </a:prstGeom>
          <a:noFill/>
          <a:ln>
            <a:noFill/>
          </a:ln>
        </p:spPr>
        <p:txBody>
          <a:bodyPr lIns="91425" tIns="91425" rIns="91425" bIns="91425" anchor="t" anchorCtr="0">
            <a:noAutofit/>
          </a:bodyPr>
          <a:lstStyle/>
          <a:p>
            <a:pPr lvl="0" algn="ctr" rtl="0">
              <a:spcBef>
                <a:spcPts val="0"/>
              </a:spcBef>
              <a:buNone/>
            </a:pPr>
            <a:r>
              <a:rPr lang="en-US" sz="1000" b="1">
                <a:solidFill>
                  <a:srgbClr val="FF0000"/>
                </a:solidFill>
              </a:rPr>
              <a:t>Invalid test result</a:t>
            </a:r>
          </a:p>
          <a:p>
            <a:pPr lvl="0" algn="ctr" rtl="0">
              <a:spcBef>
                <a:spcPts val="0"/>
              </a:spcBef>
              <a:buNone/>
            </a:pPr>
            <a:endParaRPr sz="1000" b="1">
              <a:solidFill>
                <a:srgbClr val="FF0000"/>
              </a:solidFill>
            </a:endParaRPr>
          </a:p>
        </p:txBody>
      </p:sp>
      <p:sp>
        <p:nvSpPr>
          <p:cNvPr id="239" name="Shape 239"/>
          <p:cNvSpPr txBox="1"/>
          <p:nvPr/>
        </p:nvSpPr>
        <p:spPr>
          <a:xfrm>
            <a:off x="4720775" y="5362475"/>
            <a:ext cx="4080600" cy="609000"/>
          </a:xfrm>
          <a:prstGeom prst="rect">
            <a:avLst/>
          </a:prstGeom>
          <a:noFill/>
          <a:ln>
            <a:noFill/>
          </a:ln>
        </p:spPr>
        <p:txBody>
          <a:bodyPr lIns="91425" tIns="91425" rIns="91425" bIns="91425" anchor="t" anchorCtr="0">
            <a:noAutofit/>
          </a:bodyPr>
          <a:lstStyle/>
          <a:p>
            <a:pPr lvl="0" algn="ctr" rtl="0">
              <a:spcBef>
                <a:spcPts val="0"/>
              </a:spcBef>
              <a:buNone/>
            </a:pPr>
            <a:r>
              <a:rPr lang="en-US" sz="1200" b="1">
                <a:solidFill>
                  <a:srgbClr val="CC0000"/>
                </a:solidFill>
              </a:rPr>
              <a:t>When internal control is flat line</a:t>
            </a:r>
          </a:p>
          <a:p>
            <a:pPr lvl="0" algn="ctr" rtl="0">
              <a:spcBef>
                <a:spcPts val="0"/>
              </a:spcBef>
              <a:buNone/>
            </a:pPr>
            <a:r>
              <a:rPr lang="en-US" sz="1200" b="1">
                <a:solidFill>
                  <a:srgbClr val="CC0000"/>
                </a:solidFill>
              </a:rPr>
              <a:t>patient result can NOT be interpreted as negative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p:nvPr/>
        </p:nvSpPr>
        <p:spPr>
          <a:xfrm>
            <a:off x="3390750" y="296550"/>
            <a:ext cx="5410500" cy="609000"/>
          </a:xfrm>
          <a:prstGeom prst="rect">
            <a:avLst/>
          </a:prstGeom>
          <a:noFill/>
          <a:ln>
            <a:noFill/>
          </a:ln>
        </p:spPr>
        <p:txBody>
          <a:bodyPr lIns="91425" tIns="91425" rIns="91425" bIns="91425" anchor="t" anchorCtr="0">
            <a:noAutofit/>
          </a:bodyPr>
          <a:lstStyle/>
          <a:p>
            <a:pPr lvl="0" algn="ctr" rtl="0">
              <a:spcBef>
                <a:spcPts val="0"/>
              </a:spcBef>
              <a:buNone/>
            </a:pPr>
            <a:r>
              <a:rPr lang="en-US" sz="2000" b="1">
                <a:solidFill>
                  <a:srgbClr val="CC0000"/>
                </a:solidFill>
              </a:rPr>
              <a:t>Indeterminate Results Procedure</a:t>
            </a:r>
          </a:p>
        </p:txBody>
      </p:sp>
      <p:sp>
        <p:nvSpPr>
          <p:cNvPr id="245" name="Shape 245"/>
          <p:cNvSpPr txBox="1"/>
          <p:nvPr/>
        </p:nvSpPr>
        <p:spPr>
          <a:xfrm>
            <a:off x="957000" y="1021025"/>
            <a:ext cx="10278000" cy="5266800"/>
          </a:xfrm>
          <a:prstGeom prst="rect">
            <a:avLst/>
          </a:prstGeom>
          <a:noFill/>
          <a:ln>
            <a:noFill/>
          </a:ln>
        </p:spPr>
        <p:txBody>
          <a:bodyPr lIns="91425" tIns="91425" rIns="91425" bIns="91425" anchor="t" anchorCtr="0">
            <a:noAutofit/>
          </a:bodyPr>
          <a:lstStyle/>
          <a:p>
            <a:pPr marL="0" marR="0" lvl="0" indent="0" algn="l" rtl="0">
              <a:lnSpc>
                <a:spcPct val="150000"/>
              </a:lnSpc>
              <a:spcBef>
                <a:spcPts val="0"/>
              </a:spcBef>
              <a:spcAft>
                <a:spcPts val="0"/>
              </a:spcAft>
              <a:buNone/>
            </a:pPr>
            <a:r>
              <a:rPr lang="en-US" sz="2000">
                <a:solidFill>
                  <a:schemeClr val="lt1"/>
                </a:solidFill>
              </a:rPr>
              <a:t>In the case of Indeterminate test result on the BD MAX, follow the procedure outlined below:</a:t>
            </a:r>
          </a:p>
          <a:p>
            <a:pPr marL="0" marR="0" lvl="0" indent="0" algn="l" rtl="0">
              <a:lnSpc>
                <a:spcPct val="200000"/>
              </a:lnSpc>
              <a:spcBef>
                <a:spcPts val="0"/>
              </a:spcBef>
              <a:spcAft>
                <a:spcPts val="0"/>
              </a:spcAft>
              <a:buNone/>
            </a:pPr>
            <a:endParaRPr sz="2000">
              <a:solidFill>
                <a:schemeClr val="lt1"/>
              </a:solidFill>
            </a:endParaRPr>
          </a:p>
          <a:p>
            <a:pPr marL="0" marR="0" lvl="0" indent="0" algn="l" rtl="0">
              <a:lnSpc>
                <a:spcPct val="150000"/>
              </a:lnSpc>
              <a:spcBef>
                <a:spcPts val="0"/>
              </a:spcBef>
              <a:spcAft>
                <a:spcPts val="0"/>
              </a:spcAft>
              <a:buNone/>
            </a:pPr>
            <a:r>
              <a:rPr lang="en-US" sz="2000">
                <a:solidFill>
                  <a:srgbClr val="CC0000"/>
                </a:solidFill>
              </a:rPr>
              <a:t>Group B </a:t>
            </a:r>
            <a:r>
              <a:rPr lang="en-US" sz="2000" i="1">
                <a:solidFill>
                  <a:srgbClr val="CC0000"/>
                </a:solidFill>
              </a:rPr>
              <a:t>Streptococcus</a:t>
            </a:r>
          </a:p>
          <a:p>
            <a:pPr marL="0" marR="0" lvl="0" indent="0" algn="l" rtl="0">
              <a:lnSpc>
                <a:spcPct val="150000"/>
              </a:lnSpc>
              <a:spcBef>
                <a:spcPts val="0"/>
              </a:spcBef>
              <a:spcAft>
                <a:spcPts val="0"/>
              </a:spcAft>
              <a:buNone/>
            </a:pPr>
            <a:r>
              <a:rPr lang="en-US" sz="2000">
                <a:solidFill>
                  <a:schemeClr val="lt1"/>
                </a:solidFill>
              </a:rPr>
              <a:t>Repeat once, If specimen remains indeterminate, result as such in a preliminary report  </a:t>
            </a:r>
          </a:p>
          <a:p>
            <a:pPr marL="0" marR="0" lvl="0" indent="0" algn="l" rtl="0">
              <a:lnSpc>
                <a:spcPct val="150000"/>
              </a:lnSpc>
              <a:spcBef>
                <a:spcPts val="0"/>
              </a:spcBef>
              <a:spcAft>
                <a:spcPts val="0"/>
              </a:spcAft>
              <a:buNone/>
            </a:pPr>
            <a:r>
              <a:rPr lang="en-US" sz="2000">
                <a:solidFill>
                  <a:schemeClr val="lt1"/>
                </a:solidFill>
              </a:rPr>
              <a:t>then do the culture.</a:t>
            </a:r>
          </a:p>
          <a:p>
            <a:pPr marL="0" marR="0" lvl="0" indent="-69850" algn="l" rtl="0">
              <a:lnSpc>
                <a:spcPct val="150000"/>
              </a:lnSpc>
              <a:spcBef>
                <a:spcPts val="0"/>
              </a:spcBef>
              <a:spcAft>
                <a:spcPts val="0"/>
              </a:spcAft>
              <a:buClr>
                <a:srgbClr val="000000"/>
              </a:buClr>
              <a:buFont typeface="Arial"/>
              <a:buNone/>
            </a:pPr>
            <a:endParaRPr sz="2000">
              <a:solidFill>
                <a:schemeClr val="lt1"/>
              </a:solidFill>
            </a:endParaRPr>
          </a:p>
          <a:p>
            <a:pPr marL="0" marR="0" lvl="0" indent="0" algn="l" rtl="0">
              <a:lnSpc>
                <a:spcPct val="150000"/>
              </a:lnSpc>
              <a:spcBef>
                <a:spcPts val="0"/>
              </a:spcBef>
              <a:spcAft>
                <a:spcPts val="0"/>
              </a:spcAft>
              <a:buNone/>
            </a:pPr>
            <a:r>
              <a:rPr lang="en-US" sz="2000" i="1">
                <a:solidFill>
                  <a:srgbClr val="CC0000"/>
                </a:solidFill>
              </a:rPr>
              <a:t>C. difficile Toxin</a:t>
            </a:r>
          </a:p>
          <a:p>
            <a:pPr marL="0" marR="0" lvl="0" indent="0" algn="l" rtl="0">
              <a:lnSpc>
                <a:spcPct val="150000"/>
              </a:lnSpc>
              <a:spcBef>
                <a:spcPts val="0"/>
              </a:spcBef>
              <a:spcAft>
                <a:spcPts val="0"/>
              </a:spcAft>
              <a:buNone/>
            </a:pPr>
            <a:r>
              <a:rPr lang="en-US" sz="2000">
                <a:solidFill>
                  <a:schemeClr val="lt1"/>
                </a:solidFill>
              </a:rPr>
              <a:t>Repeat once using the original stool specimen, if still indeterminate– send to Troy for alternate method.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p:nvPr/>
        </p:nvSpPr>
        <p:spPr>
          <a:xfrm>
            <a:off x="377800" y="466075"/>
            <a:ext cx="3810000" cy="60996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sz="2000">
                <a:solidFill>
                  <a:schemeClr val="lt1"/>
                </a:solidFill>
              </a:rPr>
              <a:t>Proper interpretation of test results should always be performed on each test curve individually. It is not recommended to look at the whole test run results at the same time. BD MAX software does not offer scale for the Y axis which makes the interpretation of results inaccurate and misleading.</a:t>
            </a:r>
          </a:p>
          <a:p>
            <a:pPr lvl="0" rtl="0">
              <a:lnSpc>
                <a:spcPct val="115000"/>
              </a:lnSpc>
              <a:spcBef>
                <a:spcPts val="0"/>
              </a:spcBef>
              <a:buNone/>
            </a:pPr>
            <a:endParaRPr sz="2000">
              <a:solidFill>
                <a:schemeClr val="lt1"/>
              </a:solidFill>
            </a:endParaRPr>
          </a:p>
          <a:p>
            <a:pPr lvl="0" rtl="0">
              <a:lnSpc>
                <a:spcPct val="115000"/>
              </a:lnSpc>
              <a:spcBef>
                <a:spcPts val="0"/>
              </a:spcBef>
              <a:buNone/>
            </a:pPr>
            <a:r>
              <a:rPr lang="en-US" sz="2000">
                <a:solidFill>
                  <a:schemeClr val="lt1"/>
                </a:solidFill>
              </a:rPr>
              <a:t>The report to the right shows only three tests to be positive while actually a total of six tests were positive. </a:t>
            </a:r>
          </a:p>
          <a:p>
            <a:pPr lvl="0" rtl="0">
              <a:lnSpc>
                <a:spcPct val="115000"/>
              </a:lnSpc>
              <a:spcBef>
                <a:spcPts val="0"/>
              </a:spcBef>
              <a:buNone/>
            </a:pPr>
            <a:endParaRPr sz="2000">
              <a:solidFill>
                <a:schemeClr val="lt1"/>
              </a:solidFill>
            </a:endParaRPr>
          </a:p>
        </p:txBody>
      </p:sp>
      <p:sp>
        <p:nvSpPr>
          <p:cNvPr id="251" name="Shape 251"/>
          <p:cNvSpPr/>
          <p:nvPr/>
        </p:nvSpPr>
        <p:spPr>
          <a:xfrm>
            <a:off x="4187800" y="542275"/>
            <a:ext cx="7251900" cy="6023400"/>
          </a:xfrm>
          <a:prstGeom prst="rect">
            <a:avLst/>
          </a:prstGeom>
          <a:noFill/>
          <a:ln w="28575" cap="flat" cmpd="sng">
            <a:solidFill>
              <a:srgbClr val="CC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pic>
        <p:nvPicPr>
          <p:cNvPr id="252" name="Shape 252" descr="Entire run.jpg"/>
          <p:cNvPicPr preferRelativeResize="0"/>
          <p:nvPr/>
        </p:nvPicPr>
        <p:blipFill rotWithShape="1">
          <a:blip r:embed="rId3">
            <a:alphaModFix/>
          </a:blip>
          <a:srcRect l="15617" t="12234" r="5105" b="18369"/>
          <a:stretch/>
        </p:blipFill>
        <p:spPr>
          <a:xfrm rot="-5400000">
            <a:off x="4802112" y="-72038"/>
            <a:ext cx="6023276" cy="72519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p:nvPr/>
        </p:nvSpPr>
        <p:spPr>
          <a:xfrm>
            <a:off x="4194950" y="628800"/>
            <a:ext cx="7285800" cy="5998800"/>
          </a:xfrm>
          <a:prstGeom prst="rect">
            <a:avLst/>
          </a:prstGeom>
          <a:noFill/>
          <a:ln w="28575" cap="flat" cmpd="sng">
            <a:solidFill>
              <a:srgbClr val="CC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pic>
        <p:nvPicPr>
          <p:cNvPr id="258" name="Shape 258" descr="BD Max 1 Two mixed one shows pos one neg.jpg"/>
          <p:cNvPicPr preferRelativeResize="0"/>
          <p:nvPr/>
        </p:nvPicPr>
        <p:blipFill rotWithShape="1">
          <a:blip r:embed="rId3">
            <a:alphaModFix/>
          </a:blip>
          <a:srcRect l="11637" t="5079" r="17314" b="17611"/>
          <a:stretch/>
        </p:blipFill>
        <p:spPr>
          <a:xfrm>
            <a:off x="4217024" y="644650"/>
            <a:ext cx="7251901" cy="5964773"/>
          </a:xfrm>
          <a:prstGeom prst="rect">
            <a:avLst/>
          </a:prstGeom>
          <a:noFill/>
          <a:ln>
            <a:noFill/>
          </a:ln>
        </p:spPr>
      </p:pic>
      <p:sp>
        <p:nvSpPr>
          <p:cNvPr id="259" name="Shape 259"/>
          <p:cNvSpPr txBox="1"/>
          <p:nvPr/>
        </p:nvSpPr>
        <p:spPr>
          <a:xfrm>
            <a:off x="253350" y="1491647"/>
            <a:ext cx="3636300" cy="47454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sz="2000">
                <a:solidFill>
                  <a:schemeClr val="lt1"/>
                </a:solidFill>
              </a:rPr>
              <a:t>Upon observing the report shown to the right. It will be assumed that one test (B6) is positive and the other test (A11) is Indeterminate. </a:t>
            </a:r>
          </a:p>
          <a:p>
            <a:pPr lvl="0" rtl="0">
              <a:lnSpc>
                <a:spcPct val="115000"/>
              </a:lnSpc>
              <a:spcBef>
                <a:spcPts val="0"/>
              </a:spcBef>
              <a:buNone/>
            </a:pPr>
            <a:endParaRPr sz="2000">
              <a:solidFill>
                <a:schemeClr val="lt1"/>
              </a:solidFill>
            </a:endParaRPr>
          </a:p>
          <a:p>
            <a:pPr lvl="0" rtl="0">
              <a:lnSpc>
                <a:spcPct val="115000"/>
              </a:lnSpc>
              <a:spcBef>
                <a:spcPts val="0"/>
              </a:spcBef>
              <a:buNone/>
            </a:pPr>
            <a:endParaRPr sz="2000">
              <a:solidFill>
                <a:schemeClr val="lt1"/>
              </a:solidFill>
            </a:endParaRPr>
          </a:p>
          <a:p>
            <a:pPr lvl="0" rtl="0">
              <a:lnSpc>
                <a:spcPct val="115000"/>
              </a:lnSpc>
              <a:spcBef>
                <a:spcPts val="0"/>
              </a:spcBef>
              <a:buNone/>
            </a:pPr>
            <a:endParaRPr sz="2000">
              <a:solidFill>
                <a:schemeClr val="lt1"/>
              </a:solidFill>
            </a:endParaRPr>
          </a:p>
          <a:p>
            <a:pPr lvl="0" rtl="0">
              <a:lnSpc>
                <a:spcPct val="115000"/>
              </a:lnSpc>
              <a:spcBef>
                <a:spcPts val="0"/>
              </a:spcBef>
              <a:buNone/>
            </a:pPr>
            <a:r>
              <a:rPr lang="en-US" sz="2000">
                <a:solidFill>
                  <a:schemeClr val="lt1"/>
                </a:solidFill>
              </a:rPr>
              <a:t>In the next slide, the results of each test will be shown in an individual report. </a:t>
            </a:r>
          </a:p>
          <a:p>
            <a:pPr lvl="0" rtl="0">
              <a:lnSpc>
                <a:spcPct val="115000"/>
              </a:lnSpc>
              <a:spcBef>
                <a:spcPts val="0"/>
              </a:spcBef>
              <a:buNone/>
            </a:pPr>
            <a:endParaRPr sz="2000">
              <a:solidFill>
                <a:schemeClr val="lt1"/>
              </a:solidFill>
            </a:endParaRPr>
          </a:p>
          <a:p>
            <a:pPr lvl="0" rtl="0">
              <a:lnSpc>
                <a:spcPct val="115000"/>
              </a:lnSpc>
              <a:spcBef>
                <a:spcPts val="0"/>
              </a:spcBef>
              <a:buNone/>
            </a:pPr>
            <a:endParaRPr sz="2000">
              <a:solidFill>
                <a:schemeClr val="lt1"/>
              </a:solidFill>
            </a:endParaRPr>
          </a:p>
          <a:p>
            <a:pPr lvl="0" rtl="0">
              <a:lnSpc>
                <a:spcPct val="115000"/>
              </a:lnSpc>
              <a:spcBef>
                <a:spcPts val="0"/>
              </a:spcBef>
              <a:buNone/>
            </a:pPr>
            <a:endParaRPr sz="2000">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grpSp>
        <p:nvGrpSpPr>
          <p:cNvPr id="264" name="Shape 264"/>
          <p:cNvGrpSpPr/>
          <p:nvPr/>
        </p:nvGrpSpPr>
        <p:grpSpPr>
          <a:xfrm>
            <a:off x="6185086" y="537179"/>
            <a:ext cx="5591260" cy="4259657"/>
            <a:chOff x="6916500" y="554575"/>
            <a:chExt cx="4436100" cy="3686100"/>
          </a:xfrm>
        </p:grpSpPr>
        <p:pic>
          <p:nvPicPr>
            <p:cNvPr id="265" name="Shape 265" descr="BD Max 5 Positive.jpg"/>
            <p:cNvPicPr preferRelativeResize="0"/>
            <p:nvPr/>
          </p:nvPicPr>
          <p:blipFill rotWithShape="1">
            <a:blip r:embed="rId3">
              <a:alphaModFix/>
            </a:blip>
            <a:srcRect l="18121" t="11856" r="5155" b="17651"/>
            <a:stretch/>
          </p:blipFill>
          <p:spPr>
            <a:xfrm rot="-5400000">
              <a:off x="7299213" y="189847"/>
              <a:ext cx="3670865" cy="4415575"/>
            </a:xfrm>
            <a:prstGeom prst="rect">
              <a:avLst/>
            </a:prstGeom>
            <a:noFill/>
            <a:ln>
              <a:noFill/>
            </a:ln>
          </p:spPr>
        </p:pic>
        <p:sp>
          <p:nvSpPr>
            <p:cNvPr id="266" name="Shape 266"/>
            <p:cNvSpPr/>
            <p:nvPr/>
          </p:nvSpPr>
          <p:spPr>
            <a:xfrm>
              <a:off x="6916500" y="554575"/>
              <a:ext cx="4436100" cy="3686100"/>
            </a:xfrm>
            <a:prstGeom prst="rect">
              <a:avLst/>
            </a:prstGeom>
            <a:noFill/>
            <a:ln w="28575" cap="flat" cmpd="sng">
              <a:solidFill>
                <a:srgbClr val="CC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grpSp>
        <p:nvGrpSpPr>
          <p:cNvPr id="267" name="Shape 267"/>
          <p:cNvGrpSpPr/>
          <p:nvPr/>
        </p:nvGrpSpPr>
        <p:grpSpPr>
          <a:xfrm>
            <a:off x="321665" y="537141"/>
            <a:ext cx="5520588" cy="4267371"/>
            <a:chOff x="1842450" y="547876"/>
            <a:chExt cx="4445276" cy="3699498"/>
          </a:xfrm>
        </p:grpSpPr>
        <p:pic>
          <p:nvPicPr>
            <p:cNvPr id="268" name="Shape 268" descr="BD Max 4 Positive.jpg"/>
            <p:cNvPicPr preferRelativeResize="0"/>
            <p:nvPr/>
          </p:nvPicPr>
          <p:blipFill rotWithShape="1">
            <a:blip r:embed="rId4">
              <a:alphaModFix/>
            </a:blip>
            <a:srcRect l="17137" t="11991" r="5210" b="17719"/>
            <a:stretch/>
          </p:blipFill>
          <p:spPr>
            <a:xfrm rot="-5400000">
              <a:off x="2215338" y="174987"/>
              <a:ext cx="3699498" cy="4445276"/>
            </a:xfrm>
            <a:prstGeom prst="rect">
              <a:avLst/>
            </a:prstGeom>
            <a:noFill/>
            <a:ln>
              <a:noFill/>
            </a:ln>
          </p:spPr>
        </p:pic>
        <p:sp>
          <p:nvSpPr>
            <p:cNvPr id="269" name="Shape 269"/>
            <p:cNvSpPr/>
            <p:nvPr/>
          </p:nvSpPr>
          <p:spPr>
            <a:xfrm>
              <a:off x="1851625" y="554575"/>
              <a:ext cx="4436100" cy="3686100"/>
            </a:xfrm>
            <a:prstGeom prst="rect">
              <a:avLst/>
            </a:prstGeom>
            <a:noFill/>
            <a:ln w="28575" cap="flat" cmpd="sng">
              <a:solidFill>
                <a:srgbClr val="CC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sp>
        <p:nvSpPr>
          <p:cNvPr id="270" name="Shape 270"/>
          <p:cNvSpPr txBox="1"/>
          <p:nvPr/>
        </p:nvSpPr>
        <p:spPr>
          <a:xfrm>
            <a:off x="1110400" y="537150"/>
            <a:ext cx="1230300" cy="376800"/>
          </a:xfrm>
          <a:prstGeom prst="rect">
            <a:avLst/>
          </a:prstGeom>
          <a:noFill/>
          <a:ln>
            <a:noFill/>
          </a:ln>
        </p:spPr>
        <p:txBody>
          <a:bodyPr lIns="91425" tIns="91425" rIns="91425" bIns="91425" anchor="t" anchorCtr="0">
            <a:noAutofit/>
          </a:bodyPr>
          <a:lstStyle/>
          <a:p>
            <a:pPr lvl="0" algn="ctr" rtl="0">
              <a:spcBef>
                <a:spcPts val="0"/>
              </a:spcBef>
              <a:buNone/>
            </a:pPr>
            <a:r>
              <a:rPr lang="en-US" sz="1000" b="1">
                <a:solidFill>
                  <a:srgbClr val="FF0000"/>
                </a:solidFill>
              </a:rPr>
              <a:t>Positive</a:t>
            </a:r>
          </a:p>
        </p:txBody>
      </p:sp>
      <p:sp>
        <p:nvSpPr>
          <p:cNvPr id="271" name="Shape 271"/>
          <p:cNvSpPr txBox="1"/>
          <p:nvPr/>
        </p:nvSpPr>
        <p:spPr>
          <a:xfrm>
            <a:off x="245475" y="5093250"/>
            <a:ext cx="11803500" cy="1555200"/>
          </a:xfrm>
          <a:prstGeom prst="rect">
            <a:avLst/>
          </a:prstGeom>
          <a:noFill/>
          <a:ln>
            <a:noFill/>
          </a:ln>
        </p:spPr>
        <p:txBody>
          <a:bodyPr lIns="91425" tIns="91425" rIns="91425" bIns="91425" anchor="ctr" anchorCtr="0">
            <a:noAutofit/>
          </a:bodyPr>
          <a:lstStyle/>
          <a:p>
            <a:pPr lvl="0" rtl="0">
              <a:lnSpc>
                <a:spcPct val="150000"/>
              </a:lnSpc>
              <a:spcBef>
                <a:spcPts val="0"/>
              </a:spcBef>
              <a:buNone/>
            </a:pPr>
            <a:r>
              <a:rPr lang="en-US" sz="2000">
                <a:solidFill>
                  <a:schemeClr val="lt1"/>
                </a:solidFill>
              </a:rPr>
              <a:t>Both B6 and A11 are positive. Separating each test into an individual curve is recommended for accurate interpretation of results. Inconsistencies between the instrument results and the laboratory technologist interpretation will occur when reading multiple curves at once.  </a:t>
            </a:r>
          </a:p>
        </p:txBody>
      </p:sp>
      <p:sp>
        <p:nvSpPr>
          <p:cNvPr id="272" name="Shape 272"/>
          <p:cNvSpPr txBox="1"/>
          <p:nvPr/>
        </p:nvSpPr>
        <p:spPr>
          <a:xfrm>
            <a:off x="7030850" y="537150"/>
            <a:ext cx="1230300" cy="376800"/>
          </a:xfrm>
          <a:prstGeom prst="rect">
            <a:avLst/>
          </a:prstGeom>
          <a:noFill/>
          <a:ln>
            <a:noFill/>
          </a:ln>
        </p:spPr>
        <p:txBody>
          <a:bodyPr lIns="91425" tIns="91425" rIns="91425" bIns="91425" anchor="t" anchorCtr="0">
            <a:noAutofit/>
          </a:bodyPr>
          <a:lstStyle/>
          <a:p>
            <a:pPr lvl="0" algn="ctr" rtl="0">
              <a:spcBef>
                <a:spcPts val="0"/>
              </a:spcBef>
              <a:buNone/>
            </a:pPr>
            <a:r>
              <a:rPr lang="en-US" sz="1000" b="1">
                <a:solidFill>
                  <a:srgbClr val="FF0000"/>
                </a:solidFill>
              </a:rPr>
              <a:t>Positive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646098" y="452725"/>
            <a:ext cx="10584000" cy="1400400"/>
          </a:xfrm>
          <a:prstGeom prst="rect">
            <a:avLst/>
          </a:prstGeom>
        </p:spPr>
        <p:txBody>
          <a:bodyPr lIns="91425" tIns="91425" rIns="91425" bIns="91425" anchor="t" anchorCtr="0">
            <a:noAutofit/>
          </a:bodyPr>
          <a:lstStyle/>
          <a:p>
            <a:pPr lvl="0" algn="ctr" rtl="0">
              <a:spcBef>
                <a:spcPts val="0"/>
              </a:spcBef>
              <a:buNone/>
            </a:pPr>
            <a:r>
              <a:rPr lang="en-US" b="1">
                <a:solidFill>
                  <a:srgbClr val="CC0000"/>
                </a:solidFill>
                <a:latin typeface="Arial"/>
                <a:ea typeface="Arial"/>
                <a:cs typeface="Arial"/>
                <a:sym typeface="Arial"/>
              </a:rPr>
              <a:t>Learning Objectives</a:t>
            </a:r>
          </a:p>
        </p:txBody>
      </p:sp>
      <p:sp>
        <p:nvSpPr>
          <p:cNvPr id="155" name="Shape 155"/>
          <p:cNvSpPr txBox="1">
            <a:spLocks noGrp="1"/>
          </p:cNvSpPr>
          <p:nvPr>
            <p:ph type="body" idx="1"/>
          </p:nvPr>
        </p:nvSpPr>
        <p:spPr>
          <a:xfrm>
            <a:off x="1103300" y="1853125"/>
            <a:ext cx="10126800" cy="4395300"/>
          </a:xfrm>
          <a:prstGeom prst="rect">
            <a:avLst/>
          </a:prstGeom>
        </p:spPr>
        <p:txBody>
          <a:bodyPr lIns="91425" tIns="91425" rIns="91425" bIns="91425" anchor="t" anchorCtr="0">
            <a:noAutofit/>
          </a:bodyPr>
          <a:lstStyle/>
          <a:p>
            <a:pPr lvl="0">
              <a:spcBef>
                <a:spcPts val="0"/>
              </a:spcBef>
              <a:buNone/>
            </a:pPr>
            <a:r>
              <a:rPr lang="en-US">
                <a:latin typeface="Arial"/>
                <a:ea typeface="Arial"/>
                <a:cs typeface="Arial"/>
                <a:sym typeface="Arial"/>
              </a:rPr>
              <a:t>After completing this BD MAX training session, the user will be able to:</a:t>
            </a:r>
          </a:p>
          <a:p>
            <a:pPr lvl="0">
              <a:spcBef>
                <a:spcPts val="0"/>
              </a:spcBef>
              <a:buNone/>
            </a:pPr>
            <a:endParaRPr>
              <a:latin typeface="Arial"/>
              <a:ea typeface="Arial"/>
              <a:cs typeface="Arial"/>
              <a:sym typeface="Arial"/>
            </a:endParaRPr>
          </a:p>
          <a:p>
            <a:pPr lvl="0">
              <a:spcBef>
                <a:spcPts val="0"/>
              </a:spcBef>
              <a:buNone/>
            </a:pPr>
            <a:r>
              <a:rPr lang="en-US">
                <a:latin typeface="Arial"/>
                <a:ea typeface="Arial"/>
                <a:cs typeface="Arial"/>
                <a:sym typeface="Arial"/>
              </a:rPr>
              <a:t>1- Identify the correct viewing mode to interpret test results.</a:t>
            </a:r>
          </a:p>
          <a:p>
            <a:pPr lvl="0">
              <a:spcBef>
                <a:spcPts val="0"/>
              </a:spcBef>
              <a:buNone/>
            </a:pPr>
            <a:r>
              <a:rPr lang="en-US">
                <a:latin typeface="Arial"/>
                <a:ea typeface="Arial"/>
                <a:cs typeface="Arial"/>
                <a:sym typeface="Arial"/>
              </a:rPr>
              <a:t>2- Describe the use of internal control in BD MAX test.</a:t>
            </a:r>
          </a:p>
          <a:p>
            <a:pPr lvl="0" rtl="0">
              <a:spcBef>
                <a:spcPts val="0"/>
              </a:spcBef>
              <a:buNone/>
            </a:pPr>
            <a:r>
              <a:rPr lang="en-US">
                <a:latin typeface="Arial"/>
                <a:ea typeface="Arial"/>
                <a:cs typeface="Arial"/>
                <a:sym typeface="Arial"/>
              </a:rPr>
              <a:t>3- Identify invalid test results.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646098" y="452725"/>
            <a:ext cx="10584000" cy="1400400"/>
          </a:xfrm>
          <a:prstGeom prst="rect">
            <a:avLst/>
          </a:prstGeom>
        </p:spPr>
        <p:txBody>
          <a:bodyPr lIns="91425" tIns="91425" rIns="91425" bIns="91425" anchor="t" anchorCtr="0">
            <a:noAutofit/>
          </a:bodyPr>
          <a:lstStyle/>
          <a:p>
            <a:pPr lvl="0" algn="ctr" rtl="0">
              <a:spcBef>
                <a:spcPts val="0"/>
              </a:spcBef>
              <a:buNone/>
            </a:pPr>
            <a:r>
              <a:rPr lang="en-US" b="1">
                <a:solidFill>
                  <a:srgbClr val="CC0000"/>
                </a:solidFill>
                <a:latin typeface="Arial"/>
                <a:ea typeface="Arial"/>
                <a:cs typeface="Arial"/>
                <a:sym typeface="Arial"/>
              </a:rPr>
              <a:t>Nature of the problem</a:t>
            </a:r>
          </a:p>
        </p:txBody>
      </p:sp>
      <p:sp>
        <p:nvSpPr>
          <p:cNvPr id="161" name="Shape 161"/>
          <p:cNvSpPr txBox="1">
            <a:spLocks noGrp="1"/>
          </p:cNvSpPr>
          <p:nvPr>
            <p:ph type="body" idx="1"/>
          </p:nvPr>
        </p:nvSpPr>
        <p:spPr>
          <a:xfrm>
            <a:off x="1103300" y="1853125"/>
            <a:ext cx="10126800" cy="4395300"/>
          </a:xfrm>
          <a:prstGeom prst="rect">
            <a:avLst/>
          </a:prstGeom>
        </p:spPr>
        <p:txBody>
          <a:bodyPr lIns="91425" tIns="91425" rIns="91425" bIns="91425" anchor="t" anchorCtr="0">
            <a:noAutofit/>
          </a:bodyPr>
          <a:lstStyle/>
          <a:p>
            <a:pPr lvl="0" rtl="0">
              <a:spcBef>
                <a:spcPts val="0"/>
              </a:spcBef>
              <a:buNone/>
            </a:pPr>
            <a:r>
              <a:rPr lang="en-US">
                <a:latin typeface="Arial"/>
                <a:ea typeface="Arial"/>
                <a:cs typeface="Arial"/>
                <a:sym typeface="Arial"/>
              </a:rPr>
              <a:t>Technologists’ interpretation of the results from the system generated graph may be </a:t>
            </a:r>
          </a:p>
          <a:p>
            <a:pPr lvl="0" rtl="0">
              <a:spcBef>
                <a:spcPts val="0"/>
              </a:spcBef>
              <a:buNone/>
            </a:pPr>
            <a:r>
              <a:rPr lang="en-US">
                <a:latin typeface="Arial"/>
                <a:ea typeface="Arial"/>
                <a:cs typeface="Arial"/>
                <a:sym typeface="Arial"/>
              </a:rPr>
              <a:t>different than the system interpretation. The graph doesn’t show scale on the Y axis </a:t>
            </a:r>
          </a:p>
          <a:p>
            <a:pPr lvl="0" rtl="0">
              <a:spcBef>
                <a:spcPts val="0"/>
              </a:spcBef>
              <a:buNone/>
            </a:pPr>
            <a:r>
              <a:rPr lang="en-US">
                <a:latin typeface="Arial"/>
                <a:ea typeface="Arial"/>
                <a:cs typeface="Arial"/>
                <a:sym typeface="Arial"/>
              </a:rPr>
              <a:t>which poses a problem. Positive results might be falsely interpreted as negative </a:t>
            </a:r>
          </a:p>
          <a:p>
            <a:pPr lvl="0" rtl="0">
              <a:spcBef>
                <a:spcPts val="0"/>
              </a:spcBef>
              <a:buNone/>
            </a:pPr>
            <a:r>
              <a:rPr lang="en-US">
                <a:latin typeface="Arial"/>
                <a:ea typeface="Arial"/>
                <a:cs typeface="Arial"/>
                <a:sym typeface="Arial"/>
              </a:rPr>
              <a:t>results. </a:t>
            </a:r>
          </a:p>
          <a:p>
            <a:pPr lvl="0" rtl="0">
              <a:spcBef>
                <a:spcPts val="0"/>
              </a:spcBef>
              <a:buNone/>
            </a:pPr>
            <a:endParaRPr>
              <a:latin typeface="Arial"/>
              <a:ea typeface="Arial"/>
              <a:cs typeface="Arial"/>
              <a:sym typeface="Arial"/>
            </a:endParaRPr>
          </a:p>
          <a:p>
            <a:pPr lvl="0" rtl="0">
              <a:spcBef>
                <a:spcPts val="0"/>
              </a:spcBef>
              <a:buNone/>
            </a:pPr>
            <a:r>
              <a:rPr lang="en-US">
                <a:latin typeface="Arial"/>
                <a:ea typeface="Arial"/>
                <a:cs typeface="Arial"/>
                <a:sym typeface="Arial"/>
              </a:rPr>
              <a:t>The goal of this project is to illustrate to laboratory technologists the correct approach </a:t>
            </a:r>
          </a:p>
          <a:p>
            <a:pPr lvl="0" rtl="0">
              <a:spcBef>
                <a:spcPts val="0"/>
              </a:spcBef>
              <a:buNone/>
            </a:pPr>
            <a:r>
              <a:rPr lang="en-US">
                <a:latin typeface="Arial"/>
                <a:ea typeface="Arial"/>
                <a:cs typeface="Arial"/>
                <a:sym typeface="Arial"/>
              </a:rPr>
              <a:t>to read the graphs and give multiple scenarios to ensure accurate reading of results. </a:t>
            </a:r>
          </a:p>
          <a:p>
            <a:pPr marL="101600" lvl="0" indent="0" rtl="0">
              <a:spcBef>
                <a:spcPts val="0"/>
              </a:spcBef>
              <a:buNone/>
            </a:pPr>
            <a:endParaRPr>
              <a:latin typeface="Arial"/>
              <a:ea typeface="Arial"/>
              <a:cs typeface="Arial"/>
              <a:sym typeface="Arial"/>
            </a:endParaRPr>
          </a:p>
          <a:p>
            <a:pPr marL="101600" lvl="0" indent="0" rtl="0">
              <a:spcBef>
                <a:spcPts val="0"/>
              </a:spcBef>
              <a:buNone/>
            </a:pPr>
            <a:r>
              <a:rPr lang="en-US">
                <a:latin typeface="Arial"/>
                <a:ea typeface="Arial"/>
                <a:cs typeface="Arial"/>
                <a:sym typeface="Arial"/>
              </a:rPr>
              <a:t>PCR technology is an accurate method of testing. This project was chosen to ensure the staff understanding of the test results. </a:t>
            </a:r>
          </a:p>
          <a:p>
            <a:pPr lvl="0" rtl="0">
              <a:spcBef>
                <a:spcPts val="0"/>
              </a:spcBef>
              <a:buNone/>
            </a:pPr>
            <a:endParaRPr>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1103300" y="1853125"/>
            <a:ext cx="10126800" cy="4395300"/>
          </a:xfrm>
          <a:prstGeom prst="rect">
            <a:avLst/>
          </a:prstGeom>
        </p:spPr>
        <p:txBody>
          <a:bodyPr lIns="91425" tIns="91425" rIns="91425" bIns="91425" anchor="t" anchorCtr="0">
            <a:noAutofit/>
          </a:bodyPr>
          <a:lstStyle/>
          <a:p>
            <a:pPr lvl="0">
              <a:spcBef>
                <a:spcPts val="0"/>
              </a:spcBef>
              <a:buNone/>
            </a:pPr>
            <a:r>
              <a:rPr lang="en-US">
                <a:latin typeface="Arial"/>
                <a:ea typeface="Arial"/>
                <a:cs typeface="Arial"/>
                <a:sym typeface="Arial"/>
              </a:rPr>
              <a:t>The project will address the following points:</a:t>
            </a:r>
          </a:p>
          <a:p>
            <a:pPr lvl="0">
              <a:spcBef>
                <a:spcPts val="0"/>
              </a:spcBef>
              <a:buNone/>
            </a:pPr>
            <a:endParaRPr>
              <a:latin typeface="Arial"/>
              <a:ea typeface="Arial"/>
              <a:cs typeface="Arial"/>
              <a:sym typeface="Arial"/>
            </a:endParaRPr>
          </a:p>
          <a:p>
            <a:pPr marL="457200" lvl="0" indent="-228600" rtl="0">
              <a:spcBef>
                <a:spcPts val="0"/>
              </a:spcBef>
              <a:buFont typeface="Arial"/>
            </a:pPr>
            <a:r>
              <a:rPr lang="en-US">
                <a:latin typeface="Arial"/>
                <a:ea typeface="Arial"/>
                <a:cs typeface="Arial"/>
                <a:sym typeface="Arial"/>
              </a:rPr>
              <a:t>Group B </a:t>
            </a:r>
            <a:r>
              <a:rPr lang="en-US" i="1">
                <a:latin typeface="Arial"/>
                <a:ea typeface="Arial"/>
                <a:cs typeface="Arial"/>
                <a:sym typeface="Arial"/>
              </a:rPr>
              <a:t>strep </a:t>
            </a:r>
            <a:r>
              <a:rPr lang="en-US">
                <a:latin typeface="Arial"/>
                <a:ea typeface="Arial"/>
                <a:cs typeface="Arial"/>
                <a:sym typeface="Arial"/>
              </a:rPr>
              <a:t>and </a:t>
            </a:r>
            <a:r>
              <a:rPr lang="en-US" i="1">
                <a:latin typeface="Arial"/>
                <a:ea typeface="Arial"/>
                <a:cs typeface="Arial"/>
                <a:sym typeface="Arial"/>
              </a:rPr>
              <a:t>Cdiff  </a:t>
            </a:r>
            <a:r>
              <a:rPr lang="en-US">
                <a:latin typeface="Arial"/>
                <a:ea typeface="Arial"/>
                <a:cs typeface="Arial"/>
                <a:sym typeface="Arial"/>
              </a:rPr>
              <a:t>assays methodologies</a:t>
            </a:r>
          </a:p>
          <a:p>
            <a:pPr marL="457200" lvl="0" indent="-228600" rtl="0">
              <a:spcBef>
                <a:spcPts val="0"/>
              </a:spcBef>
              <a:buFont typeface="Arial"/>
            </a:pPr>
            <a:r>
              <a:rPr lang="en-US">
                <a:latin typeface="Arial"/>
                <a:ea typeface="Arial"/>
                <a:cs typeface="Arial"/>
                <a:sym typeface="Arial"/>
              </a:rPr>
              <a:t>Real time polymerase chain reaction curve analysis </a:t>
            </a:r>
          </a:p>
          <a:p>
            <a:pPr marL="457200" lvl="0" indent="-228600" rtl="0">
              <a:spcBef>
                <a:spcPts val="0"/>
              </a:spcBef>
              <a:buFont typeface="Arial"/>
            </a:pPr>
            <a:r>
              <a:rPr lang="en-US">
                <a:latin typeface="Arial"/>
                <a:ea typeface="Arial"/>
                <a:cs typeface="Arial"/>
                <a:sym typeface="Arial"/>
              </a:rPr>
              <a:t>Results interpretation based on curve analysis </a:t>
            </a:r>
          </a:p>
          <a:p>
            <a:pPr marL="0" lvl="0" indent="0" rtl="0">
              <a:spcBef>
                <a:spcPts val="0"/>
              </a:spcBef>
              <a:buNone/>
            </a:pPr>
            <a:endParaRPr>
              <a:latin typeface="Arial"/>
              <a:ea typeface="Arial"/>
              <a:cs typeface="Arial"/>
              <a:sym typeface="Arial"/>
            </a:endParaRPr>
          </a:p>
          <a:p>
            <a:pPr lvl="0">
              <a:spcBef>
                <a:spcPts val="0"/>
              </a:spcBef>
              <a:buNone/>
            </a:pPr>
            <a:endParaRPr>
              <a:latin typeface="Arial"/>
              <a:ea typeface="Arial"/>
              <a:cs typeface="Arial"/>
              <a:sym typeface="Arial"/>
            </a:endParaRPr>
          </a:p>
          <a:p>
            <a:pPr lvl="0">
              <a:spcBef>
                <a:spcPts val="0"/>
              </a:spcBef>
              <a:buNone/>
            </a:pPr>
            <a:r>
              <a:rPr lang="en-US">
                <a:latin typeface="Arial"/>
                <a:ea typeface="Arial"/>
                <a:cs typeface="Arial"/>
                <a:sym typeface="Arial"/>
              </a:rPr>
              <a:t>An MTS module will be created with review questions for the staff to complete as part </a:t>
            </a:r>
          </a:p>
          <a:p>
            <a:pPr lvl="0" rtl="0">
              <a:spcBef>
                <a:spcPts val="0"/>
              </a:spcBef>
              <a:buNone/>
            </a:pPr>
            <a:r>
              <a:rPr lang="en-US">
                <a:latin typeface="Arial"/>
                <a:ea typeface="Arial"/>
                <a:cs typeface="Arial"/>
                <a:sym typeface="Arial"/>
              </a:rPr>
              <a:t>of their mandatory assignments in the lab. </a:t>
            </a:r>
          </a:p>
        </p:txBody>
      </p:sp>
      <p:sp>
        <p:nvSpPr>
          <p:cNvPr id="167" name="Shape 167"/>
          <p:cNvSpPr txBox="1"/>
          <p:nvPr/>
        </p:nvSpPr>
        <p:spPr>
          <a:xfrm>
            <a:off x="1881150" y="285750"/>
            <a:ext cx="8429700" cy="1032000"/>
          </a:xfrm>
          <a:prstGeom prst="rect">
            <a:avLst/>
          </a:prstGeom>
          <a:noFill/>
          <a:ln>
            <a:noFill/>
          </a:ln>
        </p:spPr>
        <p:txBody>
          <a:bodyPr lIns="91425" tIns="91425" rIns="91425" bIns="91425" anchor="ctr" anchorCtr="0">
            <a:noAutofit/>
          </a:bodyPr>
          <a:lstStyle/>
          <a:p>
            <a:pPr lvl="0" algn="ctr" rtl="0">
              <a:spcBef>
                <a:spcPts val="0"/>
              </a:spcBef>
              <a:buNone/>
            </a:pPr>
            <a:r>
              <a:rPr lang="en-US" sz="4200" b="1">
                <a:solidFill>
                  <a:srgbClr val="FF0000"/>
                </a:solidFill>
              </a:rPr>
              <a:t>Plan of Action</a:t>
            </a:r>
          </a:p>
        </p:txBody>
      </p:sp>
      <p:pic>
        <p:nvPicPr>
          <p:cNvPr id="168" name="Shape 168" descr="resource.png"/>
          <p:cNvPicPr preferRelativeResize="0"/>
          <p:nvPr/>
        </p:nvPicPr>
        <p:blipFill>
          <a:blip r:embed="rId3">
            <a:alphaModFix/>
          </a:blip>
          <a:stretch>
            <a:fillRect/>
          </a:stretch>
        </p:blipFill>
        <p:spPr>
          <a:xfrm>
            <a:off x="7647874" y="2114349"/>
            <a:ext cx="3829123" cy="20754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1103300" y="1797500"/>
            <a:ext cx="10126800" cy="4912500"/>
          </a:xfrm>
          <a:prstGeom prst="rect">
            <a:avLst/>
          </a:prstGeom>
          <a:noFill/>
          <a:ln>
            <a:noFill/>
          </a:ln>
        </p:spPr>
        <p:txBody>
          <a:bodyPr lIns="91425" tIns="45700" rIns="91425" bIns="45700" anchor="t" anchorCtr="0">
            <a:noAutofit/>
          </a:bodyPr>
          <a:lstStyle/>
          <a:p>
            <a:pPr marL="0" marR="0" lvl="0" indent="0" algn="l" rtl="0">
              <a:spcBef>
                <a:spcPts val="1000"/>
              </a:spcBef>
              <a:spcAft>
                <a:spcPts val="0"/>
              </a:spcAft>
              <a:buNone/>
            </a:pPr>
            <a:r>
              <a:rPr lang="en-US">
                <a:solidFill>
                  <a:srgbClr val="CC0000"/>
                </a:solidFill>
                <a:latin typeface="Arial"/>
                <a:ea typeface="Arial"/>
                <a:cs typeface="Arial"/>
                <a:sym typeface="Arial"/>
              </a:rPr>
              <a:t>BD MAX™Cdiff Assay</a:t>
            </a:r>
            <a:r>
              <a:rPr lang="en-US">
                <a:solidFill>
                  <a:srgbClr val="FF0000"/>
                </a:solidFill>
                <a:latin typeface="Arial"/>
                <a:ea typeface="Arial"/>
                <a:cs typeface="Arial"/>
                <a:sym typeface="Arial"/>
              </a:rPr>
              <a:t> </a:t>
            </a:r>
          </a:p>
          <a:p>
            <a:pPr marL="0" marR="0" lvl="0" indent="0" algn="l" rtl="0">
              <a:lnSpc>
                <a:spcPct val="115000"/>
              </a:lnSpc>
              <a:spcBef>
                <a:spcPts val="1000"/>
              </a:spcBef>
              <a:spcAft>
                <a:spcPts val="0"/>
              </a:spcAft>
              <a:buNone/>
            </a:pPr>
            <a:r>
              <a:rPr lang="en-US">
                <a:latin typeface="Arial"/>
                <a:ea typeface="Arial"/>
                <a:cs typeface="Arial"/>
                <a:sym typeface="Arial"/>
              </a:rPr>
              <a:t>The test, performed directly on the specimen (human liquid or soft stool) utilizes real-time polymerase chain reaction (PCR) for the amplification of </a:t>
            </a:r>
            <a:r>
              <a:rPr lang="en-US" i="1">
                <a:latin typeface="Arial"/>
                <a:ea typeface="Arial"/>
                <a:cs typeface="Arial"/>
                <a:sym typeface="Arial"/>
              </a:rPr>
              <a:t>C. difficile</a:t>
            </a:r>
            <a:r>
              <a:rPr lang="en-US">
                <a:latin typeface="Arial"/>
                <a:ea typeface="Arial"/>
                <a:cs typeface="Arial"/>
                <a:sym typeface="Arial"/>
              </a:rPr>
              <a:t> toxin B gene DNA and fluorogenic target-specific hybridization probes for the detection of the amplified DNA</a:t>
            </a:r>
          </a:p>
          <a:p>
            <a:pPr marL="0" marR="0" lvl="0" indent="0" algn="l" rtl="0">
              <a:spcBef>
                <a:spcPts val="1000"/>
              </a:spcBef>
              <a:spcAft>
                <a:spcPts val="0"/>
              </a:spcAft>
              <a:buNone/>
            </a:pPr>
            <a:endParaRPr>
              <a:latin typeface="Arial"/>
              <a:ea typeface="Arial"/>
              <a:cs typeface="Arial"/>
              <a:sym typeface="Arial"/>
            </a:endParaRPr>
          </a:p>
          <a:p>
            <a:pPr marL="0" marR="0" lvl="0" indent="0" algn="l" rtl="0">
              <a:spcBef>
                <a:spcPts val="1000"/>
              </a:spcBef>
              <a:spcAft>
                <a:spcPts val="0"/>
              </a:spcAft>
              <a:buNone/>
            </a:pPr>
            <a:r>
              <a:rPr lang="en-US">
                <a:solidFill>
                  <a:srgbClr val="CC0000"/>
                </a:solidFill>
                <a:latin typeface="Arial"/>
                <a:ea typeface="Arial"/>
                <a:cs typeface="Arial"/>
                <a:sym typeface="Arial"/>
              </a:rPr>
              <a:t>BD MAX™ GBS Assay</a:t>
            </a:r>
          </a:p>
          <a:p>
            <a:pPr marL="0" marR="0" lvl="0" indent="0" algn="l" rtl="0">
              <a:lnSpc>
                <a:spcPct val="115000"/>
              </a:lnSpc>
              <a:spcBef>
                <a:spcPts val="1000"/>
              </a:spcBef>
              <a:spcAft>
                <a:spcPts val="0"/>
              </a:spcAft>
              <a:buNone/>
            </a:pPr>
            <a:r>
              <a:rPr lang="en-US">
                <a:latin typeface="Arial"/>
                <a:ea typeface="Arial"/>
                <a:cs typeface="Arial"/>
                <a:sym typeface="Arial"/>
              </a:rPr>
              <a:t>The test incorporates automated DNA extraction to isolate the target nucleic acid from the specimen (Lim Broth culture of vaginal-rectal swab specimens from antepartum pregnant women) and real-time polymerase chain reaction (PCR) to detect a 124 bp region of the cfb gene sequence of the </a:t>
            </a:r>
            <a:r>
              <a:rPr lang="en-US" i="1">
                <a:latin typeface="Arial"/>
                <a:ea typeface="Arial"/>
                <a:cs typeface="Arial"/>
                <a:sym typeface="Arial"/>
              </a:rPr>
              <a:t>Streptococcus agalactiae </a:t>
            </a:r>
            <a:r>
              <a:rPr lang="en-US">
                <a:latin typeface="Arial"/>
                <a:ea typeface="Arial"/>
                <a:cs typeface="Arial"/>
                <a:sym typeface="Arial"/>
              </a:rPr>
              <a:t>chromosome.</a:t>
            </a:r>
          </a:p>
        </p:txBody>
      </p:sp>
      <p:sp>
        <p:nvSpPr>
          <p:cNvPr id="174" name="Shape 174"/>
          <p:cNvSpPr txBox="1">
            <a:spLocks noGrp="1"/>
          </p:cNvSpPr>
          <p:nvPr>
            <p:ph type="title"/>
          </p:nvPr>
        </p:nvSpPr>
        <p:spPr>
          <a:xfrm>
            <a:off x="646100" y="452725"/>
            <a:ext cx="10584000" cy="1134000"/>
          </a:xfrm>
          <a:prstGeom prst="rect">
            <a:avLst/>
          </a:prstGeom>
        </p:spPr>
        <p:txBody>
          <a:bodyPr lIns="91425" tIns="91425" rIns="91425" bIns="91425" anchor="t" anchorCtr="0">
            <a:noAutofit/>
          </a:bodyPr>
          <a:lstStyle/>
          <a:p>
            <a:pPr lvl="0" algn="ctr" rtl="0">
              <a:spcBef>
                <a:spcPts val="0"/>
              </a:spcBef>
              <a:buNone/>
            </a:pPr>
            <a:r>
              <a:rPr lang="en-US" b="1">
                <a:solidFill>
                  <a:srgbClr val="CC0000"/>
                </a:solidFill>
                <a:latin typeface="Arial"/>
                <a:ea typeface="Arial"/>
                <a:cs typeface="Arial"/>
                <a:sym typeface="Arial"/>
              </a:rPr>
              <a:t>Test Methodologies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Shape 179" descr="quantification-analysis-f11.jpg"/>
          <p:cNvPicPr preferRelativeResize="0"/>
          <p:nvPr/>
        </p:nvPicPr>
        <p:blipFill rotWithShape="1">
          <a:blip r:embed="rId3">
            <a:alphaModFix/>
          </a:blip>
          <a:srcRect t="7253" b="12778"/>
          <a:stretch/>
        </p:blipFill>
        <p:spPr>
          <a:xfrm>
            <a:off x="2671425" y="517625"/>
            <a:ext cx="6849149" cy="3461999"/>
          </a:xfrm>
          <a:prstGeom prst="rect">
            <a:avLst/>
          </a:prstGeom>
          <a:noFill/>
          <a:ln>
            <a:noFill/>
          </a:ln>
        </p:spPr>
      </p:pic>
      <p:sp>
        <p:nvSpPr>
          <p:cNvPr id="180" name="Shape 180"/>
          <p:cNvSpPr txBox="1"/>
          <p:nvPr/>
        </p:nvSpPr>
        <p:spPr>
          <a:xfrm>
            <a:off x="626800" y="3909100"/>
            <a:ext cx="11132400" cy="2476800"/>
          </a:xfrm>
          <a:prstGeom prst="rect">
            <a:avLst/>
          </a:prstGeom>
          <a:noFill/>
          <a:ln>
            <a:noFill/>
          </a:ln>
        </p:spPr>
        <p:txBody>
          <a:bodyPr lIns="91425" tIns="91425" rIns="91425" bIns="91425" anchor="t" anchorCtr="0">
            <a:noAutofit/>
          </a:bodyPr>
          <a:lstStyle/>
          <a:p>
            <a:pPr marL="457200" marR="0" lvl="0" indent="-330200" algn="l" rtl="0">
              <a:lnSpc>
                <a:spcPct val="115000"/>
              </a:lnSpc>
              <a:spcBef>
                <a:spcPts val="1000"/>
              </a:spcBef>
              <a:spcAft>
                <a:spcPts val="0"/>
              </a:spcAft>
              <a:buClr>
                <a:srgbClr val="86D1D8"/>
              </a:buClr>
              <a:buSzPct val="80000"/>
              <a:buFont typeface="Arial"/>
              <a:buChar char="-"/>
            </a:pPr>
            <a:r>
              <a:rPr lang="en-US" sz="2000">
                <a:solidFill>
                  <a:schemeClr val="lt1"/>
                </a:solidFill>
              </a:rPr>
              <a:t>The fluorescence emission during qPCR is proportional to the synthesized DNA, and can be visualized as an amplification plot. </a:t>
            </a:r>
          </a:p>
          <a:p>
            <a:pPr marL="457200" marR="0" lvl="0" indent="-330200" algn="l" rtl="0">
              <a:lnSpc>
                <a:spcPct val="115000"/>
              </a:lnSpc>
              <a:spcBef>
                <a:spcPts val="1000"/>
              </a:spcBef>
              <a:spcAft>
                <a:spcPts val="0"/>
              </a:spcAft>
              <a:buClr>
                <a:srgbClr val="86D1D8"/>
              </a:buClr>
              <a:buSzPct val="80000"/>
              <a:buFont typeface="Arial"/>
              <a:buChar char="-"/>
            </a:pPr>
            <a:r>
              <a:rPr lang="en-US" sz="2000">
                <a:solidFill>
                  <a:srgbClr val="CC0000"/>
                </a:solidFill>
              </a:rPr>
              <a:t>Threshold </a:t>
            </a:r>
            <a:r>
              <a:rPr lang="en-US" sz="2000">
                <a:solidFill>
                  <a:schemeClr val="lt1"/>
                </a:solidFill>
              </a:rPr>
              <a:t>is the level of signal that reflects a statistically significant increase over the calculated baseline signal </a:t>
            </a:r>
          </a:p>
          <a:p>
            <a:pPr marL="457200" marR="0" lvl="0" indent="-330200" algn="l" rtl="0">
              <a:lnSpc>
                <a:spcPct val="115000"/>
              </a:lnSpc>
              <a:spcBef>
                <a:spcPts val="1000"/>
              </a:spcBef>
              <a:spcAft>
                <a:spcPts val="0"/>
              </a:spcAft>
              <a:buClr>
                <a:srgbClr val="86D1D8"/>
              </a:buClr>
              <a:buSzPct val="80000"/>
              <a:buFont typeface="Arial"/>
              <a:buChar char="-"/>
            </a:pPr>
            <a:r>
              <a:rPr lang="en-US" sz="2000">
                <a:solidFill>
                  <a:srgbClr val="CC0000"/>
                </a:solidFill>
              </a:rPr>
              <a:t>Crossing threshold (CT)</a:t>
            </a:r>
            <a:r>
              <a:rPr lang="en-US" sz="2000">
                <a:solidFill>
                  <a:srgbClr val="FF0000"/>
                </a:solidFill>
              </a:rPr>
              <a:t> </a:t>
            </a:r>
            <a:r>
              <a:rPr lang="en-US" sz="2000">
                <a:solidFill>
                  <a:schemeClr val="lt1"/>
                </a:solidFill>
              </a:rPr>
              <a:t>value is the cycle at which fluorescence achieves a defined threshold.CT value is inversely related to the starting amount of target.</a:t>
            </a:r>
          </a:p>
        </p:txBody>
      </p:sp>
      <p:sp>
        <p:nvSpPr>
          <p:cNvPr id="181" name="Shape 181"/>
          <p:cNvSpPr txBox="1"/>
          <p:nvPr/>
        </p:nvSpPr>
        <p:spPr>
          <a:xfrm>
            <a:off x="689975" y="722825"/>
            <a:ext cx="2066400" cy="1057800"/>
          </a:xfrm>
          <a:prstGeom prst="rect">
            <a:avLst/>
          </a:prstGeom>
          <a:noFill/>
          <a:ln>
            <a:noFill/>
          </a:ln>
        </p:spPr>
        <p:txBody>
          <a:bodyPr lIns="91425" tIns="91425" rIns="91425" bIns="91425" anchor="t" anchorCtr="0">
            <a:noAutofit/>
          </a:bodyPr>
          <a:lstStyle/>
          <a:p>
            <a:pPr lvl="0" algn="ctr">
              <a:spcBef>
                <a:spcPts val="0"/>
              </a:spcBef>
              <a:buNone/>
            </a:pPr>
            <a:r>
              <a:rPr lang="en-US" sz="2000" b="1">
                <a:solidFill>
                  <a:srgbClr val="CC0000"/>
                </a:solidFill>
              </a:rPr>
              <a:t>Real Time PCR Curve </a:t>
            </a:r>
          </a:p>
        </p:txBody>
      </p:sp>
      <p:sp>
        <p:nvSpPr>
          <p:cNvPr id="182" name="Shape 182"/>
          <p:cNvSpPr/>
          <p:nvPr/>
        </p:nvSpPr>
        <p:spPr>
          <a:xfrm>
            <a:off x="2663825" y="517525"/>
            <a:ext cx="6858000" cy="3505200"/>
          </a:xfrm>
          <a:prstGeom prst="rect">
            <a:avLst/>
          </a:prstGeom>
          <a:noFill/>
          <a:ln w="28575" cap="flat" cmpd="sng">
            <a:solidFill>
              <a:srgbClr val="CC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p:nvPr/>
        </p:nvSpPr>
        <p:spPr>
          <a:xfrm>
            <a:off x="727650" y="3783875"/>
            <a:ext cx="10736700" cy="1891500"/>
          </a:xfrm>
          <a:prstGeom prst="rect">
            <a:avLst/>
          </a:prstGeom>
          <a:noFill/>
          <a:ln>
            <a:noFill/>
          </a:ln>
        </p:spPr>
        <p:txBody>
          <a:bodyPr lIns="91425" tIns="91425" rIns="91425" bIns="91425" anchor="t" anchorCtr="0">
            <a:noAutofit/>
          </a:bodyPr>
          <a:lstStyle/>
          <a:p>
            <a:pPr marL="457200" marR="0" lvl="0" indent="-330200" algn="l" rtl="0">
              <a:lnSpc>
                <a:spcPct val="115000"/>
              </a:lnSpc>
              <a:spcBef>
                <a:spcPts val="1000"/>
              </a:spcBef>
              <a:spcAft>
                <a:spcPts val="0"/>
              </a:spcAft>
              <a:buClr>
                <a:srgbClr val="86D1D8"/>
              </a:buClr>
              <a:buSzPct val="80000"/>
              <a:buFont typeface="Arial"/>
              <a:buChar char="-"/>
            </a:pPr>
            <a:r>
              <a:rPr lang="en-US" sz="2000">
                <a:solidFill>
                  <a:srgbClr val="CC0000"/>
                </a:solidFill>
              </a:rPr>
              <a:t>Baseline </a:t>
            </a:r>
            <a:r>
              <a:rPr lang="en-US" sz="2000">
                <a:solidFill>
                  <a:schemeClr val="lt1"/>
                </a:solidFill>
              </a:rPr>
              <a:t>is the signal level during the initial cycles of PCR, usually cycles 3 to 15, in which there is little change in fluorescent signal. </a:t>
            </a:r>
          </a:p>
          <a:p>
            <a:pPr marL="457200" marR="0" lvl="0" indent="-355600" algn="l" rtl="0">
              <a:lnSpc>
                <a:spcPct val="115000"/>
              </a:lnSpc>
              <a:spcBef>
                <a:spcPts val="1000"/>
              </a:spcBef>
              <a:spcAft>
                <a:spcPts val="0"/>
              </a:spcAft>
              <a:buClr>
                <a:schemeClr val="lt1"/>
              </a:buClr>
              <a:buSzPct val="100000"/>
              <a:buFont typeface="Noto Sans Symbols"/>
              <a:buChar char="-"/>
            </a:pPr>
            <a:r>
              <a:rPr lang="en-US" sz="2000">
                <a:solidFill>
                  <a:srgbClr val="CC0000"/>
                </a:solidFill>
              </a:rPr>
              <a:t>Initiation phase:</a:t>
            </a:r>
            <a:r>
              <a:rPr lang="en-US" sz="2000">
                <a:solidFill>
                  <a:schemeClr val="lt1"/>
                </a:solidFill>
              </a:rPr>
              <a:t> it occurs during the first PCR cycles where the emitted fluorescence can not be distinguished from the baseline</a:t>
            </a:r>
          </a:p>
          <a:p>
            <a:pPr marL="457200" marR="0" lvl="0" indent="-330200" algn="l" rtl="0">
              <a:lnSpc>
                <a:spcPct val="115000"/>
              </a:lnSpc>
              <a:spcBef>
                <a:spcPts val="1000"/>
              </a:spcBef>
              <a:spcAft>
                <a:spcPts val="0"/>
              </a:spcAft>
              <a:buClr>
                <a:srgbClr val="86D1D8"/>
              </a:buClr>
              <a:buSzPct val="80000"/>
              <a:buFont typeface="Arial"/>
              <a:buChar char="-"/>
            </a:pPr>
            <a:r>
              <a:rPr lang="en-US" sz="2000">
                <a:solidFill>
                  <a:srgbClr val="CC0000"/>
                </a:solidFill>
              </a:rPr>
              <a:t>Exponential phase:</a:t>
            </a:r>
            <a:r>
              <a:rPr lang="en-US" sz="2000">
                <a:solidFill>
                  <a:schemeClr val="lt1"/>
                </a:solidFill>
              </a:rPr>
              <a:t> at every cycle, the amount of product is doubled (assuming 100% reaction efficiency).</a:t>
            </a:r>
          </a:p>
          <a:p>
            <a:pPr marL="457200" marR="0" lvl="0" indent="-330200" algn="l" rtl="0">
              <a:lnSpc>
                <a:spcPct val="115000"/>
              </a:lnSpc>
              <a:spcBef>
                <a:spcPts val="1000"/>
              </a:spcBef>
              <a:spcAft>
                <a:spcPts val="0"/>
              </a:spcAft>
              <a:buClr>
                <a:srgbClr val="86D1D8"/>
              </a:buClr>
              <a:buSzPct val="80000"/>
              <a:buFont typeface="Arial"/>
              <a:buChar char="-"/>
            </a:pPr>
            <a:r>
              <a:rPr lang="en-US" sz="2000">
                <a:solidFill>
                  <a:srgbClr val="CC0000"/>
                </a:solidFill>
              </a:rPr>
              <a:t>Plateau:</a:t>
            </a:r>
            <a:r>
              <a:rPr lang="en-US" sz="2000">
                <a:solidFill>
                  <a:schemeClr val="lt1"/>
                </a:solidFill>
              </a:rPr>
              <a:t> No more product accumulates due to exhaustion of reagents and enzyme.</a:t>
            </a:r>
          </a:p>
        </p:txBody>
      </p:sp>
      <p:pic>
        <p:nvPicPr>
          <p:cNvPr id="188" name="Shape 188" descr="quantification-analysis-f11.jpg"/>
          <p:cNvPicPr preferRelativeResize="0"/>
          <p:nvPr/>
        </p:nvPicPr>
        <p:blipFill rotWithShape="1">
          <a:blip r:embed="rId3">
            <a:alphaModFix/>
          </a:blip>
          <a:srcRect t="7253" b="12778"/>
          <a:stretch/>
        </p:blipFill>
        <p:spPr>
          <a:xfrm>
            <a:off x="2671425" y="504225"/>
            <a:ext cx="6440825" cy="3255599"/>
          </a:xfrm>
          <a:prstGeom prst="rect">
            <a:avLst/>
          </a:prstGeom>
          <a:noFill/>
          <a:ln>
            <a:noFill/>
          </a:ln>
        </p:spPr>
      </p:pic>
      <p:sp>
        <p:nvSpPr>
          <p:cNvPr id="189" name="Shape 189"/>
          <p:cNvSpPr/>
          <p:nvPr/>
        </p:nvSpPr>
        <p:spPr>
          <a:xfrm>
            <a:off x="2671450" y="500950"/>
            <a:ext cx="6440700" cy="3255600"/>
          </a:xfrm>
          <a:prstGeom prst="rect">
            <a:avLst/>
          </a:prstGeom>
          <a:noFill/>
          <a:ln w="28575" cap="flat" cmpd="sng">
            <a:solidFill>
              <a:srgbClr val="CC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p:nvPr/>
        </p:nvSpPr>
        <p:spPr>
          <a:xfrm>
            <a:off x="957000" y="1263450"/>
            <a:ext cx="10278000" cy="5024400"/>
          </a:xfrm>
          <a:prstGeom prst="rect">
            <a:avLst/>
          </a:prstGeom>
          <a:noFill/>
          <a:ln>
            <a:noFill/>
          </a:ln>
        </p:spPr>
        <p:txBody>
          <a:bodyPr lIns="91425" tIns="91425" rIns="91425" bIns="91425" anchor="ctr" anchorCtr="0">
            <a:noAutofit/>
          </a:bodyPr>
          <a:lstStyle/>
          <a:p>
            <a:pPr lvl="0" rtl="0">
              <a:lnSpc>
                <a:spcPct val="200000"/>
              </a:lnSpc>
              <a:spcBef>
                <a:spcPts val="0"/>
              </a:spcBef>
              <a:buNone/>
            </a:pPr>
            <a:r>
              <a:rPr lang="en-US" sz="2000">
                <a:solidFill>
                  <a:schemeClr val="lt1"/>
                </a:solidFill>
              </a:rPr>
              <a:t>An </a:t>
            </a:r>
            <a:r>
              <a:rPr lang="en-US" sz="2000">
                <a:solidFill>
                  <a:srgbClr val="FF0000"/>
                </a:solidFill>
              </a:rPr>
              <a:t>Internal  Control </a:t>
            </a:r>
            <a:r>
              <a:rPr lang="en-US" sz="2000">
                <a:solidFill>
                  <a:schemeClr val="lt1"/>
                </a:solidFill>
              </a:rPr>
              <a:t>is provided in each BD MAX Assay. This internal control monitors the efficacy of the DNA extraction and PCR amplification processes.  A test result may be called as NEG (negative), POS (positive), or IND (Indeterminate) based on the amplification status of the target and Internal Control.</a:t>
            </a:r>
          </a:p>
          <a:p>
            <a:pPr lvl="0" rtl="0">
              <a:lnSpc>
                <a:spcPct val="150000"/>
              </a:lnSpc>
              <a:spcBef>
                <a:spcPts val="0"/>
              </a:spcBef>
              <a:buNone/>
            </a:pPr>
            <a:endParaRPr sz="2000">
              <a:solidFill>
                <a:schemeClr val="lt1"/>
              </a:solidFill>
            </a:endParaRPr>
          </a:p>
          <a:p>
            <a:pPr lvl="0" rtl="0">
              <a:lnSpc>
                <a:spcPct val="150000"/>
              </a:lnSpc>
              <a:spcBef>
                <a:spcPts val="0"/>
              </a:spcBef>
              <a:buNone/>
            </a:pPr>
            <a:endParaRPr sz="20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p:nvPr/>
        </p:nvSpPr>
        <p:spPr>
          <a:xfrm>
            <a:off x="957000" y="1263450"/>
            <a:ext cx="10278000" cy="5024400"/>
          </a:xfrm>
          <a:prstGeom prst="rect">
            <a:avLst/>
          </a:prstGeom>
          <a:noFill/>
          <a:ln>
            <a:noFill/>
          </a:ln>
        </p:spPr>
        <p:txBody>
          <a:bodyPr lIns="91425" tIns="91425" rIns="91425" bIns="91425" anchor="ctr" anchorCtr="0">
            <a:noAutofit/>
          </a:bodyPr>
          <a:lstStyle/>
          <a:p>
            <a:pPr lvl="0" rtl="0">
              <a:lnSpc>
                <a:spcPct val="150000"/>
              </a:lnSpc>
              <a:spcBef>
                <a:spcPts val="0"/>
              </a:spcBef>
              <a:buNone/>
            </a:pPr>
            <a:endParaRPr sz="2000" dirty="0">
              <a:solidFill>
                <a:schemeClr val="lt1"/>
              </a:solidFill>
            </a:endParaRPr>
          </a:p>
          <a:p>
            <a:pPr lvl="0" rtl="0">
              <a:lnSpc>
                <a:spcPct val="200000"/>
              </a:lnSpc>
              <a:spcBef>
                <a:spcPts val="0"/>
              </a:spcBef>
              <a:buNone/>
            </a:pPr>
            <a:r>
              <a:rPr lang="en-US" sz="2000" dirty="0">
                <a:solidFill>
                  <a:schemeClr val="lt1"/>
                </a:solidFill>
              </a:rPr>
              <a:t>Each curve should be checked individually. Every specimen should have two curves, one for the Internal control and one for the patient. The graph labeled </a:t>
            </a:r>
            <a:r>
              <a:rPr lang="en-US" sz="2000" b="1" dirty="0">
                <a:solidFill>
                  <a:schemeClr val="lt1"/>
                </a:solidFill>
              </a:rPr>
              <a:t>475/520</a:t>
            </a:r>
            <a:r>
              <a:rPr lang="en-US" sz="2000" dirty="0">
                <a:solidFill>
                  <a:schemeClr val="lt1"/>
                </a:solidFill>
              </a:rPr>
              <a:t> is the patient graph and the one labeled </a:t>
            </a:r>
            <a:r>
              <a:rPr lang="en-US" sz="2000" b="1" dirty="0">
                <a:solidFill>
                  <a:schemeClr val="lt1"/>
                </a:solidFill>
              </a:rPr>
              <a:t>585/630</a:t>
            </a:r>
            <a:r>
              <a:rPr lang="en-US" sz="2000" dirty="0">
                <a:solidFill>
                  <a:schemeClr val="lt1"/>
                </a:solidFill>
              </a:rPr>
              <a:t> is the internal control.</a:t>
            </a:r>
          </a:p>
          <a:p>
            <a:pPr lvl="0" rtl="0">
              <a:lnSpc>
                <a:spcPct val="200000"/>
              </a:lnSpc>
              <a:spcBef>
                <a:spcPts val="0"/>
              </a:spcBef>
              <a:buNone/>
            </a:pPr>
            <a:endParaRPr sz="2000" dirty="0">
              <a:solidFill>
                <a:schemeClr val="lt1"/>
              </a:solidFill>
            </a:endParaRPr>
          </a:p>
          <a:p>
            <a:pPr lvl="0" rtl="0">
              <a:lnSpc>
                <a:spcPct val="200000"/>
              </a:lnSpc>
              <a:spcBef>
                <a:spcPts val="0"/>
              </a:spcBef>
              <a:buNone/>
            </a:pPr>
            <a:r>
              <a:rPr lang="en-US" sz="2000" dirty="0">
                <a:solidFill>
                  <a:schemeClr val="lt1"/>
                </a:solidFill>
              </a:rPr>
              <a:t>Internal control curve can take various shapes (sometime flat line) when the patient is positive and becomes irrelevant to the interpretation of the result.</a:t>
            </a:r>
          </a:p>
          <a:p>
            <a:pPr lvl="0" rtl="0">
              <a:lnSpc>
                <a:spcPct val="200000"/>
              </a:lnSpc>
              <a:spcBef>
                <a:spcPts val="0"/>
              </a:spcBef>
              <a:buNone/>
            </a:pPr>
            <a:r>
              <a:rPr lang="en-US" sz="2000" dirty="0">
                <a:solidFill>
                  <a:schemeClr val="lt1"/>
                </a:solidFill>
              </a:rPr>
              <a:t>On the other hand, internal control curve should be valid (a smooth curve in an upwards "</a:t>
            </a:r>
            <a:r>
              <a:rPr lang="en-US" sz="2000" dirty="0" smtClean="0">
                <a:solidFill>
                  <a:schemeClr val="lt1"/>
                </a:solidFill>
              </a:rPr>
              <a:t>s”-shape) </a:t>
            </a:r>
            <a:r>
              <a:rPr lang="en-US" sz="2000" dirty="0">
                <a:solidFill>
                  <a:schemeClr val="lt1"/>
                </a:solidFill>
              </a:rPr>
              <a:t>when the patient result is negative. </a:t>
            </a:r>
          </a:p>
          <a:p>
            <a:pPr lvl="0" rtl="0">
              <a:lnSpc>
                <a:spcPct val="150000"/>
              </a:lnSpc>
              <a:spcBef>
                <a:spcPts val="0"/>
              </a:spcBef>
              <a:buNone/>
            </a:pPr>
            <a:r>
              <a:rPr lang="en-US" sz="2000" dirty="0">
                <a:solidFill>
                  <a:schemeClr val="lt1"/>
                </a:solidFill>
              </a:rPr>
              <a:t> </a:t>
            </a:r>
          </a:p>
        </p:txBody>
      </p:sp>
    </p:spTree>
  </p:cSld>
  <p:clrMapOvr>
    <a:masterClrMapping/>
  </p:clrMapOvr>
</p:sld>
</file>

<file path=ppt/theme/theme1.xml><?xml version="1.0" encoding="utf-8"?>
<a:theme xmlns:a="http://schemas.openxmlformats.org/drawingml/2006/main"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982</Words>
  <Application>Microsoft Office PowerPoint</Application>
  <PresentationFormat>Widescreen</PresentationFormat>
  <Paragraphs>97</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Noto Sans Symbols</vt:lpstr>
      <vt:lpstr>Century Gothic</vt:lpstr>
      <vt:lpstr>Ion</vt:lpstr>
      <vt:lpstr>          MAX C. difficile and Group B Streptococcus Results Interpretation</vt:lpstr>
      <vt:lpstr>Learning Objectives</vt:lpstr>
      <vt:lpstr>Nature of the problem</vt:lpstr>
      <vt:lpstr>PowerPoint Presentation</vt:lpstr>
      <vt:lpstr>Test Methodologies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MAX C. difficile and Group B Streptococcus Results Interpretation</dc:title>
  <cp:lastModifiedBy>Loomis, Caroline</cp:lastModifiedBy>
  <cp:revision>4</cp:revision>
  <dcterms:modified xsi:type="dcterms:W3CDTF">2017-10-04T14:36:06Z</dcterms:modified>
</cp:coreProperties>
</file>