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Wingdings 3" panose="05040102010807070707" pitchFamily="18" charset="2"/>
      <p:regular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48"/>
      </p:cViewPr>
      <p:guideLst>
        <p:guide orient="horz" pos="2160"/>
        <p:guide pos="3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967407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2505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1660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8389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000" dirty="0">
                <a:solidFill>
                  <a:schemeClr val="dk1"/>
                </a:solidFill>
              </a:rPr>
              <a:t>When suspecting N. meningitidis, all procedures should be performed in a class II biosafety cabinet (BSC) because other safety equipment does not provide adequate protection from invasive disease.</a:t>
            </a:r>
          </a:p>
          <a:p>
            <a:pPr lvl="0" rtl="0">
              <a:spcBef>
                <a:spcPts val="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</a:rPr>
              <a:t/>
            </a:r>
            <a:br>
              <a:rPr lang="en-US" sz="2400" dirty="0">
                <a:solidFill>
                  <a:schemeClr val="dk1"/>
                </a:solidFill>
              </a:rPr>
            </a:br>
            <a:endParaRPr lang="en-US" sz="2400" dirty="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8033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7970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540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9951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6896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184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8109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9220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6466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591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92064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0612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8712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57806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883010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9756702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55247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31461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75943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04782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02184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69849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2950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78335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41340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54111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191101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ctrTitle"/>
          </p:nvPr>
        </p:nvSpPr>
        <p:spPr>
          <a:xfrm>
            <a:off x="1154954" y="1596978"/>
            <a:ext cx="10114058" cy="3270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rPr lang="en-US" sz="7200" b="0" i="1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Neisseria</a:t>
            </a:r>
            <a:r>
              <a:rPr lang="en-US" sz="72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7200" b="0" i="1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meningitidis</a:t>
            </a:r>
            <a:r>
              <a:rPr lang="en-US" sz="72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72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5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Workup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7531725" y="5656025"/>
            <a:ext cx="4381800" cy="72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chemeClr val="lt1"/>
                </a:solidFill>
              </a:rPr>
              <a:t>Process Improvement Project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chemeClr val="lt1"/>
                </a:solidFill>
              </a:rPr>
              <a:t>By Milad Latif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742498" y="482800"/>
            <a:ext cx="10707000" cy="8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rPr lang="en-US" sz="3000" cap="none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Workup - continued</a:t>
            </a:r>
          </a:p>
        </p:txBody>
      </p:sp>
      <p:cxnSp>
        <p:nvCxnSpPr>
          <p:cNvPr id="214" name="Shape 214"/>
          <p:cNvCxnSpPr/>
          <p:nvPr/>
        </p:nvCxnSpPr>
        <p:spPr>
          <a:xfrm>
            <a:off x="6096000" y="1691000"/>
            <a:ext cx="0" cy="7368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5" name="Shape 215"/>
          <p:cNvCxnSpPr/>
          <p:nvPr/>
        </p:nvCxnSpPr>
        <p:spPr>
          <a:xfrm>
            <a:off x="6096000" y="1691000"/>
            <a:ext cx="3166800" cy="7539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6" name="Shape 216"/>
          <p:cNvCxnSpPr/>
          <p:nvPr/>
        </p:nvCxnSpPr>
        <p:spPr>
          <a:xfrm flipH="1">
            <a:off x="3156900" y="1689875"/>
            <a:ext cx="2943900" cy="6651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7" name="Shape 217"/>
          <p:cNvCxnSpPr/>
          <p:nvPr/>
        </p:nvCxnSpPr>
        <p:spPr>
          <a:xfrm>
            <a:off x="6096000" y="4185550"/>
            <a:ext cx="3166500" cy="7398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8" name="Shape 218"/>
          <p:cNvCxnSpPr/>
          <p:nvPr/>
        </p:nvCxnSpPr>
        <p:spPr>
          <a:xfrm>
            <a:off x="6096000" y="4185550"/>
            <a:ext cx="8400" cy="7449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9" name="Shape 219"/>
          <p:cNvCxnSpPr/>
          <p:nvPr/>
        </p:nvCxnSpPr>
        <p:spPr>
          <a:xfrm flipH="1">
            <a:off x="3291900" y="4185550"/>
            <a:ext cx="2804100" cy="7398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20" name="Shape 220"/>
          <p:cNvSpPr txBox="1"/>
          <p:nvPr/>
        </p:nvSpPr>
        <p:spPr>
          <a:xfrm>
            <a:off x="8372550" y="2368750"/>
            <a:ext cx="1617600" cy="51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10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 dirty="0">
                <a:solidFill>
                  <a:schemeClr val="tx1"/>
                </a:solidFill>
              </a:rPr>
              <a:t>GNCB</a:t>
            </a:r>
          </a:p>
          <a:p>
            <a:pPr lvl="0" algn="ctr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21" name="Shape 221"/>
          <p:cNvSpPr txBox="1"/>
          <p:nvPr/>
        </p:nvSpPr>
        <p:spPr>
          <a:xfrm>
            <a:off x="5140950" y="2359825"/>
            <a:ext cx="1910100" cy="51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1000"/>
              </a:spcBef>
              <a:buNone/>
            </a:pP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GNDC</a:t>
            </a:r>
          </a:p>
          <a:p>
            <a:pPr lvl="0" algn="ctr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22" name="Shape 222"/>
          <p:cNvSpPr txBox="1"/>
          <p:nvPr/>
        </p:nvSpPr>
        <p:spPr>
          <a:xfrm>
            <a:off x="2721825" y="2359825"/>
            <a:ext cx="981600" cy="51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1000"/>
              </a:spcBef>
              <a:buNone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Other</a:t>
            </a: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lvl="0" algn="ctr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23" name="Shape 223"/>
          <p:cNvSpPr txBox="1"/>
          <p:nvPr/>
        </p:nvSpPr>
        <p:spPr>
          <a:xfrm>
            <a:off x="3468300" y="3676675"/>
            <a:ext cx="5794200" cy="51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1000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Possible </a:t>
            </a:r>
            <a:r>
              <a:rPr lang="en-US" sz="2000" i="1" dirty="0">
                <a:solidFill>
                  <a:schemeClr val="tx1"/>
                </a:solidFill>
              </a:rPr>
              <a:t>N. meningitidis </a:t>
            </a:r>
            <a:r>
              <a:rPr lang="en-US" sz="2000" dirty="0">
                <a:solidFill>
                  <a:schemeClr val="tx1"/>
                </a:solidFill>
              </a:rPr>
              <a:t>(send to MALDI TOF*)</a:t>
            </a:r>
          </a:p>
          <a:p>
            <a:pPr lvl="0" algn="ctr" rtl="0">
              <a:spcBef>
                <a:spcPts val="1000"/>
              </a:spcBef>
              <a:buNone/>
            </a:pPr>
            <a:endParaRPr sz="2000" dirty="0">
              <a:solidFill>
                <a:schemeClr val="lt1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 dirty="0"/>
          </a:p>
        </p:txBody>
      </p:sp>
      <p:cxnSp>
        <p:nvCxnSpPr>
          <p:cNvPr id="224" name="Shape 224"/>
          <p:cNvCxnSpPr/>
          <p:nvPr/>
        </p:nvCxnSpPr>
        <p:spPr>
          <a:xfrm>
            <a:off x="6100200" y="2953825"/>
            <a:ext cx="0" cy="7368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25" name="Shape 225"/>
          <p:cNvSpPr txBox="1"/>
          <p:nvPr/>
        </p:nvSpPr>
        <p:spPr>
          <a:xfrm>
            <a:off x="8033075" y="4925350"/>
            <a:ext cx="2722200" cy="51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1000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ID is Other organism</a:t>
            </a:r>
          </a:p>
          <a:p>
            <a:pPr lvl="0" algn="ctr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26" name="Shape 226"/>
          <p:cNvSpPr txBox="1"/>
          <p:nvPr/>
        </p:nvSpPr>
        <p:spPr>
          <a:xfrm>
            <a:off x="4734900" y="4925350"/>
            <a:ext cx="2722200" cy="51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1000"/>
              </a:spcBef>
              <a:buNone/>
            </a:pP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ID is </a:t>
            </a:r>
            <a:r>
              <a:rPr lang="en-US" sz="2000" i="1" dirty="0">
                <a:solidFill>
                  <a:schemeClr val="tx1"/>
                </a:solidFill>
              </a:rPr>
              <a:t>N.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i="1" dirty="0">
                <a:solidFill>
                  <a:schemeClr val="tx1"/>
                </a:solidFill>
              </a:rPr>
              <a:t>meningitidis</a:t>
            </a:r>
          </a:p>
          <a:p>
            <a:pPr lvl="0" algn="ctr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27" name="Shape 227"/>
          <p:cNvSpPr txBox="1"/>
          <p:nvPr/>
        </p:nvSpPr>
        <p:spPr>
          <a:xfrm>
            <a:off x="1851525" y="4925350"/>
            <a:ext cx="2722200" cy="51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1000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ID is </a:t>
            </a:r>
            <a:r>
              <a:rPr lang="en-US" sz="2000" i="1" dirty="0">
                <a:solidFill>
                  <a:schemeClr val="tx1"/>
                </a:solidFill>
              </a:rPr>
              <a:t>N. gonorrhoeae</a:t>
            </a:r>
          </a:p>
          <a:p>
            <a:pPr lvl="0" algn="ctr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28" name="Shape 228"/>
          <p:cNvSpPr txBox="1"/>
          <p:nvPr/>
        </p:nvSpPr>
        <p:spPr>
          <a:xfrm>
            <a:off x="315525" y="6197375"/>
            <a:ext cx="6209999" cy="51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l" rtl="0">
              <a:spcBef>
                <a:spcPts val="1000"/>
              </a:spcBef>
              <a:buClr>
                <a:srgbClr val="C00000"/>
              </a:buClr>
              <a:buChar char="●"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If MALDI is not available, perform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RapID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NH</a:t>
            </a:r>
            <a:r>
              <a:rPr lang="en-US" sz="2000" dirty="0">
                <a:solidFill>
                  <a:srgbClr val="C00000"/>
                </a:solidFill>
              </a:rPr>
              <a:t>.</a:t>
            </a:r>
          </a:p>
          <a:p>
            <a:pPr lvl="0" algn="ctr" rtl="0">
              <a:spcBef>
                <a:spcPts val="1000"/>
              </a:spcBef>
              <a:buNone/>
            </a:pPr>
            <a:endParaRPr sz="2000" dirty="0">
              <a:solidFill>
                <a:schemeClr val="lt1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742498" y="482800"/>
            <a:ext cx="10707000" cy="8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rPr lang="en-US" sz="3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Workup - continued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8033075" y="1496350"/>
            <a:ext cx="2722200" cy="51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1000"/>
              </a:spcBef>
              <a:buNone/>
            </a:pPr>
            <a:r>
              <a:rPr lang="en-US" sz="2000" dirty="0">
                <a:solidFill>
                  <a:schemeClr val="lt1"/>
                </a:solidFill>
              </a:rPr>
              <a:t>ID is Other organism</a:t>
            </a:r>
          </a:p>
          <a:p>
            <a:pPr lvl="0" algn="ctr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35" name="Shape 235"/>
          <p:cNvSpPr txBox="1"/>
          <p:nvPr/>
        </p:nvSpPr>
        <p:spPr>
          <a:xfrm>
            <a:off x="4734900" y="1496350"/>
            <a:ext cx="2722200" cy="51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1000"/>
              </a:spcBef>
              <a:buNone/>
            </a:pPr>
            <a:r>
              <a:rPr lang="en-US" sz="2000" dirty="0">
                <a:solidFill>
                  <a:schemeClr val="lt1"/>
                </a:solidFill>
              </a:rPr>
              <a:t> ID is </a:t>
            </a:r>
            <a:r>
              <a:rPr lang="en-US" sz="2000" i="1" dirty="0">
                <a:solidFill>
                  <a:schemeClr val="lt1"/>
                </a:solidFill>
              </a:rPr>
              <a:t>N. meningitidis</a:t>
            </a:r>
          </a:p>
          <a:p>
            <a:pPr lvl="0" algn="ctr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36" name="Shape 236"/>
          <p:cNvSpPr txBox="1"/>
          <p:nvPr/>
        </p:nvSpPr>
        <p:spPr>
          <a:xfrm>
            <a:off x="1851525" y="1496350"/>
            <a:ext cx="2722200" cy="51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1000"/>
              </a:spcBef>
              <a:buNone/>
            </a:pPr>
            <a:r>
              <a:rPr lang="en-US" sz="2000" dirty="0">
                <a:solidFill>
                  <a:schemeClr val="lt1"/>
                </a:solidFill>
              </a:rPr>
              <a:t>ID is </a:t>
            </a:r>
            <a:r>
              <a:rPr lang="en-US" sz="2000" i="1" dirty="0">
                <a:solidFill>
                  <a:schemeClr val="lt1"/>
                </a:solidFill>
              </a:rPr>
              <a:t>N. gonorrhoeae</a:t>
            </a:r>
          </a:p>
          <a:p>
            <a:pPr lvl="0" algn="ctr" rtl="0">
              <a:spcBef>
                <a:spcPts val="0"/>
              </a:spcBef>
              <a:buNone/>
            </a:pPr>
            <a:endParaRPr dirty="0"/>
          </a:p>
        </p:txBody>
      </p:sp>
      <p:cxnSp>
        <p:nvCxnSpPr>
          <p:cNvPr id="237" name="Shape 237"/>
          <p:cNvCxnSpPr/>
          <p:nvPr/>
        </p:nvCxnSpPr>
        <p:spPr>
          <a:xfrm>
            <a:off x="9394175" y="2267025"/>
            <a:ext cx="0" cy="7368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38" name="Shape 238"/>
          <p:cNvCxnSpPr/>
          <p:nvPr/>
        </p:nvCxnSpPr>
        <p:spPr>
          <a:xfrm>
            <a:off x="6096000" y="2267025"/>
            <a:ext cx="0" cy="7368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39" name="Shape 239"/>
          <p:cNvCxnSpPr/>
          <p:nvPr/>
        </p:nvCxnSpPr>
        <p:spPr>
          <a:xfrm>
            <a:off x="3212625" y="2267025"/>
            <a:ext cx="0" cy="7368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40" name="Shape 240"/>
          <p:cNvSpPr txBox="1"/>
          <p:nvPr/>
        </p:nvSpPr>
        <p:spPr>
          <a:xfrm>
            <a:off x="7775525" y="3170100"/>
            <a:ext cx="3237300" cy="51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1000"/>
              </a:spcBef>
              <a:buNone/>
            </a:pPr>
            <a:r>
              <a:rPr lang="en-US" sz="2000" dirty="0">
                <a:solidFill>
                  <a:schemeClr val="lt1"/>
                </a:solidFill>
              </a:rPr>
              <a:t>Workup as </a:t>
            </a:r>
            <a:r>
              <a:rPr lang="en-US" sz="2000" dirty="0" err="1">
                <a:solidFill>
                  <a:schemeClr val="lt1"/>
                </a:solidFill>
              </a:rPr>
              <a:t>appropirate</a:t>
            </a:r>
            <a:endParaRPr lang="en-US" sz="2000" dirty="0">
              <a:solidFill>
                <a:schemeClr val="lt1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41" name="Shape 241"/>
          <p:cNvSpPr txBox="1"/>
          <p:nvPr/>
        </p:nvSpPr>
        <p:spPr>
          <a:xfrm>
            <a:off x="4734900" y="3170100"/>
            <a:ext cx="2722200" cy="51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1000"/>
              </a:spcBef>
              <a:buNone/>
            </a:pPr>
            <a:r>
              <a:rPr lang="en-US" sz="2000" b="1" dirty="0">
                <a:solidFill>
                  <a:schemeClr val="lt1"/>
                </a:solidFill>
              </a:rPr>
              <a:t>Report result according to appropriate procedure. Send to MDHHS only if from sterile site</a:t>
            </a:r>
          </a:p>
          <a:p>
            <a:pPr lvl="0" algn="ctr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42" name="Shape 242"/>
          <p:cNvSpPr txBox="1"/>
          <p:nvPr/>
        </p:nvSpPr>
        <p:spPr>
          <a:xfrm>
            <a:off x="1851525" y="3170100"/>
            <a:ext cx="2722200" cy="51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1000"/>
              </a:spcBef>
              <a:buNone/>
            </a:pPr>
            <a:r>
              <a:rPr lang="en-US" sz="2000" dirty="0">
                <a:solidFill>
                  <a:schemeClr val="lt1"/>
                </a:solidFill>
              </a:rPr>
              <a:t>Report as presumptive </a:t>
            </a:r>
            <a:r>
              <a:rPr lang="en-US" sz="2000" i="1" dirty="0">
                <a:solidFill>
                  <a:schemeClr val="lt1"/>
                </a:solidFill>
              </a:rPr>
              <a:t>N. gonorrhoeae </a:t>
            </a:r>
            <a:r>
              <a:rPr lang="en-US" sz="2000" dirty="0">
                <a:solidFill>
                  <a:schemeClr val="lt1"/>
                </a:solidFill>
              </a:rPr>
              <a:t>and send to MDHHS</a:t>
            </a:r>
          </a:p>
          <a:p>
            <a:pPr lvl="0" algn="ctr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Shape 2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125" y="218875"/>
            <a:ext cx="11750700" cy="645870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blurRad="54999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48" name="Shape 248"/>
          <p:cNvSpPr txBox="1"/>
          <p:nvPr/>
        </p:nvSpPr>
        <p:spPr>
          <a:xfrm>
            <a:off x="3020925" y="6441625"/>
            <a:ext cx="3145200" cy="4778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lt2"/>
              </a:buClr>
              <a:buFont typeface="Arial"/>
              <a:buNone/>
            </a:pP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Shape 2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0874" y="1560199"/>
            <a:ext cx="756123" cy="728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646098" y="452725"/>
            <a:ext cx="10584000" cy="140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Learning Objectives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idx="1"/>
          </p:nvPr>
        </p:nvSpPr>
        <p:spPr>
          <a:xfrm>
            <a:off x="1103300" y="1853125"/>
            <a:ext cx="10126800" cy="439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After completing this N. </a:t>
            </a:r>
            <a:r>
              <a:rPr lang="en-US" sz="2800" i="1" dirty="0">
                <a:latin typeface="Arial"/>
                <a:ea typeface="Arial"/>
                <a:cs typeface="Arial"/>
                <a:sym typeface="Arial"/>
              </a:rPr>
              <a:t>meningitidis 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workup training session, the user will be able to: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1- Describe the culture growth conditions for N. </a:t>
            </a:r>
            <a:r>
              <a:rPr lang="en-US" sz="2800" i="1" dirty="0">
                <a:latin typeface="Arial"/>
                <a:ea typeface="Arial"/>
                <a:cs typeface="Arial"/>
                <a:sym typeface="Arial"/>
              </a:rPr>
              <a:t>meningitidis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2- Identify the proper steps required for a suspected N. </a:t>
            </a:r>
            <a:r>
              <a:rPr lang="en-US" sz="2800" i="1" dirty="0">
                <a:latin typeface="Arial"/>
                <a:ea typeface="Arial"/>
                <a:cs typeface="Arial"/>
                <a:sym typeface="Arial"/>
              </a:rPr>
              <a:t>meningitidis 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culture.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646098" y="452725"/>
            <a:ext cx="10584000" cy="95186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Nature of the problem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idx="1"/>
          </p:nvPr>
        </p:nvSpPr>
        <p:spPr>
          <a:xfrm>
            <a:off x="1103300" y="1853125"/>
            <a:ext cx="10126800" cy="439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Exposure to </a:t>
            </a: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Neisseria meningitidis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is a serious hazard in the microbiology laboratory.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Medical technologists may become exposed to this pathogen without knowing while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working up patient specimens. 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The goal of this project is to inform the staff about the proper procedure for handling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specimens suspicious of containing </a:t>
            </a: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N.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meningitidis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101600" lvl="0" indent="0" rtl="0"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101600" lvl="0" indent="0" rtl="0">
              <a:spcBef>
                <a:spcPts val="0"/>
              </a:spcBef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Ensuring the staff safety was the main reason behind choosing this issue to work on.   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idx="1"/>
          </p:nvPr>
        </p:nvSpPr>
        <p:spPr>
          <a:xfrm>
            <a:off x="1103300" y="1225485"/>
            <a:ext cx="10126800" cy="502294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The project will address the following points:</a:t>
            </a:r>
          </a:p>
          <a:p>
            <a:pPr lvl="0">
              <a:spcBef>
                <a:spcPts val="0"/>
              </a:spcBef>
              <a:buNone/>
            </a:pPr>
            <a:endParaRPr sz="2800" i="1" dirty="0">
              <a:latin typeface="Arial"/>
              <a:ea typeface="Arial"/>
              <a:cs typeface="Arial"/>
              <a:sym typeface="Arial"/>
            </a:endParaRPr>
          </a:p>
          <a:p>
            <a:pPr marL="685800" lvl="0" indent="-4572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Description of </a:t>
            </a:r>
            <a:r>
              <a:rPr lang="en-US" sz="2800" i="1" dirty="0">
                <a:latin typeface="Arial"/>
                <a:ea typeface="Arial"/>
                <a:cs typeface="Arial"/>
                <a:sym typeface="Arial"/>
              </a:rPr>
              <a:t>Neisseria meningitidis 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pathogenicity</a:t>
            </a:r>
          </a:p>
          <a:p>
            <a:pPr marL="685800" lvl="0" indent="-4572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Comparison to other morphologically similar organisms</a:t>
            </a:r>
          </a:p>
          <a:p>
            <a:pPr marL="685800" lvl="0" indent="-4572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Breakdown for the procedure </a:t>
            </a:r>
          </a:p>
          <a:p>
            <a:pPr lvl="0"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646100" y="452725"/>
            <a:ext cx="10584000" cy="113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Neisseria meningitidis 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idx="1"/>
          </p:nvPr>
        </p:nvSpPr>
        <p:spPr>
          <a:xfrm>
            <a:off x="1103300" y="1645100"/>
            <a:ext cx="10126800" cy="4912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798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100000"/>
              <a:buFont typeface="Arial"/>
              <a:buChar char="▶"/>
            </a:pPr>
            <a:r>
              <a:rPr lang="en-US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Neisseria meningitidis </a:t>
            </a:r>
            <a:r>
              <a:rPr lang="en-US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is an opportunistic pathogen which can colonize the mucous membranes of humans and may cause significant infection.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48000"/>
              <a:buFont typeface="Noto Sans Symbols"/>
              <a:buNone/>
            </a:pPr>
            <a:endParaRPr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79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100000"/>
              <a:buFont typeface="Arial"/>
              <a:buChar char="▶"/>
            </a:pPr>
            <a:r>
              <a:rPr lang="en-US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Medical laboratory technologists are at increased risk of acquiring infections when dealing with </a:t>
            </a:r>
            <a:r>
              <a:rPr lang="en-US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N.</a:t>
            </a:r>
            <a:r>
              <a:rPr lang="en-US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meningitidis </a:t>
            </a:r>
            <a:r>
              <a:rPr lang="en-US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isolates.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79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100000"/>
              <a:buFont typeface="Arial"/>
              <a:buChar char="▶"/>
            </a:pPr>
            <a:r>
              <a:rPr lang="en-US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Requires 35-37C, with 5-10% CO2 for growth in the laboratory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96000"/>
              <a:buFont typeface="Arial"/>
              <a:buChar char="▶"/>
            </a:pPr>
            <a:r>
              <a:rPr lang="en-US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Growth on Chocolate, Modified Thayer Martin (MTM)  and Blood agars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646100" y="452725"/>
            <a:ext cx="10584000" cy="113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Neisseria meningitidis 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idx="1"/>
          </p:nvPr>
        </p:nvSpPr>
        <p:spPr>
          <a:xfrm>
            <a:off x="1103300" y="1721300"/>
            <a:ext cx="10126800" cy="4912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79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100000"/>
              <a:buFont typeface="Noto Sans Symbols"/>
              <a:buChar char="▶"/>
            </a:pPr>
            <a:r>
              <a:rPr lang="en-US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Neisseria meningitidis </a:t>
            </a:r>
            <a:r>
              <a:rPr lang="en-US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is a leading cause of bacterial meningitis and sepsis </a:t>
            </a:r>
          </a:p>
          <a:p>
            <a:pPr marL="0" marR="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the United States. It can also cause focal disease, such as pneumonia </a:t>
            </a:r>
          </a:p>
          <a:p>
            <a:pPr marL="0" marR="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 arthritis. </a:t>
            </a:r>
          </a:p>
          <a:p>
            <a:pPr marL="0" marR="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25000"/>
              <a:buFont typeface="Noto Sans Symbols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smtClean="0"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Meningococcal </a:t>
            </a:r>
            <a:r>
              <a:rPr lang="en-US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Disease </a:t>
            </a:r>
            <a:r>
              <a:rPr lang="en-US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(very serious and can be fatal)</a:t>
            </a:r>
          </a:p>
          <a:p>
            <a:pPr marL="0" marR="0" lvl="0" indent="457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25000"/>
              <a:buFont typeface="Noto Sans Symbols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Symptoms include sudden fever, headache, and stiff neck. Other symptoms can </a:t>
            </a:r>
          </a:p>
          <a:p>
            <a:pPr marL="0" marR="0" lvl="0" indent="457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25000"/>
              <a:buFont typeface="Noto Sans Symbols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include nausea, vomiting, increased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sensitivity to light, and confusion.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8738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rPr lang="en-US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Morphology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idx="1"/>
          </p:nvPr>
        </p:nvSpPr>
        <p:spPr>
          <a:xfrm>
            <a:off x="1103300" y="1510125"/>
            <a:ext cx="10315200" cy="5121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Chocolate </a:t>
            </a:r>
            <a:r>
              <a:rPr lang="en-US" sz="20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agar:</a:t>
            </a:r>
            <a:endParaRPr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250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1-2 mm creamy and gray </a:t>
            </a:r>
            <a:r>
              <a:rPr lang="en-US" sz="20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colonies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Blood </a:t>
            </a:r>
            <a:r>
              <a:rPr lang="en-US" sz="20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agar:</a:t>
            </a:r>
            <a:endParaRPr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250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Grey and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non pigmented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and appear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250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	round, smooth, moist, glistening, and convex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25000"/>
              <a:buFont typeface="Noto Sans Symbols"/>
              <a:buNone/>
            </a:pPr>
            <a:r>
              <a:rPr lang="en-US" sz="1600" i="1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600" i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1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i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gonorrhoeae </a:t>
            </a:r>
            <a:r>
              <a:rPr lang="en-US" sz="1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may have similar morphology on Chocolate agar, but shouldn’t grow on blood agar except in rare cases.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25000"/>
              <a:buFont typeface="Noto Sans Symbols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87004" y="671133"/>
            <a:ext cx="3431496" cy="222091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152400" dist="12000" dir="900000" sy="98000" kx="110000" ky="110000" algn="tl" rotWithShape="0">
              <a:srgbClr val="000000">
                <a:alpha val="29803"/>
              </a:srgbClr>
            </a:outerShdw>
          </a:effectLst>
        </p:spPr>
      </p:pic>
      <p:pic>
        <p:nvPicPr>
          <p:cNvPr id="185" name="Shape 185"/>
          <p:cNvPicPr preferRelativeResize="0"/>
          <p:nvPr/>
        </p:nvPicPr>
        <p:blipFill rotWithShape="1">
          <a:blip r:embed="rId4">
            <a:alphaModFix/>
          </a:blip>
          <a:srcRect l="12353" t="28624" r="13077" b="10851"/>
          <a:stretch/>
        </p:blipFill>
        <p:spPr>
          <a:xfrm>
            <a:off x="7836175" y="4183897"/>
            <a:ext cx="3431400" cy="23676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152400" dist="12000" dir="900000" sy="98000" kx="110000" ky="110000" algn="tl" rotWithShape="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4467749" y="407700"/>
            <a:ext cx="3256499" cy="140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rPr lang="en-US" dirty="0">
                <a:sym typeface="Arial"/>
              </a:rPr>
              <a:t>Gram Stain </a:t>
            </a:r>
          </a:p>
        </p:txBody>
      </p:sp>
      <p:pic>
        <p:nvPicPr>
          <p:cNvPr id="191" name="Shape 191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65453" y="3440784"/>
            <a:ext cx="4204509" cy="279912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152400" dist="12000" dir="900000" sy="98000" kx="110000" ky="110000" algn="tl" rotWithShape="0">
              <a:srgbClr val="000000">
                <a:alpha val="29803"/>
              </a:srgbClr>
            </a:outerShdw>
          </a:effectLst>
        </p:spPr>
      </p:pic>
      <p:pic>
        <p:nvPicPr>
          <p:cNvPr id="192" name="Shape 1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2300" y="3735200"/>
            <a:ext cx="3798600" cy="23451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152400" dist="12000" dir="900000" sy="98000" kx="110000" ky="110000" algn="tl" rotWithShape="0">
              <a:srgbClr val="000000">
                <a:alpha val="29803"/>
              </a:srgbClr>
            </a:outerShdw>
          </a:effectLst>
        </p:spPr>
      </p:pic>
      <p:sp>
        <p:nvSpPr>
          <p:cNvPr id="193" name="Shape 193"/>
          <p:cNvSpPr/>
          <p:nvPr/>
        </p:nvSpPr>
        <p:spPr>
          <a:xfrm>
            <a:off x="804300" y="1478675"/>
            <a:ext cx="10583400" cy="140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Gram-negative </a:t>
            </a:r>
            <a:r>
              <a:rPr lang="en-US" sz="2400">
                <a:solidFill>
                  <a:schemeClr val="lt1"/>
                </a:solidFill>
              </a:rPr>
              <a:t>diplococcus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lt1"/>
                </a:solidFill>
              </a:rPr>
              <a:t>May be seen intracellularly in PMN’s </a:t>
            </a:r>
          </a:p>
        </p:txBody>
      </p:sp>
      <p:pic>
        <p:nvPicPr>
          <p:cNvPr id="194" name="Shape 194"/>
          <p:cNvPicPr preferRelativeResize="0"/>
          <p:nvPr/>
        </p:nvPicPr>
        <p:blipFill rotWithShape="1">
          <a:blip r:embed="rId5">
            <a:alphaModFix/>
          </a:blip>
          <a:srcRect l="5302" t="26304" r="57903" b="14449"/>
          <a:stretch/>
        </p:blipFill>
        <p:spPr>
          <a:xfrm>
            <a:off x="5203144" y="3950050"/>
            <a:ext cx="2235974" cy="2025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742498" y="482800"/>
            <a:ext cx="10707000" cy="8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rPr lang="en-US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Workup</a:t>
            </a:r>
          </a:p>
        </p:txBody>
      </p:sp>
      <p:cxnSp>
        <p:nvCxnSpPr>
          <p:cNvPr id="200" name="Shape 200"/>
          <p:cNvCxnSpPr/>
          <p:nvPr/>
        </p:nvCxnSpPr>
        <p:spPr>
          <a:xfrm>
            <a:off x="6096000" y="1943408"/>
            <a:ext cx="0" cy="7368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1" name="Shape 201"/>
          <p:cNvCxnSpPr/>
          <p:nvPr/>
        </p:nvCxnSpPr>
        <p:spPr>
          <a:xfrm>
            <a:off x="6096000" y="5198634"/>
            <a:ext cx="0" cy="7368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02" name="Shape 202"/>
          <p:cNvSpPr txBox="1"/>
          <p:nvPr/>
        </p:nvSpPr>
        <p:spPr>
          <a:xfrm>
            <a:off x="2322300" y="1496850"/>
            <a:ext cx="7547400" cy="43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10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 dirty="0">
                <a:solidFill>
                  <a:schemeClr val="lt1"/>
                </a:solidFill>
              </a:rPr>
              <a:t>Suspected colony on Chocolate agar + Growth on blood agar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03" name="Shape 203"/>
          <p:cNvSpPr txBox="1"/>
          <p:nvPr/>
        </p:nvSpPr>
        <p:spPr>
          <a:xfrm>
            <a:off x="4686150" y="2591787"/>
            <a:ext cx="2819700" cy="43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1000"/>
              </a:spcBef>
              <a:buNone/>
            </a:pPr>
            <a:r>
              <a:rPr lang="en-US" sz="2400" b="1" u="sng" dirty="0">
                <a:solidFill>
                  <a:schemeClr val="lt1"/>
                </a:solidFill>
              </a:rPr>
              <a:t>Move to BSC hood 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04" name="Shape 204"/>
          <p:cNvSpPr txBox="1"/>
          <p:nvPr/>
        </p:nvSpPr>
        <p:spPr>
          <a:xfrm>
            <a:off x="2873700" y="3569525"/>
            <a:ext cx="6444600" cy="43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1000"/>
              </a:spcBef>
              <a:buNone/>
            </a:pPr>
            <a:r>
              <a:rPr lang="en-US" sz="2000" dirty="0">
                <a:solidFill>
                  <a:schemeClr val="lt1"/>
                </a:solidFill>
              </a:rPr>
              <a:t>Perform Oxidase test on the suspected organism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5119500" y="4617100"/>
            <a:ext cx="1953000" cy="73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1000"/>
              </a:spcBef>
              <a:buNone/>
            </a:pPr>
            <a:r>
              <a:rPr lang="en-US" sz="2000">
                <a:solidFill>
                  <a:schemeClr val="lt1"/>
                </a:solidFill>
              </a:rPr>
              <a:t>Positive</a:t>
            </a:r>
          </a:p>
          <a:p>
            <a:pPr lvl="0" algn="ctr" rtl="0">
              <a:spcBef>
                <a:spcPts val="1000"/>
              </a:spcBef>
              <a:buNone/>
            </a:pPr>
            <a:endParaRPr sz="2000">
              <a:solidFill>
                <a:schemeClr val="lt1"/>
              </a:solidFill>
            </a:endParaRPr>
          </a:p>
        </p:txBody>
      </p:sp>
      <p:sp>
        <p:nvSpPr>
          <p:cNvPr id="206" name="Shape 206"/>
          <p:cNvSpPr txBox="1"/>
          <p:nvPr/>
        </p:nvSpPr>
        <p:spPr>
          <a:xfrm>
            <a:off x="2189850" y="5876450"/>
            <a:ext cx="7812300" cy="5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1000"/>
              </a:spcBef>
              <a:buNone/>
            </a:pPr>
            <a:r>
              <a:rPr lang="en-US" sz="2000" dirty="0">
                <a:solidFill>
                  <a:schemeClr val="lt1"/>
                </a:solidFill>
              </a:rPr>
              <a:t>P</a:t>
            </a:r>
            <a:r>
              <a:rPr lang="en-US" sz="2000" dirty="0" smtClean="0">
                <a:solidFill>
                  <a:schemeClr val="lt1"/>
                </a:solidFill>
              </a:rPr>
              <a:t>erform </a:t>
            </a:r>
            <a:r>
              <a:rPr lang="en-US" sz="2000" dirty="0">
                <a:solidFill>
                  <a:schemeClr val="lt1"/>
                </a:solidFill>
              </a:rPr>
              <a:t>G</a:t>
            </a:r>
            <a:r>
              <a:rPr lang="en-US" sz="2000" dirty="0" smtClean="0">
                <a:solidFill>
                  <a:schemeClr val="lt1"/>
                </a:solidFill>
              </a:rPr>
              <a:t>ram </a:t>
            </a:r>
            <a:r>
              <a:rPr lang="en-US" sz="2000" dirty="0">
                <a:solidFill>
                  <a:schemeClr val="lt1"/>
                </a:solidFill>
              </a:rPr>
              <a:t>stain on the suspected morphology</a:t>
            </a:r>
          </a:p>
          <a:p>
            <a:pPr lvl="0" algn="ctr" rtl="0">
              <a:spcBef>
                <a:spcPts val="1000"/>
              </a:spcBef>
              <a:buNone/>
            </a:pPr>
            <a:endParaRPr sz="2000" dirty="0">
              <a:solidFill>
                <a:schemeClr val="lt1"/>
              </a:solidFill>
            </a:endParaRPr>
          </a:p>
          <a:p>
            <a:pPr lvl="0" algn="ctr" rtl="0">
              <a:spcBef>
                <a:spcPts val="1000"/>
              </a:spcBef>
              <a:buNone/>
            </a:pPr>
            <a:endParaRPr sz="2000" dirty="0">
              <a:solidFill>
                <a:schemeClr val="lt1"/>
              </a:solidFill>
            </a:endParaRPr>
          </a:p>
        </p:txBody>
      </p:sp>
      <p:cxnSp>
        <p:nvCxnSpPr>
          <p:cNvPr id="207" name="Shape 207"/>
          <p:cNvCxnSpPr/>
          <p:nvPr/>
        </p:nvCxnSpPr>
        <p:spPr>
          <a:xfrm>
            <a:off x="6096000" y="3160472"/>
            <a:ext cx="0" cy="5148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8" name="Shape 208"/>
          <p:cNvCxnSpPr/>
          <p:nvPr/>
        </p:nvCxnSpPr>
        <p:spPr>
          <a:xfrm>
            <a:off x="6096000" y="4142797"/>
            <a:ext cx="0" cy="5148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71</TotalTime>
  <Words>457</Words>
  <Application>Microsoft Office PowerPoint</Application>
  <PresentationFormat>Widescreen</PresentationFormat>
  <Paragraphs>73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Wingdings 3</vt:lpstr>
      <vt:lpstr>Noto Sans Symbols</vt:lpstr>
      <vt:lpstr>Century Gothic</vt:lpstr>
      <vt:lpstr>Arial</vt:lpstr>
      <vt:lpstr>Slice</vt:lpstr>
      <vt:lpstr>Neisseria meningitidis Workup</vt:lpstr>
      <vt:lpstr>Learning Objectives</vt:lpstr>
      <vt:lpstr>Nature of the problem</vt:lpstr>
      <vt:lpstr>PowerPoint Presentation</vt:lpstr>
      <vt:lpstr>Neisseria meningitidis </vt:lpstr>
      <vt:lpstr>Neisseria meningitidis </vt:lpstr>
      <vt:lpstr>Morphology</vt:lpstr>
      <vt:lpstr>Gram Stain </vt:lpstr>
      <vt:lpstr>Workup</vt:lpstr>
      <vt:lpstr>Workup - continued</vt:lpstr>
      <vt:lpstr>Workup - continued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Neisseria meningitidis Workup</dc:title>
  <cp:lastModifiedBy>Loomis, Caroline</cp:lastModifiedBy>
  <cp:revision>23</cp:revision>
  <cp:lastPrinted>2017-10-04T12:47:45Z</cp:lastPrinted>
  <dcterms:modified xsi:type="dcterms:W3CDTF">2017-10-04T13:58:31Z</dcterms:modified>
</cp:coreProperties>
</file>