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blood gases </a:t>
            </a:r>
            <a:br>
              <a:rPr lang="en-US" dirty="0" smtClean="0"/>
            </a:b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Running and </a:t>
            </a:r>
            <a:r>
              <a:rPr lang="en-US" dirty="0" smtClean="0"/>
              <a:t>resulting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0502" y="231616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298" y="439016"/>
            <a:ext cx="8658225" cy="592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889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</a:t>
            </a:r>
            <a:r>
              <a:rPr lang="en-US" smtClean="0"/>
              <a:t>make </a:t>
            </a:r>
            <a:r>
              <a:rPr lang="en-US" smtClean="0"/>
              <a:t>sure to </a:t>
            </a:r>
            <a:r>
              <a:rPr lang="en-US" smtClean="0"/>
              <a:t>review </a:t>
            </a:r>
            <a:r>
              <a:rPr lang="en-US" dirty="0" smtClean="0"/>
              <a:t>and sign off on the updated SOP </a:t>
            </a:r>
            <a:br>
              <a:rPr lang="en-US" dirty="0" smtClean="0"/>
            </a:br>
            <a:r>
              <a:rPr lang="en-US" dirty="0" smtClean="0"/>
              <a:t>RC.CH.CSL.ABL.PR.001r05</a:t>
            </a:r>
            <a:br>
              <a:rPr lang="en-US" dirty="0" smtClean="0"/>
            </a:br>
            <a:r>
              <a:rPr lang="en-US" dirty="0" smtClean="0"/>
              <a:t>Radiometer ABL 825 Blood Gas Analyzer Operating Procedure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5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and receipt of blood gases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Arterial, venous, </a:t>
            </a:r>
            <a:r>
              <a:rPr lang="en-US" altLang="en-US" dirty="0" smtClean="0"/>
              <a:t>and cord </a:t>
            </a:r>
            <a:r>
              <a:rPr lang="en-US" altLang="en-US" dirty="0"/>
              <a:t>blood </a:t>
            </a:r>
            <a:r>
              <a:rPr lang="en-US" altLang="en-US" dirty="0" smtClean="0"/>
              <a:t>is collected </a:t>
            </a:r>
            <a:r>
              <a:rPr lang="en-US" altLang="en-US" dirty="0"/>
              <a:t>in heparinized syringe</a:t>
            </a:r>
          </a:p>
          <a:p>
            <a:r>
              <a:rPr lang="en-US" altLang="en-US" dirty="0"/>
              <a:t>MUST be on ice and received in the </a:t>
            </a:r>
            <a:r>
              <a:rPr lang="en-US" altLang="en-US" dirty="0" smtClean="0"/>
              <a:t>lab within ONE HOUR </a:t>
            </a:r>
            <a:r>
              <a:rPr lang="en-US" altLang="en-US" dirty="0"/>
              <a:t>post draw</a:t>
            </a:r>
          </a:p>
          <a:p>
            <a:r>
              <a:rPr lang="en-US" altLang="en-US" dirty="0"/>
              <a:t>MUST </a:t>
            </a:r>
            <a:r>
              <a:rPr lang="en-US" altLang="en-US" dirty="0" smtClean="0"/>
              <a:t>contain </a:t>
            </a:r>
            <a:r>
              <a:rPr lang="en-US" altLang="en-US" dirty="0"/>
              <a:t>no air bubbles</a:t>
            </a:r>
          </a:p>
          <a:p>
            <a:r>
              <a:rPr lang="en-US" altLang="en-US" dirty="0" smtClean="0"/>
              <a:t>MUST be labeled </a:t>
            </a:r>
            <a:r>
              <a:rPr lang="en-US" altLang="en-US" dirty="0"/>
              <a:t>correctly </a:t>
            </a:r>
            <a:r>
              <a:rPr lang="en-US" altLang="en-US" dirty="0" smtClean="0"/>
              <a:t>with the </a:t>
            </a:r>
            <a:r>
              <a:rPr lang="en-US" altLang="en-US" dirty="0"/>
              <a:t>cap 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12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 viability (Daily function checks)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Instrument QC and calibrations status should be reviewed at the beginning of each shift and periodically throughout the shift</a:t>
            </a:r>
          </a:p>
          <a:p>
            <a:pPr lvl="1"/>
            <a:r>
              <a:rPr lang="en-US" dirty="0" smtClean="0"/>
              <a:t>The ABL radiometer is scheduled to run calibrations and QC throughout the day</a:t>
            </a:r>
          </a:p>
          <a:p>
            <a:pPr lvl="1"/>
            <a:r>
              <a:rPr lang="en-US" dirty="0" smtClean="0"/>
              <a:t>It is the responsibility of the technologist to verify that the results of these are valid before running patient samples.</a:t>
            </a:r>
          </a:p>
          <a:p>
            <a:pPr lvl="2"/>
            <a:r>
              <a:rPr lang="en-US" dirty="0" smtClean="0"/>
              <a:t>In the event that a calibration or QC parameter is out of range it is the technologist’s responsibility to troubleshoot the analyzer before running patients.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1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Icing the specimen reduces glycolytic activity in the sample</a:t>
            </a:r>
          </a:p>
          <a:p>
            <a:pPr lvl="1"/>
            <a:r>
              <a:rPr lang="en-US" dirty="0" smtClean="0"/>
              <a:t>Glycolysis results in CO2 production</a:t>
            </a:r>
          </a:p>
          <a:p>
            <a:r>
              <a:rPr lang="en-US" dirty="0" smtClean="0"/>
              <a:t>Blood gas results affected by not icing the sample include</a:t>
            </a:r>
          </a:p>
          <a:p>
            <a:pPr lvl="1"/>
            <a:r>
              <a:rPr lang="en-US" dirty="0" smtClean="0"/>
              <a:t>pH </a:t>
            </a:r>
            <a:r>
              <a:rPr lang="en-US" dirty="0" smtClean="0">
                <a:sym typeface="Wingdings" panose="05000000000000000000" pitchFamily="2" charset="2"/>
              </a:rPr>
              <a:t> decreased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PO2  decreased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PCO2  increased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8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 air exposure</a:t>
            </a:r>
            <a:r>
              <a:rPr lang="en-US" dirty="0" smtClean="0"/>
              <a:t>? </a:t>
            </a:r>
            <a:r>
              <a:rPr lang="en-US" sz="2400" dirty="0" smtClean="0"/>
              <a:t>(</a:t>
            </a:r>
            <a:r>
              <a:rPr lang="en-US" sz="2400" dirty="0" smtClean="0"/>
              <a:t>NO bubbles!)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Exposure to room air occurs from</a:t>
            </a:r>
          </a:p>
          <a:p>
            <a:pPr lvl="1"/>
            <a:r>
              <a:rPr lang="en-US" dirty="0" smtClean="0"/>
              <a:t>Uncapping specimens</a:t>
            </a:r>
          </a:p>
          <a:p>
            <a:pPr lvl="1"/>
            <a:r>
              <a:rPr lang="en-US" dirty="0" smtClean="0"/>
              <a:t>Air bubbles introduced during collection</a:t>
            </a:r>
          </a:p>
          <a:p>
            <a:r>
              <a:rPr lang="en-US" dirty="0" smtClean="0"/>
              <a:t>This exposure leads to changes in</a:t>
            </a:r>
          </a:p>
          <a:p>
            <a:pPr lvl="1"/>
            <a:r>
              <a:rPr lang="en-US" dirty="0" smtClean="0"/>
              <a:t>pH </a:t>
            </a:r>
            <a:r>
              <a:rPr lang="en-US" dirty="0" smtClean="0">
                <a:sym typeface="Wingdings" panose="05000000000000000000" pitchFamily="2" charset="2"/>
              </a:rPr>
              <a:t> increase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PCO2  decrease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PO2  approaches 150mmHg (O2 pressure of ambient air)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670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blood gases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Specimens should be processed immediately when received in STAT lab</a:t>
            </a:r>
          </a:p>
          <a:p>
            <a:r>
              <a:rPr lang="en-US" dirty="0" smtClean="0"/>
              <a:t>After the specimen is sampled</a:t>
            </a:r>
          </a:p>
          <a:p>
            <a:pPr lvl="1"/>
            <a:r>
              <a:rPr lang="en-US" dirty="0" smtClean="0"/>
              <a:t>Express the resulting air bubble (caused by sampling)</a:t>
            </a:r>
          </a:p>
          <a:p>
            <a:pPr lvl="1"/>
            <a:r>
              <a:rPr lang="en-US" dirty="0" smtClean="0"/>
              <a:t>Recap specimen (if cap was removed)</a:t>
            </a:r>
          </a:p>
          <a:p>
            <a:pPr lvl="1"/>
            <a:r>
              <a:rPr lang="en-US" dirty="0" smtClean="0"/>
              <a:t>Place specimen back on ice</a:t>
            </a:r>
          </a:p>
          <a:p>
            <a:r>
              <a:rPr lang="en-US" dirty="0" smtClean="0"/>
              <a:t>Specimen should remain sealed and on ice until results are reviewed and sent to the HIS</a:t>
            </a:r>
          </a:p>
        </p:txBody>
      </p:sp>
    </p:spTree>
    <p:extLst>
      <p:ext uri="{BB962C8B-B14F-4D97-AF65-F5344CB8AC3E}">
        <p14:creationId xmlns:p14="http://schemas.microsoft.com/office/powerpoint/2010/main" val="2578001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Hemoglobin corrections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ABL will automatically correct for the presence of various types of hemoglobin</a:t>
            </a:r>
          </a:p>
          <a:p>
            <a:pPr lvl="1"/>
            <a:r>
              <a:rPr lang="en-US" dirty="0" smtClean="0"/>
              <a:t>Most commonly we see the warning message for Fetal Hemoglobin correction on cord blood specimens</a:t>
            </a:r>
          </a:p>
          <a:p>
            <a:pPr lvl="1"/>
            <a:r>
              <a:rPr lang="en-US" dirty="0" smtClean="0"/>
              <a:t>The presence of </a:t>
            </a:r>
            <a:r>
              <a:rPr lang="en-US" dirty="0" err="1" smtClean="0"/>
              <a:t>Sulfhemoglobin</a:t>
            </a:r>
            <a:r>
              <a:rPr lang="en-US" dirty="0" smtClean="0"/>
              <a:t> is also corrected for and will have a similar warning message at the bottom of the ABL printout</a:t>
            </a:r>
          </a:p>
        </p:txBody>
      </p:sp>
    </p:spTree>
    <p:extLst>
      <p:ext uri="{BB962C8B-B14F-4D97-AF65-F5344CB8AC3E}">
        <p14:creationId xmlns:p14="http://schemas.microsoft.com/office/powerpoint/2010/main" val="195899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Sulfhemoglobin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presence of </a:t>
            </a:r>
            <a:r>
              <a:rPr lang="en-US" dirty="0" err="1" smtClean="0"/>
              <a:t>Sulfhemoglobin</a:t>
            </a:r>
            <a:r>
              <a:rPr lang="en-US" dirty="0" smtClean="0"/>
              <a:t> in a blood gas specimen is a critical result!</a:t>
            </a:r>
          </a:p>
          <a:p>
            <a:pPr lvl="1"/>
            <a:r>
              <a:rPr lang="en-US" dirty="0" err="1" smtClean="0"/>
              <a:t>Sulfhemoglobin</a:t>
            </a:r>
            <a:r>
              <a:rPr lang="en-US" dirty="0" smtClean="0"/>
              <a:t> cannot transport oxygen</a:t>
            </a:r>
          </a:p>
          <a:p>
            <a:pPr lvl="1"/>
            <a:r>
              <a:rPr lang="en-US" dirty="0" err="1" smtClean="0"/>
              <a:t>Sulfhemoglobinemia</a:t>
            </a:r>
            <a:r>
              <a:rPr lang="en-US" dirty="0" smtClean="0"/>
              <a:t> can result from medications and exposure to SO</a:t>
            </a:r>
            <a:r>
              <a:rPr lang="en-US" baseline="-25000" dirty="0" smtClean="0"/>
              <a:t>2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S, </a:t>
            </a:r>
            <a:r>
              <a:rPr lang="en-US" dirty="0" err="1" smtClean="0"/>
              <a:t>trinitrotuene</a:t>
            </a:r>
            <a:r>
              <a:rPr lang="en-US" dirty="0" smtClean="0"/>
              <a:t>, or severe air pollution</a:t>
            </a:r>
            <a:endParaRPr lang="en-US" dirty="0"/>
          </a:p>
          <a:p>
            <a:pPr lvl="1"/>
            <a:r>
              <a:rPr lang="en-US" dirty="0" smtClean="0"/>
              <a:t>This result will NOT flow into the LIS automatically</a:t>
            </a:r>
          </a:p>
          <a:p>
            <a:pPr lvl="1"/>
            <a:r>
              <a:rPr lang="en-US" dirty="0" smtClean="0"/>
              <a:t>It is crucial that ALL blood gas printouts be reviewed for </a:t>
            </a:r>
            <a:r>
              <a:rPr lang="en-US" dirty="0" err="1" smtClean="0"/>
              <a:t>Sulfhemoglobin</a:t>
            </a:r>
            <a:r>
              <a:rPr lang="en-US" dirty="0" smtClean="0"/>
              <a:t> presence</a:t>
            </a:r>
          </a:p>
        </p:txBody>
      </p:sp>
    </p:spTree>
    <p:extLst>
      <p:ext uri="{BB962C8B-B14F-4D97-AF65-F5344CB8AC3E}">
        <p14:creationId xmlns:p14="http://schemas.microsoft.com/office/powerpoint/2010/main" val="1172554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 supposed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warning message for </a:t>
            </a:r>
            <a:r>
              <a:rPr lang="en-US" dirty="0" err="1"/>
              <a:t>S</a:t>
            </a:r>
            <a:r>
              <a:rPr lang="en-US" dirty="0" err="1" smtClean="0"/>
              <a:t>ulfhemoglobin</a:t>
            </a:r>
            <a:r>
              <a:rPr lang="en-US" dirty="0" smtClean="0"/>
              <a:t> is present the tech must:</a:t>
            </a:r>
          </a:p>
          <a:p>
            <a:pPr lvl="1"/>
            <a:r>
              <a:rPr lang="en-US" dirty="0" smtClean="0"/>
              <a:t>Report the SUHBA field as present on the resulting screen</a:t>
            </a:r>
          </a:p>
          <a:p>
            <a:pPr lvl="2"/>
            <a:r>
              <a:rPr lang="en-US" dirty="0" smtClean="0"/>
              <a:t>This will flag as a critical result in SOFT</a:t>
            </a:r>
          </a:p>
          <a:p>
            <a:pPr lvl="1"/>
            <a:r>
              <a:rPr lang="en-US" dirty="0" smtClean="0"/>
              <a:t>Call the result as a critical to the floor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See resulting examples on the following slide</a:t>
            </a:r>
          </a:p>
        </p:txBody>
      </p:sp>
    </p:spTree>
    <p:extLst>
      <p:ext uri="{BB962C8B-B14F-4D97-AF65-F5344CB8AC3E}">
        <p14:creationId xmlns:p14="http://schemas.microsoft.com/office/powerpoint/2010/main" val="1261967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1337</TotalTime>
  <Words>452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Tw Cen MT</vt:lpstr>
      <vt:lpstr>Wingdings</vt:lpstr>
      <vt:lpstr>Circuit</vt:lpstr>
      <vt:lpstr>blood gases  2018</vt:lpstr>
      <vt:lpstr>Collection and receipt of blood gases</vt:lpstr>
      <vt:lpstr>Instrument viability (Daily function checks)</vt:lpstr>
      <vt:lpstr>Why ice?</vt:lpstr>
      <vt:lpstr>Why no air exposure? (NO bubbles!)</vt:lpstr>
      <vt:lpstr>Running blood gases</vt:lpstr>
      <vt:lpstr>Automatic Hemoglobin corrections</vt:lpstr>
      <vt:lpstr>Sulfhemoglobin</vt:lpstr>
      <vt:lpstr>What are you supposed to do?</vt:lpstr>
      <vt:lpstr>PowerPoint Presentation</vt:lpstr>
      <vt:lpstr>PowerPoint Presentation</vt:lpstr>
    </vt:vector>
  </TitlesOfParts>
  <Company>Beaumont Health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gasses  competency 2018</dc:title>
  <dc:creator>Swift, Tyler</dc:creator>
  <cp:lastModifiedBy>Swift, Tyler</cp:lastModifiedBy>
  <cp:revision>16</cp:revision>
  <dcterms:created xsi:type="dcterms:W3CDTF">2017-12-19T16:07:34Z</dcterms:created>
  <dcterms:modified xsi:type="dcterms:W3CDTF">2018-04-27T14:11:13Z</dcterms:modified>
</cp:coreProperties>
</file>