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1" r:id="rId3"/>
    <p:sldId id="270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2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660"/>
  </p:normalViewPr>
  <p:slideViewPr>
    <p:cSldViewPr snapToGrid="0" snapToObjects="1" showGuides="1">
      <p:cViewPr varScale="1">
        <p:scale>
          <a:sx n="110" d="100"/>
          <a:sy n="110" d="100"/>
        </p:scale>
        <p:origin x="91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E2D82-42F0-0B4F-97F8-AB503A587715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C63E1-F087-8F4C-B904-08C940390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20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AA99B-957F-0D4F-B5C1-4392EAC77493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B0956-332D-5B40-8636-8D651D93A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347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AU-004 PPT_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6944B8-A359-144A-A78C-4C6040F7C8D8}" type="datetime1">
              <a:rPr lang="en-US" smtClean="0"/>
              <a:t>3/23/2018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3017DC-50D6-A146-A689-DB91605A20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2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8254-FF18-6F43-B7A5-20B1A7DAFB2A}" type="datetime1">
              <a:rPr lang="en-US" smtClean="0"/>
              <a:t>3/23/2018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6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8F44-3A9C-274F-B3A4-846A2D9B5BE1}" type="datetime1">
              <a:rPr lang="en-US" smtClean="0"/>
              <a:t>3/23/2018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9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BBBE-0BF2-2B46-9592-E622826481C4}" type="datetime1">
              <a:rPr lang="en-US" smtClean="0"/>
              <a:t>3/23/2018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0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122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8275"/>
            <a:ext cx="8229600" cy="114300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96C0F0-D4FC-3D48-BF97-1B45F2C64750}" type="datetime1">
              <a:rPr lang="en-US" smtClean="0"/>
              <a:t>3/23/2018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3017DC-50D6-A146-A689-DB91605A20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5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1473-99EF-4241-BEA7-9D874D28A4F4}" type="datetime1">
              <a:rPr lang="en-US" smtClean="0"/>
              <a:t>3/23/2018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9BA7-CC67-2A47-810E-7B4F03ACE722}" type="datetime1">
              <a:rPr lang="en-US" smtClean="0"/>
              <a:t>3/23/2018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2F15-470F-E443-9426-6C93547A2FC5}" type="datetime1">
              <a:rPr lang="en-US" smtClean="0"/>
              <a:t>3/23/2018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8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AU-004 PPT_Footer2_Template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5772"/>
            <a:ext cx="9144000" cy="6822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3B0595B-6218-1247-A97C-BF758BC40879}" type="datetime1">
              <a:rPr lang="en-US" smtClean="0"/>
              <a:pPr/>
              <a:t>3/23/2018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9F3017DC-50D6-A146-A689-DB91605A20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1228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Competency Assessor Training Module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02229"/>
            <a:ext cx="6400800" cy="1752600"/>
          </a:xfrm>
        </p:spPr>
        <p:txBody>
          <a:bodyPr/>
          <a:lstStyle/>
          <a:p>
            <a:r>
              <a:rPr lang="en-US" smtClean="0"/>
              <a:t>Sara Wagner MLS(ASCP)</a:t>
            </a:r>
            <a:r>
              <a:rPr lang="en-US" baseline="30000" smtClean="0"/>
              <a:t>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37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Review of intermediate test results or worksheets, quality control records, proficiency testing results, and preventive maintenance </a:t>
            </a:r>
            <a:r>
              <a:rPr lang="en-US" sz="2800" dirty="0" smtClean="0"/>
              <a:t>records</a:t>
            </a:r>
          </a:p>
          <a:p>
            <a:pPr marL="0" indent="0">
              <a:buNone/>
            </a:pPr>
            <a:endParaRPr lang="en-US" sz="2800" b="1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8254-FF18-6F43-B7A5-20B1A7DAFB2A}" type="datetime1">
              <a:rPr lang="en-US" smtClean="0"/>
              <a:t>3/23/2018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577" y="2937200"/>
            <a:ext cx="4216975" cy="30859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0760" y="2769339"/>
            <a:ext cx="392161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Accomplished in one way: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Attach a photocopy </a:t>
            </a:r>
            <a:r>
              <a:rPr lang="en-US" sz="2000" dirty="0" smtClean="0"/>
              <a:t>of the corresponding bench maintenance log clearly displaying your initials as the maintenance performer/QC performer. (We need evidence of both) Some test systems have QC reported in the LIS so you can also submit a screenshot.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9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Direct observations of performance of instrument maintenance and function </a:t>
            </a:r>
            <a:r>
              <a:rPr lang="en-US" dirty="0" smtClean="0"/>
              <a:t>checks</a:t>
            </a:r>
          </a:p>
          <a:p>
            <a:pPr marL="0" indent="0">
              <a:buNone/>
            </a:pPr>
            <a:r>
              <a:rPr lang="en-US" b="1" u="sng" dirty="0" smtClean="0"/>
              <a:t>Accomplished in Two possible ways: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Employee performs some kind of maintenance (Daily/Weekly/Monthly/Quarterly/As Needed) while direct observer is present.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Oral Query - Direct </a:t>
            </a:r>
            <a:r>
              <a:rPr lang="en-US" dirty="0"/>
              <a:t>observer asks employee to </a:t>
            </a:r>
            <a:r>
              <a:rPr lang="en-US" dirty="0" smtClean="0"/>
              <a:t>verbally explain stepwise </a:t>
            </a:r>
            <a:r>
              <a:rPr lang="en-US" dirty="0"/>
              <a:t>how they would perform the </a:t>
            </a:r>
            <a:r>
              <a:rPr lang="en-US" dirty="0" smtClean="0"/>
              <a:t>maintenance.  Document </a:t>
            </a:r>
            <a:r>
              <a:rPr lang="en-US" dirty="0"/>
              <a:t>this on the form in the “Comments” section that it was an Oral Query.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8254-FF18-6F43-B7A5-20B1A7DAFB2A}" type="datetime1">
              <a:rPr lang="en-US" smtClean="0"/>
              <a:t>3/23/2018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Assessment of test performance through testing previously analyzed specimens, internal blind testing samples or external proficiency testing </a:t>
            </a:r>
            <a:r>
              <a:rPr lang="en-US" dirty="0" smtClean="0"/>
              <a:t>samples</a:t>
            </a:r>
          </a:p>
          <a:p>
            <a:pPr marL="0" indent="0">
              <a:buNone/>
            </a:pPr>
            <a:r>
              <a:rPr lang="en-US" b="1" u="sng" dirty="0" smtClean="0"/>
              <a:t>Accomplished in Three possible ways: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Proficiency Samples (provide proof with your date and initials)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Blind sample created by department (Old QC or a previously reported patient designated by management)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MTS Quiz (You must achieve a 100% passing score)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8254-FF18-6F43-B7A5-20B1A7DAFB2A}" type="datetime1">
              <a:rPr lang="en-US" smtClean="0"/>
              <a:t>3/23/2018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0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Assessment of problem solving </a:t>
            </a:r>
            <a:r>
              <a:rPr lang="en-US" dirty="0" smtClean="0"/>
              <a:t>skills</a:t>
            </a:r>
          </a:p>
          <a:p>
            <a:pPr marL="0" indent="0">
              <a:buNone/>
            </a:pPr>
            <a:r>
              <a:rPr lang="en-US" b="1" u="sng" dirty="0" smtClean="0"/>
              <a:t>Accomplished in </a:t>
            </a:r>
            <a:r>
              <a:rPr lang="en-US" b="1" u="sng" dirty="0"/>
              <a:t>T</a:t>
            </a:r>
            <a:r>
              <a:rPr lang="en-US" b="1" u="sng" dirty="0" smtClean="0"/>
              <a:t>hree possible ways: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Writes explanation of what to do if QC was unacceptable or limitations of procedure.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Performs troubleshooting and provides a screenshot.  (Ex: Failed QC)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MTS Quiz (Our MTS quizzes include questions on limits and troubleshooting)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8254-FF18-6F43-B7A5-20B1A7DAFB2A}" type="datetime1">
              <a:rPr lang="en-US" smtClean="0"/>
              <a:t>3/23/2018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5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704"/>
            <a:ext cx="8229600" cy="480246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You must assess someone twice within their first year of employment</a:t>
            </a:r>
          </a:p>
          <a:p>
            <a:pPr lvl="1"/>
            <a:r>
              <a:rPr lang="en-US" dirty="0" smtClean="0"/>
              <a:t>Once in the first 6 months </a:t>
            </a:r>
          </a:p>
          <a:p>
            <a:pPr lvl="1"/>
            <a:r>
              <a:rPr lang="en-US" dirty="0" smtClean="0"/>
              <a:t>Once before their first year is up</a:t>
            </a:r>
          </a:p>
          <a:p>
            <a:r>
              <a:rPr lang="en-US" dirty="0" smtClean="0"/>
              <a:t>Training does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count as Competency assessment!!</a:t>
            </a:r>
          </a:p>
          <a:p>
            <a:r>
              <a:rPr lang="en-US" dirty="0" smtClean="0"/>
              <a:t>Competency Assessment must be done annually after the first year </a:t>
            </a:r>
          </a:p>
          <a:p>
            <a:r>
              <a:rPr lang="en-US" dirty="0" smtClean="0"/>
              <a:t>If someone who is a long standing employee with consistently trustworthy performance, you do not have to do the 6 month competency assessment with them when they are trained on a new bench.  They can simply lump it in with their annual competency assessment the next calendar year.</a:t>
            </a:r>
          </a:p>
          <a:p>
            <a:r>
              <a:rPr lang="en-US" dirty="0" smtClean="0"/>
              <a:t>We set a deadline of June 30</a:t>
            </a:r>
            <a:r>
              <a:rPr lang="en-US" baseline="30000" dirty="0" smtClean="0"/>
              <a:t>th</a:t>
            </a:r>
            <a:r>
              <a:rPr lang="en-US" dirty="0" smtClean="0"/>
              <a:t> every year</a:t>
            </a:r>
          </a:p>
          <a:p>
            <a:r>
              <a:rPr lang="en-US" dirty="0" smtClean="0"/>
              <a:t>Direct observers need to be competency assessed themselves by another assessor!  No self assessment!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8254-FF18-6F43-B7A5-20B1A7DAFB2A}" type="datetime1">
              <a:rPr lang="en-US" smtClean="0"/>
              <a:t>3/23/2018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1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Any questions or concerns can be brought to the attention of your educational coordinator in your lab section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Please review the Competency Assessor Roster 2018 on the next slide.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8254-FF18-6F43-B7A5-20B1A7DAFB2A}" type="datetime1">
              <a:rPr lang="en-US" smtClean="0"/>
              <a:t>3/23/2018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27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8254-FF18-6F43-B7A5-20B1A7DAFB2A}" type="datetime1">
              <a:rPr lang="en-US" smtClean="0"/>
              <a:t>3/23/2018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16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48761" y="6035040"/>
            <a:ext cx="6402637" cy="3483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766" y="85543"/>
            <a:ext cx="6524625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46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Competency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Competency is the ability of personnel to apply their skill, knowledge, and experience to perform their laboratory duties correctly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Competency Assessments are </a:t>
            </a:r>
            <a:r>
              <a:rPr lang="en-US" b="1" u="sng" dirty="0" smtClean="0"/>
              <a:t>required</a:t>
            </a:r>
            <a:r>
              <a:rPr lang="en-US" dirty="0" smtClean="0"/>
              <a:t> by federal regulation spelled out by CLIA.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8254-FF18-6F43-B7A5-20B1A7DAFB2A}" type="datetime1">
              <a:rPr lang="en-US" smtClean="0"/>
              <a:t>3/23/2018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3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Can </a:t>
            </a:r>
            <a:r>
              <a:rPr lang="en-US" dirty="0"/>
              <a:t>B</a:t>
            </a:r>
            <a:r>
              <a:rPr lang="en-US" dirty="0" smtClean="0"/>
              <a:t>e an Assessor/Direct Observer?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9" y="1624012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Job title of </a:t>
            </a:r>
            <a:r>
              <a:rPr lang="en-US" dirty="0">
                <a:solidFill>
                  <a:srgbClr val="7030A0"/>
                </a:solidFill>
              </a:rPr>
              <a:t>Manager, Supervisor, Medical Technologist II, Medical Technologist</a:t>
            </a:r>
            <a:r>
              <a:rPr lang="en-US" dirty="0"/>
              <a:t>, Cytogenetic Technologist, Cytotechnologist, or Molecular Pathology Technologist with a </a:t>
            </a:r>
            <a:r>
              <a:rPr lang="en-US" dirty="0">
                <a:solidFill>
                  <a:srgbClr val="7030A0"/>
                </a:solidFill>
              </a:rPr>
              <a:t>BS/BA degree in chemical, physical, biological or clinical laboratory science</a:t>
            </a:r>
            <a:r>
              <a:rPr lang="en-US" dirty="0"/>
              <a:t> AND at least </a:t>
            </a:r>
            <a:r>
              <a:rPr lang="en-US" dirty="0">
                <a:solidFill>
                  <a:srgbClr val="7030A0"/>
                </a:solidFill>
              </a:rPr>
              <a:t>2 years’ of training and/or experience in non-waived testing in the designated specialty/subspecialty area</a:t>
            </a:r>
            <a:r>
              <a:rPr lang="en-US" dirty="0" smtClean="0"/>
              <a:t>.</a:t>
            </a:r>
          </a:p>
          <a:p>
            <a:r>
              <a:rPr lang="en-US" dirty="0"/>
              <a:t>Trained and competent in the test systems and procedures they have been approved to assess</a:t>
            </a:r>
            <a:r>
              <a:rPr lang="en-US" dirty="0" smtClean="0"/>
              <a:t>.</a:t>
            </a:r>
          </a:p>
          <a:p>
            <a:r>
              <a:rPr lang="en-US" dirty="0"/>
              <a:t>Understands he/she is not permitted to do any self-assessments</a:t>
            </a:r>
            <a:r>
              <a:rPr lang="en-US" dirty="0" smtClean="0"/>
              <a:t>.</a:t>
            </a:r>
          </a:p>
          <a:p>
            <a:r>
              <a:rPr lang="en-US" dirty="0"/>
              <a:t>Demonstrates good communication skills.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8254-FF18-6F43-B7A5-20B1A7DAFB2A}" type="datetime1">
              <a:rPr lang="en-US" smtClean="0"/>
              <a:t>3/23/2018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1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Clinical Laboratory Improvement Amendments (CLIA) of 1988 </a:t>
            </a:r>
            <a:r>
              <a:rPr lang="en-US" dirty="0"/>
              <a:t>are United States federal regulatory standards that apply to all clinical laboratory testing performed on humans in the United States, except clinical trials and basic research.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8254-FF18-6F43-B7A5-20B1A7DAFB2A}" type="datetime1">
              <a:rPr lang="en-US" smtClean="0"/>
              <a:t>3/23/2018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4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CLIA and 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CLIA is the Law that puts forth certain standards that we in the lab need to maintain.</a:t>
            </a:r>
          </a:p>
          <a:p>
            <a:r>
              <a:rPr lang="en-US" dirty="0" smtClean="0"/>
              <a:t>CAP is our CLIA Approved Accrediting Agency here at Beaumont</a:t>
            </a:r>
          </a:p>
          <a:p>
            <a:pPr lvl="1"/>
            <a:r>
              <a:rPr lang="en-US" dirty="0" smtClean="0"/>
              <a:t>They enforce the regulations the CLIA law sets forth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8254-FF18-6F43-B7A5-20B1A7DAFB2A}" type="datetime1">
              <a:rPr lang="en-US" smtClean="0"/>
              <a:t>3/23/2018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8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CLIA Approved Accrediting Agencies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AABB</a:t>
            </a:r>
          </a:p>
          <a:p>
            <a:r>
              <a:rPr lang="en-US" dirty="0" smtClean="0"/>
              <a:t>American Association for Laboratory Accreditation</a:t>
            </a:r>
          </a:p>
          <a:p>
            <a:r>
              <a:rPr lang="en-US" dirty="0" smtClean="0"/>
              <a:t>American Osteopathic Association/Healthcare Facilities Accreditation Program(AOA/HFAP)</a:t>
            </a:r>
          </a:p>
          <a:p>
            <a:r>
              <a:rPr lang="en-US" dirty="0" smtClean="0"/>
              <a:t>American Society for Histocompatibility and </a:t>
            </a:r>
            <a:r>
              <a:rPr lang="en-US" dirty="0" err="1" smtClean="0"/>
              <a:t>Immunogenetics</a:t>
            </a:r>
            <a:endParaRPr lang="en-US" dirty="0" smtClean="0"/>
          </a:p>
          <a:p>
            <a:r>
              <a:rPr lang="en-US" dirty="0" smtClean="0"/>
              <a:t>COLA</a:t>
            </a:r>
          </a:p>
          <a:p>
            <a:r>
              <a:rPr lang="en-US" dirty="0" smtClean="0"/>
              <a:t>College of American Pathologists</a:t>
            </a:r>
          </a:p>
          <a:p>
            <a:r>
              <a:rPr lang="en-US" dirty="0" smtClean="0"/>
              <a:t>Joint Commission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8254-FF18-6F43-B7A5-20B1A7DAFB2A}" type="datetime1">
              <a:rPr lang="en-US" smtClean="0"/>
              <a:t>3/23/2018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6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6 CLIA Elements of Competency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40746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>
                <a:solidFill>
                  <a:srgbClr val="FF0000"/>
                </a:solidFill>
              </a:rPr>
              <a:t>Direct </a:t>
            </a:r>
            <a:r>
              <a:rPr lang="en-US" dirty="0">
                <a:solidFill>
                  <a:srgbClr val="FF0000"/>
                </a:solidFill>
              </a:rPr>
              <a:t>observations of routine patient test performance, including patient preparation, if applicable, specimen handling, processing and testing</a:t>
            </a:r>
            <a:r>
              <a:rPr lang="en-US" dirty="0" smtClean="0">
                <a:solidFill>
                  <a:srgbClr val="FF0000"/>
                </a:solidFill>
              </a:rPr>
              <a:t>;**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solidFill>
                  <a:srgbClr val="7030A0"/>
                </a:solidFill>
              </a:rPr>
              <a:t>Monitoring </a:t>
            </a:r>
            <a:r>
              <a:rPr lang="en-US" dirty="0">
                <a:solidFill>
                  <a:srgbClr val="7030A0"/>
                </a:solidFill>
              </a:rPr>
              <a:t>the recording and reporting of test results;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solidFill>
                  <a:srgbClr val="7030A0"/>
                </a:solidFill>
              </a:rPr>
              <a:t>Review </a:t>
            </a:r>
            <a:r>
              <a:rPr lang="en-US" dirty="0">
                <a:solidFill>
                  <a:srgbClr val="7030A0"/>
                </a:solidFill>
              </a:rPr>
              <a:t>of intermediate test results or worksheets, quality control records, proficiency testing results, and preventive maintenance records</a:t>
            </a:r>
            <a:r>
              <a:rPr lang="en-US" dirty="0" smtClean="0">
                <a:solidFill>
                  <a:srgbClr val="7030A0"/>
                </a:solidFill>
              </a:rPr>
              <a:t>;*</a:t>
            </a:r>
            <a:endParaRPr lang="en-US" dirty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solidFill>
                  <a:srgbClr val="FF0000"/>
                </a:solidFill>
              </a:rPr>
              <a:t>Direct </a:t>
            </a:r>
            <a:r>
              <a:rPr lang="en-US" dirty="0">
                <a:solidFill>
                  <a:srgbClr val="FF0000"/>
                </a:solidFill>
              </a:rPr>
              <a:t>observations of performance of instrument maintenance and function checks</a:t>
            </a:r>
            <a:r>
              <a:rPr lang="en-US" dirty="0" smtClean="0">
                <a:solidFill>
                  <a:srgbClr val="FF0000"/>
                </a:solidFill>
              </a:rPr>
              <a:t>;**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solidFill>
                  <a:srgbClr val="7030A0"/>
                </a:solidFill>
              </a:rPr>
              <a:t>Assessment </a:t>
            </a:r>
            <a:r>
              <a:rPr lang="en-US" dirty="0">
                <a:solidFill>
                  <a:srgbClr val="7030A0"/>
                </a:solidFill>
              </a:rPr>
              <a:t>of test performance through testing previously analyzed specimens, internal blind testing samples or external proficiency testing samples; </a:t>
            </a:r>
            <a:r>
              <a:rPr lang="en-US" dirty="0" smtClean="0">
                <a:solidFill>
                  <a:srgbClr val="7030A0"/>
                </a:solidFill>
              </a:rPr>
              <a:t>and*</a:t>
            </a:r>
            <a:endParaRPr lang="en-US" dirty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solidFill>
                  <a:srgbClr val="7030A0"/>
                </a:solidFill>
              </a:rPr>
              <a:t>Assessment </a:t>
            </a:r>
            <a:r>
              <a:rPr lang="en-US" dirty="0">
                <a:solidFill>
                  <a:srgbClr val="7030A0"/>
                </a:solidFill>
              </a:rPr>
              <a:t>of problem solving skills</a:t>
            </a:r>
            <a:r>
              <a:rPr lang="en-US" dirty="0" smtClean="0">
                <a:solidFill>
                  <a:srgbClr val="7030A0"/>
                </a:solidFill>
              </a:rPr>
              <a:t>.*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8254-FF18-6F43-B7A5-20B1A7DAFB2A}" type="datetime1">
              <a:rPr lang="en-US" smtClean="0"/>
              <a:t>3/23/2018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0153" y="552114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*Employee Responsibility – Gather documentation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**Direct Observer Responsibility – Directly observe and document on Competency Assessment Checklist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5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6274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Direct observations of routine patient test performance, including patient preparation, if applicable, specimen handling, processing and testing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b="1" u="sng" dirty="0" smtClean="0"/>
              <a:t>Accomplished in Two possible ways: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Employee has a </a:t>
            </a:r>
            <a:r>
              <a:rPr lang="en-US" u="sng" dirty="0" smtClean="0">
                <a:solidFill>
                  <a:srgbClr val="00B0F0"/>
                </a:solidFill>
              </a:rPr>
              <a:t>live specimen or CAP specimen </a:t>
            </a:r>
            <a:r>
              <a:rPr lang="en-US" dirty="0" smtClean="0"/>
              <a:t>at the bench for you to watch them do.  (As they do this I like to ask about a scenario we don’t often encounter and what the correct course of action would be)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>
                <a:solidFill>
                  <a:srgbClr val="00B0F0"/>
                </a:solidFill>
              </a:rPr>
              <a:t>Oral Query </a:t>
            </a:r>
            <a:r>
              <a:rPr lang="en-US" dirty="0" smtClean="0"/>
              <a:t>– Direct observer asks employee to verbally explain stepwise how they would perform the procedure. (Again, ask a scenario question)  Document this on the form in the “Comments” section that it was an Oral Query.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8254-FF18-6F43-B7A5-20B1A7DAFB2A}" type="datetime1">
              <a:rPr lang="en-US" smtClean="0"/>
              <a:t>3/23/2018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2292" b="66903"/>
          <a:stretch/>
        </p:blipFill>
        <p:spPr>
          <a:xfrm>
            <a:off x="1524000" y="5262944"/>
            <a:ext cx="5752381" cy="87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Monitoring the recording and reporting of test results;</a:t>
            </a:r>
          </a:p>
          <a:p>
            <a:pPr marL="0" indent="0">
              <a:buNone/>
            </a:pPr>
            <a:r>
              <a:rPr lang="en-US" b="1" u="sng" dirty="0" smtClean="0"/>
              <a:t>Accomplished in one way: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u="sng" dirty="0" smtClean="0">
                <a:solidFill>
                  <a:srgbClr val="00B0F0"/>
                </a:solidFill>
              </a:rPr>
              <a:t>screen shot </a:t>
            </a:r>
            <a:r>
              <a:rPr lang="en-US" dirty="0" smtClean="0"/>
              <a:t>of the results that have been reported in the LIS(Laboratory Information System). 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* Be sure that the Technologist ID and date reported are clearly visible!!!!!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8254-FF18-6F43-B7A5-20B1A7DAFB2A}" type="datetime1">
              <a:rPr lang="en-US" smtClean="0"/>
              <a:t>3/23/2018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972</Words>
  <Application>Microsoft Office PowerPoint</Application>
  <PresentationFormat>On-screen Show (4:3)</PresentationFormat>
  <Paragraphs>107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Competency Assessor Training Module</vt:lpstr>
      <vt:lpstr>Definition of Competency</vt:lpstr>
      <vt:lpstr>Who Can Be an Assessor/Direct Observer?</vt:lpstr>
      <vt:lpstr>CLIA</vt:lpstr>
      <vt:lpstr>CLIA and CAP</vt:lpstr>
      <vt:lpstr>CLIA Approved Accrediting Agencies</vt:lpstr>
      <vt:lpstr>The 6 CLIA Elements of Competency Assessment</vt:lpstr>
      <vt:lpstr>Element 1</vt:lpstr>
      <vt:lpstr>Element 2</vt:lpstr>
      <vt:lpstr>Element 3</vt:lpstr>
      <vt:lpstr>Element 4</vt:lpstr>
      <vt:lpstr>Element 5</vt:lpstr>
      <vt:lpstr>Element 6</vt:lpstr>
      <vt:lpstr>Things to Remember</vt:lpstr>
      <vt:lpstr>Thank You</vt:lpstr>
      <vt:lpstr>PowerPoint Presentation</vt:lpstr>
    </vt:vector>
  </TitlesOfParts>
  <Company>SPM Marketing &amp;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Maslouski</dc:creator>
  <cp:lastModifiedBy>Wagner, Sara L</cp:lastModifiedBy>
  <cp:revision>33</cp:revision>
  <dcterms:created xsi:type="dcterms:W3CDTF">2015-07-15T15:24:45Z</dcterms:created>
  <dcterms:modified xsi:type="dcterms:W3CDTF">2018-03-23T19:59:21Z</dcterms:modified>
</cp:coreProperties>
</file>