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61" r:id="rId4"/>
    <p:sldId id="262" r:id="rId5"/>
    <p:sldId id="258" r:id="rId6"/>
    <p:sldId id="259" r:id="rId7"/>
    <p:sldId id="260" r:id="rId8"/>
    <p:sldId id="265" r:id="rId9"/>
    <p:sldId id="263" r:id="rId10"/>
    <p:sldId id="264" r:id="rId11"/>
  </p:sldIdLst>
  <p:sldSz cx="9144000" cy="5143500" type="screen16x9"/>
  <p:notesSz cx="6858000" cy="9144000"/>
  <p:embeddedFontLst>
    <p:embeddedFont>
      <p:font typeface="Raleway" panose="020B0604020202020204" charset="0"/>
      <p:regular r:id="rId13"/>
      <p:bold r:id="rId14"/>
      <p:italic r:id="rId15"/>
      <p:boldItalic r:id="rId16"/>
    </p:embeddedFont>
    <p:embeddedFont>
      <p:font typeface="Roboto" panose="020B0604020202020204" charset="0"/>
      <p:regular r:id="rId17"/>
      <p:bold r:id="rId18"/>
      <p:italic r:id="rId19"/>
      <p:boldItalic r:id="rId20"/>
    </p:embeddedFont>
    <p:embeddedFont>
      <p:font typeface="La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9840858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366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2220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6329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6838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654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9261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516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189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0429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769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wrap="square"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wrap="square"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wrap="square"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wrap="square"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8" y="357800"/>
            <a:ext cx="2808000" cy="9534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wrap="square"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wrap="square"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sp.beaumont.edu/sites/BHLabs/molecular/SitePages/Home.aspx"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sp.beaumont.edu/sites/BHLabs/molecular/SitePages/Home.aspx"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tmp"/><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lvl="0" rtl="0">
              <a:spcBef>
                <a:spcPts val="0"/>
              </a:spcBef>
              <a:buNone/>
            </a:pPr>
            <a:r>
              <a:rPr lang="en"/>
              <a:t>PI: Implementing A Molecular SharePoint Site </a:t>
            </a:r>
          </a:p>
        </p:txBody>
      </p:sp>
      <p:sp>
        <p:nvSpPr>
          <p:cNvPr id="68" name="Shape 68"/>
          <p:cNvSpPr txBox="1">
            <a:spLocks noGrp="1"/>
          </p:cNvSpPr>
          <p:nvPr>
            <p:ph type="subTitle" idx="1"/>
          </p:nvPr>
        </p:nvSpPr>
        <p:spPr>
          <a:xfrm>
            <a:off x="390525" y="2789130"/>
            <a:ext cx="8222100" cy="432900"/>
          </a:xfrm>
          <a:prstGeom prst="rect">
            <a:avLst/>
          </a:prstGeom>
        </p:spPr>
        <p:txBody>
          <a:bodyPr wrap="square" lIns="91425" tIns="91425" rIns="91425" bIns="91425" anchor="t" anchorCtr="0">
            <a:noAutofit/>
          </a:bodyPr>
          <a:lstStyle/>
          <a:p>
            <a:pPr lvl="0">
              <a:spcBef>
                <a:spcPts val="0"/>
              </a:spcBef>
              <a:buNone/>
            </a:pPr>
            <a:r>
              <a:rPr lang="en" sz="2400"/>
              <a:t>Molecular Pathology Laboratory</a:t>
            </a:r>
          </a:p>
          <a:p>
            <a:pPr lvl="0">
              <a:spcBef>
                <a:spcPts val="0"/>
              </a:spcBef>
              <a:buNone/>
            </a:pPr>
            <a:r>
              <a:rPr lang="en" sz="2400"/>
              <a:t>Amy Karle</a:t>
            </a:r>
          </a:p>
          <a:p>
            <a:pPr lvl="0">
              <a:spcBef>
                <a:spcPts val="0"/>
              </a:spcBef>
              <a:buNone/>
            </a:pPr>
            <a:r>
              <a:rPr lang="en" sz="2400"/>
              <a:t>Anne Prada</a:t>
            </a:r>
          </a:p>
          <a:p>
            <a:pPr lvl="0" rtl="0">
              <a:spcBef>
                <a:spcPts val="0"/>
              </a:spcBef>
              <a:buNone/>
            </a:pPr>
            <a:r>
              <a:rPr lang="en" sz="2400"/>
              <a:t>John Gibson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580550" y="162725"/>
            <a:ext cx="7812000" cy="4818049"/>
          </a:xfrm>
          <a:prstGeom prst="rect">
            <a:avLst/>
          </a:prstGeom>
          <a:noFill/>
          <a:ln>
            <a:noFill/>
          </a:ln>
        </p:spPr>
      </p:pic>
      <p:pic>
        <p:nvPicPr>
          <p:cNvPr id="140" name="Shape 140"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41" name="Shape 141"/>
          <p:cNvSpPr txBox="1"/>
          <p:nvPr/>
        </p:nvSpPr>
        <p:spPr>
          <a:xfrm>
            <a:off x="2393500" y="614875"/>
            <a:ext cx="4512000" cy="762600"/>
          </a:xfrm>
          <a:prstGeom prst="rect">
            <a:avLst/>
          </a:prstGeom>
          <a:noFill/>
          <a:ln>
            <a:noFill/>
          </a:ln>
        </p:spPr>
        <p:txBody>
          <a:bodyPr wrap="square" lIns="91425" tIns="91425" rIns="91425" bIns="91425" anchor="b" anchorCtr="0">
            <a:noAutofit/>
          </a:bodyPr>
          <a:lstStyle/>
          <a:p>
            <a:pPr lvl="0" algn="l" rtl="0">
              <a:spcBef>
                <a:spcPts val="0"/>
              </a:spcBef>
              <a:buNone/>
            </a:pPr>
            <a:r>
              <a:rPr lang="en" sz="2400" b="1" dirty="0" smtClean="0">
                <a:solidFill>
                  <a:schemeClr val="lt2"/>
                </a:solidFill>
                <a:latin typeface="Raleway"/>
                <a:ea typeface="Raleway"/>
                <a:cs typeface="Raleway"/>
                <a:sym typeface="Raleway"/>
              </a:rPr>
              <a:t>Variance/Root </a:t>
            </a:r>
            <a:r>
              <a:rPr lang="en" sz="2400" b="1" dirty="0">
                <a:solidFill>
                  <a:schemeClr val="lt2"/>
                </a:solidFill>
                <a:latin typeface="Raleway"/>
                <a:ea typeface="Raleway"/>
                <a:cs typeface="Raleway"/>
                <a:sym typeface="Raleway"/>
              </a:rPr>
              <a:t>Cause</a:t>
            </a:r>
          </a:p>
        </p:txBody>
      </p:sp>
      <p:sp>
        <p:nvSpPr>
          <p:cNvPr id="142" name="Shape 142"/>
          <p:cNvSpPr txBox="1">
            <a:spLocks noGrp="1"/>
          </p:cNvSpPr>
          <p:nvPr>
            <p:ph type="body" idx="4294967295"/>
          </p:nvPr>
        </p:nvSpPr>
        <p:spPr>
          <a:xfrm>
            <a:off x="1293525" y="1377475"/>
            <a:ext cx="6457500" cy="3327900"/>
          </a:xfrm>
          <a:prstGeom prst="rect">
            <a:avLst/>
          </a:prstGeom>
        </p:spPr>
        <p:txBody>
          <a:bodyPr wrap="square" lIns="91425" tIns="91425" rIns="91425" bIns="91425" anchor="t" anchorCtr="0">
            <a:noAutofit/>
          </a:bodyPr>
          <a:lstStyle/>
          <a:p>
            <a:pPr lvl="0" rtl="0">
              <a:spcBef>
                <a:spcPts val="0"/>
              </a:spcBef>
              <a:buClr>
                <a:schemeClr val="dk2"/>
              </a:buClr>
              <a:buSzPct val="91666"/>
              <a:buFont typeface="Arial"/>
              <a:buNone/>
            </a:pPr>
            <a:r>
              <a:rPr lang="en" sz="1200" b="1">
                <a:latin typeface="Raleway"/>
                <a:ea typeface="Raleway"/>
                <a:cs typeface="Raleway"/>
                <a:sym typeface="Raleway"/>
              </a:rPr>
              <a:t>BK Virus Quantitation Assay Internal Control Failed and Again Upon Repeat</a:t>
            </a:r>
          </a:p>
          <a:p>
            <a:pPr marL="457200" lvl="0" indent="-317500" rtl="0">
              <a:spcBef>
                <a:spcPts val="0"/>
              </a:spcBef>
              <a:spcAft>
                <a:spcPts val="1000"/>
              </a:spcAft>
              <a:buClr>
                <a:schemeClr val="dk1"/>
              </a:buClr>
              <a:buSzPct val="100000"/>
              <a:buFont typeface="Raleway"/>
              <a:buChar char="➔"/>
            </a:pPr>
            <a:r>
              <a:rPr lang="en" sz="1400" b="1">
                <a:solidFill>
                  <a:schemeClr val="dk1"/>
                </a:solidFill>
                <a:latin typeface="Raleway"/>
                <a:ea typeface="Raleway"/>
                <a:cs typeface="Raleway"/>
                <a:sym typeface="Raleway"/>
              </a:rPr>
              <a:t>Why</a:t>
            </a:r>
            <a:r>
              <a:rPr lang="en" sz="1200">
                <a:latin typeface="Raleway"/>
                <a:ea typeface="Raleway"/>
                <a:cs typeface="Raleway"/>
                <a:sym typeface="Raleway"/>
              </a:rPr>
              <a:t>   An Internal Control DNA introduced to each patient specimen at extraction was “Undetected” by qPCR in all samples; upon repeat extraction and testing the process failed again.  </a:t>
            </a:r>
          </a:p>
          <a:p>
            <a:pPr marL="457200" lvl="0" indent="-317500" rtl="0">
              <a:spcBef>
                <a:spcPts val="0"/>
              </a:spcBef>
              <a:spcAft>
                <a:spcPts val="1000"/>
              </a:spcAft>
              <a:buClr>
                <a:schemeClr val="dk1"/>
              </a:buClr>
              <a:buSzPct val="100000"/>
              <a:buFont typeface="Raleway"/>
              <a:buChar char="➔"/>
            </a:pPr>
            <a:r>
              <a:rPr lang="en" sz="1400" b="1">
                <a:solidFill>
                  <a:schemeClr val="dk1"/>
                </a:solidFill>
                <a:latin typeface="Raleway"/>
                <a:ea typeface="Raleway"/>
                <a:cs typeface="Raleway"/>
                <a:sym typeface="Raleway"/>
              </a:rPr>
              <a:t>Why  </a:t>
            </a:r>
            <a:r>
              <a:rPr lang="en" sz="1400">
                <a:latin typeface="Raleway"/>
                <a:ea typeface="Raleway"/>
                <a:cs typeface="Raleway"/>
                <a:sym typeface="Raleway"/>
              </a:rPr>
              <a:t>“</a:t>
            </a:r>
            <a:r>
              <a:rPr lang="en" sz="1200">
                <a:latin typeface="Raleway"/>
                <a:ea typeface="Raleway"/>
                <a:cs typeface="Raleway"/>
                <a:sym typeface="Raleway"/>
              </a:rPr>
              <a:t>Undetected” Internal Control DNA indicated: 1) Internal Control DNA was not added to the extraction, 2) Internal Control DNA had degraded, </a:t>
            </a:r>
            <a:r>
              <a:rPr lang="en" sz="1200" b="1">
                <a:solidFill>
                  <a:schemeClr val="accent3"/>
                </a:solidFill>
                <a:latin typeface="Raleway"/>
                <a:ea typeface="Raleway"/>
                <a:cs typeface="Raleway"/>
                <a:sym typeface="Raleway"/>
              </a:rPr>
              <a:t>3) Internal Control Primers/Probes failed or were missing from the qPCR reaction.</a:t>
            </a:r>
          </a:p>
          <a:p>
            <a:pPr marL="457200" lvl="0" indent="-317500" rtl="0">
              <a:spcBef>
                <a:spcPts val="0"/>
              </a:spcBef>
              <a:spcAft>
                <a:spcPts val="1000"/>
              </a:spcAft>
              <a:buClr>
                <a:schemeClr val="dk1"/>
              </a:buClr>
              <a:buSzPct val="100000"/>
              <a:buFont typeface="Raleway"/>
              <a:buChar char="➔"/>
            </a:pPr>
            <a:r>
              <a:rPr lang="en" sz="1400" b="1">
                <a:solidFill>
                  <a:schemeClr val="dk1"/>
                </a:solidFill>
                <a:latin typeface="Raleway"/>
                <a:ea typeface="Raleway"/>
                <a:cs typeface="Raleway"/>
                <a:sym typeface="Raleway"/>
              </a:rPr>
              <a:t>Why  </a:t>
            </a:r>
            <a:r>
              <a:rPr lang="en" sz="1200">
                <a:latin typeface="Raleway"/>
                <a:ea typeface="Raleway"/>
                <a:cs typeface="Raleway"/>
                <a:sym typeface="Raleway"/>
              </a:rPr>
              <a:t>With investigation 1) A new BK qPCR reagent was used  2) An outdated QA Reagent Verification Worksheet was used to make up the qPCR reagent incorrectly. 3) QC review of the reagent verification test missed the error.</a:t>
            </a:r>
          </a:p>
          <a:p>
            <a:pPr marL="457200" lvl="0" indent="-304800" rtl="0">
              <a:spcBef>
                <a:spcPts val="0"/>
              </a:spcBef>
              <a:spcAft>
                <a:spcPts val="1000"/>
              </a:spcAft>
              <a:buClr>
                <a:schemeClr val="dk1"/>
              </a:buClr>
              <a:buSzPct val="85714"/>
              <a:buFont typeface="Raleway"/>
              <a:buChar char="➔"/>
            </a:pPr>
            <a:r>
              <a:rPr lang="en" sz="1400" b="1">
                <a:solidFill>
                  <a:schemeClr val="dk1"/>
                </a:solidFill>
                <a:latin typeface="Raleway"/>
                <a:ea typeface="Raleway"/>
                <a:cs typeface="Raleway"/>
                <a:sym typeface="Raleway"/>
              </a:rPr>
              <a:t>Why  </a:t>
            </a:r>
            <a:r>
              <a:rPr lang="en" sz="1200">
                <a:latin typeface="Raleway"/>
                <a:ea typeface="Raleway"/>
                <a:cs typeface="Raleway"/>
                <a:sym typeface="Raleway"/>
              </a:rPr>
              <a:t>Old and new worksheets were available in BKV QC/QA books. </a:t>
            </a:r>
            <a:r>
              <a:rPr lang="en" sz="1200" b="1">
                <a:solidFill>
                  <a:schemeClr val="accent3"/>
                </a:solidFill>
                <a:latin typeface="Raleway"/>
                <a:ea typeface="Raleway"/>
                <a:cs typeface="Raleway"/>
                <a:sym typeface="Raleway"/>
              </a:rPr>
              <a:t>Also, the  current worksheet had yet to be moved to SharePoint.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6705599" y="613400"/>
            <a:ext cx="2204149" cy="1577350"/>
          </a:xfrm>
          <a:prstGeom prst="rect">
            <a:avLst/>
          </a:prstGeom>
          <a:noFill/>
          <a:ln>
            <a:noFill/>
          </a:ln>
        </p:spPr>
      </p:pic>
      <p:pic>
        <p:nvPicPr>
          <p:cNvPr id="73" name="Shape 73"/>
          <p:cNvPicPr preferRelativeResize="0"/>
          <p:nvPr/>
        </p:nvPicPr>
        <p:blipFill>
          <a:blip r:embed="rId4">
            <a:alphaModFix/>
          </a:blip>
          <a:stretch>
            <a:fillRect/>
          </a:stretch>
        </p:blipFill>
        <p:spPr>
          <a:xfrm>
            <a:off x="4554400" y="2761250"/>
            <a:ext cx="2634598" cy="2322102"/>
          </a:xfrm>
          <a:prstGeom prst="rect">
            <a:avLst/>
          </a:prstGeom>
          <a:noFill/>
          <a:ln>
            <a:noFill/>
          </a:ln>
        </p:spPr>
      </p:pic>
      <p:sp>
        <p:nvSpPr>
          <p:cNvPr id="74" name="Shape 74"/>
          <p:cNvSpPr txBox="1">
            <a:spLocks noGrp="1"/>
          </p:cNvSpPr>
          <p:nvPr>
            <p:ph type="title"/>
          </p:nvPr>
        </p:nvSpPr>
        <p:spPr>
          <a:xfrm>
            <a:off x="265500" y="613401"/>
            <a:ext cx="4045200" cy="4161450"/>
          </a:xfrm>
          <a:prstGeom prst="rect">
            <a:avLst/>
          </a:prstGeom>
        </p:spPr>
        <p:txBody>
          <a:bodyPr wrap="square" lIns="91425" tIns="91425" rIns="91425" bIns="91425" anchor="ctr" anchorCtr="0">
            <a:noAutofit/>
          </a:bodyPr>
          <a:lstStyle/>
          <a:p>
            <a:pPr lvl="0" algn="l" rtl="0">
              <a:spcBef>
                <a:spcPts val="0"/>
              </a:spcBef>
              <a:buNone/>
            </a:pPr>
            <a:r>
              <a:rPr lang="en" sz="2400" dirty="0"/>
              <a:t>Utilizing Kaizen-Lean-HRO </a:t>
            </a:r>
            <a:r>
              <a:rPr lang="en" sz="2400" dirty="0" smtClean="0"/>
              <a:t>Principles:</a:t>
            </a:r>
            <a:br>
              <a:rPr lang="en" sz="2400" dirty="0" smtClean="0"/>
            </a:br>
            <a:r>
              <a:rPr lang="en" sz="2400" dirty="0" smtClean="0"/>
              <a:t/>
            </a:r>
            <a:br>
              <a:rPr lang="en" sz="2400" dirty="0" smtClean="0"/>
            </a:br>
            <a:r>
              <a:rPr lang="en" sz="2400" dirty="0" smtClean="0">
                <a:solidFill>
                  <a:srgbClr val="1155CC"/>
                </a:solidFill>
              </a:rPr>
              <a:t>Improve </a:t>
            </a:r>
            <a:r>
              <a:rPr lang="en" sz="2400" dirty="0">
                <a:solidFill>
                  <a:srgbClr val="1155CC"/>
                </a:solidFill>
              </a:rPr>
              <a:t>Day to Day </a:t>
            </a:r>
            <a:r>
              <a:rPr lang="en" sz="2400" dirty="0" smtClean="0">
                <a:solidFill>
                  <a:srgbClr val="1155CC"/>
                </a:solidFill>
              </a:rPr>
              <a:t>Operations</a:t>
            </a:r>
            <a:br>
              <a:rPr lang="en" sz="2400" dirty="0" smtClean="0">
                <a:solidFill>
                  <a:srgbClr val="1155CC"/>
                </a:solidFill>
              </a:rPr>
            </a:br>
            <a:r>
              <a:rPr lang="en" sz="2400" dirty="0" smtClean="0">
                <a:solidFill>
                  <a:srgbClr val="1155CC"/>
                </a:solidFill>
              </a:rPr>
              <a:t/>
            </a:r>
            <a:br>
              <a:rPr lang="en" sz="2400" dirty="0" smtClean="0">
                <a:solidFill>
                  <a:srgbClr val="1155CC"/>
                </a:solidFill>
              </a:rPr>
            </a:br>
            <a:r>
              <a:rPr lang="en" sz="2400" dirty="0" smtClean="0">
                <a:solidFill>
                  <a:srgbClr val="1155CC"/>
                </a:solidFill>
              </a:rPr>
              <a:t>Prevent </a:t>
            </a:r>
            <a:r>
              <a:rPr lang="en" sz="2400" dirty="0">
                <a:solidFill>
                  <a:srgbClr val="1155CC"/>
                </a:solidFill>
              </a:rPr>
              <a:t>A Patient Safety Issue</a:t>
            </a:r>
          </a:p>
        </p:txBody>
      </p:sp>
      <p:grpSp>
        <p:nvGrpSpPr>
          <p:cNvPr id="75" name="Shape 75"/>
          <p:cNvGrpSpPr/>
          <p:nvPr/>
        </p:nvGrpSpPr>
        <p:grpSpPr>
          <a:xfrm>
            <a:off x="6830088" y="2271269"/>
            <a:ext cx="2212050" cy="2770233"/>
            <a:chOff x="6803275" y="395363"/>
            <a:chExt cx="2212050" cy="2537076"/>
          </a:xfrm>
        </p:grpSpPr>
        <p:pic>
          <p:nvPicPr>
            <p:cNvPr id="76" name="Shape 76"/>
            <p:cNvPicPr preferRelativeResize="0"/>
            <p:nvPr/>
          </p:nvPicPr>
          <p:blipFill>
            <a:blip r:embed="rId5">
              <a:alphaModFix/>
            </a:blip>
            <a:stretch>
              <a:fillRect/>
            </a:stretch>
          </p:blipFill>
          <p:spPr>
            <a:xfrm>
              <a:off x="6803275" y="427445"/>
              <a:ext cx="2212050" cy="2504994"/>
            </a:xfrm>
            <a:prstGeom prst="rect">
              <a:avLst/>
            </a:prstGeom>
            <a:noFill/>
            <a:ln>
              <a:noFill/>
            </a:ln>
          </p:spPr>
        </p:pic>
        <p:pic>
          <p:nvPicPr>
            <p:cNvPr id="77" name="Shape 77" descr="Piece of duct tape sticking a note to the slide"/>
            <p:cNvPicPr preferRelativeResize="0"/>
            <p:nvPr/>
          </p:nvPicPr>
          <p:blipFill rotWithShape="1">
            <a:blip r:embed="rId6">
              <a:alphaModFix/>
            </a:blip>
            <a:srcRect l="9244" t="5926" r="2118" b="10011"/>
            <a:stretch/>
          </p:blipFill>
          <p:spPr>
            <a:xfrm rot="154826">
              <a:off x="7370663" y="419419"/>
              <a:ext cx="1077273" cy="382687"/>
            </a:xfrm>
            <a:prstGeom prst="rect">
              <a:avLst/>
            </a:prstGeom>
            <a:noFill/>
            <a:ln>
              <a:noFill/>
            </a:ln>
          </p:spPr>
        </p:pic>
        <p:sp>
          <p:nvSpPr>
            <p:cNvPr id="78" name="Shape 78"/>
            <p:cNvSpPr txBox="1"/>
            <p:nvPr/>
          </p:nvSpPr>
          <p:spPr>
            <a:xfrm>
              <a:off x="6944800" y="684231"/>
              <a:ext cx="1929000" cy="2004000"/>
            </a:xfrm>
            <a:prstGeom prst="rect">
              <a:avLst/>
            </a:prstGeom>
            <a:noFill/>
            <a:ln>
              <a:noFill/>
            </a:ln>
          </p:spPr>
          <p:txBody>
            <a:bodyPr wrap="square" lIns="91425" tIns="91425" rIns="91425" bIns="91425" anchor="t" anchorCtr="0">
              <a:noAutofit/>
            </a:bodyPr>
            <a:lstStyle/>
            <a:p>
              <a:pPr lvl="0" rtl="0">
                <a:spcBef>
                  <a:spcPts val="0"/>
                </a:spcBef>
                <a:spcAft>
                  <a:spcPts val="800"/>
                </a:spcAft>
                <a:buClr>
                  <a:schemeClr val="dk2"/>
                </a:buClr>
                <a:buFont typeface="Arial"/>
                <a:buNone/>
              </a:pPr>
              <a:endParaRPr lang="en" b="1" dirty="0" smtClean="0">
                <a:solidFill>
                  <a:schemeClr val="dk1"/>
                </a:solidFill>
                <a:latin typeface="Raleway"/>
                <a:ea typeface="Raleway"/>
                <a:cs typeface="Raleway"/>
                <a:sym typeface="Raleway"/>
              </a:endParaRPr>
            </a:p>
            <a:p>
              <a:pPr lvl="0" rtl="0">
                <a:spcBef>
                  <a:spcPts val="0"/>
                </a:spcBef>
                <a:spcAft>
                  <a:spcPts val="800"/>
                </a:spcAft>
                <a:buClr>
                  <a:schemeClr val="dk2"/>
                </a:buClr>
                <a:buFont typeface="Arial"/>
                <a:buNone/>
              </a:pPr>
              <a:r>
                <a:rPr lang="en" b="1" dirty="0" smtClean="0">
                  <a:solidFill>
                    <a:schemeClr val="dk1"/>
                  </a:solidFill>
                  <a:latin typeface="Raleway"/>
                  <a:ea typeface="Raleway"/>
                  <a:cs typeface="Raleway"/>
                  <a:sym typeface="Raleway"/>
                </a:rPr>
                <a:t>Issues:  </a:t>
              </a:r>
              <a:r>
                <a:rPr lang="en" sz="1050" dirty="0" smtClean="0">
                  <a:solidFill>
                    <a:schemeClr val="dk2"/>
                  </a:solidFill>
                  <a:latin typeface="Raleway"/>
                  <a:ea typeface="Raleway"/>
                  <a:cs typeface="Raleway"/>
                  <a:sym typeface="Raleway"/>
                </a:rPr>
                <a:t>Molecular </a:t>
              </a:r>
              <a:r>
                <a:rPr lang="en" sz="1050" dirty="0">
                  <a:solidFill>
                    <a:schemeClr val="dk2"/>
                  </a:solidFill>
                  <a:latin typeface="Raleway"/>
                  <a:ea typeface="Raleway"/>
                  <a:cs typeface="Raleway"/>
                  <a:sym typeface="Raleway"/>
                </a:rPr>
                <a:t>Lab desktops were used to save any document/file/website with no over site or updating. </a:t>
              </a:r>
              <a:endParaRPr lang="en" sz="1050" dirty="0" smtClean="0">
                <a:solidFill>
                  <a:schemeClr val="dk2"/>
                </a:solidFill>
                <a:latin typeface="Raleway"/>
                <a:ea typeface="Raleway"/>
                <a:cs typeface="Raleway"/>
                <a:sym typeface="Raleway"/>
              </a:endParaRPr>
            </a:p>
            <a:p>
              <a:pPr lvl="0" rtl="0">
                <a:spcBef>
                  <a:spcPts val="0"/>
                </a:spcBef>
                <a:spcAft>
                  <a:spcPts val="800"/>
                </a:spcAft>
                <a:buClr>
                  <a:schemeClr val="dk2"/>
                </a:buClr>
                <a:buFont typeface="Arial"/>
                <a:buNone/>
              </a:pPr>
              <a:r>
                <a:rPr lang="en" sz="1050" dirty="0" smtClean="0">
                  <a:solidFill>
                    <a:schemeClr val="dk2"/>
                  </a:solidFill>
                  <a:latin typeface="Raleway"/>
                  <a:ea typeface="Raleway"/>
                  <a:cs typeface="Raleway"/>
                  <a:sym typeface="Raleway"/>
                </a:rPr>
                <a:t>A </a:t>
              </a:r>
              <a:r>
                <a:rPr lang="en" sz="1050" dirty="0">
                  <a:solidFill>
                    <a:schemeClr val="dk2"/>
                  </a:solidFill>
                  <a:latin typeface="Raleway"/>
                  <a:ea typeface="Raleway"/>
                  <a:cs typeface="Raleway"/>
                  <a:sym typeface="Raleway"/>
                </a:rPr>
                <a:t>critical file with patient charting information was located on one hard drive without backup.</a:t>
              </a:r>
            </a:p>
            <a:p>
              <a:pPr lvl="0" rtl="0">
                <a:spcBef>
                  <a:spcPts val="0"/>
                </a:spcBef>
                <a:spcAft>
                  <a:spcPts val="800"/>
                </a:spcAft>
                <a:buClr>
                  <a:schemeClr val="dk2"/>
                </a:buClr>
                <a:buSzPct val="91666"/>
                <a:buFont typeface="Arial"/>
                <a:buNone/>
              </a:pPr>
              <a:endParaRPr lang="en" sz="1200" dirty="0">
                <a:solidFill>
                  <a:schemeClr val="dk2"/>
                </a:solidFill>
                <a:latin typeface="Raleway"/>
                <a:ea typeface="Raleway"/>
                <a:cs typeface="Raleway"/>
                <a:sym typeface="Raleway"/>
              </a:endParaRPr>
            </a:p>
            <a:p>
              <a:pPr lvl="0" rtl="0">
                <a:spcBef>
                  <a:spcPts val="0"/>
                </a:spcBef>
                <a:spcAft>
                  <a:spcPts val="800"/>
                </a:spcAft>
                <a:buNone/>
              </a:pPr>
              <a:endParaRPr sz="1200" dirty="0">
                <a:solidFill>
                  <a:schemeClr val="dk2"/>
                </a:solidFill>
                <a:latin typeface="Raleway"/>
                <a:ea typeface="Raleway"/>
                <a:cs typeface="Raleway"/>
                <a:sym typeface="Raleway"/>
              </a:endParaRPr>
            </a:p>
          </p:txBody>
        </p:sp>
      </p:grpSp>
      <p:pic>
        <p:nvPicPr>
          <p:cNvPr id="79" name="Shape 79"/>
          <p:cNvPicPr preferRelativeResize="0"/>
          <p:nvPr/>
        </p:nvPicPr>
        <p:blipFill>
          <a:blip r:embed="rId7">
            <a:alphaModFix/>
          </a:blip>
          <a:stretch>
            <a:fillRect/>
          </a:stretch>
        </p:blipFill>
        <p:spPr>
          <a:xfrm>
            <a:off x="4503175" y="0"/>
            <a:ext cx="2685824" cy="19126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825000" y="162725"/>
            <a:ext cx="7353675" cy="4818049"/>
          </a:xfrm>
          <a:prstGeom prst="rect">
            <a:avLst/>
          </a:prstGeom>
          <a:noFill/>
          <a:ln>
            <a:noFill/>
          </a:ln>
        </p:spPr>
      </p:pic>
      <p:pic>
        <p:nvPicPr>
          <p:cNvPr id="112" name="Shape 112"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13" name="Shape 113"/>
          <p:cNvSpPr txBox="1"/>
          <p:nvPr/>
        </p:nvSpPr>
        <p:spPr>
          <a:xfrm>
            <a:off x="1354625" y="535000"/>
            <a:ext cx="6233400" cy="762600"/>
          </a:xfrm>
          <a:prstGeom prst="rect">
            <a:avLst/>
          </a:prstGeom>
          <a:noFill/>
          <a:ln>
            <a:noFill/>
          </a:ln>
        </p:spPr>
        <p:txBody>
          <a:bodyPr wrap="square" lIns="91425" tIns="91425" rIns="91425" bIns="91425" anchor="b" anchorCtr="0">
            <a:noAutofit/>
          </a:bodyPr>
          <a:lstStyle/>
          <a:p>
            <a:pPr lvl="0">
              <a:spcBef>
                <a:spcPts val="0"/>
              </a:spcBef>
              <a:buNone/>
            </a:pPr>
            <a:endParaRPr sz="1800" b="1" dirty="0">
              <a:solidFill>
                <a:schemeClr val="lt2"/>
              </a:solidFill>
              <a:latin typeface="Raleway"/>
              <a:ea typeface="Raleway"/>
              <a:cs typeface="Raleway"/>
              <a:sym typeface="Raleway"/>
            </a:endParaRPr>
          </a:p>
          <a:p>
            <a:pPr lvl="0">
              <a:spcBef>
                <a:spcPts val="0"/>
              </a:spcBef>
              <a:buNone/>
            </a:pPr>
            <a:endParaRPr sz="1800" b="1" dirty="0">
              <a:solidFill>
                <a:schemeClr val="lt2"/>
              </a:solidFill>
              <a:latin typeface="Raleway"/>
              <a:ea typeface="Raleway"/>
              <a:cs typeface="Raleway"/>
              <a:sym typeface="Raleway"/>
            </a:endParaRPr>
          </a:p>
          <a:p>
            <a:pPr lvl="0" rtl="0">
              <a:spcBef>
                <a:spcPts val="0"/>
              </a:spcBef>
              <a:buNone/>
            </a:pPr>
            <a:r>
              <a:rPr lang="en" sz="1600" b="1" dirty="0" smtClean="0">
                <a:solidFill>
                  <a:schemeClr val="lt2"/>
                </a:solidFill>
                <a:latin typeface="Raleway"/>
                <a:ea typeface="Raleway"/>
                <a:cs typeface="Raleway"/>
                <a:sym typeface="Raleway"/>
              </a:rPr>
              <a:t>Sensitivity </a:t>
            </a:r>
            <a:r>
              <a:rPr lang="en" sz="1600" b="1" dirty="0">
                <a:solidFill>
                  <a:schemeClr val="lt2"/>
                </a:solidFill>
                <a:latin typeface="Raleway"/>
                <a:ea typeface="Raleway"/>
                <a:cs typeface="Raleway"/>
                <a:sym typeface="Raleway"/>
              </a:rPr>
              <a:t>to Operations</a:t>
            </a:r>
          </a:p>
        </p:txBody>
      </p:sp>
      <p:sp>
        <p:nvSpPr>
          <p:cNvPr id="114" name="Shape 114"/>
          <p:cNvSpPr txBox="1">
            <a:spLocks noGrp="1"/>
          </p:cNvSpPr>
          <p:nvPr>
            <p:ph type="body" idx="4294967295"/>
          </p:nvPr>
        </p:nvSpPr>
        <p:spPr>
          <a:xfrm>
            <a:off x="1680550" y="1214900"/>
            <a:ext cx="5999100" cy="3327900"/>
          </a:xfrm>
          <a:prstGeom prst="rect">
            <a:avLst/>
          </a:prstGeom>
        </p:spPr>
        <p:txBody>
          <a:bodyPr wrap="square" lIns="91425" tIns="91425" rIns="91425" bIns="91425" anchor="t" anchorCtr="0">
            <a:noAutofit/>
          </a:bodyPr>
          <a:lstStyle/>
          <a:p>
            <a:pPr lvl="0" rtl="0">
              <a:spcBef>
                <a:spcPts val="0"/>
              </a:spcBef>
              <a:spcAft>
                <a:spcPts val="1600"/>
              </a:spcAft>
              <a:buNone/>
            </a:pPr>
            <a:r>
              <a:rPr lang="en" sz="1400" b="1" dirty="0">
                <a:latin typeface="Raleway"/>
                <a:ea typeface="Raleway"/>
                <a:cs typeface="Raleway"/>
                <a:sym typeface="Raleway"/>
              </a:rPr>
              <a:t>MOL Lab QC/QA Documentation </a:t>
            </a:r>
            <a:r>
              <a:rPr lang="en" sz="1400" b="1" dirty="0" smtClean="0">
                <a:latin typeface="Raleway"/>
                <a:ea typeface="Raleway"/>
                <a:cs typeface="Raleway"/>
                <a:sym typeface="Raleway"/>
              </a:rPr>
              <a:t>Issues</a:t>
            </a:r>
            <a:endParaRPr lang="en" sz="1400" b="1" dirty="0">
              <a:latin typeface="Raleway"/>
              <a:ea typeface="Raleway"/>
              <a:cs typeface="Raleway"/>
              <a:sym typeface="Raleway"/>
            </a:endParaRPr>
          </a:p>
          <a:p>
            <a:pPr marL="457200" lvl="0" indent="-317500" rtl="0">
              <a:spcBef>
                <a:spcPts val="0"/>
              </a:spcBef>
              <a:spcAft>
                <a:spcPts val="1000"/>
              </a:spcAft>
              <a:buClr>
                <a:schemeClr val="dk1"/>
              </a:buClr>
              <a:buSzPct val="100000"/>
              <a:buFont typeface="Raleway"/>
              <a:buChar char="➔"/>
            </a:pPr>
            <a:r>
              <a:rPr lang="en" sz="1400" b="1" dirty="0">
                <a:solidFill>
                  <a:schemeClr val="dk1"/>
                </a:solidFill>
                <a:latin typeface="Raleway"/>
                <a:ea typeface="Raleway"/>
                <a:cs typeface="Raleway"/>
                <a:sym typeface="Raleway"/>
              </a:rPr>
              <a:t>Providing Quality of Care  </a:t>
            </a:r>
            <a:r>
              <a:rPr lang="en" sz="1200" dirty="0">
                <a:solidFill>
                  <a:schemeClr val="dk2"/>
                </a:solidFill>
                <a:latin typeface="Raleway"/>
                <a:ea typeface="Raleway"/>
                <a:cs typeface="Raleway"/>
                <a:sym typeface="Raleway"/>
              </a:rPr>
              <a:t>Unique QC/QA documents are developed in lab to meet </a:t>
            </a:r>
            <a:r>
              <a:rPr lang="en" sz="1200" dirty="0" smtClean="0">
                <a:solidFill>
                  <a:schemeClr val="dk2"/>
                </a:solidFill>
                <a:latin typeface="Raleway"/>
                <a:ea typeface="Raleway"/>
                <a:cs typeface="Raleway"/>
                <a:sym typeface="Raleway"/>
              </a:rPr>
              <a:t>CAP requirements for </a:t>
            </a:r>
            <a:r>
              <a:rPr lang="en" sz="1200" dirty="0">
                <a:solidFill>
                  <a:schemeClr val="dk2"/>
                </a:solidFill>
                <a:latin typeface="Raleway"/>
                <a:ea typeface="Raleway"/>
                <a:cs typeface="Raleway"/>
                <a:sym typeface="Raleway"/>
              </a:rPr>
              <a:t>Modified FDA and Lab Developed testing.</a:t>
            </a:r>
          </a:p>
          <a:p>
            <a:pPr marL="457200" lvl="0" indent="-317500" rtl="0">
              <a:spcBef>
                <a:spcPts val="0"/>
              </a:spcBef>
              <a:spcAft>
                <a:spcPts val="1000"/>
              </a:spcAft>
              <a:buClr>
                <a:schemeClr val="dk1"/>
              </a:buClr>
              <a:buSzPct val="100000"/>
              <a:buFont typeface="Raleway"/>
              <a:buChar char="➔"/>
            </a:pPr>
            <a:r>
              <a:rPr lang="en" sz="1400" b="1" dirty="0">
                <a:solidFill>
                  <a:schemeClr val="dk1"/>
                </a:solidFill>
                <a:latin typeface="Raleway"/>
                <a:ea typeface="Raleway"/>
                <a:cs typeface="Raleway"/>
                <a:sym typeface="Raleway"/>
              </a:rPr>
              <a:t>Molecular Inter Laboratory IT limitations   </a:t>
            </a:r>
            <a:r>
              <a:rPr lang="en" sz="1200" dirty="0">
                <a:solidFill>
                  <a:schemeClr val="dk2"/>
                </a:solidFill>
                <a:latin typeface="Raleway"/>
                <a:ea typeface="Raleway"/>
                <a:cs typeface="Raleway"/>
                <a:sym typeface="Raleway"/>
              </a:rPr>
              <a:t>Molecular QC/QA documentation not easily supported with SOFT Total QC. Beaumont IT </a:t>
            </a:r>
            <a:r>
              <a:rPr lang="en" sz="1200" dirty="0" smtClean="0">
                <a:solidFill>
                  <a:schemeClr val="dk2"/>
                </a:solidFill>
                <a:latin typeface="Raleway"/>
                <a:ea typeface="Raleway"/>
                <a:cs typeface="Raleway"/>
                <a:sym typeface="Raleway"/>
              </a:rPr>
              <a:t>did </a:t>
            </a:r>
            <a:r>
              <a:rPr lang="en" sz="1200" dirty="0">
                <a:solidFill>
                  <a:schemeClr val="dk2"/>
                </a:solidFill>
                <a:latin typeface="Raleway"/>
                <a:ea typeface="Raleway"/>
                <a:cs typeface="Raleway"/>
                <a:sym typeface="Raleway"/>
              </a:rPr>
              <a:t>not support </a:t>
            </a:r>
            <a:r>
              <a:rPr lang="en" sz="1200" dirty="0" smtClean="0">
                <a:solidFill>
                  <a:schemeClr val="dk2"/>
                </a:solidFill>
                <a:latin typeface="Raleway"/>
                <a:ea typeface="Raleway"/>
                <a:cs typeface="Raleway"/>
                <a:sym typeface="Raleway"/>
              </a:rPr>
              <a:t>easy file sharing (before SharePoint).  S: drive not accessable by all staff.</a:t>
            </a:r>
            <a:endParaRPr lang="en" sz="1200" dirty="0">
              <a:solidFill>
                <a:schemeClr val="dk2"/>
              </a:solidFill>
              <a:latin typeface="Raleway"/>
              <a:ea typeface="Raleway"/>
              <a:cs typeface="Raleway"/>
              <a:sym typeface="Raleway"/>
            </a:endParaRPr>
          </a:p>
          <a:p>
            <a:pPr marL="457200" lvl="0" indent="-317500" rtl="0">
              <a:spcBef>
                <a:spcPts val="0"/>
              </a:spcBef>
              <a:spcAft>
                <a:spcPts val="1000"/>
              </a:spcAft>
              <a:buClr>
                <a:schemeClr val="dk1"/>
              </a:buClr>
              <a:buSzPct val="100000"/>
              <a:buFont typeface="Raleway"/>
              <a:buChar char="➔"/>
            </a:pPr>
            <a:r>
              <a:rPr lang="en" sz="1400" b="1" dirty="0" smtClean="0">
                <a:solidFill>
                  <a:schemeClr val="dk1"/>
                </a:solidFill>
                <a:latin typeface="Raleway"/>
                <a:ea typeface="Raleway"/>
                <a:cs typeface="Raleway"/>
                <a:sym typeface="Raleway"/>
              </a:rPr>
              <a:t>Document Control</a:t>
            </a:r>
            <a:r>
              <a:rPr lang="en" sz="1200" dirty="0" smtClean="0">
                <a:solidFill>
                  <a:schemeClr val="dk2"/>
                </a:solidFill>
                <a:latin typeface="Raleway"/>
                <a:ea typeface="Raleway"/>
                <a:cs typeface="Raleway"/>
                <a:sym typeface="Raleway"/>
              </a:rPr>
              <a:t>  Keeping copies of QC documents on various pc’s to  facilitate workflow led to multiple versions adding confusion and inconsistancies.</a:t>
            </a:r>
            <a:endParaRPr lang="en" sz="1200" dirty="0">
              <a:solidFill>
                <a:schemeClr val="dk2"/>
              </a:solidFill>
              <a:latin typeface="Raleway"/>
              <a:ea typeface="Raleway"/>
              <a:cs typeface="Raleway"/>
              <a:sym typeface="Raleway"/>
            </a:endParaRPr>
          </a:p>
          <a:p>
            <a:pPr marL="457200" lvl="0" indent="-317500" rtl="0">
              <a:spcBef>
                <a:spcPts val="0"/>
              </a:spcBef>
              <a:spcAft>
                <a:spcPts val="1000"/>
              </a:spcAft>
              <a:buClr>
                <a:schemeClr val="dk1"/>
              </a:buClr>
              <a:buSzPct val="100000"/>
              <a:buFont typeface="Raleway"/>
              <a:buChar char="➔"/>
            </a:pPr>
            <a:r>
              <a:rPr lang="en" sz="1400" b="1" dirty="0">
                <a:solidFill>
                  <a:schemeClr val="dk1"/>
                </a:solidFill>
                <a:latin typeface="Raleway"/>
                <a:ea typeface="Raleway"/>
                <a:cs typeface="Raleway"/>
                <a:sym typeface="Raleway"/>
              </a:rPr>
              <a:t>Issues Identified</a:t>
            </a:r>
            <a:r>
              <a:rPr lang="en" sz="1400" dirty="0">
                <a:latin typeface="Raleway"/>
                <a:ea typeface="Raleway"/>
                <a:cs typeface="Raleway"/>
                <a:sym typeface="Raleway"/>
              </a:rPr>
              <a:t>   </a:t>
            </a:r>
            <a:r>
              <a:rPr lang="en" sz="1200" dirty="0">
                <a:solidFill>
                  <a:schemeClr val="dk2"/>
                </a:solidFill>
                <a:latin typeface="Raleway"/>
                <a:ea typeface="Raleway"/>
                <a:cs typeface="Raleway"/>
                <a:sym typeface="Raleway"/>
              </a:rPr>
              <a:t>Staff limited access to usable workstation files, correct electronic data and QC files; affecting workflow and TAT.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65500" y="1912650"/>
            <a:ext cx="4045200" cy="1318200"/>
          </a:xfrm>
          <a:prstGeom prst="rect">
            <a:avLst/>
          </a:prstGeom>
        </p:spPr>
        <p:txBody>
          <a:bodyPr wrap="square" lIns="91425" tIns="91425" rIns="91425" bIns="91425" anchor="ctr" anchorCtr="0">
            <a:noAutofit/>
          </a:bodyPr>
          <a:lstStyle/>
          <a:p>
            <a:pPr lvl="0" algn="l">
              <a:spcBef>
                <a:spcPts val="0"/>
              </a:spcBef>
              <a:buNone/>
            </a:pPr>
            <a:r>
              <a:rPr lang="en" sz="2800" dirty="0" smtClean="0"/>
              <a:t>“DEFERRING </a:t>
            </a:r>
            <a:r>
              <a:rPr lang="en" sz="2800" dirty="0"/>
              <a:t>TO OUR SHAREPOINT </a:t>
            </a:r>
            <a:r>
              <a:rPr lang="en" sz="2800" dirty="0" smtClean="0"/>
              <a:t>EXPERTS” </a:t>
            </a:r>
            <a:r>
              <a:rPr lang="en" sz="3000" dirty="0" smtClean="0">
                <a:solidFill>
                  <a:schemeClr val="tx1">
                    <a:lumMod val="75000"/>
                  </a:schemeClr>
                </a:solidFill>
              </a:rPr>
              <a:t>Patrick Flynn and Cindy Jagger</a:t>
            </a:r>
            <a:r>
              <a:rPr lang="en" sz="2400" dirty="0" smtClean="0"/>
              <a:t/>
            </a:r>
            <a:br>
              <a:rPr lang="en" sz="2400" dirty="0" smtClean="0"/>
            </a:br>
            <a:r>
              <a:rPr lang="en" sz="2400" dirty="0"/>
              <a:t/>
            </a:r>
            <a:br>
              <a:rPr lang="en" sz="2400" dirty="0"/>
            </a:br>
            <a:r>
              <a:rPr lang="en" sz="2400" dirty="0" smtClean="0"/>
              <a:t>A </a:t>
            </a:r>
            <a:r>
              <a:rPr lang="en" sz="2400" dirty="0"/>
              <a:t>Molecular Laboratory Site Was Planned and Implemented: Jan  2017.</a:t>
            </a:r>
          </a:p>
        </p:txBody>
      </p:sp>
      <p:pic>
        <p:nvPicPr>
          <p:cNvPr id="120" name="Shape 120"/>
          <p:cNvPicPr preferRelativeResize="0"/>
          <p:nvPr/>
        </p:nvPicPr>
        <p:blipFill>
          <a:blip r:embed="rId3">
            <a:alphaModFix/>
          </a:blip>
          <a:stretch>
            <a:fillRect/>
          </a:stretch>
        </p:blipFill>
        <p:spPr>
          <a:xfrm>
            <a:off x="4695350" y="254625"/>
            <a:ext cx="4389801" cy="4044027"/>
          </a:xfrm>
          <a:prstGeom prst="rect">
            <a:avLst/>
          </a:prstGeom>
          <a:noFill/>
          <a:ln>
            <a:noFill/>
          </a:ln>
        </p:spPr>
      </p:pic>
      <p:grpSp>
        <p:nvGrpSpPr>
          <p:cNvPr id="121" name="Shape 121"/>
          <p:cNvGrpSpPr/>
          <p:nvPr/>
        </p:nvGrpSpPr>
        <p:grpSpPr>
          <a:xfrm>
            <a:off x="6781388" y="2488091"/>
            <a:ext cx="2212050" cy="2513020"/>
            <a:chOff x="6803275" y="419419"/>
            <a:chExt cx="2212050" cy="2513020"/>
          </a:xfrm>
        </p:grpSpPr>
        <p:pic>
          <p:nvPicPr>
            <p:cNvPr id="122" name="Shape 122"/>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123" name="Shape 123"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124" name="Shape 124"/>
            <p:cNvSpPr txBox="1"/>
            <p:nvPr/>
          </p:nvSpPr>
          <p:spPr>
            <a:xfrm>
              <a:off x="6912137" y="689834"/>
              <a:ext cx="1929000" cy="2004000"/>
            </a:xfrm>
            <a:prstGeom prst="rect">
              <a:avLst/>
            </a:prstGeom>
            <a:noFill/>
            <a:ln>
              <a:noFill/>
            </a:ln>
          </p:spPr>
          <p:txBody>
            <a:bodyPr wrap="square" lIns="91425" tIns="91425" rIns="91425" bIns="91425" anchor="t" anchorCtr="0">
              <a:noAutofit/>
            </a:bodyPr>
            <a:lstStyle/>
            <a:p>
              <a:pPr lvl="0" rtl="0">
                <a:spcBef>
                  <a:spcPts val="0"/>
                </a:spcBef>
                <a:spcAft>
                  <a:spcPts val="800"/>
                </a:spcAft>
                <a:buClr>
                  <a:schemeClr val="dk2"/>
                </a:buClr>
                <a:buFont typeface="Arial"/>
                <a:buNone/>
              </a:pPr>
              <a:r>
                <a:rPr lang="en" b="1" dirty="0" smtClean="0">
                  <a:solidFill>
                    <a:schemeClr val="dk1"/>
                  </a:solidFill>
                  <a:latin typeface="Raleway"/>
                  <a:ea typeface="Raleway"/>
                  <a:cs typeface="Raleway"/>
                  <a:sym typeface="Raleway"/>
                </a:rPr>
                <a:t>Features</a:t>
              </a:r>
            </a:p>
            <a:p>
              <a:pPr>
                <a:spcAft>
                  <a:spcPts val="800"/>
                </a:spcAft>
                <a:buClr>
                  <a:schemeClr val="dk2"/>
                </a:buClr>
              </a:pPr>
              <a:r>
                <a:rPr lang="en-US" sz="1200" dirty="0" smtClean="0">
                  <a:solidFill>
                    <a:schemeClr val="dk2"/>
                  </a:solidFill>
                  <a:latin typeface="Raleway"/>
                  <a:ea typeface="Raleway"/>
                  <a:cs typeface="Raleway"/>
                  <a:sym typeface="Raleway"/>
                </a:rPr>
                <a:t>Molecular SharePoint workgroup met to layout features.</a:t>
              </a:r>
              <a:endParaRPr lang="en-US" sz="1200" dirty="0" smtClean="0">
                <a:solidFill>
                  <a:schemeClr val="bg2"/>
                </a:solidFill>
                <a:hlinkClick r:id="rId6"/>
              </a:endParaRPr>
            </a:p>
            <a:p>
              <a:pPr lvl="0">
                <a:spcAft>
                  <a:spcPts val="800"/>
                </a:spcAft>
                <a:buClr>
                  <a:schemeClr val="dk2"/>
                </a:buClr>
                <a:buSzPct val="91666"/>
              </a:pPr>
              <a:endParaRPr lang="en-US" sz="1200" dirty="0">
                <a:hlinkClick r:id="rId6"/>
              </a:endParaRPr>
            </a:p>
            <a:p>
              <a:pPr lvl="0">
                <a:spcAft>
                  <a:spcPts val="800"/>
                </a:spcAft>
                <a:buClr>
                  <a:schemeClr val="dk2"/>
                </a:buClr>
                <a:buSzPct val="91666"/>
              </a:pPr>
              <a:r>
                <a:rPr lang="en-US" sz="1200" dirty="0" smtClean="0">
                  <a:hlinkClick r:id="rId6"/>
                </a:rPr>
                <a:t>Molecular SharePoint</a:t>
              </a:r>
              <a:endParaRPr lang="en-US" sz="1200" dirty="0" smtClean="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825000" y="162725"/>
            <a:ext cx="7353675" cy="4818049"/>
          </a:xfrm>
          <a:prstGeom prst="rect">
            <a:avLst/>
          </a:prstGeom>
          <a:noFill/>
          <a:ln>
            <a:noFill/>
          </a:ln>
        </p:spPr>
      </p:pic>
      <p:pic>
        <p:nvPicPr>
          <p:cNvPr id="86" name="Shape 86"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7" name="Shape 87"/>
          <p:cNvSpPr txBox="1"/>
          <p:nvPr/>
        </p:nvSpPr>
        <p:spPr>
          <a:xfrm>
            <a:off x="1354625" y="535000"/>
            <a:ext cx="6233400" cy="762600"/>
          </a:xfrm>
          <a:prstGeom prst="rect">
            <a:avLst/>
          </a:prstGeom>
          <a:noFill/>
          <a:ln>
            <a:noFill/>
          </a:ln>
        </p:spPr>
        <p:txBody>
          <a:bodyPr wrap="square" lIns="91425" tIns="91425" rIns="91425" bIns="91425" anchor="b" anchorCtr="0">
            <a:noAutofit/>
          </a:bodyPr>
          <a:lstStyle/>
          <a:p>
            <a:pPr lvl="0" rtl="0">
              <a:spcBef>
                <a:spcPts val="0"/>
              </a:spcBef>
              <a:buNone/>
            </a:pPr>
            <a:r>
              <a:rPr lang="en" sz="2000" b="1" dirty="0" smtClean="0">
                <a:solidFill>
                  <a:schemeClr val="lt2"/>
                </a:solidFill>
                <a:latin typeface="Raleway"/>
                <a:ea typeface="Raleway"/>
                <a:cs typeface="Raleway"/>
                <a:sym typeface="Raleway"/>
              </a:rPr>
              <a:t>Patient </a:t>
            </a:r>
            <a:r>
              <a:rPr lang="en" sz="2000" b="1" dirty="0">
                <a:solidFill>
                  <a:schemeClr val="lt2"/>
                </a:solidFill>
                <a:latin typeface="Raleway"/>
                <a:ea typeface="Raleway"/>
                <a:cs typeface="Raleway"/>
                <a:sym typeface="Raleway"/>
              </a:rPr>
              <a:t>Safety and “Preoccupation with Failure”</a:t>
            </a:r>
          </a:p>
        </p:txBody>
      </p:sp>
      <p:sp>
        <p:nvSpPr>
          <p:cNvPr id="88" name="Shape 88"/>
          <p:cNvSpPr txBox="1">
            <a:spLocks noGrp="1"/>
          </p:cNvSpPr>
          <p:nvPr>
            <p:ph type="body" idx="4294967295"/>
          </p:nvPr>
        </p:nvSpPr>
        <p:spPr>
          <a:xfrm>
            <a:off x="1650000" y="1225075"/>
            <a:ext cx="5999100" cy="3327900"/>
          </a:xfrm>
          <a:prstGeom prst="rect">
            <a:avLst/>
          </a:prstGeom>
        </p:spPr>
        <p:txBody>
          <a:bodyPr wrap="square" lIns="91425" tIns="91425" rIns="91425" bIns="91425" anchor="t" anchorCtr="0">
            <a:noAutofit/>
          </a:bodyPr>
          <a:lstStyle/>
          <a:p>
            <a:pPr lvl="0" rtl="0">
              <a:spcBef>
                <a:spcPts val="0"/>
              </a:spcBef>
              <a:spcAft>
                <a:spcPts val="1600"/>
              </a:spcAft>
              <a:buNone/>
            </a:pPr>
            <a:r>
              <a:rPr lang="en" sz="1200" b="1" dirty="0">
                <a:latin typeface="Raleway"/>
                <a:ea typeface="Raleway"/>
                <a:cs typeface="Raleway"/>
                <a:sym typeface="Raleway"/>
              </a:rPr>
              <a:t>BCR/ABL Quantitation Patient Charting</a:t>
            </a:r>
          </a:p>
          <a:p>
            <a:pPr marL="457200" lvl="0" indent="-317500" rtl="0">
              <a:spcBef>
                <a:spcPts val="0"/>
              </a:spcBef>
              <a:spcAft>
                <a:spcPts val="1000"/>
              </a:spcAft>
              <a:buClr>
                <a:schemeClr val="dk1"/>
              </a:buClr>
              <a:buSzPct val="100000"/>
              <a:buFont typeface="Raleway"/>
              <a:buChar char="➔"/>
            </a:pPr>
            <a:r>
              <a:rPr lang="en" sz="1400" b="1" dirty="0">
                <a:solidFill>
                  <a:schemeClr val="dk1"/>
                </a:solidFill>
                <a:latin typeface="Raleway"/>
                <a:ea typeface="Raleway"/>
                <a:cs typeface="Raleway"/>
                <a:sym typeface="Raleway"/>
              </a:rPr>
              <a:t>Providing Quality of Care  </a:t>
            </a:r>
            <a:r>
              <a:rPr lang="en" sz="1200" dirty="0">
                <a:solidFill>
                  <a:schemeClr val="dk2"/>
                </a:solidFill>
                <a:latin typeface="Raleway"/>
                <a:ea typeface="Raleway"/>
                <a:cs typeface="Raleway"/>
                <a:sym typeface="Raleway"/>
              </a:rPr>
              <a:t>Resulting BCR/ABL Quantitation requires trend analysis when reporting patient history of Major Molecular Response (MMR). </a:t>
            </a:r>
            <a:r>
              <a:rPr lang="en" sz="1400" b="1" dirty="0">
                <a:solidFill>
                  <a:schemeClr val="dk1"/>
                </a:solidFill>
                <a:latin typeface="Raleway"/>
                <a:ea typeface="Raleway"/>
                <a:cs typeface="Raleway"/>
                <a:sym typeface="Raleway"/>
              </a:rPr>
              <a:t>                                               </a:t>
            </a:r>
          </a:p>
          <a:p>
            <a:pPr marL="457200" lvl="0" indent="-317500" rtl="0">
              <a:spcBef>
                <a:spcPts val="0"/>
              </a:spcBef>
              <a:spcAft>
                <a:spcPts val="1000"/>
              </a:spcAft>
              <a:buClr>
                <a:schemeClr val="dk1"/>
              </a:buClr>
              <a:buSzPct val="100000"/>
              <a:buFont typeface="Raleway"/>
              <a:buChar char="➔"/>
            </a:pPr>
            <a:r>
              <a:rPr lang="en" sz="1400" b="1" dirty="0">
                <a:solidFill>
                  <a:schemeClr val="dk1"/>
                </a:solidFill>
                <a:latin typeface="Raleway"/>
                <a:ea typeface="Raleway"/>
                <a:cs typeface="Raleway"/>
                <a:sym typeface="Raleway"/>
              </a:rPr>
              <a:t>Limitation of LIS - Molecular Suite   </a:t>
            </a:r>
            <a:r>
              <a:rPr lang="en" sz="1200" dirty="0">
                <a:solidFill>
                  <a:schemeClr val="dk2"/>
                </a:solidFill>
                <a:latin typeface="Raleway"/>
                <a:ea typeface="Raleway"/>
                <a:cs typeface="Raleway"/>
                <a:sym typeface="Raleway"/>
              </a:rPr>
              <a:t>SOFTMOL does not trend patient results.</a:t>
            </a:r>
            <a:r>
              <a:rPr lang="en" sz="1400" b="1" dirty="0">
                <a:solidFill>
                  <a:schemeClr val="dk1"/>
                </a:solidFill>
                <a:latin typeface="Raleway"/>
                <a:ea typeface="Raleway"/>
                <a:cs typeface="Raleway"/>
                <a:sym typeface="Raleway"/>
              </a:rPr>
              <a:t>   </a:t>
            </a:r>
            <a:r>
              <a:rPr lang="en" sz="1200" dirty="0">
                <a:solidFill>
                  <a:schemeClr val="dk2"/>
                </a:solidFill>
                <a:latin typeface="Raleway"/>
                <a:ea typeface="Raleway"/>
                <a:cs typeface="Raleway"/>
                <a:sym typeface="Raleway"/>
              </a:rPr>
              <a:t>Historical chart review is limited in EPIC and MISYS.</a:t>
            </a:r>
            <a:r>
              <a:rPr lang="en" sz="1400" b="1" dirty="0">
                <a:solidFill>
                  <a:schemeClr val="dk1"/>
                </a:solidFill>
                <a:latin typeface="Raleway"/>
                <a:ea typeface="Raleway"/>
                <a:cs typeface="Raleway"/>
                <a:sym typeface="Raleway"/>
              </a:rPr>
              <a:t> </a:t>
            </a:r>
          </a:p>
          <a:p>
            <a:pPr marL="457200" lvl="0" indent="-317500" rtl="0">
              <a:spcBef>
                <a:spcPts val="0"/>
              </a:spcBef>
              <a:spcAft>
                <a:spcPts val="1000"/>
              </a:spcAft>
              <a:buClr>
                <a:schemeClr val="dk1"/>
              </a:buClr>
              <a:buSzPct val="100000"/>
              <a:buFont typeface="Raleway"/>
              <a:buChar char="➔"/>
            </a:pPr>
            <a:r>
              <a:rPr lang="en" sz="1400" b="1" dirty="0">
                <a:solidFill>
                  <a:schemeClr val="dk1"/>
                </a:solidFill>
                <a:latin typeface="Raleway"/>
                <a:ea typeface="Raleway"/>
                <a:cs typeface="Raleway"/>
                <a:sym typeface="Raleway"/>
              </a:rPr>
              <a:t>One Excel File </a:t>
            </a:r>
            <a:r>
              <a:rPr lang="en" sz="1200" dirty="0">
                <a:solidFill>
                  <a:schemeClr val="dk2"/>
                </a:solidFill>
                <a:latin typeface="Raleway"/>
                <a:ea typeface="Raleway"/>
                <a:cs typeface="Raleway"/>
                <a:sym typeface="Raleway"/>
              </a:rPr>
              <a:t>Molecular maintained a data file of each patient containing result history for BCR/ABL Quantitation Analysis testing. This file existed on one laboratory desktop. </a:t>
            </a:r>
            <a:r>
              <a:rPr lang="en" sz="1200" dirty="0" smtClean="0">
                <a:solidFill>
                  <a:schemeClr val="dk2"/>
                </a:solidFill>
                <a:latin typeface="Raleway"/>
                <a:ea typeface="Raleway"/>
                <a:cs typeface="Raleway"/>
                <a:sym typeface="Raleway"/>
              </a:rPr>
              <a:t>(197 patients, from ~2007). </a:t>
            </a:r>
            <a:r>
              <a:rPr lang="en" sz="1200" dirty="0">
                <a:solidFill>
                  <a:schemeClr val="dk2"/>
                </a:solidFill>
                <a:latin typeface="Raleway"/>
                <a:ea typeface="Raleway"/>
                <a:cs typeface="Raleway"/>
                <a:sym typeface="Raleway"/>
              </a:rPr>
              <a:t>No backup file was maintained.  </a:t>
            </a:r>
          </a:p>
          <a:p>
            <a:pPr marL="457200" lvl="0" indent="-317500" rtl="0">
              <a:spcBef>
                <a:spcPts val="0"/>
              </a:spcBef>
              <a:spcAft>
                <a:spcPts val="1000"/>
              </a:spcAft>
              <a:buClr>
                <a:schemeClr val="dk1"/>
              </a:buClr>
              <a:buSzPct val="100000"/>
              <a:buFont typeface="Raleway"/>
              <a:buChar char="➔"/>
            </a:pPr>
            <a:r>
              <a:rPr lang="en" sz="1400" b="1" dirty="0">
                <a:solidFill>
                  <a:schemeClr val="dk1"/>
                </a:solidFill>
                <a:latin typeface="Raleway"/>
                <a:ea typeface="Raleway"/>
                <a:cs typeface="Raleway"/>
                <a:sym typeface="Raleway"/>
              </a:rPr>
              <a:t>Issue Identified</a:t>
            </a:r>
            <a:r>
              <a:rPr lang="en" sz="1400" dirty="0">
                <a:latin typeface="Raleway"/>
                <a:ea typeface="Raleway"/>
                <a:cs typeface="Raleway"/>
                <a:sym typeface="Raleway"/>
              </a:rPr>
              <a:t>   </a:t>
            </a:r>
            <a:r>
              <a:rPr lang="en" sz="1200" dirty="0">
                <a:solidFill>
                  <a:schemeClr val="dk2"/>
                </a:solidFill>
                <a:latin typeface="Raleway"/>
                <a:ea typeface="Raleway"/>
                <a:cs typeface="Raleway"/>
                <a:sym typeface="Raleway"/>
              </a:rPr>
              <a:t>Deletion or corruption of the Excel file would cause irretrievable loss of patient data and staff data input time.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83100" y="712150"/>
            <a:ext cx="8631600" cy="3835500"/>
          </a:xfrm>
          <a:prstGeom prst="rect">
            <a:avLst/>
          </a:prstGeom>
        </p:spPr>
        <p:txBody>
          <a:bodyPr wrap="square" lIns="91425" tIns="91425" rIns="91425" bIns="91425" anchor="t" anchorCtr="0">
            <a:noAutofit/>
          </a:bodyPr>
          <a:lstStyle/>
          <a:p>
            <a:pPr lvl="0">
              <a:spcBef>
                <a:spcPts val="0"/>
              </a:spcBef>
              <a:buNone/>
            </a:pPr>
            <a:r>
              <a:rPr lang="en" sz="3600" dirty="0" smtClean="0"/>
              <a:t>Again,</a:t>
            </a:r>
            <a:r>
              <a:rPr lang="en" dirty="0" smtClean="0"/>
              <a:t> “</a:t>
            </a:r>
            <a:r>
              <a:rPr lang="en" sz="4800" dirty="0" smtClean="0"/>
              <a:t>Deference </a:t>
            </a:r>
            <a:r>
              <a:rPr lang="en" sz="4800" dirty="0"/>
              <a:t>to Expertise</a:t>
            </a:r>
            <a:r>
              <a:rPr lang="en" dirty="0"/>
              <a:t>” </a:t>
            </a:r>
          </a:p>
          <a:p>
            <a:pPr lvl="0">
              <a:spcBef>
                <a:spcPts val="0"/>
              </a:spcBef>
              <a:buNone/>
            </a:pPr>
            <a:r>
              <a:rPr lang="en" sz="3600" dirty="0"/>
              <a:t>We </a:t>
            </a:r>
            <a:r>
              <a:rPr lang="en" sz="3600" dirty="0" smtClean="0"/>
              <a:t>Consulted With Our </a:t>
            </a:r>
            <a:r>
              <a:rPr lang="en" sz="3600" dirty="0"/>
              <a:t>SharePoint </a:t>
            </a:r>
            <a:r>
              <a:rPr lang="en" sz="3600" dirty="0" smtClean="0"/>
              <a:t>Experts</a:t>
            </a:r>
            <a:endParaRPr sz="3600" dirty="0"/>
          </a:p>
          <a:p>
            <a:pPr lvl="0" rtl="0">
              <a:spcBef>
                <a:spcPts val="0"/>
              </a:spcBef>
              <a:buNone/>
            </a:pPr>
            <a:endParaRPr sz="3600" dirty="0"/>
          </a:p>
        </p:txBody>
      </p:sp>
      <p:grpSp>
        <p:nvGrpSpPr>
          <p:cNvPr id="94" name="Shape 94"/>
          <p:cNvGrpSpPr/>
          <p:nvPr/>
        </p:nvGrpSpPr>
        <p:grpSpPr>
          <a:xfrm>
            <a:off x="3972225" y="2307307"/>
            <a:ext cx="5123329" cy="2693957"/>
            <a:chOff x="6803275" y="419419"/>
            <a:chExt cx="2212050" cy="2513020"/>
          </a:xfrm>
        </p:grpSpPr>
        <p:pic>
          <p:nvPicPr>
            <p:cNvPr id="95" name="Shape 9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96" name="Shape 96"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97" name="Shape 97"/>
            <p:cNvSpPr txBox="1"/>
            <p:nvPr/>
          </p:nvSpPr>
          <p:spPr>
            <a:xfrm>
              <a:off x="6944800" y="684230"/>
              <a:ext cx="1929000" cy="2248208"/>
            </a:xfrm>
            <a:prstGeom prst="rect">
              <a:avLst/>
            </a:prstGeom>
            <a:noFill/>
            <a:ln>
              <a:noFill/>
            </a:ln>
          </p:spPr>
          <p:txBody>
            <a:bodyPr wrap="square" lIns="91425" tIns="91425" rIns="91425" bIns="91425" anchor="t" anchorCtr="0">
              <a:noAutofit/>
            </a:bodyPr>
            <a:lstStyle/>
            <a:p>
              <a:pPr lvl="0" rtl="0">
                <a:spcBef>
                  <a:spcPts val="0"/>
                </a:spcBef>
                <a:spcAft>
                  <a:spcPts val="800"/>
                </a:spcAft>
                <a:buClr>
                  <a:schemeClr val="dk2"/>
                </a:buClr>
                <a:buFont typeface="Arial"/>
                <a:buNone/>
              </a:pPr>
              <a:r>
                <a:rPr lang="en" b="1" dirty="0">
                  <a:solidFill>
                    <a:schemeClr val="dk1"/>
                  </a:solidFill>
                  <a:latin typeface="Raleway"/>
                  <a:ea typeface="Raleway"/>
                  <a:cs typeface="Raleway"/>
                  <a:sym typeface="Raleway"/>
                </a:rPr>
                <a:t>Identified Solution</a:t>
              </a:r>
            </a:p>
            <a:p>
              <a:pPr marL="457200" lvl="0" indent="-304800" rtl="0">
                <a:spcBef>
                  <a:spcPts val="0"/>
                </a:spcBef>
                <a:spcAft>
                  <a:spcPts val="800"/>
                </a:spcAft>
                <a:buClr>
                  <a:schemeClr val="dk2"/>
                </a:buClr>
                <a:buSzPct val="100000"/>
                <a:buFont typeface="Raleway"/>
                <a:buChar char="●"/>
              </a:pPr>
              <a:r>
                <a:rPr lang="en" sz="1200" dirty="0">
                  <a:solidFill>
                    <a:schemeClr val="dk2"/>
                  </a:solidFill>
                  <a:latin typeface="Raleway"/>
                  <a:ea typeface="Raleway"/>
                  <a:cs typeface="Raleway"/>
                  <a:sym typeface="Raleway"/>
                </a:rPr>
                <a:t>A searchable database could replace the Excel file. </a:t>
              </a:r>
            </a:p>
            <a:p>
              <a:pPr marL="457200" lvl="0" indent="-304800" rtl="0">
                <a:spcBef>
                  <a:spcPts val="0"/>
                </a:spcBef>
                <a:spcAft>
                  <a:spcPts val="800"/>
                </a:spcAft>
                <a:buClr>
                  <a:schemeClr val="dk2"/>
                </a:buClr>
                <a:buSzPct val="100000"/>
                <a:buFont typeface="Raleway"/>
                <a:buChar char="●"/>
              </a:pPr>
              <a:r>
                <a:rPr lang="en" sz="1200" dirty="0">
                  <a:solidFill>
                    <a:schemeClr val="dk2"/>
                  </a:solidFill>
                  <a:latin typeface="Raleway"/>
                  <a:ea typeface="Raleway"/>
                  <a:cs typeface="Raleway"/>
                  <a:sym typeface="Raleway"/>
                </a:rPr>
                <a:t>The database could be built from existing Excel file.</a:t>
              </a:r>
            </a:p>
            <a:p>
              <a:pPr marL="457200" lvl="0" indent="-304800" rtl="0">
                <a:spcBef>
                  <a:spcPts val="0"/>
                </a:spcBef>
                <a:spcAft>
                  <a:spcPts val="800"/>
                </a:spcAft>
                <a:buClr>
                  <a:schemeClr val="dk2"/>
                </a:buClr>
                <a:buSzPct val="100000"/>
                <a:buFont typeface="Raleway"/>
                <a:buChar char="●"/>
              </a:pPr>
              <a:r>
                <a:rPr lang="en" sz="1200" dirty="0">
                  <a:solidFill>
                    <a:schemeClr val="dk2"/>
                  </a:solidFill>
                  <a:latin typeface="Raleway"/>
                  <a:ea typeface="Raleway"/>
                  <a:cs typeface="Raleway"/>
                  <a:sym typeface="Raleway"/>
                </a:rPr>
                <a:t>IT would backup database</a:t>
              </a:r>
            </a:p>
            <a:p>
              <a:pPr marL="457200" lvl="0" indent="-304800" rtl="0">
                <a:spcBef>
                  <a:spcPts val="0"/>
                </a:spcBef>
                <a:spcAft>
                  <a:spcPts val="800"/>
                </a:spcAft>
                <a:buClr>
                  <a:schemeClr val="dk2"/>
                </a:buClr>
                <a:buSzPct val="100000"/>
                <a:buFont typeface="Raleway"/>
                <a:buChar char="●"/>
              </a:pPr>
              <a:r>
                <a:rPr lang="en" sz="1200" dirty="0">
                  <a:solidFill>
                    <a:schemeClr val="dk2"/>
                  </a:solidFill>
                  <a:latin typeface="Raleway"/>
                  <a:ea typeface="Raleway"/>
                  <a:cs typeface="Raleway"/>
                  <a:sym typeface="Raleway"/>
                </a:rPr>
                <a:t>Staff could add/update patient files from any computer</a:t>
              </a:r>
            </a:p>
            <a:p>
              <a:pPr marL="457200" lvl="0" indent="-304800" rtl="0">
                <a:spcBef>
                  <a:spcPts val="0"/>
                </a:spcBef>
                <a:spcAft>
                  <a:spcPts val="800"/>
                </a:spcAft>
                <a:buClr>
                  <a:schemeClr val="dk2"/>
                </a:buClr>
                <a:buSzPct val="100000"/>
                <a:buFont typeface="Raleway"/>
                <a:buChar char="●"/>
              </a:pPr>
              <a:r>
                <a:rPr lang="en" sz="1200" dirty="0">
                  <a:solidFill>
                    <a:schemeClr val="dk2"/>
                  </a:solidFill>
                  <a:latin typeface="Raleway"/>
                  <a:ea typeface="Raleway"/>
                  <a:cs typeface="Raleway"/>
                  <a:sym typeface="Raleway"/>
                </a:rPr>
                <a:t>SharePoint provides data security for PHI</a:t>
              </a:r>
              <a:r>
                <a:rPr lang="en" sz="1200" dirty="0" smtClean="0">
                  <a:solidFill>
                    <a:schemeClr val="dk2"/>
                  </a:solidFill>
                  <a:latin typeface="Raleway"/>
                  <a:ea typeface="Raleway"/>
                  <a:cs typeface="Raleway"/>
                  <a:sym typeface="Raleway"/>
                </a:rPr>
                <a:t>.</a:t>
              </a:r>
              <a:endParaRPr lang="en" sz="1200" dirty="0">
                <a:solidFill>
                  <a:schemeClr val="dk2"/>
                </a:solidFill>
                <a:latin typeface="Raleway"/>
                <a:ea typeface="Raleway"/>
                <a:cs typeface="Raleway"/>
                <a:sym typeface="Raleway"/>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83099" y="712150"/>
            <a:ext cx="8622300" cy="3835500"/>
          </a:xfrm>
          <a:prstGeom prst="rect">
            <a:avLst/>
          </a:prstGeom>
        </p:spPr>
        <p:txBody>
          <a:bodyPr wrap="square" lIns="91425" tIns="91425" rIns="91425" bIns="91425" anchor="t" anchorCtr="0">
            <a:noAutofit/>
          </a:bodyPr>
          <a:lstStyle/>
          <a:p>
            <a:pPr lvl="0" rtl="0">
              <a:spcBef>
                <a:spcPts val="0"/>
              </a:spcBef>
              <a:spcAft>
                <a:spcPts val="1000"/>
              </a:spcAft>
              <a:buNone/>
            </a:pPr>
            <a:r>
              <a:rPr lang="en" sz="2400" dirty="0" smtClean="0"/>
              <a:t/>
            </a:r>
            <a:br>
              <a:rPr lang="en" sz="2400" dirty="0" smtClean="0"/>
            </a:br>
            <a:r>
              <a:rPr lang="en" sz="2400" dirty="0" smtClean="0"/>
              <a:t>			Staff Performs Patient Trend Analysis</a:t>
            </a:r>
            <a:r>
              <a:rPr lang="en" sz="2400" dirty="0"/>
              <a:t/>
            </a:r>
            <a:br>
              <a:rPr lang="en" sz="2400" dirty="0"/>
            </a:br>
            <a:r>
              <a:rPr lang="en" sz="2400" dirty="0" smtClean="0"/>
              <a:t/>
            </a:r>
            <a:br>
              <a:rPr lang="en" sz="2400" dirty="0" smtClean="0"/>
            </a:br>
            <a:r>
              <a:rPr lang="en" sz="2400" dirty="0" smtClean="0"/>
              <a:t>                                                </a:t>
            </a:r>
            <a:br>
              <a:rPr lang="en" sz="2400" dirty="0" smtClean="0"/>
            </a:br>
            <a:r>
              <a:rPr lang="en" sz="2400" dirty="0"/>
              <a:t/>
            </a:r>
            <a:br>
              <a:rPr lang="en" sz="2400" dirty="0"/>
            </a:br>
            <a:r>
              <a:rPr lang="en" sz="2400" dirty="0" smtClean="0"/>
              <a:t>                                             </a:t>
            </a:r>
            <a:br>
              <a:rPr lang="en" sz="2400" dirty="0" smtClean="0"/>
            </a:br>
            <a:r>
              <a:rPr lang="en" sz="2400" dirty="0"/>
              <a:t/>
            </a:r>
            <a:br>
              <a:rPr lang="en" sz="2400" dirty="0"/>
            </a:br>
            <a:r>
              <a:rPr lang="en" sz="2400" dirty="0" smtClean="0"/>
              <a:t/>
            </a:r>
            <a:br>
              <a:rPr lang="en" sz="2400" dirty="0" smtClean="0"/>
            </a:br>
            <a:r>
              <a:rPr lang="en" sz="2400" dirty="0" smtClean="0"/>
              <a:t>BCR/ABL Patient Database </a:t>
            </a:r>
            <a:r>
              <a:rPr lang="en" sz="2400" dirty="0"/>
              <a:t>on </a:t>
            </a:r>
            <a:r>
              <a:rPr lang="en" sz="2400" dirty="0" smtClean="0"/>
              <a:t>Sharepoint</a:t>
            </a:r>
            <a:r>
              <a:rPr lang="en" sz="2400" dirty="0"/>
              <a:t/>
            </a:r>
            <a:br>
              <a:rPr lang="en" sz="2400" dirty="0"/>
            </a:br>
            <a:r>
              <a:rPr lang="en-US" sz="2400" dirty="0" smtClean="0">
                <a:hlinkClick r:id="rId3"/>
              </a:rPr>
              <a:t>Molecular SharePoint</a:t>
            </a:r>
            <a:endParaRPr lang="en" sz="2400" dirty="0"/>
          </a:p>
        </p:txBody>
      </p:sp>
      <p:grpSp>
        <p:nvGrpSpPr>
          <p:cNvPr id="103" name="Shape 103"/>
          <p:cNvGrpSpPr/>
          <p:nvPr/>
        </p:nvGrpSpPr>
        <p:grpSpPr>
          <a:xfrm>
            <a:off x="6781388" y="2464035"/>
            <a:ext cx="2212050" cy="2537076"/>
            <a:chOff x="6803275" y="395363"/>
            <a:chExt cx="2212050" cy="2537076"/>
          </a:xfrm>
        </p:grpSpPr>
        <p:pic>
          <p:nvPicPr>
            <p:cNvPr id="104" name="Shape 104"/>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105" name="Shape 105"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106" name="Shape 106"/>
            <p:cNvSpPr txBox="1"/>
            <p:nvPr/>
          </p:nvSpPr>
          <p:spPr>
            <a:xfrm>
              <a:off x="6944800" y="684231"/>
              <a:ext cx="1929000" cy="2004000"/>
            </a:xfrm>
            <a:prstGeom prst="rect">
              <a:avLst/>
            </a:prstGeom>
            <a:noFill/>
            <a:ln>
              <a:noFill/>
            </a:ln>
          </p:spPr>
          <p:txBody>
            <a:bodyPr wrap="square" lIns="91425" tIns="91425" rIns="91425" bIns="91425" anchor="t" anchorCtr="0">
              <a:noAutofit/>
            </a:bodyPr>
            <a:lstStyle/>
            <a:p>
              <a:pPr lvl="0" rtl="0">
                <a:spcBef>
                  <a:spcPts val="0"/>
                </a:spcBef>
                <a:spcAft>
                  <a:spcPts val="800"/>
                </a:spcAft>
                <a:buClr>
                  <a:schemeClr val="dk2"/>
                </a:buClr>
                <a:buFont typeface="Arial"/>
                <a:buNone/>
              </a:pPr>
              <a:r>
                <a:rPr lang="en" b="1">
                  <a:solidFill>
                    <a:schemeClr val="dk1"/>
                  </a:solidFill>
                  <a:latin typeface="Raleway"/>
                  <a:ea typeface="Raleway"/>
                  <a:cs typeface="Raleway"/>
                  <a:sym typeface="Raleway"/>
                </a:rPr>
                <a:t>Resolution?</a:t>
              </a:r>
            </a:p>
            <a:p>
              <a:pPr lvl="0" rtl="0">
                <a:spcBef>
                  <a:spcPts val="0"/>
                </a:spcBef>
                <a:spcAft>
                  <a:spcPts val="800"/>
                </a:spcAft>
                <a:buNone/>
              </a:pPr>
              <a:r>
                <a:rPr lang="en" sz="1200">
                  <a:solidFill>
                    <a:schemeClr val="dk2"/>
                  </a:solidFill>
                  <a:latin typeface="Raleway"/>
                  <a:ea typeface="Raleway"/>
                  <a:cs typeface="Raleway"/>
                  <a:sym typeface="Raleway"/>
                </a:rPr>
                <a:t>BCR/ABL Quant. resulting remains a very manual exercise for the staff.</a:t>
              </a:r>
            </a:p>
            <a:p>
              <a:pPr lvl="0" rtl="0">
                <a:spcBef>
                  <a:spcPts val="0"/>
                </a:spcBef>
                <a:spcAft>
                  <a:spcPts val="800"/>
                </a:spcAft>
                <a:buNone/>
              </a:pPr>
              <a:r>
                <a:rPr lang="en" sz="1200">
                  <a:solidFill>
                    <a:schemeClr val="dk2"/>
                  </a:solidFill>
                  <a:latin typeface="Raleway"/>
                  <a:ea typeface="Raleway"/>
                  <a:cs typeface="Raleway"/>
                  <a:sym typeface="Raleway"/>
                </a:rPr>
                <a:t>LIS resolutions to consider: Reporting BCR/ABL Quant in SOFTLAB..</a:t>
              </a:r>
            </a:p>
            <a:p>
              <a:pPr lvl="0" rtl="0">
                <a:spcBef>
                  <a:spcPts val="0"/>
                </a:spcBef>
                <a:spcAft>
                  <a:spcPts val="800"/>
                </a:spcAft>
                <a:buNone/>
              </a:pPr>
              <a:endParaRPr sz="1200">
                <a:solidFill>
                  <a:schemeClr val="dk2"/>
                </a:solidFill>
                <a:latin typeface="Raleway"/>
                <a:ea typeface="Raleway"/>
                <a:cs typeface="Raleway"/>
                <a:sym typeface="Raleway"/>
              </a:endParaRPr>
            </a:p>
          </p:txBody>
        </p:sp>
      </p:grpSp>
      <p:pic>
        <p:nvPicPr>
          <p:cNvPr id="2" name="Picture 1" descr="Snipping Too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33350"/>
            <a:ext cx="2664643" cy="3215399"/>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8997" y="1713022"/>
            <a:ext cx="5393531"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0315" y="448987"/>
            <a:ext cx="2566728" cy="307777"/>
          </a:xfrm>
          <a:prstGeom prst="rect">
            <a:avLst/>
          </a:prstGeom>
          <a:noFill/>
        </p:spPr>
        <p:txBody>
          <a:bodyPr wrap="none" rtlCol="0">
            <a:spAutoFit/>
          </a:bodyPr>
          <a:lstStyle/>
          <a:p>
            <a:r>
              <a:rPr lang="en-US" dirty="0" smtClean="0"/>
              <a:t>Original BCR/ABL Patient File</a:t>
            </a:r>
            <a:endParaRPr lang="en-US" dirty="0"/>
          </a:p>
        </p:txBody>
      </p:sp>
      <p:sp>
        <p:nvSpPr>
          <p:cNvPr id="3" name="Rectangle 2"/>
          <p:cNvSpPr/>
          <p:nvPr/>
        </p:nvSpPr>
        <p:spPr>
          <a:xfrm>
            <a:off x="533400" y="1262902"/>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subTitle" idx="1"/>
          </p:nvPr>
        </p:nvSpPr>
        <p:spPr>
          <a:xfrm>
            <a:off x="265500" y="653700"/>
            <a:ext cx="4045200" cy="3836100"/>
          </a:xfrm>
          <a:prstGeom prst="rect">
            <a:avLst/>
          </a:prstGeom>
        </p:spPr>
        <p:txBody>
          <a:bodyPr wrap="square" lIns="91425" tIns="91425" rIns="91425" bIns="91425" anchor="ctr" anchorCtr="0">
            <a:noAutofit/>
          </a:bodyPr>
          <a:lstStyle/>
          <a:p>
            <a:pPr lvl="0" algn="l" rtl="0">
              <a:lnSpc>
                <a:spcPct val="115000"/>
              </a:lnSpc>
              <a:spcBef>
                <a:spcPts val="0"/>
              </a:spcBef>
              <a:spcAft>
                <a:spcPts val="1600"/>
              </a:spcAft>
              <a:buNone/>
            </a:pPr>
            <a:r>
              <a:rPr lang="en" sz="2000" b="1" dirty="0">
                <a:solidFill>
                  <a:schemeClr val="dk1"/>
                </a:solidFill>
              </a:rPr>
              <a:t>Molecular SharePoint Site Implementation: Other Thoughts</a:t>
            </a:r>
          </a:p>
          <a:p>
            <a:pPr marL="457200" lvl="0" indent="-342900" algn="l" rtl="0">
              <a:lnSpc>
                <a:spcPct val="115000"/>
              </a:lnSpc>
              <a:spcBef>
                <a:spcPts val="0"/>
              </a:spcBef>
              <a:spcAft>
                <a:spcPts val="1600"/>
              </a:spcAft>
              <a:buClr>
                <a:srgbClr val="000000"/>
              </a:buClr>
              <a:buSzPct val="100000"/>
              <a:buFont typeface="Arial"/>
              <a:buChar char="●"/>
            </a:pPr>
            <a:r>
              <a:rPr lang="en" sz="1600" dirty="0">
                <a:solidFill>
                  <a:srgbClr val="000000"/>
                </a:solidFill>
              </a:rPr>
              <a:t>Staff have full access to Molecular site</a:t>
            </a:r>
          </a:p>
          <a:p>
            <a:pPr marL="457200" lvl="0" indent="-342900" algn="l" rtl="0">
              <a:lnSpc>
                <a:spcPct val="115000"/>
              </a:lnSpc>
              <a:spcBef>
                <a:spcPts val="0"/>
              </a:spcBef>
              <a:spcAft>
                <a:spcPts val="1600"/>
              </a:spcAft>
              <a:buClr>
                <a:srgbClr val="000000"/>
              </a:buClr>
              <a:buSzPct val="100000"/>
              <a:buFont typeface="Arial"/>
              <a:buChar char="●"/>
            </a:pPr>
            <a:r>
              <a:rPr lang="en" sz="1600" dirty="0">
                <a:solidFill>
                  <a:srgbClr val="000000"/>
                </a:solidFill>
              </a:rPr>
              <a:t>Staff folders replace use of USB drives and desktop folders</a:t>
            </a:r>
          </a:p>
          <a:p>
            <a:pPr marL="457200" lvl="0" indent="-342900" algn="l" rtl="0">
              <a:lnSpc>
                <a:spcPct val="115000"/>
              </a:lnSpc>
              <a:spcBef>
                <a:spcPts val="0"/>
              </a:spcBef>
              <a:spcAft>
                <a:spcPts val="1600"/>
              </a:spcAft>
              <a:buClr>
                <a:srgbClr val="000000"/>
              </a:buClr>
              <a:buSzPct val="100000"/>
              <a:buFont typeface="Arial"/>
              <a:buChar char="●"/>
            </a:pPr>
            <a:r>
              <a:rPr lang="en" sz="1600" dirty="0">
                <a:solidFill>
                  <a:srgbClr val="000000"/>
                </a:solidFill>
              </a:rPr>
              <a:t>QC data files are easily reviewed by management staff</a:t>
            </a:r>
          </a:p>
          <a:p>
            <a:pPr marL="457200" lvl="0" indent="-342900" algn="l" rtl="0">
              <a:lnSpc>
                <a:spcPct val="115000"/>
              </a:lnSpc>
              <a:spcBef>
                <a:spcPts val="0"/>
              </a:spcBef>
              <a:spcAft>
                <a:spcPts val="1600"/>
              </a:spcAft>
              <a:buClr>
                <a:srgbClr val="000000"/>
              </a:buClr>
              <a:buSzPct val="100000"/>
              <a:buFont typeface="Arial"/>
              <a:buChar char="●"/>
            </a:pPr>
            <a:r>
              <a:rPr lang="en" sz="1600" dirty="0">
                <a:solidFill>
                  <a:srgbClr val="000000"/>
                </a:solidFill>
              </a:rPr>
              <a:t>Original documents stored on S: Drive</a:t>
            </a:r>
          </a:p>
          <a:p>
            <a:pPr marL="457200" lvl="0" indent="-342900" algn="l" rtl="0">
              <a:lnSpc>
                <a:spcPct val="115000"/>
              </a:lnSpc>
              <a:spcBef>
                <a:spcPts val="0"/>
              </a:spcBef>
              <a:spcAft>
                <a:spcPts val="1600"/>
              </a:spcAft>
              <a:buClr>
                <a:srgbClr val="000000"/>
              </a:buClr>
              <a:buSzPct val="100000"/>
              <a:buFont typeface="Arial"/>
              <a:buChar char="●"/>
            </a:pPr>
            <a:r>
              <a:rPr lang="en" sz="1600" dirty="0">
                <a:solidFill>
                  <a:srgbClr val="000000"/>
                </a:solidFill>
              </a:rPr>
              <a:t>Could make use of “Task” features</a:t>
            </a:r>
          </a:p>
        </p:txBody>
      </p:sp>
      <p:sp>
        <p:nvSpPr>
          <p:cNvPr id="148" name="Shape 148"/>
          <p:cNvSpPr txBox="1"/>
          <p:nvPr/>
        </p:nvSpPr>
        <p:spPr>
          <a:xfrm>
            <a:off x="283100" y="4654975"/>
            <a:ext cx="6244200" cy="257700"/>
          </a:xfrm>
          <a:prstGeom prst="rect">
            <a:avLst/>
          </a:prstGeom>
          <a:noFill/>
          <a:ln>
            <a:noFill/>
          </a:ln>
        </p:spPr>
        <p:txBody>
          <a:bodyPr wrap="square" lIns="91425" tIns="91425" rIns="91425" bIns="91425" anchor="ctr" anchorCtr="0">
            <a:noAutofit/>
          </a:bodyPr>
          <a:lstStyle/>
          <a:p>
            <a:pPr lvl="0" rtl="0">
              <a:spcBef>
                <a:spcPts val="0"/>
              </a:spcBef>
              <a:buNone/>
            </a:pPr>
            <a:endParaRPr sz="1200" i="1">
              <a:solidFill>
                <a:schemeClr val="lt2"/>
              </a:solidFill>
              <a:latin typeface="Lato"/>
              <a:ea typeface="Lato"/>
              <a:cs typeface="Lato"/>
              <a:sym typeface="Lato"/>
            </a:endParaRPr>
          </a:p>
        </p:txBody>
      </p:sp>
      <p:pic>
        <p:nvPicPr>
          <p:cNvPr id="149" name="Shape 149"/>
          <p:cNvPicPr preferRelativeResize="0"/>
          <p:nvPr/>
        </p:nvPicPr>
        <p:blipFill>
          <a:blip r:embed="rId3">
            <a:alphaModFix/>
          </a:blip>
          <a:stretch>
            <a:fillRect/>
          </a:stretch>
        </p:blipFill>
        <p:spPr>
          <a:xfrm>
            <a:off x="5112950" y="550000"/>
            <a:ext cx="3452775" cy="38361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3330550" y="980400"/>
            <a:ext cx="5535900" cy="3182700"/>
          </a:xfrm>
          <a:prstGeom prst="rect">
            <a:avLst/>
          </a:prstGeom>
        </p:spPr>
        <p:txBody>
          <a:bodyPr wrap="square" lIns="91425" tIns="91425" rIns="91425" bIns="91425" anchor="ctr" anchorCtr="0">
            <a:noAutofit/>
          </a:bodyPr>
          <a:lstStyle/>
          <a:p>
            <a:pPr lvl="0" rtl="0">
              <a:spcBef>
                <a:spcPts val="0"/>
              </a:spcBef>
              <a:spcAft>
                <a:spcPts val="1600"/>
              </a:spcAft>
              <a:buNone/>
            </a:pPr>
            <a:endParaRPr sz="3000" b="1" dirty="0">
              <a:solidFill>
                <a:schemeClr val="dk1"/>
              </a:solidFill>
            </a:endParaRPr>
          </a:p>
          <a:p>
            <a:pPr lvl="0" rtl="0">
              <a:spcBef>
                <a:spcPts val="0"/>
              </a:spcBef>
              <a:spcAft>
                <a:spcPts val="1600"/>
              </a:spcAft>
              <a:buNone/>
            </a:pPr>
            <a:r>
              <a:rPr lang="en" sz="2400" b="1" dirty="0" smtClean="0">
                <a:solidFill>
                  <a:schemeClr val="dk1"/>
                </a:solidFill>
              </a:rPr>
              <a:t>Pending Issues: </a:t>
            </a:r>
          </a:p>
          <a:p>
            <a:pPr lvl="0" rtl="0">
              <a:spcBef>
                <a:spcPts val="0"/>
              </a:spcBef>
              <a:spcAft>
                <a:spcPts val="1600"/>
              </a:spcAft>
              <a:buNone/>
            </a:pPr>
            <a:r>
              <a:rPr lang="en" sz="2400" b="1" dirty="0" smtClean="0">
                <a:solidFill>
                  <a:schemeClr val="dk1"/>
                </a:solidFill>
              </a:rPr>
              <a:t>Molecular </a:t>
            </a:r>
            <a:r>
              <a:rPr lang="en" sz="2400" b="1" dirty="0">
                <a:solidFill>
                  <a:schemeClr val="dk1"/>
                </a:solidFill>
              </a:rPr>
              <a:t>SharePoint Site </a:t>
            </a:r>
            <a:r>
              <a:rPr lang="en" sz="2400" b="1" dirty="0" smtClean="0">
                <a:solidFill>
                  <a:schemeClr val="dk1"/>
                </a:solidFill>
              </a:rPr>
              <a:t>(Nov 2017) </a:t>
            </a:r>
            <a:endParaRPr lang="en" sz="2400" b="1" dirty="0">
              <a:solidFill>
                <a:schemeClr val="dk1"/>
              </a:solidFill>
            </a:endParaRPr>
          </a:p>
          <a:p>
            <a:pPr marL="457200" lvl="0" indent="-342900" rtl="0">
              <a:spcBef>
                <a:spcPts val="0"/>
              </a:spcBef>
              <a:buClr>
                <a:srgbClr val="000000"/>
              </a:buClr>
              <a:buSzPct val="100000"/>
            </a:pPr>
            <a:r>
              <a:rPr lang="en" sz="1800" dirty="0">
                <a:solidFill>
                  <a:srgbClr val="000000"/>
                </a:solidFill>
              </a:rPr>
              <a:t>Site organization still in progress</a:t>
            </a:r>
          </a:p>
          <a:p>
            <a:pPr marL="457200" lvl="0" indent="-342900" rtl="0">
              <a:spcBef>
                <a:spcPts val="0"/>
              </a:spcBef>
              <a:buClr>
                <a:srgbClr val="000000"/>
              </a:buClr>
              <a:buSzPct val="100000"/>
            </a:pPr>
            <a:r>
              <a:rPr lang="en" sz="1800" dirty="0">
                <a:solidFill>
                  <a:srgbClr val="000000"/>
                </a:solidFill>
              </a:rPr>
              <a:t>Some original documents need revision</a:t>
            </a:r>
          </a:p>
          <a:p>
            <a:pPr marL="457200" lvl="0" indent="-342900" rtl="0">
              <a:spcBef>
                <a:spcPts val="0"/>
              </a:spcBef>
              <a:spcAft>
                <a:spcPts val="1600"/>
              </a:spcAft>
              <a:buClr>
                <a:srgbClr val="000000"/>
              </a:buClr>
              <a:buSzPct val="100000"/>
            </a:pPr>
            <a:r>
              <a:rPr lang="en" sz="1800" dirty="0">
                <a:solidFill>
                  <a:srgbClr val="000000"/>
                </a:solidFill>
              </a:rPr>
              <a:t>Documents controlled with conversion to PDF</a:t>
            </a:r>
          </a:p>
          <a:p>
            <a:pPr marL="457200" lvl="0" indent="-342900" rtl="0">
              <a:spcBef>
                <a:spcPts val="0"/>
              </a:spcBef>
              <a:spcAft>
                <a:spcPts val="1600"/>
              </a:spcAft>
              <a:buClr>
                <a:srgbClr val="000000"/>
              </a:buClr>
              <a:buSzPct val="100000"/>
            </a:pPr>
            <a:r>
              <a:rPr lang="en" sz="1800" dirty="0">
                <a:solidFill>
                  <a:srgbClr val="000000"/>
                </a:solidFill>
              </a:rPr>
              <a:t>Workstation software versions do not match</a:t>
            </a:r>
          </a:p>
          <a:p>
            <a:pPr marL="457200" lvl="0" indent="-342900" rtl="0">
              <a:spcBef>
                <a:spcPts val="0"/>
              </a:spcBef>
              <a:spcAft>
                <a:spcPts val="1600"/>
              </a:spcAft>
              <a:buClr>
                <a:srgbClr val="000000"/>
              </a:buClr>
              <a:buSzPct val="100000"/>
            </a:pPr>
            <a:r>
              <a:rPr lang="en" sz="1800" dirty="0">
                <a:solidFill>
                  <a:srgbClr val="000000"/>
                </a:solidFill>
              </a:rPr>
              <a:t>Implementing full use of documents (Pre-Analytical Monitoring, Repeat Testing)</a:t>
            </a:r>
          </a:p>
          <a:p>
            <a:pPr marL="457200" lvl="0" indent="-342900" rtl="0">
              <a:spcBef>
                <a:spcPts val="0"/>
              </a:spcBef>
              <a:buClr>
                <a:srgbClr val="000000"/>
              </a:buClr>
              <a:buSzPct val="100000"/>
            </a:pPr>
            <a:r>
              <a:rPr lang="en" sz="1800" dirty="0">
                <a:solidFill>
                  <a:srgbClr val="000000"/>
                </a:solidFill>
              </a:rPr>
              <a:t>Variance Reporting linked to Management Staff and Director (in progress)</a:t>
            </a:r>
          </a:p>
          <a:p>
            <a:pPr lvl="0" rtl="0">
              <a:spcBef>
                <a:spcPts val="0"/>
              </a:spcBef>
              <a:buClr>
                <a:schemeClr val="dk2"/>
              </a:buClr>
              <a:buSzPct val="61111"/>
              <a:buFont typeface="Arial"/>
              <a:buNone/>
            </a:pPr>
            <a:endParaRPr sz="1800" dirty="0">
              <a:solidFill>
                <a:srgbClr val="000000"/>
              </a:solidFill>
            </a:endParaRPr>
          </a:p>
        </p:txBody>
      </p:sp>
      <p:cxnSp>
        <p:nvCxnSpPr>
          <p:cNvPr id="134" name="Shape 134"/>
          <p:cNvCxnSpPr/>
          <p:nvPr/>
        </p:nvCxnSpPr>
        <p:spPr>
          <a:xfrm>
            <a:off x="3330550" y="1352550"/>
            <a:ext cx="5535900" cy="0"/>
          </a:xfrm>
          <a:prstGeom prst="straightConnector1">
            <a:avLst/>
          </a:prstGeom>
          <a:noFill/>
          <a:ln w="19050" cap="flat" cmpd="sng">
            <a:solidFill>
              <a:schemeClr val="dk2"/>
            </a:solidFill>
            <a:prstDash val="solid"/>
            <a:round/>
            <a:headEnd type="none" w="lg" len="lg"/>
            <a:tailEnd type="none" w="lg" len="lg"/>
          </a:ln>
        </p:spPr>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0"/>
            <a:ext cx="3276599"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652</Words>
  <Application>Microsoft Office PowerPoint</Application>
  <PresentationFormat>On-screen Show (16:9)</PresentationFormat>
  <Paragraphs>62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Raleway</vt:lpstr>
      <vt:lpstr>Roboto</vt:lpstr>
      <vt:lpstr>Lato</vt:lpstr>
      <vt:lpstr>Material</vt:lpstr>
      <vt:lpstr>PI: Implementing A Molecular SharePoint Site </vt:lpstr>
      <vt:lpstr>Utilizing Kaizen-Lean-HRO Principles:  Improve Day to Day Operations  Prevent A Patient Safety Issue</vt:lpstr>
      <vt:lpstr>PowerPoint Presentation</vt:lpstr>
      <vt:lpstr>“DEFERRING TO OUR SHAREPOINT EXPERTS” Patrick Flynn and Cindy Jagger  A Molecular Laboratory Site Was Planned and Implemented: Jan  2017.</vt:lpstr>
      <vt:lpstr>PowerPoint Presentation</vt:lpstr>
      <vt:lpstr>Again, “Deference to Expertise”  We Consulted With Our SharePoint Experts </vt:lpstr>
      <vt:lpstr>    Staff Performs Patient Trend Analysis                                                                                                    BCR/ABL Patient Database on Sharepoint Molecular SharePoint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 Implementing A Molecular SharePoint Site</dc:title>
  <dc:creator>Gibson, John</dc:creator>
  <cp:lastModifiedBy>Prada, Anne</cp:lastModifiedBy>
  <cp:revision>15</cp:revision>
  <dcterms:modified xsi:type="dcterms:W3CDTF">2017-11-07T12:52:54Z</dcterms:modified>
</cp:coreProperties>
</file>