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9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F6B31-AC32-41D7-97E0-A97A52E89840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A66F-E3FC-4FBB-BE9E-7AB9F9689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833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F6B31-AC32-41D7-97E0-A97A52E89840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A66F-E3FC-4FBB-BE9E-7AB9F9689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752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F6B31-AC32-41D7-97E0-A97A52E89840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A66F-E3FC-4FBB-BE9E-7AB9F968996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9697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F6B31-AC32-41D7-97E0-A97A52E89840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A66F-E3FC-4FBB-BE9E-7AB9F9689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79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F6B31-AC32-41D7-97E0-A97A52E89840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A66F-E3FC-4FBB-BE9E-7AB9F968996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2567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F6B31-AC32-41D7-97E0-A97A52E89840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A66F-E3FC-4FBB-BE9E-7AB9F9689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62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F6B31-AC32-41D7-97E0-A97A52E89840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A66F-E3FC-4FBB-BE9E-7AB9F9689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3446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F6B31-AC32-41D7-97E0-A97A52E89840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A66F-E3FC-4FBB-BE9E-7AB9F9689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915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F6B31-AC32-41D7-97E0-A97A52E89840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A66F-E3FC-4FBB-BE9E-7AB9F9689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832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F6B31-AC32-41D7-97E0-A97A52E89840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A66F-E3FC-4FBB-BE9E-7AB9F9689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002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F6B31-AC32-41D7-97E0-A97A52E89840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A66F-E3FC-4FBB-BE9E-7AB9F9689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723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F6B31-AC32-41D7-97E0-A97A52E89840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A66F-E3FC-4FBB-BE9E-7AB9F9689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66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F6B31-AC32-41D7-97E0-A97A52E89840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A66F-E3FC-4FBB-BE9E-7AB9F9689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176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F6B31-AC32-41D7-97E0-A97A52E89840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A66F-E3FC-4FBB-BE9E-7AB9F9689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26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F6B31-AC32-41D7-97E0-A97A52E89840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A66F-E3FC-4FBB-BE9E-7AB9F9689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23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F6B31-AC32-41D7-97E0-A97A52E89840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A66F-E3FC-4FBB-BE9E-7AB9F9689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298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F6B31-AC32-41D7-97E0-A97A52E89840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4F9A66F-E3FC-4FBB-BE9E-7AB9F9689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830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Importance Of Accurate Calibrations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Beaumont Royal Oak – Automated Chemistry</a:t>
            </a:r>
          </a:p>
          <a:p>
            <a:r>
              <a:rPr lang="en-US" dirty="0" smtClean="0"/>
              <a:t>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470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Calibration: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process of configuring an instrument to provide a result for a sample within an acceptable range.</a:t>
            </a:r>
          </a:p>
          <a:p>
            <a:r>
              <a:rPr lang="en-US" dirty="0" smtClean="0"/>
              <a:t>This is achieved by creating a standard curve using calibrators of known concentration.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7834" y="3365361"/>
            <a:ext cx="3956237" cy="290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614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calibration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Calibration ensures that accurate results are consistently achieved for patient samples.</a:t>
            </a:r>
          </a:p>
          <a:p>
            <a:r>
              <a:rPr lang="en-US" dirty="0" smtClean="0"/>
              <a:t>Without accurate calibrations, the standard curve for the </a:t>
            </a:r>
            <a:r>
              <a:rPr lang="en-US" dirty="0" err="1" smtClean="0"/>
              <a:t>analyte</a:t>
            </a:r>
            <a:r>
              <a:rPr lang="en-US" dirty="0" smtClean="0"/>
              <a:t> will indicate an incorrect result for the patient.</a:t>
            </a:r>
          </a:p>
          <a:p>
            <a:pPr lvl="1"/>
            <a:r>
              <a:rPr lang="en-US" dirty="0" smtClean="0"/>
              <a:t>For this process to be successful, the instrument needs to be given the expected values of the calibrators.</a:t>
            </a:r>
          </a:p>
          <a:p>
            <a:pPr lvl="1"/>
            <a:r>
              <a:rPr lang="en-US" dirty="0" smtClean="0"/>
              <a:t>These values change from lot-to-lot and must be updated on the analyzers</a:t>
            </a:r>
          </a:p>
          <a:p>
            <a:pPr lvl="1"/>
            <a:r>
              <a:rPr lang="en-US" dirty="0" smtClean="0"/>
              <a:t>For example a master curve disk is included with each box of calibrators for the </a:t>
            </a:r>
            <a:r>
              <a:rPr lang="en-US" dirty="0" err="1" smtClean="0"/>
              <a:t>DxC</a:t>
            </a:r>
            <a:r>
              <a:rPr lang="en-U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2409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Calibration “Passed”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en-US" dirty="0" smtClean="0"/>
              <a:t>It is possible for a calibration to “pass” with the wrong set points loaded on the analyzer. </a:t>
            </a:r>
          </a:p>
          <a:p>
            <a:pPr marL="228600" lvl="1">
              <a:spcBef>
                <a:spcPts val="1000"/>
              </a:spcBef>
            </a:pPr>
            <a:r>
              <a:rPr lang="en-US" dirty="0" smtClean="0"/>
              <a:t>This is due to the fact that similar set points are consistently used to create the standard curves. </a:t>
            </a:r>
          </a:p>
          <a:p>
            <a:pPr marL="228600" lvl="1">
              <a:spcBef>
                <a:spcPts val="1000"/>
              </a:spcBef>
            </a:pPr>
            <a:r>
              <a:rPr lang="en-US" dirty="0" smtClean="0"/>
              <a:t>In this case when the calibration is run, the analyzer will adjust the curve resulting in a shift of QC results and patient results. </a:t>
            </a:r>
          </a:p>
          <a:p>
            <a:pPr marL="228600" lvl="1">
              <a:spcBef>
                <a:spcPts val="1000"/>
              </a:spcBef>
            </a:pPr>
            <a:r>
              <a:rPr lang="en-US" dirty="0" smtClean="0"/>
              <a:t>In some cases this can result in clinically significant changes in patient results.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731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Lipase on the </a:t>
            </a:r>
            <a:r>
              <a:rPr lang="en-US" dirty="0" err="1" smtClean="0"/>
              <a:t>DxC</a:t>
            </a:r>
            <a:r>
              <a:rPr lang="en-US" dirty="0" smtClean="0"/>
              <a:t> 800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new lot of calibrators was used to calibrate Lip on the </a:t>
            </a:r>
            <a:r>
              <a:rPr lang="en-US" dirty="0" err="1" smtClean="0"/>
              <a:t>DxC</a:t>
            </a:r>
            <a:r>
              <a:rPr lang="en-US" dirty="0" smtClean="0"/>
              <a:t> 800 </a:t>
            </a:r>
          </a:p>
          <a:p>
            <a:r>
              <a:rPr lang="en-US" dirty="0" smtClean="0"/>
              <a:t>The set points for the new calibrator were not uploaded to the analyzer</a:t>
            </a:r>
          </a:p>
          <a:p>
            <a:r>
              <a:rPr lang="en-US" dirty="0" smtClean="0"/>
              <a:t>This resulted in a shift in QC and an investigation into the shift</a:t>
            </a:r>
          </a:p>
          <a:p>
            <a:r>
              <a:rPr lang="en-US" dirty="0" smtClean="0"/>
              <a:t>Although the calibration “passed” QC was unacceptable due to the curve being incorrect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250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Lipase on the </a:t>
            </a:r>
            <a:r>
              <a:rPr lang="en-US" dirty="0" err="1" smtClean="0"/>
              <a:t>DxC</a:t>
            </a:r>
            <a:r>
              <a:rPr lang="en-US" dirty="0" smtClean="0"/>
              <a:t> 800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767915"/>
            <a:ext cx="10498770" cy="4666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569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Lipase on the </a:t>
            </a:r>
            <a:r>
              <a:rPr lang="en-US" dirty="0" err="1" smtClean="0"/>
              <a:t>DxC</a:t>
            </a:r>
            <a:r>
              <a:rPr lang="en-US" dirty="0" smtClean="0"/>
              <a:t> 800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you can see from the previous slide, QC abruptly dropped on the 23</a:t>
            </a:r>
            <a:r>
              <a:rPr lang="en-US" baseline="30000" dirty="0" smtClean="0"/>
              <a:t>rd</a:t>
            </a:r>
            <a:r>
              <a:rPr lang="en-US" dirty="0" smtClean="0"/>
              <a:t> of April</a:t>
            </a:r>
          </a:p>
          <a:p>
            <a:r>
              <a:rPr lang="en-US" dirty="0" smtClean="0"/>
              <a:t>Where you see the work “Action” in the red </a:t>
            </a:r>
            <a:r>
              <a:rPr lang="en-US" dirty="0" smtClean="0"/>
              <a:t>area </a:t>
            </a:r>
            <a:r>
              <a:rPr lang="en-US" dirty="0" smtClean="0"/>
              <a:t>at the bottom of the Levy-Jennings Chart is when the proper set points were loaded and the assay re-calibrated.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475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Always be sure that the correct calibration information is loaded onto any analyzer before calibrating</a:t>
            </a:r>
          </a:p>
          <a:p>
            <a:r>
              <a:rPr lang="en-US" dirty="0" smtClean="0"/>
              <a:t>When opening a new lot of calibrators, double check that the correct set points have been loaded/scanned into the instrument</a:t>
            </a:r>
          </a:p>
          <a:p>
            <a:r>
              <a:rPr lang="en-US" dirty="0" smtClean="0"/>
              <a:t>Be sure to consider this type of scenario when troubleshooting QC that has failed shortly after a calibration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0059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Time!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complete the associated quiz by June 30, 2018.</a:t>
            </a:r>
          </a:p>
          <a:p>
            <a:r>
              <a:rPr lang="en-US" dirty="0" smtClean="0"/>
              <a:t>A minimum passing score of 80% is required. Please request a retake if you score below 80%.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51748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125</TotalTime>
  <Words>422</Words>
  <Application>Microsoft Office PowerPoint</Application>
  <PresentationFormat>Widescreen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The Importance Of Accurate Calibrations</vt:lpstr>
      <vt:lpstr>Calibration:</vt:lpstr>
      <vt:lpstr>Why is calibration important?</vt:lpstr>
      <vt:lpstr>Calibration “Passed”</vt:lpstr>
      <vt:lpstr>Lipase on the DxC 800</vt:lpstr>
      <vt:lpstr>Lipase on the DxC 800</vt:lpstr>
      <vt:lpstr>Lipase on the DxC 800</vt:lpstr>
      <vt:lpstr>Summary</vt:lpstr>
      <vt:lpstr>Quiz Time!</vt:lpstr>
    </vt:vector>
  </TitlesOfParts>
  <Company>Beaumont Health System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Calibration</dc:title>
  <dc:creator>Swift, Tyler</dc:creator>
  <cp:lastModifiedBy>Swift, Tyler</cp:lastModifiedBy>
  <cp:revision>9</cp:revision>
  <dcterms:created xsi:type="dcterms:W3CDTF">2018-05-21T16:32:44Z</dcterms:created>
  <dcterms:modified xsi:type="dcterms:W3CDTF">2018-05-23T16:02:06Z</dcterms:modified>
</cp:coreProperties>
</file>