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9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3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52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697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79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567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62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44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1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3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0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2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66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7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2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2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9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F6B31-AC32-41D7-97E0-A97A52E89840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F9A66F-E3FC-4FBB-BE9E-7AB9F9689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3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Importance Of Accurate Calibrations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Beaumont Royal Oak – Automated Chemistry</a:t>
            </a:r>
          </a:p>
          <a:p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47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configuring an instrument to provide a result for a sample within an acceptable range.</a:t>
            </a:r>
          </a:p>
          <a:p>
            <a:r>
              <a:rPr lang="en-US" dirty="0" smtClean="0"/>
              <a:t>This is achieved by creating a standard curve using calibrators of known concentration.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7834" y="3365361"/>
            <a:ext cx="3956237" cy="29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61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calibration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Calibration ensures that accurate results are consistently achieved for patient samples.</a:t>
            </a:r>
          </a:p>
          <a:p>
            <a:r>
              <a:rPr lang="en-US" dirty="0" smtClean="0"/>
              <a:t>Without accurate calibrations, the standard curve for the </a:t>
            </a:r>
            <a:r>
              <a:rPr lang="en-US" dirty="0" err="1" smtClean="0"/>
              <a:t>analyte</a:t>
            </a:r>
            <a:r>
              <a:rPr lang="en-US" dirty="0" smtClean="0"/>
              <a:t> will indicate an incorrect result for the patient.</a:t>
            </a:r>
          </a:p>
          <a:p>
            <a:pPr lvl="1"/>
            <a:r>
              <a:rPr lang="en-US" dirty="0" smtClean="0"/>
              <a:t>For this process to be successful, the instrument needs to be given the expected values of the calibrators.</a:t>
            </a:r>
          </a:p>
          <a:p>
            <a:pPr lvl="1"/>
            <a:r>
              <a:rPr lang="en-US" dirty="0" smtClean="0"/>
              <a:t>These values change from lot-to-lot and must be updated on the analyzers</a:t>
            </a:r>
          </a:p>
          <a:p>
            <a:pPr lvl="1"/>
            <a:r>
              <a:rPr lang="en-US" dirty="0" smtClean="0"/>
              <a:t>For example a master curve disk is included with each box of calibrators for the </a:t>
            </a:r>
            <a:r>
              <a:rPr lang="en-US" dirty="0" err="1" smtClean="0"/>
              <a:t>DxC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240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“Passed”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 smtClean="0"/>
              <a:t>It is possible for a calibration to “pass” with the wrong set points loaded on the analyzer. 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This is due to the fact that similar set points are consistently used to create the standard curves. 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In this case when the calibration is run, the analyzer will adjust the curve resulting in a shift of QC results and patient results. 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In some cases this can result in clinically significant changes in patient results.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3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Lipase on the </a:t>
            </a:r>
            <a:r>
              <a:rPr lang="en-US" dirty="0" err="1" smtClean="0"/>
              <a:t>DxC</a:t>
            </a:r>
            <a:r>
              <a:rPr lang="en-US" dirty="0" smtClean="0"/>
              <a:t> 800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new lot of calibrators was used to calibrate Lip on the </a:t>
            </a:r>
            <a:r>
              <a:rPr lang="en-US" dirty="0" err="1" smtClean="0"/>
              <a:t>DxC</a:t>
            </a:r>
            <a:r>
              <a:rPr lang="en-US" dirty="0" smtClean="0"/>
              <a:t> 800 </a:t>
            </a:r>
          </a:p>
          <a:p>
            <a:r>
              <a:rPr lang="en-US" dirty="0" smtClean="0"/>
              <a:t>The set points for the new calibrator were not uploaded to the analyzer</a:t>
            </a:r>
          </a:p>
          <a:p>
            <a:r>
              <a:rPr lang="en-US" dirty="0" smtClean="0"/>
              <a:t>This resulted in a shift in QC and an investigation into the shift</a:t>
            </a:r>
          </a:p>
          <a:p>
            <a:r>
              <a:rPr lang="en-US" dirty="0" smtClean="0"/>
              <a:t>Although the calibration “passed” QC was unacceptable due to the curve being incorrect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50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Lipase on the </a:t>
            </a:r>
            <a:r>
              <a:rPr lang="en-US" dirty="0" err="1" smtClean="0"/>
              <a:t>DxC</a:t>
            </a:r>
            <a:r>
              <a:rPr lang="en-US" dirty="0" smtClean="0"/>
              <a:t> 800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767915"/>
            <a:ext cx="10498770" cy="466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56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Lipase on the </a:t>
            </a:r>
            <a:r>
              <a:rPr lang="en-US" dirty="0" err="1" smtClean="0"/>
              <a:t>DxC</a:t>
            </a:r>
            <a:r>
              <a:rPr lang="en-US" dirty="0" smtClean="0"/>
              <a:t> 800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can see from the previous slide, QC abruptly dropped on the 23</a:t>
            </a:r>
            <a:r>
              <a:rPr lang="en-US" baseline="30000" dirty="0" smtClean="0"/>
              <a:t>rd</a:t>
            </a:r>
            <a:r>
              <a:rPr lang="en-US" dirty="0" smtClean="0"/>
              <a:t> of April</a:t>
            </a:r>
          </a:p>
          <a:p>
            <a:r>
              <a:rPr lang="en-US" dirty="0" smtClean="0"/>
              <a:t>Where you see the work “Action” in the red </a:t>
            </a:r>
            <a:r>
              <a:rPr lang="en-US" dirty="0" smtClean="0"/>
              <a:t>area </a:t>
            </a:r>
            <a:r>
              <a:rPr lang="en-US" dirty="0" smtClean="0"/>
              <a:t>at the bottom of the Levy-Jennings Chart is when the proper set points were loaded and the assay re-calibrated.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475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be sure that the correct calibration information is loaded onto any analyzer before calibrating</a:t>
            </a:r>
          </a:p>
          <a:p>
            <a:r>
              <a:rPr lang="en-US" dirty="0" smtClean="0"/>
              <a:t>When opening a new lot of calibrators, double check that the correct set points have been loaded/scanned into the instrument</a:t>
            </a:r>
          </a:p>
          <a:p>
            <a:r>
              <a:rPr lang="en-US" dirty="0" smtClean="0"/>
              <a:t>Be sure to consider this type of scenario when troubleshooting QC that has failed shortly after a calibration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059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complete the associated quiz by June 30, 2018.</a:t>
            </a:r>
          </a:p>
          <a:p>
            <a:r>
              <a:rPr lang="en-US" dirty="0" smtClean="0"/>
              <a:t>A minimum passing score of 80% is required. Please request a retake if you score below 80%.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174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422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The Importance Of Accurate Calibrations</vt:lpstr>
      <vt:lpstr>Calibration:</vt:lpstr>
      <vt:lpstr>Why is calibration important?</vt:lpstr>
      <vt:lpstr>Calibration “Passed”</vt:lpstr>
      <vt:lpstr>Lipase on the DxC 800</vt:lpstr>
      <vt:lpstr>Lipase on the DxC 800</vt:lpstr>
      <vt:lpstr>Lipase on the DxC 800</vt:lpstr>
      <vt:lpstr>Summary</vt:lpstr>
      <vt:lpstr>Quiz Time!</vt:lpstr>
    </vt:vector>
  </TitlesOfParts>
  <Company>Beaumont Health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Calibration</dc:title>
  <dc:creator>Swift, Tyler</dc:creator>
  <cp:lastModifiedBy>Swift, Tyler</cp:lastModifiedBy>
  <cp:revision>9</cp:revision>
  <dcterms:created xsi:type="dcterms:W3CDTF">2018-05-21T16:32:44Z</dcterms:created>
  <dcterms:modified xsi:type="dcterms:W3CDTF">2018-05-23T16:02:06Z</dcterms:modified>
</cp:coreProperties>
</file>