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3" r:id="rId6"/>
    <p:sldId id="266" r:id="rId7"/>
    <p:sldId id="269" r:id="rId8"/>
    <p:sldId id="270" r:id="rId9"/>
    <p:sldId id="271" r:id="rId10"/>
    <p:sldId id="272" r:id="rId11"/>
    <p:sldId id="260" r:id="rId12"/>
    <p:sldId id="264" r:id="rId13"/>
    <p:sldId id="265" r:id="rId14"/>
    <p:sldId id="267" r:id="rId15"/>
    <p:sldId id="268" r:id="rId16"/>
    <p:sldId id="276" r:id="rId17"/>
    <p:sldId id="261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3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2D82-42F0-0B4F-97F8-AB503A58771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UNCONTROLLED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3E1-F087-8F4C-B904-08C94039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0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A99B-957F-0D4F-B5C1-4392EAC774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UNCONTROLLED COPY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0956-332D-5B40-8636-8D651D93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7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-004 PPT_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5BE0F-1EF5-4A5B-B66F-FEB341B23205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F032-65B4-4BDA-89C1-8B7DBFC950D9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C0F9-A932-4FA5-84F7-34A0D8058852}" type="datetime1">
              <a:rPr lang="en-US" smtClean="0"/>
              <a:t>7/12/2018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C218-B380-4C9B-93B7-687726FD50CD}" type="datetime1">
              <a:rPr lang="en-US" smtClean="0"/>
              <a:t>7/12/2018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22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275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5FBD7-6B51-4735-AC2E-11BCBA803F53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84DC-D02D-459D-961E-472885A37481}" type="datetime1">
              <a:rPr lang="en-US" smtClean="0"/>
              <a:t>7/12/2018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0C8B-27A1-4D8E-B527-FA1C559C39C7}" type="datetime1">
              <a:rPr lang="en-US" smtClean="0"/>
              <a:t>7/12/2018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88E-91DC-4793-B38E-E803C17B2115}" type="datetime1">
              <a:rPr lang="en-US" smtClean="0"/>
              <a:t>7/12/2018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U-004 PPT_Footer3_Templat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209"/>
            <a:ext cx="9144000" cy="6107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C6F69B-AB3D-46A5-8CD9-CCEDF29C19B2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12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036" y="2503651"/>
            <a:ext cx="5973926" cy="2301616"/>
          </a:xfrm>
        </p:spPr>
        <p:txBody>
          <a:bodyPr>
            <a:normAutofit/>
          </a:bodyPr>
          <a:lstStyle/>
          <a:p>
            <a:r>
              <a:rPr lang="en-US" dirty="0"/>
              <a:t>Stat Lab </a:t>
            </a:r>
            <a:br>
              <a:rPr lang="en-US" dirty="0"/>
            </a:br>
            <a:r>
              <a:rPr lang="en-US" dirty="0"/>
              <a:t>Hematology Review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6B7414-AA75-4FDD-9E25-3A80C0B62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51312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FE76-7578-4AD9-BFC2-32D2EBB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575"/>
            <a:ext cx="8229600" cy="1143000"/>
          </a:xfrm>
        </p:spPr>
        <p:txBody>
          <a:bodyPr/>
          <a:lstStyle/>
          <a:p>
            <a:r>
              <a:rPr lang="en-US" dirty="0"/>
              <a:t>Reagent Replacement 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E179-7660-4642-802A-88DC1652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676"/>
            <a:ext cx="8229600" cy="1355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6. To view remaining reagent volumes:</a:t>
            </a:r>
          </a:p>
          <a:p>
            <a:pPr marL="0" indent="0">
              <a:buNone/>
            </a:pPr>
            <a:r>
              <a:rPr lang="en-US" b="1" dirty="0"/>
              <a:t>	-Click “menu”</a:t>
            </a:r>
          </a:p>
          <a:p>
            <a:pPr marL="0" indent="0">
              <a:buNone/>
            </a:pPr>
            <a:r>
              <a:rPr lang="en-US" b="1" dirty="0"/>
              <a:t>	-Click “Controller”</a:t>
            </a:r>
          </a:p>
          <a:p>
            <a:pPr marL="0" indent="0">
              <a:buNone/>
            </a:pPr>
            <a:r>
              <a:rPr lang="en-US" b="1" dirty="0"/>
              <a:t>	-Double click “Remaining reagent volume”.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A522A-C623-4DBD-9A23-E55E9367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282C4-1195-4944-BD9D-1451AA2CA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2" t="2485"/>
          <a:stretch/>
        </p:blipFill>
        <p:spPr>
          <a:xfrm rot="5400000">
            <a:off x="5378585" y="2281927"/>
            <a:ext cx="3745708" cy="3225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369DD-217C-4C00-A33B-510F9DB34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3" r="50841"/>
          <a:stretch/>
        </p:blipFill>
        <p:spPr>
          <a:xfrm rot="5400000">
            <a:off x="1732637" y="2408654"/>
            <a:ext cx="2705370" cy="40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3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0566-94FC-4243-83BC-F5B9FC23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Auto-Rinse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13AF-2F2E-4622-B58B-FDD53D3F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43" y="1829267"/>
            <a:ext cx="3592286" cy="4115454"/>
          </a:xfrm>
        </p:spPr>
        <p:txBody>
          <a:bodyPr>
            <a:normAutofit/>
          </a:bodyPr>
          <a:lstStyle/>
          <a:p>
            <a:r>
              <a:rPr lang="en-US" sz="3000" b="1" dirty="0"/>
              <a:t>Auto-rinse should be performed one hour after reagent replacement.</a:t>
            </a:r>
          </a:p>
          <a:p>
            <a:r>
              <a:rPr lang="en-US" sz="3000" b="1" dirty="0"/>
              <a:t>Auto-rinse should be documented in the instrument’s IPU.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669B1-48FB-4C4D-B06A-3FCF5A3B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C2D0D-9D17-47FC-BC6A-6CF027D40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6" t="4602" r="18593"/>
          <a:stretch/>
        </p:blipFill>
        <p:spPr>
          <a:xfrm rot="5400000">
            <a:off x="4496945" y="1497907"/>
            <a:ext cx="3742395" cy="46373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54B535-A010-4034-A37B-D53627416AA9}"/>
              </a:ext>
            </a:extLst>
          </p:cNvPr>
          <p:cNvSpPr/>
          <p:nvPr/>
        </p:nvSpPr>
        <p:spPr>
          <a:xfrm>
            <a:off x="5442857" y="4354285"/>
            <a:ext cx="769257" cy="7982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465E-88DB-453D-B615-791061CA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Auto-Rinse Documentation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5584A6-AE62-4941-BC9B-7919414C8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18" r="29409"/>
          <a:stretch/>
        </p:blipFill>
        <p:spPr>
          <a:xfrm rot="5400000">
            <a:off x="1291769" y="2896433"/>
            <a:ext cx="2307775" cy="334962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38B3B-855C-46A8-B71F-DC99F473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38D39A-2C77-40A3-A83D-EE727502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1" r="5484"/>
          <a:stretch/>
        </p:blipFill>
        <p:spPr>
          <a:xfrm rot="5400000">
            <a:off x="4114565" y="1575074"/>
            <a:ext cx="5029666" cy="4114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12698F-4D82-4C59-9636-6D205AEFAF1B}"/>
              </a:ext>
            </a:extLst>
          </p:cNvPr>
          <p:cNvSpPr txBox="1"/>
          <p:nvPr/>
        </p:nvSpPr>
        <p:spPr>
          <a:xfrm>
            <a:off x="667657" y="1417638"/>
            <a:ext cx="39043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To document a successful auto-rinse, User should follow these steps:</a:t>
            </a:r>
          </a:p>
          <a:p>
            <a:endParaRPr lang="en-US" sz="2200" b="1" dirty="0"/>
          </a:p>
          <a:p>
            <a:pPr marL="342900" indent="-342900">
              <a:buAutoNum type="arabicPeriod"/>
            </a:pPr>
            <a:r>
              <a:rPr lang="en-US" sz="2200" b="1" dirty="0"/>
              <a:t>Click on “menu”</a:t>
            </a:r>
          </a:p>
        </p:txBody>
      </p:sp>
    </p:spTree>
    <p:extLst>
      <p:ext uri="{BB962C8B-B14F-4D97-AF65-F5344CB8AC3E}">
        <p14:creationId xmlns:p14="http://schemas.microsoft.com/office/powerpoint/2010/main" val="214579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0D86-FFC7-4AB2-A358-A3732F64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Auto-Rinse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5A415-EFD8-4AF7-9061-5E884C170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 Click on “Controller”.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D86461-7136-463A-BE62-FC0983536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663"/>
          <a:stretch/>
        </p:blipFill>
        <p:spPr>
          <a:xfrm rot="5400000">
            <a:off x="704515" y="2488166"/>
            <a:ext cx="3250988" cy="332470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89208-B95A-44F7-BE31-ED0F12E8A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3. Click on “Reagent Log”.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60F5455-9340-4A84-BFD7-5755DA780F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5478" r="22335"/>
          <a:stretch/>
        </p:blipFill>
        <p:spPr>
          <a:xfrm rot="5400000">
            <a:off x="5078248" y="2197916"/>
            <a:ext cx="3175326" cy="382954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27CC7C-98F0-44AC-9DD1-E7C462D4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86EC-4130-42F4-9986-D6337B75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Auto-Rinse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A939-F049-4A96-9C52-EE8D2450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8756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4. Double click on the comment field of the reagent replaced and performed the auto-rinse on.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06CA1B-3C2E-4C55-B0D8-A2AB94D85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826"/>
          <a:stretch/>
        </p:blipFill>
        <p:spPr>
          <a:xfrm>
            <a:off x="584997" y="2405061"/>
            <a:ext cx="3784593" cy="372110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8A965-91DE-4E84-80F5-64DDD0BF1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5. Type, “AR performed, BG ok”, and your initials.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9F098E-1673-4D13-B1E3-B71815FAEB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4407" b="7831"/>
          <a:stretch/>
        </p:blipFill>
        <p:spPr>
          <a:xfrm>
            <a:off x="4645025" y="2405061"/>
            <a:ext cx="4002250" cy="3721101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6FD30A-529F-49C8-846D-D563E2C4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14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5EDEBB-2A56-44EF-B26D-9CE645706DD9}"/>
              </a:ext>
            </a:extLst>
          </p:cNvPr>
          <p:cNvSpPr/>
          <p:nvPr/>
        </p:nvSpPr>
        <p:spPr>
          <a:xfrm>
            <a:off x="3349690" y="2855166"/>
            <a:ext cx="1019900" cy="3172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4D3D4B-C8F8-4438-BA36-C44DC2DA4A55}"/>
              </a:ext>
            </a:extLst>
          </p:cNvPr>
          <p:cNvSpPr/>
          <p:nvPr/>
        </p:nvSpPr>
        <p:spPr>
          <a:xfrm>
            <a:off x="5337110" y="4040155"/>
            <a:ext cx="3125755" cy="7200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4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77C9-76EF-4547-91BC-147CFF6B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Auto-Rinse Documentation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03C645-D973-444B-8EDE-9FAA59218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04" r="1928" b="14722"/>
          <a:stretch/>
        </p:blipFill>
        <p:spPr>
          <a:xfrm>
            <a:off x="224971" y="3541484"/>
            <a:ext cx="8694058" cy="20610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0157-55CC-4A09-8944-455766AC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A964F-ECE0-487B-B293-99BF7AC9FF20}"/>
              </a:ext>
            </a:extLst>
          </p:cNvPr>
          <p:cNvSpPr txBox="1"/>
          <p:nvPr/>
        </p:nvSpPr>
        <p:spPr>
          <a:xfrm>
            <a:off x="457200" y="1654743"/>
            <a:ext cx="8120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6. The auto-rinse has now been documented.  </a:t>
            </a:r>
          </a:p>
          <a:p>
            <a:r>
              <a:rPr lang="en-US" sz="2200" b="1" dirty="0"/>
              <a:t>This log shows the date/time, the reagent that was replaced, the lot, the expiration, the on board stability, who performed the auto-rinse, and that the auto-rinse (AR) was performed with an acceptable background (BG).</a:t>
            </a:r>
          </a:p>
        </p:txBody>
      </p:sp>
    </p:spTree>
    <p:extLst>
      <p:ext uri="{BB962C8B-B14F-4D97-AF65-F5344CB8AC3E}">
        <p14:creationId xmlns:p14="http://schemas.microsoft.com/office/powerpoint/2010/main" val="303657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946F-7DFA-4279-9015-D09042BE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Corrective Action and Troubleshooting Log Binder: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5AF0F9-3A39-4B6D-8C83-99EBA50FA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027" b="10837"/>
          <a:stretch/>
        </p:blipFill>
        <p:spPr>
          <a:xfrm>
            <a:off x="1554691" y="3069771"/>
            <a:ext cx="6034617" cy="26312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410D2-387B-4FD7-ADEB-72D269EF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ABCF4-DE3B-4ED6-8239-B9ED86045339}"/>
              </a:ext>
            </a:extLst>
          </p:cNvPr>
          <p:cNvSpPr txBox="1"/>
          <p:nvPr/>
        </p:nvSpPr>
        <p:spPr>
          <a:xfrm>
            <a:off x="1091682" y="1790884"/>
            <a:ext cx="710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Corrective Action Forms and Troubleshooting Log binder is kept on top to each analyzer.</a:t>
            </a:r>
          </a:p>
        </p:txBody>
      </p:sp>
    </p:spTree>
    <p:extLst>
      <p:ext uri="{BB962C8B-B14F-4D97-AF65-F5344CB8AC3E}">
        <p14:creationId xmlns:p14="http://schemas.microsoft.com/office/powerpoint/2010/main" val="313515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3087-1455-4DD5-B6FD-57C14E21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Forms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6F47E1-650F-444F-9F9D-A178B7B67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26696" y="1997653"/>
            <a:ext cx="4640119" cy="348008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49DDF-F532-461C-A7C8-0A48D4F4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D8A1E-AF3E-47B3-8B2D-70028A6591E5}"/>
              </a:ext>
            </a:extLst>
          </p:cNvPr>
          <p:cNvSpPr txBox="1"/>
          <p:nvPr/>
        </p:nvSpPr>
        <p:spPr>
          <a:xfrm>
            <a:off x="1003213" y="2098773"/>
            <a:ext cx="3657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Corrective Action Forms should be completed when QC or </a:t>
            </a:r>
            <a:r>
              <a:rPr lang="en-US" sz="2800" b="1" dirty="0" err="1"/>
              <a:t>Xbar</a:t>
            </a:r>
            <a:r>
              <a:rPr lang="en-US" sz="2800" b="1" dirty="0"/>
              <a:t>-M controls are not within established ranges.</a:t>
            </a:r>
          </a:p>
        </p:txBody>
      </p:sp>
    </p:spTree>
    <p:extLst>
      <p:ext uri="{BB962C8B-B14F-4D97-AF65-F5344CB8AC3E}">
        <p14:creationId xmlns:p14="http://schemas.microsoft.com/office/powerpoint/2010/main" val="342436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AE12-AF12-4908-A513-BA62B598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Log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43CD06-10F4-4D7B-890D-1C410FD24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505200" y="1600200"/>
            <a:ext cx="5268685" cy="39515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F4F0-76BD-49D4-862C-D642518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685D0-938B-40A8-B962-1702D26FD4FC}"/>
              </a:ext>
            </a:extLst>
          </p:cNvPr>
          <p:cNvSpPr txBox="1"/>
          <p:nvPr/>
        </p:nvSpPr>
        <p:spPr>
          <a:xfrm>
            <a:off x="681134" y="1861456"/>
            <a:ext cx="26032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Troubleshooting Log should be filled out any time there is a problem or issue with the instrument (AR-background check failed, QC out of control, service was called.)</a:t>
            </a:r>
          </a:p>
        </p:txBody>
      </p:sp>
    </p:spTree>
    <p:extLst>
      <p:ext uri="{BB962C8B-B14F-4D97-AF65-F5344CB8AC3E}">
        <p14:creationId xmlns:p14="http://schemas.microsoft.com/office/powerpoint/2010/main" val="64055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AEBC-FC8F-4576-AAF0-F8FB172E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Corrective Action and Troubleshooting Example: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28F365-469D-4F9E-A439-5A15B1DAC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252" t="2381" r="18586"/>
          <a:stretch/>
        </p:blipFill>
        <p:spPr>
          <a:xfrm rot="5400000">
            <a:off x="606231" y="1856496"/>
            <a:ext cx="4038602" cy="398696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F136F0-C101-4353-BED1-65F0BCF80F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553" r="8653"/>
          <a:stretch/>
        </p:blipFill>
        <p:spPr>
          <a:xfrm rot="5400000">
            <a:off x="4680228" y="2124938"/>
            <a:ext cx="4038602" cy="34500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D8FA-7135-48A6-AAB9-2F7F8C1E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to replace reagents on XE-2100 in Stat lab and document.</a:t>
            </a:r>
          </a:p>
          <a:p>
            <a:r>
              <a:rPr lang="en-US" b="1" dirty="0"/>
              <a:t>How and where to document Auto-rinse and background count.</a:t>
            </a:r>
          </a:p>
          <a:p>
            <a:r>
              <a:rPr lang="en-US" b="1" dirty="0"/>
              <a:t>When and how to document a Corrective Action Form for QC or X-bar failure.</a:t>
            </a:r>
          </a:p>
          <a:p>
            <a:r>
              <a:rPr lang="en-US" b="1" dirty="0"/>
              <a:t>Where and how to document troubleshooting.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</p:spPr>
        <p:txBody>
          <a:bodyPr/>
          <a:lstStyle/>
          <a:p>
            <a:fld id="{9F3017DC-50D6-A146-A689-DB91605A2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EF9A-D02B-4D00-93AB-6365B583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Corrective Action and Troubleshooting Example: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036F04-6847-4367-BDA7-8092098C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D343-8EC7-41EA-9F51-85DDAEC0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72C31-C863-4199-AD7E-7F1AA8F8F857}"/>
              </a:ext>
            </a:extLst>
          </p:cNvPr>
          <p:cNvSpPr/>
          <p:nvPr/>
        </p:nvSpPr>
        <p:spPr>
          <a:xfrm>
            <a:off x="1707503" y="4497356"/>
            <a:ext cx="5607698" cy="7277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FB3E-EE01-4D46-BA25-2D694DE0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 Reminders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FCB83D-3E98-4130-A052-96818ACE9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39830" y="1867767"/>
            <a:ext cx="4790433" cy="3592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C9B6D-222B-4F24-9F14-C3336D60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64A3D-6E6D-46F0-8A89-7DE1903205A4}"/>
              </a:ext>
            </a:extLst>
          </p:cNvPr>
          <p:cNvSpPr txBox="1"/>
          <p:nvPr/>
        </p:nvSpPr>
        <p:spPr>
          <a:xfrm>
            <a:off x="5047861" y="1894115"/>
            <a:ext cx="3741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When opening a new vial of QC label:</a:t>
            </a:r>
          </a:p>
          <a:p>
            <a:r>
              <a:rPr lang="en-US" sz="2200" b="1" dirty="0"/>
              <a:t>	-Open date</a:t>
            </a:r>
          </a:p>
          <a:p>
            <a:r>
              <a:rPr lang="en-US" sz="2200" b="1" dirty="0"/>
              <a:t>	-Expiration date</a:t>
            </a:r>
          </a:p>
          <a:p>
            <a:r>
              <a:rPr lang="en-US" sz="2200" b="1" dirty="0"/>
              <a:t>	-Initials</a:t>
            </a:r>
          </a:p>
          <a:p>
            <a:endParaRPr lang="en-US" sz="2200" b="1" dirty="0"/>
          </a:p>
          <a:p>
            <a:r>
              <a:rPr lang="en-US" sz="2200" b="1" dirty="0"/>
              <a:t>Always make sure you check expiration dates before running QC.</a:t>
            </a:r>
          </a:p>
        </p:txBody>
      </p:sp>
    </p:spTree>
    <p:extLst>
      <p:ext uri="{BB962C8B-B14F-4D97-AF65-F5344CB8AC3E}">
        <p14:creationId xmlns:p14="http://schemas.microsoft.com/office/powerpoint/2010/main" val="144543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EE68-65F9-4F55-8974-AAFD01DF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QC Reminders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89A1BE-704A-485A-9914-846E33912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108998" y="1658466"/>
            <a:ext cx="4933194" cy="36998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62C4-714C-4086-8917-8644BDDE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CDB8D-749A-442B-ABAF-A08C0CCCB1DC}"/>
              </a:ext>
            </a:extLst>
          </p:cNvPr>
          <p:cNvSpPr txBox="1"/>
          <p:nvPr/>
        </p:nvSpPr>
        <p:spPr>
          <a:xfrm>
            <a:off x="592186" y="1910657"/>
            <a:ext cx="3685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NEVER mix Hematology QC on the rocker!</a:t>
            </a:r>
          </a:p>
          <a:p>
            <a:endParaRPr lang="en-US" sz="2200" b="1" dirty="0"/>
          </a:p>
          <a:p>
            <a:r>
              <a:rPr lang="en-US" sz="2200" b="1" dirty="0"/>
              <a:t>Thoroughly mix QC manually by inverting and rolling between hands.</a:t>
            </a:r>
          </a:p>
          <a:p>
            <a:endParaRPr lang="en-US" sz="2200" b="1" dirty="0"/>
          </a:p>
          <a:p>
            <a:r>
              <a:rPr lang="en-US" sz="2200" b="1" dirty="0"/>
              <a:t>Allow to come to room temperature before running.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08A7B-B7BF-43AA-A7CA-E1016E8DB38F}"/>
              </a:ext>
            </a:extLst>
          </p:cNvPr>
          <p:cNvCxnSpPr>
            <a:cxnSpLocks/>
          </p:cNvCxnSpPr>
          <p:nvPr/>
        </p:nvCxnSpPr>
        <p:spPr>
          <a:xfrm>
            <a:off x="4464390" y="765110"/>
            <a:ext cx="4147765" cy="54304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BCB6-A6C8-4C7F-857C-748326EBF495}"/>
              </a:ext>
            </a:extLst>
          </p:cNvPr>
          <p:cNvCxnSpPr>
            <a:cxnSpLocks/>
          </p:cNvCxnSpPr>
          <p:nvPr/>
        </p:nvCxnSpPr>
        <p:spPr>
          <a:xfrm flipV="1">
            <a:off x="4539035" y="765110"/>
            <a:ext cx="4147765" cy="54304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B4E3B-3D32-4223-9397-F57840B1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2605833" cy="1894460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 defTabSz="914400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*NEW: QC in Progress Sign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30CAC96-16FE-4EB8-9DBE-C1F51E31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2919548"/>
            <a:ext cx="2522980" cy="341562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Place this on the instrument to alert others not to use the instrument until QC is performed and reviewed.</a:t>
            </a:r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923E103C-F767-457D-A363-F82AB62A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12261" y="1319742"/>
            <a:ext cx="5410199" cy="40576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E8D4-BEBD-498C-A451-3C9DB695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7134" y="6356350"/>
            <a:ext cx="798215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9F3017DC-50D6-A146-A689-DB91605A2046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3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3ECC-0086-4FB1-A3A0-9B2C5744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D4C54-C231-4082-9C35-7C9F6ABF9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Thank you for taking time to review this information.</a:t>
            </a:r>
          </a:p>
          <a:p>
            <a:r>
              <a:rPr lang="en-US" b="1" dirty="0"/>
              <a:t>If you have any questions or concerns, please see Becky, Alyssa, Teri or Myrna.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86DC-6294-4534-BF93-E566F6EB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EBF6-0092-41E0-8D76-976108C2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Reagent Replacement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C1E2E-2129-4570-8CD2-186983823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0172"/>
            <a:ext cx="3780971" cy="1291772"/>
          </a:xfrm>
        </p:spPr>
        <p:txBody>
          <a:bodyPr>
            <a:normAutofit fontScale="92500"/>
          </a:bodyPr>
          <a:lstStyle/>
          <a:p>
            <a:r>
              <a:rPr lang="en-US" dirty="0"/>
              <a:t>1. The XE2100 will alarm. User should stop the alarm and replace the reagent indicated.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AD8BCF-7EDA-4FA2-B95D-5ED14D64DF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530" r="-2848"/>
          <a:stretch/>
        </p:blipFill>
        <p:spPr>
          <a:xfrm rot="5400000">
            <a:off x="691016" y="2750543"/>
            <a:ext cx="3325814" cy="303014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86A2D-61E6-4757-BA97-829D3FAF8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8023" y="1417638"/>
            <a:ext cx="4245429" cy="1175657"/>
          </a:xfrm>
        </p:spPr>
        <p:txBody>
          <a:bodyPr>
            <a:normAutofit/>
          </a:bodyPr>
          <a:lstStyle/>
          <a:p>
            <a:r>
              <a:rPr lang="en-US" sz="2200" dirty="0"/>
              <a:t>2. User will replace the empty reagent with a new reagent. 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B9BF8BB-91E0-43AA-96A8-5FCA25403B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12791" r="30645"/>
          <a:stretch/>
        </p:blipFill>
        <p:spPr>
          <a:xfrm>
            <a:off x="5332081" y="2188076"/>
            <a:ext cx="1451274" cy="395436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A2B8F8-3234-40F5-9F8F-D69A4026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0F109-A514-4830-B274-784CD9161D3D}"/>
              </a:ext>
            </a:extLst>
          </p:cNvPr>
          <p:cNvSpPr txBox="1"/>
          <p:nvPr/>
        </p:nvSpPr>
        <p:spPr>
          <a:xfrm>
            <a:off x="7155543" y="4388110"/>
            <a:ext cx="1531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**Make sure to replace the old reagent with the correct new reagent!!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FA6688-EBDA-42ED-8831-B98428B5A1D0}"/>
              </a:ext>
            </a:extLst>
          </p:cNvPr>
          <p:cNvSpPr/>
          <p:nvPr/>
        </p:nvSpPr>
        <p:spPr>
          <a:xfrm>
            <a:off x="5638800" y="5180693"/>
            <a:ext cx="544286" cy="7566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B9A46F-CA37-4AC7-8033-43A4B76048F0}"/>
              </a:ext>
            </a:extLst>
          </p:cNvPr>
          <p:cNvSpPr/>
          <p:nvPr/>
        </p:nvSpPr>
        <p:spPr>
          <a:xfrm>
            <a:off x="6093975" y="3183502"/>
            <a:ext cx="493486" cy="738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1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D759-84C7-4484-B504-A51405AB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Reagent Replacement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393738-9DED-40FD-BF95-7584A3947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41" r="5226" b="11807"/>
          <a:stretch/>
        </p:blipFill>
        <p:spPr>
          <a:xfrm>
            <a:off x="1021117" y="2699658"/>
            <a:ext cx="3139365" cy="324332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35BF5-411A-4A92-9A20-AC2C9A1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8D6B89-604C-496D-AA7D-18345656C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8" t="6800" b="12721"/>
          <a:stretch/>
        </p:blipFill>
        <p:spPr>
          <a:xfrm>
            <a:off x="5396461" y="2699658"/>
            <a:ext cx="2978516" cy="3243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F2D649-26F0-49FD-B1F7-45142BF91882}"/>
              </a:ext>
            </a:extLst>
          </p:cNvPr>
          <p:cNvSpPr txBox="1"/>
          <p:nvPr/>
        </p:nvSpPr>
        <p:spPr>
          <a:xfrm>
            <a:off x="914400" y="1277012"/>
            <a:ext cx="324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3. User must document the open date and initials on the reagent.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7C95E-36F7-4BB9-83F9-432D599A7BA3}"/>
              </a:ext>
            </a:extLst>
          </p:cNvPr>
          <p:cNvSpPr txBox="1"/>
          <p:nvPr/>
        </p:nvSpPr>
        <p:spPr>
          <a:xfrm>
            <a:off x="5152404" y="1277012"/>
            <a:ext cx="3367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 Then scan the “Reagent Barcode”.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E1EB2B-BEA9-4AFC-8925-399DA57959E3}"/>
              </a:ext>
            </a:extLst>
          </p:cNvPr>
          <p:cNvSpPr/>
          <p:nvPr/>
        </p:nvSpPr>
        <p:spPr>
          <a:xfrm>
            <a:off x="2191657" y="3387382"/>
            <a:ext cx="551543" cy="10539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AA6-FCEF-42F7-9F09-CC6B9BFC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3" y="115902"/>
            <a:ext cx="7826502" cy="1166203"/>
          </a:xfrm>
        </p:spPr>
        <p:txBody>
          <a:bodyPr>
            <a:normAutofit/>
          </a:bodyPr>
          <a:lstStyle/>
          <a:p>
            <a:r>
              <a:rPr lang="en-US" sz="4400" dirty="0"/>
              <a:t>Reagent Replacement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FD69BD2-38AA-413F-8E6B-EE4182A047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523" b="-3786"/>
          <a:stretch/>
        </p:blipFill>
        <p:spPr>
          <a:xfrm rot="5400000">
            <a:off x="4249128" y="1780404"/>
            <a:ext cx="4216474" cy="40782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905A8-44A1-49C2-8C84-68EAAB8C3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013" y="2019096"/>
            <a:ext cx="3748202" cy="3600913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5. If correctly scanned, “Replace” will appear on the line of the reagent that was scanned.  (You do not need to press, “Replace”.)</a:t>
            </a:r>
          </a:p>
          <a:p>
            <a:r>
              <a:rPr lang="en-US" sz="2200" b="1" dirty="0"/>
              <a:t>Also, the reagent lot number, expiration date, and amount of reagent will update on the instrument screen.</a:t>
            </a:r>
          </a:p>
          <a:p>
            <a:r>
              <a:rPr lang="en-US" sz="2200" b="1" dirty="0"/>
              <a:t>Push, “Execute” to complete reagent replacement.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9B67D-65E8-471F-9F93-93CC5FF3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0B2C3-F6BF-4370-9319-70676CC0C952}"/>
              </a:ext>
            </a:extLst>
          </p:cNvPr>
          <p:cNvSpPr/>
          <p:nvPr/>
        </p:nvSpPr>
        <p:spPr>
          <a:xfrm>
            <a:off x="4615543" y="2728686"/>
            <a:ext cx="3207657" cy="50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7619-094A-4475-8906-CF9BDD83C2A6}"/>
              </a:ext>
            </a:extLst>
          </p:cNvPr>
          <p:cNvSpPr/>
          <p:nvPr/>
        </p:nvSpPr>
        <p:spPr>
          <a:xfrm>
            <a:off x="4615543" y="4296229"/>
            <a:ext cx="841828" cy="82731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4C33-99BF-4584-BCCD-3EC82C98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Reagent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3336-D355-4B4C-BDA4-1C93F40B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Users no longer need to fill out the </a:t>
            </a:r>
            <a:r>
              <a:rPr lang="en-US" b="1" i="1" dirty="0"/>
              <a:t>paper</a:t>
            </a:r>
            <a:r>
              <a:rPr lang="en-US" b="1" dirty="0"/>
              <a:t> Reagent Log because the instrument has a Reagent Log in the IPU.</a:t>
            </a:r>
          </a:p>
          <a:p>
            <a:r>
              <a:rPr lang="en-US" b="1" dirty="0"/>
              <a:t>Steps to view the Reagent Log on the IPU:</a:t>
            </a:r>
          </a:p>
          <a:p>
            <a:pPr lvl="1"/>
            <a:r>
              <a:rPr lang="en-US" b="1" dirty="0"/>
              <a:t>Click on “menu”</a:t>
            </a:r>
          </a:p>
          <a:p>
            <a:pPr lvl="1"/>
            <a:r>
              <a:rPr lang="en-US" b="1" dirty="0"/>
              <a:t>Click on “Controller”</a:t>
            </a:r>
          </a:p>
          <a:p>
            <a:pPr lvl="1"/>
            <a:r>
              <a:rPr lang="en-US" b="1" dirty="0"/>
              <a:t>Double click on, “Reagent Log”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36920-AA0F-45D1-930B-A6C0AA11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C1AD4-9814-4EF4-A349-07CC361D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421" y="4012163"/>
            <a:ext cx="1485310" cy="16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3F5C-04D6-4F16-B4BA-D858B209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Reagent Replacement Reminders: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96AE8-DA6C-4A9F-AEEC-3C892D5F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55828-1392-4FF5-A394-F2C283040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91" b="10686"/>
          <a:stretch/>
        </p:blipFill>
        <p:spPr>
          <a:xfrm>
            <a:off x="3812019" y="1948278"/>
            <a:ext cx="4874781" cy="3877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E31A7-C3E7-4A63-B8E7-D271DAE22F88}"/>
              </a:ext>
            </a:extLst>
          </p:cNvPr>
          <p:cNvSpPr txBox="1"/>
          <p:nvPr/>
        </p:nvSpPr>
        <p:spPr>
          <a:xfrm>
            <a:off x="457200" y="1832903"/>
            <a:ext cx="32439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900" b="1" dirty="0"/>
              <a:t>When </a:t>
            </a:r>
            <a:r>
              <a:rPr lang="en-US" sz="1900" b="1" dirty="0" err="1"/>
              <a:t>Stromatolyser</a:t>
            </a:r>
            <a:r>
              <a:rPr lang="en-US" sz="1900" b="1" dirty="0"/>
              <a:t>-IM (SIM) reagent is replaced, the cap and the nozzle should be cleaned with alcohol prep pads to prevent contamination.</a:t>
            </a:r>
          </a:p>
          <a:p>
            <a:pPr marL="457200" indent="-457200">
              <a:buAutoNum type="arabicPeriod"/>
            </a:pPr>
            <a:r>
              <a:rPr lang="en-US" sz="1900" b="1" dirty="0"/>
              <a:t>Do not remove the nozzle from the old SIM reagent.  The new SIM reagent will have a nozzle.  You only need to connect the metal plate and black cap to the new SIM reagent’s nozzle.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999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CB4E-3853-4CC0-BE29-994F5326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829"/>
            <a:ext cx="8229600" cy="1143000"/>
          </a:xfrm>
        </p:spPr>
        <p:txBody>
          <a:bodyPr/>
          <a:lstStyle/>
          <a:p>
            <a:r>
              <a:rPr lang="en-US" dirty="0"/>
              <a:t>Reagent Replacement Reminders: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6D729-B25D-45E5-83D8-DEA719DE8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188" y="1405401"/>
            <a:ext cx="4040188" cy="698832"/>
          </a:xfrm>
        </p:spPr>
        <p:txBody>
          <a:bodyPr>
            <a:normAutofit/>
          </a:bodyPr>
          <a:lstStyle/>
          <a:p>
            <a:r>
              <a:rPr lang="en-US" sz="1800" dirty="0"/>
              <a:t>3.  </a:t>
            </a:r>
            <a:r>
              <a:rPr lang="en-US" sz="1800" dirty="0" err="1"/>
              <a:t>Stromatolyser</a:t>
            </a:r>
            <a:r>
              <a:rPr lang="en-US" sz="1800" dirty="0"/>
              <a:t>-NR (SNR) dye packet and bottle MUST be replaced together.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464BC-2817-4AB7-98CC-876A29494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4258" y="1370840"/>
            <a:ext cx="4041775" cy="767954"/>
          </a:xfrm>
        </p:spPr>
        <p:txBody>
          <a:bodyPr>
            <a:noAutofit/>
          </a:bodyPr>
          <a:lstStyle/>
          <a:p>
            <a:r>
              <a:rPr lang="en-US" sz="1800" dirty="0"/>
              <a:t>4. RET-SEARCH-II (RED) dye packet and bottle MUST be replaced together.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5F6193-90E3-493C-AE4F-FFE0155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8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E055C57-5113-4F50-8D94-674C7E2DE3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67338"/>
            <a:ext cx="1619680" cy="3662881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F9FF841-FFE3-4299-A020-B315FB98E8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88099" y="2267338"/>
            <a:ext cx="2243513" cy="3662882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1903EA-7FE4-4EBB-85F4-E1980BFC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259" y="2267337"/>
            <a:ext cx="1757038" cy="3662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275864-FFA4-4E68-9FBD-CA6DE6D29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54" y="2267337"/>
            <a:ext cx="1980246" cy="36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6A89-28B2-4F63-A610-3C1CA199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595"/>
            <a:ext cx="8229600" cy="1143000"/>
          </a:xfrm>
        </p:spPr>
        <p:txBody>
          <a:bodyPr/>
          <a:lstStyle/>
          <a:p>
            <a:r>
              <a:rPr lang="en-US" dirty="0"/>
              <a:t>Reagent Replacement 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2F3E-58B7-4AD6-A348-1D6C939E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402067"/>
            <a:ext cx="8033657" cy="115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5. BE AWARE- When replacing Stromatolyser-4DS (FFS)</a:t>
            </a:r>
            <a:r>
              <a:rPr lang="en-US" sz="2000" dirty="0"/>
              <a:t>: </a:t>
            </a:r>
            <a:r>
              <a:rPr lang="en-US" sz="2000" b="1" dirty="0"/>
              <a:t>ensure you have changed the packet before pressing “Execute”!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FBE10-4590-4396-A2F3-BF2D7244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9F3017DC-50D6-A146-A689-DB91605A204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81EE1-B384-40CC-BC55-39F5B13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4118" y="2964678"/>
            <a:ext cx="3254823" cy="2441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F035E-5BF1-44E2-A033-18DB92E97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1" r="8528"/>
          <a:stretch/>
        </p:blipFill>
        <p:spPr>
          <a:xfrm rot="5400000">
            <a:off x="4336819" y="2459436"/>
            <a:ext cx="3253215" cy="34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734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Stat Lab  Hematology Review </vt:lpstr>
      <vt:lpstr>Objectives </vt:lpstr>
      <vt:lpstr>Reagent Replacement</vt:lpstr>
      <vt:lpstr>Reagent Replacement</vt:lpstr>
      <vt:lpstr>Reagent Replacement</vt:lpstr>
      <vt:lpstr>Reagent Replacement</vt:lpstr>
      <vt:lpstr>Reagent Replacement Reminders:</vt:lpstr>
      <vt:lpstr>Reagent Replacement Reminders:</vt:lpstr>
      <vt:lpstr>Reagent Replacement Reminders:</vt:lpstr>
      <vt:lpstr>Reagent Replacement Reminders:</vt:lpstr>
      <vt:lpstr>Auto-Rinse Documentation</vt:lpstr>
      <vt:lpstr>Auto-Rinse Documentation</vt:lpstr>
      <vt:lpstr>Auto-Rinse Documentation</vt:lpstr>
      <vt:lpstr>Auto-Rinse Documentation</vt:lpstr>
      <vt:lpstr>Auto-Rinse Documentation</vt:lpstr>
      <vt:lpstr>Corrective Action and Troubleshooting Log Binder:</vt:lpstr>
      <vt:lpstr>Corrective Action Forms</vt:lpstr>
      <vt:lpstr>Troubleshooting Log</vt:lpstr>
      <vt:lpstr>Corrective Action and Troubleshooting Example:</vt:lpstr>
      <vt:lpstr>Corrective Action and Troubleshooting Example:</vt:lpstr>
      <vt:lpstr>QC Reminders</vt:lpstr>
      <vt:lpstr>QC Reminders</vt:lpstr>
      <vt:lpstr>*NEW: QC in Progress Sign</vt:lpstr>
      <vt:lpstr>Thank you!</vt:lpstr>
    </vt:vector>
  </TitlesOfParts>
  <Company>SPM Marketing &amp;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Maslouski</dc:creator>
  <cp:lastModifiedBy>Bacarella, Rebecca</cp:lastModifiedBy>
  <cp:revision>37</cp:revision>
  <dcterms:created xsi:type="dcterms:W3CDTF">2015-07-15T15:24:45Z</dcterms:created>
  <dcterms:modified xsi:type="dcterms:W3CDTF">2018-07-12T16:54:14Z</dcterms:modified>
</cp:coreProperties>
</file>