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2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 autoAdjust="0"/>
    <p:restoredTop sz="94660"/>
  </p:normalViewPr>
  <p:slideViewPr>
    <p:cSldViewPr snapToGrid="0" snapToObjects="1" showGuides="1">
      <p:cViewPr varScale="1">
        <p:scale>
          <a:sx n="110" d="100"/>
          <a:sy n="110" d="100"/>
        </p:scale>
        <p:origin x="13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8E2D82-42F0-0B4F-97F8-AB503A587715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6C63E1-F087-8F4C-B904-08C940390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20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4AA99B-957F-0D4F-B5C1-4392EAC77493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1B0956-332D-5B40-8636-8D651D93A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347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AU-004 PPT_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6944B8-A359-144A-A78C-4C6040F7C8D8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3017DC-50D6-A146-A689-DB91605A20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2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8254-FF18-6F43-B7A5-20B1A7DAFB2A}" type="datetime1">
              <a:rPr lang="en-US" smtClean="0"/>
              <a:t>2/6/2019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6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8F44-3A9C-274F-B3A4-846A2D9B5BE1}" type="datetime1">
              <a:rPr lang="en-US" smtClean="0"/>
              <a:t>2/6/2019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9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BBBE-0BF2-2B46-9592-E622826481C4}" type="datetime1">
              <a:rPr lang="en-US" smtClean="0"/>
              <a:t>2/6/2019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0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122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8275"/>
            <a:ext cx="8229600" cy="114300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96C0F0-D4FC-3D48-BF97-1B45F2C64750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3017DC-50D6-A146-A689-DB91605A20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5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31473-99EF-4241-BEA7-9D874D28A4F4}" type="datetime1">
              <a:rPr lang="en-US" smtClean="0"/>
              <a:t>2/6/2019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9BA7-CC67-2A47-810E-7B4F03ACE722}" type="datetime1">
              <a:rPr lang="en-US" smtClean="0"/>
              <a:t>2/6/2019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2F15-470F-E443-9426-6C93547A2FC5}" type="datetime1">
              <a:rPr lang="en-US" smtClean="0"/>
              <a:t>2/6/2019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8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AF99-CFBD-4D07-BEE0-2A1C5E388090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5559-29EB-4CFB-93D3-4B5590FCD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3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EAU-004 PPT_Footer3_Template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7209"/>
            <a:ext cx="9144000" cy="6107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3B0595B-6218-1247-A97C-BF758BC40879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9F3017DC-50D6-A146-A689-DB91605A20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1228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Hematology Review</a:t>
            </a:r>
            <a:br>
              <a:rPr lang="en-US" dirty="0" smtClean="0"/>
            </a:br>
            <a:r>
              <a:rPr lang="en-US" dirty="0" smtClean="0"/>
              <a:t>WAM &amp; QC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2777" y="4190999"/>
            <a:ext cx="7271657" cy="2349137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Created by:</a:t>
            </a:r>
          </a:p>
          <a:p>
            <a:r>
              <a:rPr lang="en-US" dirty="0" smtClean="0"/>
              <a:t> Dana Snyder, MLS(ASCP)</a:t>
            </a:r>
            <a:r>
              <a:rPr lang="en-US" baseline="30000" dirty="0" smtClean="0"/>
              <a:t>CM</a:t>
            </a:r>
            <a:r>
              <a:rPr lang="en-US" dirty="0" smtClean="0"/>
              <a:t>SH</a:t>
            </a:r>
            <a:r>
              <a:rPr lang="en-US" baseline="30000" dirty="0" smtClean="0"/>
              <a:t>CM</a:t>
            </a:r>
          </a:p>
          <a:p>
            <a:endParaRPr lang="en-US" baseline="30000" dirty="0"/>
          </a:p>
          <a:p>
            <a:r>
              <a:rPr lang="en-US" baseline="30000" dirty="0" smtClean="0"/>
              <a:t>November, </a:t>
            </a:r>
            <a:r>
              <a:rPr lang="en-US" baseline="30000" dirty="0" smtClean="0"/>
              <a:t>2013</a:t>
            </a:r>
          </a:p>
          <a:p>
            <a:endParaRPr lang="en-US" baseline="30000" dirty="0" smtClean="0"/>
          </a:p>
          <a:p>
            <a:r>
              <a:rPr lang="en-US" dirty="0" smtClean="0"/>
              <a:t>Updated by:</a:t>
            </a:r>
          </a:p>
          <a:p>
            <a:r>
              <a:rPr lang="en-US" dirty="0" smtClean="0"/>
              <a:t>Sara Wagner, MLS (ASCP)</a:t>
            </a:r>
            <a:r>
              <a:rPr lang="en-US" baseline="30000" dirty="0" smtClean="0"/>
              <a:t>CM</a:t>
            </a:r>
          </a:p>
          <a:p>
            <a:endParaRPr lang="en-US" dirty="0" smtClean="0"/>
          </a:p>
          <a:p>
            <a:r>
              <a:rPr lang="en-US" dirty="0" smtClean="0"/>
              <a:t>February,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167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WAM Workflows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046" y="1234758"/>
            <a:ext cx="6954051" cy="4683033"/>
          </a:xfrm>
        </p:spPr>
        <p:txBody>
          <a:bodyPr>
            <a:normAutofit fontScale="92500"/>
          </a:bodyPr>
          <a:lstStyle/>
          <a:p>
            <a:r>
              <a:rPr lang="en-US" b="1" u="sng" dirty="0" smtClean="0"/>
              <a:t>WBC &lt; 1.0</a:t>
            </a:r>
            <a:r>
              <a:rPr lang="en-US" b="1" dirty="0" smtClean="0"/>
              <a:t>:</a:t>
            </a:r>
          </a:p>
          <a:p>
            <a:pPr lvl="1"/>
            <a:r>
              <a:rPr lang="en-US" dirty="0" smtClean="0"/>
              <a:t>WBC &lt;1.0 with #nm for diff parameters and </a:t>
            </a:r>
            <a:r>
              <a:rPr lang="en-US" b="1" dirty="0" smtClean="0"/>
              <a:t>NO</a:t>
            </a:r>
            <a:r>
              <a:rPr lang="en-US" dirty="0" smtClean="0"/>
              <a:t> previous differential</a:t>
            </a:r>
          </a:p>
          <a:p>
            <a:pPr lvl="2"/>
            <a:r>
              <a:rPr lang="en-US" dirty="0"/>
              <a:t>Partial validate and send for morphology </a:t>
            </a:r>
            <a:r>
              <a:rPr lang="en-US" dirty="0" smtClean="0"/>
              <a:t>review</a:t>
            </a:r>
          </a:p>
          <a:p>
            <a:pPr lvl="1"/>
            <a:r>
              <a:rPr lang="en-US" dirty="0" smtClean="0"/>
              <a:t>WBC &lt;1.0 with #nm for diff and previous </a:t>
            </a:r>
            <a:r>
              <a:rPr lang="en-US" dirty="0" smtClean="0"/>
              <a:t>differential within same hospital stay</a:t>
            </a:r>
            <a:endParaRPr lang="en-US" dirty="0" smtClean="0"/>
          </a:p>
          <a:p>
            <a:pPr lvl="2"/>
            <a:r>
              <a:rPr lang="en-US" dirty="0" smtClean="0"/>
              <a:t>#nm converts to “Unable to Perform” in LIS.</a:t>
            </a:r>
          </a:p>
          <a:p>
            <a:pPr lvl="2"/>
            <a:r>
              <a:rPr lang="en-US" dirty="0" smtClean="0"/>
              <a:t>Choose your run first, then replace </a:t>
            </a:r>
            <a:r>
              <a:rPr lang="en-US" dirty="0" smtClean="0"/>
              <a:t>all numerical percentages and absolutes values with #nm</a:t>
            </a:r>
          </a:p>
          <a:p>
            <a:pPr lvl="2"/>
            <a:r>
              <a:rPr lang="en-US" dirty="0" smtClean="0"/>
              <a:t>Validate results</a:t>
            </a:r>
          </a:p>
          <a:p>
            <a:pPr lvl="2"/>
            <a:r>
              <a:rPr lang="en-US" dirty="0" smtClean="0"/>
              <a:t>Cancel Smear in pop-up box</a:t>
            </a:r>
          </a:p>
        </p:txBody>
      </p:sp>
    </p:spTree>
    <p:extLst>
      <p:ext uri="{BB962C8B-B14F-4D97-AF65-F5344CB8AC3E}">
        <p14:creationId xmlns:p14="http://schemas.microsoft.com/office/powerpoint/2010/main" val="2960499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WAM Workflows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2412"/>
            <a:ext cx="7202245" cy="4839788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BLAST flag</a:t>
            </a:r>
            <a:r>
              <a:rPr lang="en-US" b="1" dirty="0" smtClean="0"/>
              <a:t>:</a:t>
            </a:r>
          </a:p>
          <a:p>
            <a:pPr lvl="1"/>
            <a:r>
              <a:rPr lang="en-US" dirty="0"/>
              <a:t>Validate CBC only after addressing flags, Op Alerts, etc….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Always</a:t>
            </a:r>
            <a:r>
              <a:rPr lang="en-US" dirty="0" smtClean="0">
                <a:solidFill>
                  <a:srgbClr val="FF0000"/>
                </a:solidFill>
              </a:rPr>
              <a:t> send </a:t>
            </a:r>
            <a:r>
              <a:rPr lang="en-US" dirty="0">
                <a:solidFill>
                  <a:srgbClr val="FF0000"/>
                </a:solidFill>
              </a:rPr>
              <a:t>for morphology </a:t>
            </a:r>
            <a:r>
              <a:rPr lang="en-US" dirty="0" smtClean="0">
                <a:solidFill>
                  <a:srgbClr val="FF0000"/>
                </a:solidFill>
              </a:rPr>
              <a:t>review</a:t>
            </a:r>
          </a:p>
          <a:p>
            <a:r>
              <a:rPr lang="en-US" b="1" u="sng" dirty="0" smtClean="0"/>
              <a:t>NRBC Abnormal </a:t>
            </a:r>
            <a:r>
              <a:rPr lang="en-US" b="1" u="sng" dirty="0" err="1" smtClean="0"/>
              <a:t>Scattergram</a:t>
            </a:r>
            <a:r>
              <a:rPr lang="en-US" b="1" dirty="0" smtClean="0"/>
              <a:t>:</a:t>
            </a:r>
          </a:p>
          <a:p>
            <a:pPr lvl="1"/>
            <a:r>
              <a:rPr lang="en-US" dirty="0" smtClean="0"/>
              <a:t>If AFTER a NRBC? flag sample is reflexed and the NRBC </a:t>
            </a:r>
            <a:r>
              <a:rPr lang="en-US" dirty="0" err="1" smtClean="0"/>
              <a:t>Abn</a:t>
            </a:r>
            <a:r>
              <a:rPr lang="en-US" dirty="0" smtClean="0"/>
              <a:t> </a:t>
            </a:r>
            <a:r>
              <a:rPr lang="en-US" dirty="0" err="1" smtClean="0"/>
              <a:t>Scattergram</a:t>
            </a:r>
            <a:r>
              <a:rPr lang="en-US" dirty="0" smtClean="0"/>
              <a:t> is present:</a:t>
            </a:r>
          </a:p>
          <a:p>
            <a:pPr lvl="2"/>
            <a:r>
              <a:rPr lang="en-US" dirty="0" smtClean="0"/>
              <a:t>Place checkmarks next to all CBC </a:t>
            </a:r>
            <a:r>
              <a:rPr lang="en-US" dirty="0" smtClean="0"/>
              <a:t>parameters </a:t>
            </a:r>
            <a:r>
              <a:rPr lang="en-US" dirty="0" smtClean="0"/>
              <a:t>except WBC/WBCOR/WBCUN</a:t>
            </a:r>
          </a:p>
          <a:p>
            <a:pPr lvl="2"/>
            <a:r>
              <a:rPr lang="en-US" dirty="0" smtClean="0"/>
              <a:t>Do NOT check diff parameters and validate selection</a:t>
            </a:r>
          </a:p>
          <a:p>
            <a:pPr lvl="2"/>
            <a:r>
              <a:rPr lang="en-US" dirty="0" smtClean="0"/>
              <a:t>Send for morphology review</a:t>
            </a:r>
          </a:p>
        </p:txBody>
      </p:sp>
    </p:spTree>
    <p:extLst>
      <p:ext uri="{BB962C8B-B14F-4D97-AF65-F5344CB8AC3E}">
        <p14:creationId xmlns:p14="http://schemas.microsoft.com/office/powerpoint/2010/main" val="2547347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WAM Workflows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RET Abnormal </a:t>
            </a:r>
            <a:r>
              <a:rPr lang="en-US" b="1" u="sng" dirty="0" err="1" smtClean="0"/>
              <a:t>Scattergram</a:t>
            </a:r>
            <a:r>
              <a:rPr lang="en-US" b="1" u="sng" dirty="0" smtClean="0"/>
              <a:t>:</a:t>
            </a:r>
          </a:p>
          <a:p>
            <a:pPr lvl="1"/>
            <a:r>
              <a:rPr lang="en-US" dirty="0" smtClean="0"/>
              <a:t>Check to see if RET value has exceeded linearity</a:t>
            </a:r>
          </a:p>
          <a:p>
            <a:pPr lvl="2"/>
            <a:r>
              <a:rPr lang="en-US" dirty="0" smtClean="0"/>
              <a:t>If YES, 1:2 or 1:3 dilution is necessary per SOP</a:t>
            </a:r>
          </a:p>
          <a:p>
            <a:pPr lvl="2"/>
            <a:r>
              <a:rPr lang="en-US" dirty="0" smtClean="0"/>
              <a:t>Refer to </a:t>
            </a:r>
            <a:r>
              <a:rPr lang="en-US" dirty="0" smtClean="0"/>
              <a:t>Workflow procedure for more </a:t>
            </a:r>
            <a:r>
              <a:rPr lang="en-US" dirty="0" smtClean="0"/>
              <a:t>details on how to input dilution information into WAM.  </a:t>
            </a:r>
            <a:r>
              <a:rPr lang="en-US" dirty="0" smtClean="0"/>
              <a:t>It can calculate for you if you input the dilution factor in the right place.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731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WAM Workflows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7638"/>
            <a:ext cx="7354645" cy="4678361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Checking a Previous Path Review in WAM</a:t>
            </a:r>
            <a:r>
              <a:rPr lang="en-US" b="1" dirty="0" smtClean="0"/>
              <a:t>:</a:t>
            </a:r>
          </a:p>
          <a:p>
            <a:pPr lvl="1"/>
            <a:r>
              <a:rPr lang="en-US" dirty="0" smtClean="0"/>
              <a:t>Previous Result tab</a:t>
            </a:r>
          </a:p>
          <a:p>
            <a:pPr lvl="1"/>
            <a:r>
              <a:rPr lang="en-US" dirty="0" smtClean="0"/>
              <a:t>“HE 25” code will appear in Diff Comment </a:t>
            </a:r>
            <a:r>
              <a:rPr lang="en-US" dirty="0" smtClean="0"/>
              <a:t>field</a:t>
            </a:r>
            <a:endParaRPr lang="en-US" dirty="0" smtClean="0"/>
          </a:p>
          <a:p>
            <a:pPr lvl="1"/>
            <a:r>
              <a:rPr lang="en-US" b="1" dirty="0" smtClean="0"/>
              <a:t>NOTE: </a:t>
            </a:r>
            <a:r>
              <a:rPr lang="en-US" dirty="0"/>
              <a:t>T</a:t>
            </a:r>
            <a:r>
              <a:rPr lang="en-US" dirty="0" smtClean="0"/>
              <a:t>rending and patient previous results can be found under Previous Result Tab, or can be viewed in </a:t>
            </a:r>
            <a:r>
              <a:rPr lang="en-US" dirty="0" err="1" smtClean="0"/>
              <a:t>SoftLIS</a:t>
            </a:r>
            <a:r>
              <a:rPr lang="en-US" dirty="0" smtClean="0"/>
              <a:t> or EPIC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It is a very important step to trend patient results!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5841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WAM Workflows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24" y="1254034"/>
            <a:ext cx="8460376" cy="4918165"/>
          </a:xfrm>
        </p:spPr>
        <p:txBody>
          <a:bodyPr>
            <a:normAutofit lnSpcReduction="10000"/>
          </a:bodyPr>
          <a:lstStyle/>
          <a:p>
            <a:r>
              <a:rPr lang="en-US" sz="2600" b="1" u="sng" dirty="0" smtClean="0"/>
              <a:t>Delta Checks</a:t>
            </a:r>
            <a:r>
              <a:rPr lang="en-US" b="1" dirty="0" smtClean="0"/>
              <a:t>:</a:t>
            </a:r>
          </a:p>
          <a:p>
            <a:pPr lvl="1"/>
            <a:r>
              <a:rPr lang="en-US" dirty="0" smtClean="0"/>
              <a:t>HGB or MCV varies greater than </a:t>
            </a:r>
            <a:r>
              <a:rPr lang="en-US" u="sng" dirty="0" smtClean="0"/>
              <a:t>+</a:t>
            </a:r>
            <a:r>
              <a:rPr lang="en-US" dirty="0" smtClean="0"/>
              <a:t> 3.0</a:t>
            </a:r>
          </a:p>
          <a:p>
            <a:pPr lvl="1"/>
            <a:r>
              <a:rPr lang="en-US" dirty="0" smtClean="0"/>
              <a:t>50% change in WBC and/or PLT count</a:t>
            </a:r>
          </a:p>
          <a:p>
            <a:pPr lvl="2"/>
            <a:r>
              <a:rPr lang="en-US" dirty="0" smtClean="0"/>
              <a:t>1. Check previous results in WAM</a:t>
            </a:r>
          </a:p>
          <a:p>
            <a:pPr lvl="2"/>
            <a:r>
              <a:rPr lang="en-US" dirty="0" smtClean="0"/>
              <a:t>2. Retrieve specimen, </a:t>
            </a:r>
            <a:r>
              <a:rPr lang="en-US" b="1" dirty="0" smtClean="0">
                <a:solidFill>
                  <a:srgbClr val="FF0000"/>
                </a:solidFill>
              </a:rPr>
              <a:t>check for clot and document</a:t>
            </a:r>
          </a:p>
          <a:p>
            <a:pPr lvl="2"/>
            <a:r>
              <a:rPr lang="en-US" dirty="0" smtClean="0"/>
              <a:t>3. Contact nursing unit for B# verification</a:t>
            </a:r>
          </a:p>
          <a:p>
            <a:pPr lvl="2"/>
            <a:r>
              <a:rPr lang="en-US" dirty="0" smtClean="0"/>
              <a:t>4. If unable to discern discrepancy and specimen is not mislabeled (consistent RBC parameters), enter comment “___ result change from previously reported value. Suggest repeat if not compatible with clinical picture.”</a:t>
            </a:r>
          </a:p>
          <a:p>
            <a:pPr lvl="2"/>
            <a:r>
              <a:rPr lang="en-US" dirty="0" smtClean="0"/>
              <a:t>5. If any question, request redraw, notify nursing and write PSQI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073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WAM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509" y="1332412"/>
            <a:ext cx="7763691" cy="4687388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CBC-Differential</a:t>
            </a:r>
            <a:r>
              <a:rPr lang="en-US" dirty="0" smtClean="0"/>
              <a:t> specimens always must be </a:t>
            </a:r>
            <a:r>
              <a:rPr lang="en-US" u="sng" dirty="0" smtClean="0"/>
              <a:t>scanned</a:t>
            </a:r>
            <a:r>
              <a:rPr lang="en-US" dirty="0" smtClean="0"/>
              <a:t> </a:t>
            </a:r>
            <a:r>
              <a:rPr lang="en-US" dirty="0" smtClean="0"/>
              <a:t>when it is the </a:t>
            </a:r>
            <a:r>
              <a:rPr lang="en-US" b="1" dirty="0" smtClean="0">
                <a:solidFill>
                  <a:srgbClr val="FF0000"/>
                </a:solidFill>
              </a:rPr>
              <a:t>FIRST </a:t>
            </a:r>
            <a:r>
              <a:rPr lang="en-US" b="1" dirty="0" smtClean="0">
                <a:solidFill>
                  <a:srgbClr val="FF0000"/>
                </a:solidFill>
              </a:rPr>
              <a:t>TIME </a:t>
            </a:r>
            <a:r>
              <a:rPr lang="en-US" dirty="0" smtClean="0"/>
              <a:t>with the following:</a:t>
            </a:r>
          </a:p>
          <a:p>
            <a:pPr lvl="1"/>
            <a:r>
              <a:rPr lang="en-US" dirty="0" smtClean="0"/>
              <a:t>PLT &lt; 75</a:t>
            </a:r>
          </a:p>
          <a:p>
            <a:pPr lvl="1"/>
            <a:r>
              <a:rPr lang="en-US" dirty="0" smtClean="0"/>
              <a:t>Neutrophil # &lt; 0.5</a:t>
            </a:r>
          </a:p>
          <a:p>
            <a:pPr lvl="1"/>
            <a:r>
              <a:rPr lang="en-US" dirty="0" smtClean="0"/>
              <a:t>Lymphocyte # &gt; 15.0 </a:t>
            </a:r>
            <a:r>
              <a:rPr lang="en-US" dirty="0" err="1" smtClean="0"/>
              <a:t>bil</a:t>
            </a:r>
            <a:r>
              <a:rPr lang="en-US" dirty="0" smtClean="0"/>
              <a:t>/L</a:t>
            </a:r>
          </a:p>
          <a:p>
            <a:pPr lvl="1"/>
            <a:r>
              <a:rPr lang="en-US" dirty="0" smtClean="0"/>
              <a:t>Monocyte # &gt; 3.0 </a:t>
            </a:r>
            <a:r>
              <a:rPr lang="en-US" dirty="0" err="1" smtClean="0"/>
              <a:t>bil</a:t>
            </a:r>
            <a:r>
              <a:rPr lang="en-US" dirty="0" smtClean="0"/>
              <a:t>/L </a:t>
            </a:r>
            <a:r>
              <a:rPr lang="en-US" dirty="0" err="1" smtClean="0"/>
              <a:t>persistant</a:t>
            </a:r>
            <a:r>
              <a:rPr lang="en-US" dirty="0" smtClean="0"/>
              <a:t> for 3 months</a:t>
            </a:r>
          </a:p>
          <a:p>
            <a:pPr lvl="1"/>
            <a:r>
              <a:rPr lang="en-US" dirty="0" smtClean="0"/>
              <a:t>MCV &lt; 66 or &gt; 114</a:t>
            </a:r>
          </a:p>
          <a:p>
            <a:pPr lvl="1"/>
            <a:r>
              <a:rPr lang="en-US" dirty="0" smtClean="0"/>
              <a:t>&gt; 60% Lymphocytes </a:t>
            </a:r>
          </a:p>
          <a:p>
            <a:pPr lvl="2"/>
            <a:r>
              <a:rPr lang="en-US" dirty="0" smtClean="0"/>
              <a:t>(age&gt;12 months &amp; &lt;18 years)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56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WAM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CBC Differentials must </a:t>
            </a:r>
            <a:r>
              <a:rPr lang="en-US" b="1" u="sng" dirty="0" smtClean="0"/>
              <a:t>ALWAYS</a:t>
            </a:r>
            <a:r>
              <a:rPr lang="en-US" dirty="0" smtClean="0"/>
              <a:t> be scanned manually when:</a:t>
            </a:r>
          </a:p>
          <a:p>
            <a:pPr lvl="1"/>
            <a:r>
              <a:rPr lang="en-US" dirty="0" smtClean="0"/>
              <a:t>Previously reported blasts</a:t>
            </a:r>
          </a:p>
          <a:p>
            <a:pPr lvl="1"/>
            <a:r>
              <a:rPr lang="en-US" dirty="0" smtClean="0"/>
              <a:t>Platelet Clumps (do not release PLT count)</a:t>
            </a:r>
          </a:p>
          <a:p>
            <a:pPr lvl="1"/>
            <a:r>
              <a:rPr lang="en-US" dirty="0" smtClean="0"/>
              <a:t>Fragments (do not release PLT count)</a:t>
            </a:r>
          </a:p>
          <a:p>
            <a:pPr lvl="1"/>
            <a:r>
              <a:rPr lang="en-US" dirty="0" smtClean="0"/>
              <a:t>Any IP flag (Blast, Atypical/</a:t>
            </a:r>
            <a:r>
              <a:rPr lang="en-US" dirty="0" err="1" smtClean="0"/>
              <a:t>Abn</a:t>
            </a:r>
            <a:r>
              <a:rPr lang="en-US" dirty="0" smtClean="0"/>
              <a:t> Lymph, etc..)</a:t>
            </a:r>
          </a:p>
          <a:p>
            <a:pPr lvl="2"/>
            <a:r>
              <a:rPr lang="en-US" dirty="0" smtClean="0"/>
              <a:t>Exception: Left Shift, PLT ABN DIST, or Atypical Lymphocyte flag with lymphocytes &lt; 50.0%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97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WAM Workflows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NOTE</a:t>
            </a:r>
            <a:r>
              <a:rPr lang="en-US" dirty="0" smtClean="0"/>
              <a:t>: WBC and PLT results may vary significantly with patient condition (e.g. infection, surgery, chemotherapy, etc.), the more stable parameters such as RBC </a:t>
            </a:r>
            <a:r>
              <a:rPr lang="en-US" dirty="0" smtClean="0"/>
              <a:t>indices </a:t>
            </a:r>
            <a:r>
              <a:rPr lang="en-US" dirty="0" smtClean="0"/>
              <a:t>including RDWs should be used to check specimen validity.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NOTE</a:t>
            </a:r>
            <a:r>
              <a:rPr lang="en-US" dirty="0" smtClean="0">
                <a:solidFill>
                  <a:srgbClr val="FF0000"/>
                </a:solidFill>
              </a:rPr>
              <a:t>: The most </a:t>
            </a:r>
            <a:r>
              <a:rPr lang="en-US" dirty="0" smtClean="0">
                <a:solidFill>
                  <a:srgbClr val="FF0000"/>
                </a:solidFill>
              </a:rPr>
              <a:t>common </a:t>
            </a:r>
            <a:r>
              <a:rPr lang="en-US" dirty="0" smtClean="0">
                <a:solidFill>
                  <a:srgbClr val="FF0000"/>
                </a:solidFill>
              </a:rPr>
              <a:t>reason for deceased platelets is a clotted specimen!!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63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WAM Workflows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ALWAYS</a:t>
            </a:r>
            <a:r>
              <a:rPr lang="en-US" dirty="0" smtClean="0"/>
              <a:t> follow the Op Alerts provided in the dialog box!!!</a:t>
            </a:r>
          </a:p>
          <a:p>
            <a:endParaRPr lang="en-US" dirty="0"/>
          </a:p>
          <a:p>
            <a:r>
              <a:rPr lang="en-US" dirty="0" smtClean="0"/>
              <a:t>If in doubt, </a:t>
            </a:r>
            <a:r>
              <a:rPr lang="en-US" u="sng" dirty="0" smtClean="0"/>
              <a:t>contact</a:t>
            </a:r>
            <a:r>
              <a:rPr lang="en-US" dirty="0" smtClean="0"/>
              <a:t> Hematology Department.</a:t>
            </a:r>
          </a:p>
          <a:p>
            <a:endParaRPr lang="en-US" dirty="0"/>
          </a:p>
          <a:p>
            <a:r>
              <a:rPr lang="en-US" b="1" i="1" u="sng" dirty="0" smtClean="0"/>
              <a:t>COMMUNICATION IS KEY!!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3158095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Control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**Always follow procedures, policies and actions!!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2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Disclosure: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presentation is to be used as a review for resulting technologists and technicians.</a:t>
            </a:r>
          </a:p>
          <a:p>
            <a:endParaRPr lang="en-US" dirty="0"/>
          </a:p>
          <a:p>
            <a:r>
              <a:rPr lang="en-US" dirty="0" smtClean="0"/>
              <a:t>It is </a:t>
            </a:r>
            <a:r>
              <a:rPr lang="en-US" b="1" u="sng" dirty="0" smtClean="0"/>
              <a:t>NOT</a:t>
            </a:r>
            <a:r>
              <a:rPr lang="en-US" dirty="0" smtClean="0"/>
              <a:t> to be substituted for a procedure, policy or workflow.</a:t>
            </a:r>
          </a:p>
          <a:p>
            <a:endParaRPr lang="en-US" dirty="0"/>
          </a:p>
          <a:p>
            <a:r>
              <a:rPr lang="en-US" dirty="0" smtClean="0"/>
              <a:t>All current and updated procedures, polices and workflows can be found online.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503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202245" cy="467836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e-Check controls must be </a:t>
            </a:r>
            <a:r>
              <a:rPr lang="en-US" dirty="0" smtClean="0"/>
              <a:t>Room Temperature </a:t>
            </a:r>
            <a:r>
              <a:rPr lang="en-US" dirty="0" smtClean="0"/>
              <a:t>prior to running</a:t>
            </a:r>
          </a:p>
          <a:p>
            <a:r>
              <a:rPr lang="en-US" dirty="0" smtClean="0"/>
              <a:t>Do NOT place e-Check controls on rocker</a:t>
            </a:r>
          </a:p>
          <a:p>
            <a:r>
              <a:rPr lang="en-US" u="sng" dirty="0" smtClean="0"/>
              <a:t>ALWAYS</a:t>
            </a:r>
            <a:r>
              <a:rPr lang="en-US" dirty="0" smtClean="0"/>
              <a:t> validate controls before releasing patient results</a:t>
            </a:r>
          </a:p>
          <a:p>
            <a:r>
              <a:rPr lang="en-US" u="sng" dirty="0" smtClean="0"/>
              <a:t>ALWAYS</a:t>
            </a:r>
            <a:r>
              <a:rPr lang="en-US" dirty="0" smtClean="0"/>
              <a:t> validate </a:t>
            </a:r>
            <a:r>
              <a:rPr lang="en-US" dirty="0" err="1" smtClean="0"/>
              <a:t>XbarM</a:t>
            </a:r>
            <a:r>
              <a:rPr lang="en-US" dirty="0" smtClean="0"/>
              <a:t> values before releasing results</a:t>
            </a:r>
          </a:p>
          <a:p>
            <a:pPr lvl="1"/>
            <a:r>
              <a:rPr lang="en-US" dirty="0" smtClean="0"/>
              <a:t>Can be a great indicator to larger problem…..</a:t>
            </a:r>
          </a:p>
          <a:p>
            <a:r>
              <a:rPr lang="en-US" u="sng" dirty="0" smtClean="0"/>
              <a:t>ALWAYS</a:t>
            </a:r>
            <a:r>
              <a:rPr lang="en-US" dirty="0" smtClean="0"/>
              <a:t> fill out maintenance record forms</a:t>
            </a:r>
          </a:p>
          <a:p>
            <a:pPr lvl="1"/>
            <a:r>
              <a:rPr lang="en-US" dirty="0" smtClean="0"/>
              <a:t>If not documented…did it happen??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646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Around Times (TAT)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CBC – STAT – 30 minutes</a:t>
            </a:r>
          </a:p>
          <a:p>
            <a:r>
              <a:rPr lang="en-US" dirty="0" smtClean="0"/>
              <a:t>CBC with Differential – STAT – 30 minutes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Cancer Center Specimens:</a:t>
            </a:r>
          </a:p>
          <a:p>
            <a:pPr lvl="1"/>
            <a:r>
              <a:rPr lang="en-US" dirty="0" smtClean="0"/>
              <a:t>20 minute TAT once received into the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821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Cancellations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Never</a:t>
            </a:r>
            <a:r>
              <a:rPr lang="en-US" dirty="0" smtClean="0"/>
              <a:t> “Un-cancel” a test in </a:t>
            </a:r>
            <a:r>
              <a:rPr lang="en-US" dirty="0" err="1" smtClean="0"/>
              <a:t>SoftLAB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u="sng" dirty="0" smtClean="0"/>
              <a:t>Always</a:t>
            </a:r>
            <a:r>
              <a:rPr lang="en-US" dirty="0" smtClean="0"/>
              <a:t> cancel a sample in BOTH the </a:t>
            </a:r>
            <a:r>
              <a:rPr lang="en-US" dirty="0" err="1" smtClean="0"/>
              <a:t>sysmex</a:t>
            </a:r>
            <a:r>
              <a:rPr lang="en-US" dirty="0" smtClean="0"/>
              <a:t> WAM and </a:t>
            </a:r>
            <a:r>
              <a:rPr lang="en-US" dirty="0" err="1" smtClean="0"/>
              <a:t>SoftLAB</a:t>
            </a:r>
            <a:r>
              <a:rPr lang="en-US" dirty="0" smtClean="0"/>
              <a:t> (LIS).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84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905000"/>
            <a:ext cx="6254044" cy="136207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WAM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3962400"/>
            <a:ext cx="6231467" cy="2294466"/>
          </a:xfrm>
        </p:spPr>
        <p:txBody>
          <a:bodyPr>
            <a:noAutofit/>
          </a:bodyPr>
          <a:lstStyle/>
          <a:p>
            <a:r>
              <a:rPr lang="en-US" sz="2400" dirty="0" smtClean="0"/>
              <a:t>Review of </a:t>
            </a:r>
            <a:r>
              <a:rPr lang="en-US" sz="2400" dirty="0" err="1" smtClean="0"/>
              <a:t>Sysmex</a:t>
            </a:r>
            <a:r>
              <a:rPr lang="en-US" sz="2400" dirty="0" smtClean="0"/>
              <a:t> WAM Workflow Guidelines</a:t>
            </a:r>
          </a:p>
          <a:p>
            <a:endParaRPr lang="en-US" sz="2400" dirty="0"/>
          </a:p>
          <a:p>
            <a:r>
              <a:rPr lang="en-US" sz="2400" dirty="0" smtClean="0"/>
              <a:t>**See Hematology WAM Workflow on Inside Beaumont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9861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WAM Workflows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057" y="1714126"/>
            <a:ext cx="6196405" cy="4052943"/>
          </a:xfrm>
        </p:spPr>
        <p:txBody>
          <a:bodyPr>
            <a:normAutofit fontScale="70000" lnSpcReduction="20000"/>
          </a:bodyPr>
          <a:lstStyle/>
          <a:p>
            <a:r>
              <a:rPr lang="en-US" b="1" u="sng" dirty="0" smtClean="0"/>
              <a:t>MCHC &gt; 38 on first run</a:t>
            </a:r>
            <a:r>
              <a:rPr lang="en-US" b="1" dirty="0" smtClean="0"/>
              <a:t>:</a:t>
            </a:r>
          </a:p>
          <a:p>
            <a:pPr lvl="1"/>
            <a:r>
              <a:rPr lang="en-US" dirty="0"/>
              <a:t>ADD a RERUN and send to Core Hematology.</a:t>
            </a:r>
          </a:p>
          <a:p>
            <a:pPr lvl="1"/>
            <a:r>
              <a:rPr lang="en-US" dirty="0"/>
              <a:t>Sample needs to be warmed at 37</a:t>
            </a:r>
            <a:r>
              <a:rPr lang="en-US" baseline="30000" dirty="0"/>
              <a:t>o</a:t>
            </a:r>
            <a:r>
              <a:rPr lang="en-US" dirty="0"/>
              <a:t>C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b="1" u="sng" dirty="0" smtClean="0"/>
              <a:t>Linearity Issues</a:t>
            </a:r>
            <a:r>
              <a:rPr lang="en-US" b="1" dirty="0" smtClean="0"/>
              <a:t>:</a:t>
            </a:r>
          </a:p>
          <a:p>
            <a:pPr lvl="1"/>
            <a:r>
              <a:rPr lang="en-US" dirty="0" smtClean="0"/>
              <a:t>WBC and PLT are most frequent.</a:t>
            </a:r>
          </a:p>
          <a:p>
            <a:pPr lvl="1"/>
            <a:r>
              <a:rPr lang="en-US" dirty="0" smtClean="0"/>
              <a:t>It is possible to have Reticulocytes out of linearity.</a:t>
            </a:r>
          </a:p>
          <a:p>
            <a:pPr lvl="1"/>
            <a:r>
              <a:rPr lang="en-US" dirty="0" smtClean="0"/>
              <a:t>1:5 dilutions need to be made </a:t>
            </a:r>
          </a:p>
          <a:p>
            <a:pPr lvl="1"/>
            <a:r>
              <a:rPr lang="en-US" dirty="0" smtClean="0"/>
              <a:t>ADD a RERUN in WAM</a:t>
            </a:r>
          </a:p>
          <a:p>
            <a:pPr lvl="1"/>
            <a:r>
              <a:rPr lang="en-US" dirty="0" smtClean="0"/>
              <a:t>Run in capillary mode (multiplies results X5)</a:t>
            </a:r>
          </a:p>
          <a:p>
            <a:pPr lvl="1"/>
            <a:r>
              <a:rPr lang="en-US" dirty="0" smtClean="0"/>
              <a:t>Result 2</a:t>
            </a:r>
            <a:r>
              <a:rPr lang="en-US" baseline="30000" dirty="0" smtClean="0"/>
              <a:t>nd</a:t>
            </a:r>
            <a:r>
              <a:rPr lang="en-US" dirty="0" smtClean="0"/>
              <a:t> CBC valid results and 1</a:t>
            </a:r>
            <a:r>
              <a:rPr lang="en-US" baseline="30000" dirty="0" smtClean="0"/>
              <a:t>st</a:t>
            </a:r>
            <a:r>
              <a:rPr lang="en-US" dirty="0" smtClean="0"/>
              <a:t> CBC diff results.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377" y="2360109"/>
            <a:ext cx="2849903" cy="229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60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WAM Workflows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224" y="1480458"/>
            <a:ext cx="7128222" cy="4691742"/>
          </a:xfrm>
        </p:spPr>
        <p:txBody>
          <a:bodyPr>
            <a:normAutofit fontScale="85000" lnSpcReduction="10000"/>
          </a:bodyPr>
          <a:lstStyle/>
          <a:p>
            <a:r>
              <a:rPr lang="en-US" b="1" u="sng" dirty="0" smtClean="0"/>
              <a:t>CBCND that requires WBC or PLT Slide Review</a:t>
            </a:r>
            <a:r>
              <a:rPr lang="en-US" b="1" dirty="0" smtClean="0"/>
              <a:t>:</a:t>
            </a:r>
          </a:p>
          <a:p>
            <a:pPr lvl="1"/>
            <a:r>
              <a:rPr lang="en-US" dirty="0" smtClean="0"/>
              <a:t>If all parameters except WBC and PLT </a:t>
            </a:r>
            <a:r>
              <a:rPr lang="en-US" dirty="0" err="1" smtClean="0"/>
              <a:t>autoverify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“Quit”</a:t>
            </a:r>
          </a:p>
          <a:p>
            <a:pPr lvl="2"/>
            <a:r>
              <a:rPr lang="en-US" dirty="0" smtClean="0"/>
              <a:t>Send for morphology review</a:t>
            </a:r>
          </a:p>
          <a:p>
            <a:pPr lvl="1"/>
            <a:r>
              <a:rPr lang="en-US" dirty="0" smtClean="0"/>
              <a:t>If none of parameters </a:t>
            </a:r>
            <a:r>
              <a:rPr lang="en-US" dirty="0" err="1" smtClean="0"/>
              <a:t>autoverify</a:t>
            </a:r>
            <a:endParaRPr lang="en-US" dirty="0"/>
          </a:p>
          <a:p>
            <a:pPr lvl="2"/>
            <a:r>
              <a:rPr lang="en-US" dirty="0" smtClean="0"/>
              <a:t>In Result Validation Tab, click ALL to check all parameters</a:t>
            </a:r>
          </a:p>
          <a:p>
            <a:pPr lvl="2"/>
            <a:r>
              <a:rPr lang="en-US" dirty="0" smtClean="0"/>
              <a:t>De-select parameter to be reviewed (PLT or WBC or WBCOR) so smear can be reviewed</a:t>
            </a:r>
          </a:p>
          <a:p>
            <a:pPr lvl="2"/>
            <a:r>
              <a:rPr lang="en-US" dirty="0" smtClean="0"/>
              <a:t>Select Validate Selection</a:t>
            </a:r>
          </a:p>
          <a:p>
            <a:pPr lvl="2"/>
            <a:r>
              <a:rPr lang="en-US" dirty="0" smtClean="0"/>
              <a:t>Send for morphology review</a:t>
            </a:r>
          </a:p>
          <a:p>
            <a:pPr marL="365760" lvl="1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67231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WAM Workflows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52" y="1591809"/>
            <a:ext cx="6196405" cy="4419599"/>
          </a:xfrm>
        </p:spPr>
        <p:txBody>
          <a:bodyPr>
            <a:normAutofit fontScale="77500" lnSpcReduction="20000"/>
          </a:bodyPr>
          <a:lstStyle/>
          <a:p>
            <a:r>
              <a:rPr lang="en-US" b="1" u="sng" dirty="0" smtClean="0"/>
              <a:t>Platelet value &lt; 75</a:t>
            </a:r>
            <a:r>
              <a:rPr lang="en-US" b="1" dirty="0" smtClean="0"/>
              <a:t>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ALWAYS</a:t>
            </a:r>
            <a:r>
              <a:rPr lang="en-US" dirty="0" smtClean="0">
                <a:solidFill>
                  <a:srgbClr val="FF0000"/>
                </a:solidFill>
              </a:rPr>
              <a:t> check for a clot and document!!</a:t>
            </a:r>
          </a:p>
          <a:p>
            <a:pPr lvl="1"/>
            <a:r>
              <a:rPr lang="en-US" dirty="0" smtClean="0"/>
              <a:t>Will automatically reflex for an optical PLT</a:t>
            </a:r>
          </a:p>
          <a:p>
            <a:pPr lvl="1"/>
            <a:r>
              <a:rPr lang="en-US" dirty="0" smtClean="0"/>
              <a:t>Compare Run 1 </a:t>
            </a:r>
            <a:r>
              <a:rPr lang="en-US" dirty="0" err="1" smtClean="0"/>
              <a:t>vs</a:t>
            </a:r>
            <a:r>
              <a:rPr lang="en-US" dirty="0" smtClean="0"/>
              <a:t> Run 2 results</a:t>
            </a:r>
          </a:p>
          <a:p>
            <a:pPr lvl="1"/>
            <a:r>
              <a:rPr lang="en-US" dirty="0" smtClean="0"/>
              <a:t>Click on Run 2 results</a:t>
            </a:r>
          </a:p>
          <a:p>
            <a:pPr lvl="1"/>
            <a:r>
              <a:rPr lang="en-US" dirty="0" smtClean="0"/>
              <a:t>Return to Result Validation Tab:</a:t>
            </a:r>
          </a:p>
          <a:p>
            <a:pPr lvl="2"/>
            <a:r>
              <a:rPr lang="en-US" dirty="0"/>
              <a:t>Comment “Platelet verified by alternate method” will now </a:t>
            </a:r>
            <a:r>
              <a:rPr lang="en-US" dirty="0" smtClean="0"/>
              <a:t>appear</a:t>
            </a:r>
          </a:p>
          <a:p>
            <a:pPr lvl="1"/>
            <a:r>
              <a:rPr lang="en-US" dirty="0" smtClean="0"/>
              <a:t>Send for morphology review if 1</a:t>
            </a:r>
            <a:r>
              <a:rPr lang="en-US" baseline="30000" dirty="0" smtClean="0"/>
              <a:t>st</a:t>
            </a:r>
            <a:r>
              <a:rPr lang="en-US" dirty="0" smtClean="0"/>
              <a:t> occurrence and ADD Smear through Action Button</a:t>
            </a:r>
          </a:p>
          <a:p>
            <a:pPr lvl="1"/>
            <a:r>
              <a:rPr lang="en-US" dirty="0" smtClean="0"/>
              <a:t>Do </a:t>
            </a:r>
            <a:r>
              <a:rPr lang="en-US" b="1" dirty="0" smtClean="0"/>
              <a:t>NOT</a:t>
            </a:r>
            <a:r>
              <a:rPr lang="en-US" dirty="0" smtClean="0"/>
              <a:t> release PLT count before Slide Review performed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372" y="274639"/>
            <a:ext cx="2722545" cy="3626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938" y="3901441"/>
            <a:ext cx="2723979" cy="230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89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WAM Workflows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631577"/>
            <a:ext cx="6537960" cy="3603812"/>
          </a:xfrm>
        </p:spPr>
        <p:txBody>
          <a:bodyPr/>
          <a:lstStyle/>
          <a:p>
            <a:r>
              <a:rPr lang="en-US" b="1" u="sng" dirty="0" smtClean="0"/>
              <a:t>Clumped Platelets</a:t>
            </a:r>
            <a:r>
              <a:rPr lang="en-US" b="1" dirty="0" smtClean="0"/>
              <a:t>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ALWAYS</a:t>
            </a:r>
            <a:r>
              <a:rPr lang="en-US" dirty="0" smtClean="0">
                <a:solidFill>
                  <a:srgbClr val="FF0000"/>
                </a:solidFill>
              </a:rPr>
              <a:t> check for a clot and document!! </a:t>
            </a:r>
          </a:p>
          <a:p>
            <a:pPr lvl="1"/>
            <a:r>
              <a:rPr lang="en-US" dirty="0" smtClean="0"/>
              <a:t>Select CBC parameters to be validated, </a:t>
            </a:r>
            <a:r>
              <a:rPr lang="en-US" i="1" dirty="0" smtClean="0"/>
              <a:t>excluding</a:t>
            </a:r>
            <a:r>
              <a:rPr lang="en-US" dirty="0" smtClean="0"/>
              <a:t> the PLT, and validate selection</a:t>
            </a:r>
          </a:p>
          <a:p>
            <a:pPr lvl="1"/>
            <a:r>
              <a:rPr lang="en-US" dirty="0" smtClean="0"/>
              <a:t>Send for morphology review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205" y="622126"/>
            <a:ext cx="2978331" cy="252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52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2753</TotalTime>
  <Words>1006</Words>
  <Application>Microsoft Office PowerPoint</Application>
  <PresentationFormat>On-screen Show (4:3)</PresentationFormat>
  <Paragraphs>145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Hematology Review WAM &amp; QC</vt:lpstr>
      <vt:lpstr>Disclosure:</vt:lpstr>
      <vt:lpstr>Turn Around Times (TAT)</vt:lpstr>
      <vt:lpstr>Test Cancellations</vt:lpstr>
      <vt:lpstr>WAM</vt:lpstr>
      <vt:lpstr>WAM Workflows</vt:lpstr>
      <vt:lpstr>WAM Workflows</vt:lpstr>
      <vt:lpstr>WAM Workflows</vt:lpstr>
      <vt:lpstr>WAM Workflows</vt:lpstr>
      <vt:lpstr>WAM Workflows</vt:lpstr>
      <vt:lpstr>WAM Workflows</vt:lpstr>
      <vt:lpstr>WAM Workflows</vt:lpstr>
      <vt:lpstr>WAM Workflows</vt:lpstr>
      <vt:lpstr>WAM Workflows</vt:lpstr>
      <vt:lpstr>WAM Workflow</vt:lpstr>
      <vt:lpstr>WAM Workflow</vt:lpstr>
      <vt:lpstr>WAM Workflows</vt:lpstr>
      <vt:lpstr>WAM Workflows</vt:lpstr>
      <vt:lpstr>Quality Control</vt:lpstr>
      <vt:lpstr>Quality Control</vt:lpstr>
    </vt:vector>
  </TitlesOfParts>
  <Company>SPM Marketing &amp;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Maslouski</dc:creator>
  <cp:lastModifiedBy>Wagner, Sara L</cp:lastModifiedBy>
  <cp:revision>61</cp:revision>
  <cp:lastPrinted>2019-02-06T14:10:49Z</cp:lastPrinted>
  <dcterms:created xsi:type="dcterms:W3CDTF">2015-07-15T15:24:45Z</dcterms:created>
  <dcterms:modified xsi:type="dcterms:W3CDTF">2019-02-06T14:10:51Z</dcterms:modified>
</cp:coreProperties>
</file>